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03" r:id="rId2"/>
    <p:sldId id="357" r:id="rId3"/>
    <p:sldId id="358" r:id="rId4"/>
    <p:sldId id="359" r:id="rId5"/>
    <p:sldId id="327" r:id="rId6"/>
    <p:sldId id="328" r:id="rId7"/>
    <p:sldId id="329" r:id="rId8"/>
    <p:sldId id="330" r:id="rId9"/>
    <p:sldId id="331" r:id="rId10"/>
    <p:sldId id="332" r:id="rId11"/>
    <p:sldId id="333" r:id="rId12"/>
    <p:sldId id="334" r:id="rId13"/>
    <p:sldId id="364" r:id="rId14"/>
    <p:sldId id="365" r:id="rId15"/>
    <p:sldId id="335" r:id="rId16"/>
    <p:sldId id="370" r:id="rId17"/>
    <p:sldId id="336" r:id="rId18"/>
    <p:sldId id="337" r:id="rId19"/>
    <p:sldId id="338" r:id="rId20"/>
    <p:sldId id="339" r:id="rId21"/>
    <p:sldId id="340" r:id="rId22"/>
    <p:sldId id="341" r:id="rId23"/>
    <p:sldId id="342" r:id="rId24"/>
    <p:sldId id="350" r:id="rId25"/>
    <p:sldId id="349" r:id="rId26"/>
    <p:sldId id="292" r:id="rId27"/>
    <p:sldId id="348" r:id="rId28"/>
    <p:sldId id="346" r:id="rId29"/>
    <p:sldId id="347" r:id="rId30"/>
    <p:sldId id="293" r:id="rId31"/>
    <p:sldId id="344" r:id="rId32"/>
    <p:sldId id="345" r:id="rId33"/>
    <p:sldId id="366" r:id="rId34"/>
    <p:sldId id="367" r:id="rId35"/>
    <p:sldId id="368" r:id="rId36"/>
    <p:sldId id="369" r:id="rId37"/>
    <p:sldId id="295" r:id="rId38"/>
    <p:sldId id="360" r:id="rId39"/>
    <p:sldId id="361" r:id="rId40"/>
    <p:sldId id="298" r:id="rId41"/>
    <p:sldId id="299" r:id="rId42"/>
    <p:sldId id="300" r:id="rId43"/>
    <p:sldId id="301" r:id="rId44"/>
    <p:sldId id="304" r:id="rId45"/>
    <p:sldId id="302" r:id="rId46"/>
    <p:sldId id="362" r:id="rId47"/>
    <p:sldId id="355" r:id="rId48"/>
    <p:sldId id="371" r:id="rId49"/>
    <p:sldId id="372" r:id="rId50"/>
    <p:sldId id="352" r:id="rId51"/>
    <p:sldId id="356" r:id="rId52"/>
    <p:sldId id="353" r:id="rId53"/>
    <p:sldId id="363" r:id="rId54"/>
    <p:sldId id="354" r:id="rId55"/>
  </p:sldIdLst>
  <p:sldSz cx="9144000" cy="6858000" type="screen4x3"/>
  <p:notesSz cx="6858000" cy="9144000"/>
  <p:defaultTextStyle>
    <a:defPPr>
      <a:defRPr lang="en-US"/>
    </a:defPPr>
    <a:lvl1pPr algn="ctr" rtl="0" fontAlgn="base">
      <a:spcBef>
        <a:spcPct val="0"/>
      </a:spcBef>
      <a:spcAft>
        <a:spcPct val="0"/>
      </a:spcAft>
      <a:defRPr sz="2400" kern="1200">
        <a:solidFill>
          <a:schemeClr val="tx2"/>
        </a:solidFill>
        <a:latin typeface="Comic Sans MS" pitchFamily="66" charset="0"/>
        <a:ea typeface="+mn-ea"/>
        <a:cs typeface="Times New Roman" pitchFamily="18" charset="0"/>
      </a:defRPr>
    </a:lvl1pPr>
    <a:lvl2pPr marL="457200" algn="ctr" rtl="0" fontAlgn="base">
      <a:spcBef>
        <a:spcPct val="0"/>
      </a:spcBef>
      <a:spcAft>
        <a:spcPct val="0"/>
      </a:spcAft>
      <a:defRPr sz="2400" kern="1200">
        <a:solidFill>
          <a:schemeClr val="tx2"/>
        </a:solidFill>
        <a:latin typeface="Comic Sans MS" pitchFamily="66" charset="0"/>
        <a:ea typeface="+mn-ea"/>
        <a:cs typeface="Times New Roman" pitchFamily="18" charset="0"/>
      </a:defRPr>
    </a:lvl2pPr>
    <a:lvl3pPr marL="914400" algn="ctr" rtl="0" fontAlgn="base">
      <a:spcBef>
        <a:spcPct val="0"/>
      </a:spcBef>
      <a:spcAft>
        <a:spcPct val="0"/>
      </a:spcAft>
      <a:defRPr sz="2400" kern="1200">
        <a:solidFill>
          <a:schemeClr val="tx2"/>
        </a:solidFill>
        <a:latin typeface="Comic Sans MS" pitchFamily="66" charset="0"/>
        <a:ea typeface="+mn-ea"/>
        <a:cs typeface="Times New Roman" pitchFamily="18" charset="0"/>
      </a:defRPr>
    </a:lvl3pPr>
    <a:lvl4pPr marL="1371600" algn="ctr" rtl="0" fontAlgn="base">
      <a:spcBef>
        <a:spcPct val="0"/>
      </a:spcBef>
      <a:spcAft>
        <a:spcPct val="0"/>
      </a:spcAft>
      <a:defRPr sz="2400" kern="1200">
        <a:solidFill>
          <a:schemeClr val="tx2"/>
        </a:solidFill>
        <a:latin typeface="Comic Sans MS" pitchFamily="66" charset="0"/>
        <a:ea typeface="+mn-ea"/>
        <a:cs typeface="Times New Roman" pitchFamily="18" charset="0"/>
      </a:defRPr>
    </a:lvl4pPr>
    <a:lvl5pPr marL="1828800" algn="ctr" rtl="0" fontAlgn="base">
      <a:spcBef>
        <a:spcPct val="0"/>
      </a:spcBef>
      <a:spcAft>
        <a:spcPct val="0"/>
      </a:spcAft>
      <a:defRPr sz="2400" kern="1200">
        <a:solidFill>
          <a:schemeClr val="tx2"/>
        </a:solidFill>
        <a:latin typeface="Comic Sans MS" pitchFamily="66" charset="0"/>
        <a:ea typeface="+mn-ea"/>
        <a:cs typeface="Times New Roman" pitchFamily="18" charset="0"/>
      </a:defRPr>
    </a:lvl5pPr>
    <a:lvl6pPr marL="2286000" algn="l" defTabSz="914400" rtl="0" eaLnBrk="1" latinLnBrk="0" hangingPunct="1">
      <a:defRPr sz="2400" kern="1200">
        <a:solidFill>
          <a:schemeClr val="tx2"/>
        </a:solidFill>
        <a:latin typeface="Comic Sans MS" pitchFamily="66" charset="0"/>
        <a:ea typeface="+mn-ea"/>
        <a:cs typeface="Times New Roman" pitchFamily="18" charset="0"/>
      </a:defRPr>
    </a:lvl6pPr>
    <a:lvl7pPr marL="2743200" algn="l" defTabSz="914400" rtl="0" eaLnBrk="1" latinLnBrk="0" hangingPunct="1">
      <a:defRPr sz="2400" kern="1200">
        <a:solidFill>
          <a:schemeClr val="tx2"/>
        </a:solidFill>
        <a:latin typeface="Comic Sans MS" pitchFamily="66" charset="0"/>
        <a:ea typeface="+mn-ea"/>
        <a:cs typeface="Times New Roman" pitchFamily="18" charset="0"/>
      </a:defRPr>
    </a:lvl7pPr>
    <a:lvl8pPr marL="3200400" algn="l" defTabSz="914400" rtl="0" eaLnBrk="1" latinLnBrk="0" hangingPunct="1">
      <a:defRPr sz="2400" kern="1200">
        <a:solidFill>
          <a:schemeClr val="tx2"/>
        </a:solidFill>
        <a:latin typeface="Comic Sans MS" pitchFamily="66" charset="0"/>
        <a:ea typeface="+mn-ea"/>
        <a:cs typeface="Times New Roman" pitchFamily="18" charset="0"/>
      </a:defRPr>
    </a:lvl8pPr>
    <a:lvl9pPr marL="3657600" algn="l" defTabSz="914400" rtl="0" eaLnBrk="1" latinLnBrk="0" hangingPunct="1">
      <a:defRPr sz="2400" kern="1200">
        <a:solidFill>
          <a:schemeClr val="tx2"/>
        </a:solidFill>
        <a:latin typeface="Comic Sans MS" pitchFamily="66"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2373"/>
    <a:srgbClr val="006666"/>
    <a:srgbClr val="003366"/>
    <a:srgbClr val="F3FFF3"/>
    <a:srgbClr val="FF3300"/>
    <a:srgbClr val="E7FFFF"/>
    <a:srgbClr val="FFCCFF"/>
    <a:srgbClr val="C1FFFF"/>
    <a:srgbClr val="97FF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53" autoAdjust="0"/>
    <p:restoredTop sz="99897" autoAdjust="0"/>
  </p:normalViewPr>
  <p:slideViewPr>
    <p:cSldViewPr snapToGrid="0">
      <p:cViewPr>
        <p:scale>
          <a:sx n="77" d="100"/>
          <a:sy n="77" d="100"/>
        </p:scale>
        <p:origin x="-1056"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16486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486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16486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0F04444-88FD-4D1B-ACA6-5D202167842E}" type="slidenum">
              <a:rPr lang="en-US"/>
              <a:pPr/>
              <a:t>‹#›</a:t>
            </a:fld>
            <a:endParaRPr lang="en-US"/>
          </a:p>
        </p:txBody>
      </p:sp>
    </p:spTree>
    <p:extLst>
      <p:ext uri="{BB962C8B-B14F-4D97-AF65-F5344CB8AC3E}">
        <p14:creationId xmlns:p14="http://schemas.microsoft.com/office/powerpoint/2010/main" val="81424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82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solidFill>
                  <a:schemeClr val="tx1"/>
                </a:solidFill>
                <a:latin typeface="Times New Roman" pitchFamily="18" charset="0"/>
              </a:defRPr>
            </a:lvl1pPr>
          </a:lstStyle>
          <a:p>
            <a:endParaRPr lang="en-US"/>
          </a:p>
        </p:txBody>
      </p:sp>
      <p:sp>
        <p:nvSpPr>
          <p:cNvPr id="4382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endParaRPr lang="en-US"/>
          </a:p>
        </p:txBody>
      </p:sp>
      <p:sp>
        <p:nvSpPr>
          <p:cNvPr id="438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82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382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New Roman" pitchFamily="18" charset="0"/>
              </a:defRPr>
            </a:lvl1pPr>
          </a:lstStyle>
          <a:p>
            <a:endParaRPr lang="en-US"/>
          </a:p>
        </p:txBody>
      </p:sp>
      <p:sp>
        <p:nvSpPr>
          <p:cNvPr id="4382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fld id="{C65F3749-D769-4E24-8F55-5F34A60B2891}" type="slidenum">
              <a:rPr lang="en-US"/>
              <a:pPr/>
              <a:t>‹#›</a:t>
            </a:fld>
            <a:endParaRPr lang="en-US"/>
          </a:p>
        </p:txBody>
      </p:sp>
    </p:spTree>
    <p:extLst>
      <p:ext uri="{BB962C8B-B14F-4D97-AF65-F5344CB8AC3E}">
        <p14:creationId xmlns:p14="http://schemas.microsoft.com/office/powerpoint/2010/main" val="20729507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B699BBD-6E61-46A9-8C8C-FCC2DE512B48}" type="slidenum">
              <a:rPr lang="en-US"/>
              <a:pPr/>
              <a:t>1</a:t>
            </a:fld>
            <a:endParaRPr lang="en-US"/>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2EC0949-5552-4A70-A535-8E639BEFFC13}" type="slidenum">
              <a:rPr lang="en-US"/>
              <a:pPr/>
              <a:t>10</a:t>
            </a:fld>
            <a:endParaRPr lang="en-US"/>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202C190-8715-4711-907E-F0793BB8A360}" type="slidenum">
              <a:rPr lang="en-US"/>
              <a:pPr/>
              <a:t>11</a:t>
            </a:fld>
            <a:endParaRPr lang="en-US"/>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3DEAE4E-8887-4C79-9604-F92B015608BD}" type="slidenum">
              <a:rPr lang="en-US"/>
              <a:pPr/>
              <a:t>12</a:t>
            </a:fld>
            <a:endParaRPr lang="en-US"/>
          </a:p>
        </p:txBody>
      </p:sp>
      <p:sp>
        <p:nvSpPr>
          <p:cNvPr id="447490" name="Rectangle 2"/>
          <p:cNvSpPr>
            <a:spLocks noGrp="1" noRot="1" noChangeAspect="1" noChangeArrowheads="1" noTextEdit="1"/>
          </p:cNvSpPr>
          <p:nvPr>
            <p:ph type="sldImg"/>
          </p:nvPr>
        </p:nvSpPr>
        <p:spPr>
          <a:ln/>
        </p:spPr>
      </p:sp>
      <p:sp>
        <p:nvSpPr>
          <p:cNvPr id="44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E75B730-E36B-4F5E-8F25-C5A747BF4D02}" type="slidenum">
              <a:rPr lang="en-US"/>
              <a:pPr/>
              <a:t>13</a:t>
            </a:fld>
            <a:endParaRPr lang="en-US"/>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45EDB37-5A64-478E-A98B-67FD00537AD6}" type="slidenum">
              <a:rPr lang="en-US"/>
              <a:pPr/>
              <a:t>14</a:t>
            </a:fld>
            <a:endParaRPr lang="en-US"/>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917F5A5-A071-44CC-9D53-A45967797DA0}" type="slidenum">
              <a:rPr lang="en-US"/>
              <a:pPr/>
              <a:t>15</a:t>
            </a:fld>
            <a:endParaRPr lang="en-US"/>
          </a:p>
        </p:txBody>
      </p:sp>
      <p:sp>
        <p:nvSpPr>
          <p:cNvPr id="448514" name="Rectangle 2"/>
          <p:cNvSpPr>
            <a:spLocks noGrp="1" noRot="1" noChangeAspect="1" noChangeArrowheads="1" noTextEdit="1"/>
          </p:cNvSpPr>
          <p:nvPr>
            <p:ph type="sldImg"/>
          </p:nvPr>
        </p:nvSpPr>
        <p:spPr>
          <a:ln/>
        </p:spPr>
      </p:sp>
      <p:sp>
        <p:nvSpPr>
          <p:cNvPr id="44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917F5A5-A071-44CC-9D53-A45967797DA0}" type="slidenum">
              <a:rPr lang="en-US"/>
              <a:pPr/>
              <a:t>16</a:t>
            </a:fld>
            <a:endParaRPr lang="en-US"/>
          </a:p>
        </p:txBody>
      </p:sp>
      <p:sp>
        <p:nvSpPr>
          <p:cNvPr id="448514" name="Rectangle 2"/>
          <p:cNvSpPr>
            <a:spLocks noGrp="1" noRot="1" noChangeAspect="1" noChangeArrowheads="1" noTextEdit="1"/>
          </p:cNvSpPr>
          <p:nvPr>
            <p:ph type="sldImg"/>
          </p:nvPr>
        </p:nvSpPr>
        <p:spPr>
          <a:ln/>
        </p:spPr>
      </p:sp>
      <p:sp>
        <p:nvSpPr>
          <p:cNvPr id="44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7E6599B-0495-4BEA-9BF4-B19291CEEE04}" type="slidenum">
              <a:rPr lang="en-US"/>
              <a:pPr/>
              <a:t>17</a:t>
            </a:fld>
            <a:endParaRPr lang="en-US"/>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CF6D28E-282B-4321-81B5-816AD438BD82}" type="slidenum">
              <a:rPr lang="en-US"/>
              <a:pPr/>
              <a:t>18</a:t>
            </a:fld>
            <a:endParaRPr lang="en-US"/>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r>
              <a:rPr lang="en-US"/>
              <a:t>The constructor is always called at class creation, and there you always know what type the class is, so virtual doesn't make any sense for a constructor. Constructors are class local, so you can't override the constructor of the parent class.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3C81AB6-86DD-4AC5-85E8-9C638260AD7C}" type="slidenum">
              <a:rPr lang="en-US"/>
              <a:pPr/>
              <a:t>19</a:t>
            </a:fld>
            <a:endParaRPr lang="en-US"/>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FBFC4CB-41EA-44FA-B3F9-9E67A78E91ED}" type="slidenum">
              <a:rPr lang="en-US"/>
              <a:pPr/>
              <a:t>2</a:t>
            </a:fld>
            <a:endParaRPr lang="en-US"/>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CC24337-6772-4924-887A-39EA2452D82D}" type="slidenum">
              <a:rPr lang="en-US"/>
              <a:pPr/>
              <a:t>20</a:t>
            </a:fld>
            <a:endParaRPr lang="en-US"/>
          </a:p>
        </p:txBody>
      </p:sp>
      <p:sp>
        <p:nvSpPr>
          <p:cNvPr id="452610" name="Rectangle 2"/>
          <p:cNvSpPr>
            <a:spLocks noGrp="1" noRot="1" noChangeAspect="1" noChangeArrowheads="1" noTextEdit="1"/>
          </p:cNvSpPr>
          <p:nvPr>
            <p:ph type="sldImg"/>
          </p:nvPr>
        </p:nvSpPr>
        <p:spPr>
          <a:ln/>
        </p:spPr>
      </p:sp>
      <p:sp>
        <p:nvSpPr>
          <p:cNvPr id="45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844FE45-BB8D-4FF3-8AC0-6874A07809A0}" type="slidenum">
              <a:rPr lang="en-US"/>
              <a:pPr/>
              <a:t>21</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44650D5-BFBE-4E39-8D1D-2E11E9671B8B}" type="slidenum">
              <a:rPr lang="en-US"/>
              <a:pPr/>
              <a:t>22</a:t>
            </a:fld>
            <a:endParaRPr lang="en-US"/>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030F6FD-3CED-452C-A84D-22E0E3040527}" type="slidenum">
              <a:rPr lang="en-US"/>
              <a:pPr/>
              <a:t>23</a:t>
            </a:fld>
            <a:endParaRPr lang="en-US"/>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2F41A87-67D1-4A22-845A-F4F1BC347153}" type="slidenum">
              <a:rPr lang="en-US"/>
              <a:pPr/>
              <a:t>24</a:t>
            </a:fld>
            <a:endParaRPr lang="en-US"/>
          </a:p>
        </p:txBody>
      </p:sp>
      <p:sp>
        <p:nvSpPr>
          <p:cNvPr id="456706" name="Rectangle 2"/>
          <p:cNvSpPr>
            <a:spLocks noGrp="1" noRot="1" noChangeAspect="1" noChangeArrowheads="1" noTextEdit="1"/>
          </p:cNvSpPr>
          <p:nvPr>
            <p:ph type="sldImg"/>
          </p:nvPr>
        </p:nvSpPr>
        <p:spPr>
          <a:ln/>
        </p:spPr>
      </p:sp>
      <p:sp>
        <p:nvSpPr>
          <p:cNvPr id="45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B865094-2F80-4C72-8441-7DFF3689E46B}" type="slidenum">
              <a:rPr lang="en-US"/>
              <a:pPr/>
              <a:t>25</a:t>
            </a:fld>
            <a:endParaRPr lang="en-US"/>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231AC1-81B4-481D-820E-1CAE51DCA330}" type="slidenum">
              <a:rPr lang="en-US"/>
              <a:pPr/>
              <a:t>26</a:t>
            </a:fld>
            <a:endParaRPr lang="en-US"/>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562E75C-8A9C-4598-AED8-6D1FBFA9F676}" type="slidenum">
              <a:rPr lang="en-US"/>
              <a:pPr/>
              <a:t>27</a:t>
            </a:fld>
            <a:endParaRPr lang="en-US"/>
          </a:p>
        </p:txBody>
      </p:sp>
      <p:sp>
        <p:nvSpPr>
          <p:cNvPr id="459778" name="Rectangle 2"/>
          <p:cNvSpPr>
            <a:spLocks noGrp="1" noRot="1" noChangeAspect="1" noChangeArrowheads="1" noTextEdit="1"/>
          </p:cNvSpPr>
          <p:nvPr>
            <p:ph type="sldImg"/>
          </p:nvPr>
        </p:nvSpPr>
        <p:spPr>
          <a:ln/>
        </p:spPr>
      </p:sp>
      <p:sp>
        <p:nvSpPr>
          <p:cNvPr id="45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3F1083A-5146-4879-8128-B059424B91E4}" type="slidenum">
              <a:rPr lang="en-US"/>
              <a:pPr/>
              <a:t>28</a:t>
            </a:fld>
            <a:endParaRPr lang="en-US"/>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363F0CA-8035-429F-AF1A-4F6CEAAB5279}" type="slidenum">
              <a:rPr lang="en-US"/>
              <a:pPr/>
              <a:t>29</a:t>
            </a:fld>
            <a:endParaRPr lang="en-US"/>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B19B93B-9D2C-4D3B-A2F6-64C67AC42BF9}" type="slidenum">
              <a:rPr lang="en-US"/>
              <a:pPr/>
              <a:t>3</a:t>
            </a:fld>
            <a:endParaRPr lang="en-US"/>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7489236-12B5-416A-8896-D9B436126042}" type="slidenum">
              <a:rPr lang="en-US"/>
              <a:pPr/>
              <a:t>30</a:t>
            </a:fld>
            <a:endParaRPr lang="en-US"/>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CCB19D2-12E2-4FC1-A0A9-20C66654797B}" type="slidenum">
              <a:rPr lang="en-US"/>
              <a:pPr/>
              <a:t>31</a:t>
            </a:fld>
            <a:endParaRPr lang="en-US"/>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36B5263-102F-44E4-850D-FD624873F7D8}" type="slidenum">
              <a:rPr lang="en-US"/>
              <a:pPr/>
              <a:t>32</a:t>
            </a:fld>
            <a:endParaRPr lang="en-US"/>
          </a:p>
        </p:txBody>
      </p:sp>
      <p:sp>
        <p:nvSpPr>
          <p:cNvPr id="464898" name="Rectangle 2"/>
          <p:cNvSpPr>
            <a:spLocks noGrp="1" noRot="1" noChangeAspect="1" noChangeArrowheads="1" noTextEdit="1"/>
          </p:cNvSpPr>
          <p:nvPr>
            <p:ph type="sldImg"/>
          </p:nvPr>
        </p:nvSpPr>
        <p:spPr>
          <a:ln/>
        </p:spPr>
      </p:sp>
      <p:sp>
        <p:nvSpPr>
          <p:cNvPr id="46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908E33A-1482-4191-B27A-89DC1ED1A844}" type="slidenum">
              <a:rPr lang="en-US"/>
              <a:pPr/>
              <a:t>33</a:t>
            </a:fld>
            <a:endParaRPr lang="en-US"/>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4A7FB8C-0648-4E14-8423-77DA78641143}" type="slidenum">
              <a:rPr lang="en-US"/>
              <a:pPr/>
              <a:t>34</a:t>
            </a:fld>
            <a:endParaRPr lang="en-US"/>
          </a:p>
        </p:txBody>
      </p:sp>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4BE05A5-4F23-470C-BBBD-44476662F183}" type="slidenum">
              <a:rPr lang="en-US"/>
              <a:pPr/>
              <a:t>35</a:t>
            </a:fld>
            <a:endParaRPr lang="en-US"/>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36D79C5-FCA6-4C53-B308-9F671D4738B7}" type="slidenum">
              <a:rPr lang="en-US"/>
              <a:pPr/>
              <a:t>36</a:t>
            </a:fld>
            <a:endParaRPr lang="en-US"/>
          </a:p>
        </p:txBody>
      </p:sp>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CD5BE47-88B9-43FB-BD97-715B398DEEFC}" type="slidenum">
              <a:rPr lang="en-US"/>
              <a:pPr/>
              <a:t>37</a:t>
            </a:fld>
            <a:endParaRPr lang="en-US"/>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06D1C4A-07B2-49AF-A2D7-B4D72ECF73D0}" type="slidenum">
              <a:rPr lang="en-US"/>
              <a:pPr/>
              <a:t>38</a:t>
            </a:fld>
            <a:endParaRPr lang="en-US"/>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6EAFA47-3ECA-42EB-8344-78B34A344BF0}" type="slidenum">
              <a:rPr lang="en-US"/>
              <a:pPr/>
              <a:t>39</a:t>
            </a:fld>
            <a:endParaRPr lang="en-US"/>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3D13694-A6CF-4984-84F5-ED3E6B002085}" type="slidenum">
              <a:rPr lang="en-US"/>
              <a:pPr/>
              <a:t>4</a:t>
            </a:fld>
            <a:endParaRPr lang="en-US"/>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272E7D0-1F16-4B8B-BD33-9050F500A6EA}" type="slidenum">
              <a:rPr lang="en-US"/>
              <a:pPr/>
              <a:t>40</a:t>
            </a:fld>
            <a:endParaRPr lang="en-US"/>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48BED6C-36E5-4B8F-BC6E-F87609FA3596}" type="slidenum">
              <a:rPr lang="en-US"/>
              <a:pPr/>
              <a:t>41</a:t>
            </a:fld>
            <a:endParaRPr lang="en-US"/>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7235077-48EB-4D0C-9DAC-E2FC77957BCC}" type="slidenum">
              <a:rPr lang="en-US"/>
              <a:pPr/>
              <a:t>42</a:t>
            </a:fld>
            <a:endParaRPr 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E306000-D491-4D7B-A21E-53CAAE60AF2B}" type="slidenum">
              <a:rPr lang="en-US"/>
              <a:pPr/>
              <a:t>43</a:t>
            </a:fld>
            <a:endParaRPr lang="en-US"/>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2271969-2E73-44AF-8ABA-4B9D4A2668EA}" type="slidenum">
              <a:rPr lang="en-US"/>
              <a:pPr/>
              <a:t>44</a:t>
            </a:fld>
            <a:endParaRPr lang="en-US"/>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3764862-A979-4001-876E-E758F1445A15}" type="slidenum">
              <a:rPr lang="en-US"/>
              <a:pPr/>
              <a:t>45</a:t>
            </a:fld>
            <a:endParaRPr lang="en-US"/>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5418E03-FC1C-49E0-9BD5-7B3B5A097676}" type="slidenum">
              <a:rPr lang="en-US"/>
              <a:pPr/>
              <a:t>46</a:t>
            </a:fld>
            <a:endParaRPr lang="en-US"/>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EB58CFA-93C8-4FF5-93EC-3BC177C598CD}" type="slidenum">
              <a:rPr lang="en-US"/>
              <a:pPr/>
              <a:t>47</a:t>
            </a:fld>
            <a:endParaRPr lang="en-US"/>
          </a:p>
        </p:txBody>
      </p:sp>
      <p:sp>
        <p:nvSpPr>
          <p:cNvPr id="475138" name="Rectangle 2"/>
          <p:cNvSpPr>
            <a:spLocks noGrp="1" noRot="1" noChangeAspect="1" noChangeArrowheads="1" noTextEdit="1"/>
          </p:cNvSpPr>
          <p:nvPr>
            <p:ph type="sldImg"/>
          </p:nvPr>
        </p:nvSpPr>
        <p:spPr>
          <a:ln/>
        </p:spPr>
      </p:sp>
      <p:sp>
        <p:nvSpPr>
          <p:cNvPr id="475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9CEDFFD-C8EE-4E80-B75F-EF7AAF83E570}" type="slidenum">
              <a:rPr lang="en-US"/>
              <a:pPr/>
              <a:t>50</a:t>
            </a:fld>
            <a:endParaRPr lang="en-US"/>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2E0B756-F276-4F79-B848-82CD2EAA52BC}" type="slidenum">
              <a:rPr lang="en-US"/>
              <a:pPr/>
              <a:t>51</a:t>
            </a:fld>
            <a:endParaRPr lang="en-US"/>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0EC062D-34C6-472A-972F-4144B0DB0F7D}" type="slidenum">
              <a:rPr lang="en-US"/>
              <a:pPr/>
              <a:t>5</a:t>
            </a:fld>
            <a:endParaRPr lang="en-US"/>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7C64DCD-453E-4F70-BE04-9389089C64FC}" type="slidenum">
              <a:rPr lang="en-US"/>
              <a:pPr/>
              <a:t>52</a:t>
            </a:fld>
            <a:endParaRPr lang="en-US"/>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A7B5E9A-525C-4A28-BC10-6A7955071483}" type="slidenum">
              <a:rPr lang="en-US"/>
              <a:pPr/>
              <a:t>53</a:t>
            </a:fld>
            <a:endParaRPr lang="en-US"/>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F96C70F-7CCD-4171-95F2-4FE4A02C56D3}" type="slidenum">
              <a:rPr lang="en-US"/>
              <a:pPr/>
              <a:t>54</a:t>
            </a:fld>
            <a:endParaRPr lang="en-US"/>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F9F4BE3-CE01-46E5-85BC-47139B25D8D3}" type="slidenum">
              <a:rPr lang="en-US"/>
              <a:pPr/>
              <a:t>6</a:t>
            </a:fld>
            <a:endParaRPr lang="en-US"/>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BDAB6D0-8122-4393-85E9-23DA32103E30}" type="slidenum">
              <a:rPr lang="en-US"/>
              <a:pPr/>
              <a:t>7</a:t>
            </a:fld>
            <a:endParaRPr lang="en-US"/>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795B25F-19A4-4AA0-BAA4-05FC5A47F45A}" type="slidenum">
              <a:rPr lang="en-US"/>
              <a:pPr/>
              <a:t>8</a:t>
            </a:fld>
            <a:endParaRPr lang="en-US"/>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C4D3C93-27E8-4925-BEE7-9F7984755C5C}" type="slidenum">
              <a:rPr lang="en-US"/>
              <a:pPr/>
              <a:t>9</a:t>
            </a:fld>
            <a:endParaRPr lang="en-US"/>
          </a:p>
        </p:txBody>
      </p:sp>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BAEB5C-7D7A-4BFF-8237-90165B1F5025}" type="slidenum">
              <a:rPr lang="en-US"/>
              <a:pPr/>
              <a:t>‹#›</a:t>
            </a:fld>
            <a:endParaRPr lang="en-US"/>
          </a:p>
        </p:txBody>
      </p:sp>
    </p:spTree>
    <p:extLst>
      <p:ext uri="{BB962C8B-B14F-4D97-AF65-F5344CB8AC3E}">
        <p14:creationId xmlns:p14="http://schemas.microsoft.com/office/powerpoint/2010/main" val="300650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7DF81A-08A1-4DBD-ADDD-AE8F0EB39E2D}" type="slidenum">
              <a:rPr lang="en-US"/>
              <a:pPr/>
              <a:t>‹#›</a:t>
            </a:fld>
            <a:endParaRPr lang="en-US"/>
          </a:p>
        </p:txBody>
      </p:sp>
    </p:spTree>
    <p:extLst>
      <p:ext uri="{BB962C8B-B14F-4D97-AF65-F5344CB8AC3E}">
        <p14:creationId xmlns:p14="http://schemas.microsoft.com/office/powerpoint/2010/main" val="3733444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76200"/>
            <a:ext cx="56769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A21BCA-4104-42BC-8168-FBAFFC0C000F}" type="slidenum">
              <a:rPr lang="en-US"/>
              <a:pPr/>
              <a:t>‹#›</a:t>
            </a:fld>
            <a:endParaRPr lang="en-US"/>
          </a:p>
        </p:txBody>
      </p:sp>
    </p:spTree>
    <p:extLst>
      <p:ext uri="{BB962C8B-B14F-4D97-AF65-F5344CB8AC3E}">
        <p14:creationId xmlns:p14="http://schemas.microsoft.com/office/powerpoint/2010/main" val="939892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1509713" y="-14288"/>
            <a:ext cx="1905001" cy="457201"/>
          </a:xfrm>
        </p:spPr>
        <p:txBody>
          <a:bodyPr/>
          <a:lstStyle>
            <a:lvl1pPr>
              <a:defRPr/>
            </a:lvl1pPr>
          </a:lstStyle>
          <a:p>
            <a:fld id="{DB292867-D600-454B-B937-88988FF7ED09}" type="slidenum">
              <a:rPr lang="en-US"/>
              <a:pPr/>
              <a:t>‹#›</a:t>
            </a:fld>
            <a:endParaRPr lang="en-US"/>
          </a:p>
        </p:txBody>
      </p:sp>
    </p:spTree>
    <p:extLst>
      <p:ext uri="{BB962C8B-B14F-4D97-AF65-F5344CB8AC3E}">
        <p14:creationId xmlns:p14="http://schemas.microsoft.com/office/powerpoint/2010/main" val="2943094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8D96F0-3F6C-4391-A08E-CD9ED706B698}" type="slidenum">
              <a:rPr lang="en-US"/>
              <a:pPr/>
              <a:t>‹#›</a:t>
            </a:fld>
            <a:endParaRPr lang="en-US"/>
          </a:p>
        </p:txBody>
      </p:sp>
    </p:spTree>
    <p:extLst>
      <p:ext uri="{BB962C8B-B14F-4D97-AF65-F5344CB8AC3E}">
        <p14:creationId xmlns:p14="http://schemas.microsoft.com/office/powerpoint/2010/main" val="35655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BE11B02-3297-438D-B243-F1F6354283DA}" type="slidenum">
              <a:rPr lang="en-US"/>
              <a:pPr/>
              <a:t>‹#›</a:t>
            </a:fld>
            <a:endParaRPr lang="en-US"/>
          </a:p>
        </p:txBody>
      </p:sp>
    </p:spTree>
    <p:extLst>
      <p:ext uri="{BB962C8B-B14F-4D97-AF65-F5344CB8AC3E}">
        <p14:creationId xmlns:p14="http://schemas.microsoft.com/office/powerpoint/2010/main" val="4200129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F4E39BA-2F6C-4366-9006-F688C0DAD64A}" type="slidenum">
              <a:rPr lang="en-US"/>
              <a:pPr/>
              <a:t>‹#›</a:t>
            </a:fld>
            <a:endParaRPr lang="en-US"/>
          </a:p>
        </p:txBody>
      </p:sp>
    </p:spTree>
    <p:extLst>
      <p:ext uri="{BB962C8B-B14F-4D97-AF65-F5344CB8AC3E}">
        <p14:creationId xmlns:p14="http://schemas.microsoft.com/office/powerpoint/2010/main" val="53347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B5DE280-F569-4596-8EDF-964D6D87DCD8}" type="slidenum">
              <a:rPr lang="en-US"/>
              <a:pPr/>
              <a:t>‹#›</a:t>
            </a:fld>
            <a:endParaRPr lang="en-US"/>
          </a:p>
        </p:txBody>
      </p:sp>
    </p:spTree>
    <p:extLst>
      <p:ext uri="{BB962C8B-B14F-4D97-AF65-F5344CB8AC3E}">
        <p14:creationId xmlns:p14="http://schemas.microsoft.com/office/powerpoint/2010/main" val="1321697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842E780-B1FF-4F6E-9CA1-BBC5BDF3E7A9}" type="slidenum">
              <a:rPr lang="en-US"/>
              <a:pPr/>
              <a:t>‹#›</a:t>
            </a:fld>
            <a:endParaRPr lang="en-US"/>
          </a:p>
        </p:txBody>
      </p:sp>
    </p:spTree>
    <p:extLst>
      <p:ext uri="{BB962C8B-B14F-4D97-AF65-F5344CB8AC3E}">
        <p14:creationId xmlns:p14="http://schemas.microsoft.com/office/powerpoint/2010/main" val="198526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B316C21-5644-4E4F-8D27-516DC98CD9A7}" type="slidenum">
              <a:rPr lang="en-US"/>
              <a:pPr/>
              <a:t>‹#›</a:t>
            </a:fld>
            <a:endParaRPr lang="en-US"/>
          </a:p>
        </p:txBody>
      </p:sp>
    </p:spTree>
    <p:extLst>
      <p:ext uri="{BB962C8B-B14F-4D97-AF65-F5344CB8AC3E}">
        <p14:creationId xmlns:p14="http://schemas.microsoft.com/office/powerpoint/2010/main" val="1833464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83ED0C6-6818-4765-9498-1ED911115DA0}" type="slidenum">
              <a:rPr lang="en-US"/>
              <a:pPr/>
              <a:t>‹#›</a:t>
            </a:fld>
            <a:endParaRPr lang="en-US"/>
          </a:p>
        </p:txBody>
      </p:sp>
    </p:spTree>
    <p:extLst>
      <p:ext uri="{BB962C8B-B14F-4D97-AF65-F5344CB8AC3E}">
        <p14:creationId xmlns:p14="http://schemas.microsoft.com/office/powerpoint/2010/main" val="2657998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D09AF5D-20AE-4C19-94F9-DB8D7F0C798A}" type="slidenum">
              <a:rPr lang="en-US"/>
              <a:pPr/>
              <a:t>‹#›</a:t>
            </a:fld>
            <a:endParaRPr lang="en-US"/>
          </a:p>
        </p:txBody>
      </p:sp>
    </p:spTree>
    <p:extLst>
      <p:ext uri="{BB962C8B-B14F-4D97-AF65-F5344CB8AC3E}">
        <p14:creationId xmlns:p14="http://schemas.microsoft.com/office/powerpoint/2010/main" val="283147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latin typeface="Times New Roman" pitchFamily="18" charset="0"/>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Times New Roman" pitchFamily="18" charset="0"/>
              </a:defRPr>
            </a:lvl1pPr>
          </a:lstStyle>
          <a:p>
            <a:endParaRPr lang="en-US"/>
          </a:p>
        </p:txBody>
      </p:sp>
      <p:sp>
        <p:nvSpPr>
          <p:cNvPr id="1030" name="Rectangle 6"/>
          <p:cNvSpPr>
            <a:spLocks noGrp="1" noChangeArrowheads="1"/>
          </p:cNvSpPr>
          <p:nvPr>
            <p:ph type="sldNum" sz="quarter" idx="4"/>
          </p:nvPr>
        </p:nvSpPr>
        <p:spPr bwMode="auto">
          <a:xfrm>
            <a:off x="-1509713" y="-14288"/>
            <a:ext cx="1905001"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Times New Roman" pitchFamily="18" charset="0"/>
              </a:defRPr>
            </a:lvl1pPr>
          </a:lstStyle>
          <a:p>
            <a:fld id="{971C2983-CA9A-4CA6-9C09-C56E05AE9C2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Comic Sans MS" pitchFamily="66" charset="0"/>
          <a:cs typeface="Times New Roman" pitchFamily="18" charset="0"/>
        </a:defRPr>
      </a:lvl2pPr>
      <a:lvl3pPr algn="ctr" rtl="0" fontAlgn="base">
        <a:spcBef>
          <a:spcPct val="0"/>
        </a:spcBef>
        <a:spcAft>
          <a:spcPct val="0"/>
        </a:spcAft>
        <a:defRPr sz="4400">
          <a:solidFill>
            <a:schemeClr val="tx2"/>
          </a:solidFill>
          <a:latin typeface="Comic Sans MS" pitchFamily="66" charset="0"/>
          <a:cs typeface="Times New Roman" pitchFamily="18" charset="0"/>
        </a:defRPr>
      </a:lvl3pPr>
      <a:lvl4pPr algn="ctr" rtl="0" fontAlgn="base">
        <a:spcBef>
          <a:spcPct val="0"/>
        </a:spcBef>
        <a:spcAft>
          <a:spcPct val="0"/>
        </a:spcAft>
        <a:defRPr sz="4400">
          <a:solidFill>
            <a:schemeClr val="tx2"/>
          </a:solidFill>
          <a:latin typeface="Comic Sans MS" pitchFamily="66" charset="0"/>
          <a:cs typeface="Times New Roman" pitchFamily="18" charset="0"/>
        </a:defRPr>
      </a:lvl4pPr>
      <a:lvl5pPr algn="ctr" rtl="0" fontAlgn="base">
        <a:spcBef>
          <a:spcPct val="0"/>
        </a:spcBef>
        <a:spcAft>
          <a:spcPct val="0"/>
        </a:spcAft>
        <a:defRPr sz="4400">
          <a:solidFill>
            <a:schemeClr val="tx2"/>
          </a:solidFill>
          <a:latin typeface="Comic Sans MS" pitchFamily="66" charset="0"/>
          <a:cs typeface="Times New Roman" pitchFamily="18" charset="0"/>
        </a:defRPr>
      </a:lvl5pPr>
      <a:lvl6pPr marL="457200" algn="ctr" rtl="0" fontAlgn="base">
        <a:spcBef>
          <a:spcPct val="0"/>
        </a:spcBef>
        <a:spcAft>
          <a:spcPct val="0"/>
        </a:spcAft>
        <a:defRPr sz="4400">
          <a:solidFill>
            <a:schemeClr val="tx2"/>
          </a:solidFill>
          <a:latin typeface="Comic Sans MS" pitchFamily="66" charset="0"/>
          <a:cs typeface="Times New Roman" pitchFamily="18" charset="0"/>
        </a:defRPr>
      </a:lvl6pPr>
      <a:lvl7pPr marL="914400" algn="ctr" rtl="0" fontAlgn="base">
        <a:spcBef>
          <a:spcPct val="0"/>
        </a:spcBef>
        <a:spcAft>
          <a:spcPct val="0"/>
        </a:spcAft>
        <a:defRPr sz="4400">
          <a:solidFill>
            <a:schemeClr val="tx2"/>
          </a:solidFill>
          <a:latin typeface="Comic Sans MS" pitchFamily="66" charset="0"/>
          <a:cs typeface="Times New Roman" pitchFamily="18" charset="0"/>
        </a:defRPr>
      </a:lvl7pPr>
      <a:lvl8pPr marL="1371600" algn="ctr" rtl="0" fontAlgn="base">
        <a:spcBef>
          <a:spcPct val="0"/>
        </a:spcBef>
        <a:spcAft>
          <a:spcPct val="0"/>
        </a:spcAft>
        <a:defRPr sz="4400">
          <a:solidFill>
            <a:schemeClr val="tx2"/>
          </a:solidFill>
          <a:latin typeface="Comic Sans MS" pitchFamily="66" charset="0"/>
          <a:cs typeface="Times New Roman" pitchFamily="18" charset="0"/>
        </a:defRPr>
      </a:lvl8pPr>
      <a:lvl9pPr marL="1828800" algn="ctr" rtl="0" fontAlgn="base">
        <a:spcBef>
          <a:spcPct val="0"/>
        </a:spcBef>
        <a:spcAft>
          <a:spcPct val="0"/>
        </a:spcAft>
        <a:defRPr sz="4400">
          <a:solidFill>
            <a:schemeClr val="tx2"/>
          </a:solidFill>
          <a:latin typeface="Comic Sans MS" pitchFamily="66" charset="0"/>
          <a:cs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9B1CA314-5765-4992-8AD4-DC61F5EDD960}" type="slidenum">
              <a:rPr lang="en-US"/>
              <a:pPr/>
              <a:t>1</a:t>
            </a:fld>
            <a:endParaRPr lang="en-US"/>
          </a:p>
        </p:txBody>
      </p:sp>
      <p:sp>
        <p:nvSpPr>
          <p:cNvPr id="377858" name="Rectangle 2"/>
          <p:cNvSpPr>
            <a:spLocks noGrp="1" noChangeArrowheads="1"/>
          </p:cNvSpPr>
          <p:nvPr>
            <p:ph type="title"/>
          </p:nvPr>
        </p:nvSpPr>
        <p:spPr/>
        <p:txBody>
          <a:bodyPr/>
          <a:lstStyle/>
          <a:p>
            <a:r>
              <a:rPr lang="en-US" smtClean="0"/>
              <a:t>Lecture #7</a:t>
            </a:r>
            <a:endParaRPr lang="en-US" dirty="0"/>
          </a:p>
        </p:txBody>
      </p:sp>
      <p:sp>
        <p:nvSpPr>
          <p:cNvPr id="377859" name="Rectangle 3"/>
          <p:cNvSpPr>
            <a:spLocks noGrp="1" noChangeArrowheads="1"/>
          </p:cNvSpPr>
          <p:nvPr>
            <p:ph type="body" sz="half" idx="1"/>
          </p:nvPr>
        </p:nvSpPr>
        <p:spPr>
          <a:xfrm>
            <a:off x="685800" y="1143000"/>
            <a:ext cx="6400800" cy="4114800"/>
          </a:xfrm>
        </p:spPr>
        <p:txBody>
          <a:bodyPr/>
          <a:lstStyle/>
          <a:p>
            <a:r>
              <a:rPr lang="en-US" sz="2800" dirty="0"/>
              <a:t>Polymorphism</a:t>
            </a:r>
          </a:p>
          <a:p>
            <a:r>
              <a:rPr lang="en-US" sz="2800" dirty="0"/>
              <a:t>Virtual Functions</a:t>
            </a:r>
          </a:p>
          <a:p>
            <a:r>
              <a:rPr lang="en-US" sz="2800" dirty="0"/>
              <a:t>Virtual Destructors</a:t>
            </a:r>
          </a:p>
          <a:p>
            <a:r>
              <a:rPr lang="en-US" sz="2800" dirty="0"/>
              <a:t>Pure Virtual Functions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4"/>
          <p:cNvSpPr>
            <a:spLocks noGrp="1"/>
          </p:cNvSpPr>
          <p:nvPr>
            <p:ph type="sldNum" sz="quarter" idx="12"/>
          </p:nvPr>
        </p:nvSpPr>
        <p:spPr/>
        <p:txBody>
          <a:bodyPr/>
          <a:lstStyle/>
          <a:p>
            <a:fld id="{2F089D57-88D6-4FF8-AE97-DE592266BBC2}" type="slidenum">
              <a:rPr lang="en-US"/>
              <a:pPr/>
              <a:t>10</a:t>
            </a:fld>
            <a:endParaRPr lang="en-US"/>
          </a:p>
        </p:txBody>
      </p:sp>
      <p:grpSp>
        <p:nvGrpSpPr>
          <p:cNvPr id="409602" name="Group 2"/>
          <p:cNvGrpSpPr>
            <a:grpSpLocks/>
          </p:cNvGrpSpPr>
          <p:nvPr/>
        </p:nvGrpSpPr>
        <p:grpSpPr bwMode="auto">
          <a:xfrm>
            <a:off x="5562600" y="152400"/>
            <a:ext cx="3514725" cy="2438400"/>
            <a:chOff x="384" y="624"/>
            <a:chExt cx="1680" cy="1536"/>
          </a:xfrm>
        </p:grpSpPr>
        <p:sp>
          <p:nvSpPr>
            <p:cNvPr id="409603" name="Rectangle 3"/>
            <p:cNvSpPr>
              <a:spLocks noChangeArrowheads="1"/>
            </p:cNvSpPr>
            <p:nvPr/>
          </p:nvSpPr>
          <p:spPr bwMode="auto">
            <a:xfrm>
              <a:off x="384" y="624"/>
              <a:ext cx="1632"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04" name="Rectangle 4"/>
            <p:cNvSpPr>
              <a:spLocks noChangeArrowheads="1"/>
            </p:cNvSpPr>
            <p:nvPr/>
          </p:nvSpPr>
          <p:spPr bwMode="auto">
            <a:xfrm>
              <a:off x="384" y="624"/>
              <a:ext cx="16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09605" name="Group 5"/>
          <p:cNvGrpSpPr>
            <a:grpSpLocks/>
          </p:cNvGrpSpPr>
          <p:nvPr/>
        </p:nvGrpSpPr>
        <p:grpSpPr bwMode="auto">
          <a:xfrm>
            <a:off x="4495800" y="1295400"/>
            <a:ext cx="4572000" cy="2438400"/>
            <a:chOff x="2784" y="576"/>
            <a:chExt cx="2880" cy="1536"/>
          </a:xfrm>
        </p:grpSpPr>
        <p:sp>
          <p:nvSpPr>
            <p:cNvPr id="409606" name="Rectangle 6"/>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07" name="Rectangle 7"/>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09608" name="Group 8"/>
          <p:cNvGrpSpPr>
            <a:grpSpLocks/>
          </p:cNvGrpSpPr>
          <p:nvPr/>
        </p:nvGrpSpPr>
        <p:grpSpPr bwMode="auto">
          <a:xfrm>
            <a:off x="4419600" y="1676400"/>
            <a:ext cx="4572000" cy="2438400"/>
            <a:chOff x="2832" y="2400"/>
            <a:chExt cx="2880" cy="1536"/>
          </a:xfrm>
        </p:grpSpPr>
        <p:sp>
          <p:nvSpPr>
            <p:cNvPr id="409609" name="Rectangle 9"/>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10" name="Rectangle 10"/>
            <p:cNvSpPr>
              <a:spLocks noChangeArrowheads="1"/>
            </p:cNvSpPr>
            <p:nvPr/>
          </p:nvSpPr>
          <p:spPr bwMode="auto">
            <a:xfrm>
              <a:off x="2832" y="2400"/>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Circle(int rad){ m_rad = rad;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(3.14*m_rad*m_rad);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m_rad;</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409611" name="Text Box 11"/>
          <p:cNvSpPr txBox="1">
            <a:spLocks noChangeArrowheads="1"/>
          </p:cNvSpPr>
          <p:nvPr/>
        </p:nvSpPr>
        <p:spPr bwMode="auto">
          <a:xfrm>
            <a:off x="288925" y="1341438"/>
            <a:ext cx="39782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Lets say we’re a company that sells glass windows.</a:t>
            </a:r>
          </a:p>
        </p:txBody>
      </p:sp>
      <p:sp>
        <p:nvSpPr>
          <p:cNvPr id="409612" name="Text Box 12"/>
          <p:cNvSpPr txBox="1">
            <a:spLocks noChangeArrowheads="1"/>
          </p:cNvSpPr>
          <p:nvPr/>
        </p:nvSpPr>
        <p:spPr bwMode="auto">
          <a:xfrm>
            <a:off x="304800" y="2438400"/>
            <a:ext cx="39782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And we want to write a program to compute the cost of each window.</a:t>
            </a:r>
          </a:p>
        </p:txBody>
      </p:sp>
      <p:sp>
        <p:nvSpPr>
          <p:cNvPr id="409613" name="Text Box 13"/>
          <p:cNvSpPr txBox="1">
            <a:spLocks noChangeArrowheads="1"/>
          </p:cNvSpPr>
          <p:nvPr/>
        </p:nvSpPr>
        <p:spPr bwMode="auto">
          <a:xfrm>
            <a:off x="288925" y="3841750"/>
            <a:ext cx="39782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For example, assume that each window is </a:t>
            </a:r>
            <a:r>
              <a:rPr lang="en-US">
                <a:solidFill>
                  <a:srgbClr val="006666"/>
                </a:solidFill>
              </a:rPr>
              <a:t>$3.25</a:t>
            </a:r>
            <a:r>
              <a:rPr lang="en-US"/>
              <a:t> per square foot.</a:t>
            </a:r>
          </a:p>
        </p:txBody>
      </p:sp>
      <p:sp>
        <p:nvSpPr>
          <p:cNvPr id="409614" name="Text Box 14"/>
          <p:cNvSpPr txBox="1">
            <a:spLocks noChangeArrowheads="1"/>
          </p:cNvSpPr>
          <p:nvPr/>
        </p:nvSpPr>
        <p:spPr bwMode="auto">
          <a:xfrm>
            <a:off x="304800" y="5289550"/>
            <a:ext cx="3978275"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Let’s look at a program that computes the cost for two different windows.</a:t>
            </a:r>
          </a:p>
        </p:txBody>
      </p:sp>
      <p:grpSp>
        <p:nvGrpSpPr>
          <p:cNvPr id="409615" name="Group 15"/>
          <p:cNvGrpSpPr>
            <a:grpSpLocks/>
          </p:cNvGrpSpPr>
          <p:nvPr/>
        </p:nvGrpSpPr>
        <p:grpSpPr bwMode="auto">
          <a:xfrm>
            <a:off x="171450" y="1131888"/>
            <a:ext cx="4149725" cy="5614987"/>
            <a:chOff x="144" y="687"/>
            <a:chExt cx="2448" cy="3537"/>
          </a:xfrm>
        </p:grpSpPr>
        <p:sp>
          <p:nvSpPr>
            <p:cNvPr id="409616" name="Rectangle 16"/>
            <p:cNvSpPr>
              <a:spLocks noChangeArrowheads="1"/>
            </p:cNvSpPr>
            <p:nvPr/>
          </p:nvSpPr>
          <p:spPr bwMode="auto">
            <a:xfrm>
              <a:off x="156" y="704"/>
              <a:ext cx="2399" cy="3515"/>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17" name="Text Box 17"/>
            <p:cNvSpPr txBox="1">
              <a:spLocks noChangeArrowheads="1"/>
            </p:cNvSpPr>
            <p:nvPr/>
          </p:nvSpPr>
          <p:spPr bwMode="auto">
            <a:xfrm>
              <a:off x="144" y="687"/>
              <a:ext cx="2448" cy="35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PrintPriceSq(</a:t>
              </a:r>
              <a:r>
                <a:rPr lang="en-US" sz="1800" b="1">
                  <a:solidFill>
                    <a:srgbClr val="FF3300"/>
                  </a:solidFill>
                  <a:latin typeface="Courier New" pitchFamily="49" charset="0"/>
                </a:rPr>
                <a:t>Square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 </a:t>
              </a:r>
              <a:br>
                <a:rPr lang="en-US" sz="1800" b="1">
                  <a:latin typeface="Courier New" pitchFamily="49" charset="0"/>
                </a:rPr>
              </a:br>
              <a:r>
                <a:rPr lang="en-US" sz="1800" b="1">
                  <a:latin typeface="Courier New" pitchFamily="49" charset="0"/>
                </a:rPr>
                <a:t>  cout &lt;&lt; x.getArea() * 3.25;</a:t>
              </a:r>
            </a:p>
            <a:p>
              <a:pPr algn="l"/>
              <a:r>
                <a:rPr lang="en-US" sz="1800" b="1">
                  <a:latin typeface="Courier New" pitchFamily="49" charset="0"/>
                </a:rPr>
                <a:t>}</a:t>
              </a:r>
            </a:p>
            <a:p>
              <a:pPr algn="l"/>
              <a:endParaRPr lang="en-US" sz="1800" b="1">
                <a:latin typeface="Courier New" pitchFamily="49" charset="0"/>
              </a:endParaRPr>
            </a:p>
            <a:p>
              <a:pPr algn="l"/>
              <a:r>
                <a:rPr lang="en-US" sz="1800" b="1">
                  <a:latin typeface="Courier New" pitchFamily="49" charset="0"/>
                </a:rPr>
                <a:t>void PrintPriceCir(</a:t>
              </a:r>
              <a:r>
                <a:rPr lang="en-US" sz="1800" b="1">
                  <a:solidFill>
                    <a:srgbClr val="FF3300"/>
                  </a:solidFill>
                  <a:latin typeface="Courier New" pitchFamily="49" charset="0"/>
                </a:rPr>
                <a:t>Circle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 </a:t>
              </a:r>
              <a:br>
                <a:rPr lang="en-US" sz="1800" b="1">
                  <a:latin typeface="Courier New" pitchFamily="49" charset="0"/>
                </a:rPr>
              </a:br>
              <a:r>
                <a:rPr lang="en-US" sz="1800" b="1">
                  <a:latin typeface="Courier New" pitchFamily="49" charset="0"/>
                </a:rPr>
                <a:t>  cout &lt;&lt; x.getArea() * 3.25;</a:t>
              </a:r>
            </a:p>
            <a:p>
              <a:pPr algn="l"/>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Circle c(10);</a:t>
              </a:r>
            </a:p>
            <a:p>
              <a:pPr algn="l"/>
              <a:endParaRPr lang="en-US" sz="1000" b="1">
                <a:latin typeface="Courier New" pitchFamily="49" charset="0"/>
              </a:endParaRPr>
            </a:p>
            <a:p>
              <a:pPr algn="l"/>
              <a:r>
                <a:rPr lang="en-US" sz="1800" b="1">
                  <a:latin typeface="Courier New" pitchFamily="49" charset="0"/>
                </a:rPr>
                <a:t>  PrintPriceSq(</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  PrintPriceCir(</a:t>
              </a:r>
              <a:r>
                <a:rPr lang="en-US" sz="1800" b="1">
                  <a:solidFill>
                    <a:srgbClr val="FF3300"/>
                  </a:solidFill>
                  <a:latin typeface="Courier New" pitchFamily="49" charset="0"/>
                </a:rPr>
                <a:t>c</a:t>
              </a:r>
              <a:r>
                <a:rPr lang="en-US" sz="1800" b="1">
                  <a:latin typeface="Courier New" pitchFamily="49" charset="0"/>
                </a:rPr>
                <a:t>);</a:t>
              </a:r>
            </a:p>
            <a:p>
              <a:pPr algn="l"/>
              <a:r>
                <a:rPr lang="en-US" sz="1800" b="1">
                  <a:latin typeface="Courier New" pitchFamily="49" charset="0"/>
                </a:rPr>
                <a:t>}</a:t>
              </a:r>
            </a:p>
          </p:txBody>
        </p:sp>
      </p:grpSp>
      <p:sp>
        <p:nvSpPr>
          <p:cNvPr id="409618" name="Text Box 18"/>
          <p:cNvSpPr txBox="1">
            <a:spLocks noChangeArrowheads="1"/>
          </p:cNvSpPr>
          <p:nvPr/>
        </p:nvSpPr>
        <p:spPr bwMode="auto">
          <a:xfrm>
            <a:off x="3733800" y="990600"/>
            <a:ext cx="2746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9619" name="Text Box 19"/>
          <p:cNvSpPr txBox="1">
            <a:spLocks noChangeArrowheads="1"/>
          </p:cNvSpPr>
          <p:nvPr/>
        </p:nvSpPr>
        <p:spPr bwMode="auto">
          <a:xfrm>
            <a:off x="4327525" y="4541838"/>
            <a:ext cx="479742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It works, but its inefficient. Why should we write two functions to do the same thing?</a:t>
            </a:r>
          </a:p>
        </p:txBody>
      </p:sp>
      <p:sp>
        <p:nvSpPr>
          <p:cNvPr id="409620" name="Text Box 20"/>
          <p:cNvSpPr txBox="1">
            <a:spLocks noChangeArrowheads="1"/>
          </p:cNvSpPr>
          <p:nvPr/>
        </p:nvSpPr>
        <p:spPr bwMode="auto">
          <a:xfrm>
            <a:off x="4364038" y="4286250"/>
            <a:ext cx="4551362" cy="1917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t>Both </a:t>
            </a:r>
            <a:r>
              <a:rPr lang="en-US">
                <a:solidFill>
                  <a:schemeClr val="accent2"/>
                </a:solidFill>
              </a:rPr>
              <a:t>Squares</a:t>
            </a:r>
            <a:r>
              <a:rPr lang="en-US"/>
              <a:t> and </a:t>
            </a:r>
            <a:r>
              <a:rPr lang="en-US">
                <a:solidFill>
                  <a:schemeClr val="accent2"/>
                </a:solidFill>
              </a:rPr>
              <a:t>Circles</a:t>
            </a:r>
            <a:r>
              <a:rPr lang="en-US"/>
              <a:t> are </a:t>
            </a:r>
            <a:r>
              <a:rPr lang="en-US">
                <a:solidFill>
                  <a:srgbClr val="6600CC"/>
                </a:solidFill>
              </a:rPr>
              <a:t>Shapes</a:t>
            </a:r>
            <a:r>
              <a:rPr lang="en-US"/>
              <a:t>…</a:t>
            </a:r>
          </a:p>
          <a:p>
            <a:pPr algn="l"/>
            <a:endParaRPr lang="en-US" sz="1200"/>
          </a:p>
          <a:p>
            <a:pPr algn="l"/>
            <a:r>
              <a:rPr lang="en-US"/>
              <a:t>And we know that you can get the area of a </a:t>
            </a:r>
            <a:r>
              <a:rPr lang="en-US">
                <a:solidFill>
                  <a:srgbClr val="6600CC"/>
                </a:solidFill>
              </a:rPr>
              <a:t>Shape</a:t>
            </a:r>
            <a:r>
              <a:rPr lang="en-US"/>
              <a:t>...</a:t>
            </a:r>
          </a:p>
          <a:p>
            <a:pPr algn="l"/>
            <a:endParaRPr lang="en-US" sz="1200">
              <a:solidFill>
                <a:srgbClr val="6600CC"/>
              </a:solidFill>
            </a:endParaRPr>
          </a:p>
        </p:txBody>
      </p:sp>
      <p:sp>
        <p:nvSpPr>
          <p:cNvPr id="409621" name="Rectangle 21"/>
          <p:cNvSpPr>
            <a:spLocks noChangeArrowheads="1"/>
          </p:cNvSpPr>
          <p:nvPr/>
        </p:nvSpPr>
        <p:spPr bwMode="auto">
          <a:xfrm>
            <a:off x="228600" y="1219200"/>
            <a:ext cx="3962400" cy="3124200"/>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22" name="Rectangle 22"/>
          <p:cNvSpPr>
            <a:spLocks noChangeArrowheads="1"/>
          </p:cNvSpPr>
          <p:nvPr/>
        </p:nvSpPr>
        <p:spPr bwMode="auto">
          <a:xfrm>
            <a:off x="196850" y="2055813"/>
            <a:ext cx="4572000" cy="14652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a:t>
            </a:r>
            <a:r>
              <a:rPr lang="en-US" sz="1800" b="1">
                <a:solidFill>
                  <a:srgbClr val="6600CC"/>
                </a:solidFill>
                <a:latin typeface="Courier New" pitchFamily="49" charset="0"/>
              </a:rPr>
              <a:t>Shape</a:t>
            </a:r>
            <a:r>
              <a:rPr lang="en-US" sz="1800" b="1">
                <a:solidFill>
                  <a:srgbClr val="FF3300"/>
                </a:solidFill>
                <a:latin typeface="Courier New" pitchFamily="49" charset="0"/>
              </a:rPr>
              <a:t>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 </a:t>
            </a:r>
            <a:br>
              <a:rPr lang="en-US" sz="1800" b="1">
                <a:latin typeface="Courier New" pitchFamily="49" charset="0"/>
              </a:rPr>
            </a:br>
            <a:r>
              <a:rPr lang="en-US" sz="1800" b="1">
                <a:latin typeface="Courier New" pitchFamily="49" charset="0"/>
              </a:rPr>
              <a:t>  cout &lt;&lt; x.getArea() * 3.25;</a:t>
            </a:r>
          </a:p>
          <a:p>
            <a:pPr algn="l"/>
            <a:r>
              <a:rPr lang="en-US" sz="1800" b="1">
                <a:latin typeface="Courier New" pitchFamily="49" charset="0"/>
              </a:rPr>
              <a:t>}</a:t>
            </a:r>
          </a:p>
        </p:txBody>
      </p:sp>
      <p:grpSp>
        <p:nvGrpSpPr>
          <p:cNvPr id="409623" name="Group 23"/>
          <p:cNvGrpSpPr>
            <a:grpSpLocks/>
          </p:cNvGrpSpPr>
          <p:nvPr/>
        </p:nvGrpSpPr>
        <p:grpSpPr bwMode="auto">
          <a:xfrm>
            <a:off x="1905000" y="5870575"/>
            <a:ext cx="433388" cy="573088"/>
            <a:chOff x="1200" y="3698"/>
            <a:chExt cx="273" cy="361"/>
          </a:xfrm>
        </p:grpSpPr>
        <p:sp>
          <p:nvSpPr>
            <p:cNvPr id="409624" name="Rectangle 24"/>
            <p:cNvSpPr>
              <a:spLocks noChangeArrowheads="1"/>
            </p:cNvSpPr>
            <p:nvPr/>
          </p:nvSpPr>
          <p:spPr bwMode="auto">
            <a:xfrm>
              <a:off x="1201" y="3698"/>
              <a:ext cx="187" cy="192"/>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25" name="Rectangle 25"/>
            <p:cNvSpPr>
              <a:spLocks noChangeArrowheads="1"/>
            </p:cNvSpPr>
            <p:nvPr/>
          </p:nvSpPr>
          <p:spPr bwMode="auto">
            <a:xfrm>
              <a:off x="1200" y="3867"/>
              <a:ext cx="273" cy="192"/>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9626" name="Text Box 26"/>
          <p:cNvSpPr txBox="1">
            <a:spLocks noChangeArrowheads="1"/>
          </p:cNvSpPr>
          <p:nvPr/>
        </p:nvSpPr>
        <p:spPr bwMode="auto">
          <a:xfrm>
            <a:off x="7332663" y="5594350"/>
            <a:ext cx="274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9627" name="Text Box 27"/>
          <p:cNvSpPr txBox="1">
            <a:spLocks noChangeArrowheads="1"/>
          </p:cNvSpPr>
          <p:nvPr/>
        </p:nvSpPr>
        <p:spPr bwMode="auto">
          <a:xfrm>
            <a:off x="8450263" y="925513"/>
            <a:ext cx="328612"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t> </a:t>
            </a:r>
          </a:p>
        </p:txBody>
      </p:sp>
      <p:cxnSp>
        <p:nvCxnSpPr>
          <p:cNvPr id="409628" name="AutoShape 28"/>
          <p:cNvCxnSpPr>
            <a:cxnSpLocks noChangeShapeType="1"/>
            <a:stCxn id="409626" idx="3"/>
            <a:endCxn id="409627" idx="3"/>
          </p:cNvCxnSpPr>
          <p:nvPr/>
        </p:nvCxnSpPr>
        <p:spPr bwMode="auto">
          <a:xfrm flipV="1">
            <a:off x="7607300" y="1154113"/>
            <a:ext cx="1171575" cy="4668837"/>
          </a:xfrm>
          <a:prstGeom prst="curvedConnector3">
            <a:avLst>
              <a:gd name="adj1" fmla="val 119514"/>
            </a:avLst>
          </a:prstGeom>
          <a:noFill/>
          <a:ln w="3175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629" name="Rectangle 29"/>
          <p:cNvSpPr>
            <a:spLocks noChangeArrowheads="1"/>
          </p:cNvSpPr>
          <p:nvPr/>
        </p:nvSpPr>
        <p:spPr bwMode="auto">
          <a:xfrm>
            <a:off x="4489450" y="6202363"/>
            <a:ext cx="41783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006666"/>
                </a:solidFill>
              </a:rPr>
              <a:t>So how about if we do this...</a:t>
            </a:r>
          </a:p>
        </p:txBody>
      </p:sp>
      <p:sp>
        <p:nvSpPr>
          <p:cNvPr id="409630" name="Rectangle 30"/>
          <p:cNvSpPr>
            <a:spLocks noChangeArrowheads="1"/>
          </p:cNvSpPr>
          <p:nvPr/>
        </p:nvSpPr>
        <p:spPr bwMode="auto">
          <a:xfrm>
            <a:off x="-5334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4400"/>
              <a:t>Polymorphism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xit" presetSubtype="4" fill="hold" grpId="1" nodeType="clickEffect">
                                  <p:stCondLst>
                                    <p:cond delay="0"/>
                                  </p:stCondLst>
                                  <p:childTnLst>
                                    <p:anim calcmode="lin" valueType="num">
                                      <p:cBhvr additive="base">
                                        <p:cTn id="10" dur="500"/>
                                        <p:tgtEl>
                                          <p:spTgt spid="409619"/>
                                        </p:tgtEl>
                                        <p:attrNameLst>
                                          <p:attrName>ppt_x</p:attrName>
                                        </p:attrNameLst>
                                      </p:cBhvr>
                                      <p:tavLst>
                                        <p:tav tm="0">
                                          <p:val>
                                            <p:strVal val="ppt_x"/>
                                          </p:val>
                                        </p:tav>
                                        <p:tav tm="100000">
                                          <p:val>
                                            <p:strVal val="ppt_x"/>
                                          </p:val>
                                        </p:tav>
                                      </p:tavLst>
                                    </p:anim>
                                    <p:anim calcmode="lin" valueType="num">
                                      <p:cBhvr additive="base">
                                        <p:cTn id="11" dur="500"/>
                                        <p:tgtEl>
                                          <p:spTgt spid="409619"/>
                                        </p:tgtEl>
                                        <p:attrNameLst>
                                          <p:attrName>ppt_y</p:attrName>
                                        </p:attrNameLst>
                                      </p:cBhvr>
                                      <p:tavLst>
                                        <p:tav tm="0">
                                          <p:val>
                                            <p:strVal val="ppt_y"/>
                                          </p:val>
                                        </p:tav>
                                        <p:tav tm="100000">
                                          <p:val>
                                            <p:strVal val="1+ppt_h/2"/>
                                          </p:val>
                                        </p:tav>
                                      </p:tavLst>
                                    </p:anim>
                                    <p:set>
                                      <p:cBhvr>
                                        <p:cTn id="12" dur="1" fill="hold">
                                          <p:stCondLst>
                                            <p:cond delay="499"/>
                                          </p:stCondLst>
                                        </p:cTn>
                                        <p:tgtEl>
                                          <p:spTgt spid="40961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2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409628"/>
                                        </p:tgtEl>
                                        <p:attrNameLst>
                                          <p:attrName>style.visibility</p:attrName>
                                        </p:attrNameLst>
                                      </p:cBhvr>
                                      <p:to>
                                        <p:strVal val="visible"/>
                                      </p:to>
                                    </p:set>
                                    <p:animEffect transition="in" filter="wipe(down)">
                                      <p:cBhvr>
                                        <p:cTn id="21" dur="500"/>
                                        <p:tgtEl>
                                          <p:spTgt spid="40962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nodeType="clickEffect">
                                  <p:stCondLst>
                                    <p:cond delay="0"/>
                                  </p:stCondLst>
                                  <p:childTnLst>
                                    <p:set>
                                      <p:cBhvr>
                                        <p:cTn id="25" dur="1" fill="hold">
                                          <p:stCondLst>
                                            <p:cond delay="0"/>
                                          </p:stCondLst>
                                        </p:cTn>
                                        <p:tgtEl>
                                          <p:spTgt spid="409628"/>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0962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09621"/>
                                        </p:tgtEl>
                                        <p:attrNameLst>
                                          <p:attrName>style.visibility</p:attrName>
                                        </p:attrNameLst>
                                      </p:cBhvr>
                                      <p:to>
                                        <p:strVal val="visible"/>
                                      </p:to>
                                    </p:set>
                                    <p:animEffect transition="in" filter="wipe(up)">
                                      <p:cBhvr>
                                        <p:cTn id="34" dur="500"/>
                                        <p:tgtEl>
                                          <p:spTgt spid="4096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09622"/>
                                        </p:tgtEl>
                                        <p:attrNameLst>
                                          <p:attrName>style.visibility</p:attrName>
                                        </p:attrNameLst>
                                      </p:cBhvr>
                                      <p:to>
                                        <p:strVal val="visible"/>
                                      </p:to>
                                    </p:set>
                                    <p:animEffect transition="in" filter="wipe(up)">
                                      <p:cBhvr>
                                        <p:cTn id="39" dur="500"/>
                                        <p:tgtEl>
                                          <p:spTgt spid="40962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409623"/>
                                        </p:tgtEl>
                                        <p:attrNameLst>
                                          <p:attrName>style.visibility</p:attrName>
                                        </p:attrNameLst>
                                      </p:cBhvr>
                                      <p:to>
                                        <p:strVal val="visible"/>
                                      </p:to>
                                    </p:set>
                                    <p:animEffect transition="in" filter="wipe(up)">
                                      <p:cBhvr>
                                        <p:cTn id="44" dur="500"/>
                                        <p:tgtEl>
                                          <p:spTgt spid="409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19" grpId="0"/>
      <p:bldP spid="409619" grpId="1"/>
      <p:bldP spid="409620" grpId="0"/>
      <p:bldP spid="409621" grpId="0" animBg="1"/>
      <p:bldP spid="409622" grpId="0"/>
      <p:bldP spid="4096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4"/>
          <p:cNvSpPr>
            <a:spLocks noGrp="1"/>
          </p:cNvSpPr>
          <p:nvPr>
            <p:ph type="sldNum" sz="quarter" idx="12"/>
          </p:nvPr>
        </p:nvSpPr>
        <p:spPr/>
        <p:txBody>
          <a:bodyPr/>
          <a:lstStyle/>
          <a:p>
            <a:fld id="{00136855-EA34-4F14-909F-9FBFE2D0021F}" type="slidenum">
              <a:rPr lang="en-US"/>
              <a:pPr/>
              <a:t>11</a:t>
            </a:fld>
            <a:endParaRPr lang="en-US"/>
          </a:p>
        </p:txBody>
      </p:sp>
      <p:grpSp>
        <p:nvGrpSpPr>
          <p:cNvPr id="410626" name="Group 2"/>
          <p:cNvGrpSpPr>
            <a:grpSpLocks/>
          </p:cNvGrpSpPr>
          <p:nvPr/>
        </p:nvGrpSpPr>
        <p:grpSpPr bwMode="auto">
          <a:xfrm>
            <a:off x="228600" y="3440113"/>
            <a:ext cx="3963988" cy="3417887"/>
            <a:chOff x="336" y="2400"/>
            <a:chExt cx="2021" cy="2153"/>
          </a:xfrm>
        </p:grpSpPr>
        <p:sp>
          <p:nvSpPr>
            <p:cNvPr id="410627" name="Rectangle 3"/>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28" name="Text Box 4"/>
            <p:cNvSpPr txBox="1">
              <a:spLocks noChangeArrowheads="1"/>
            </p:cNvSpPr>
            <p:nvPr/>
          </p:nvSpPr>
          <p:spPr bwMode="auto">
            <a:xfrm>
              <a:off x="336" y="2400"/>
              <a:ext cx="2021" cy="215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a:t>
              </a:r>
              <a:r>
                <a:rPr lang="en-US" sz="1800" b="1">
                  <a:solidFill>
                    <a:srgbClr val="FF3300"/>
                  </a:solidFill>
                  <a:latin typeface="Courier New" pitchFamily="49" charset="0"/>
                </a:rPr>
                <a:t>Shape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a:t>
              </a:r>
            </a:p>
            <a:p>
              <a:pPr algn="l"/>
              <a:r>
                <a:rPr lang="en-US" sz="1800" b="1">
                  <a:latin typeface="Courier New" pitchFamily="49" charset="0"/>
                </a:rPr>
                <a:t>  cout &lt;&lt; x.getArea()*3.25;</a:t>
              </a:r>
            </a:p>
            <a:p>
              <a:pPr algn="l"/>
              <a:r>
                <a:rPr lang="en-US" sz="1800" b="1">
                  <a:latin typeface="Courier New" pitchFamily="49" charset="0"/>
                </a:rPr>
                <a:t>}</a:t>
              </a: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Circle c(10);</a:t>
              </a:r>
            </a:p>
            <a:p>
              <a:pPr algn="l"/>
              <a:endParaRPr lang="en-US" sz="1000" b="1">
                <a:latin typeface="Courier New" pitchFamily="49" charset="0"/>
              </a:endParaRPr>
            </a:p>
            <a:p>
              <a:pPr algn="l"/>
              <a:r>
                <a:rPr lang="en-US" sz="1800" b="1">
                  <a:latin typeface="Courier New" pitchFamily="49" charset="0"/>
                </a:rPr>
                <a:t>  PrintPrice(</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  PrintPrice(</a:t>
              </a:r>
              <a:r>
                <a:rPr lang="en-US" sz="1800" b="1">
                  <a:solidFill>
                    <a:srgbClr val="FF3300"/>
                  </a:solidFill>
                  <a:latin typeface="Courier New" pitchFamily="49" charset="0"/>
                </a:rPr>
                <a:t>c</a:t>
              </a:r>
              <a:r>
                <a:rPr lang="en-US" sz="1800" b="1">
                  <a:latin typeface="Courier New" pitchFamily="49" charset="0"/>
                </a:rPr>
                <a:t>);</a:t>
              </a:r>
            </a:p>
          </p:txBody>
        </p:sp>
      </p:grpSp>
      <p:sp>
        <p:nvSpPr>
          <p:cNvPr id="410629" name="Rectangle 5"/>
          <p:cNvSpPr>
            <a:spLocks noChangeArrowheads="1"/>
          </p:cNvSpPr>
          <p:nvPr/>
        </p:nvSpPr>
        <p:spPr bwMode="auto">
          <a:xfrm>
            <a:off x="200025" y="990600"/>
            <a:ext cx="3287713" cy="24384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0" name="Rectangle 6"/>
          <p:cNvSpPr>
            <a:spLocks noGrp="1" noChangeArrowheads="1"/>
          </p:cNvSpPr>
          <p:nvPr>
            <p:ph type="title"/>
          </p:nvPr>
        </p:nvSpPr>
        <p:spPr/>
        <p:txBody>
          <a:bodyPr/>
          <a:lstStyle/>
          <a:p>
            <a:r>
              <a:rPr lang="en-US"/>
              <a:t>Polymorphism</a:t>
            </a:r>
          </a:p>
        </p:txBody>
      </p:sp>
      <p:sp>
        <p:nvSpPr>
          <p:cNvPr id="410631" name="Rectangle 7"/>
          <p:cNvSpPr>
            <a:spLocks noChangeArrowheads="1"/>
          </p:cNvSpPr>
          <p:nvPr/>
        </p:nvSpPr>
        <p:spPr bwMode="auto">
          <a:xfrm>
            <a:off x="146050" y="990600"/>
            <a:ext cx="3565525" cy="2420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7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7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sz="1700">
              <a:solidFill>
                <a:schemeClr val="tx1"/>
              </a:solidFill>
              <a:latin typeface="Times New Roman" pitchFamily="18" charset="0"/>
            </a:endParaRPr>
          </a:p>
        </p:txBody>
      </p:sp>
      <p:grpSp>
        <p:nvGrpSpPr>
          <p:cNvPr id="410632" name="Group 8"/>
          <p:cNvGrpSpPr>
            <a:grpSpLocks/>
          </p:cNvGrpSpPr>
          <p:nvPr/>
        </p:nvGrpSpPr>
        <p:grpSpPr bwMode="auto">
          <a:xfrm>
            <a:off x="3657600" y="990600"/>
            <a:ext cx="4572000" cy="2438400"/>
            <a:chOff x="2784" y="576"/>
            <a:chExt cx="2880" cy="1536"/>
          </a:xfrm>
        </p:grpSpPr>
        <p:sp>
          <p:nvSpPr>
            <p:cNvPr id="410633" name="Rectangle 9"/>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4" name="Rectangle 10"/>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10635" name="Group 11"/>
          <p:cNvGrpSpPr>
            <a:grpSpLocks/>
          </p:cNvGrpSpPr>
          <p:nvPr/>
        </p:nvGrpSpPr>
        <p:grpSpPr bwMode="auto">
          <a:xfrm>
            <a:off x="4419600" y="3138488"/>
            <a:ext cx="4572000" cy="2438400"/>
            <a:chOff x="2832" y="2400"/>
            <a:chExt cx="2880" cy="1536"/>
          </a:xfrm>
        </p:grpSpPr>
        <p:sp>
          <p:nvSpPr>
            <p:cNvPr id="410636" name="Rectangle 12"/>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37" name="Rectangle 13"/>
            <p:cNvSpPr>
              <a:spLocks noChangeArrowheads="1"/>
            </p:cNvSpPr>
            <p:nvPr/>
          </p:nvSpPr>
          <p:spPr bwMode="auto">
            <a:xfrm>
              <a:off x="2832" y="2400"/>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Circle(int rad){ m_rad = rad;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(3.14*m_rad*m_rad);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m_rad;</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10638" name="Group 14"/>
          <p:cNvGrpSpPr>
            <a:grpSpLocks/>
          </p:cNvGrpSpPr>
          <p:nvPr/>
        </p:nvGrpSpPr>
        <p:grpSpPr bwMode="auto">
          <a:xfrm>
            <a:off x="3406775" y="5543550"/>
            <a:ext cx="1546225" cy="628650"/>
            <a:chOff x="2146" y="3492"/>
            <a:chExt cx="974" cy="396"/>
          </a:xfrm>
        </p:grpSpPr>
        <p:grpSp>
          <p:nvGrpSpPr>
            <p:cNvPr id="410639" name="Group 15"/>
            <p:cNvGrpSpPr>
              <a:grpSpLocks/>
            </p:cNvGrpSpPr>
            <p:nvPr/>
          </p:nvGrpSpPr>
          <p:grpSpPr bwMode="auto">
            <a:xfrm>
              <a:off x="2146" y="3492"/>
              <a:ext cx="974" cy="385"/>
              <a:chOff x="298" y="3845"/>
              <a:chExt cx="974" cy="385"/>
            </a:xfrm>
          </p:grpSpPr>
          <p:sp>
            <p:nvSpPr>
              <p:cNvPr id="410640" name="Text Box 16"/>
              <p:cNvSpPr txBox="1">
                <a:spLocks noChangeArrowheads="1"/>
              </p:cNvSpPr>
              <p:nvPr/>
            </p:nvSpPr>
            <p:spPr bwMode="auto">
              <a:xfrm>
                <a:off x="298" y="3845"/>
                <a:ext cx="20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s</a:t>
                </a:r>
              </a:p>
            </p:txBody>
          </p:sp>
          <p:grpSp>
            <p:nvGrpSpPr>
              <p:cNvPr id="410641" name="Group 17"/>
              <p:cNvGrpSpPr>
                <a:grpSpLocks/>
              </p:cNvGrpSpPr>
              <p:nvPr/>
            </p:nvGrpSpPr>
            <p:grpSpPr bwMode="auto">
              <a:xfrm>
                <a:off x="439" y="3936"/>
                <a:ext cx="833" cy="294"/>
                <a:chOff x="439" y="3936"/>
                <a:chExt cx="833" cy="294"/>
              </a:xfrm>
            </p:grpSpPr>
            <p:sp>
              <p:nvSpPr>
                <p:cNvPr id="410642" name="Rectangle 18"/>
                <p:cNvSpPr>
                  <a:spLocks noChangeArrowheads="1"/>
                </p:cNvSpPr>
                <p:nvPr/>
              </p:nvSpPr>
              <p:spPr bwMode="auto">
                <a:xfrm>
                  <a:off x="480" y="3936"/>
                  <a:ext cx="792" cy="294"/>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43" name="Text Box 19"/>
                <p:cNvSpPr txBox="1">
                  <a:spLocks noChangeArrowheads="1"/>
                </p:cNvSpPr>
                <p:nvPr/>
              </p:nvSpPr>
              <p:spPr bwMode="auto">
                <a:xfrm>
                  <a:off x="439" y="3972"/>
                  <a:ext cx="59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m_side</a:t>
                  </a:r>
                </a:p>
              </p:txBody>
            </p:sp>
            <p:sp>
              <p:nvSpPr>
                <p:cNvPr id="410644" name="Rectangle 20"/>
                <p:cNvSpPr>
                  <a:spLocks noChangeArrowheads="1"/>
                </p:cNvSpPr>
                <p:nvPr/>
              </p:nvSpPr>
              <p:spPr bwMode="auto">
                <a:xfrm>
                  <a:off x="989" y="3980"/>
                  <a:ext cx="240" cy="215"/>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0645" name="Text Box 21"/>
            <p:cNvSpPr txBox="1">
              <a:spLocks noChangeArrowheads="1"/>
            </p:cNvSpPr>
            <p:nvPr/>
          </p:nvSpPr>
          <p:spPr bwMode="auto">
            <a:xfrm>
              <a:off x="2835" y="3600"/>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bg1"/>
                  </a:solidFill>
                </a:rPr>
                <a:t>5</a:t>
              </a:r>
            </a:p>
          </p:txBody>
        </p:sp>
      </p:grpSp>
      <p:grpSp>
        <p:nvGrpSpPr>
          <p:cNvPr id="410646" name="Group 22"/>
          <p:cNvGrpSpPr>
            <a:grpSpLocks/>
          </p:cNvGrpSpPr>
          <p:nvPr/>
        </p:nvGrpSpPr>
        <p:grpSpPr bwMode="auto">
          <a:xfrm>
            <a:off x="3406775" y="6145213"/>
            <a:ext cx="1546225" cy="636587"/>
            <a:chOff x="2146" y="3871"/>
            <a:chExt cx="974" cy="401"/>
          </a:xfrm>
        </p:grpSpPr>
        <p:grpSp>
          <p:nvGrpSpPr>
            <p:cNvPr id="410647" name="Group 23"/>
            <p:cNvGrpSpPr>
              <a:grpSpLocks/>
            </p:cNvGrpSpPr>
            <p:nvPr/>
          </p:nvGrpSpPr>
          <p:grpSpPr bwMode="auto">
            <a:xfrm>
              <a:off x="2146" y="3871"/>
              <a:ext cx="974" cy="385"/>
              <a:chOff x="298" y="3845"/>
              <a:chExt cx="974" cy="385"/>
            </a:xfrm>
          </p:grpSpPr>
          <p:sp>
            <p:nvSpPr>
              <p:cNvPr id="410648" name="Text Box 24"/>
              <p:cNvSpPr txBox="1">
                <a:spLocks noChangeArrowheads="1"/>
              </p:cNvSpPr>
              <p:nvPr/>
            </p:nvSpPr>
            <p:spPr bwMode="auto">
              <a:xfrm>
                <a:off x="298" y="3845"/>
                <a:ext cx="21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c</a:t>
                </a:r>
              </a:p>
            </p:txBody>
          </p:sp>
          <p:grpSp>
            <p:nvGrpSpPr>
              <p:cNvPr id="410649" name="Group 25"/>
              <p:cNvGrpSpPr>
                <a:grpSpLocks/>
              </p:cNvGrpSpPr>
              <p:nvPr/>
            </p:nvGrpSpPr>
            <p:grpSpPr bwMode="auto">
              <a:xfrm>
                <a:off x="439" y="3936"/>
                <a:ext cx="833" cy="294"/>
                <a:chOff x="439" y="3936"/>
                <a:chExt cx="833" cy="294"/>
              </a:xfrm>
            </p:grpSpPr>
            <p:sp>
              <p:nvSpPr>
                <p:cNvPr id="410650" name="Rectangle 26"/>
                <p:cNvSpPr>
                  <a:spLocks noChangeArrowheads="1"/>
                </p:cNvSpPr>
                <p:nvPr/>
              </p:nvSpPr>
              <p:spPr bwMode="auto">
                <a:xfrm>
                  <a:off x="480" y="3936"/>
                  <a:ext cx="792" cy="294"/>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1" name="Text Box 27"/>
                <p:cNvSpPr txBox="1">
                  <a:spLocks noChangeArrowheads="1"/>
                </p:cNvSpPr>
                <p:nvPr/>
              </p:nvSpPr>
              <p:spPr bwMode="auto">
                <a:xfrm>
                  <a:off x="439" y="3972"/>
                  <a:ext cx="54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m_rad</a:t>
                  </a:r>
                </a:p>
              </p:txBody>
            </p:sp>
            <p:sp>
              <p:nvSpPr>
                <p:cNvPr id="410652" name="Rectangle 28"/>
                <p:cNvSpPr>
                  <a:spLocks noChangeArrowheads="1"/>
                </p:cNvSpPr>
                <p:nvPr/>
              </p:nvSpPr>
              <p:spPr bwMode="auto">
                <a:xfrm>
                  <a:off x="989" y="3980"/>
                  <a:ext cx="240" cy="215"/>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0653" name="Text Box 29"/>
            <p:cNvSpPr txBox="1">
              <a:spLocks noChangeArrowheads="1"/>
            </p:cNvSpPr>
            <p:nvPr/>
          </p:nvSpPr>
          <p:spPr bwMode="auto">
            <a:xfrm>
              <a:off x="2788" y="3984"/>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bg1"/>
                  </a:solidFill>
                </a:rPr>
                <a:t>10</a:t>
              </a:r>
            </a:p>
          </p:txBody>
        </p:sp>
      </p:grpSp>
      <p:sp>
        <p:nvSpPr>
          <p:cNvPr id="410654" name="Text Box 30"/>
          <p:cNvSpPr txBox="1">
            <a:spLocks noChangeArrowheads="1"/>
          </p:cNvSpPr>
          <p:nvPr/>
        </p:nvSpPr>
        <p:spPr bwMode="auto">
          <a:xfrm>
            <a:off x="2530475" y="3257550"/>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10655" name="Line 31"/>
          <p:cNvSpPr>
            <a:spLocks noChangeShapeType="1"/>
          </p:cNvSpPr>
          <p:nvPr/>
        </p:nvSpPr>
        <p:spPr bwMode="auto">
          <a:xfrm>
            <a:off x="257175" y="56816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6" name="Line 32"/>
          <p:cNvSpPr>
            <a:spLocks noChangeShapeType="1"/>
          </p:cNvSpPr>
          <p:nvPr/>
        </p:nvSpPr>
        <p:spPr bwMode="auto">
          <a:xfrm>
            <a:off x="257175" y="59578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7" name="Line 33"/>
          <p:cNvSpPr>
            <a:spLocks noChangeShapeType="1"/>
          </p:cNvSpPr>
          <p:nvPr/>
        </p:nvSpPr>
        <p:spPr bwMode="auto">
          <a:xfrm>
            <a:off x="242888" y="63817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58" name="Line 34"/>
          <p:cNvSpPr>
            <a:spLocks noChangeShapeType="1"/>
          </p:cNvSpPr>
          <p:nvPr/>
        </p:nvSpPr>
        <p:spPr bwMode="auto">
          <a:xfrm>
            <a:off x="41275" y="36179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10659" name="AutoShape 35"/>
          <p:cNvCxnSpPr>
            <a:cxnSpLocks noChangeShapeType="1"/>
          </p:cNvCxnSpPr>
          <p:nvPr/>
        </p:nvCxnSpPr>
        <p:spPr bwMode="auto">
          <a:xfrm rot="16200000" flipH="1">
            <a:off x="2391569" y="4055269"/>
            <a:ext cx="2030413" cy="1387475"/>
          </a:xfrm>
          <a:prstGeom prst="curvedConnector3">
            <a:avLst>
              <a:gd name="adj1" fmla="val 13681"/>
            </a:avLst>
          </a:prstGeom>
          <a:noFill/>
          <a:ln w="25400">
            <a:solidFill>
              <a:srgbClr val="8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0660" name="Line 36"/>
          <p:cNvSpPr>
            <a:spLocks noChangeShapeType="1"/>
          </p:cNvSpPr>
          <p:nvPr/>
        </p:nvSpPr>
        <p:spPr bwMode="auto">
          <a:xfrm>
            <a:off x="222250" y="4176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1" name="Line 37"/>
          <p:cNvSpPr>
            <a:spLocks noChangeShapeType="1"/>
          </p:cNvSpPr>
          <p:nvPr/>
        </p:nvSpPr>
        <p:spPr bwMode="auto">
          <a:xfrm>
            <a:off x="242888" y="44481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2" name="Text Box 38"/>
          <p:cNvSpPr txBox="1">
            <a:spLocks noChangeArrowheads="1"/>
          </p:cNvSpPr>
          <p:nvPr/>
        </p:nvSpPr>
        <p:spPr bwMode="auto">
          <a:xfrm>
            <a:off x="4989513" y="5684838"/>
            <a:ext cx="4383087"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t>When you call a </a:t>
            </a:r>
            <a:r>
              <a:rPr lang="en-US">
                <a:solidFill>
                  <a:srgbClr val="6600CC"/>
                </a:solidFill>
              </a:rPr>
              <a:t>virtual func</a:t>
            </a:r>
            <a:r>
              <a:rPr lang="en-US"/>
              <a:t>, C++ figures out which is the correct function to call…</a:t>
            </a:r>
          </a:p>
        </p:txBody>
      </p:sp>
      <p:sp>
        <p:nvSpPr>
          <p:cNvPr id="410663" name="AutoShape 39"/>
          <p:cNvSpPr>
            <a:spLocks noChangeArrowheads="1"/>
          </p:cNvSpPr>
          <p:nvPr/>
        </p:nvSpPr>
        <p:spPr bwMode="auto">
          <a:xfrm>
            <a:off x="4486275" y="1435100"/>
            <a:ext cx="4354513" cy="2819400"/>
          </a:xfrm>
          <a:prstGeom prst="wedgeRoundRectCallout">
            <a:avLst>
              <a:gd name="adj1" fmla="val -111028"/>
              <a:gd name="adj2" fmla="val 54000"/>
              <a:gd name="adj3" fmla="val 16667"/>
            </a:avLst>
          </a:prstGeom>
          <a:solidFill>
            <a:srgbClr val="FFE7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Hmm.  The user is calling the virtual function </a:t>
            </a:r>
            <a:r>
              <a:rPr lang="en-US">
                <a:solidFill>
                  <a:schemeClr val="accent2"/>
                </a:solidFill>
              </a:rPr>
              <a:t>getArea</a:t>
            </a:r>
            <a:r>
              <a:rPr lang="en-US"/>
              <a:t>.  </a:t>
            </a:r>
          </a:p>
          <a:p>
            <a:endParaRPr lang="en-US"/>
          </a:p>
          <a:p>
            <a:r>
              <a:rPr lang="en-US"/>
              <a:t>Since </a:t>
            </a:r>
            <a:r>
              <a:rPr lang="en-US">
                <a:solidFill>
                  <a:schemeClr val="accent2"/>
                </a:solidFill>
              </a:rPr>
              <a:t>x </a:t>
            </a:r>
            <a:r>
              <a:rPr lang="en-US"/>
              <a:t>refers to a </a:t>
            </a:r>
            <a:r>
              <a:rPr lang="en-US">
                <a:solidFill>
                  <a:schemeClr val="accent2"/>
                </a:solidFill>
              </a:rPr>
              <a:t>Square</a:t>
            </a:r>
            <a:r>
              <a:rPr lang="en-US"/>
              <a:t> variable, I’ll call its version of this function.</a:t>
            </a:r>
          </a:p>
        </p:txBody>
      </p:sp>
      <p:sp>
        <p:nvSpPr>
          <p:cNvPr id="410664" name="Line 40"/>
          <p:cNvSpPr>
            <a:spLocks noChangeShapeType="1"/>
          </p:cNvSpPr>
          <p:nvPr/>
        </p:nvSpPr>
        <p:spPr bwMode="auto">
          <a:xfrm>
            <a:off x="3616325" y="22002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5" name="Line 41"/>
          <p:cNvSpPr>
            <a:spLocks noChangeShapeType="1"/>
          </p:cNvSpPr>
          <p:nvPr/>
        </p:nvSpPr>
        <p:spPr bwMode="auto">
          <a:xfrm>
            <a:off x="3929063" y="24669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6" name="Text Box 42"/>
          <p:cNvSpPr txBox="1">
            <a:spLocks noChangeArrowheads="1"/>
          </p:cNvSpPr>
          <p:nvPr/>
        </p:nvSpPr>
        <p:spPr bwMode="auto">
          <a:xfrm>
            <a:off x="5513388" y="2579688"/>
            <a:ext cx="16065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5 * 5 = 25</a:t>
            </a:r>
          </a:p>
        </p:txBody>
      </p:sp>
      <p:sp>
        <p:nvSpPr>
          <p:cNvPr id="410667" name="Line 43"/>
          <p:cNvSpPr>
            <a:spLocks noChangeShapeType="1"/>
          </p:cNvSpPr>
          <p:nvPr/>
        </p:nvSpPr>
        <p:spPr bwMode="auto">
          <a:xfrm>
            <a:off x="42863" y="4735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8" name="Line 44"/>
          <p:cNvSpPr>
            <a:spLocks noChangeShapeType="1"/>
          </p:cNvSpPr>
          <p:nvPr/>
        </p:nvSpPr>
        <p:spPr bwMode="auto">
          <a:xfrm>
            <a:off x="242888" y="66675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69" name="Line 45"/>
          <p:cNvSpPr>
            <a:spLocks noChangeShapeType="1"/>
          </p:cNvSpPr>
          <p:nvPr/>
        </p:nvSpPr>
        <p:spPr bwMode="auto">
          <a:xfrm>
            <a:off x="39688" y="36258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10670" name="AutoShape 46"/>
          <p:cNvCxnSpPr>
            <a:cxnSpLocks noChangeShapeType="1"/>
          </p:cNvCxnSpPr>
          <p:nvPr/>
        </p:nvCxnSpPr>
        <p:spPr bwMode="auto">
          <a:xfrm rot="16200000" flipH="1">
            <a:off x="1730375" y="4697413"/>
            <a:ext cx="2659063" cy="693737"/>
          </a:xfrm>
          <a:prstGeom prst="curvedConnector2">
            <a:avLst/>
          </a:prstGeom>
          <a:noFill/>
          <a:ln w="25400">
            <a:solidFill>
              <a:srgbClr val="8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0671" name="Line 47"/>
          <p:cNvSpPr>
            <a:spLocks noChangeShapeType="1"/>
          </p:cNvSpPr>
          <p:nvPr/>
        </p:nvSpPr>
        <p:spPr bwMode="auto">
          <a:xfrm>
            <a:off x="228600" y="4191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72" name="Line 48"/>
          <p:cNvSpPr>
            <a:spLocks noChangeShapeType="1"/>
          </p:cNvSpPr>
          <p:nvPr/>
        </p:nvSpPr>
        <p:spPr bwMode="auto">
          <a:xfrm>
            <a:off x="242888" y="44481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73" name="AutoShape 49"/>
          <p:cNvSpPr>
            <a:spLocks noChangeArrowheads="1"/>
          </p:cNvSpPr>
          <p:nvPr/>
        </p:nvSpPr>
        <p:spPr bwMode="auto">
          <a:xfrm>
            <a:off x="4371975" y="1423988"/>
            <a:ext cx="4640263" cy="2819400"/>
          </a:xfrm>
          <a:prstGeom prst="wedgeRoundRectCallout">
            <a:avLst>
              <a:gd name="adj1" fmla="val -104292"/>
              <a:gd name="adj2" fmla="val 54000"/>
              <a:gd name="adj3" fmla="val 16667"/>
            </a:avLst>
          </a:prstGeom>
          <a:solidFill>
            <a:srgbClr val="FFE7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Hmm. The user is calling the virtual function </a:t>
            </a:r>
            <a:r>
              <a:rPr lang="en-US">
                <a:solidFill>
                  <a:schemeClr val="accent2"/>
                </a:solidFill>
              </a:rPr>
              <a:t>getArea</a:t>
            </a:r>
            <a:r>
              <a:rPr lang="en-US"/>
              <a:t>.  </a:t>
            </a:r>
          </a:p>
          <a:p>
            <a:endParaRPr lang="en-US"/>
          </a:p>
          <a:p>
            <a:r>
              <a:rPr lang="en-US"/>
              <a:t>This time, </a:t>
            </a:r>
            <a:r>
              <a:rPr lang="en-US">
                <a:solidFill>
                  <a:schemeClr val="accent2"/>
                </a:solidFill>
              </a:rPr>
              <a:t>x </a:t>
            </a:r>
            <a:r>
              <a:rPr lang="en-US"/>
              <a:t>refers to a </a:t>
            </a:r>
            <a:r>
              <a:rPr lang="en-US">
                <a:solidFill>
                  <a:schemeClr val="accent2"/>
                </a:solidFill>
              </a:rPr>
              <a:t>Circle</a:t>
            </a:r>
            <a:r>
              <a:rPr lang="en-US"/>
              <a:t> variable, so I’ll call its version of this function.</a:t>
            </a:r>
          </a:p>
        </p:txBody>
      </p:sp>
      <p:sp>
        <p:nvSpPr>
          <p:cNvPr id="410674" name="Line 50"/>
          <p:cNvSpPr>
            <a:spLocks noChangeShapeType="1"/>
          </p:cNvSpPr>
          <p:nvPr/>
        </p:nvSpPr>
        <p:spPr bwMode="auto">
          <a:xfrm>
            <a:off x="4367213" y="43275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75" name="Line 51"/>
          <p:cNvSpPr>
            <a:spLocks noChangeShapeType="1"/>
          </p:cNvSpPr>
          <p:nvPr/>
        </p:nvSpPr>
        <p:spPr bwMode="auto">
          <a:xfrm>
            <a:off x="4691063" y="46148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76" name="Text Box 52"/>
          <p:cNvSpPr txBox="1">
            <a:spLocks noChangeArrowheads="1"/>
          </p:cNvSpPr>
          <p:nvPr/>
        </p:nvSpPr>
        <p:spPr bwMode="auto">
          <a:xfrm>
            <a:off x="6242050" y="4648200"/>
            <a:ext cx="25812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3.14*10*10 = 314</a:t>
            </a:r>
          </a:p>
        </p:txBody>
      </p:sp>
      <p:sp>
        <p:nvSpPr>
          <p:cNvPr id="410677" name="Line 53"/>
          <p:cNvSpPr>
            <a:spLocks noChangeShapeType="1"/>
          </p:cNvSpPr>
          <p:nvPr/>
        </p:nvSpPr>
        <p:spPr bwMode="auto">
          <a:xfrm>
            <a:off x="66675" y="47402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6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6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10655"/>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6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064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10656"/>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065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10657"/>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065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410659"/>
                                        </p:tgtEl>
                                        <p:attrNameLst>
                                          <p:attrName>style.visibility</p:attrName>
                                        </p:attrNameLst>
                                      </p:cBhvr>
                                      <p:to>
                                        <p:strVal val="visible"/>
                                      </p:to>
                                    </p:set>
                                    <p:animEffect transition="in" filter="wipe(up)">
                                      <p:cBhvr>
                                        <p:cTn id="43" dur="500"/>
                                        <p:tgtEl>
                                          <p:spTgt spid="4106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410658"/>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1066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410660"/>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10661"/>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0662"/>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10663"/>
                                        </p:tgtEl>
                                        <p:attrNameLst>
                                          <p:attrName>style.visibility</p:attrName>
                                        </p:attrNameLst>
                                      </p:cBhvr>
                                      <p:to>
                                        <p:strVal val="visible"/>
                                      </p:to>
                                    </p:set>
                                    <p:animEffect transition="in" filter="wipe(down)">
                                      <p:cBhvr>
                                        <p:cTn id="68" dur="500"/>
                                        <p:tgtEl>
                                          <p:spTgt spid="41066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410663"/>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410661"/>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1066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10664"/>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10665"/>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10666"/>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410666"/>
                                        </p:tgtEl>
                                        <p:attrNameLst>
                                          <p:attrName>style.visibility</p:attrName>
                                        </p:attrNameLst>
                                      </p:cBhvr>
                                      <p:to>
                                        <p:strVal val="hidden"/>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410665"/>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10667"/>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nodeType="clickEffect">
                                  <p:stCondLst>
                                    <p:cond delay="0"/>
                                  </p:stCondLst>
                                  <p:childTnLst>
                                    <p:set>
                                      <p:cBhvr>
                                        <p:cTn id="108" dur="1" fill="hold">
                                          <p:stCondLst>
                                            <p:cond delay="0"/>
                                          </p:stCondLst>
                                        </p:cTn>
                                        <p:tgtEl>
                                          <p:spTgt spid="410659"/>
                                        </p:tgtEl>
                                        <p:attrNameLst>
                                          <p:attrName>style.visibility</p:attrName>
                                        </p:attrNameLst>
                                      </p:cBhvr>
                                      <p:to>
                                        <p:strVal val="hidden"/>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410667"/>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1066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410668"/>
                                        </p:tgtEl>
                                        <p:attrNameLst>
                                          <p:attrName>style.visibility</p:attrName>
                                        </p:attrNameLst>
                                      </p:cBhvr>
                                      <p:to>
                                        <p:strVal val="hidden"/>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10669"/>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10669"/>
                                        </p:tgtEl>
                                        <p:attrNameLst>
                                          <p:attrName>style.visibility</p:attrName>
                                        </p:attrNameLst>
                                      </p:cBhvr>
                                      <p:to>
                                        <p:strVal val="hidden"/>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1" fill="hold" nodeType="clickEffect">
                                  <p:stCondLst>
                                    <p:cond delay="0"/>
                                  </p:stCondLst>
                                  <p:childTnLst>
                                    <p:set>
                                      <p:cBhvr>
                                        <p:cTn id="132" dur="1" fill="hold">
                                          <p:stCondLst>
                                            <p:cond delay="0"/>
                                          </p:stCondLst>
                                        </p:cTn>
                                        <p:tgtEl>
                                          <p:spTgt spid="410670"/>
                                        </p:tgtEl>
                                        <p:attrNameLst>
                                          <p:attrName>style.visibility</p:attrName>
                                        </p:attrNameLst>
                                      </p:cBhvr>
                                      <p:to>
                                        <p:strVal val="visible"/>
                                      </p:to>
                                    </p:set>
                                    <p:animEffect transition="in" filter="wipe(up)">
                                      <p:cBhvr>
                                        <p:cTn id="133" dur="500"/>
                                        <p:tgtEl>
                                          <p:spTgt spid="410670"/>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410671"/>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xit" presetSubtype="0" fill="hold" grpId="1" nodeType="clickEffect">
                                  <p:stCondLst>
                                    <p:cond delay="0"/>
                                  </p:stCondLst>
                                  <p:childTnLst>
                                    <p:set>
                                      <p:cBhvr>
                                        <p:cTn id="141" dur="1" fill="hold">
                                          <p:stCondLst>
                                            <p:cond delay="0"/>
                                          </p:stCondLst>
                                        </p:cTn>
                                        <p:tgtEl>
                                          <p:spTgt spid="410671"/>
                                        </p:tgtEl>
                                        <p:attrNameLst>
                                          <p:attrName>style.visibility</p:attrName>
                                        </p:attrNameLst>
                                      </p:cBhvr>
                                      <p:to>
                                        <p:strVal val="hidden"/>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410672"/>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410673"/>
                                        </p:tgtEl>
                                        <p:attrNameLst>
                                          <p:attrName>style.visibility</p:attrName>
                                        </p:attrNameLst>
                                      </p:cBhvr>
                                      <p:to>
                                        <p:strVal val="visible"/>
                                      </p:to>
                                    </p:set>
                                    <p:animEffect transition="in" filter="wipe(down)">
                                      <p:cBhvr>
                                        <p:cTn id="150" dur="500"/>
                                        <p:tgtEl>
                                          <p:spTgt spid="410673"/>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410673"/>
                                        </p:tgtEl>
                                        <p:attrNameLst>
                                          <p:attrName>style.visibility</p:attrName>
                                        </p:attrNameLst>
                                      </p:cBhvr>
                                      <p:to>
                                        <p:strVal val="hidden"/>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410672"/>
                                        </p:tgtEl>
                                        <p:attrNameLst>
                                          <p:attrName>style.visibility</p:attrName>
                                        </p:attrNameLst>
                                      </p:cBhvr>
                                      <p:to>
                                        <p:strVal val="hidden"/>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10674"/>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410674"/>
                                        </p:tgtEl>
                                        <p:attrNameLst>
                                          <p:attrName>style.visibility</p:attrName>
                                        </p:attrNameLst>
                                      </p:cBhvr>
                                      <p:to>
                                        <p:strVal val="hidden"/>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410675"/>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410676"/>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xit" presetSubtype="0" fill="hold" grpId="1" nodeType="clickEffect">
                                  <p:stCondLst>
                                    <p:cond delay="0"/>
                                  </p:stCondLst>
                                  <p:childTnLst>
                                    <p:set>
                                      <p:cBhvr>
                                        <p:cTn id="178" dur="1" fill="hold">
                                          <p:stCondLst>
                                            <p:cond delay="0"/>
                                          </p:stCondLst>
                                        </p:cTn>
                                        <p:tgtEl>
                                          <p:spTgt spid="410676"/>
                                        </p:tgtEl>
                                        <p:attrNameLst>
                                          <p:attrName>style.visibility</p:attrName>
                                        </p:attrNameLst>
                                      </p:cBhvr>
                                      <p:to>
                                        <p:strVal val="hidden"/>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xit" presetSubtype="0" fill="hold" grpId="1" nodeType="clickEffect">
                                  <p:stCondLst>
                                    <p:cond delay="0"/>
                                  </p:stCondLst>
                                  <p:childTnLst>
                                    <p:set>
                                      <p:cBhvr>
                                        <p:cTn id="182" dur="1" fill="hold">
                                          <p:stCondLst>
                                            <p:cond delay="0"/>
                                          </p:stCondLst>
                                        </p:cTn>
                                        <p:tgtEl>
                                          <p:spTgt spid="410675"/>
                                        </p:tgtEl>
                                        <p:attrNameLst>
                                          <p:attrName>style.visibility</p:attrName>
                                        </p:attrNameLst>
                                      </p:cBhvr>
                                      <p:to>
                                        <p:strVal val="hidden"/>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410677"/>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xit" presetSubtype="0" fill="hold" nodeType="clickEffect">
                                  <p:stCondLst>
                                    <p:cond delay="0"/>
                                  </p:stCondLst>
                                  <p:childTnLst>
                                    <p:set>
                                      <p:cBhvr>
                                        <p:cTn id="190" dur="1" fill="hold">
                                          <p:stCondLst>
                                            <p:cond delay="0"/>
                                          </p:stCondLst>
                                        </p:cTn>
                                        <p:tgtEl>
                                          <p:spTgt spid="410670"/>
                                        </p:tgtEl>
                                        <p:attrNameLst>
                                          <p:attrName>style.visibility</p:attrName>
                                        </p:attrNameLst>
                                      </p:cBhvr>
                                      <p:to>
                                        <p:strVal val="hidden"/>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xit" presetSubtype="0" fill="hold" grpId="1" nodeType="clickEffect">
                                  <p:stCondLst>
                                    <p:cond delay="0"/>
                                  </p:stCondLst>
                                  <p:childTnLst>
                                    <p:set>
                                      <p:cBhvr>
                                        <p:cTn id="194" dur="1" fill="hold">
                                          <p:stCondLst>
                                            <p:cond delay="0"/>
                                          </p:stCondLst>
                                        </p:cTn>
                                        <p:tgtEl>
                                          <p:spTgt spid="4106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55" grpId="0" animBg="1"/>
      <p:bldP spid="410655" grpId="1" animBg="1"/>
      <p:bldP spid="410656" grpId="0" animBg="1"/>
      <p:bldP spid="410656" grpId="1" animBg="1"/>
      <p:bldP spid="410657" grpId="0" animBg="1"/>
      <p:bldP spid="410657" grpId="1" animBg="1"/>
      <p:bldP spid="410658" grpId="0" animBg="1"/>
      <p:bldP spid="410658" grpId="1" animBg="1"/>
      <p:bldP spid="410660" grpId="0" animBg="1"/>
      <p:bldP spid="410660" grpId="1" animBg="1"/>
      <p:bldP spid="410661" grpId="0" animBg="1"/>
      <p:bldP spid="410661" grpId="1" animBg="1"/>
      <p:bldP spid="410662" grpId="0"/>
      <p:bldP spid="410663" grpId="0" animBg="1"/>
      <p:bldP spid="410663" grpId="1" animBg="1"/>
      <p:bldP spid="410664" grpId="0" animBg="1"/>
      <p:bldP spid="410664" grpId="1" animBg="1"/>
      <p:bldP spid="410665" grpId="0" animBg="1"/>
      <p:bldP spid="410665" grpId="1" animBg="1"/>
      <p:bldP spid="410666" grpId="0"/>
      <p:bldP spid="410666" grpId="1"/>
      <p:bldP spid="410667" grpId="0" animBg="1"/>
      <p:bldP spid="410667" grpId="1" animBg="1"/>
      <p:bldP spid="410668" grpId="0" animBg="1"/>
      <p:bldP spid="410668" grpId="1" animBg="1"/>
      <p:bldP spid="410669" grpId="0" animBg="1"/>
      <p:bldP spid="410669" grpId="1" animBg="1"/>
      <p:bldP spid="410671" grpId="0" animBg="1"/>
      <p:bldP spid="410671" grpId="1" animBg="1"/>
      <p:bldP spid="410672" grpId="0" animBg="1"/>
      <p:bldP spid="410672" grpId="1" animBg="1"/>
      <p:bldP spid="410673" grpId="0" animBg="1"/>
      <p:bldP spid="410673" grpId="1" animBg="1"/>
      <p:bldP spid="410674" grpId="0" animBg="1"/>
      <p:bldP spid="410674" grpId="1" animBg="1"/>
      <p:bldP spid="410675" grpId="0" animBg="1"/>
      <p:bldP spid="410675" grpId="1" animBg="1"/>
      <p:bldP spid="410676" grpId="0"/>
      <p:bldP spid="410676" grpId="1"/>
      <p:bldP spid="410677" grpId="0" animBg="1"/>
      <p:bldP spid="41067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8940F9C4-7EC7-4E67-8A78-003BAC4E4536}" type="slidenum">
              <a:rPr lang="en-US"/>
              <a:pPr/>
              <a:t>12</a:t>
            </a:fld>
            <a:endParaRPr lang="en-US"/>
          </a:p>
        </p:txBody>
      </p:sp>
      <p:grpSp>
        <p:nvGrpSpPr>
          <p:cNvPr id="411650" name="Group 2"/>
          <p:cNvGrpSpPr>
            <a:grpSpLocks/>
          </p:cNvGrpSpPr>
          <p:nvPr/>
        </p:nvGrpSpPr>
        <p:grpSpPr bwMode="auto">
          <a:xfrm>
            <a:off x="228600" y="3440113"/>
            <a:ext cx="3963988" cy="3417887"/>
            <a:chOff x="336" y="2400"/>
            <a:chExt cx="2021" cy="2153"/>
          </a:xfrm>
        </p:grpSpPr>
        <p:sp>
          <p:nvSpPr>
            <p:cNvPr id="411651" name="Rectangle 3"/>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52" name="Text Box 4"/>
            <p:cNvSpPr txBox="1">
              <a:spLocks noChangeArrowheads="1"/>
            </p:cNvSpPr>
            <p:nvPr/>
          </p:nvSpPr>
          <p:spPr bwMode="auto">
            <a:xfrm>
              <a:off x="336" y="2400"/>
              <a:ext cx="2021" cy="215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a:t>
              </a:r>
              <a:r>
                <a:rPr lang="en-US" sz="1800" b="1">
                  <a:solidFill>
                    <a:srgbClr val="FF3300"/>
                  </a:solidFill>
                  <a:latin typeface="Courier New" pitchFamily="49" charset="0"/>
                </a:rPr>
                <a:t>Shape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a:t>
              </a:r>
            </a:p>
            <a:p>
              <a:pPr algn="l"/>
              <a:r>
                <a:rPr lang="en-US" sz="1800" b="1">
                  <a:latin typeface="Courier New" pitchFamily="49" charset="0"/>
                </a:rPr>
                <a:t>  cout &lt;&lt; x.getArea()*3.25;</a:t>
              </a:r>
            </a:p>
            <a:p>
              <a:pPr algn="l"/>
              <a:r>
                <a:rPr lang="en-US" sz="1800" b="1">
                  <a:latin typeface="Courier New" pitchFamily="49" charset="0"/>
                </a:rPr>
                <a:t>}</a:t>
              </a: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Circle c(10);</a:t>
              </a:r>
            </a:p>
            <a:p>
              <a:pPr algn="l"/>
              <a:endParaRPr lang="en-US" sz="1000" b="1">
                <a:latin typeface="Courier New" pitchFamily="49" charset="0"/>
              </a:endParaRPr>
            </a:p>
            <a:p>
              <a:pPr algn="l"/>
              <a:r>
                <a:rPr lang="en-US" sz="1800" b="1">
                  <a:latin typeface="Courier New" pitchFamily="49" charset="0"/>
                </a:rPr>
                <a:t>  PrintPrice(</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  PrintPrice(</a:t>
              </a:r>
              <a:r>
                <a:rPr lang="en-US" sz="1800" b="1">
                  <a:solidFill>
                    <a:srgbClr val="FF3300"/>
                  </a:solidFill>
                  <a:latin typeface="Courier New" pitchFamily="49" charset="0"/>
                </a:rPr>
                <a:t>c</a:t>
              </a:r>
              <a:r>
                <a:rPr lang="en-US" sz="1800" b="1">
                  <a:latin typeface="Courier New" pitchFamily="49" charset="0"/>
                </a:rPr>
                <a:t>);</a:t>
              </a:r>
            </a:p>
          </p:txBody>
        </p:sp>
      </p:grpSp>
      <p:sp>
        <p:nvSpPr>
          <p:cNvPr id="411653" name="Rectangle 5"/>
          <p:cNvSpPr>
            <a:spLocks noChangeArrowheads="1"/>
          </p:cNvSpPr>
          <p:nvPr/>
        </p:nvSpPr>
        <p:spPr bwMode="auto">
          <a:xfrm>
            <a:off x="200025" y="990600"/>
            <a:ext cx="3287713" cy="24384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54" name="Rectangle 6"/>
          <p:cNvSpPr>
            <a:spLocks noGrp="1" noChangeArrowheads="1"/>
          </p:cNvSpPr>
          <p:nvPr>
            <p:ph type="title"/>
          </p:nvPr>
        </p:nvSpPr>
        <p:spPr/>
        <p:txBody>
          <a:bodyPr/>
          <a:lstStyle/>
          <a:p>
            <a:r>
              <a:rPr lang="en-US"/>
              <a:t>Polymorphism</a:t>
            </a:r>
          </a:p>
        </p:txBody>
      </p:sp>
      <p:sp>
        <p:nvSpPr>
          <p:cNvPr id="411655" name="Rectangle 7"/>
          <p:cNvSpPr>
            <a:spLocks noChangeArrowheads="1"/>
          </p:cNvSpPr>
          <p:nvPr/>
        </p:nvSpPr>
        <p:spPr bwMode="auto">
          <a:xfrm>
            <a:off x="146050" y="990600"/>
            <a:ext cx="3565525" cy="2420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7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7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sz="1700">
              <a:solidFill>
                <a:schemeClr val="tx1"/>
              </a:solidFill>
              <a:latin typeface="Times New Roman" pitchFamily="18" charset="0"/>
            </a:endParaRPr>
          </a:p>
        </p:txBody>
      </p:sp>
      <p:grpSp>
        <p:nvGrpSpPr>
          <p:cNvPr id="411656" name="Group 8"/>
          <p:cNvGrpSpPr>
            <a:grpSpLocks/>
          </p:cNvGrpSpPr>
          <p:nvPr/>
        </p:nvGrpSpPr>
        <p:grpSpPr bwMode="auto">
          <a:xfrm>
            <a:off x="3657600" y="990600"/>
            <a:ext cx="4572000" cy="2438400"/>
            <a:chOff x="2784" y="576"/>
            <a:chExt cx="2880" cy="1536"/>
          </a:xfrm>
        </p:grpSpPr>
        <p:sp>
          <p:nvSpPr>
            <p:cNvPr id="411657" name="Rectangle 9"/>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58" name="Rectangle 10"/>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11659" name="Group 11"/>
          <p:cNvGrpSpPr>
            <a:grpSpLocks/>
          </p:cNvGrpSpPr>
          <p:nvPr/>
        </p:nvGrpSpPr>
        <p:grpSpPr bwMode="auto">
          <a:xfrm>
            <a:off x="4419600" y="3138488"/>
            <a:ext cx="4572000" cy="2438400"/>
            <a:chOff x="2832" y="2400"/>
            <a:chExt cx="2880" cy="1536"/>
          </a:xfrm>
        </p:grpSpPr>
        <p:sp>
          <p:nvSpPr>
            <p:cNvPr id="411660" name="Rectangle 12"/>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61" name="Rectangle 13"/>
            <p:cNvSpPr>
              <a:spLocks noChangeArrowheads="1"/>
            </p:cNvSpPr>
            <p:nvPr/>
          </p:nvSpPr>
          <p:spPr bwMode="auto">
            <a:xfrm>
              <a:off x="2832" y="2400"/>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Circle(int rad){ m_rad = rad;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(3.14*m_rad*m_rad);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m_rad;</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11662" name="Group 14"/>
          <p:cNvGrpSpPr>
            <a:grpSpLocks/>
          </p:cNvGrpSpPr>
          <p:nvPr/>
        </p:nvGrpSpPr>
        <p:grpSpPr bwMode="auto">
          <a:xfrm>
            <a:off x="3273425" y="5543550"/>
            <a:ext cx="1679575" cy="611188"/>
            <a:chOff x="2062" y="3492"/>
            <a:chExt cx="1058" cy="385"/>
          </a:xfrm>
        </p:grpSpPr>
        <p:sp>
          <p:nvSpPr>
            <p:cNvPr id="411663" name="Text Box 15"/>
            <p:cNvSpPr txBox="1">
              <a:spLocks noChangeArrowheads="1"/>
            </p:cNvSpPr>
            <p:nvPr/>
          </p:nvSpPr>
          <p:spPr bwMode="auto">
            <a:xfrm>
              <a:off x="2062" y="3492"/>
              <a:ext cx="4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sh   </a:t>
              </a:r>
            </a:p>
          </p:txBody>
        </p:sp>
        <p:sp>
          <p:nvSpPr>
            <p:cNvPr id="411664" name="Rectangle 16"/>
            <p:cNvSpPr>
              <a:spLocks noChangeArrowheads="1"/>
            </p:cNvSpPr>
            <p:nvPr/>
          </p:nvSpPr>
          <p:spPr bwMode="auto">
            <a:xfrm>
              <a:off x="2328" y="3583"/>
              <a:ext cx="792" cy="294"/>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1665" name="Text Box 17"/>
          <p:cNvSpPr txBox="1">
            <a:spLocks noChangeArrowheads="1"/>
          </p:cNvSpPr>
          <p:nvPr/>
        </p:nvSpPr>
        <p:spPr bwMode="auto">
          <a:xfrm>
            <a:off x="2530475" y="3257550"/>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411666" name="AutoShape 18"/>
          <p:cNvCxnSpPr>
            <a:cxnSpLocks noChangeShapeType="1"/>
          </p:cNvCxnSpPr>
          <p:nvPr/>
        </p:nvCxnSpPr>
        <p:spPr bwMode="auto">
          <a:xfrm rot="16200000" flipH="1">
            <a:off x="2391569" y="4055269"/>
            <a:ext cx="2030413" cy="1387475"/>
          </a:xfrm>
          <a:prstGeom prst="curvedConnector3">
            <a:avLst>
              <a:gd name="adj1" fmla="val 13681"/>
            </a:avLst>
          </a:prstGeom>
          <a:noFill/>
          <a:ln w="25400">
            <a:solidFill>
              <a:srgbClr val="8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667" name="Text Box 19"/>
          <p:cNvSpPr txBox="1">
            <a:spLocks noChangeArrowheads="1"/>
          </p:cNvSpPr>
          <p:nvPr/>
        </p:nvSpPr>
        <p:spPr bwMode="auto">
          <a:xfrm>
            <a:off x="4989513" y="5867400"/>
            <a:ext cx="43830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t>It works in this case too…</a:t>
            </a:r>
          </a:p>
        </p:txBody>
      </p:sp>
      <p:sp>
        <p:nvSpPr>
          <p:cNvPr id="411668" name="AutoShape 20"/>
          <p:cNvSpPr>
            <a:spLocks noChangeArrowheads="1"/>
          </p:cNvSpPr>
          <p:nvPr/>
        </p:nvSpPr>
        <p:spPr bwMode="auto">
          <a:xfrm>
            <a:off x="4486275" y="1435100"/>
            <a:ext cx="4354513" cy="2819400"/>
          </a:xfrm>
          <a:prstGeom prst="wedgeRoundRectCallout">
            <a:avLst>
              <a:gd name="adj1" fmla="val -111028"/>
              <a:gd name="adj2" fmla="val 54000"/>
              <a:gd name="adj3" fmla="val 16667"/>
            </a:avLst>
          </a:prstGeom>
          <a:solidFill>
            <a:srgbClr val="FFE7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Hmm.  The user is calling the virtual function </a:t>
            </a:r>
            <a:r>
              <a:rPr lang="en-US">
                <a:solidFill>
                  <a:schemeClr val="accent2"/>
                </a:solidFill>
              </a:rPr>
              <a:t>getArea</a:t>
            </a:r>
            <a:r>
              <a:rPr lang="en-US"/>
              <a:t>.  </a:t>
            </a:r>
          </a:p>
          <a:p>
            <a:endParaRPr lang="en-US"/>
          </a:p>
          <a:p>
            <a:r>
              <a:rPr lang="en-US"/>
              <a:t>Since </a:t>
            </a:r>
            <a:r>
              <a:rPr lang="en-US">
                <a:solidFill>
                  <a:schemeClr val="accent2"/>
                </a:solidFill>
              </a:rPr>
              <a:t>x </a:t>
            </a:r>
            <a:r>
              <a:rPr lang="en-US"/>
              <a:t>refers to a </a:t>
            </a:r>
            <a:r>
              <a:rPr lang="en-US">
                <a:solidFill>
                  <a:schemeClr val="accent2"/>
                </a:solidFill>
              </a:rPr>
              <a:t>Shape</a:t>
            </a:r>
            <a:r>
              <a:rPr lang="en-US"/>
              <a:t> variable, I’ll call its version of this function.</a:t>
            </a:r>
          </a:p>
        </p:txBody>
      </p:sp>
      <p:grpSp>
        <p:nvGrpSpPr>
          <p:cNvPr id="411669" name="Group 21"/>
          <p:cNvGrpSpPr>
            <a:grpSpLocks/>
          </p:cNvGrpSpPr>
          <p:nvPr/>
        </p:nvGrpSpPr>
        <p:grpSpPr bwMode="auto">
          <a:xfrm>
            <a:off x="261938" y="5518150"/>
            <a:ext cx="2971800" cy="1333500"/>
            <a:chOff x="3168" y="3521"/>
            <a:chExt cx="1430" cy="840"/>
          </a:xfrm>
        </p:grpSpPr>
        <p:sp>
          <p:nvSpPr>
            <p:cNvPr id="411670" name="Rectangle 22"/>
            <p:cNvSpPr>
              <a:spLocks noChangeArrowheads="1"/>
            </p:cNvSpPr>
            <p:nvPr/>
          </p:nvSpPr>
          <p:spPr bwMode="auto">
            <a:xfrm>
              <a:off x="3168" y="3521"/>
              <a:ext cx="1238" cy="799"/>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71" name="Text Box 23"/>
            <p:cNvSpPr txBox="1">
              <a:spLocks noChangeArrowheads="1"/>
            </p:cNvSpPr>
            <p:nvPr/>
          </p:nvSpPr>
          <p:spPr bwMode="auto">
            <a:xfrm>
              <a:off x="3192" y="3611"/>
              <a:ext cx="1406" cy="7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rgbClr val="6600CC"/>
                  </a:solidFill>
                  <a:latin typeface="Courier New" pitchFamily="49" charset="0"/>
                </a:rPr>
                <a:t>  Shape sh;</a:t>
              </a:r>
            </a:p>
            <a:p>
              <a:pPr algn="l"/>
              <a:endParaRPr lang="en-US" sz="1800" b="1">
                <a:solidFill>
                  <a:srgbClr val="6600CC"/>
                </a:solidFill>
                <a:latin typeface="Courier New" pitchFamily="49" charset="0"/>
              </a:endParaRPr>
            </a:p>
            <a:p>
              <a:pPr algn="l"/>
              <a:r>
                <a:rPr lang="en-US" sz="1800" b="1">
                  <a:solidFill>
                    <a:srgbClr val="6600CC"/>
                  </a:solidFill>
                  <a:latin typeface="Courier New" pitchFamily="49" charset="0"/>
                </a:rPr>
                <a:t>  PrintPrice(sh);</a:t>
              </a:r>
            </a:p>
            <a:p>
              <a:pPr algn="l"/>
              <a:r>
                <a:rPr lang="en-US" sz="1800" b="1">
                  <a:solidFill>
                    <a:schemeClr val="tx1"/>
                  </a:solidFill>
                  <a:latin typeface="Courier New" pitchFamily="49" charset="0"/>
                </a:rPr>
                <a:t>}</a:t>
              </a:r>
            </a:p>
          </p:txBody>
        </p:sp>
      </p:grpSp>
      <p:sp>
        <p:nvSpPr>
          <p:cNvPr id="411672" name="Line 24"/>
          <p:cNvSpPr>
            <a:spLocks noChangeShapeType="1"/>
          </p:cNvSpPr>
          <p:nvPr/>
        </p:nvSpPr>
        <p:spPr bwMode="auto">
          <a:xfrm>
            <a:off x="352425" y="58245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73" name="Line 25"/>
          <p:cNvSpPr>
            <a:spLocks noChangeShapeType="1"/>
          </p:cNvSpPr>
          <p:nvPr/>
        </p:nvSpPr>
        <p:spPr bwMode="auto">
          <a:xfrm>
            <a:off x="366713" y="63960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74" name="Line 26"/>
          <p:cNvSpPr>
            <a:spLocks noChangeShapeType="1"/>
          </p:cNvSpPr>
          <p:nvPr/>
        </p:nvSpPr>
        <p:spPr bwMode="auto">
          <a:xfrm>
            <a:off x="14288" y="36290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75" name="Line 27"/>
          <p:cNvSpPr>
            <a:spLocks noChangeShapeType="1"/>
          </p:cNvSpPr>
          <p:nvPr/>
        </p:nvSpPr>
        <p:spPr bwMode="auto">
          <a:xfrm>
            <a:off x="242888" y="4176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76" name="Line 28"/>
          <p:cNvSpPr>
            <a:spLocks noChangeShapeType="1"/>
          </p:cNvSpPr>
          <p:nvPr/>
        </p:nvSpPr>
        <p:spPr bwMode="auto">
          <a:xfrm>
            <a:off x="261938" y="44529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77" name="Line 29"/>
          <p:cNvSpPr>
            <a:spLocks noChangeShapeType="1"/>
          </p:cNvSpPr>
          <p:nvPr/>
        </p:nvSpPr>
        <p:spPr bwMode="auto">
          <a:xfrm>
            <a:off x="128588" y="19446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78" name="Line 30"/>
          <p:cNvSpPr>
            <a:spLocks noChangeShapeType="1"/>
          </p:cNvSpPr>
          <p:nvPr/>
        </p:nvSpPr>
        <p:spPr bwMode="auto">
          <a:xfrm>
            <a:off x="390525" y="2195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79" name="Line 31"/>
          <p:cNvSpPr>
            <a:spLocks noChangeShapeType="1"/>
          </p:cNvSpPr>
          <p:nvPr/>
        </p:nvSpPr>
        <p:spPr bwMode="auto">
          <a:xfrm>
            <a:off x="61913" y="4724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80" name="Line 32"/>
          <p:cNvSpPr>
            <a:spLocks noChangeShapeType="1"/>
          </p:cNvSpPr>
          <p:nvPr/>
        </p:nvSpPr>
        <p:spPr bwMode="auto">
          <a:xfrm>
            <a:off x="142875" y="67151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669"/>
                                        </p:tgtEl>
                                        <p:attrNameLst>
                                          <p:attrName>style.visibility</p:attrName>
                                        </p:attrNameLst>
                                      </p:cBhvr>
                                      <p:to>
                                        <p:strVal val="visible"/>
                                      </p:to>
                                    </p:set>
                                    <p:animEffect transition="in" filter="wipe(left)">
                                      <p:cBhvr>
                                        <p:cTn id="7" dur="500"/>
                                        <p:tgtEl>
                                          <p:spTgt spid="4116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1167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1166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411672"/>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1167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41167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1167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411666"/>
                                        </p:tgtEl>
                                        <p:attrNameLst>
                                          <p:attrName>style.visibility</p:attrName>
                                        </p:attrNameLst>
                                      </p:cBhvr>
                                      <p:to>
                                        <p:strVal val="visible"/>
                                      </p:to>
                                    </p:set>
                                    <p:animEffect transition="in" filter="wipe(up)">
                                      <p:cBhvr>
                                        <p:cTn id="36" dur="500"/>
                                        <p:tgtEl>
                                          <p:spTgt spid="41166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411674"/>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167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411675"/>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1167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11668"/>
                                        </p:tgtEl>
                                        <p:attrNameLst>
                                          <p:attrName>style.visibility</p:attrName>
                                        </p:attrNameLst>
                                      </p:cBhvr>
                                      <p:to>
                                        <p:strVal val="visible"/>
                                      </p:to>
                                    </p:set>
                                    <p:animEffect transition="in" filter="wipe(down)">
                                      <p:cBhvr>
                                        <p:cTn id="57" dur="500"/>
                                        <p:tgtEl>
                                          <p:spTgt spid="41166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411668"/>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411676"/>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11677"/>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411677"/>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11678"/>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411678"/>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11679"/>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xit" presetSubtype="0" fill="hold" nodeType="clickEffect">
                                  <p:stCondLst>
                                    <p:cond delay="0"/>
                                  </p:stCondLst>
                                  <p:childTnLst>
                                    <p:set>
                                      <p:cBhvr>
                                        <p:cTn id="89" dur="1" fill="hold">
                                          <p:stCondLst>
                                            <p:cond delay="0"/>
                                          </p:stCondLst>
                                        </p:cTn>
                                        <p:tgtEl>
                                          <p:spTgt spid="411666"/>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411679"/>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411680"/>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4116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68" grpId="0" animBg="1"/>
      <p:bldP spid="411668" grpId="1" animBg="1"/>
      <p:bldP spid="411672" grpId="0" animBg="1"/>
      <p:bldP spid="411672" grpId="1" animBg="1"/>
      <p:bldP spid="411673" grpId="0" animBg="1"/>
      <p:bldP spid="411673" grpId="1" animBg="1"/>
      <p:bldP spid="411674" grpId="0" animBg="1"/>
      <p:bldP spid="411674" grpId="1" animBg="1"/>
      <p:bldP spid="411675" grpId="0" animBg="1"/>
      <p:bldP spid="411675" grpId="1" animBg="1"/>
      <p:bldP spid="411676" grpId="0" animBg="1"/>
      <p:bldP spid="411676" grpId="1" animBg="1"/>
      <p:bldP spid="411677" grpId="0" animBg="1"/>
      <p:bldP spid="411677" grpId="1" animBg="1"/>
      <p:bldP spid="411678" grpId="0" animBg="1"/>
      <p:bldP spid="411678" grpId="1" animBg="1"/>
      <p:bldP spid="411679" grpId="0" animBg="1"/>
      <p:bldP spid="411679" grpId="1" animBg="1"/>
      <p:bldP spid="411680" grpId="0" animBg="1"/>
      <p:bldP spid="41168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E33A751-ADB6-40C7-A5F6-908E33EC8301}" type="slidenum">
              <a:rPr lang="en-US"/>
              <a:pPr/>
              <a:t>13</a:t>
            </a:fld>
            <a:endParaRPr lang="en-US"/>
          </a:p>
        </p:txBody>
      </p:sp>
      <p:sp>
        <p:nvSpPr>
          <p:cNvPr id="504834" name="Rectangle 2"/>
          <p:cNvSpPr>
            <a:spLocks noGrp="1" noChangeArrowheads="1"/>
          </p:cNvSpPr>
          <p:nvPr>
            <p:ph type="title"/>
          </p:nvPr>
        </p:nvSpPr>
        <p:spPr>
          <a:xfrm>
            <a:off x="236538" y="-163661"/>
            <a:ext cx="8782050" cy="1143000"/>
          </a:xfrm>
        </p:spPr>
        <p:txBody>
          <a:bodyPr/>
          <a:lstStyle/>
          <a:p>
            <a:r>
              <a:rPr lang="en-US" sz="2800" dirty="0"/>
              <a:t>So What is </a:t>
            </a:r>
            <a:r>
              <a:rPr lang="en-US" sz="2800" dirty="0" smtClean="0"/>
              <a:t>Inheritance? What is Polymorphism?</a:t>
            </a:r>
            <a:endParaRPr lang="en-US" sz="2800" dirty="0"/>
          </a:p>
        </p:txBody>
      </p:sp>
      <p:sp>
        <p:nvSpPr>
          <p:cNvPr id="504836" name="Text Box 4"/>
          <p:cNvSpPr txBox="1">
            <a:spLocks noChangeArrowheads="1"/>
          </p:cNvSpPr>
          <p:nvPr/>
        </p:nvSpPr>
        <p:spPr bwMode="auto">
          <a:xfrm>
            <a:off x="96838" y="853794"/>
            <a:ext cx="8921750" cy="486287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dirty="0" smtClean="0">
                <a:solidFill>
                  <a:schemeClr val="accent6">
                    <a:lumMod val="75000"/>
                  </a:schemeClr>
                </a:solidFill>
              </a:rPr>
              <a:t>Inheritance: </a:t>
            </a:r>
          </a:p>
          <a:p>
            <a:r>
              <a:rPr lang="en-US" sz="1800" dirty="0" smtClean="0">
                <a:solidFill>
                  <a:schemeClr val="tx1"/>
                </a:solidFill>
              </a:rPr>
              <a:t>We publicly </a:t>
            </a:r>
            <a:r>
              <a:rPr lang="en-US" sz="1800" dirty="0" smtClean="0">
                <a:solidFill>
                  <a:srgbClr val="FF0000"/>
                </a:solidFill>
              </a:rPr>
              <a:t>derive</a:t>
            </a:r>
            <a:r>
              <a:rPr lang="en-US" sz="1800" dirty="0" smtClean="0">
                <a:solidFill>
                  <a:schemeClr val="tx1"/>
                </a:solidFill>
              </a:rPr>
              <a:t> one or more classes </a:t>
            </a:r>
            <a:r>
              <a:rPr lang="en-US" sz="1800" dirty="0" smtClean="0">
                <a:solidFill>
                  <a:srgbClr val="512373"/>
                </a:solidFill>
              </a:rPr>
              <a:t>D</a:t>
            </a:r>
            <a:r>
              <a:rPr lang="en-US" sz="1800" baseline="-25000" dirty="0" smtClean="0">
                <a:solidFill>
                  <a:srgbClr val="512373"/>
                </a:solidFill>
              </a:rPr>
              <a:t>1</a:t>
            </a:r>
            <a:r>
              <a:rPr lang="en-US" sz="1800" dirty="0" smtClean="0">
                <a:solidFill>
                  <a:schemeClr val="tx1"/>
                </a:solidFill>
              </a:rPr>
              <a:t>…</a:t>
            </a:r>
            <a:r>
              <a:rPr lang="en-US" sz="1800" dirty="0" err="1" smtClean="0">
                <a:solidFill>
                  <a:srgbClr val="512373"/>
                </a:solidFill>
              </a:rPr>
              <a:t>D</a:t>
            </a:r>
            <a:r>
              <a:rPr lang="en-US" sz="1800" baseline="-25000" dirty="0" err="1" smtClean="0">
                <a:solidFill>
                  <a:srgbClr val="512373"/>
                </a:solidFill>
              </a:rPr>
              <a:t>n</a:t>
            </a:r>
            <a:r>
              <a:rPr lang="en-US" sz="1800" dirty="0" smtClean="0">
                <a:solidFill>
                  <a:schemeClr val="tx1"/>
                </a:solidFill>
              </a:rPr>
              <a:t> </a:t>
            </a:r>
            <a:br>
              <a:rPr lang="en-US" sz="1800" dirty="0" smtClean="0">
                <a:solidFill>
                  <a:schemeClr val="tx1"/>
                </a:solidFill>
              </a:rPr>
            </a:br>
            <a:r>
              <a:rPr lang="en-US" sz="1800" dirty="0" smtClean="0">
                <a:solidFill>
                  <a:schemeClr val="tx1"/>
                </a:solidFill>
              </a:rPr>
              <a:t>(e.g., </a:t>
            </a:r>
            <a:r>
              <a:rPr lang="en-US" sz="1800" dirty="0" smtClean="0">
                <a:solidFill>
                  <a:srgbClr val="512373"/>
                </a:solidFill>
              </a:rPr>
              <a:t>Square</a:t>
            </a:r>
            <a:r>
              <a:rPr lang="en-US" sz="1800" dirty="0" smtClean="0">
                <a:solidFill>
                  <a:schemeClr val="tx1"/>
                </a:solidFill>
              </a:rPr>
              <a:t>, </a:t>
            </a:r>
            <a:r>
              <a:rPr lang="en-US" sz="1800" dirty="0" smtClean="0">
                <a:solidFill>
                  <a:srgbClr val="512373"/>
                </a:solidFill>
              </a:rPr>
              <a:t>Circle, Triangle</a:t>
            </a:r>
            <a:r>
              <a:rPr lang="en-US" sz="1800" dirty="0" smtClean="0">
                <a:solidFill>
                  <a:schemeClr val="tx1"/>
                </a:solidFill>
              </a:rPr>
              <a:t>) from a common </a:t>
            </a:r>
            <a:r>
              <a:rPr lang="en-US" sz="1800" dirty="0" smtClean="0">
                <a:solidFill>
                  <a:srgbClr val="FF0000"/>
                </a:solidFill>
              </a:rPr>
              <a:t>base </a:t>
            </a:r>
            <a:r>
              <a:rPr lang="en-US" sz="1800" dirty="0" smtClean="0">
                <a:solidFill>
                  <a:schemeClr val="tx1"/>
                </a:solidFill>
              </a:rPr>
              <a:t>class (e.g., </a:t>
            </a:r>
            <a:r>
              <a:rPr lang="en-US" sz="1800" dirty="0" smtClean="0">
                <a:solidFill>
                  <a:srgbClr val="512373"/>
                </a:solidFill>
              </a:rPr>
              <a:t>Shape</a:t>
            </a:r>
            <a:r>
              <a:rPr lang="en-US" sz="1800" dirty="0" smtClean="0">
                <a:solidFill>
                  <a:schemeClr val="tx1"/>
                </a:solidFill>
              </a:rPr>
              <a:t>).</a:t>
            </a:r>
          </a:p>
          <a:p>
            <a:endParaRPr lang="en-US" sz="1050" dirty="0">
              <a:solidFill>
                <a:schemeClr val="tx1"/>
              </a:solidFill>
            </a:endParaRPr>
          </a:p>
          <a:p>
            <a:r>
              <a:rPr lang="en-US" sz="1800" dirty="0" smtClean="0">
                <a:solidFill>
                  <a:schemeClr val="tx1"/>
                </a:solidFill>
              </a:rPr>
              <a:t>All of the </a:t>
            </a:r>
            <a:r>
              <a:rPr lang="en-US" sz="1800" dirty="0" smtClean="0">
                <a:solidFill>
                  <a:srgbClr val="FF0000"/>
                </a:solidFill>
              </a:rPr>
              <a:t>derived classes</a:t>
            </a:r>
            <a:r>
              <a:rPr lang="en-US" sz="1800" dirty="0" smtClean="0">
                <a:solidFill>
                  <a:schemeClr val="tx1"/>
                </a:solidFill>
              </a:rPr>
              <a:t>, by definition, </a:t>
            </a:r>
            <a:r>
              <a:rPr lang="en-US" sz="1800" dirty="0" smtClean="0">
                <a:solidFill>
                  <a:srgbClr val="FF0000"/>
                </a:solidFill>
              </a:rPr>
              <a:t>inherit </a:t>
            </a:r>
            <a:r>
              <a:rPr lang="en-US" sz="1800" dirty="0" smtClean="0">
                <a:solidFill>
                  <a:schemeClr val="tx1"/>
                </a:solidFill>
              </a:rPr>
              <a:t>a </a:t>
            </a:r>
            <a:r>
              <a:rPr lang="en-US" sz="1800" dirty="0" smtClean="0">
                <a:solidFill>
                  <a:srgbClr val="FF0000"/>
                </a:solidFill>
              </a:rPr>
              <a:t>common set of functions </a:t>
            </a:r>
            <a:r>
              <a:rPr lang="en-US" sz="1800" dirty="0" smtClean="0">
                <a:solidFill>
                  <a:schemeClr val="tx1"/>
                </a:solidFill>
              </a:rPr>
              <a:t>from our base class: e.g., </a:t>
            </a:r>
            <a:r>
              <a:rPr lang="en-US" sz="1800" dirty="0" err="1" smtClean="0">
                <a:solidFill>
                  <a:srgbClr val="512373"/>
                </a:solidFill>
              </a:rPr>
              <a:t>getArea</a:t>
            </a:r>
            <a:r>
              <a:rPr lang="en-US" sz="1800" dirty="0" smtClean="0">
                <a:solidFill>
                  <a:schemeClr val="tx1"/>
                </a:solidFill>
              </a:rPr>
              <a:t>(), </a:t>
            </a:r>
            <a:r>
              <a:rPr lang="en-US" sz="1800" dirty="0" err="1" smtClean="0">
                <a:solidFill>
                  <a:srgbClr val="512373"/>
                </a:solidFill>
              </a:rPr>
              <a:t>getCircumference</a:t>
            </a:r>
            <a:r>
              <a:rPr lang="en-US" sz="1800" dirty="0" smtClean="0">
                <a:solidFill>
                  <a:schemeClr val="tx1"/>
                </a:solidFill>
              </a:rPr>
              <a:t>()</a:t>
            </a:r>
          </a:p>
          <a:p>
            <a:endParaRPr lang="en-US" sz="1050" dirty="0" smtClean="0">
              <a:solidFill>
                <a:schemeClr val="tx1"/>
              </a:solidFill>
            </a:endParaRPr>
          </a:p>
          <a:p>
            <a:r>
              <a:rPr lang="en-US" sz="1800" dirty="0" smtClean="0">
                <a:solidFill>
                  <a:schemeClr val="tx1"/>
                </a:solidFill>
              </a:rPr>
              <a:t>Each </a:t>
            </a:r>
            <a:r>
              <a:rPr lang="en-US" sz="1800" dirty="0" smtClean="0">
                <a:solidFill>
                  <a:srgbClr val="FF0000"/>
                </a:solidFill>
              </a:rPr>
              <a:t>derived</a:t>
            </a:r>
            <a:r>
              <a:rPr lang="en-US" sz="1800" dirty="0" smtClean="0">
                <a:solidFill>
                  <a:schemeClr val="tx1"/>
                </a:solidFill>
              </a:rPr>
              <a:t> class may </a:t>
            </a:r>
            <a:r>
              <a:rPr lang="en-US" sz="1800" dirty="0" smtClean="0">
                <a:solidFill>
                  <a:srgbClr val="FF0000"/>
                </a:solidFill>
              </a:rPr>
              <a:t>re-define</a:t>
            </a:r>
            <a:r>
              <a:rPr lang="en-US" sz="1800" dirty="0" smtClean="0">
                <a:solidFill>
                  <a:schemeClr val="tx1"/>
                </a:solidFill>
              </a:rPr>
              <a:t> </a:t>
            </a:r>
            <a:r>
              <a:rPr lang="en-US" sz="1800" dirty="0" smtClean="0">
                <a:solidFill>
                  <a:srgbClr val="FF0000"/>
                </a:solidFill>
              </a:rPr>
              <a:t>any function </a:t>
            </a:r>
            <a:r>
              <a:rPr lang="en-US" sz="1800" dirty="0" smtClean="0">
                <a:solidFill>
                  <a:schemeClr val="tx1"/>
                </a:solidFill>
              </a:rPr>
              <a:t>originally defined in the base class; the derived class will then have its own specialized version of those function(s).</a:t>
            </a:r>
            <a:endParaRPr lang="en-US" sz="2000" dirty="0" smtClean="0">
              <a:solidFill>
                <a:schemeClr val="tx1"/>
              </a:solidFill>
            </a:endParaRPr>
          </a:p>
          <a:p>
            <a:endParaRPr lang="en-US" sz="2000" dirty="0" smtClean="0">
              <a:solidFill>
                <a:schemeClr val="tx1"/>
              </a:solidFill>
            </a:endParaRPr>
          </a:p>
          <a:p>
            <a:r>
              <a:rPr lang="en-US" sz="2800" dirty="0" smtClean="0">
                <a:solidFill>
                  <a:schemeClr val="accent6">
                    <a:lumMod val="75000"/>
                  </a:schemeClr>
                </a:solidFill>
              </a:rPr>
              <a:t>Polymorphism:</a:t>
            </a:r>
          </a:p>
          <a:p>
            <a:r>
              <a:rPr lang="en-US" sz="1800" dirty="0" smtClean="0">
                <a:solidFill>
                  <a:schemeClr val="tx1"/>
                </a:solidFill>
              </a:rPr>
              <a:t>Now I may use a </a:t>
            </a:r>
            <a:r>
              <a:rPr lang="en-US" sz="1800" dirty="0" smtClean="0">
                <a:solidFill>
                  <a:srgbClr val="006666"/>
                </a:solidFill>
              </a:rPr>
              <a:t>Base pointer/reference </a:t>
            </a:r>
            <a:r>
              <a:rPr lang="en-US" sz="1800" dirty="0" smtClean="0">
                <a:solidFill>
                  <a:schemeClr val="tx1"/>
                </a:solidFill>
              </a:rPr>
              <a:t>to </a:t>
            </a:r>
            <a:r>
              <a:rPr lang="en-US" sz="1800" dirty="0" smtClean="0">
                <a:solidFill>
                  <a:srgbClr val="FF0000"/>
                </a:solidFill>
              </a:rPr>
              <a:t>access any variable </a:t>
            </a:r>
            <a:r>
              <a:rPr lang="en-US" sz="1800" dirty="0" smtClean="0">
                <a:solidFill>
                  <a:schemeClr val="tx1"/>
                </a:solidFill>
              </a:rPr>
              <a:t>that is of a type that is </a:t>
            </a:r>
            <a:r>
              <a:rPr lang="en-US" sz="1800" dirty="0" smtClean="0">
                <a:solidFill>
                  <a:srgbClr val="0070C0"/>
                </a:solidFill>
              </a:rPr>
              <a:t>derived from our Base class</a:t>
            </a:r>
            <a:r>
              <a:rPr lang="en-US" sz="1800" dirty="0" smtClean="0">
                <a:solidFill>
                  <a:schemeClr val="tx1"/>
                </a:solidFill>
              </a:rPr>
              <a:t>:</a:t>
            </a:r>
            <a:br>
              <a:rPr lang="en-US" sz="1800" dirty="0" smtClean="0">
                <a:solidFill>
                  <a:schemeClr val="tx1"/>
                </a:solidFill>
              </a:rPr>
            </a:br>
            <a:endParaRPr lang="en-US" sz="800" dirty="0" smtClean="0">
              <a:solidFill>
                <a:schemeClr val="tx1"/>
              </a:solidFill>
            </a:endParaRPr>
          </a:p>
          <a:p>
            <a:pPr algn="l"/>
            <a:endParaRPr lang="en-US" sz="1800" dirty="0" smtClean="0">
              <a:solidFill>
                <a:srgbClr val="512373"/>
              </a:solidFill>
            </a:endParaRPr>
          </a:p>
          <a:p>
            <a:pPr algn="l"/>
            <a:r>
              <a:rPr lang="en-US" sz="1800" dirty="0" smtClean="0">
                <a:solidFill>
                  <a:srgbClr val="512373"/>
                </a:solidFill>
              </a:rPr>
              <a:t>     </a:t>
            </a:r>
          </a:p>
          <a:p>
            <a:pPr algn="l"/>
            <a:endParaRPr lang="en-US" sz="1800" dirty="0" smtClean="0">
              <a:solidFill>
                <a:srgbClr val="512373"/>
              </a:solidFill>
            </a:endParaRPr>
          </a:p>
          <a:p>
            <a:endParaRPr lang="en-US" sz="700" dirty="0">
              <a:solidFill>
                <a:schemeClr val="tx1"/>
              </a:solidFill>
            </a:endParaRPr>
          </a:p>
        </p:txBody>
      </p:sp>
      <p:sp>
        <p:nvSpPr>
          <p:cNvPr id="5" name="TextBox 4"/>
          <p:cNvSpPr txBox="1"/>
          <p:nvPr/>
        </p:nvSpPr>
        <p:spPr>
          <a:xfrm>
            <a:off x="5659394" y="4695575"/>
            <a:ext cx="2702984" cy="1077218"/>
          </a:xfrm>
          <a:prstGeom prst="rect">
            <a:avLst/>
          </a:prstGeom>
          <a:noFill/>
        </p:spPr>
        <p:txBody>
          <a:bodyPr wrap="none" rtlCol="0">
            <a:spAutoFit/>
          </a:bodyPr>
          <a:lstStyle/>
          <a:p>
            <a:pPr algn="l"/>
            <a:r>
              <a:rPr lang="en-US" sz="1600" dirty="0" smtClean="0">
                <a:solidFill>
                  <a:srgbClr val="0070C0"/>
                </a:solidFill>
              </a:rPr>
              <a:t>Circle</a:t>
            </a:r>
            <a:r>
              <a:rPr lang="en-US" sz="1600" dirty="0" smtClean="0">
                <a:solidFill>
                  <a:srgbClr val="7030A0"/>
                </a:solidFill>
              </a:rPr>
              <a:t> c(10); // </a:t>
            </a:r>
            <a:r>
              <a:rPr lang="en-US" sz="1600" dirty="0" err="1" smtClean="0">
                <a:solidFill>
                  <a:srgbClr val="7030A0"/>
                </a:solidFill>
              </a:rPr>
              <a:t>rad</a:t>
            </a:r>
            <a:r>
              <a:rPr lang="en-US" sz="1600" dirty="0" smtClean="0">
                <a:solidFill>
                  <a:srgbClr val="7030A0"/>
                </a:solidFill>
              </a:rPr>
              <a:t>=10</a:t>
            </a:r>
          </a:p>
          <a:p>
            <a:pPr algn="l"/>
            <a:r>
              <a:rPr lang="en-US" sz="1600" dirty="0" smtClean="0">
                <a:solidFill>
                  <a:srgbClr val="0070C0"/>
                </a:solidFill>
              </a:rPr>
              <a:t>Square</a:t>
            </a:r>
            <a:r>
              <a:rPr lang="en-US" sz="1600" dirty="0" smtClean="0">
                <a:solidFill>
                  <a:srgbClr val="7030A0"/>
                </a:solidFill>
              </a:rPr>
              <a:t> s(20); // width=20</a:t>
            </a:r>
          </a:p>
          <a:p>
            <a:pPr algn="l"/>
            <a:r>
              <a:rPr lang="en-US" sz="1600" dirty="0" err="1" smtClean="0">
                <a:solidFill>
                  <a:srgbClr val="7030A0"/>
                </a:solidFill>
              </a:rPr>
              <a:t>printPrice</a:t>
            </a:r>
            <a:r>
              <a:rPr lang="en-US" sz="1600" dirty="0" smtClean="0">
                <a:solidFill>
                  <a:srgbClr val="7030A0"/>
                </a:solidFill>
              </a:rPr>
              <a:t>(&amp;c);</a:t>
            </a:r>
          </a:p>
          <a:p>
            <a:pPr algn="l"/>
            <a:r>
              <a:rPr lang="en-US" sz="1600" dirty="0" err="1" smtClean="0">
                <a:solidFill>
                  <a:srgbClr val="7030A0"/>
                </a:solidFill>
              </a:rPr>
              <a:t>printPrice</a:t>
            </a:r>
            <a:r>
              <a:rPr lang="en-US" sz="1600" dirty="0" smtClean="0">
                <a:solidFill>
                  <a:srgbClr val="7030A0"/>
                </a:solidFill>
              </a:rPr>
              <a:t>(&amp;s);</a:t>
            </a:r>
          </a:p>
        </p:txBody>
      </p:sp>
      <p:sp>
        <p:nvSpPr>
          <p:cNvPr id="7" name="Rectangle 6"/>
          <p:cNvSpPr/>
          <p:nvPr/>
        </p:nvSpPr>
        <p:spPr>
          <a:xfrm>
            <a:off x="432491" y="4657635"/>
            <a:ext cx="4572000" cy="1323439"/>
          </a:xfrm>
          <a:prstGeom prst="rect">
            <a:avLst/>
          </a:prstGeom>
        </p:spPr>
        <p:txBody>
          <a:bodyPr>
            <a:spAutoFit/>
          </a:bodyPr>
          <a:lstStyle/>
          <a:p>
            <a:pPr algn="l"/>
            <a:r>
              <a:rPr lang="en-US" sz="1600" dirty="0" smtClean="0">
                <a:solidFill>
                  <a:srgbClr val="512373"/>
                </a:solidFill>
              </a:rPr>
              <a:t> void </a:t>
            </a:r>
            <a:r>
              <a:rPr lang="en-US" sz="1600" dirty="0" err="1" smtClean="0">
                <a:solidFill>
                  <a:srgbClr val="512373"/>
                </a:solidFill>
              </a:rPr>
              <a:t>printPrice</a:t>
            </a:r>
            <a:r>
              <a:rPr lang="en-US" sz="1600" dirty="0" smtClean="0">
                <a:solidFill>
                  <a:srgbClr val="512373"/>
                </a:solidFill>
              </a:rPr>
              <a:t>(</a:t>
            </a:r>
            <a:r>
              <a:rPr lang="en-US" sz="1600" dirty="0" smtClean="0">
                <a:solidFill>
                  <a:srgbClr val="006666"/>
                </a:solidFill>
              </a:rPr>
              <a:t>Shape</a:t>
            </a:r>
            <a:r>
              <a:rPr lang="en-US" sz="1600" dirty="0" smtClean="0">
                <a:solidFill>
                  <a:srgbClr val="512373"/>
                </a:solidFill>
              </a:rPr>
              <a:t> *</a:t>
            </a:r>
            <a:r>
              <a:rPr lang="en-US" sz="1600" dirty="0" err="1" smtClean="0">
                <a:solidFill>
                  <a:srgbClr val="512373"/>
                </a:solidFill>
              </a:rPr>
              <a:t>ptr</a:t>
            </a:r>
            <a:r>
              <a:rPr lang="en-US" sz="1600" dirty="0" smtClean="0">
                <a:solidFill>
                  <a:srgbClr val="512373"/>
                </a:solidFill>
              </a:rPr>
              <a:t>)                          </a:t>
            </a:r>
          </a:p>
          <a:p>
            <a:pPr algn="l"/>
            <a:r>
              <a:rPr lang="en-US" sz="1600" dirty="0" smtClean="0">
                <a:solidFill>
                  <a:srgbClr val="512373"/>
                </a:solidFill>
              </a:rPr>
              <a:t> {  </a:t>
            </a:r>
          </a:p>
          <a:p>
            <a:pPr algn="l"/>
            <a:r>
              <a:rPr lang="en-US" sz="1600" dirty="0" smtClean="0">
                <a:solidFill>
                  <a:srgbClr val="512373"/>
                </a:solidFill>
              </a:rPr>
              <a:t>   </a:t>
            </a:r>
            <a:r>
              <a:rPr lang="en-US" sz="1600" dirty="0" err="1" smtClean="0">
                <a:solidFill>
                  <a:srgbClr val="512373"/>
                </a:solidFill>
              </a:rPr>
              <a:t>cout</a:t>
            </a:r>
            <a:r>
              <a:rPr lang="en-US" sz="1600" dirty="0" smtClean="0">
                <a:solidFill>
                  <a:srgbClr val="512373"/>
                </a:solidFill>
              </a:rPr>
              <a:t> &lt;&lt; “At $10/square foot, your price is: “;</a:t>
            </a:r>
          </a:p>
          <a:p>
            <a:pPr algn="l"/>
            <a:r>
              <a:rPr lang="en-US" sz="1600" dirty="0" smtClean="0">
                <a:solidFill>
                  <a:srgbClr val="512373"/>
                </a:solidFill>
              </a:rPr>
              <a:t>   </a:t>
            </a:r>
            <a:r>
              <a:rPr lang="en-US" sz="1600" dirty="0" err="1" smtClean="0">
                <a:solidFill>
                  <a:srgbClr val="512373"/>
                </a:solidFill>
              </a:rPr>
              <a:t>cout</a:t>
            </a:r>
            <a:r>
              <a:rPr lang="en-US" sz="1600" dirty="0" smtClean="0">
                <a:solidFill>
                  <a:srgbClr val="512373"/>
                </a:solidFill>
              </a:rPr>
              <a:t> &lt;&lt; “$” &lt;&lt; 10.00 * </a:t>
            </a:r>
            <a:r>
              <a:rPr lang="en-US" sz="1600" dirty="0" err="1" smtClean="0">
                <a:solidFill>
                  <a:srgbClr val="512373"/>
                </a:solidFill>
              </a:rPr>
              <a:t>ptr</a:t>
            </a:r>
            <a:r>
              <a:rPr lang="en-US" sz="1600" dirty="0" smtClean="0">
                <a:solidFill>
                  <a:srgbClr val="512373"/>
                </a:solidFill>
              </a:rPr>
              <a:t>-&gt;</a:t>
            </a:r>
            <a:r>
              <a:rPr lang="en-US" sz="1600" dirty="0" err="1" smtClean="0">
                <a:solidFill>
                  <a:srgbClr val="006666"/>
                </a:solidFill>
              </a:rPr>
              <a:t>getArea</a:t>
            </a:r>
            <a:r>
              <a:rPr lang="en-US" sz="1600" dirty="0" smtClean="0">
                <a:solidFill>
                  <a:srgbClr val="512373"/>
                </a:solidFill>
              </a:rPr>
              <a:t>(); </a:t>
            </a:r>
          </a:p>
          <a:p>
            <a:pPr algn="l"/>
            <a:r>
              <a:rPr lang="en-US" sz="1600" dirty="0" smtClean="0">
                <a:solidFill>
                  <a:srgbClr val="512373"/>
                </a:solidFill>
              </a:rPr>
              <a:t>}</a:t>
            </a:r>
            <a:endParaRPr lang="en-US" sz="1600" dirty="0"/>
          </a:p>
        </p:txBody>
      </p:sp>
      <p:sp>
        <p:nvSpPr>
          <p:cNvPr id="8" name="Rectangle 7"/>
          <p:cNvSpPr/>
          <p:nvPr/>
        </p:nvSpPr>
        <p:spPr>
          <a:xfrm>
            <a:off x="61785" y="5945483"/>
            <a:ext cx="8760939" cy="923330"/>
          </a:xfrm>
          <a:prstGeom prst="rect">
            <a:avLst/>
          </a:prstGeom>
        </p:spPr>
        <p:txBody>
          <a:bodyPr wrap="square">
            <a:spAutoFit/>
          </a:bodyPr>
          <a:lstStyle/>
          <a:p>
            <a:r>
              <a:rPr lang="en-US" sz="1800" dirty="0" smtClean="0">
                <a:solidFill>
                  <a:schemeClr val="tx1"/>
                </a:solidFill>
              </a:rPr>
              <a:t>The </a:t>
            </a:r>
            <a:r>
              <a:rPr lang="en-US" sz="1800" dirty="0" smtClean="0">
                <a:solidFill>
                  <a:srgbClr val="006666"/>
                </a:solidFill>
              </a:rPr>
              <a:t>same function call</a:t>
            </a:r>
            <a:r>
              <a:rPr lang="en-US" sz="1800" dirty="0" smtClean="0">
                <a:solidFill>
                  <a:srgbClr val="FF0000"/>
                </a:solidFill>
              </a:rPr>
              <a:t> </a:t>
            </a:r>
            <a:r>
              <a:rPr lang="en-US" sz="1800" dirty="0" smtClean="0">
                <a:solidFill>
                  <a:schemeClr val="tx1"/>
                </a:solidFill>
              </a:rPr>
              <a:t>automatically </a:t>
            </a:r>
            <a:r>
              <a:rPr lang="en-US" sz="1800" dirty="0" smtClean="0">
                <a:solidFill>
                  <a:srgbClr val="FF0000"/>
                </a:solidFill>
              </a:rPr>
              <a:t>causes different actions </a:t>
            </a:r>
            <a:r>
              <a:rPr lang="en-US" sz="1800" dirty="0" smtClean="0">
                <a:solidFill>
                  <a:schemeClr val="tx1"/>
                </a:solidFill>
              </a:rPr>
              <a:t>to occur, depending on </a:t>
            </a:r>
            <a:r>
              <a:rPr lang="en-US" sz="1800" dirty="0" smtClean="0">
                <a:solidFill>
                  <a:srgbClr val="512373"/>
                </a:solidFill>
              </a:rPr>
              <a:t>what type of variable </a:t>
            </a:r>
            <a:r>
              <a:rPr lang="en-US" sz="1800" dirty="0" smtClean="0">
                <a:solidFill>
                  <a:schemeClr val="tx1"/>
                </a:solidFill>
              </a:rPr>
              <a:t>is currently being referred/pointed to.</a:t>
            </a:r>
            <a:br>
              <a:rPr lang="en-US" sz="1800" dirty="0" smtClean="0">
                <a:solidFill>
                  <a:schemeClr val="tx1"/>
                </a:solidFill>
              </a:rPr>
            </a:br>
            <a:endParaRPr lang="en-US" sz="1800" dirty="0">
              <a:solidFill>
                <a:srgbClr val="512373"/>
              </a:solidFill>
            </a:endParaRPr>
          </a:p>
        </p:txBody>
      </p:sp>
      <p:cxnSp>
        <p:nvCxnSpPr>
          <p:cNvPr id="10" name="Straight Arrow Connector 9"/>
          <p:cNvCxnSpPr/>
          <p:nvPr/>
        </p:nvCxnSpPr>
        <p:spPr bwMode="auto">
          <a:xfrm flipH="1">
            <a:off x="2261286" y="4287795"/>
            <a:ext cx="123568" cy="469556"/>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a:off x="4238368" y="4596714"/>
            <a:ext cx="1519881" cy="481913"/>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a:off x="4217773" y="4600833"/>
            <a:ext cx="1540476" cy="255372"/>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flipV="1">
            <a:off x="2594919" y="5696465"/>
            <a:ext cx="778476" cy="308919"/>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48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483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483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483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483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483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22" presetClass="entr" presetSubtype="8"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childTnLst>
                                </p:cTn>
                              </p:par>
                              <p:par>
                                <p:cTn id="58" presetID="22" presetClass="entr" presetSubtype="8" fill="hold"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build="p"/>
      <p:bldP spid="5"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1352255-7F96-4327-8024-EA7131CC12ED}" type="slidenum">
              <a:rPr lang="en-US"/>
              <a:pPr/>
              <a:t>14</a:t>
            </a:fld>
            <a:endParaRPr lang="en-US"/>
          </a:p>
        </p:txBody>
      </p:sp>
      <p:sp>
        <p:nvSpPr>
          <p:cNvPr id="506882" name="Rectangle 2"/>
          <p:cNvSpPr>
            <a:spLocks noGrp="1" noChangeArrowheads="1"/>
          </p:cNvSpPr>
          <p:nvPr>
            <p:ph type="title"/>
          </p:nvPr>
        </p:nvSpPr>
        <p:spPr>
          <a:xfrm>
            <a:off x="236538" y="-76200"/>
            <a:ext cx="8782050" cy="1143000"/>
          </a:xfrm>
        </p:spPr>
        <p:txBody>
          <a:bodyPr/>
          <a:lstStyle/>
          <a:p>
            <a:r>
              <a:rPr lang="en-US" dirty="0"/>
              <a:t>Why use </a:t>
            </a:r>
            <a:r>
              <a:rPr lang="en-US" dirty="0" smtClean="0"/>
              <a:t>Polymorphism?</a:t>
            </a:r>
            <a:endParaRPr lang="en-US" dirty="0"/>
          </a:p>
        </p:txBody>
      </p:sp>
      <p:sp>
        <p:nvSpPr>
          <p:cNvPr id="506883" name="Text Box 3"/>
          <p:cNvSpPr txBox="1">
            <a:spLocks noChangeArrowheads="1"/>
          </p:cNvSpPr>
          <p:nvPr/>
        </p:nvSpPr>
        <p:spPr bwMode="auto">
          <a:xfrm>
            <a:off x="96838" y="1177925"/>
            <a:ext cx="8921750" cy="52038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With </a:t>
            </a:r>
            <a:r>
              <a:rPr lang="en-US" i="1"/>
              <a:t>polymorphism</a:t>
            </a:r>
            <a:r>
              <a:rPr lang="en-US"/>
              <a:t>, it’s possible to design and implement systems that are more easily </a:t>
            </a:r>
            <a:r>
              <a:rPr lang="en-US" i="1"/>
              <a:t>extensible</a:t>
            </a:r>
            <a:r>
              <a:rPr lang="en-US"/>
              <a:t>. </a:t>
            </a:r>
          </a:p>
          <a:p>
            <a:endParaRPr lang="en-US"/>
          </a:p>
          <a:p>
            <a:r>
              <a:rPr lang="en-US">
                <a:solidFill>
                  <a:schemeClr val="accent2"/>
                </a:solidFill>
              </a:rPr>
              <a:t>Today:</a:t>
            </a:r>
            <a:r>
              <a:rPr lang="en-US"/>
              <a:t> We define </a:t>
            </a:r>
            <a:r>
              <a:rPr lang="en-US">
                <a:solidFill>
                  <a:srgbClr val="006666"/>
                </a:solidFill>
              </a:rPr>
              <a:t>Shape, Square,</a:t>
            </a:r>
            <a:r>
              <a:rPr lang="en-US"/>
              <a:t> </a:t>
            </a:r>
            <a:r>
              <a:rPr lang="en-US">
                <a:solidFill>
                  <a:srgbClr val="006666"/>
                </a:solidFill>
              </a:rPr>
              <a:t>Circle</a:t>
            </a:r>
            <a:r>
              <a:rPr lang="en-US"/>
              <a:t> and </a:t>
            </a:r>
            <a:r>
              <a:rPr lang="en-US">
                <a:solidFill>
                  <a:srgbClr val="800000"/>
                </a:solidFill>
              </a:rPr>
              <a:t> </a:t>
            </a:r>
            <a:br>
              <a:rPr lang="en-US">
                <a:solidFill>
                  <a:srgbClr val="800000"/>
                </a:solidFill>
              </a:rPr>
            </a:br>
            <a:r>
              <a:rPr lang="en-US">
                <a:solidFill>
                  <a:srgbClr val="800000"/>
                </a:solidFill>
              </a:rPr>
              <a:t>PrintPrice(</a:t>
            </a:r>
            <a:r>
              <a:rPr lang="en-US">
                <a:solidFill>
                  <a:srgbClr val="006666"/>
                </a:solidFill>
              </a:rPr>
              <a:t>Shape &amp;s</a:t>
            </a:r>
            <a:r>
              <a:rPr lang="en-US">
                <a:solidFill>
                  <a:srgbClr val="800000"/>
                </a:solidFill>
              </a:rPr>
              <a:t>)</a:t>
            </a:r>
            <a:r>
              <a:rPr lang="en-US"/>
              <a:t>.</a:t>
            </a:r>
          </a:p>
          <a:p>
            <a:endParaRPr lang="en-US"/>
          </a:p>
          <a:p>
            <a:r>
              <a:rPr lang="en-US">
                <a:solidFill>
                  <a:schemeClr val="accent2"/>
                </a:solidFill>
              </a:rPr>
              <a:t>Tomorrow:</a:t>
            </a:r>
            <a:r>
              <a:rPr lang="en-US"/>
              <a:t> We define </a:t>
            </a:r>
            <a:r>
              <a:rPr lang="en-US">
                <a:solidFill>
                  <a:srgbClr val="006666"/>
                </a:solidFill>
              </a:rPr>
              <a:t>Parallelogram</a:t>
            </a:r>
            <a:r>
              <a:rPr lang="en-US"/>
              <a:t> and our </a:t>
            </a:r>
            <a:r>
              <a:rPr lang="en-US">
                <a:solidFill>
                  <a:srgbClr val="800000"/>
                </a:solidFill>
              </a:rPr>
              <a:t>PrintPrice</a:t>
            </a:r>
            <a:r>
              <a:rPr lang="en-US"/>
              <a:t> function automatically works with it too!</a:t>
            </a:r>
          </a:p>
          <a:p>
            <a:endParaRPr lang="en-US"/>
          </a:p>
          <a:p>
            <a:r>
              <a:rPr lang="en-US"/>
              <a:t>Every time your program accesses an object through a </a:t>
            </a:r>
            <a:br>
              <a:rPr lang="en-US"/>
            </a:br>
            <a:r>
              <a:rPr lang="en-US">
                <a:solidFill>
                  <a:srgbClr val="6600CC"/>
                </a:solidFill>
              </a:rPr>
              <a:t>base class reference or pointer</a:t>
            </a:r>
            <a:r>
              <a:rPr lang="en-US"/>
              <a:t>, </a:t>
            </a:r>
          </a:p>
          <a:p>
            <a:r>
              <a:rPr lang="en-US"/>
              <a:t>the referred-to object automatically behaves in an appropriate manner - </a:t>
            </a:r>
          </a:p>
          <a:p>
            <a:r>
              <a:rPr lang="en-US"/>
              <a:t>all without </a:t>
            </a:r>
            <a:r>
              <a:rPr lang="en-US">
                <a:solidFill>
                  <a:srgbClr val="6600CC"/>
                </a:solidFill>
              </a:rPr>
              <a:t>writing special code </a:t>
            </a:r>
            <a:r>
              <a:rPr lang="en-US"/>
              <a:t>for every different type!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6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68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688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68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688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68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fld id="{CBA34ADC-115E-483F-8566-24BD243CD705}" type="slidenum">
              <a:rPr lang="en-US"/>
              <a:pPr/>
              <a:t>15</a:t>
            </a:fld>
            <a:endParaRPr lang="en-US"/>
          </a:p>
        </p:txBody>
      </p:sp>
      <p:sp>
        <p:nvSpPr>
          <p:cNvPr id="412674" name="Rectangle 2"/>
          <p:cNvSpPr>
            <a:spLocks noGrp="1" noChangeArrowheads="1"/>
          </p:cNvSpPr>
          <p:nvPr>
            <p:ph type="title"/>
          </p:nvPr>
        </p:nvSpPr>
        <p:spPr>
          <a:xfrm>
            <a:off x="-1077953" y="-86139"/>
            <a:ext cx="7065818" cy="1143000"/>
          </a:xfrm>
        </p:spPr>
        <p:txBody>
          <a:bodyPr/>
          <a:lstStyle/>
          <a:p>
            <a:r>
              <a:rPr lang="en-US" dirty="0" smtClean="0"/>
              <a:t>Polymorphism </a:t>
            </a:r>
            <a:r>
              <a:rPr lang="en-US" dirty="0" smtClean="0">
                <a:solidFill>
                  <a:srgbClr val="FF0000"/>
                </a:solidFill>
              </a:rPr>
              <a:t> </a:t>
            </a:r>
            <a:endParaRPr lang="en-US" dirty="0">
              <a:solidFill>
                <a:srgbClr val="FF0000"/>
              </a:solidFill>
            </a:endParaRPr>
          </a:p>
        </p:txBody>
      </p:sp>
      <p:grpSp>
        <p:nvGrpSpPr>
          <p:cNvPr id="412675" name="Group 3"/>
          <p:cNvGrpSpPr>
            <a:grpSpLocks/>
          </p:cNvGrpSpPr>
          <p:nvPr/>
        </p:nvGrpSpPr>
        <p:grpSpPr bwMode="auto">
          <a:xfrm>
            <a:off x="365125" y="914400"/>
            <a:ext cx="3732213" cy="2452688"/>
            <a:chOff x="230" y="875"/>
            <a:chExt cx="2246" cy="1545"/>
          </a:xfrm>
        </p:grpSpPr>
        <p:sp>
          <p:nvSpPr>
            <p:cNvPr id="412676" name="Rectangle 4"/>
            <p:cNvSpPr>
              <a:spLocks noChangeArrowheads="1"/>
            </p:cNvSpPr>
            <p:nvPr/>
          </p:nvSpPr>
          <p:spPr bwMode="auto">
            <a:xfrm>
              <a:off x="264" y="884"/>
              <a:ext cx="2071"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77" name="Rectangle 5"/>
            <p:cNvSpPr>
              <a:spLocks noChangeArrowheads="1"/>
            </p:cNvSpPr>
            <p:nvPr/>
          </p:nvSpPr>
          <p:spPr bwMode="auto">
            <a:xfrm>
              <a:off x="230" y="875"/>
              <a:ext cx="2246"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7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7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sz="1700">
                <a:solidFill>
                  <a:schemeClr val="tx1"/>
                </a:solidFill>
                <a:latin typeface="Times New Roman" pitchFamily="18" charset="0"/>
              </a:endParaRPr>
            </a:p>
          </p:txBody>
        </p:sp>
      </p:grpSp>
      <p:grpSp>
        <p:nvGrpSpPr>
          <p:cNvPr id="412678" name="Group 6"/>
          <p:cNvGrpSpPr>
            <a:grpSpLocks/>
          </p:cNvGrpSpPr>
          <p:nvPr/>
        </p:nvGrpSpPr>
        <p:grpSpPr bwMode="auto">
          <a:xfrm>
            <a:off x="4357688" y="200641"/>
            <a:ext cx="4572000" cy="2438400"/>
            <a:chOff x="2784" y="576"/>
            <a:chExt cx="2880" cy="1536"/>
          </a:xfrm>
        </p:grpSpPr>
        <p:sp>
          <p:nvSpPr>
            <p:cNvPr id="412679" name="Rectangle 7"/>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80" name="Rectangle 8"/>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dirty="0">
                  <a:solidFill>
                    <a:schemeClr val="tx1"/>
                  </a:solidFill>
                  <a:latin typeface="Courier New" pitchFamily="49" charset="0"/>
                  <a:ea typeface="MS Mincho" pitchFamily="49" charset="-128"/>
                </a:rPr>
                <a:t>class Square: public Shape</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public:</a:t>
              </a:r>
            </a:p>
            <a:p>
              <a:pPr algn="l" eaLnBrk="0" hangingPunct="0"/>
              <a:r>
                <a:rPr lang="en-US" sz="1700" b="1" dirty="0">
                  <a:solidFill>
                    <a:schemeClr val="tx1"/>
                  </a:solidFill>
                  <a:latin typeface="Courier New" pitchFamily="49" charset="0"/>
                  <a:ea typeface="MS Mincho" pitchFamily="49" charset="-128"/>
                </a:rPr>
                <a:t> Square(</a:t>
              </a:r>
              <a:r>
                <a:rPr lang="en-US" sz="1700" b="1" dirty="0" err="1">
                  <a:solidFill>
                    <a:schemeClr val="tx1"/>
                  </a:solidFill>
                  <a:latin typeface="Courier New" pitchFamily="49" charset="0"/>
                  <a:ea typeface="MS Mincho" pitchFamily="49" charset="-128"/>
                </a:rPr>
                <a:t>int</a:t>
              </a:r>
              <a:r>
                <a:rPr lang="en-US" sz="1700" b="1" dirty="0">
                  <a:solidFill>
                    <a:schemeClr val="tx1"/>
                  </a:solidFill>
                  <a:latin typeface="Courier New" pitchFamily="49" charset="0"/>
                  <a:ea typeface="MS Mincho" pitchFamily="49" charset="-128"/>
                </a:rPr>
                <a:t> side){ </a:t>
              </a:r>
              <a:r>
                <a:rPr lang="en-US" sz="1700" b="1" dirty="0" err="1">
                  <a:solidFill>
                    <a:schemeClr val="tx1"/>
                  </a:solidFill>
                  <a:latin typeface="Courier New" pitchFamily="49" charset="0"/>
                  <a:ea typeface="MS Mincho" pitchFamily="49" charset="-128"/>
                </a:rPr>
                <a:t>m_side</a:t>
              </a:r>
              <a:r>
                <a:rPr lang="en-US" sz="1700" b="1" dirty="0">
                  <a:solidFill>
                    <a:schemeClr val="tx1"/>
                  </a:solidFill>
                  <a:latin typeface="Courier New" pitchFamily="49" charset="0"/>
                  <a:ea typeface="MS Mincho" pitchFamily="49" charset="-128"/>
                </a:rPr>
                <a:t>=side; }</a:t>
              </a:r>
              <a:endParaRPr lang="en-US" sz="1200" dirty="0">
                <a:solidFill>
                  <a:schemeClr val="tx1"/>
                </a:solidFill>
                <a:latin typeface="Courier New" pitchFamily="49" charset="0"/>
              </a:endParaRPr>
            </a:p>
            <a:p>
              <a:pPr algn="l" eaLnBrk="0" hangingPunct="0"/>
              <a:r>
                <a:rPr lang="en-US" sz="800" b="1" dirty="0">
                  <a:solidFill>
                    <a:schemeClr val="tx1"/>
                  </a:solidFill>
                  <a:latin typeface="Times New Roman"/>
                  <a:ea typeface="MS Mincho" pitchFamily="49" charset="-128"/>
                </a:rPr>
                <a:t> </a:t>
              </a:r>
              <a:r>
                <a:rPr lang="en-US" sz="1700" b="1" dirty="0">
                  <a:solidFill>
                    <a:schemeClr val="tx1"/>
                  </a:solidFill>
                  <a:latin typeface="Courier New" pitchFamily="49" charset="0"/>
                  <a:ea typeface="MS Mincho" pitchFamily="49" charset="-128"/>
                </a:rPr>
                <a:t> </a:t>
              </a:r>
              <a:r>
                <a:rPr lang="en-US" sz="1700" b="1" dirty="0">
                  <a:solidFill>
                    <a:srgbClr val="FF3300"/>
                  </a:solidFill>
                  <a:latin typeface="Courier New" pitchFamily="49" charset="0"/>
                  <a:ea typeface="MS Mincho" pitchFamily="49" charset="-128"/>
                </a:rPr>
                <a:t>virtual</a:t>
              </a:r>
              <a:r>
                <a:rPr lang="en-US" sz="1700" b="1" dirty="0">
                  <a:solidFill>
                    <a:schemeClr val="tx1"/>
                  </a:solidFill>
                  <a:latin typeface="Courier New" pitchFamily="49" charset="0"/>
                  <a:ea typeface="MS Mincho" pitchFamily="49" charset="-128"/>
                </a:rPr>
                <a:t> double </a:t>
              </a:r>
              <a:r>
                <a:rPr lang="en-US" sz="1700" b="1" dirty="0" err="1">
                  <a:solidFill>
                    <a:schemeClr val="tx1"/>
                  </a:solidFill>
                  <a:latin typeface="Courier New" pitchFamily="49" charset="0"/>
                  <a:ea typeface="MS Mincho" pitchFamily="49" charset="-128"/>
                </a:rPr>
                <a:t>getArea</a:t>
              </a:r>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 return (</a:t>
              </a:r>
              <a:r>
                <a:rPr lang="en-US" sz="1700" b="1" dirty="0" err="1">
                  <a:solidFill>
                    <a:schemeClr val="tx1"/>
                  </a:solidFill>
                  <a:latin typeface="Courier New" pitchFamily="49" charset="0"/>
                  <a:ea typeface="MS Mincho" pitchFamily="49" charset="-128"/>
                </a:rPr>
                <a:t>m_side</a:t>
              </a:r>
              <a:r>
                <a:rPr lang="en-US" sz="1700" b="1" dirty="0">
                  <a:solidFill>
                    <a:schemeClr val="tx1"/>
                  </a:solidFill>
                  <a:latin typeface="Courier New" pitchFamily="49" charset="0"/>
                  <a:ea typeface="MS Mincho" pitchFamily="49" charset="-128"/>
                </a:rPr>
                <a:t>*</a:t>
              </a:r>
              <a:r>
                <a:rPr lang="en-US" sz="1700" b="1" dirty="0" err="1">
                  <a:solidFill>
                    <a:schemeClr val="tx1"/>
                  </a:solidFill>
                  <a:latin typeface="Courier New" pitchFamily="49" charset="0"/>
                  <a:ea typeface="MS Mincho" pitchFamily="49" charset="-128"/>
                </a:rPr>
                <a:t>m_side</a:t>
              </a:r>
              <a:r>
                <a:rPr lang="en-US" sz="1700" b="1" dirty="0">
                  <a:solidFill>
                    <a:schemeClr val="tx1"/>
                  </a:solidFill>
                  <a:latin typeface="Courier New" pitchFamily="49" charset="0"/>
                  <a:ea typeface="MS Mincho" pitchFamily="49" charset="-128"/>
                </a:rPr>
                <a:t>); }</a:t>
              </a:r>
            </a:p>
            <a:p>
              <a:pPr algn="l" eaLnBrk="0" hangingPunct="0"/>
              <a:r>
                <a:rPr lang="en-US" sz="800" b="1" dirty="0">
                  <a:solidFill>
                    <a:schemeClr val="tx1"/>
                  </a:solidFill>
                  <a:latin typeface="Times New Roman"/>
                  <a:ea typeface="MS Mincho" pitchFamily="49" charset="-128"/>
                </a:rPr>
                <a:t> </a:t>
              </a:r>
              <a:r>
                <a:rPr lang="en-US" sz="1700" b="1" dirty="0">
                  <a:solidFill>
                    <a:schemeClr val="tx1"/>
                  </a:solidFill>
                  <a:latin typeface="Courier New" pitchFamily="49" charset="0"/>
                  <a:ea typeface="MS Mincho" pitchFamily="49" charset="-128"/>
                </a:rPr>
                <a:t>private:</a:t>
              </a:r>
            </a:p>
            <a:p>
              <a:pPr algn="l" eaLnBrk="0" hangingPunct="0"/>
              <a:r>
                <a:rPr lang="en-US" sz="1700" b="1" dirty="0">
                  <a:solidFill>
                    <a:schemeClr val="tx1"/>
                  </a:solidFill>
                  <a:latin typeface="Courier New" pitchFamily="49" charset="0"/>
                  <a:ea typeface="MS Mincho" pitchFamily="49" charset="-128"/>
                </a:rPr>
                <a:t> </a:t>
              </a:r>
              <a:r>
                <a:rPr lang="en-US" sz="1700" b="1" dirty="0" err="1">
                  <a:solidFill>
                    <a:schemeClr val="tx1"/>
                  </a:solidFill>
                  <a:latin typeface="Courier New" pitchFamily="49" charset="0"/>
                  <a:ea typeface="MS Mincho" pitchFamily="49" charset="-128"/>
                </a:rPr>
                <a:t>int</a:t>
              </a:r>
              <a:r>
                <a:rPr lang="en-US" sz="1700" b="1" dirty="0">
                  <a:solidFill>
                    <a:schemeClr val="tx1"/>
                  </a:solidFill>
                  <a:latin typeface="Courier New" pitchFamily="49" charset="0"/>
                  <a:ea typeface="MS Mincho" pitchFamily="49" charset="-128"/>
                </a:rPr>
                <a:t> </a:t>
              </a:r>
              <a:r>
                <a:rPr lang="en-US" sz="1700" b="1" dirty="0" err="1">
                  <a:solidFill>
                    <a:schemeClr val="tx1"/>
                  </a:solidFill>
                  <a:latin typeface="Courier New" pitchFamily="49" charset="0"/>
                  <a:ea typeface="MS Mincho" pitchFamily="49" charset="-128"/>
                </a:rPr>
                <a:t>m_side</a:t>
              </a:r>
              <a:r>
                <a:rPr lang="en-US" sz="1700" b="1" dirty="0">
                  <a:solidFill>
                    <a:schemeClr val="tx1"/>
                  </a:solidFill>
                  <a:latin typeface="Courier New" pitchFamily="49" charset="0"/>
                  <a:ea typeface="MS Mincho" pitchFamily="49" charset="-128"/>
                </a:rPr>
                <a:t>;</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dirty="0">
                <a:solidFill>
                  <a:schemeClr val="tx1"/>
                </a:solidFill>
                <a:latin typeface="Times New Roman" pitchFamily="18" charset="0"/>
              </a:endParaRPr>
            </a:p>
          </p:txBody>
        </p:sp>
      </p:grpSp>
      <p:grpSp>
        <p:nvGrpSpPr>
          <p:cNvPr id="412681" name="Group 9"/>
          <p:cNvGrpSpPr>
            <a:grpSpLocks/>
          </p:cNvGrpSpPr>
          <p:nvPr/>
        </p:nvGrpSpPr>
        <p:grpSpPr bwMode="auto">
          <a:xfrm>
            <a:off x="4658139" y="1871138"/>
            <a:ext cx="4572000" cy="2438400"/>
            <a:chOff x="2832" y="2400"/>
            <a:chExt cx="2880" cy="1536"/>
          </a:xfrm>
        </p:grpSpPr>
        <p:sp>
          <p:nvSpPr>
            <p:cNvPr id="412682" name="Rectangle 10"/>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83" name="Rectangle 11"/>
            <p:cNvSpPr>
              <a:spLocks noChangeArrowheads="1"/>
            </p:cNvSpPr>
            <p:nvPr/>
          </p:nvSpPr>
          <p:spPr bwMode="auto">
            <a:xfrm>
              <a:off x="2832" y="2400"/>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dirty="0">
                  <a:solidFill>
                    <a:schemeClr val="tx1"/>
                  </a:solidFill>
                  <a:latin typeface="Courier New" pitchFamily="49" charset="0"/>
                  <a:ea typeface="MS Mincho" pitchFamily="49" charset="-128"/>
                </a:rPr>
                <a:t>class Circle: public Shape</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public:</a:t>
              </a:r>
            </a:p>
            <a:p>
              <a:pPr algn="l" eaLnBrk="0" hangingPunct="0"/>
              <a:r>
                <a:rPr lang="en-US" sz="1700" b="1" dirty="0">
                  <a:solidFill>
                    <a:schemeClr val="tx1"/>
                  </a:solidFill>
                  <a:latin typeface="Courier New" pitchFamily="49" charset="0"/>
                  <a:ea typeface="MS Mincho" pitchFamily="49" charset="-128"/>
                </a:rPr>
                <a:t> Circle(</a:t>
              </a:r>
              <a:r>
                <a:rPr lang="en-US" sz="1700" b="1" dirty="0" err="1">
                  <a:solidFill>
                    <a:schemeClr val="tx1"/>
                  </a:solidFill>
                  <a:latin typeface="Courier New" pitchFamily="49" charset="0"/>
                  <a:ea typeface="MS Mincho" pitchFamily="49" charset="-128"/>
                </a:rPr>
                <a:t>int</a:t>
              </a:r>
              <a:r>
                <a:rPr lang="en-US" sz="1700" b="1" dirty="0">
                  <a:solidFill>
                    <a:schemeClr val="tx1"/>
                  </a:solidFill>
                  <a:latin typeface="Courier New" pitchFamily="49" charset="0"/>
                  <a:ea typeface="MS Mincho" pitchFamily="49" charset="-128"/>
                </a:rPr>
                <a:t> rad){ </a:t>
              </a:r>
              <a:r>
                <a:rPr lang="en-US" sz="1700" b="1" dirty="0" err="1">
                  <a:solidFill>
                    <a:schemeClr val="tx1"/>
                  </a:solidFill>
                  <a:latin typeface="Courier New" pitchFamily="49" charset="0"/>
                  <a:ea typeface="MS Mincho" pitchFamily="49" charset="-128"/>
                </a:rPr>
                <a:t>m_rad</a:t>
              </a:r>
              <a:r>
                <a:rPr lang="en-US" sz="1700" b="1" dirty="0">
                  <a:solidFill>
                    <a:schemeClr val="tx1"/>
                  </a:solidFill>
                  <a:latin typeface="Courier New" pitchFamily="49" charset="0"/>
                  <a:ea typeface="MS Mincho" pitchFamily="49" charset="-128"/>
                </a:rPr>
                <a:t> = rad; }</a:t>
              </a:r>
              <a:endParaRPr lang="en-US" sz="1200" dirty="0">
                <a:solidFill>
                  <a:schemeClr val="tx1"/>
                </a:solidFill>
                <a:latin typeface="Courier New" pitchFamily="49" charset="0"/>
              </a:endParaRPr>
            </a:p>
            <a:p>
              <a:pPr algn="l" eaLnBrk="0" hangingPunct="0"/>
              <a:r>
                <a:rPr lang="en-US" sz="800" b="1" dirty="0">
                  <a:solidFill>
                    <a:schemeClr val="tx1"/>
                  </a:solidFill>
                  <a:latin typeface="Times New Roman"/>
                  <a:ea typeface="MS Mincho" pitchFamily="49" charset="-128"/>
                </a:rPr>
                <a:t> </a:t>
              </a:r>
              <a:r>
                <a:rPr lang="en-US" sz="1700" b="1" dirty="0">
                  <a:solidFill>
                    <a:schemeClr val="tx1"/>
                  </a:solidFill>
                  <a:latin typeface="Courier New" pitchFamily="49" charset="0"/>
                  <a:ea typeface="MS Mincho" pitchFamily="49" charset="-128"/>
                </a:rPr>
                <a:t> </a:t>
              </a:r>
              <a:r>
                <a:rPr lang="en-US" sz="1700" b="1" dirty="0">
                  <a:solidFill>
                    <a:srgbClr val="FF3300"/>
                  </a:solidFill>
                  <a:latin typeface="Courier New" pitchFamily="49" charset="0"/>
                  <a:ea typeface="MS Mincho" pitchFamily="49" charset="-128"/>
                </a:rPr>
                <a:t>virtual</a:t>
              </a:r>
              <a:r>
                <a:rPr lang="en-US" sz="1700" b="1" dirty="0">
                  <a:solidFill>
                    <a:schemeClr val="tx1"/>
                  </a:solidFill>
                  <a:latin typeface="Courier New" pitchFamily="49" charset="0"/>
                  <a:ea typeface="MS Mincho" pitchFamily="49" charset="-128"/>
                </a:rPr>
                <a:t> double </a:t>
              </a:r>
              <a:r>
                <a:rPr lang="en-US" sz="1700" b="1" dirty="0" err="1">
                  <a:solidFill>
                    <a:schemeClr val="tx1"/>
                  </a:solidFill>
                  <a:latin typeface="Courier New" pitchFamily="49" charset="0"/>
                  <a:ea typeface="MS Mincho" pitchFamily="49" charset="-128"/>
                </a:rPr>
                <a:t>getArea</a:t>
              </a:r>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 return (3.14*</a:t>
              </a:r>
              <a:r>
                <a:rPr lang="en-US" sz="1700" b="1" dirty="0" err="1">
                  <a:solidFill>
                    <a:schemeClr val="tx1"/>
                  </a:solidFill>
                  <a:latin typeface="Courier New" pitchFamily="49" charset="0"/>
                  <a:ea typeface="MS Mincho" pitchFamily="49" charset="-128"/>
                </a:rPr>
                <a:t>m_rad</a:t>
              </a:r>
              <a:r>
                <a:rPr lang="en-US" sz="1700" b="1" dirty="0">
                  <a:solidFill>
                    <a:schemeClr val="tx1"/>
                  </a:solidFill>
                  <a:latin typeface="Courier New" pitchFamily="49" charset="0"/>
                  <a:ea typeface="MS Mincho" pitchFamily="49" charset="-128"/>
                </a:rPr>
                <a:t>*</a:t>
              </a:r>
              <a:r>
                <a:rPr lang="en-US" sz="1700" b="1" dirty="0" err="1">
                  <a:solidFill>
                    <a:schemeClr val="tx1"/>
                  </a:solidFill>
                  <a:latin typeface="Courier New" pitchFamily="49" charset="0"/>
                  <a:ea typeface="MS Mincho" pitchFamily="49" charset="-128"/>
                </a:rPr>
                <a:t>m_rad</a:t>
              </a:r>
              <a:r>
                <a:rPr lang="en-US" sz="1700" b="1" dirty="0">
                  <a:solidFill>
                    <a:schemeClr val="tx1"/>
                  </a:solidFill>
                  <a:latin typeface="Courier New" pitchFamily="49" charset="0"/>
                  <a:ea typeface="MS Mincho" pitchFamily="49" charset="-128"/>
                </a:rPr>
                <a:t>); }</a:t>
              </a:r>
            </a:p>
            <a:p>
              <a:pPr algn="l" eaLnBrk="0" hangingPunct="0"/>
              <a:r>
                <a:rPr lang="en-US" sz="800" b="1" dirty="0">
                  <a:solidFill>
                    <a:schemeClr val="tx1"/>
                  </a:solidFill>
                  <a:latin typeface="Times New Roman"/>
                  <a:ea typeface="MS Mincho" pitchFamily="49" charset="-128"/>
                </a:rPr>
                <a:t> </a:t>
              </a:r>
              <a:r>
                <a:rPr lang="en-US" sz="1700" b="1" dirty="0">
                  <a:solidFill>
                    <a:schemeClr val="tx1"/>
                  </a:solidFill>
                  <a:latin typeface="Courier New" pitchFamily="49" charset="0"/>
                  <a:ea typeface="MS Mincho" pitchFamily="49" charset="-128"/>
                </a:rPr>
                <a:t>private:</a:t>
              </a:r>
            </a:p>
            <a:p>
              <a:pPr algn="l" eaLnBrk="0" hangingPunct="0"/>
              <a:r>
                <a:rPr lang="en-US" sz="1700" b="1" dirty="0">
                  <a:solidFill>
                    <a:schemeClr val="tx1"/>
                  </a:solidFill>
                  <a:latin typeface="Courier New" pitchFamily="49" charset="0"/>
                  <a:ea typeface="MS Mincho" pitchFamily="49" charset="-128"/>
                </a:rPr>
                <a:t> </a:t>
              </a:r>
              <a:r>
                <a:rPr lang="en-US" sz="1700" b="1" dirty="0" err="1">
                  <a:solidFill>
                    <a:schemeClr val="tx1"/>
                  </a:solidFill>
                  <a:latin typeface="Courier New" pitchFamily="49" charset="0"/>
                  <a:ea typeface="MS Mincho" pitchFamily="49" charset="-128"/>
                </a:rPr>
                <a:t>int</a:t>
              </a:r>
              <a:r>
                <a:rPr lang="en-US" sz="1700" b="1" dirty="0">
                  <a:solidFill>
                    <a:schemeClr val="tx1"/>
                  </a:solidFill>
                  <a:latin typeface="Courier New" pitchFamily="49" charset="0"/>
                  <a:ea typeface="MS Mincho" pitchFamily="49" charset="-128"/>
                </a:rPr>
                <a:t> </a:t>
              </a:r>
              <a:r>
                <a:rPr lang="en-US" sz="1700" b="1" dirty="0" err="1">
                  <a:solidFill>
                    <a:schemeClr val="tx1"/>
                  </a:solidFill>
                  <a:latin typeface="Courier New" pitchFamily="49" charset="0"/>
                  <a:ea typeface="MS Mincho" pitchFamily="49" charset="-128"/>
                </a:rPr>
                <a:t>m_rad</a:t>
              </a:r>
              <a:r>
                <a:rPr lang="en-US" sz="1700" b="1" dirty="0">
                  <a:solidFill>
                    <a:schemeClr val="tx1"/>
                  </a:solidFill>
                  <a:latin typeface="Courier New" pitchFamily="49" charset="0"/>
                  <a:ea typeface="MS Mincho" pitchFamily="49" charset="-128"/>
                </a:rPr>
                <a:t>;</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dirty="0">
                <a:solidFill>
                  <a:schemeClr val="tx1"/>
                </a:solidFill>
                <a:latin typeface="Times New Roman" pitchFamily="18" charset="0"/>
              </a:endParaRPr>
            </a:p>
          </p:txBody>
        </p:sp>
      </p:grpSp>
      <p:sp>
        <p:nvSpPr>
          <p:cNvPr id="412684" name="Text Box 12"/>
          <p:cNvSpPr txBox="1">
            <a:spLocks noChangeArrowheads="1"/>
          </p:cNvSpPr>
          <p:nvPr/>
        </p:nvSpPr>
        <p:spPr bwMode="auto">
          <a:xfrm>
            <a:off x="4143375" y="4405650"/>
            <a:ext cx="4905375" cy="1015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When you </a:t>
            </a:r>
            <a:r>
              <a:rPr lang="en-US" sz="2000" dirty="0" smtClean="0"/>
              <a:t>use the </a:t>
            </a:r>
            <a:r>
              <a:rPr lang="en-US" sz="2000" dirty="0">
                <a:solidFill>
                  <a:srgbClr val="FF3300"/>
                </a:solidFill>
              </a:rPr>
              <a:t>virtual</a:t>
            </a:r>
            <a:r>
              <a:rPr lang="en-US" sz="2000" dirty="0"/>
              <a:t> </a:t>
            </a:r>
            <a:r>
              <a:rPr lang="en-US" sz="2000" dirty="0" smtClean="0"/>
              <a:t>keyword, </a:t>
            </a:r>
            <a:r>
              <a:rPr lang="en-US" sz="2000" dirty="0"/>
              <a:t>C++ </a:t>
            </a:r>
            <a:r>
              <a:rPr lang="en-US" sz="2000" dirty="0" smtClean="0"/>
              <a:t>figures out what </a:t>
            </a:r>
            <a:r>
              <a:rPr lang="en-US" sz="2000" dirty="0"/>
              <a:t>class is being </a:t>
            </a:r>
            <a:r>
              <a:rPr lang="en-US" sz="2000" dirty="0" smtClean="0">
                <a:solidFill>
                  <a:srgbClr val="6600CC"/>
                </a:solidFill>
              </a:rPr>
              <a:t>referenced</a:t>
            </a:r>
            <a:r>
              <a:rPr lang="en-US" sz="2000" dirty="0" smtClean="0"/>
              <a:t> and </a:t>
            </a:r>
            <a:r>
              <a:rPr lang="en-US" sz="2000" dirty="0"/>
              <a:t>calls the </a:t>
            </a:r>
            <a:r>
              <a:rPr lang="en-US" sz="2000" dirty="0" smtClean="0"/>
              <a:t>right function</a:t>
            </a:r>
            <a:r>
              <a:rPr lang="en-US" sz="2000" dirty="0"/>
              <a:t>.</a:t>
            </a:r>
          </a:p>
        </p:txBody>
      </p:sp>
      <p:sp>
        <p:nvSpPr>
          <p:cNvPr id="412685" name="Text Box 13"/>
          <p:cNvSpPr txBox="1">
            <a:spLocks noChangeArrowheads="1"/>
          </p:cNvSpPr>
          <p:nvPr/>
        </p:nvSpPr>
        <p:spPr bwMode="auto">
          <a:xfrm>
            <a:off x="4262438" y="5456889"/>
            <a:ext cx="4667250" cy="40011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smtClean="0"/>
              <a:t>So the call to </a:t>
            </a:r>
            <a:r>
              <a:rPr lang="en-US" sz="2000" dirty="0" err="1" smtClean="0"/>
              <a:t>getArea</a:t>
            </a:r>
            <a:r>
              <a:rPr lang="en-US" sz="2000" dirty="0" smtClean="0"/>
              <a:t>()…</a:t>
            </a:r>
            <a:endParaRPr lang="en-US" sz="2000" dirty="0"/>
          </a:p>
        </p:txBody>
      </p:sp>
      <p:grpSp>
        <p:nvGrpSpPr>
          <p:cNvPr id="412686" name="Group 14"/>
          <p:cNvGrpSpPr>
            <a:grpSpLocks/>
          </p:cNvGrpSpPr>
          <p:nvPr/>
        </p:nvGrpSpPr>
        <p:grpSpPr bwMode="auto">
          <a:xfrm>
            <a:off x="152400" y="3409950"/>
            <a:ext cx="3963988" cy="3417888"/>
            <a:chOff x="336" y="2400"/>
            <a:chExt cx="2021" cy="2153"/>
          </a:xfrm>
        </p:grpSpPr>
        <p:sp>
          <p:nvSpPr>
            <p:cNvPr id="412687" name="Rectangle 15"/>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88" name="Text Box 16"/>
            <p:cNvSpPr txBox="1">
              <a:spLocks noChangeArrowheads="1"/>
            </p:cNvSpPr>
            <p:nvPr/>
          </p:nvSpPr>
          <p:spPr bwMode="auto">
            <a:xfrm>
              <a:off x="336" y="2400"/>
              <a:ext cx="2021" cy="215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a:t>
              </a:r>
              <a:r>
                <a:rPr lang="en-US" sz="1800" b="1">
                  <a:solidFill>
                    <a:srgbClr val="FF3300"/>
                  </a:solidFill>
                  <a:latin typeface="Courier New" pitchFamily="49" charset="0"/>
                </a:rPr>
                <a:t>Shape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a:t>
              </a:r>
            </a:p>
            <a:p>
              <a:pPr algn="l"/>
              <a:r>
                <a:rPr lang="en-US" sz="1800" b="1">
                  <a:latin typeface="Courier New" pitchFamily="49" charset="0"/>
                </a:rPr>
                <a:t>  cout &lt;&lt; x.getArea()*3.25;</a:t>
              </a:r>
            </a:p>
            <a:p>
              <a:pPr algn="l"/>
              <a:r>
                <a:rPr lang="en-US" sz="1800" b="1">
                  <a:latin typeface="Courier New" pitchFamily="49" charset="0"/>
                </a:rPr>
                <a:t>}</a:t>
              </a: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Circle c(10);</a:t>
              </a:r>
            </a:p>
            <a:p>
              <a:pPr algn="l"/>
              <a:endParaRPr lang="en-US" sz="1000" b="1">
                <a:latin typeface="Courier New" pitchFamily="49" charset="0"/>
              </a:endParaRPr>
            </a:p>
            <a:p>
              <a:pPr algn="l"/>
              <a:r>
                <a:rPr lang="en-US" sz="1800" b="1">
                  <a:latin typeface="Courier New" pitchFamily="49" charset="0"/>
                </a:rPr>
                <a:t>  PrintPrice(</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  PrintPrice(</a:t>
              </a:r>
              <a:r>
                <a:rPr lang="en-US" sz="1800" b="1">
                  <a:solidFill>
                    <a:srgbClr val="FF3300"/>
                  </a:solidFill>
                  <a:latin typeface="Courier New" pitchFamily="49" charset="0"/>
                </a:rPr>
                <a:t>c</a:t>
              </a:r>
              <a:r>
                <a:rPr lang="en-US" sz="1800" b="1">
                  <a:latin typeface="Courier New" pitchFamily="49" charset="0"/>
                </a:rPr>
                <a:t>);</a:t>
              </a:r>
            </a:p>
          </p:txBody>
        </p:sp>
      </p:grpSp>
      <p:sp>
        <p:nvSpPr>
          <p:cNvPr id="412691" name="Text Box 19"/>
          <p:cNvSpPr txBox="1">
            <a:spLocks noChangeArrowheads="1"/>
          </p:cNvSpPr>
          <p:nvPr/>
        </p:nvSpPr>
        <p:spPr bwMode="auto">
          <a:xfrm>
            <a:off x="2922588" y="1541463"/>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sp>
        <p:nvSpPr>
          <p:cNvPr id="412693" name="Text Box 21"/>
          <p:cNvSpPr txBox="1">
            <a:spLocks noChangeArrowheads="1"/>
          </p:cNvSpPr>
          <p:nvPr/>
        </p:nvSpPr>
        <p:spPr bwMode="auto">
          <a:xfrm>
            <a:off x="7646988" y="6538913"/>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sp>
        <p:nvSpPr>
          <p:cNvPr id="2" name="Rectangle 1"/>
          <p:cNvSpPr/>
          <p:nvPr/>
        </p:nvSpPr>
        <p:spPr bwMode="auto">
          <a:xfrm>
            <a:off x="1537320" y="4214356"/>
            <a:ext cx="1610209" cy="382588"/>
          </a:xfrm>
          <a:prstGeom prst="rect">
            <a:avLst/>
          </a:prstGeom>
          <a:noFill/>
          <a:ln w="381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31" name="Text Box 13"/>
          <p:cNvSpPr txBox="1">
            <a:spLocks noChangeArrowheads="1"/>
          </p:cNvSpPr>
          <p:nvPr/>
        </p:nvSpPr>
        <p:spPr bwMode="auto">
          <a:xfrm>
            <a:off x="3863036" y="5933819"/>
            <a:ext cx="3382590" cy="40011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smtClean="0"/>
              <a:t>Might go here…</a:t>
            </a:r>
            <a:endParaRPr lang="en-US" sz="2000" dirty="0"/>
          </a:p>
        </p:txBody>
      </p:sp>
      <p:cxnSp>
        <p:nvCxnSpPr>
          <p:cNvPr id="4" name="Straight Arrow Connector 3"/>
          <p:cNvCxnSpPr/>
          <p:nvPr/>
        </p:nvCxnSpPr>
        <p:spPr bwMode="auto">
          <a:xfrm flipV="1">
            <a:off x="2231231" y="1419841"/>
            <a:ext cx="2330830" cy="2889697"/>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13"/>
          <p:cNvSpPr txBox="1">
            <a:spLocks noChangeArrowheads="1"/>
          </p:cNvSpPr>
          <p:nvPr/>
        </p:nvSpPr>
        <p:spPr bwMode="auto">
          <a:xfrm>
            <a:off x="6093011" y="5927576"/>
            <a:ext cx="3382590" cy="40011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smtClean="0"/>
              <a:t>Or here…</a:t>
            </a:r>
            <a:endParaRPr lang="en-US" sz="2000" dirty="0"/>
          </a:p>
        </p:txBody>
      </p:sp>
      <p:cxnSp>
        <p:nvCxnSpPr>
          <p:cNvPr id="35" name="Straight Arrow Connector 34"/>
          <p:cNvCxnSpPr/>
          <p:nvPr/>
        </p:nvCxnSpPr>
        <p:spPr bwMode="auto">
          <a:xfrm flipV="1">
            <a:off x="2231231" y="3081607"/>
            <a:ext cx="2658821" cy="1222376"/>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 Box 13"/>
          <p:cNvSpPr txBox="1">
            <a:spLocks noChangeArrowheads="1"/>
          </p:cNvSpPr>
          <p:nvPr/>
        </p:nvSpPr>
        <p:spPr bwMode="auto">
          <a:xfrm>
            <a:off x="5094301" y="6394390"/>
            <a:ext cx="3382590" cy="40011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smtClean="0"/>
              <a:t>Or even here…</a:t>
            </a:r>
            <a:endParaRPr lang="en-US" sz="2000" dirty="0"/>
          </a:p>
        </p:txBody>
      </p:sp>
      <p:cxnSp>
        <p:nvCxnSpPr>
          <p:cNvPr id="38" name="Straight Arrow Connector 37"/>
          <p:cNvCxnSpPr/>
          <p:nvPr/>
        </p:nvCxnSpPr>
        <p:spPr bwMode="auto">
          <a:xfrm flipH="1" flipV="1">
            <a:off x="1165415" y="1998664"/>
            <a:ext cx="1065816" cy="2305319"/>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26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26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down)">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down)">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84" grpId="0"/>
      <p:bldP spid="412685" grpId="0"/>
      <p:bldP spid="2" grpId="0" animBg="1"/>
      <p:bldP spid="2" grpId="1" animBg="1"/>
      <p:bldP spid="31" grpId="0"/>
      <p:bldP spid="34"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fld id="{CBA34ADC-115E-483F-8566-24BD243CD705}" type="slidenum">
              <a:rPr lang="en-US"/>
              <a:pPr/>
              <a:t>16</a:t>
            </a:fld>
            <a:endParaRPr lang="en-US"/>
          </a:p>
        </p:txBody>
      </p:sp>
      <p:sp>
        <p:nvSpPr>
          <p:cNvPr id="412674" name="Rectangle 2"/>
          <p:cNvSpPr>
            <a:spLocks noGrp="1" noChangeArrowheads="1"/>
          </p:cNvSpPr>
          <p:nvPr>
            <p:ph type="title"/>
          </p:nvPr>
        </p:nvSpPr>
        <p:spPr>
          <a:xfrm>
            <a:off x="-162889" y="-19878"/>
            <a:ext cx="5426765" cy="1143000"/>
          </a:xfrm>
        </p:spPr>
        <p:txBody>
          <a:bodyPr/>
          <a:lstStyle/>
          <a:p>
            <a:r>
              <a:rPr lang="en-US" dirty="0" smtClean="0">
                <a:solidFill>
                  <a:schemeClr val="tx1"/>
                </a:solidFill>
              </a:rPr>
              <a:t>Polymorphism </a:t>
            </a:r>
            <a:endParaRPr lang="en-US" dirty="0">
              <a:solidFill>
                <a:schemeClr val="tx1"/>
              </a:solidFill>
            </a:endParaRPr>
          </a:p>
        </p:txBody>
      </p:sp>
      <p:grpSp>
        <p:nvGrpSpPr>
          <p:cNvPr id="412675" name="Group 3"/>
          <p:cNvGrpSpPr>
            <a:grpSpLocks/>
          </p:cNvGrpSpPr>
          <p:nvPr/>
        </p:nvGrpSpPr>
        <p:grpSpPr bwMode="auto">
          <a:xfrm>
            <a:off x="365125" y="914400"/>
            <a:ext cx="3732213" cy="2452688"/>
            <a:chOff x="230" y="875"/>
            <a:chExt cx="2246" cy="1545"/>
          </a:xfrm>
        </p:grpSpPr>
        <p:sp>
          <p:nvSpPr>
            <p:cNvPr id="412676" name="Rectangle 4"/>
            <p:cNvSpPr>
              <a:spLocks noChangeArrowheads="1"/>
            </p:cNvSpPr>
            <p:nvPr/>
          </p:nvSpPr>
          <p:spPr bwMode="auto">
            <a:xfrm>
              <a:off x="264" y="884"/>
              <a:ext cx="2071"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77" name="Rectangle 5"/>
            <p:cNvSpPr>
              <a:spLocks noChangeArrowheads="1"/>
            </p:cNvSpPr>
            <p:nvPr/>
          </p:nvSpPr>
          <p:spPr bwMode="auto">
            <a:xfrm>
              <a:off x="230" y="875"/>
              <a:ext cx="2246"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dirty="0">
                  <a:solidFill>
                    <a:schemeClr val="tx1"/>
                  </a:solidFill>
                  <a:latin typeface="Courier New" pitchFamily="49" charset="0"/>
                  <a:ea typeface="MS Mincho" pitchFamily="49" charset="-128"/>
                </a:rPr>
                <a:t>class Shape</a:t>
              </a:r>
              <a:endParaRPr lang="en-US" sz="17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sz="17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public:</a:t>
              </a:r>
            </a:p>
            <a:p>
              <a:pPr algn="l" eaLnBrk="0" hangingPunct="0"/>
              <a:r>
                <a:rPr lang="en-US" sz="1700" b="1" dirty="0">
                  <a:solidFill>
                    <a:schemeClr val="tx1"/>
                  </a:solidFill>
                  <a:latin typeface="Times New Roman"/>
                  <a:ea typeface="MS Mincho" pitchFamily="49" charset="-128"/>
                </a:rPr>
                <a:t> </a:t>
              </a:r>
              <a:r>
                <a:rPr lang="en-US" sz="1700" b="1" dirty="0">
                  <a:solidFill>
                    <a:schemeClr val="tx1"/>
                  </a:solidFill>
                  <a:latin typeface="Courier New" pitchFamily="49" charset="0"/>
                  <a:ea typeface="MS Mincho" pitchFamily="49" charset="-128"/>
                </a:rPr>
                <a:t> </a:t>
              </a:r>
              <a:r>
                <a:rPr lang="en-US" sz="1700" b="1" dirty="0">
                  <a:solidFill>
                    <a:srgbClr val="FF3300"/>
                  </a:solidFill>
                  <a:latin typeface="Courier New" pitchFamily="49" charset="0"/>
                  <a:ea typeface="MS Mincho" pitchFamily="49" charset="-128"/>
                </a:rPr>
                <a:t>virtual</a:t>
              </a:r>
              <a:r>
                <a:rPr lang="en-US" sz="1700" b="1" dirty="0">
                  <a:solidFill>
                    <a:schemeClr val="tx1"/>
                  </a:solidFill>
                  <a:latin typeface="Courier New" pitchFamily="49" charset="0"/>
                  <a:ea typeface="MS Mincho" pitchFamily="49" charset="-128"/>
                </a:rPr>
                <a:t> double </a:t>
              </a:r>
              <a:r>
                <a:rPr lang="en-US" sz="1700" b="1" dirty="0" err="1">
                  <a:solidFill>
                    <a:schemeClr val="tx1"/>
                  </a:solidFill>
                  <a:latin typeface="Courier New" pitchFamily="49" charset="0"/>
                  <a:ea typeface="MS Mincho" pitchFamily="49" charset="-128"/>
                </a:rPr>
                <a:t>getArea</a:t>
              </a:r>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 return (0); }</a:t>
              </a:r>
            </a:p>
            <a:p>
              <a:pPr algn="l" eaLnBrk="0" hangingPunct="0"/>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Times New Roman"/>
                  <a:ea typeface="MS Mincho" pitchFamily="49" charset="-128"/>
                </a:rPr>
                <a:t> </a:t>
              </a:r>
              <a:r>
                <a:rPr lang="en-US" sz="1700" b="1" dirty="0">
                  <a:solidFill>
                    <a:schemeClr val="tx1"/>
                  </a:solidFill>
                  <a:latin typeface="Courier New" pitchFamily="49" charset="0"/>
                  <a:ea typeface="MS Mincho" pitchFamily="49" charset="-128"/>
                </a:rPr>
                <a:t>private:</a:t>
              </a:r>
            </a:p>
            <a:p>
              <a:pPr algn="l" eaLnBrk="0" hangingPunct="0"/>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a:t>
              </a:r>
              <a:endParaRPr lang="en-US" sz="1700" dirty="0">
                <a:solidFill>
                  <a:schemeClr val="tx1"/>
                </a:solidFill>
                <a:latin typeface="Times New Roman" pitchFamily="18" charset="0"/>
              </a:endParaRPr>
            </a:p>
          </p:txBody>
        </p:sp>
      </p:grpSp>
      <p:grpSp>
        <p:nvGrpSpPr>
          <p:cNvPr id="412686" name="Group 14"/>
          <p:cNvGrpSpPr>
            <a:grpSpLocks/>
          </p:cNvGrpSpPr>
          <p:nvPr/>
        </p:nvGrpSpPr>
        <p:grpSpPr bwMode="auto">
          <a:xfrm>
            <a:off x="152400" y="3409950"/>
            <a:ext cx="3963988" cy="3570288"/>
            <a:chOff x="336" y="2400"/>
            <a:chExt cx="2021" cy="2249"/>
          </a:xfrm>
        </p:grpSpPr>
        <p:sp>
          <p:nvSpPr>
            <p:cNvPr id="412687" name="Rectangle 15"/>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88" name="Text Box 16"/>
            <p:cNvSpPr txBox="1">
              <a:spLocks noChangeArrowheads="1"/>
            </p:cNvSpPr>
            <p:nvPr/>
          </p:nvSpPr>
          <p:spPr bwMode="auto">
            <a:xfrm>
              <a:off x="336" y="2400"/>
              <a:ext cx="2021" cy="224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dirty="0">
                  <a:latin typeface="Courier New" pitchFamily="49" charset="0"/>
                </a:rPr>
                <a:t>void </a:t>
              </a:r>
              <a:r>
                <a:rPr lang="en-US" sz="1800" b="1" dirty="0" err="1">
                  <a:latin typeface="Courier New" pitchFamily="49" charset="0"/>
                </a:rPr>
                <a:t>PrintPrice</a:t>
              </a:r>
              <a:r>
                <a:rPr lang="en-US" sz="1800" b="1" dirty="0">
                  <a:latin typeface="Courier New" pitchFamily="49" charset="0"/>
                </a:rPr>
                <a:t>(</a:t>
              </a:r>
              <a:r>
                <a:rPr lang="en-US" sz="1800" b="1" dirty="0">
                  <a:solidFill>
                    <a:srgbClr val="FF3300"/>
                  </a:solidFill>
                  <a:latin typeface="Courier New" pitchFamily="49" charset="0"/>
                </a:rPr>
                <a:t>Shape &amp;x</a:t>
              </a:r>
              <a:r>
                <a:rPr lang="en-US" sz="1800" b="1" dirty="0">
                  <a:latin typeface="Courier New" pitchFamily="49" charset="0"/>
                </a:rPr>
                <a:t>)</a:t>
              </a:r>
            </a:p>
            <a:p>
              <a:pPr algn="l"/>
              <a:r>
                <a:rPr lang="en-US" sz="1800" b="1" dirty="0">
                  <a:latin typeface="Courier New" pitchFamily="49" charset="0"/>
                </a:rPr>
                <a:t>{</a:t>
              </a:r>
            </a:p>
            <a:p>
              <a:pPr algn="l"/>
              <a:r>
                <a:rPr lang="en-US" sz="1800" b="1" dirty="0">
                  <a:latin typeface="Courier New" pitchFamily="49" charset="0"/>
                </a:rPr>
                <a:t>  </a:t>
              </a:r>
              <a:r>
                <a:rPr lang="en-US" sz="1800" b="1" dirty="0" err="1">
                  <a:latin typeface="Courier New" pitchFamily="49" charset="0"/>
                </a:rPr>
                <a:t>cout</a:t>
              </a:r>
              <a:r>
                <a:rPr lang="en-US" sz="1800" b="1" dirty="0">
                  <a:latin typeface="Courier New" pitchFamily="49" charset="0"/>
                </a:rPr>
                <a:t> &lt;&lt; “Cost is: $“;</a:t>
              </a:r>
            </a:p>
            <a:p>
              <a:pPr algn="l"/>
              <a:r>
                <a:rPr lang="en-US" sz="1800" b="1" dirty="0">
                  <a:latin typeface="Courier New" pitchFamily="49" charset="0"/>
                </a:rPr>
                <a:t>  </a:t>
              </a:r>
              <a:r>
                <a:rPr lang="en-US" sz="1800" b="1" dirty="0" err="1">
                  <a:latin typeface="Courier New" pitchFamily="49" charset="0"/>
                </a:rPr>
                <a:t>cout</a:t>
              </a:r>
              <a:r>
                <a:rPr lang="en-US" sz="1800" b="1" dirty="0">
                  <a:latin typeface="Courier New" pitchFamily="49" charset="0"/>
                </a:rPr>
                <a:t> &lt;&lt; </a:t>
              </a:r>
              <a:r>
                <a:rPr lang="en-US" sz="1800" b="1" dirty="0" err="1">
                  <a:latin typeface="Courier New" pitchFamily="49" charset="0"/>
                </a:rPr>
                <a:t>x.getArea</a:t>
              </a:r>
              <a:r>
                <a:rPr lang="en-US" sz="1800" b="1" dirty="0">
                  <a:latin typeface="Courier New" pitchFamily="49" charset="0"/>
                </a:rPr>
                <a:t>()*3.25;</a:t>
              </a:r>
            </a:p>
            <a:p>
              <a:pPr algn="l"/>
              <a:r>
                <a:rPr lang="en-US" sz="1800" b="1" dirty="0">
                  <a:latin typeface="Courier New" pitchFamily="49" charset="0"/>
                </a:rPr>
                <a:t>}</a:t>
              </a:r>
            </a:p>
            <a:p>
              <a:pPr algn="l"/>
              <a:endParaRPr lang="en-US" sz="1000" b="1" dirty="0">
                <a:latin typeface="Courier New" pitchFamily="49" charset="0"/>
              </a:endParaRPr>
            </a:p>
            <a:p>
              <a:pPr algn="l"/>
              <a:r>
                <a:rPr lang="en-US" sz="1800" b="1" dirty="0">
                  <a:latin typeface="Courier New" pitchFamily="49" charset="0"/>
                </a:rPr>
                <a:t>main()</a:t>
              </a:r>
            </a:p>
            <a:p>
              <a:pPr algn="l"/>
              <a:r>
                <a:rPr lang="en-US" sz="1800" b="1" dirty="0">
                  <a:latin typeface="Courier New" pitchFamily="49" charset="0"/>
                </a:rPr>
                <a:t>{</a:t>
              </a:r>
            </a:p>
            <a:p>
              <a:pPr algn="l"/>
              <a:r>
                <a:rPr lang="en-US" sz="1800" b="1" dirty="0">
                  <a:latin typeface="Courier New" pitchFamily="49" charset="0"/>
                </a:rPr>
                <a:t>  Square s(5);</a:t>
              </a:r>
            </a:p>
            <a:p>
              <a:pPr algn="l"/>
              <a:r>
                <a:rPr lang="en-US" sz="1800" b="1" dirty="0" smtClean="0">
                  <a:latin typeface="Courier New" pitchFamily="49" charset="0"/>
                </a:rPr>
                <a:t>  </a:t>
              </a:r>
              <a:r>
                <a:rPr lang="en-US" sz="1800" b="1" dirty="0" err="1">
                  <a:latin typeface="Courier New" pitchFamily="49" charset="0"/>
                </a:rPr>
                <a:t>PrintPrice</a:t>
              </a:r>
              <a:r>
                <a:rPr lang="en-US" sz="1800" b="1" dirty="0">
                  <a:latin typeface="Courier New" pitchFamily="49" charset="0"/>
                </a:rPr>
                <a:t>(</a:t>
              </a:r>
              <a:r>
                <a:rPr lang="en-US" sz="1800" b="1" dirty="0">
                  <a:solidFill>
                    <a:srgbClr val="FF3300"/>
                  </a:solidFill>
                  <a:latin typeface="Courier New" pitchFamily="49" charset="0"/>
                </a:rPr>
                <a:t>s</a:t>
              </a:r>
              <a:r>
                <a:rPr lang="en-US" sz="1800" b="1" dirty="0" smtClean="0">
                  <a:latin typeface="Courier New" pitchFamily="49" charset="0"/>
                </a:rPr>
                <a:t>);</a:t>
              </a:r>
            </a:p>
            <a:p>
              <a:pPr algn="l"/>
              <a:endParaRPr lang="en-US" sz="1000" b="1" dirty="0" smtClean="0">
                <a:latin typeface="Courier New" pitchFamily="49" charset="0"/>
              </a:endParaRPr>
            </a:p>
            <a:p>
              <a:pPr algn="l"/>
              <a:r>
                <a:rPr lang="en-US" sz="1800" b="1" dirty="0" smtClean="0">
                  <a:latin typeface="Courier New" pitchFamily="49" charset="0"/>
                </a:rPr>
                <a:t>  Circle c(10);</a:t>
              </a:r>
              <a:endParaRPr lang="en-US" sz="1800" b="1" dirty="0">
                <a:latin typeface="Courier New" pitchFamily="49" charset="0"/>
              </a:endParaRPr>
            </a:p>
            <a:p>
              <a:pPr algn="l"/>
              <a:r>
                <a:rPr lang="en-US" sz="1800" b="1" dirty="0">
                  <a:latin typeface="Courier New" pitchFamily="49" charset="0"/>
                </a:rPr>
                <a:t>  </a:t>
              </a:r>
              <a:r>
                <a:rPr lang="en-US" sz="1800" b="1" dirty="0" err="1">
                  <a:latin typeface="Courier New" pitchFamily="49" charset="0"/>
                </a:rPr>
                <a:t>PrintPrice</a:t>
              </a:r>
              <a:r>
                <a:rPr lang="en-US" sz="1800" b="1" dirty="0">
                  <a:latin typeface="Courier New" pitchFamily="49" charset="0"/>
                </a:rPr>
                <a:t>(</a:t>
              </a:r>
              <a:r>
                <a:rPr lang="en-US" sz="1800" b="1" dirty="0">
                  <a:solidFill>
                    <a:srgbClr val="FF3300"/>
                  </a:solidFill>
                  <a:latin typeface="Courier New" pitchFamily="49" charset="0"/>
                </a:rPr>
                <a:t>c</a:t>
              </a:r>
              <a:r>
                <a:rPr lang="en-US" sz="1800" b="1" dirty="0">
                  <a:latin typeface="Courier New" pitchFamily="49" charset="0"/>
                </a:rPr>
                <a:t>);</a:t>
              </a:r>
            </a:p>
          </p:txBody>
        </p:sp>
      </p:grpSp>
      <p:sp>
        <p:nvSpPr>
          <p:cNvPr id="412690" name="Text Box 18"/>
          <p:cNvSpPr txBox="1">
            <a:spLocks noChangeArrowheads="1"/>
          </p:cNvSpPr>
          <p:nvPr/>
        </p:nvSpPr>
        <p:spPr bwMode="auto">
          <a:xfrm>
            <a:off x="4081743" y="3338618"/>
            <a:ext cx="4955754" cy="10156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smtClean="0">
                <a:solidFill>
                  <a:schemeClr val="tx1"/>
                </a:solidFill>
              </a:rPr>
              <a:t>As we can see, our </a:t>
            </a:r>
            <a:r>
              <a:rPr lang="en-US" sz="2000" dirty="0" err="1" smtClean="0">
                <a:solidFill>
                  <a:srgbClr val="7030A0"/>
                </a:solidFill>
              </a:rPr>
              <a:t>PrintPrice</a:t>
            </a:r>
            <a:r>
              <a:rPr lang="en-US" sz="2000" dirty="0" smtClean="0">
                <a:solidFill>
                  <a:srgbClr val="7030A0"/>
                </a:solidFill>
              </a:rPr>
              <a:t> </a:t>
            </a:r>
            <a:r>
              <a:rPr lang="en-US" sz="2000" dirty="0" smtClean="0">
                <a:solidFill>
                  <a:schemeClr val="tx1"/>
                </a:solidFill>
              </a:rPr>
              <a:t>method THINKS that every variable you pass in to it is JUST a </a:t>
            </a:r>
            <a:r>
              <a:rPr lang="en-US" sz="2000" dirty="0" smtClean="0">
                <a:solidFill>
                  <a:srgbClr val="FF3300"/>
                </a:solidFill>
              </a:rPr>
              <a:t>Shape</a:t>
            </a:r>
            <a:r>
              <a:rPr lang="en-US" sz="2000" dirty="0" smtClean="0">
                <a:solidFill>
                  <a:schemeClr val="tx1"/>
                </a:solidFill>
              </a:rPr>
              <a:t>.</a:t>
            </a:r>
            <a:endParaRPr lang="en-US" sz="2000" dirty="0">
              <a:solidFill>
                <a:schemeClr val="tx1"/>
              </a:solidFill>
            </a:endParaRPr>
          </a:p>
        </p:txBody>
      </p:sp>
      <p:sp>
        <p:nvSpPr>
          <p:cNvPr id="412691" name="Text Box 19"/>
          <p:cNvSpPr txBox="1">
            <a:spLocks noChangeArrowheads="1"/>
          </p:cNvSpPr>
          <p:nvPr/>
        </p:nvSpPr>
        <p:spPr bwMode="auto">
          <a:xfrm>
            <a:off x="2922588" y="1541463"/>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sp>
        <p:nvSpPr>
          <p:cNvPr id="412693" name="Text Box 21"/>
          <p:cNvSpPr txBox="1">
            <a:spLocks noChangeArrowheads="1"/>
          </p:cNvSpPr>
          <p:nvPr/>
        </p:nvSpPr>
        <p:spPr bwMode="auto">
          <a:xfrm>
            <a:off x="7646988" y="6538913"/>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grpSp>
        <p:nvGrpSpPr>
          <p:cNvPr id="412698" name="Group 26"/>
          <p:cNvGrpSpPr>
            <a:grpSpLocks/>
          </p:cNvGrpSpPr>
          <p:nvPr/>
        </p:nvGrpSpPr>
        <p:grpSpPr bwMode="auto">
          <a:xfrm>
            <a:off x="156961" y="4489139"/>
            <a:ext cx="3776662" cy="785192"/>
            <a:chOff x="165" y="1693"/>
            <a:chExt cx="2379" cy="474"/>
          </a:xfrm>
        </p:grpSpPr>
        <p:sp>
          <p:nvSpPr>
            <p:cNvPr id="412696" name="Rectangle 24"/>
            <p:cNvSpPr>
              <a:spLocks noChangeArrowheads="1"/>
            </p:cNvSpPr>
            <p:nvPr/>
          </p:nvSpPr>
          <p:spPr bwMode="auto">
            <a:xfrm>
              <a:off x="184" y="1755"/>
              <a:ext cx="180" cy="164"/>
            </a:xfrm>
            <a:prstGeom prst="rect">
              <a:avLst/>
            </a:prstGeom>
            <a:solidFill>
              <a:srgbClr val="FFFF99"/>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2697" name="Text Box 25"/>
            <p:cNvSpPr txBox="1">
              <a:spLocks noChangeArrowheads="1"/>
            </p:cNvSpPr>
            <p:nvPr/>
          </p:nvSpPr>
          <p:spPr bwMode="auto">
            <a:xfrm>
              <a:off x="165" y="1693"/>
              <a:ext cx="2379" cy="47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dirty="0"/>
                <a:t>    </a:t>
              </a:r>
              <a:r>
                <a:rPr lang="en-US" sz="1700" dirty="0" err="1" smtClean="0">
                  <a:solidFill>
                    <a:srgbClr val="6600CC"/>
                  </a:solidFill>
                </a:rPr>
                <a:t>x.setSide</a:t>
              </a:r>
              <a:r>
                <a:rPr lang="en-US" sz="1700" dirty="0" smtClean="0">
                  <a:solidFill>
                    <a:srgbClr val="6600CC"/>
                  </a:solidFill>
                </a:rPr>
                <a:t>(10</a:t>
              </a:r>
              <a:r>
                <a:rPr lang="en-US" sz="1700" dirty="0">
                  <a:solidFill>
                    <a:srgbClr val="6600CC"/>
                  </a:solidFill>
                </a:rPr>
                <a:t>);</a:t>
              </a:r>
              <a:r>
                <a:rPr lang="en-US" sz="1700" dirty="0"/>
                <a:t>  </a:t>
              </a:r>
              <a:r>
                <a:rPr lang="en-US" sz="1700" dirty="0">
                  <a:solidFill>
                    <a:srgbClr val="FF0000"/>
                  </a:solidFill>
                </a:rPr>
                <a:t>// ERROR</a:t>
              </a:r>
              <a:r>
                <a:rPr lang="en-US" sz="1700" dirty="0" smtClean="0">
                  <a:solidFill>
                    <a:srgbClr val="FF0000"/>
                  </a:solidFill>
                </a:rPr>
                <a:t>!</a:t>
              </a:r>
            </a:p>
            <a:p>
              <a:pPr algn="l"/>
              <a:r>
                <a:rPr lang="en-US" sz="1400" b="1" dirty="0">
                  <a:solidFill>
                    <a:schemeClr val="tx1"/>
                  </a:solidFill>
                </a:rPr>
                <a:t>}</a:t>
              </a:r>
            </a:p>
            <a:p>
              <a:pPr algn="l"/>
              <a:r>
                <a:rPr lang="en-US" sz="1400" b="1" dirty="0" smtClean="0"/>
                <a:t> </a:t>
              </a:r>
              <a:endParaRPr lang="en-US" sz="1400" b="1" dirty="0"/>
            </a:p>
          </p:txBody>
        </p:sp>
      </p:grpSp>
      <p:grpSp>
        <p:nvGrpSpPr>
          <p:cNvPr id="7" name="Group 6"/>
          <p:cNvGrpSpPr/>
          <p:nvPr/>
        </p:nvGrpSpPr>
        <p:grpSpPr>
          <a:xfrm>
            <a:off x="5017615" y="232141"/>
            <a:ext cx="3901072" cy="3016210"/>
            <a:chOff x="6525076" y="4052212"/>
            <a:chExt cx="3901072" cy="3016210"/>
          </a:xfrm>
        </p:grpSpPr>
        <p:grpSp>
          <p:nvGrpSpPr>
            <p:cNvPr id="4" name="Group 3"/>
            <p:cNvGrpSpPr/>
            <p:nvPr/>
          </p:nvGrpSpPr>
          <p:grpSpPr>
            <a:xfrm>
              <a:off x="6858000" y="4052212"/>
              <a:ext cx="3568148" cy="3016210"/>
              <a:chOff x="4357688" y="203816"/>
              <a:chExt cx="3568148" cy="3016210"/>
            </a:xfrm>
          </p:grpSpPr>
          <p:sp>
            <p:nvSpPr>
              <p:cNvPr id="32" name="Rectangle 8"/>
              <p:cNvSpPr>
                <a:spLocks noChangeArrowheads="1"/>
              </p:cNvSpPr>
              <p:nvPr/>
            </p:nvSpPr>
            <p:spPr bwMode="auto">
              <a:xfrm>
                <a:off x="4357688" y="203816"/>
                <a:ext cx="3568148" cy="3016210"/>
              </a:xfrm>
              <a:prstGeom prst="rect">
                <a:avLst/>
              </a:prstGeom>
              <a:solidFill>
                <a:srgbClr val="E7FFFF"/>
              </a:solidFill>
              <a:ln>
                <a:solidFill>
                  <a:schemeClr val="tx1"/>
                </a:solidFill>
              </a:ln>
              <a:effectLst/>
            </p:spPr>
            <p:txBody>
              <a:bodyPr wrap="square">
                <a:spAutoFit/>
              </a:bodyPr>
              <a:lstStyle/>
              <a:p>
                <a:pPr algn="l"/>
                <a:r>
                  <a:rPr lang="en-US" sz="1500" b="1" dirty="0">
                    <a:solidFill>
                      <a:schemeClr val="tx1"/>
                    </a:solidFill>
                    <a:latin typeface="Courier New" pitchFamily="49" charset="0"/>
                    <a:ea typeface="MS Mincho" pitchFamily="49" charset="-128"/>
                  </a:rPr>
                  <a:t>class Square: public Shape</a:t>
                </a:r>
                <a:endParaRPr lang="en-US" sz="1500" dirty="0">
                  <a:solidFill>
                    <a:schemeClr val="tx1"/>
                  </a:solidFill>
                  <a:latin typeface="Courier New" pitchFamily="49" charset="0"/>
                </a:endParaRPr>
              </a:p>
              <a:p>
                <a:pPr algn="l" eaLnBrk="0" hangingPunct="0"/>
                <a:r>
                  <a:rPr lang="en-US" sz="1500" b="1" dirty="0">
                    <a:solidFill>
                      <a:schemeClr val="tx1"/>
                    </a:solidFill>
                    <a:latin typeface="Courier New" pitchFamily="49" charset="0"/>
                    <a:ea typeface="MS Mincho" pitchFamily="49" charset="-128"/>
                  </a:rPr>
                  <a:t>{</a:t>
                </a:r>
                <a:endParaRPr lang="en-US" sz="1500" dirty="0">
                  <a:solidFill>
                    <a:schemeClr val="tx1"/>
                  </a:solidFill>
                  <a:latin typeface="Courier New" pitchFamily="49" charset="0"/>
                </a:endParaRPr>
              </a:p>
              <a:p>
                <a:pPr algn="l" eaLnBrk="0" hangingPunct="0"/>
                <a:r>
                  <a:rPr lang="en-US" sz="1500" b="1" dirty="0">
                    <a:solidFill>
                      <a:schemeClr val="tx1"/>
                    </a:solidFill>
                    <a:latin typeface="Courier New" pitchFamily="49" charset="0"/>
                    <a:ea typeface="MS Mincho" pitchFamily="49" charset="-128"/>
                  </a:rPr>
                  <a:t>public:</a:t>
                </a:r>
              </a:p>
              <a:p>
                <a:pPr algn="l" eaLnBrk="0" hangingPunct="0"/>
                <a:r>
                  <a:rPr lang="en-US" sz="1500" b="1" dirty="0" smtClean="0">
                    <a:solidFill>
                      <a:schemeClr val="tx1"/>
                    </a:solidFill>
                    <a:latin typeface="Courier New" pitchFamily="49" charset="0"/>
                    <a:ea typeface="MS Mincho" pitchFamily="49" charset="-128"/>
                  </a:rPr>
                  <a:t> ...</a:t>
                </a:r>
                <a:endParaRPr lang="en-US" sz="1500" dirty="0">
                  <a:solidFill>
                    <a:schemeClr val="tx1"/>
                  </a:solidFill>
                  <a:latin typeface="Courier New" pitchFamily="49" charset="0"/>
                </a:endParaRPr>
              </a:p>
              <a:p>
                <a:pPr algn="l" eaLnBrk="0" hangingPunct="0"/>
                <a:r>
                  <a:rPr lang="en-US" sz="1500" b="1" dirty="0">
                    <a:solidFill>
                      <a:schemeClr val="tx1"/>
                    </a:solidFill>
                    <a:latin typeface="Times New Roman"/>
                    <a:ea typeface="MS Mincho" pitchFamily="49" charset="-128"/>
                  </a:rPr>
                  <a:t> </a:t>
                </a:r>
                <a:r>
                  <a:rPr lang="en-US" sz="1500" b="1" dirty="0">
                    <a:solidFill>
                      <a:schemeClr val="tx1"/>
                    </a:solidFill>
                    <a:latin typeface="Courier New" pitchFamily="49" charset="0"/>
                    <a:ea typeface="MS Mincho" pitchFamily="49" charset="-128"/>
                  </a:rPr>
                  <a:t> </a:t>
                </a:r>
                <a:r>
                  <a:rPr lang="en-US" sz="1500" b="1" dirty="0">
                    <a:solidFill>
                      <a:srgbClr val="FF3300"/>
                    </a:solidFill>
                    <a:latin typeface="Courier New" pitchFamily="49" charset="0"/>
                    <a:ea typeface="MS Mincho" pitchFamily="49" charset="-128"/>
                  </a:rPr>
                  <a:t>virtual</a:t>
                </a:r>
                <a:r>
                  <a:rPr lang="en-US" sz="1500" b="1" dirty="0">
                    <a:solidFill>
                      <a:schemeClr val="tx1"/>
                    </a:solidFill>
                    <a:latin typeface="Courier New" pitchFamily="49" charset="0"/>
                    <a:ea typeface="MS Mincho" pitchFamily="49" charset="-128"/>
                  </a:rPr>
                  <a:t> double </a:t>
                </a:r>
                <a:r>
                  <a:rPr lang="en-US" sz="1500" b="1" dirty="0" err="1">
                    <a:solidFill>
                      <a:schemeClr val="tx1"/>
                    </a:solidFill>
                    <a:latin typeface="Courier New" pitchFamily="49" charset="0"/>
                    <a:ea typeface="MS Mincho" pitchFamily="49" charset="-128"/>
                  </a:rPr>
                  <a:t>getArea</a:t>
                </a:r>
                <a:r>
                  <a:rPr lang="en-US" sz="1500" b="1" dirty="0">
                    <a:solidFill>
                      <a:schemeClr val="tx1"/>
                    </a:solidFill>
                    <a:latin typeface="Courier New" pitchFamily="49" charset="0"/>
                    <a:ea typeface="MS Mincho" pitchFamily="49" charset="-128"/>
                  </a:rPr>
                  <a:t>() </a:t>
                </a:r>
              </a:p>
              <a:p>
                <a:pPr algn="l" eaLnBrk="0" hangingPunct="0"/>
                <a:r>
                  <a:rPr lang="en-US" sz="1500" b="1" dirty="0">
                    <a:solidFill>
                      <a:schemeClr val="tx1"/>
                    </a:solidFill>
                    <a:latin typeface="Courier New" pitchFamily="49" charset="0"/>
                    <a:ea typeface="MS Mincho" pitchFamily="49" charset="-128"/>
                  </a:rPr>
                  <a:t>  { return (</a:t>
                </a:r>
                <a:r>
                  <a:rPr lang="en-US" sz="1500" b="1" dirty="0" err="1">
                    <a:solidFill>
                      <a:schemeClr val="tx1"/>
                    </a:solidFill>
                    <a:latin typeface="Courier New" pitchFamily="49" charset="0"/>
                    <a:ea typeface="MS Mincho" pitchFamily="49" charset="-128"/>
                  </a:rPr>
                  <a:t>m_side</a:t>
                </a:r>
                <a:r>
                  <a:rPr lang="en-US" sz="1500" b="1" dirty="0">
                    <a:solidFill>
                      <a:schemeClr val="tx1"/>
                    </a:solidFill>
                    <a:latin typeface="Courier New" pitchFamily="49" charset="0"/>
                    <a:ea typeface="MS Mincho" pitchFamily="49" charset="-128"/>
                  </a:rPr>
                  <a:t>*</a:t>
                </a:r>
                <a:r>
                  <a:rPr lang="en-US" sz="1500" b="1" dirty="0" err="1">
                    <a:solidFill>
                      <a:schemeClr val="tx1"/>
                    </a:solidFill>
                    <a:latin typeface="Courier New" pitchFamily="49" charset="0"/>
                    <a:ea typeface="MS Mincho" pitchFamily="49" charset="-128"/>
                  </a:rPr>
                  <a:t>m_side</a:t>
                </a:r>
                <a:r>
                  <a:rPr lang="en-US" sz="1500" b="1" dirty="0">
                    <a:solidFill>
                      <a:schemeClr val="tx1"/>
                    </a:solidFill>
                    <a:latin typeface="Courier New" pitchFamily="49" charset="0"/>
                    <a:ea typeface="MS Mincho" pitchFamily="49" charset="-128"/>
                  </a:rPr>
                  <a:t>); </a:t>
                </a:r>
                <a:r>
                  <a:rPr lang="en-US" sz="1500" b="1" dirty="0" smtClean="0">
                    <a:solidFill>
                      <a:schemeClr val="tx1"/>
                    </a:solidFill>
                    <a:latin typeface="Courier New" pitchFamily="49" charset="0"/>
                    <a:ea typeface="MS Mincho" pitchFamily="49" charset="-128"/>
                  </a:rPr>
                  <a:t>}</a:t>
                </a:r>
              </a:p>
              <a:p>
                <a:pPr algn="l" eaLnBrk="0" hangingPunct="0"/>
                <a:endParaRPr lang="en-US" sz="1000" b="1" dirty="0" smtClean="0">
                  <a:solidFill>
                    <a:schemeClr val="tx1"/>
                  </a:solidFill>
                  <a:latin typeface="Courier New" pitchFamily="49" charset="0"/>
                  <a:ea typeface="MS Mincho" pitchFamily="49" charset="-128"/>
                </a:endParaRPr>
              </a:p>
              <a:p>
                <a:pPr algn="l" eaLnBrk="0" hangingPunct="0"/>
                <a:r>
                  <a:rPr lang="en-US" sz="1500" b="1" dirty="0">
                    <a:solidFill>
                      <a:srgbClr val="512373"/>
                    </a:solidFill>
                    <a:latin typeface="Courier New" pitchFamily="49" charset="0"/>
                    <a:ea typeface="MS Mincho" pitchFamily="49" charset="-128"/>
                  </a:rPr>
                  <a:t> </a:t>
                </a:r>
                <a:r>
                  <a:rPr lang="en-US" sz="1500" b="1" dirty="0" smtClean="0">
                    <a:solidFill>
                      <a:srgbClr val="512373"/>
                    </a:solidFill>
                    <a:latin typeface="Courier New" pitchFamily="49" charset="0"/>
                    <a:ea typeface="MS Mincho" pitchFamily="49" charset="-128"/>
                  </a:rPr>
                  <a:t>void </a:t>
                </a:r>
                <a:r>
                  <a:rPr lang="en-US" sz="1500" b="1" dirty="0" err="1" smtClean="0">
                    <a:solidFill>
                      <a:srgbClr val="512373"/>
                    </a:solidFill>
                    <a:latin typeface="Courier New" pitchFamily="49" charset="0"/>
                    <a:ea typeface="MS Mincho" pitchFamily="49" charset="-128"/>
                  </a:rPr>
                  <a:t>setSide</a:t>
                </a:r>
                <a:r>
                  <a:rPr lang="en-US" sz="1500" b="1" dirty="0" smtClean="0">
                    <a:solidFill>
                      <a:srgbClr val="512373"/>
                    </a:solidFill>
                    <a:latin typeface="Courier New" pitchFamily="49" charset="0"/>
                    <a:ea typeface="MS Mincho" pitchFamily="49" charset="-128"/>
                  </a:rPr>
                  <a:t>(</a:t>
                </a:r>
                <a:r>
                  <a:rPr lang="en-US" sz="1500" b="1" dirty="0" err="1" smtClean="0">
                    <a:solidFill>
                      <a:srgbClr val="512373"/>
                    </a:solidFill>
                    <a:latin typeface="Courier New" pitchFamily="49" charset="0"/>
                    <a:ea typeface="MS Mincho" pitchFamily="49" charset="-128"/>
                  </a:rPr>
                  <a:t>int</a:t>
                </a:r>
                <a:r>
                  <a:rPr lang="en-US" sz="1500" b="1" dirty="0" smtClean="0">
                    <a:solidFill>
                      <a:srgbClr val="512373"/>
                    </a:solidFill>
                    <a:latin typeface="Courier New" pitchFamily="49" charset="0"/>
                    <a:ea typeface="MS Mincho" pitchFamily="49" charset="-128"/>
                  </a:rPr>
                  <a:t> side)</a:t>
                </a:r>
              </a:p>
              <a:p>
                <a:pPr algn="l" eaLnBrk="0" hangingPunct="0"/>
                <a:r>
                  <a:rPr lang="en-US" sz="1500" b="1" dirty="0">
                    <a:solidFill>
                      <a:srgbClr val="512373"/>
                    </a:solidFill>
                    <a:latin typeface="Courier New" pitchFamily="49" charset="0"/>
                    <a:ea typeface="MS Mincho" pitchFamily="49" charset="-128"/>
                  </a:rPr>
                  <a:t> </a:t>
                </a:r>
                <a:r>
                  <a:rPr lang="en-US" sz="1500" b="1" dirty="0" smtClean="0">
                    <a:solidFill>
                      <a:srgbClr val="512373"/>
                    </a:solidFill>
                    <a:latin typeface="Courier New" pitchFamily="49" charset="0"/>
                    <a:ea typeface="MS Mincho" pitchFamily="49" charset="-128"/>
                  </a:rPr>
                  <a:t> { </a:t>
                </a:r>
                <a:r>
                  <a:rPr lang="en-US" sz="1500" b="1" dirty="0" err="1" smtClean="0">
                    <a:solidFill>
                      <a:srgbClr val="512373"/>
                    </a:solidFill>
                    <a:latin typeface="Courier New" pitchFamily="49" charset="0"/>
                    <a:ea typeface="MS Mincho" pitchFamily="49" charset="-128"/>
                  </a:rPr>
                  <a:t>m_side</a:t>
                </a:r>
                <a:r>
                  <a:rPr lang="en-US" sz="1500" b="1" dirty="0" smtClean="0">
                    <a:solidFill>
                      <a:srgbClr val="512373"/>
                    </a:solidFill>
                    <a:latin typeface="Courier New" pitchFamily="49" charset="0"/>
                    <a:ea typeface="MS Mincho" pitchFamily="49" charset="-128"/>
                  </a:rPr>
                  <a:t> = side; }</a:t>
                </a:r>
              </a:p>
              <a:p>
                <a:pPr algn="l" eaLnBrk="0" hangingPunct="0"/>
                <a:endParaRPr lang="en-US" sz="1000" b="1" dirty="0">
                  <a:solidFill>
                    <a:srgbClr val="512373"/>
                  </a:solidFill>
                  <a:latin typeface="Courier New" pitchFamily="49" charset="0"/>
                  <a:ea typeface="MS Mincho" pitchFamily="49" charset="-128"/>
                </a:endParaRPr>
              </a:p>
              <a:p>
                <a:pPr algn="l" eaLnBrk="0" hangingPunct="0"/>
                <a:r>
                  <a:rPr lang="en-US" sz="1500" b="1" dirty="0">
                    <a:solidFill>
                      <a:schemeClr val="tx1"/>
                    </a:solidFill>
                    <a:latin typeface="Times New Roman"/>
                    <a:ea typeface="MS Mincho" pitchFamily="49" charset="-128"/>
                  </a:rPr>
                  <a:t> </a:t>
                </a:r>
                <a:r>
                  <a:rPr lang="en-US" sz="1500" b="1" dirty="0">
                    <a:solidFill>
                      <a:schemeClr val="tx1"/>
                    </a:solidFill>
                    <a:latin typeface="Courier New" pitchFamily="49" charset="0"/>
                    <a:ea typeface="MS Mincho" pitchFamily="49" charset="-128"/>
                  </a:rPr>
                  <a:t>private:</a:t>
                </a:r>
              </a:p>
              <a:p>
                <a:pPr algn="l" eaLnBrk="0" hangingPunct="0"/>
                <a:r>
                  <a:rPr lang="en-US" sz="1500" b="1" dirty="0">
                    <a:solidFill>
                      <a:schemeClr val="tx1"/>
                    </a:solidFill>
                    <a:latin typeface="Courier New" pitchFamily="49" charset="0"/>
                    <a:ea typeface="MS Mincho" pitchFamily="49" charset="-128"/>
                  </a:rPr>
                  <a:t> </a:t>
                </a:r>
                <a:r>
                  <a:rPr lang="en-US" sz="1500" b="1" dirty="0" err="1">
                    <a:solidFill>
                      <a:schemeClr val="tx1"/>
                    </a:solidFill>
                    <a:latin typeface="Courier New" pitchFamily="49" charset="0"/>
                    <a:ea typeface="MS Mincho" pitchFamily="49" charset="-128"/>
                  </a:rPr>
                  <a:t>int</a:t>
                </a:r>
                <a:r>
                  <a:rPr lang="en-US" sz="1500" b="1" dirty="0">
                    <a:solidFill>
                      <a:schemeClr val="tx1"/>
                    </a:solidFill>
                    <a:latin typeface="Courier New" pitchFamily="49" charset="0"/>
                    <a:ea typeface="MS Mincho" pitchFamily="49" charset="-128"/>
                  </a:rPr>
                  <a:t> </a:t>
                </a:r>
                <a:r>
                  <a:rPr lang="en-US" sz="1500" b="1" dirty="0" err="1">
                    <a:solidFill>
                      <a:schemeClr val="tx1"/>
                    </a:solidFill>
                    <a:latin typeface="Courier New" pitchFamily="49" charset="0"/>
                    <a:ea typeface="MS Mincho" pitchFamily="49" charset="-128"/>
                  </a:rPr>
                  <a:t>m_side</a:t>
                </a:r>
                <a:r>
                  <a:rPr lang="en-US" sz="1500" b="1" dirty="0">
                    <a:solidFill>
                      <a:schemeClr val="tx1"/>
                    </a:solidFill>
                    <a:latin typeface="Courier New" pitchFamily="49" charset="0"/>
                    <a:ea typeface="MS Mincho" pitchFamily="49" charset="-128"/>
                  </a:rPr>
                  <a:t>;</a:t>
                </a:r>
                <a:endParaRPr lang="en-US" sz="1500" dirty="0">
                  <a:solidFill>
                    <a:schemeClr val="tx1"/>
                  </a:solidFill>
                  <a:latin typeface="Courier New" pitchFamily="49" charset="0"/>
                </a:endParaRPr>
              </a:p>
              <a:p>
                <a:pPr algn="l" eaLnBrk="0" hangingPunct="0"/>
                <a:r>
                  <a:rPr lang="en-US" sz="1500" b="1" dirty="0">
                    <a:solidFill>
                      <a:schemeClr val="tx1"/>
                    </a:solidFill>
                    <a:latin typeface="Courier New" pitchFamily="49" charset="0"/>
                    <a:ea typeface="MS Mincho" pitchFamily="49" charset="-128"/>
                  </a:rPr>
                  <a:t>};</a:t>
                </a:r>
                <a:endParaRPr lang="en-US" sz="1500" dirty="0">
                  <a:solidFill>
                    <a:schemeClr val="tx1"/>
                  </a:solidFill>
                  <a:latin typeface="Times New Roman" pitchFamily="18" charset="0"/>
                </a:endParaRPr>
              </a:p>
            </p:txBody>
          </p:sp>
          <p:sp>
            <p:nvSpPr>
              <p:cNvPr id="3" name="Rectangle 2"/>
              <p:cNvSpPr/>
              <p:nvPr/>
            </p:nvSpPr>
            <p:spPr bwMode="auto">
              <a:xfrm>
                <a:off x="5890126" y="2498656"/>
                <a:ext cx="1030045" cy="461665"/>
              </a:xfrm>
              <a:prstGeom prst="rect">
                <a:avLst/>
              </a:prstGeom>
              <a:solidFill>
                <a:srgbClr val="FFCCFF"/>
              </a:solidFill>
              <a:ln w="381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omic Sans MS" pitchFamily="66" charset="0"/>
                    <a:cs typeface="Times New Roman" pitchFamily="18" charset="0"/>
                  </a:rPr>
                  <a:t>5</a:t>
                </a:r>
              </a:p>
            </p:txBody>
          </p:sp>
        </p:grpSp>
        <p:sp>
          <p:nvSpPr>
            <p:cNvPr id="6" name="TextBox 5"/>
            <p:cNvSpPr txBox="1"/>
            <p:nvPr/>
          </p:nvSpPr>
          <p:spPr>
            <a:xfrm>
              <a:off x="6525076" y="4052212"/>
              <a:ext cx="333746" cy="461665"/>
            </a:xfrm>
            <a:prstGeom prst="rect">
              <a:avLst/>
            </a:prstGeom>
            <a:noFill/>
          </p:spPr>
          <p:txBody>
            <a:bodyPr wrap="none" rtlCol="0">
              <a:spAutoFit/>
            </a:bodyPr>
            <a:lstStyle/>
            <a:p>
              <a:r>
                <a:rPr lang="en-US" dirty="0" smtClean="0">
                  <a:solidFill>
                    <a:schemeClr val="accent6">
                      <a:lumMod val="75000"/>
                    </a:schemeClr>
                  </a:solidFill>
                </a:rPr>
                <a:t>s</a:t>
              </a:r>
              <a:endParaRPr lang="en-US" dirty="0">
                <a:solidFill>
                  <a:schemeClr val="accent6">
                    <a:lumMod val="75000"/>
                  </a:schemeClr>
                </a:solidFill>
              </a:endParaRPr>
            </a:p>
          </p:txBody>
        </p:sp>
      </p:grpSp>
      <p:sp>
        <p:nvSpPr>
          <p:cNvPr id="41" name="Rectangle 40"/>
          <p:cNvSpPr/>
          <p:nvPr/>
        </p:nvSpPr>
        <p:spPr bwMode="auto">
          <a:xfrm>
            <a:off x="2302571" y="3409950"/>
            <a:ext cx="1355030" cy="382588"/>
          </a:xfrm>
          <a:prstGeom prst="rect">
            <a:avLst/>
          </a:prstGeom>
          <a:noFill/>
          <a:ln w="381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42" name="Text Box 18"/>
          <p:cNvSpPr txBox="1">
            <a:spLocks noChangeArrowheads="1"/>
          </p:cNvSpPr>
          <p:nvPr/>
        </p:nvSpPr>
        <p:spPr bwMode="auto">
          <a:xfrm>
            <a:off x="4054239" y="4375699"/>
            <a:ext cx="5108154" cy="10156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smtClean="0">
                <a:solidFill>
                  <a:schemeClr val="tx1"/>
                </a:solidFill>
              </a:rPr>
              <a:t>It thinks it’s operating on a </a:t>
            </a:r>
            <a:r>
              <a:rPr lang="en-US" sz="2000" dirty="0" smtClean="0">
                <a:solidFill>
                  <a:srgbClr val="FF3300"/>
                </a:solidFill>
              </a:rPr>
              <a:t>Shape</a:t>
            </a:r>
            <a:r>
              <a:rPr lang="en-US" sz="2000" dirty="0" smtClean="0">
                <a:solidFill>
                  <a:schemeClr val="tx1"/>
                </a:solidFill>
              </a:rPr>
              <a:t> -  </a:t>
            </a:r>
            <a:br>
              <a:rPr lang="en-US" sz="2000" dirty="0" smtClean="0">
                <a:solidFill>
                  <a:schemeClr val="tx1"/>
                </a:solidFill>
              </a:rPr>
            </a:br>
            <a:r>
              <a:rPr lang="en-US" sz="2000" dirty="0" smtClean="0">
                <a:solidFill>
                  <a:schemeClr val="tx1"/>
                </a:solidFill>
              </a:rPr>
              <a:t>it has </a:t>
            </a:r>
            <a:r>
              <a:rPr lang="en-US" sz="2000" dirty="0" smtClean="0">
                <a:solidFill>
                  <a:srgbClr val="7030A0"/>
                </a:solidFill>
              </a:rPr>
              <a:t>no idea </a:t>
            </a:r>
            <a:r>
              <a:rPr lang="en-US" sz="2000" dirty="0" smtClean="0">
                <a:solidFill>
                  <a:schemeClr val="tx1"/>
                </a:solidFill>
              </a:rPr>
              <a:t>that it’s really operating </a:t>
            </a:r>
            <a:br>
              <a:rPr lang="en-US" sz="2000" dirty="0" smtClean="0">
                <a:solidFill>
                  <a:schemeClr val="tx1"/>
                </a:solidFill>
              </a:rPr>
            </a:br>
            <a:r>
              <a:rPr lang="en-US" sz="2000" dirty="0" smtClean="0">
                <a:solidFill>
                  <a:schemeClr val="tx1"/>
                </a:solidFill>
              </a:rPr>
              <a:t>on a </a:t>
            </a:r>
            <a:r>
              <a:rPr lang="en-US" sz="2000" dirty="0" smtClean="0">
                <a:solidFill>
                  <a:srgbClr val="FF3300"/>
                </a:solidFill>
              </a:rPr>
              <a:t>Circle</a:t>
            </a:r>
            <a:r>
              <a:rPr lang="en-US" sz="2000" dirty="0" smtClean="0">
                <a:solidFill>
                  <a:schemeClr val="tx1"/>
                </a:solidFill>
              </a:rPr>
              <a:t> or a </a:t>
            </a:r>
            <a:r>
              <a:rPr lang="en-US" sz="2000" dirty="0" smtClean="0">
                <a:solidFill>
                  <a:srgbClr val="FF3300"/>
                </a:solidFill>
              </a:rPr>
              <a:t>Square!</a:t>
            </a:r>
            <a:endParaRPr lang="en-US" sz="2000" dirty="0">
              <a:solidFill>
                <a:srgbClr val="FF3300"/>
              </a:solidFill>
            </a:endParaRPr>
          </a:p>
        </p:txBody>
      </p:sp>
      <p:sp>
        <p:nvSpPr>
          <p:cNvPr id="44" name="Line 31"/>
          <p:cNvSpPr>
            <a:spLocks noChangeShapeType="1"/>
          </p:cNvSpPr>
          <p:nvPr/>
        </p:nvSpPr>
        <p:spPr bwMode="auto">
          <a:xfrm>
            <a:off x="219904" y="566861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31"/>
          <p:cNvSpPr>
            <a:spLocks noChangeShapeType="1"/>
          </p:cNvSpPr>
          <p:nvPr/>
        </p:nvSpPr>
        <p:spPr bwMode="auto">
          <a:xfrm>
            <a:off x="217834" y="592041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31"/>
          <p:cNvSpPr>
            <a:spLocks noChangeShapeType="1"/>
          </p:cNvSpPr>
          <p:nvPr/>
        </p:nvSpPr>
        <p:spPr bwMode="auto">
          <a:xfrm>
            <a:off x="19614" y="3591306"/>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Box 9"/>
          <p:cNvSpPr txBox="1"/>
          <p:nvPr/>
        </p:nvSpPr>
        <p:spPr>
          <a:xfrm>
            <a:off x="3343590" y="3472254"/>
            <a:ext cx="276038" cy="461665"/>
          </a:xfrm>
          <a:prstGeom prst="rect">
            <a:avLst/>
          </a:prstGeom>
          <a:noFill/>
        </p:spPr>
        <p:txBody>
          <a:bodyPr wrap="none" rtlCol="0">
            <a:spAutoFit/>
          </a:bodyPr>
          <a:lstStyle/>
          <a:p>
            <a:r>
              <a:rPr lang="en-US" dirty="0" smtClean="0"/>
              <a:t> </a:t>
            </a:r>
            <a:endParaRPr lang="en-US" dirty="0"/>
          </a:p>
        </p:txBody>
      </p:sp>
      <p:sp>
        <p:nvSpPr>
          <p:cNvPr id="48" name="TextBox 47"/>
          <p:cNvSpPr txBox="1"/>
          <p:nvPr/>
        </p:nvSpPr>
        <p:spPr>
          <a:xfrm>
            <a:off x="5046469" y="253249"/>
            <a:ext cx="276038" cy="461665"/>
          </a:xfrm>
          <a:prstGeom prst="rect">
            <a:avLst/>
          </a:prstGeom>
          <a:noFill/>
        </p:spPr>
        <p:txBody>
          <a:bodyPr wrap="none" rtlCol="0">
            <a:spAutoFit/>
          </a:bodyPr>
          <a:lstStyle/>
          <a:p>
            <a:r>
              <a:rPr lang="en-US" dirty="0" smtClean="0"/>
              <a:t> </a:t>
            </a:r>
            <a:endParaRPr lang="en-US" dirty="0"/>
          </a:p>
        </p:txBody>
      </p:sp>
      <p:cxnSp>
        <p:nvCxnSpPr>
          <p:cNvPr id="12" name="Curved Connector 11"/>
          <p:cNvCxnSpPr>
            <a:stCxn id="10" idx="0"/>
            <a:endCxn id="48" idx="1"/>
          </p:cNvCxnSpPr>
          <p:nvPr/>
        </p:nvCxnSpPr>
        <p:spPr bwMode="auto">
          <a:xfrm rot="5400000" flipH="1" flipV="1">
            <a:off x="2769953" y="1195738"/>
            <a:ext cx="2988172" cy="1564860"/>
          </a:xfrm>
          <a:prstGeom prst="curvedConnector2">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 Box 18"/>
          <p:cNvSpPr txBox="1">
            <a:spLocks noChangeArrowheads="1"/>
          </p:cNvSpPr>
          <p:nvPr/>
        </p:nvSpPr>
        <p:spPr bwMode="auto">
          <a:xfrm>
            <a:off x="3992292" y="5381922"/>
            <a:ext cx="5108154" cy="70788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smtClean="0">
                <a:solidFill>
                  <a:schemeClr val="tx1"/>
                </a:solidFill>
              </a:rPr>
              <a:t>This means that it only knows about functions found in the </a:t>
            </a:r>
            <a:r>
              <a:rPr lang="en-US" sz="2000" dirty="0" smtClean="0">
                <a:solidFill>
                  <a:srgbClr val="FF3300"/>
                </a:solidFill>
              </a:rPr>
              <a:t>Shape</a:t>
            </a:r>
            <a:r>
              <a:rPr lang="en-US" sz="2000" dirty="0" smtClean="0">
                <a:solidFill>
                  <a:schemeClr val="tx1"/>
                </a:solidFill>
              </a:rPr>
              <a:t> class!</a:t>
            </a:r>
            <a:endParaRPr lang="en-US" sz="2000" dirty="0">
              <a:solidFill>
                <a:schemeClr val="tx1"/>
              </a:solidFill>
            </a:endParaRPr>
          </a:p>
        </p:txBody>
      </p:sp>
      <p:sp>
        <p:nvSpPr>
          <p:cNvPr id="14" name="Rectangle 13"/>
          <p:cNvSpPr/>
          <p:nvPr/>
        </p:nvSpPr>
        <p:spPr bwMode="auto">
          <a:xfrm>
            <a:off x="5436704" y="1740246"/>
            <a:ext cx="3369366" cy="655084"/>
          </a:xfrm>
          <a:prstGeom prst="rect">
            <a:avLst/>
          </a:prstGeom>
          <a:solidFill>
            <a:srgbClr val="E7FFFF">
              <a:alpha val="76863"/>
            </a:srgbClr>
          </a:solidFill>
          <a:ln w="381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56" name="Text Box 18"/>
          <p:cNvSpPr txBox="1">
            <a:spLocks noChangeArrowheads="1"/>
          </p:cNvSpPr>
          <p:nvPr/>
        </p:nvSpPr>
        <p:spPr bwMode="auto">
          <a:xfrm>
            <a:off x="3987181" y="6103062"/>
            <a:ext cx="5108154" cy="70788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smtClean="0">
                <a:solidFill>
                  <a:schemeClr val="tx1"/>
                </a:solidFill>
              </a:rPr>
              <a:t>Functions specific to </a:t>
            </a:r>
            <a:r>
              <a:rPr lang="en-US" sz="2000" dirty="0" smtClean="0">
                <a:solidFill>
                  <a:srgbClr val="FF3300"/>
                </a:solidFill>
              </a:rPr>
              <a:t>Circles</a:t>
            </a:r>
            <a:r>
              <a:rPr lang="en-US" sz="2000" dirty="0" smtClean="0">
                <a:solidFill>
                  <a:schemeClr val="tx1"/>
                </a:solidFill>
              </a:rPr>
              <a:t> or </a:t>
            </a:r>
            <a:r>
              <a:rPr lang="en-US" sz="2000" dirty="0" smtClean="0">
                <a:solidFill>
                  <a:srgbClr val="FF3300"/>
                </a:solidFill>
              </a:rPr>
              <a:t>Squares</a:t>
            </a:r>
            <a:r>
              <a:rPr lang="en-US" sz="2000" dirty="0" smtClean="0">
                <a:solidFill>
                  <a:schemeClr val="tx1"/>
                </a:solidFill>
              </a:rPr>
              <a:t> are TOTALLY invisible to it!</a:t>
            </a:r>
            <a:endParaRPr lang="en-US" sz="2000" dirty="0">
              <a:solidFill>
                <a:schemeClr val="tx1"/>
              </a:solidFill>
            </a:endParaRPr>
          </a:p>
        </p:txBody>
      </p:sp>
      <p:sp>
        <p:nvSpPr>
          <p:cNvPr id="59" name="Line 31"/>
          <p:cNvSpPr>
            <a:spLocks noChangeShapeType="1"/>
          </p:cNvSpPr>
          <p:nvPr/>
        </p:nvSpPr>
        <p:spPr bwMode="auto">
          <a:xfrm>
            <a:off x="219904" y="6361044"/>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31"/>
          <p:cNvSpPr>
            <a:spLocks noChangeShapeType="1"/>
          </p:cNvSpPr>
          <p:nvPr/>
        </p:nvSpPr>
        <p:spPr bwMode="auto">
          <a:xfrm>
            <a:off x="249457" y="664265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31"/>
          <p:cNvSpPr>
            <a:spLocks noChangeShapeType="1"/>
          </p:cNvSpPr>
          <p:nvPr/>
        </p:nvSpPr>
        <p:spPr bwMode="auto">
          <a:xfrm>
            <a:off x="24439" y="3581366"/>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3" name="Curved Connector 62"/>
          <p:cNvCxnSpPr/>
          <p:nvPr/>
        </p:nvCxnSpPr>
        <p:spPr bwMode="auto">
          <a:xfrm rot="5400000" flipH="1" flipV="1">
            <a:off x="2766240" y="1195737"/>
            <a:ext cx="2988172" cy="1564860"/>
          </a:xfrm>
          <a:prstGeom prst="curvedConnector2">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Rectangle 24"/>
          <p:cNvSpPr>
            <a:spLocks noChangeArrowheads="1"/>
          </p:cNvSpPr>
          <p:nvPr/>
        </p:nvSpPr>
        <p:spPr bwMode="auto">
          <a:xfrm>
            <a:off x="339524" y="4744248"/>
            <a:ext cx="285750" cy="271670"/>
          </a:xfrm>
          <a:prstGeom prst="rect">
            <a:avLst/>
          </a:prstGeom>
          <a:solidFill>
            <a:srgbClr val="FFFF99"/>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19" name="Group 18"/>
          <p:cNvGrpSpPr/>
          <p:nvPr/>
        </p:nvGrpSpPr>
        <p:grpSpPr>
          <a:xfrm>
            <a:off x="5391117" y="289207"/>
            <a:ext cx="3136656" cy="2802870"/>
            <a:chOff x="5391117" y="289207"/>
            <a:chExt cx="3136656" cy="2802870"/>
          </a:xfrm>
        </p:grpSpPr>
        <p:sp>
          <p:nvSpPr>
            <p:cNvPr id="18" name="Rectangle 17"/>
            <p:cNvSpPr/>
            <p:nvPr/>
          </p:nvSpPr>
          <p:spPr bwMode="auto">
            <a:xfrm>
              <a:off x="5391117" y="289207"/>
              <a:ext cx="1606030" cy="194875"/>
            </a:xfrm>
            <a:prstGeom prst="rect">
              <a:avLst/>
            </a:prstGeom>
            <a:solidFill>
              <a:srgbClr val="E7FFFF">
                <a:alpha val="80000"/>
              </a:srgbClr>
            </a:solidFill>
            <a:ln w="381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70" name="Rectangle 69"/>
            <p:cNvSpPr/>
            <p:nvPr/>
          </p:nvSpPr>
          <p:spPr bwMode="auto">
            <a:xfrm>
              <a:off x="5456152" y="2395330"/>
              <a:ext cx="3071621" cy="696747"/>
            </a:xfrm>
            <a:prstGeom prst="rect">
              <a:avLst/>
            </a:prstGeom>
            <a:solidFill>
              <a:srgbClr val="E7FFFF">
                <a:alpha val="80000"/>
              </a:srgbClr>
            </a:solidFill>
            <a:ln w="381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grpSp>
        <p:nvGrpSpPr>
          <p:cNvPr id="9" name="Group 8"/>
          <p:cNvGrpSpPr/>
          <p:nvPr/>
        </p:nvGrpSpPr>
        <p:grpSpPr>
          <a:xfrm>
            <a:off x="4724418" y="197902"/>
            <a:ext cx="4308768" cy="3030571"/>
            <a:chOff x="6117380" y="-807303"/>
            <a:chExt cx="4308768" cy="3030571"/>
          </a:xfrm>
        </p:grpSpPr>
        <p:grpSp>
          <p:nvGrpSpPr>
            <p:cNvPr id="5" name="Group 4"/>
            <p:cNvGrpSpPr/>
            <p:nvPr/>
          </p:nvGrpSpPr>
          <p:grpSpPr>
            <a:xfrm>
              <a:off x="6484143" y="-715998"/>
              <a:ext cx="3942005" cy="2939266"/>
              <a:chOff x="6484143" y="-715998"/>
              <a:chExt cx="3942005" cy="2939266"/>
            </a:xfrm>
          </p:grpSpPr>
          <p:sp>
            <p:nvSpPr>
              <p:cNvPr id="412701" name="Rectangle 29"/>
              <p:cNvSpPr>
                <a:spLocks noChangeArrowheads="1"/>
              </p:cNvSpPr>
              <p:nvPr/>
            </p:nvSpPr>
            <p:spPr bwMode="auto">
              <a:xfrm>
                <a:off x="6484143" y="-715998"/>
                <a:ext cx="3942005" cy="2939266"/>
              </a:xfrm>
              <a:prstGeom prst="rect">
                <a:avLst/>
              </a:prstGeom>
              <a:solidFill>
                <a:srgbClr val="E7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500" b="1" dirty="0">
                    <a:solidFill>
                      <a:schemeClr val="tx1"/>
                    </a:solidFill>
                    <a:latin typeface="Courier New" pitchFamily="49" charset="0"/>
                    <a:ea typeface="MS Mincho" pitchFamily="49" charset="-128"/>
                  </a:rPr>
                  <a:t>class Circle: public Shape</a:t>
                </a:r>
                <a:endParaRPr lang="en-US" sz="1500" dirty="0">
                  <a:solidFill>
                    <a:schemeClr val="tx1"/>
                  </a:solidFill>
                  <a:latin typeface="Courier New" pitchFamily="49" charset="0"/>
                </a:endParaRPr>
              </a:p>
              <a:p>
                <a:pPr algn="l" eaLnBrk="0" hangingPunct="0"/>
                <a:r>
                  <a:rPr lang="en-US" sz="1500" b="1" dirty="0">
                    <a:solidFill>
                      <a:schemeClr val="tx1"/>
                    </a:solidFill>
                    <a:latin typeface="Courier New" pitchFamily="49" charset="0"/>
                    <a:ea typeface="MS Mincho" pitchFamily="49" charset="-128"/>
                  </a:rPr>
                  <a:t>{</a:t>
                </a:r>
                <a:endParaRPr lang="en-US" sz="1500" dirty="0">
                  <a:solidFill>
                    <a:schemeClr val="tx1"/>
                  </a:solidFill>
                  <a:latin typeface="Courier New" pitchFamily="49" charset="0"/>
                </a:endParaRPr>
              </a:p>
              <a:p>
                <a:pPr algn="l" eaLnBrk="0" hangingPunct="0"/>
                <a:r>
                  <a:rPr lang="en-US" sz="1500" b="1" dirty="0">
                    <a:solidFill>
                      <a:schemeClr val="tx1"/>
                    </a:solidFill>
                    <a:latin typeface="Courier New" pitchFamily="49" charset="0"/>
                    <a:ea typeface="MS Mincho" pitchFamily="49" charset="-128"/>
                  </a:rPr>
                  <a:t>public:</a:t>
                </a:r>
              </a:p>
              <a:p>
                <a:pPr algn="l" eaLnBrk="0" hangingPunct="0"/>
                <a:r>
                  <a:rPr lang="en-US" sz="1500" b="1" dirty="0" smtClean="0">
                    <a:solidFill>
                      <a:schemeClr val="tx1"/>
                    </a:solidFill>
                    <a:latin typeface="Courier New" pitchFamily="49" charset="0"/>
                    <a:ea typeface="MS Mincho" pitchFamily="49" charset="-128"/>
                  </a:rPr>
                  <a:t> ...</a:t>
                </a:r>
                <a:endParaRPr lang="en-US" sz="1500" dirty="0">
                  <a:solidFill>
                    <a:schemeClr val="tx1"/>
                  </a:solidFill>
                  <a:latin typeface="Courier New" pitchFamily="49" charset="0"/>
                </a:endParaRPr>
              </a:p>
              <a:p>
                <a:pPr algn="l" eaLnBrk="0" hangingPunct="0"/>
                <a:r>
                  <a:rPr lang="en-US" sz="1500" b="1" dirty="0">
                    <a:solidFill>
                      <a:schemeClr val="tx1"/>
                    </a:solidFill>
                    <a:latin typeface="Times New Roman"/>
                    <a:ea typeface="MS Mincho" pitchFamily="49" charset="-128"/>
                  </a:rPr>
                  <a:t> </a:t>
                </a:r>
                <a:r>
                  <a:rPr lang="en-US" sz="1500" b="1" dirty="0">
                    <a:solidFill>
                      <a:schemeClr val="tx1"/>
                    </a:solidFill>
                    <a:latin typeface="Courier New" pitchFamily="49" charset="0"/>
                    <a:ea typeface="MS Mincho" pitchFamily="49" charset="-128"/>
                  </a:rPr>
                  <a:t> </a:t>
                </a:r>
                <a:r>
                  <a:rPr lang="en-US" sz="1500" b="1" dirty="0">
                    <a:solidFill>
                      <a:srgbClr val="FF3300"/>
                    </a:solidFill>
                    <a:latin typeface="Courier New" pitchFamily="49" charset="0"/>
                    <a:ea typeface="MS Mincho" pitchFamily="49" charset="-128"/>
                  </a:rPr>
                  <a:t>virtual</a:t>
                </a:r>
                <a:r>
                  <a:rPr lang="en-US" sz="1500" b="1" dirty="0">
                    <a:solidFill>
                      <a:schemeClr val="tx1"/>
                    </a:solidFill>
                    <a:latin typeface="Courier New" pitchFamily="49" charset="0"/>
                    <a:ea typeface="MS Mincho" pitchFamily="49" charset="-128"/>
                  </a:rPr>
                  <a:t> double </a:t>
                </a:r>
                <a:r>
                  <a:rPr lang="en-US" sz="1500" b="1" dirty="0" err="1">
                    <a:solidFill>
                      <a:schemeClr val="tx1"/>
                    </a:solidFill>
                    <a:latin typeface="Courier New" pitchFamily="49" charset="0"/>
                    <a:ea typeface="MS Mincho" pitchFamily="49" charset="-128"/>
                  </a:rPr>
                  <a:t>getArea</a:t>
                </a:r>
                <a:r>
                  <a:rPr lang="en-US" sz="1500" b="1" dirty="0">
                    <a:solidFill>
                      <a:schemeClr val="tx1"/>
                    </a:solidFill>
                    <a:latin typeface="Courier New" pitchFamily="49" charset="0"/>
                    <a:ea typeface="MS Mincho" pitchFamily="49" charset="-128"/>
                  </a:rPr>
                  <a:t>() </a:t>
                </a:r>
              </a:p>
              <a:p>
                <a:pPr algn="l" eaLnBrk="0" hangingPunct="0"/>
                <a:r>
                  <a:rPr lang="en-US" sz="1500" b="1" dirty="0">
                    <a:solidFill>
                      <a:schemeClr val="tx1"/>
                    </a:solidFill>
                    <a:latin typeface="Courier New" pitchFamily="49" charset="0"/>
                    <a:ea typeface="MS Mincho" pitchFamily="49" charset="-128"/>
                  </a:rPr>
                  <a:t>  { return (3.14*</a:t>
                </a:r>
                <a:r>
                  <a:rPr lang="en-US" sz="1500" b="1" dirty="0" err="1">
                    <a:solidFill>
                      <a:schemeClr val="tx1"/>
                    </a:solidFill>
                    <a:latin typeface="Courier New" pitchFamily="49" charset="0"/>
                    <a:ea typeface="MS Mincho" pitchFamily="49" charset="-128"/>
                  </a:rPr>
                  <a:t>m_rad</a:t>
                </a:r>
                <a:r>
                  <a:rPr lang="en-US" sz="1500" b="1" dirty="0">
                    <a:solidFill>
                      <a:schemeClr val="tx1"/>
                    </a:solidFill>
                    <a:latin typeface="Courier New" pitchFamily="49" charset="0"/>
                    <a:ea typeface="MS Mincho" pitchFamily="49" charset="-128"/>
                  </a:rPr>
                  <a:t>*</a:t>
                </a:r>
                <a:r>
                  <a:rPr lang="en-US" sz="1500" b="1" dirty="0" err="1">
                    <a:solidFill>
                      <a:schemeClr val="tx1"/>
                    </a:solidFill>
                    <a:latin typeface="Courier New" pitchFamily="49" charset="0"/>
                    <a:ea typeface="MS Mincho" pitchFamily="49" charset="-128"/>
                  </a:rPr>
                  <a:t>m_rad</a:t>
                </a:r>
                <a:r>
                  <a:rPr lang="en-US" sz="1500" b="1" dirty="0">
                    <a:solidFill>
                      <a:schemeClr val="tx1"/>
                    </a:solidFill>
                    <a:latin typeface="Courier New" pitchFamily="49" charset="0"/>
                    <a:ea typeface="MS Mincho" pitchFamily="49" charset="-128"/>
                  </a:rPr>
                  <a:t>); </a:t>
                </a:r>
                <a:r>
                  <a:rPr lang="en-US" sz="1500" b="1" dirty="0" smtClean="0">
                    <a:solidFill>
                      <a:schemeClr val="tx1"/>
                    </a:solidFill>
                    <a:latin typeface="Courier New" pitchFamily="49" charset="0"/>
                    <a:ea typeface="MS Mincho" pitchFamily="49" charset="-128"/>
                  </a:rPr>
                  <a:t>}</a:t>
                </a:r>
              </a:p>
              <a:p>
                <a:pPr algn="l" eaLnBrk="0" hangingPunct="0"/>
                <a:endParaRPr lang="en-US" sz="1000" b="1" dirty="0">
                  <a:solidFill>
                    <a:schemeClr val="tx1"/>
                  </a:solidFill>
                  <a:latin typeface="Courier New" pitchFamily="49" charset="0"/>
                  <a:ea typeface="MS Mincho" pitchFamily="49" charset="-128"/>
                </a:endParaRPr>
              </a:p>
              <a:p>
                <a:pPr algn="l" eaLnBrk="0" hangingPunct="0"/>
                <a:r>
                  <a:rPr lang="en-US" sz="1500" b="1" dirty="0">
                    <a:solidFill>
                      <a:srgbClr val="6600CC"/>
                    </a:solidFill>
                    <a:latin typeface="Courier New" pitchFamily="49" charset="0"/>
                    <a:ea typeface="MS Mincho" pitchFamily="49" charset="-128"/>
                  </a:rPr>
                  <a:t> void </a:t>
                </a:r>
                <a:r>
                  <a:rPr lang="en-US" sz="1500" b="1" dirty="0" err="1">
                    <a:solidFill>
                      <a:srgbClr val="6600CC"/>
                    </a:solidFill>
                    <a:latin typeface="Courier New" pitchFamily="49" charset="0"/>
                    <a:ea typeface="MS Mincho" pitchFamily="49" charset="-128"/>
                  </a:rPr>
                  <a:t>setRadius</a:t>
                </a:r>
                <a:r>
                  <a:rPr lang="en-US" sz="1500" b="1" dirty="0">
                    <a:solidFill>
                      <a:srgbClr val="6600CC"/>
                    </a:solidFill>
                    <a:latin typeface="Courier New" pitchFamily="49" charset="0"/>
                    <a:ea typeface="MS Mincho" pitchFamily="49" charset="-128"/>
                  </a:rPr>
                  <a:t>(</a:t>
                </a:r>
                <a:r>
                  <a:rPr lang="en-US" sz="1500" b="1" dirty="0" err="1">
                    <a:solidFill>
                      <a:srgbClr val="6600CC"/>
                    </a:solidFill>
                    <a:latin typeface="Courier New" pitchFamily="49" charset="0"/>
                    <a:ea typeface="MS Mincho" pitchFamily="49" charset="-128"/>
                  </a:rPr>
                  <a:t>int</a:t>
                </a:r>
                <a:r>
                  <a:rPr lang="en-US" sz="1500" b="1" dirty="0">
                    <a:solidFill>
                      <a:srgbClr val="6600CC"/>
                    </a:solidFill>
                    <a:latin typeface="Courier New" pitchFamily="49" charset="0"/>
                    <a:ea typeface="MS Mincho" pitchFamily="49" charset="-128"/>
                  </a:rPr>
                  <a:t> </a:t>
                </a:r>
                <a:r>
                  <a:rPr lang="en-US" sz="1500" b="1" dirty="0" err="1">
                    <a:solidFill>
                      <a:srgbClr val="6600CC"/>
                    </a:solidFill>
                    <a:latin typeface="Courier New" pitchFamily="49" charset="0"/>
                    <a:ea typeface="MS Mincho" pitchFamily="49" charset="-128"/>
                  </a:rPr>
                  <a:t>newRad</a:t>
                </a:r>
                <a:r>
                  <a:rPr lang="en-US" sz="1500" b="1" dirty="0">
                    <a:solidFill>
                      <a:srgbClr val="6600CC"/>
                    </a:solidFill>
                    <a:latin typeface="Courier New" pitchFamily="49" charset="0"/>
                    <a:ea typeface="MS Mincho" pitchFamily="49" charset="-128"/>
                  </a:rPr>
                  <a:t>)</a:t>
                </a:r>
              </a:p>
              <a:p>
                <a:pPr algn="l" eaLnBrk="0" hangingPunct="0"/>
                <a:r>
                  <a:rPr lang="en-US" sz="1500" b="1" dirty="0">
                    <a:solidFill>
                      <a:srgbClr val="6600CC"/>
                    </a:solidFill>
                    <a:latin typeface="Courier New" pitchFamily="49" charset="0"/>
                    <a:ea typeface="MS Mincho" pitchFamily="49" charset="-128"/>
                  </a:rPr>
                  <a:t>  { </a:t>
                </a:r>
                <a:r>
                  <a:rPr lang="en-US" sz="1500" b="1" dirty="0" err="1">
                    <a:solidFill>
                      <a:srgbClr val="6600CC"/>
                    </a:solidFill>
                    <a:latin typeface="Courier New" pitchFamily="49" charset="0"/>
                    <a:ea typeface="MS Mincho" pitchFamily="49" charset="-128"/>
                  </a:rPr>
                  <a:t>m_rad</a:t>
                </a:r>
                <a:r>
                  <a:rPr lang="en-US" sz="1500" b="1" dirty="0">
                    <a:solidFill>
                      <a:srgbClr val="6600CC"/>
                    </a:solidFill>
                    <a:latin typeface="Courier New" pitchFamily="49" charset="0"/>
                    <a:ea typeface="MS Mincho" pitchFamily="49" charset="-128"/>
                  </a:rPr>
                  <a:t> = </a:t>
                </a:r>
                <a:r>
                  <a:rPr lang="en-US" sz="1500" b="1" dirty="0" err="1">
                    <a:solidFill>
                      <a:srgbClr val="6600CC"/>
                    </a:solidFill>
                    <a:latin typeface="Courier New" pitchFamily="49" charset="0"/>
                    <a:ea typeface="MS Mincho" pitchFamily="49" charset="-128"/>
                  </a:rPr>
                  <a:t>newRad</a:t>
                </a:r>
                <a:r>
                  <a:rPr lang="en-US" sz="1500" b="1" dirty="0">
                    <a:solidFill>
                      <a:srgbClr val="6600CC"/>
                    </a:solidFill>
                    <a:latin typeface="Courier New" pitchFamily="49" charset="0"/>
                    <a:ea typeface="MS Mincho" pitchFamily="49" charset="-128"/>
                  </a:rPr>
                  <a:t>; </a:t>
                </a:r>
                <a:r>
                  <a:rPr lang="en-US" sz="1500" b="1" dirty="0" smtClean="0">
                    <a:solidFill>
                      <a:srgbClr val="6600CC"/>
                    </a:solidFill>
                    <a:latin typeface="Courier New" pitchFamily="49" charset="0"/>
                    <a:ea typeface="MS Mincho" pitchFamily="49" charset="-128"/>
                  </a:rPr>
                  <a:t>}</a:t>
                </a:r>
              </a:p>
              <a:p>
                <a:pPr algn="l" eaLnBrk="0" hangingPunct="0"/>
                <a:endParaRPr lang="en-US" sz="1000" b="1" dirty="0">
                  <a:solidFill>
                    <a:srgbClr val="6600CC"/>
                  </a:solidFill>
                  <a:latin typeface="Courier New" pitchFamily="49" charset="0"/>
                  <a:ea typeface="MS Mincho" pitchFamily="49" charset="-128"/>
                </a:endParaRPr>
              </a:p>
              <a:p>
                <a:pPr algn="l" eaLnBrk="0" hangingPunct="0"/>
                <a:r>
                  <a:rPr lang="en-US" sz="1500" b="1" dirty="0">
                    <a:solidFill>
                      <a:schemeClr val="tx1"/>
                    </a:solidFill>
                    <a:latin typeface="Times New Roman"/>
                    <a:ea typeface="MS Mincho" pitchFamily="49" charset="-128"/>
                  </a:rPr>
                  <a:t> </a:t>
                </a:r>
                <a:r>
                  <a:rPr lang="en-US" sz="1500" b="1" dirty="0">
                    <a:solidFill>
                      <a:schemeClr val="tx1"/>
                    </a:solidFill>
                    <a:latin typeface="Courier New" pitchFamily="49" charset="0"/>
                    <a:ea typeface="MS Mincho" pitchFamily="49" charset="-128"/>
                  </a:rPr>
                  <a:t>private:</a:t>
                </a:r>
              </a:p>
              <a:p>
                <a:pPr algn="l" eaLnBrk="0" hangingPunct="0"/>
                <a:r>
                  <a:rPr lang="en-US" sz="1500" b="1" dirty="0">
                    <a:solidFill>
                      <a:schemeClr val="tx1"/>
                    </a:solidFill>
                    <a:latin typeface="Courier New" pitchFamily="49" charset="0"/>
                    <a:ea typeface="MS Mincho" pitchFamily="49" charset="-128"/>
                  </a:rPr>
                  <a:t> </a:t>
                </a:r>
                <a:r>
                  <a:rPr lang="en-US" sz="1500" b="1" dirty="0" err="1">
                    <a:solidFill>
                      <a:schemeClr val="tx1"/>
                    </a:solidFill>
                    <a:latin typeface="Courier New" pitchFamily="49" charset="0"/>
                    <a:ea typeface="MS Mincho" pitchFamily="49" charset="-128"/>
                  </a:rPr>
                  <a:t>int</a:t>
                </a:r>
                <a:r>
                  <a:rPr lang="en-US" sz="1500" b="1" dirty="0">
                    <a:solidFill>
                      <a:schemeClr val="tx1"/>
                    </a:solidFill>
                    <a:latin typeface="Courier New" pitchFamily="49" charset="0"/>
                    <a:ea typeface="MS Mincho" pitchFamily="49" charset="-128"/>
                  </a:rPr>
                  <a:t> </a:t>
                </a:r>
                <a:r>
                  <a:rPr lang="en-US" sz="1500" b="1" dirty="0" err="1">
                    <a:solidFill>
                      <a:schemeClr val="tx1"/>
                    </a:solidFill>
                    <a:latin typeface="Courier New" pitchFamily="49" charset="0"/>
                    <a:ea typeface="MS Mincho" pitchFamily="49" charset="-128"/>
                  </a:rPr>
                  <a:t>m_rad</a:t>
                </a:r>
                <a:r>
                  <a:rPr lang="en-US" sz="1500" b="1" dirty="0">
                    <a:solidFill>
                      <a:schemeClr val="tx1"/>
                    </a:solidFill>
                    <a:latin typeface="Courier New" pitchFamily="49" charset="0"/>
                    <a:ea typeface="MS Mincho" pitchFamily="49" charset="-128"/>
                  </a:rPr>
                  <a:t>;</a:t>
                </a:r>
                <a:endParaRPr lang="en-US" sz="1500" dirty="0">
                  <a:solidFill>
                    <a:schemeClr val="tx1"/>
                  </a:solidFill>
                  <a:latin typeface="Courier New" pitchFamily="49" charset="0"/>
                </a:endParaRPr>
              </a:p>
              <a:p>
                <a:pPr algn="l" eaLnBrk="0" hangingPunct="0"/>
                <a:r>
                  <a:rPr lang="en-US" sz="1500" b="1" dirty="0">
                    <a:solidFill>
                      <a:schemeClr val="tx1"/>
                    </a:solidFill>
                    <a:latin typeface="Courier New" pitchFamily="49" charset="0"/>
                    <a:ea typeface="MS Mincho" pitchFamily="49" charset="-128"/>
                  </a:rPr>
                  <a:t>};</a:t>
                </a:r>
                <a:endParaRPr lang="en-US" sz="1500" dirty="0">
                  <a:solidFill>
                    <a:schemeClr val="tx1"/>
                  </a:solidFill>
                  <a:latin typeface="Times New Roman" pitchFamily="18" charset="0"/>
                </a:endParaRPr>
              </a:p>
            </p:txBody>
          </p:sp>
          <p:sp>
            <p:nvSpPr>
              <p:cNvPr id="35" name="Rectangle 34"/>
              <p:cNvSpPr/>
              <p:nvPr/>
            </p:nvSpPr>
            <p:spPr bwMode="auto">
              <a:xfrm>
                <a:off x="7915172" y="1625207"/>
                <a:ext cx="1030045" cy="461665"/>
              </a:xfrm>
              <a:prstGeom prst="rect">
                <a:avLst/>
              </a:prstGeom>
              <a:solidFill>
                <a:srgbClr val="FFCCFF"/>
              </a:solidFill>
              <a:ln w="381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omic Sans MS" pitchFamily="66" charset="0"/>
                    <a:cs typeface="Times New Roman" pitchFamily="18" charset="0"/>
                  </a:rPr>
                  <a:t>10</a:t>
                </a:r>
              </a:p>
            </p:txBody>
          </p:sp>
        </p:grpSp>
        <p:sp>
          <p:nvSpPr>
            <p:cNvPr id="8" name="TextBox 7"/>
            <p:cNvSpPr txBox="1"/>
            <p:nvPr/>
          </p:nvSpPr>
          <p:spPr>
            <a:xfrm>
              <a:off x="6117380" y="-807303"/>
              <a:ext cx="343364" cy="461665"/>
            </a:xfrm>
            <a:prstGeom prst="rect">
              <a:avLst/>
            </a:prstGeom>
            <a:noFill/>
          </p:spPr>
          <p:txBody>
            <a:bodyPr wrap="none" rtlCol="0">
              <a:spAutoFit/>
            </a:bodyPr>
            <a:lstStyle/>
            <a:p>
              <a:r>
                <a:rPr lang="en-US" dirty="0" smtClean="0">
                  <a:solidFill>
                    <a:schemeClr val="accent6">
                      <a:lumMod val="75000"/>
                    </a:schemeClr>
                  </a:solidFill>
                </a:rPr>
                <a:t>c</a:t>
              </a:r>
              <a:endParaRPr lang="en-US" dirty="0">
                <a:solidFill>
                  <a:schemeClr val="accent6">
                    <a:lumMod val="75000"/>
                  </a:schemeClr>
                </a:solidFill>
              </a:endParaRPr>
            </a:p>
          </p:txBody>
        </p:sp>
      </p:grpSp>
      <p:sp>
        <p:nvSpPr>
          <p:cNvPr id="62" name="Rectangle 61"/>
          <p:cNvSpPr/>
          <p:nvPr/>
        </p:nvSpPr>
        <p:spPr bwMode="auto">
          <a:xfrm>
            <a:off x="5208233" y="1790977"/>
            <a:ext cx="3369366" cy="655084"/>
          </a:xfrm>
          <a:prstGeom prst="rect">
            <a:avLst/>
          </a:prstGeom>
          <a:solidFill>
            <a:srgbClr val="E7FFFF">
              <a:alpha val="76863"/>
            </a:srgbClr>
          </a:solidFill>
          <a:ln w="381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21" name="Group 20"/>
          <p:cNvGrpSpPr/>
          <p:nvPr/>
        </p:nvGrpSpPr>
        <p:grpSpPr>
          <a:xfrm>
            <a:off x="5181600" y="351183"/>
            <a:ext cx="2898913" cy="2800528"/>
            <a:chOff x="5181600" y="351183"/>
            <a:chExt cx="2898913" cy="2800528"/>
          </a:xfrm>
        </p:grpSpPr>
        <p:sp>
          <p:nvSpPr>
            <p:cNvPr id="20" name="Rectangle 19"/>
            <p:cNvSpPr/>
            <p:nvPr/>
          </p:nvSpPr>
          <p:spPr bwMode="auto">
            <a:xfrm>
              <a:off x="5181600" y="351183"/>
              <a:ext cx="1527313" cy="278567"/>
            </a:xfrm>
            <a:prstGeom prst="rect">
              <a:avLst/>
            </a:prstGeom>
            <a:solidFill>
              <a:srgbClr val="E7FFFF">
                <a:alpha val="80000"/>
              </a:srgbClr>
            </a:solidFill>
            <a:ln w="381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73" name="Rectangle 72"/>
            <p:cNvSpPr/>
            <p:nvPr/>
          </p:nvSpPr>
          <p:spPr bwMode="auto">
            <a:xfrm>
              <a:off x="5191538" y="2488366"/>
              <a:ext cx="2888975" cy="663345"/>
            </a:xfrm>
            <a:prstGeom prst="rect">
              <a:avLst/>
            </a:prstGeom>
            <a:solidFill>
              <a:srgbClr val="E7FFFF">
                <a:alpha val="80000"/>
              </a:srgbClr>
            </a:solidFill>
            <a:ln w="381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grpSp>
        <p:nvGrpSpPr>
          <p:cNvPr id="75" name="Group 26"/>
          <p:cNvGrpSpPr>
            <a:grpSpLocks/>
          </p:cNvGrpSpPr>
          <p:nvPr/>
        </p:nvGrpSpPr>
        <p:grpSpPr bwMode="auto">
          <a:xfrm>
            <a:off x="160276" y="4482515"/>
            <a:ext cx="3776662" cy="785192"/>
            <a:chOff x="165" y="1693"/>
            <a:chExt cx="2379" cy="474"/>
          </a:xfrm>
        </p:grpSpPr>
        <p:sp>
          <p:nvSpPr>
            <p:cNvPr id="76" name="Rectangle 24"/>
            <p:cNvSpPr>
              <a:spLocks noChangeArrowheads="1"/>
            </p:cNvSpPr>
            <p:nvPr/>
          </p:nvSpPr>
          <p:spPr bwMode="auto">
            <a:xfrm>
              <a:off x="184" y="1755"/>
              <a:ext cx="180" cy="164"/>
            </a:xfrm>
            <a:prstGeom prst="rect">
              <a:avLst/>
            </a:prstGeom>
            <a:solidFill>
              <a:srgbClr val="FFFF99"/>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7" name="Text Box 25"/>
            <p:cNvSpPr txBox="1">
              <a:spLocks noChangeArrowheads="1"/>
            </p:cNvSpPr>
            <p:nvPr/>
          </p:nvSpPr>
          <p:spPr bwMode="auto">
            <a:xfrm>
              <a:off x="165" y="1693"/>
              <a:ext cx="2379" cy="47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dirty="0"/>
                <a:t>    </a:t>
              </a:r>
              <a:r>
                <a:rPr lang="en-US" sz="1700" dirty="0" err="1" smtClean="0">
                  <a:solidFill>
                    <a:srgbClr val="6600CC"/>
                  </a:solidFill>
                </a:rPr>
                <a:t>x.setRadius</a:t>
              </a:r>
              <a:r>
                <a:rPr lang="en-US" sz="1700" dirty="0" smtClean="0">
                  <a:solidFill>
                    <a:srgbClr val="6600CC"/>
                  </a:solidFill>
                </a:rPr>
                <a:t>(10</a:t>
              </a:r>
              <a:r>
                <a:rPr lang="en-US" sz="1700" dirty="0">
                  <a:solidFill>
                    <a:srgbClr val="6600CC"/>
                  </a:solidFill>
                </a:rPr>
                <a:t>);</a:t>
              </a:r>
              <a:r>
                <a:rPr lang="en-US" sz="1700" dirty="0"/>
                <a:t>  </a:t>
              </a:r>
              <a:r>
                <a:rPr lang="en-US" sz="1700" dirty="0">
                  <a:solidFill>
                    <a:srgbClr val="FF0000"/>
                  </a:solidFill>
                </a:rPr>
                <a:t>// ERROR</a:t>
              </a:r>
              <a:r>
                <a:rPr lang="en-US" sz="1700" dirty="0" smtClean="0">
                  <a:solidFill>
                    <a:srgbClr val="FF0000"/>
                  </a:solidFill>
                </a:rPr>
                <a:t>!</a:t>
              </a:r>
            </a:p>
            <a:p>
              <a:pPr algn="l"/>
              <a:r>
                <a:rPr lang="en-US" sz="1400" b="1" dirty="0">
                  <a:solidFill>
                    <a:schemeClr val="tx1"/>
                  </a:solidFill>
                </a:rPr>
                <a:t>}</a:t>
              </a:r>
            </a:p>
            <a:p>
              <a:pPr algn="l"/>
              <a:r>
                <a:rPr lang="en-US" sz="1400" b="1" dirty="0" smtClean="0"/>
                <a:t> </a:t>
              </a:r>
              <a:endParaRPr lang="en-US" sz="1400" b="1" dirty="0"/>
            </a:p>
          </p:txBody>
        </p:sp>
      </p:grpSp>
    </p:spTree>
    <p:extLst>
      <p:ext uri="{BB962C8B-B14F-4D97-AF65-F5344CB8AC3E}">
        <p14:creationId xmlns:p14="http://schemas.microsoft.com/office/powerpoint/2010/main" val="3430215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2690"/>
                                        </p:tgtEl>
                                        <p:attrNameLst>
                                          <p:attrName>style.visibility</p:attrName>
                                        </p:attrNameLst>
                                      </p:cBhvr>
                                      <p:to>
                                        <p:strVal val="visible"/>
                                      </p:to>
                                    </p:set>
                                    <p:anim calcmode="lin" valueType="num">
                                      <p:cBhvr additive="base">
                                        <p:cTn id="7" dur="500" fill="hold"/>
                                        <p:tgtEl>
                                          <p:spTgt spid="412690"/>
                                        </p:tgtEl>
                                        <p:attrNameLst>
                                          <p:attrName>ppt_x</p:attrName>
                                        </p:attrNameLst>
                                      </p:cBhvr>
                                      <p:tavLst>
                                        <p:tav tm="0">
                                          <p:val>
                                            <p:strVal val="1+#ppt_w/2"/>
                                          </p:val>
                                        </p:tav>
                                        <p:tav tm="100000">
                                          <p:val>
                                            <p:strVal val="#ppt_x"/>
                                          </p:val>
                                        </p:tav>
                                      </p:tavLst>
                                    </p:anim>
                                    <p:anim calcmode="lin" valueType="num">
                                      <p:cBhvr additive="base">
                                        <p:cTn id="8" dur="500" fill="hold"/>
                                        <p:tgtEl>
                                          <p:spTgt spid="4126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4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500" fill="hold"/>
                                        <p:tgtEl>
                                          <p:spTgt spid="42"/>
                                        </p:tgtEl>
                                        <p:attrNameLst>
                                          <p:attrName>ppt_x</p:attrName>
                                        </p:attrNameLst>
                                      </p:cBhvr>
                                      <p:tavLst>
                                        <p:tav tm="0">
                                          <p:val>
                                            <p:strVal val="1+#ppt_w/2"/>
                                          </p:val>
                                        </p:tav>
                                        <p:tav tm="100000">
                                          <p:val>
                                            <p:strVal val="#ppt_x"/>
                                          </p:val>
                                        </p:tav>
                                      </p:tavLst>
                                    </p:anim>
                                    <p:anim calcmode="lin" valueType="num">
                                      <p:cBhvr additive="base">
                                        <p:cTn id="23"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4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4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52"/>
                                        </p:tgtEl>
                                        <p:attrNameLst>
                                          <p:attrName>style.visibility</p:attrName>
                                        </p:attrNameLst>
                                      </p:cBhvr>
                                      <p:to>
                                        <p:strVal val="visible"/>
                                      </p:to>
                                    </p:set>
                                    <p:anim calcmode="lin" valueType="num">
                                      <p:cBhvr additive="base">
                                        <p:cTn id="57" dur="500" fill="hold"/>
                                        <p:tgtEl>
                                          <p:spTgt spid="52"/>
                                        </p:tgtEl>
                                        <p:attrNameLst>
                                          <p:attrName>ppt_x</p:attrName>
                                        </p:attrNameLst>
                                      </p:cBhvr>
                                      <p:tavLst>
                                        <p:tav tm="0">
                                          <p:val>
                                            <p:strVal val="1+#ppt_w/2"/>
                                          </p:val>
                                        </p:tav>
                                        <p:tav tm="100000">
                                          <p:val>
                                            <p:strVal val="#ppt_x"/>
                                          </p:val>
                                        </p:tav>
                                      </p:tavLst>
                                    </p:anim>
                                    <p:anim calcmode="lin" valueType="num">
                                      <p:cBhvr additive="base">
                                        <p:cTn id="58"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1+#ppt_w/2"/>
                                          </p:val>
                                        </p:tav>
                                        <p:tav tm="100000">
                                          <p:val>
                                            <p:strVal val="#ppt_x"/>
                                          </p:val>
                                        </p:tav>
                                      </p:tavLst>
                                    </p:anim>
                                    <p:anim calcmode="lin" valueType="num">
                                      <p:cBhvr additive="base">
                                        <p:cTn id="64"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left)">
                                      <p:cBhvr>
                                        <p:cTn id="69" dur="500"/>
                                        <p:tgtEl>
                                          <p:spTgt spid="14"/>
                                        </p:tgtEl>
                                      </p:cBhvr>
                                    </p:animEffect>
                                  </p:childTnLst>
                                </p:cTn>
                              </p:par>
                              <p:par>
                                <p:cTn id="70" presetID="22" presetClass="entr" presetSubtype="8" fill="hold"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412698"/>
                                        </p:tgtEl>
                                        <p:attrNameLst>
                                          <p:attrName>style.visibility</p:attrName>
                                        </p:attrNameLst>
                                      </p:cBhvr>
                                      <p:to>
                                        <p:strVal val="visible"/>
                                      </p:to>
                                    </p:set>
                                    <p:animEffect transition="in" filter="wipe(left)">
                                      <p:cBhvr>
                                        <p:cTn id="77" dur="500"/>
                                        <p:tgtEl>
                                          <p:spTgt spid="412698"/>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412698"/>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4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59"/>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7"/>
                                        </p:tgtEl>
                                      </p:cBhvr>
                                    </p:animEffect>
                                    <p:set>
                                      <p:cBhvr>
                                        <p:cTn id="94" dur="1" fill="hold">
                                          <p:stCondLst>
                                            <p:cond delay="499"/>
                                          </p:stCondLst>
                                        </p:cTn>
                                        <p:tgtEl>
                                          <p:spTgt spid="7"/>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14"/>
                                        </p:tgtEl>
                                      </p:cBhvr>
                                    </p:animEffect>
                                    <p:set>
                                      <p:cBhvr>
                                        <p:cTn id="97" dur="1" fill="hold">
                                          <p:stCondLst>
                                            <p:cond delay="499"/>
                                          </p:stCondLst>
                                        </p:cTn>
                                        <p:tgtEl>
                                          <p:spTgt spid="14"/>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19"/>
                                        </p:tgtEl>
                                      </p:cBhvr>
                                    </p:animEffect>
                                    <p:set>
                                      <p:cBhvr>
                                        <p:cTn id="100" dur="1" fill="hold">
                                          <p:stCondLst>
                                            <p:cond delay="499"/>
                                          </p:stCondLst>
                                        </p:cTn>
                                        <p:tgtEl>
                                          <p:spTgt spid="19"/>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12"/>
                                        </p:tgtEl>
                                      </p:cBhvr>
                                    </p:animEffect>
                                    <p:set>
                                      <p:cBhvr>
                                        <p:cTn id="103" dur="1" fill="hold">
                                          <p:stCondLst>
                                            <p:cond delay="499"/>
                                          </p:stCondLst>
                                        </p:cTn>
                                        <p:tgtEl>
                                          <p:spTgt spid="12"/>
                                        </p:tgtEl>
                                        <p:attrNameLst>
                                          <p:attrName>style.visibility</p:attrName>
                                        </p:attrNameLst>
                                      </p:cBhvr>
                                      <p:to>
                                        <p:strVal val="hidden"/>
                                      </p:to>
                                    </p:set>
                                  </p:childTnLst>
                                </p:cTn>
                              </p:par>
                              <p:par>
                                <p:cTn id="104" presetID="1" presetClass="entr" presetSubtype="0" fill="hold" nodeType="withEffect">
                                  <p:stCondLst>
                                    <p:cond delay="0"/>
                                  </p:stCondLst>
                                  <p:childTnLst>
                                    <p:set>
                                      <p:cBhvr>
                                        <p:cTn id="105" dur="1" fill="hold">
                                          <p:stCondLst>
                                            <p:cond delay="0"/>
                                          </p:stCondLst>
                                        </p:cTn>
                                        <p:tgtEl>
                                          <p:spTgt spid="9"/>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59"/>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60"/>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60"/>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61"/>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63"/>
                                        </p:tgtEl>
                                        <p:attrNameLst>
                                          <p:attrName>style.visibility</p:attrName>
                                        </p:attrNameLst>
                                      </p:cBhvr>
                                      <p:to>
                                        <p:strVal val="visible"/>
                                      </p:to>
                                    </p:set>
                                    <p:animEffect transition="in" filter="wipe(down)">
                                      <p:cBhvr>
                                        <p:cTn id="126" dur="500"/>
                                        <p:tgtEl>
                                          <p:spTgt spid="63"/>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62"/>
                                        </p:tgtEl>
                                        <p:attrNameLst>
                                          <p:attrName>style.visibility</p:attrName>
                                        </p:attrNameLst>
                                      </p:cBhvr>
                                      <p:to>
                                        <p:strVal val="visible"/>
                                      </p:to>
                                    </p:set>
                                    <p:animEffect transition="in" filter="wipe(left)">
                                      <p:cBhvr>
                                        <p:cTn id="131" dur="500"/>
                                        <p:tgtEl>
                                          <p:spTgt spid="62"/>
                                        </p:tgtEl>
                                      </p:cBhvr>
                                    </p:animEffect>
                                  </p:childTnLst>
                                </p:cTn>
                              </p:par>
                              <p:par>
                                <p:cTn id="132" presetID="22" presetClass="entr" presetSubtype="8" fill="hold" nodeType="with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wipe(left)">
                                      <p:cBhvr>
                                        <p:cTn id="134" dur="500"/>
                                        <p:tgtEl>
                                          <p:spTgt spid="21"/>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75"/>
                                        </p:tgtEl>
                                        <p:attrNameLst>
                                          <p:attrName>style.visibility</p:attrName>
                                        </p:attrNameLst>
                                      </p:cBhvr>
                                      <p:to>
                                        <p:strVal val="visible"/>
                                      </p:to>
                                    </p:set>
                                    <p:animEffect transition="in" filter="wipe(left)">
                                      <p:cBhvr>
                                        <p:cTn id="139" dur="500"/>
                                        <p:tgtEl>
                                          <p:spTgt spid="75"/>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nodeType="clickEffect">
                                  <p:stCondLst>
                                    <p:cond delay="0"/>
                                  </p:stCondLst>
                                  <p:childTnLst>
                                    <p:set>
                                      <p:cBhvr>
                                        <p:cTn id="143" dur="1" fill="hold">
                                          <p:stCondLst>
                                            <p:cond delay="0"/>
                                          </p:stCondLst>
                                        </p:cTn>
                                        <p:tgtEl>
                                          <p:spTgt spid="75"/>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90" grpId="0"/>
      <p:bldP spid="41" grpId="0" animBg="1"/>
      <p:bldP spid="41" grpId="1" animBg="1"/>
      <p:bldP spid="42" grpId="0"/>
      <p:bldP spid="44" grpId="0" animBg="1"/>
      <p:bldP spid="44" grpId="1" animBg="1"/>
      <p:bldP spid="45" grpId="0" animBg="1"/>
      <p:bldP spid="45" grpId="1" animBg="1"/>
      <p:bldP spid="46" grpId="0" animBg="1"/>
      <p:bldP spid="46" grpId="1" animBg="1"/>
      <p:bldP spid="52" grpId="0"/>
      <p:bldP spid="14" grpId="0" animBg="1"/>
      <p:bldP spid="14" grpId="1" animBg="1"/>
      <p:bldP spid="56" grpId="0"/>
      <p:bldP spid="59" grpId="0" animBg="1"/>
      <p:bldP spid="59" grpId="1" animBg="1"/>
      <p:bldP spid="60" grpId="0" animBg="1"/>
      <p:bldP spid="60" grpId="1" animBg="1"/>
      <p:bldP spid="61" grpId="0" animBg="1"/>
      <p:bldP spid="61" grpId="1" animBg="1"/>
      <p:bldP spid="6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4"/>
          <p:cNvSpPr>
            <a:spLocks noGrp="1"/>
          </p:cNvSpPr>
          <p:nvPr>
            <p:ph type="sldNum" sz="quarter" idx="12"/>
          </p:nvPr>
        </p:nvSpPr>
        <p:spPr/>
        <p:txBody>
          <a:bodyPr/>
          <a:lstStyle/>
          <a:p>
            <a:fld id="{B6CDAB3A-9641-405E-8D9E-5AE085810BC8}" type="slidenum">
              <a:rPr lang="en-US"/>
              <a:pPr/>
              <a:t>17</a:t>
            </a:fld>
            <a:endParaRPr lang="en-US"/>
          </a:p>
        </p:txBody>
      </p:sp>
      <p:grpSp>
        <p:nvGrpSpPr>
          <p:cNvPr id="413698" name="Group 2"/>
          <p:cNvGrpSpPr>
            <a:grpSpLocks/>
          </p:cNvGrpSpPr>
          <p:nvPr/>
        </p:nvGrpSpPr>
        <p:grpSpPr bwMode="auto">
          <a:xfrm>
            <a:off x="228600" y="3440113"/>
            <a:ext cx="3963988" cy="3417887"/>
            <a:chOff x="336" y="2400"/>
            <a:chExt cx="2021" cy="2153"/>
          </a:xfrm>
        </p:grpSpPr>
        <p:sp>
          <p:nvSpPr>
            <p:cNvPr id="413699" name="Rectangle 3"/>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00" name="Text Box 4"/>
            <p:cNvSpPr txBox="1">
              <a:spLocks noChangeArrowheads="1"/>
            </p:cNvSpPr>
            <p:nvPr/>
          </p:nvSpPr>
          <p:spPr bwMode="auto">
            <a:xfrm>
              <a:off x="336" y="2400"/>
              <a:ext cx="2021" cy="215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a:t>
              </a:r>
              <a:r>
                <a:rPr lang="en-US" sz="1800" b="1">
                  <a:solidFill>
                    <a:srgbClr val="FF3300"/>
                  </a:solidFill>
                  <a:latin typeface="Courier New" pitchFamily="49" charset="0"/>
                </a:rPr>
                <a:t>Shape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a:t>
              </a:r>
            </a:p>
            <a:p>
              <a:pPr algn="l"/>
              <a:r>
                <a:rPr lang="en-US" sz="1800" b="1">
                  <a:latin typeface="Courier New" pitchFamily="49" charset="0"/>
                </a:rPr>
                <a:t>  cout &lt;&lt; x.getArea()*3.25;</a:t>
              </a:r>
            </a:p>
            <a:p>
              <a:pPr algn="l"/>
              <a:r>
                <a:rPr lang="en-US" sz="1800" b="1">
                  <a:latin typeface="Courier New" pitchFamily="49" charset="0"/>
                </a:rPr>
                <a:t>}</a:t>
              </a: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Circle c(10);</a:t>
              </a:r>
            </a:p>
            <a:p>
              <a:pPr algn="l"/>
              <a:endParaRPr lang="en-US" sz="1000" b="1">
                <a:latin typeface="Courier New" pitchFamily="49" charset="0"/>
              </a:endParaRPr>
            </a:p>
            <a:p>
              <a:pPr algn="l"/>
              <a:r>
                <a:rPr lang="en-US" sz="1800" b="1">
                  <a:latin typeface="Courier New" pitchFamily="49" charset="0"/>
                </a:rPr>
                <a:t>  PrintPrice(</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  PrintPrice(</a:t>
              </a:r>
              <a:r>
                <a:rPr lang="en-US" sz="1800" b="1">
                  <a:solidFill>
                    <a:srgbClr val="FF3300"/>
                  </a:solidFill>
                  <a:latin typeface="Courier New" pitchFamily="49" charset="0"/>
                </a:rPr>
                <a:t>c</a:t>
              </a:r>
              <a:r>
                <a:rPr lang="en-US" sz="1800" b="1">
                  <a:latin typeface="Courier New" pitchFamily="49" charset="0"/>
                </a:rPr>
                <a:t>);</a:t>
              </a:r>
            </a:p>
          </p:txBody>
        </p:sp>
      </p:grpSp>
      <p:sp>
        <p:nvSpPr>
          <p:cNvPr id="413701" name="Rectangle 5"/>
          <p:cNvSpPr>
            <a:spLocks noChangeArrowheads="1"/>
          </p:cNvSpPr>
          <p:nvPr/>
        </p:nvSpPr>
        <p:spPr bwMode="auto">
          <a:xfrm>
            <a:off x="609599" y="990600"/>
            <a:ext cx="2797175" cy="24384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02" name="Rectangle 6"/>
          <p:cNvSpPr>
            <a:spLocks noGrp="1" noChangeArrowheads="1"/>
          </p:cNvSpPr>
          <p:nvPr>
            <p:ph type="title"/>
          </p:nvPr>
        </p:nvSpPr>
        <p:spPr/>
        <p:txBody>
          <a:bodyPr/>
          <a:lstStyle/>
          <a:p>
            <a:r>
              <a:rPr lang="en-US"/>
              <a:t>Polymorphism</a:t>
            </a:r>
          </a:p>
        </p:txBody>
      </p:sp>
      <p:sp>
        <p:nvSpPr>
          <p:cNvPr id="413703" name="Rectangle 7"/>
          <p:cNvSpPr>
            <a:spLocks noChangeArrowheads="1"/>
          </p:cNvSpPr>
          <p:nvPr/>
        </p:nvSpPr>
        <p:spPr bwMode="auto">
          <a:xfrm>
            <a:off x="609600" y="990600"/>
            <a:ext cx="2667000" cy="244682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dirty="0">
                <a:solidFill>
                  <a:schemeClr val="tx1"/>
                </a:solidFill>
                <a:latin typeface="Courier New" pitchFamily="49" charset="0"/>
                <a:ea typeface="MS Mincho" pitchFamily="49" charset="-128"/>
              </a:rPr>
              <a:t>class Shape</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a:t>
            </a:r>
            <a:endParaRPr lang="en-US" sz="1200" dirty="0">
              <a:solidFill>
                <a:schemeClr val="tx1"/>
              </a:solidFill>
              <a:latin typeface="Courier New" pitchFamily="49" charset="0"/>
            </a:endParaRPr>
          </a:p>
          <a:p>
            <a:pPr algn="l" eaLnBrk="0" hangingPunct="0"/>
            <a:r>
              <a:rPr lang="en-US" sz="1700" b="1" dirty="0">
                <a:solidFill>
                  <a:schemeClr val="tx1"/>
                </a:solidFill>
                <a:latin typeface="Courier New" pitchFamily="49" charset="0"/>
                <a:ea typeface="MS Mincho" pitchFamily="49" charset="-128"/>
              </a:rPr>
              <a:t>public:</a:t>
            </a:r>
          </a:p>
          <a:p>
            <a:pPr algn="l" eaLnBrk="0" hangingPunct="0"/>
            <a:r>
              <a:rPr lang="en-US" sz="800" b="1" dirty="0">
                <a:solidFill>
                  <a:srgbClr val="512373"/>
                </a:solidFill>
                <a:latin typeface="Times New Roman"/>
                <a:ea typeface="MS Mincho" pitchFamily="49" charset="-128"/>
              </a:rPr>
              <a:t> </a:t>
            </a:r>
            <a:r>
              <a:rPr lang="en-US" sz="1700" b="1" dirty="0">
                <a:solidFill>
                  <a:srgbClr val="512373"/>
                </a:solidFill>
                <a:latin typeface="Courier New" pitchFamily="49" charset="0"/>
                <a:ea typeface="MS Mincho" pitchFamily="49" charset="-128"/>
              </a:rPr>
              <a:t> double </a:t>
            </a:r>
            <a:r>
              <a:rPr lang="en-US" sz="1700" b="1" dirty="0" err="1">
                <a:solidFill>
                  <a:srgbClr val="512373"/>
                </a:solidFill>
                <a:latin typeface="Courier New" pitchFamily="49" charset="0"/>
                <a:ea typeface="MS Mincho" pitchFamily="49" charset="-128"/>
              </a:rPr>
              <a:t>getArea</a:t>
            </a:r>
            <a:r>
              <a:rPr lang="en-US" sz="1700" b="1" dirty="0">
                <a:solidFill>
                  <a:srgbClr val="512373"/>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  { return (0); }</a:t>
            </a:r>
          </a:p>
          <a:p>
            <a:pPr algn="l" eaLnBrk="0" hangingPunct="0"/>
            <a:r>
              <a:rPr lang="en-US" sz="1700" b="1" dirty="0">
                <a:solidFill>
                  <a:schemeClr val="tx1"/>
                </a:solidFill>
                <a:latin typeface="Courier New" pitchFamily="49" charset="0"/>
                <a:ea typeface="MS Mincho" pitchFamily="49" charset="-128"/>
              </a:rPr>
              <a:t>  ...</a:t>
            </a:r>
          </a:p>
          <a:p>
            <a:pPr algn="l" eaLnBrk="0" hangingPunct="0"/>
            <a:r>
              <a:rPr lang="en-US" sz="800" b="1" dirty="0">
                <a:solidFill>
                  <a:schemeClr val="tx1"/>
                </a:solidFill>
                <a:latin typeface="Times New Roman"/>
                <a:ea typeface="MS Mincho" pitchFamily="49" charset="-128"/>
              </a:rPr>
              <a:t> </a:t>
            </a:r>
            <a:r>
              <a:rPr lang="en-US" sz="1700" b="1" dirty="0">
                <a:solidFill>
                  <a:schemeClr val="tx1"/>
                </a:solidFill>
                <a:latin typeface="Courier New" pitchFamily="49" charset="0"/>
                <a:ea typeface="MS Mincho" pitchFamily="49" charset="-128"/>
              </a:rPr>
              <a:t>private:</a:t>
            </a:r>
          </a:p>
          <a:p>
            <a:pPr algn="l" eaLnBrk="0" hangingPunct="0"/>
            <a:r>
              <a:rPr lang="en-US" sz="1700" b="1" dirty="0">
                <a:solidFill>
                  <a:schemeClr val="tx1"/>
                </a:solidFill>
                <a:latin typeface="Courier New" pitchFamily="49" charset="0"/>
                <a:ea typeface="MS Mincho" pitchFamily="49" charset="-128"/>
              </a:rPr>
              <a:t>  ...</a:t>
            </a:r>
          </a:p>
          <a:p>
            <a:pPr algn="l" eaLnBrk="0" hangingPunct="0"/>
            <a:r>
              <a:rPr lang="en-US" sz="1700" b="1" dirty="0">
                <a:solidFill>
                  <a:schemeClr val="tx1"/>
                </a:solidFill>
                <a:latin typeface="Courier New" pitchFamily="49" charset="0"/>
                <a:ea typeface="MS Mincho" pitchFamily="49" charset="-128"/>
              </a:rPr>
              <a:t>};</a:t>
            </a:r>
            <a:endParaRPr lang="en-US" dirty="0">
              <a:solidFill>
                <a:schemeClr val="tx1"/>
              </a:solidFill>
              <a:latin typeface="Times New Roman" pitchFamily="18" charset="0"/>
            </a:endParaRPr>
          </a:p>
        </p:txBody>
      </p:sp>
      <p:grpSp>
        <p:nvGrpSpPr>
          <p:cNvPr id="413704" name="Group 8"/>
          <p:cNvGrpSpPr>
            <a:grpSpLocks/>
          </p:cNvGrpSpPr>
          <p:nvPr/>
        </p:nvGrpSpPr>
        <p:grpSpPr bwMode="auto">
          <a:xfrm>
            <a:off x="3657600" y="990600"/>
            <a:ext cx="4572000" cy="2438400"/>
            <a:chOff x="2784" y="576"/>
            <a:chExt cx="2880" cy="1536"/>
          </a:xfrm>
        </p:grpSpPr>
        <p:sp>
          <p:nvSpPr>
            <p:cNvPr id="413705" name="Rectangle 9"/>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06" name="Rectangle 10"/>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rgbClr val="6600CC"/>
                  </a:solidFill>
                  <a:latin typeface="Times New Roman"/>
                  <a:ea typeface="MS Mincho" pitchFamily="49" charset="-128"/>
                </a:rPr>
                <a:t> </a:t>
              </a:r>
              <a:r>
                <a:rPr lang="en-US" sz="1700" b="1">
                  <a:solidFill>
                    <a:srgbClr val="6600CC"/>
                  </a:solidFill>
                  <a:latin typeface="Courier New" pitchFamily="49" charset="0"/>
                  <a:ea typeface="MS Mincho" pitchFamily="49" charset="-128"/>
                </a:rPr>
                <a:t> double getArea()</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13707" name="Group 11"/>
          <p:cNvGrpSpPr>
            <a:grpSpLocks/>
          </p:cNvGrpSpPr>
          <p:nvPr/>
        </p:nvGrpSpPr>
        <p:grpSpPr bwMode="auto">
          <a:xfrm>
            <a:off x="4419600" y="3138488"/>
            <a:ext cx="4572000" cy="2438400"/>
            <a:chOff x="2832" y="2400"/>
            <a:chExt cx="2880" cy="1536"/>
          </a:xfrm>
        </p:grpSpPr>
        <p:sp>
          <p:nvSpPr>
            <p:cNvPr id="413708" name="Rectangle 12"/>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09" name="Rectangle 13"/>
            <p:cNvSpPr>
              <a:spLocks noChangeArrowheads="1"/>
            </p:cNvSpPr>
            <p:nvPr/>
          </p:nvSpPr>
          <p:spPr bwMode="auto">
            <a:xfrm>
              <a:off x="2832" y="2400"/>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Circle(int rad){ m_rad = rad; }</a:t>
              </a:r>
              <a:endParaRPr lang="en-US" sz="1200">
                <a:solidFill>
                  <a:schemeClr val="tx1"/>
                </a:solidFill>
                <a:latin typeface="Courier New" pitchFamily="49" charset="0"/>
              </a:endParaRPr>
            </a:p>
            <a:p>
              <a:pPr algn="l" eaLnBrk="0" hangingPunct="0"/>
              <a:r>
                <a:rPr lang="en-US" sz="800" b="1">
                  <a:solidFill>
                    <a:srgbClr val="6600CC"/>
                  </a:solidFill>
                  <a:latin typeface="Times New Roman"/>
                  <a:ea typeface="MS Mincho" pitchFamily="49" charset="-128"/>
                </a:rPr>
                <a:t> </a:t>
              </a:r>
              <a:r>
                <a:rPr lang="en-US" sz="1700" b="1">
                  <a:solidFill>
                    <a:srgbClr val="6600CC"/>
                  </a:solidFill>
                  <a:latin typeface="Courier New" pitchFamily="49" charset="0"/>
                  <a:ea typeface="MS Mincho" pitchFamily="49" charset="-128"/>
                </a:rPr>
                <a:t> double getArea()</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 return (3.14*m_rad*m_rad);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m_rad;</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13710" name="Group 14"/>
          <p:cNvGrpSpPr>
            <a:grpSpLocks/>
          </p:cNvGrpSpPr>
          <p:nvPr/>
        </p:nvGrpSpPr>
        <p:grpSpPr bwMode="auto">
          <a:xfrm>
            <a:off x="3406775" y="5543550"/>
            <a:ext cx="1546225" cy="628650"/>
            <a:chOff x="2146" y="3492"/>
            <a:chExt cx="974" cy="396"/>
          </a:xfrm>
        </p:grpSpPr>
        <p:grpSp>
          <p:nvGrpSpPr>
            <p:cNvPr id="413711" name="Group 15"/>
            <p:cNvGrpSpPr>
              <a:grpSpLocks/>
            </p:cNvGrpSpPr>
            <p:nvPr/>
          </p:nvGrpSpPr>
          <p:grpSpPr bwMode="auto">
            <a:xfrm>
              <a:off x="2146" y="3492"/>
              <a:ext cx="974" cy="385"/>
              <a:chOff x="298" y="3845"/>
              <a:chExt cx="974" cy="385"/>
            </a:xfrm>
          </p:grpSpPr>
          <p:sp>
            <p:nvSpPr>
              <p:cNvPr id="413712" name="Text Box 16"/>
              <p:cNvSpPr txBox="1">
                <a:spLocks noChangeArrowheads="1"/>
              </p:cNvSpPr>
              <p:nvPr/>
            </p:nvSpPr>
            <p:spPr bwMode="auto">
              <a:xfrm>
                <a:off x="298" y="3845"/>
                <a:ext cx="20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s</a:t>
                </a:r>
              </a:p>
            </p:txBody>
          </p:sp>
          <p:grpSp>
            <p:nvGrpSpPr>
              <p:cNvPr id="413713" name="Group 17"/>
              <p:cNvGrpSpPr>
                <a:grpSpLocks/>
              </p:cNvGrpSpPr>
              <p:nvPr/>
            </p:nvGrpSpPr>
            <p:grpSpPr bwMode="auto">
              <a:xfrm>
                <a:off x="439" y="3936"/>
                <a:ext cx="833" cy="294"/>
                <a:chOff x="439" y="3936"/>
                <a:chExt cx="833" cy="294"/>
              </a:xfrm>
            </p:grpSpPr>
            <p:sp>
              <p:nvSpPr>
                <p:cNvPr id="413714" name="Rectangle 18"/>
                <p:cNvSpPr>
                  <a:spLocks noChangeArrowheads="1"/>
                </p:cNvSpPr>
                <p:nvPr/>
              </p:nvSpPr>
              <p:spPr bwMode="auto">
                <a:xfrm>
                  <a:off x="480" y="3936"/>
                  <a:ext cx="792" cy="294"/>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15" name="Text Box 19"/>
                <p:cNvSpPr txBox="1">
                  <a:spLocks noChangeArrowheads="1"/>
                </p:cNvSpPr>
                <p:nvPr/>
              </p:nvSpPr>
              <p:spPr bwMode="auto">
                <a:xfrm>
                  <a:off x="439" y="3972"/>
                  <a:ext cx="59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m_side</a:t>
                  </a:r>
                </a:p>
              </p:txBody>
            </p:sp>
            <p:sp>
              <p:nvSpPr>
                <p:cNvPr id="413716" name="Rectangle 20"/>
                <p:cNvSpPr>
                  <a:spLocks noChangeArrowheads="1"/>
                </p:cNvSpPr>
                <p:nvPr/>
              </p:nvSpPr>
              <p:spPr bwMode="auto">
                <a:xfrm>
                  <a:off x="989" y="3980"/>
                  <a:ext cx="240" cy="215"/>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3717" name="Text Box 21"/>
            <p:cNvSpPr txBox="1">
              <a:spLocks noChangeArrowheads="1"/>
            </p:cNvSpPr>
            <p:nvPr/>
          </p:nvSpPr>
          <p:spPr bwMode="auto">
            <a:xfrm>
              <a:off x="2835" y="3600"/>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bg1"/>
                  </a:solidFill>
                </a:rPr>
                <a:t>5</a:t>
              </a:r>
            </a:p>
          </p:txBody>
        </p:sp>
      </p:grpSp>
      <p:grpSp>
        <p:nvGrpSpPr>
          <p:cNvPr id="413718" name="Group 22"/>
          <p:cNvGrpSpPr>
            <a:grpSpLocks/>
          </p:cNvGrpSpPr>
          <p:nvPr/>
        </p:nvGrpSpPr>
        <p:grpSpPr bwMode="auto">
          <a:xfrm>
            <a:off x="3406775" y="6145213"/>
            <a:ext cx="1546225" cy="636587"/>
            <a:chOff x="2146" y="3871"/>
            <a:chExt cx="974" cy="401"/>
          </a:xfrm>
        </p:grpSpPr>
        <p:grpSp>
          <p:nvGrpSpPr>
            <p:cNvPr id="413719" name="Group 23"/>
            <p:cNvGrpSpPr>
              <a:grpSpLocks/>
            </p:cNvGrpSpPr>
            <p:nvPr/>
          </p:nvGrpSpPr>
          <p:grpSpPr bwMode="auto">
            <a:xfrm>
              <a:off x="2146" y="3871"/>
              <a:ext cx="974" cy="385"/>
              <a:chOff x="298" y="3845"/>
              <a:chExt cx="974" cy="385"/>
            </a:xfrm>
          </p:grpSpPr>
          <p:sp>
            <p:nvSpPr>
              <p:cNvPr id="413720" name="Text Box 24"/>
              <p:cNvSpPr txBox="1">
                <a:spLocks noChangeArrowheads="1"/>
              </p:cNvSpPr>
              <p:nvPr/>
            </p:nvSpPr>
            <p:spPr bwMode="auto">
              <a:xfrm>
                <a:off x="298" y="3845"/>
                <a:ext cx="21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c</a:t>
                </a:r>
              </a:p>
            </p:txBody>
          </p:sp>
          <p:grpSp>
            <p:nvGrpSpPr>
              <p:cNvPr id="413721" name="Group 25"/>
              <p:cNvGrpSpPr>
                <a:grpSpLocks/>
              </p:cNvGrpSpPr>
              <p:nvPr/>
            </p:nvGrpSpPr>
            <p:grpSpPr bwMode="auto">
              <a:xfrm>
                <a:off x="439" y="3936"/>
                <a:ext cx="833" cy="294"/>
                <a:chOff x="439" y="3936"/>
                <a:chExt cx="833" cy="294"/>
              </a:xfrm>
            </p:grpSpPr>
            <p:sp>
              <p:nvSpPr>
                <p:cNvPr id="413722" name="Rectangle 26"/>
                <p:cNvSpPr>
                  <a:spLocks noChangeArrowheads="1"/>
                </p:cNvSpPr>
                <p:nvPr/>
              </p:nvSpPr>
              <p:spPr bwMode="auto">
                <a:xfrm>
                  <a:off x="480" y="3936"/>
                  <a:ext cx="792" cy="294"/>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23" name="Text Box 27"/>
                <p:cNvSpPr txBox="1">
                  <a:spLocks noChangeArrowheads="1"/>
                </p:cNvSpPr>
                <p:nvPr/>
              </p:nvSpPr>
              <p:spPr bwMode="auto">
                <a:xfrm>
                  <a:off x="439" y="3972"/>
                  <a:ext cx="54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m_rad</a:t>
                  </a:r>
                </a:p>
              </p:txBody>
            </p:sp>
            <p:sp>
              <p:nvSpPr>
                <p:cNvPr id="413724" name="Rectangle 28"/>
                <p:cNvSpPr>
                  <a:spLocks noChangeArrowheads="1"/>
                </p:cNvSpPr>
                <p:nvPr/>
              </p:nvSpPr>
              <p:spPr bwMode="auto">
                <a:xfrm>
                  <a:off x="989" y="3980"/>
                  <a:ext cx="240" cy="215"/>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3725" name="Text Box 29"/>
            <p:cNvSpPr txBox="1">
              <a:spLocks noChangeArrowheads="1"/>
            </p:cNvSpPr>
            <p:nvPr/>
          </p:nvSpPr>
          <p:spPr bwMode="auto">
            <a:xfrm>
              <a:off x="2788" y="3984"/>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bg1"/>
                  </a:solidFill>
                </a:rPr>
                <a:t>10</a:t>
              </a:r>
            </a:p>
          </p:txBody>
        </p:sp>
      </p:grpSp>
      <p:sp>
        <p:nvSpPr>
          <p:cNvPr id="413726" name="Line 30"/>
          <p:cNvSpPr>
            <a:spLocks noChangeShapeType="1"/>
          </p:cNvSpPr>
          <p:nvPr/>
        </p:nvSpPr>
        <p:spPr bwMode="auto">
          <a:xfrm>
            <a:off x="276225" y="56959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27" name="Text Box 31"/>
          <p:cNvSpPr txBox="1">
            <a:spLocks noChangeArrowheads="1"/>
          </p:cNvSpPr>
          <p:nvPr/>
        </p:nvSpPr>
        <p:spPr bwMode="auto">
          <a:xfrm>
            <a:off x="2530475" y="3257550"/>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13728" name="Line 32"/>
          <p:cNvSpPr>
            <a:spLocks noChangeShapeType="1"/>
          </p:cNvSpPr>
          <p:nvPr/>
        </p:nvSpPr>
        <p:spPr bwMode="auto">
          <a:xfrm>
            <a:off x="276225" y="59578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29" name="Line 33"/>
          <p:cNvSpPr>
            <a:spLocks noChangeShapeType="1"/>
          </p:cNvSpPr>
          <p:nvPr/>
        </p:nvSpPr>
        <p:spPr bwMode="auto">
          <a:xfrm>
            <a:off x="242888" y="6386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30" name="Line 34"/>
          <p:cNvSpPr>
            <a:spLocks noChangeShapeType="1"/>
          </p:cNvSpPr>
          <p:nvPr/>
        </p:nvSpPr>
        <p:spPr bwMode="auto">
          <a:xfrm>
            <a:off x="26988" y="36242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13731" name="AutoShape 35"/>
          <p:cNvCxnSpPr>
            <a:cxnSpLocks noChangeShapeType="1"/>
          </p:cNvCxnSpPr>
          <p:nvPr/>
        </p:nvCxnSpPr>
        <p:spPr bwMode="auto">
          <a:xfrm rot="16200000" flipH="1">
            <a:off x="2391570" y="4082256"/>
            <a:ext cx="2030412" cy="1387475"/>
          </a:xfrm>
          <a:prstGeom prst="curvedConnector3">
            <a:avLst>
              <a:gd name="adj1" fmla="val 13681"/>
            </a:avLst>
          </a:prstGeom>
          <a:noFill/>
          <a:ln w="25400">
            <a:solidFill>
              <a:srgbClr val="8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3732" name="Line 36"/>
          <p:cNvSpPr>
            <a:spLocks noChangeShapeType="1"/>
          </p:cNvSpPr>
          <p:nvPr/>
        </p:nvSpPr>
        <p:spPr bwMode="auto">
          <a:xfrm>
            <a:off x="222250" y="4176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33" name="Line 37"/>
          <p:cNvSpPr>
            <a:spLocks noChangeShapeType="1"/>
          </p:cNvSpPr>
          <p:nvPr/>
        </p:nvSpPr>
        <p:spPr bwMode="auto">
          <a:xfrm>
            <a:off x="228600" y="44624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34" name="Line 38"/>
          <p:cNvSpPr>
            <a:spLocks noChangeShapeType="1"/>
          </p:cNvSpPr>
          <p:nvPr/>
        </p:nvSpPr>
        <p:spPr bwMode="auto">
          <a:xfrm>
            <a:off x="471488" y="19335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35" name="Line 39"/>
          <p:cNvSpPr>
            <a:spLocks noChangeShapeType="1"/>
          </p:cNvSpPr>
          <p:nvPr/>
        </p:nvSpPr>
        <p:spPr bwMode="auto">
          <a:xfrm>
            <a:off x="852488" y="2195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36" name="Line 40"/>
          <p:cNvSpPr>
            <a:spLocks noChangeShapeType="1"/>
          </p:cNvSpPr>
          <p:nvPr/>
        </p:nvSpPr>
        <p:spPr bwMode="auto">
          <a:xfrm>
            <a:off x="28575" y="47101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37" name="Line 41"/>
          <p:cNvSpPr>
            <a:spLocks noChangeShapeType="1"/>
          </p:cNvSpPr>
          <p:nvPr/>
        </p:nvSpPr>
        <p:spPr bwMode="auto">
          <a:xfrm>
            <a:off x="257175" y="66627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38" name="Line 42"/>
          <p:cNvSpPr>
            <a:spLocks noChangeShapeType="1"/>
          </p:cNvSpPr>
          <p:nvPr/>
        </p:nvSpPr>
        <p:spPr bwMode="auto">
          <a:xfrm>
            <a:off x="39688" y="36210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13739" name="AutoShape 43"/>
          <p:cNvCxnSpPr>
            <a:cxnSpLocks noChangeShapeType="1"/>
          </p:cNvCxnSpPr>
          <p:nvPr/>
        </p:nvCxnSpPr>
        <p:spPr bwMode="auto">
          <a:xfrm rot="16200000" flipH="1">
            <a:off x="1730375" y="4697413"/>
            <a:ext cx="2659063" cy="693737"/>
          </a:xfrm>
          <a:prstGeom prst="curvedConnector2">
            <a:avLst/>
          </a:prstGeom>
          <a:noFill/>
          <a:ln w="25400">
            <a:solidFill>
              <a:srgbClr val="8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3740" name="Line 44"/>
          <p:cNvSpPr>
            <a:spLocks noChangeShapeType="1"/>
          </p:cNvSpPr>
          <p:nvPr/>
        </p:nvSpPr>
        <p:spPr bwMode="auto">
          <a:xfrm>
            <a:off x="242888" y="4176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41" name="Line 45"/>
          <p:cNvSpPr>
            <a:spLocks noChangeShapeType="1"/>
          </p:cNvSpPr>
          <p:nvPr/>
        </p:nvSpPr>
        <p:spPr bwMode="auto">
          <a:xfrm>
            <a:off x="228600" y="44624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42" name="Line 46"/>
          <p:cNvSpPr>
            <a:spLocks noChangeShapeType="1"/>
          </p:cNvSpPr>
          <p:nvPr/>
        </p:nvSpPr>
        <p:spPr bwMode="auto">
          <a:xfrm>
            <a:off x="481013" y="19335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43" name="Line 47"/>
          <p:cNvSpPr>
            <a:spLocks noChangeShapeType="1"/>
          </p:cNvSpPr>
          <p:nvPr/>
        </p:nvSpPr>
        <p:spPr bwMode="auto">
          <a:xfrm>
            <a:off x="828675" y="21907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44" name="Line 48"/>
          <p:cNvSpPr>
            <a:spLocks noChangeShapeType="1"/>
          </p:cNvSpPr>
          <p:nvPr/>
        </p:nvSpPr>
        <p:spPr bwMode="auto">
          <a:xfrm>
            <a:off x="42863" y="47101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45" name="AutoShape 49"/>
          <p:cNvSpPr>
            <a:spLocks noChangeArrowheads="1"/>
          </p:cNvSpPr>
          <p:nvPr/>
        </p:nvSpPr>
        <p:spPr bwMode="auto">
          <a:xfrm>
            <a:off x="4419600" y="1828800"/>
            <a:ext cx="4354513" cy="2819400"/>
          </a:xfrm>
          <a:prstGeom prst="wedgeRoundRectCallout">
            <a:avLst>
              <a:gd name="adj1" fmla="val -111685"/>
              <a:gd name="adj2" fmla="val 40259"/>
              <a:gd name="adj3" fmla="val 16667"/>
            </a:avLst>
          </a:prstGeom>
          <a:solidFill>
            <a:srgbClr val="FFE7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Hmm.  The user is calling the function </a:t>
            </a:r>
            <a:r>
              <a:rPr lang="en-US">
                <a:solidFill>
                  <a:schemeClr val="accent2"/>
                </a:solidFill>
              </a:rPr>
              <a:t>getArea</a:t>
            </a:r>
            <a:r>
              <a:rPr lang="en-US"/>
              <a:t>.  </a:t>
            </a:r>
          </a:p>
          <a:p>
            <a:endParaRPr lang="en-US"/>
          </a:p>
          <a:p>
            <a:r>
              <a:rPr lang="en-US"/>
              <a:t>Since </a:t>
            </a:r>
            <a:r>
              <a:rPr lang="en-US">
                <a:solidFill>
                  <a:schemeClr val="accent2"/>
                </a:solidFill>
              </a:rPr>
              <a:t>x </a:t>
            </a:r>
            <a:r>
              <a:rPr lang="en-US"/>
              <a:t>is a </a:t>
            </a:r>
            <a:r>
              <a:rPr lang="en-US">
                <a:solidFill>
                  <a:schemeClr val="accent2"/>
                </a:solidFill>
              </a:rPr>
              <a:t>Shape</a:t>
            </a:r>
            <a:r>
              <a:rPr lang="en-US"/>
              <a:t> variable, I’ll call Shape’s getArea function.</a:t>
            </a:r>
          </a:p>
        </p:txBody>
      </p:sp>
      <p:sp>
        <p:nvSpPr>
          <p:cNvPr id="413746" name="AutoShape 50"/>
          <p:cNvSpPr>
            <a:spLocks noChangeArrowheads="1"/>
          </p:cNvSpPr>
          <p:nvPr/>
        </p:nvSpPr>
        <p:spPr bwMode="auto">
          <a:xfrm>
            <a:off x="4438650" y="1828800"/>
            <a:ext cx="4354513" cy="2819400"/>
          </a:xfrm>
          <a:prstGeom prst="wedgeRoundRectCallout">
            <a:avLst>
              <a:gd name="adj1" fmla="val -112667"/>
              <a:gd name="adj2" fmla="val 39750"/>
              <a:gd name="adj3" fmla="val 16667"/>
            </a:avLst>
          </a:prstGeom>
          <a:solidFill>
            <a:srgbClr val="FFE7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Hmm.  The user is calling the function </a:t>
            </a:r>
            <a:r>
              <a:rPr lang="en-US">
                <a:solidFill>
                  <a:schemeClr val="accent2"/>
                </a:solidFill>
              </a:rPr>
              <a:t>getArea</a:t>
            </a:r>
            <a:r>
              <a:rPr lang="en-US"/>
              <a:t>.  </a:t>
            </a:r>
          </a:p>
          <a:p>
            <a:endParaRPr lang="en-US"/>
          </a:p>
          <a:p>
            <a:r>
              <a:rPr lang="en-US"/>
              <a:t>Since </a:t>
            </a:r>
            <a:r>
              <a:rPr lang="en-US">
                <a:solidFill>
                  <a:schemeClr val="accent2"/>
                </a:solidFill>
              </a:rPr>
              <a:t>x </a:t>
            </a:r>
            <a:r>
              <a:rPr lang="en-US"/>
              <a:t>is a </a:t>
            </a:r>
            <a:r>
              <a:rPr lang="en-US">
                <a:solidFill>
                  <a:schemeClr val="accent2"/>
                </a:solidFill>
              </a:rPr>
              <a:t>Shape</a:t>
            </a:r>
            <a:r>
              <a:rPr lang="en-US"/>
              <a:t> variable, I’ll call Shape’s getArea function.</a:t>
            </a:r>
          </a:p>
        </p:txBody>
      </p:sp>
      <p:sp>
        <p:nvSpPr>
          <p:cNvPr id="413747" name="Text Box 51"/>
          <p:cNvSpPr txBox="1">
            <a:spLocks noChangeArrowheads="1"/>
          </p:cNvSpPr>
          <p:nvPr/>
        </p:nvSpPr>
        <p:spPr bwMode="auto">
          <a:xfrm>
            <a:off x="5105400" y="5638800"/>
            <a:ext cx="3789363"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Lets see what happens if we forget to use the </a:t>
            </a:r>
            <a:r>
              <a:rPr lang="en-US">
                <a:solidFill>
                  <a:srgbClr val="FF0000"/>
                </a:solidFill>
              </a:rPr>
              <a:t>virtual</a:t>
            </a:r>
            <a:r>
              <a:rPr lang="en-US"/>
              <a:t> keyword.</a:t>
            </a:r>
          </a:p>
        </p:txBody>
      </p:sp>
      <p:grpSp>
        <p:nvGrpSpPr>
          <p:cNvPr id="413750" name="Group 54"/>
          <p:cNvGrpSpPr>
            <a:grpSpLocks/>
          </p:cNvGrpSpPr>
          <p:nvPr/>
        </p:nvGrpSpPr>
        <p:grpSpPr bwMode="auto">
          <a:xfrm>
            <a:off x="3810000" y="2028825"/>
            <a:ext cx="3775075" cy="350838"/>
            <a:chOff x="6192" y="3086"/>
            <a:chExt cx="2378" cy="221"/>
          </a:xfrm>
        </p:grpSpPr>
        <p:sp>
          <p:nvSpPr>
            <p:cNvPr id="413749" name="Rectangle 53"/>
            <p:cNvSpPr>
              <a:spLocks noChangeArrowheads="1"/>
            </p:cNvSpPr>
            <p:nvPr/>
          </p:nvSpPr>
          <p:spPr bwMode="auto">
            <a:xfrm>
              <a:off x="6232" y="3112"/>
              <a:ext cx="2338" cy="145"/>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3748" name="Rectangle 52"/>
            <p:cNvSpPr>
              <a:spLocks noChangeArrowheads="1"/>
            </p:cNvSpPr>
            <p:nvPr/>
          </p:nvSpPr>
          <p:spPr bwMode="auto">
            <a:xfrm>
              <a:off x="6192" y="3086"/>
              <a:ext cx="2166" cy="22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700" b="1" dirty="0">
                  <a:solidFill>
                    <a:srgbClr val="FF3300"/>
                  </a:solidFill>
                  <a:latin typeface="Courier New" pitchFamily="49" charset="0"/>
                </a:rPr>
                <a:t>virtual</a:t>
              </a:r>
              <a:r>
                <a:rPr lang="en-US" sz="1700" b="1" dirty="0">
                  <a:solidFill>
                    <a:schemeClr val="tx1"/>
                  </a:solidFill>
                  <a:latin typeface="Courier New" pitchFamily="49" charset="0"/>
                </a:rPr>
                <a:t> double </a:t>
              </a:r>
              <a:r>
                <a:rPr lang="en-US" sz="1700" b="1" dirty="0" err="1">
                  <a:solidFill>
                    <a:schemeClr val="tx1"/>
                  </a:solidFill>
                  <a:latin typeface="Courier New" pitchFamily="49" charset="0"/>
                </a:rPr>
                <a:t>getArea</a:t>
              </a:r>
              <a:r>
                <a:rPr lang="en-US" sz="1700" b="1" dirty="0">
                  <a:solidFill>
                    <a:schemeClr val="tx1"/>
                  </a:solidFill>
                  <a:latin typeface="Courier New" pitchFamily="49" charset="0"/>
                </a:rPr>
                <a:t>()</a:t>
              </a:r>
              <a:r>
                <a:rPr lang="en-US" sz="1700" dirty="0">
                  <a:latin typeface="Courier New" pitchFamily="49" charset="0"/>
                </a:rPr>
                <a:t> </a:t>
              </a:r>
            </a:p>
          </p:txBody>
        </p:sp>
      </p:grpSp>
      <p:grpSp>
        <p:nvGrpSpPr>
          <p:cNvPr id="413751" name="Group 55"/>
          <p:cNvGrpSpPr>
            <a:grpSpLocks/>
          </p:cNvGrpSpPr>
          <p:nvPr/>
        </p:nvGrpSpPr>
        <p:grpSpPr bwMode="auto">
          <a:xfrm>
            <a:off x="4543425" y="4178300"/>
            <a:ext cx="3775075" cy="350838"/>
            <a:chOff x="6192" y="3086"/>
            <a:chExt cx="2378" cy="221"/>
          </a:xfrm>
        </p:grpSpPr>
        <p:sp>
          <p:nvSpPr>
            <p:cNvPr id="413752" name="Rectangle 56"/>
            <p:cNvSpPr>
              <a:spLocks noChangeArrowheads="1"/>
            </p:cNvSpPr>
            <p:nvPr/>
          </p:nvSpPr>
          <p:spPr bwMode="auto">
            <a:xfrm>
              <a:off x="6232" y="3112"/>
              <a:ext cx="2338" cy="145"/>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3753" name="Rectangle 57"/>
            <p:cNvSpPr>
              <a:spLocks noChangeArrowheads="1"/>
            </p:cNvSpPr>
            <p:nvPr/>
          </p:nvSpPr>
          <p:spPr bwMode="auto">
            <a:xfrm>
              <a:off x="6192" y="3086"/>
              <a:ext cx="2166" cy="22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700" b="1">
                  <a:solidFill>
                    <a:srgbClr val="FF3300"/>
                  </a:solidFill>
                  <a:latin typeface="Courier New" pitchFamily="49" charset="0"/>
                </a:rPr>
                <a:t>virtual</a:t>
              </a:r>
              <a:r>
                <a:rPr lang="en-US" sz="1700" b="1">
                  <a:solidFill>
                    <a:schemeClr val="tx1"/>
                  </a:solidFill>
                  <a:latin typeface="Courier New" pitchFamily="49" charset="0"/>
                </a:rPr>
                <a:t> double getArea()</a:t>
              </a:r>
              <a:r>
                <a:rPr lang="en-US" sz="1700">
                  <a:latin typeface="Courier New" pitchFamily="49" charset="0"/>
                </a:rPr>
                <a:t> </a:t>
              </a:r>
            </a:p>
          </p:txBody>
        </p:sp>
      </p:grpSp>
      <p:grpSp>
        <p:nvGrpSpPr>
          <p:cNvPr id="59" name="Group 54"/>
          <p:cNvGrpSpPr>
            <a:grpSpLocks/>
          </p:cNvGrpSpPr>
          <p:nvPr/>
        </p:nvGrpSpPr>
        <p:grpSpPr bwMode="auto">
          <a:xfrm>
            <a:off x="622759" y="1768889"/>
            <a:ext cx="2624988" cy="311150"/>
            <a:chOff x="6232" y="3086"/>
            <a:chExt cx="2338" cy="196"/>
          </a:xfrm>
        </p:grpSpPr>
        <p:sp>
          <p:nvSpPr>
            <p:cNvPr id="60" name="Rectangle 53"/>
            <p:cNvSpPr>
              <a:spLocks noChangeArrowheads="1"/>
            </p:cNvSpPr>
            <p:nvPr/>
          </p:nvSpPr>
          <p:spPr bwMode="auto">
            <a:xfrm>
              <a:off x="6232" y="3088"/>
              <a:ext cx="2338" cy="194"/>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400"/>
            </a:p>
          </p:txBody>
        </p:sp>
        <p:sp>
          <p:nvSpPr>
            <p:cNvPr id="61" name="Rectangle 52"/>
            <p:cNvSpPr>
              <a:spLocks noChangeArrowheads="1"/>
            </p:cNvSpPr>
            <p:nvPr/>
          </p:nvSpPr>
          <p:spPr bwMode="auto">
            <a:xfrm>
              <a:off x="6255" y="3086"/>
              <a:ext cx="1808" cy="19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sz="1400" b="1" dirty="0">
                  <a:solidFill>
                    <a:srgbClr val="FF3300"/>
                  </a:solidFill>
                  <a:latin typeface="Courier New" pitchFamily="49" charset="0"/>
                </a:rPr>
                <a:t>virtual</a:t>
              </a:r>
              <a:r>
                <a:rPr lang="en-US" sz="1400" b="1" dirty="0">
                  <a:solidFill>
                    <a:schemeClr val="tx1"/>
                  </a:solidFill>
                  <a:latin typeface="Courier New" pitchFamily="49" charset="0"/>
                </a:rPr>
                <a:t> double </a:t>
              </a:r>
              <a:r>
                <a:rPr lang="en-US" sz="1400" b="1" dirty="0" err="1">
                  <a:solidFill>
                    <a:schemeClr val="tx1"/>
                  </a:solidFill>
                  <a:latin typeface="Courier New" pitchFamily="49" charset="0"/>
                </a:rPr>
                <a:t>getArea</a:t>
              </a:r>
              <a:r>
                <a:rPr lang="en-US" sz="1400" b="1" dirty="0">
                  <a:solidFill>
                    <a:schemeClr val="tx1"/>
                  </a:solidFill>
                  <a:latin typeface="Courier New" pitchFamily="49" charset="0"/>
                </a:rPr>
                <a:t>()</a:t>
              </a:r>
              <a:r>
                <a:rPr lang="en-US" sz="1400" dirty="0">
                  <a:latin typeface="Courier New" pitchFamily="49"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37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xit" presetSubtype="0" fill="hold" nodeType="clickEffect">
                                  <p:stCondLst>
                                    <p:cond delay="0"/>
                                  </p:stCondLst>
                                  <p:childTnLst>
                                    <p:animEffect transition="out" filter="fade">
                                      <p:cBhvr>
                                        <p:cTn id="10" dur="2000"/>
                                        <p:tgtEl>
                                          <p:spTgt spid="413750"/>
                                        </p:tgtEl>
                                      </p:cBhvr>
                                    </p:animEffect>
                                    <p:set>
                                      <p:cBhvr>
                                        <p:cTn id="11" dur="1" fill="hold">
                                          <p:stCondLst>
                                            <p:cond delay="1999"/>
                                          </p:stCondLst>
                                        </p:cTn>
                                        <p:tgtEl>
                                          <p:spTgt spid="413750"/>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2000"/>
                                        <p:tgtEl>
                                          <p:spTgt spid="413751"/>
                                        </p:tgtEl>
                                      </p:cBhvr>
                                    </p:animEffect>
                                    <p:set>
                                      <p:cBhvr>
                                        <p:cTn id="14" dur="1" fill="hold">
                                          <p:stCondLst>
                                            <p:cond delay="1999"/>
                                          </p:stCondLst>
                                        </p:cTn>
                                        <p:tgtEl>
                                          <p:spTgt spid="413751"/>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2000"/>
                                        <p:tgtEl>
                                          <p:spTgt spid="59"/>
                                        </p:tgtEl>
                                      </p:cBhvr>
                                    </p:animEffect>
                                    <p:set>
                                      <p:cBhvr>
                                        <p:cTn id="17" dur="1" fill="hold">
                                          <p:stCondLst>
                                            <p:cond delay="1999"/>
                                          </p:stCondLst>
                                        </p:cTn>
                                        <p:tgtEl>
                                          <p:spTgt spid="5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1372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41371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13726"/>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1372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41371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413728"/>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1372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413729"/>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13730"/>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413731"/>
                                        </p:tgtEl>
                                        <p:attrNameLst>
                                          <p:attrName>style.visibility</p:attrName>
                                        </p:attrNameLst>
                                      </p:cBhvr>
                                      <p:to>
                                        <p:strVal val="visible"/>
                                      </p:to>
                                    </p:set>
                                    <p:animEffect transition="in" filter="wipe(up)">
                                      <p:cBhvr>
                                        <p:cTn id="58" dur="500"/>
                                        <p:tgtEl>
                                          <p:spTgt spid="41373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13730"/>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1373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413732"/>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13733"/>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413745"/>
                                        </p:tgtEl>
                                        <p:attrNameLst>
                                          <p:attrName>style.visibility</p:attrName>
                                        </p:attrNameLst>
                                      </p:cBhvr>
                                      <p:to>
                                        <p:strVal val="visible"/>
                                      </p:to>
                                    </p:set>
                                    <p:animEffect transition="in" filter="wipe(down)">
                                      <p:cBhvr>
                                        <p:cTn id="79" dur="500"/>
                                        <p:tgtEl>
                                          <p:spTgt spid="41374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413745"/>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413733"/>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13734"/>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413734"/>
                                        </p:tgtEl>
                                        <p:attrNameLst>
                                          <p:attrName>style.visibility</p:attrName>
                                        </p:attrNameLst>
                                      </p:cBhvr>
                                      <p:to>
                                        <p:strVal val="hidden"/>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13735"/>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413735"/>
                                        </p:tgtEl>
                                        <p:attrNameLst>
                                          <p:attrName>style.visibility</p:attrName>
                                        </p:attrNameLst>
                                      </p:cBhvr>
                                      <p:to>
                                        <p:strVal val="hidden"/>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13736"/>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xit" presetSubtype="0" fill="hold" nodeType="clickEffect">
                                  <p:stCondLst>
                                    <p:cond delay="0"/>
                                  </p:stCondLst>
                                  <p:childTnLst>
                                    <p:set>
                                      <p:cBhvr>
                                        <p:cTn id="111" dur="1" fill="hold">
                                          <p:stCondLst>
                                            <p:cond delay="0"/>
                                          </p:stCondLst>
                                        </p:cTn>
                                        <p:tgtEl>
                                          <p:spTgt spid="413731"/>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413736"/>
                                        </p:tgtEl>
                                        <p:attrNameLst>
                                          <p:attrName>style.visibility</p:attrName>
                                        </p:attrNameLst>
                                      </p:cBhvr>
                                      <p:to>
                                        <p:strVal val="hidden"/>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413737"/>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413737"/>
                                        </p:tgtEl>
                                        <p:attrNameLst>
                                          <p:attrName>style.visibility</p:attrName>
                                        </p:attrNameLst>
                                      </p:cBhvr>
                                      <p:to>
                                        <p:strVal val="hidden"/>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13738"/>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nodeType="clickEffect">
                                  <p:stCondLst>
                                    <p:cond delay="0"/>
                                  </p:stCondLst>
                                  <p:childTnLst>
                                    <p:set>
                                      <p:cBhvr>
                                        <p:cTn id="131" dur="1" fill="hold">
                                          <p:stCondLst>
                                            <p:cond delay="0"/>
                                          </p:stCondLst>
                                        </p:cTn>
                                        <p:tgtEl>
                                          <p:spTgt spid="413739"/>
                                        </p:tgtEl>
                                        <p:attrNameLst>
                                          <p:attrName>style.visibility</p:attrName>
                                        </p:attrNameLst>
                                      </p:cBhvr>
                                      <p:to>
                                        <p:strVal val="visible"/>
                                      </p:to>
                                    </p:set>
                                    <p:animEffect transition="in" filter="wipe(up)">
                                      <p:cBhvr>
                                        <p:cTn id="132" dur="500"/>
                                        <p:tgtEl>
                                          <p:spTgt spid="413739"/>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413738"/>
                                        </p:tgtEl>
                                        <p:attrNameLst>
                                          <p:attrName>style.visibility</p:attrName>
                                        </p:attrNameLst>
                                      </p:cBhvr>
                                      <p:to>
                                        <p:strVal val="hidden"/>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413740"/>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413740"/>
                                        </p:tgtEl>
                                        <p:attrNameLst>
                                          <p:attrName>style.visibility</p:attrName>
                                        </p:attrNameLst>
                                      </p:cBhvr>
                                      <p:to>
                                        <p:strVal val="hidden"/>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413741"/>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4" fill="hold" grpId="0" nodeType="clickEffect">
                                  <p:stCondLst>
                                    <p:cond delay="0"/>
                                  </p:stCondLst>
                                  <p:childTnLst>
                                    <p:set>
                                      <p:cBhvr>
                                        <p:cTn id="152" dur="1" fill="hold">
                                          <p:stCondLst>
                                            <p:cond delay="0"/>
                                          </p:stCondLst>
                                        </p:cTn>
                                        <p:tgtEl>
                                          <p:spTgt spid="413746"/>
                                        </p:tgtEl>
                                        <p:attrNameLst>
                                          <p:attrName>style.visibility</p:attrName>
                                        </p:attrNameLst>
                                      </p:cBhvr>
                                      <p:to>
                                        <p:strVal val="visible"/>
                                      </p:to>
                                    </p:set>
                                    <p:animEffect transition="in" filter="wipe(down)">
                                      <p:cBhvr>
                                        <p:cTn id="153" dur="500"/>
                                        <p:tgtEl>
                                          <p:spTgt spid="413746"/>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xit" presetSubtype="0" fill="hold" grpId="1" nodeType="clickEffect">
                                  <p:stCondLst>
                                    <p:cond delay="0"/>
                                  </p:stCondLst>
                                  <p:childTnLst>
                                    <p:set>
                                      <p:cBhvr>
                                        <p:cTn id="157" dur="1" fill="hold">
                                          <p:stCondLst>
                                            <p:cond delay="0"/>
                                          </p:stCondLst>
                                        </p:cTn>
                                        <p:tgtEl>
                                          <p:spTgt spid="413746"/>
                                        </p:tgtEl>
                                        <p:attrNameLst>
                                          <p:attrName>style.visibility</p:attrName>
                                        </p:attrNameLst>
                                      </p:cBhvr>
                                      <p:to>
                                        <p:strVal val="hidden"/>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413741"/>
                                        </p:tgtEl>
                                        <p:attrNameLst>
                                          <p:attrName>style.visibility</p:attrName>
                                        </p:attrNameLst>
                                      </p:cBhvr>
                                      <p:to>
                                        <p:strVal val="hidden"/>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413742"/>
                                        </p:tgtEl>
                                        <p:attrNameLst>
                                          <p:attrName>style.visibility</p:attrName>
                                        </p:attrNameLst>
                                      </p:cBhvr>
                                      <p:to>
                                        <p:strVal val="visible"/>
                                      </p:to>
                                    </p:se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413742"/>
                                        </p:tgtEl>
                                        <p:attrNameLst>
                                          <p:attrName>style.visibility</p:attrName>
                                        </p:attrNameLst>
                                      </p:cBhvr>
                                      <p:to>
                                        <p:strVal val="hidden"/>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413743"/>
                                        </p:tgtEl>
                                        <p:attrNameLst>
                                          <p:attrName>style.visibility</p:attrName>
                                        </p:attrNameLst>
                                      </p:cBhvr>
                                      <p:to>
                                        <p:strVal val="visible"/>
                                      </p:to>
                                    </p:se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1" presetClass="exit" presetSubtype="0" fill="hold" grpId="1" nodeType="clickEffect">
                                  <p:stCondLst>
                                    <p:cond delay="0"/>
                                  </p:stCondLst>
                                  <p:childTnLst>
                                    <p:set>
                                      <p:cBhvr>
                                        <p:cTn id="177" dur="1" fill="hold">
                                          <p:stCondLst>
                                            <p:cond delay="0"/>
                                          </p:stCondLst>
                                        </p:cTn>
                                        <p:tgtEl>
                                          <p:spTgt spid="413743"/>
                                        </p:tgtEl>
                                        <p:attrNameLst>
                                          <p:attrName>style.visibility</p:attrName>
                                        </p:attrNameLst>
                                      </p:cBhvr>
                                      <p:to>
                                        <p:strVal val="hidden"/>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413744"/>
                                        </p:tgtEl>
                                        <p:attrNameLst>
                                          <p:attrName>style.visibility</p:attrName>
                                        </p:attrNameLst>
                                      </p:cBhvr>
                                      <p:to>
                                        <p:strVal val="visibl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 presetClass="exit" presetSubtype="0" fill="hold" nodeType="clickEffect">
                                  <p:stCondLst>
                                    <p:cond delay="0"/>
                                  </p:stCondLst>
                                  <p:childTnLst>
                                    <p:set>
                                      <p:cBhvr>
                                        <p:cTn id="185" dur="1" fill="hold">
                                          <p:stCondLst>
                                            <p:cond delay="0"/>
                                          </p:stCondLst>
                                        </p:cTn>
                                        <p:tgtEl>
                                          <p:spTgt spid="413739"/>
                                        </p:tgtEl>
                                        <p:attrNameLst>
                                          <p:attrName>style.visibility</p:attrName>
                                        </p:attrNameLst>
                                      </p:cBhvr>
                                      <p:to>
                                        <p:strVal val="hidden"/>
                                      </p:to>
                                    </p:se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xit" presetSubtype="0" fill="hold" grpId="1" nodeType="clickEffect">
                                  <p:stCondLst>
                                    <p:cond delay="0"/>
                                  </p:stCondLst>
                                  <p:childTnLst>
                                    <p:set>
                                      <p:cBhvr>
                                        <p:cTn id="189" dur="1" fill="hold">
                                          <p:stCondLst>
                                            <p:cond delay="0"/>
                                          </p:stCondLst>
                                        </p:cTn>
                                        <p:tgtEl>
                                          <p:spTgt spid="4137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26" grpId="0" animBg="1"/>
      <p:bldP spid="413726" grpId="1" animBg="1"/>
      <p:bldP spid="413728" grpId="0" animBg="1"/>
      <p:bldP spid="413728" grpId="1" animBg="1"/>
      <p:bldP spid="413729" grpId="0" animBg="1"/>
      <p:bldP spid="413729" grpId="1" animBg="1"/>
      <p:bldP spid="413730" grpId="0" animBg="1"/>
      <p:bldP spid="413730" grpId="1" animBg="1"/>
      <p:bldP spid="413732" grpId="0" animBg="1"/>
      <p:bldP spid="413732" grpId="1" animBg="1"/>
      <p:bldP spid="413733" grpId="0" animBg="1"/>
      <p:bldP spid="413733" grpId="1" animBg="1"/>
      <p:bldP spid="413734" grpId="0" animBg="1"/>
      <p:bldP spid="413734" grpId="1" animBg="1"/>
      <p:bldP spid="413735" grpId="0" animBg="1"/>
      <p:bldP spid="413735" grpId="1" animBg="1"/>
      <p:bldP spid="413736" grpId="0" animBg="1"/>
      <p:bldP spid="413736" grpId="1" animBg="1"/>
      <p:bldP spid="413737" grpId="0" animBg="1"/>
      <p:bldP spid="413737" grpId="1" animBg="1"/>
      <p:bldP spid="413738" grpId="0" animBg="1"/>
      <p:bldP spid="413738" grpId="1" animBg="1"/>
      <p:bldP spid="413740" grpId="0" animBg="1"/>
      <p:bldP spid="413740" grpId="1" animBg="1"/>
      <p:bldP spid="413741" grpId="0" animBg="1"/>
      <p:bldP spid="413741" grpId="1" animBg="1"/>
      <p:bldP spid="413742" grpId="0" animBg="1"/>
      <p:bldP spid="413742" grpId="1" animBg="1"/>
      <p:bldP spid="413743" grpId="0" animBg="1"/>
      <p:bldP spid="413743" grpId="1" animBg="1"/>
      <p:bldP spid="413744" grpId="0" animBg="1"/>
      <p:bldP spid="413744" grpId="1" animBg="1"/>
      <p:bldP spid="413745" grpId="0" animBg="1"/>
      <p:bldP spid="413745" grpId="1" animBg="1"/>
      <p:bldP spid="413746" grpId="0" animBg="1"/>
      <p:bldP spid="413746" grpId="1" animBg="1"/>
      <p:bldP spid="4137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0B23143-29E3-4C07-B286-5C3C5B0EB1E6}" type="slidenum">
              <a:rPr lang="en-US"/>
              <a:pPr/>
              <a:t>18</a:t>
            </a:fld>
            <a:endParaRPr lang="en-US"/>
          </a:p>
        </p:txBody>
      </p:sp>
      <p:sp>
        <p:nvSpPr>
          <p:cNvPr id="414722" name="Rectangle 2"/>
          <p:cNvSpPr>
            <a:spLocks noGrp="1" noChangeArrowheads="1"/>
          </p:cNvSpPr>
          <p:nvPr>
            <p:ph type="title"/>
          </p:nvPr>
        </p:nvSpPr>
        <p:spPr/>
        <p:txBody>
          <a:bodyPr/>
          <a:lstStyle/>
          <a:p>
            <a:r>
              <a:rPr lang="en-US"/>
              <a:t>Polymorphism</a:t>
            </a:r>
          </a:p>
        </p:txBody>
      </p:sp>
      <p:sp>
        <p:nvSpPr>
          <p:cNvPr id="414723" name="Text Box 3"/>
          <p:cNvSpPr txBox="1">
            <a:spLocks noChangeArrowheads="1"/>
          </p:cNvSpPr>
          <p:nvPr/>
        </p:nvSpPr>
        <p:spPr bwMode="auto">
          <a:xfrm>
            <a:off x="228600" y="1219200"/>
            <a:ext cx="86868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When should you use the virtual keyword?</a:t>
            </a:r>
          </a:p>
        </p:txBody>
      </p:sp>
      <p:sp>
        <p:nvSpPr>
          <p:cNvPr id="414724" name="Text Box 4"/>
          <p:cNvSpPr txBox="1">
            <a:spLocks noChangeArrowheads="1"/>
          </p:cNvSpPr>
          <p:nvPr/>
        </p:nvSpPr>
        <p:spPr bwMode="auto">
          <a:xfrm>
            <a:off x="517525" y="2209800"/>
            <a:ext cx="8169275" cy="3013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FontTx/>
              <a:buAutoNum type="arabicPeriod"/>
            </a:pPr>
            <a:r>
              <a:rPr lang="en-US">
                <a:latin typeface="Comic Sans MS" pitchFamily="66" charset="0"/>
              </a:rPr>
              <a:t>Use the </a:t>
            </a:r>
            <a:r>
              <a:rPr lang="en-US">
                <a:solidFill>
                  <a:srgbClr val="FF3300"/>
                </a:solidFill>
                <a:latin typeface="Comic Sans MS" pitchFamily="66" charset="0"/>
              </a:rPr>
              <a:t>virtual</a:t>
            </a:r>
            <a:r>
              <a:rPr lang="en-US">
                <a:latin typeface="Comic Sans MS" pitchFamily="66" charset="0"/>
              </a:rPr>
              <a:t> keyword in both your </a:t>
            </a:r>
            <a:r>
              <a:rPr lang="en-US">
                <a:solidFill>
                  <a:srgbClr val="006666"/>
                </a:solidFill>
                <a:latin typeface="Comic Sans MS" pitchFamily="66" charset="0"/>
              </a:rPr>
              <a:t>base</a:t>
            </a:r>
            <a:r>
              <a:rPr lang="en-US">
                <a:latin typeface="Comic Sans MS" pitchFamily="66" charset="0"/>
              </a:rPr>
              <a:t> and </a:t>
            </a:r>
            <a:r>
              <a:rPr lang="en-US">
                <a:solidFill>
                  <a:srgbClr val="006666"/>
                </a:solidFill>
                <a:latin typeface="Comic Sans MS" pitchFamily="66" charset="0"/>
              </a:rPr>
              <a:t>derived</a:t>
            </a:r>
            <a:r>
              <a:rPr lang="en-US">
                <a:latin typeface="Comic Sans MS" pitchFamily="66" charset="0"/>
              </a:rPr>
              <a:t> classes </a:t>
            </a:r>
            <a:r>
              <a:rPr lang="en-US" i="1">
                <a:latin typeface="Comic Sans MS" pitchFamily="66" charset="0"/>
              </a:rPr>
              <a:t>any time </a:t>
            </a:r>
            <a:r>
              <a:rPr lang="en-US">
                <a:latin typeface="Comic Sans MS" pitchFamily="66" charset="0"/>
              </a:rPr>
              <a:t>you redefine a </a:t>
            </a:r>
            <a:r>
              <a:rPr lang="en-US">
                <a:solidFill>
                  <a:srgbClr val="6600CC"/>
                </a:solidFill>
                <a:latin typeface="Comic Sans MS" pitchFamily="66" charset="0"/>
              </a:rPr>
              <a:t>function</a:t>
            </a:r>
            <a:r>
              <a:rPr lang="en-US">
                <a:latin typeface="Comic Sans MS" pitchFamily="66" charset="0"/>
              </a:rPr>
              <a:t> in a derived class.</a:t>
            </a:r>
          </a:p>
          <a:p>
            <a:pPr>
              <a:buFontTx/>
              <a:buAutoNum type="arabicPeriod"/>
            </a:pPr>
            <a:endParaRPr lang="en-US">
              <a:latin typeface="Comic Sans MS" pitchFamily="66" charset="0"/>
            </a:endParaRPr>
          </a:p>
          <a:p>
            <a:pPr>
              <a:buFontTx/>
              <a:buAutoNum type="arabicPeriod"/>
            </a:pPr>
            <a:r>
              <a:rPr lang="en-US">
                <a:latin typeface="Comic Sans MS" pitchFamily="66" charset="0"/>
              </a:rPr>
              <a:t>Always use the </a:t>
            </a:r>
            <a:r>
              <a:rPr lang="en-US">
                <a:solidFill>
                  <a:srgbClr val="FF3300"/>
                </a:solidFill>
                <a:latin typeface="Comic Sans MS" pitchFamily="66" charset="0"/>
              </a:rPr>
              <a:t>virtual</a:t>
            </a:r>
            <a:r>
              <a:rPr lang="en-US">
                <a:latin typeface="Comic Sans MS" pitchFamily="66" charset="0"/>
              </a:rPr>
              <a:t> keyword for </a:t>
            </a:r>
            <a:r>
              <a:rPr lang="en-US">
                <a:solidFill>
                  <a:srgbClr val="6600CC"/>
                </a:solidFill>
                <a:latin typeface="Comic Sans MS" pitchFamily="66" charset="0"/>
              </a:rPr>
              <a:t>destructors</a:t>
            </a:r>
            <a:r>
              <a:rPr lang="en-US">
                <a:latin typeface="Comic Sans MS" pitchFamily="66" charset="0"/>
              </a:rPr>
              <a:t> in your </a:t>
            </a:r>
            <a:r>
              <a:rPr lang="en-US">
                <a:solidFill>
                  <a:srgbClr val="006666"/>
                </a:solidFill>
                <a:latin typeface="Comic Sans MS" pitchFamily="66" charset="0"/>
              </a:rPr>
              <a:t>base</a:t>
            </a:r>
            <a:r>
              <a:rPr lang="en-US">
                <a:latin typeface="Comic Sans MS" pitchFamily="66" charset="0"/>
              </a:rPr>
              <a:t> and </a:t>
            </a:r>
            <a:r>
              <a:rPr lang="en-US">
                <a:solidFill>
                  <a:srgbClr val="006666"/>
                </a:solidFill>
                <a:latin typeface="Comic Sans MS" pitchFamily="66" charset="0"/>
              </a:rPr>
              <a:t>derived</a:t>
            </a:r>
            <a:r>
              <a:rPr lang="en-US">
                <a:latin typeface="Comic Sans MS" pitchFamily="66" charset="0"/>
              </a:rPr>
              <a:t> classes.</a:t>
            </a:r>
          </a:p>
          <a:p>
            <a:pPr>
              <a:buFontTx/>
              <a:buAutoNum type="arabicPeriod"/>
            </a:pPr>
            <a:endParaRPr lang="en-US">
              <a:latin typeface="Comic Sans MS" pitchFamily="66" charset="0"/>
            </a:endParaRPr>
          </a:p>
          <a:p>
            <a:pPr>
              <a:buFontTx/>
              <a:buAutoNum type="arabicPeriod"/>
            </a:pPr>
            <a:r>
              <a:rPr lang="en-US">
                <a:latin typeface="Comic Sans MS" pitchFamily="66" charset="0"/>
              </a:rPr>
              <a:t>You </a:t>
            </a:r>
            <a:r>
              <a:rPr lang="en-US">
                <a:solidFill>
                  <a:schemeClr val="accent2"/>
                </a:solidFill>
                <a:latin typeface="Comic Sans MS" pitchFamily="66" charset="0"/>
              </a:rPr>
              <a:t>can’t</a:t>
            </a:r>
            <a:r>
              <a:rPr lang="en-US">
                <a:latin typeface="Comic Sans MS" pitchFamily="66" charset="0"/>
              </a:rPr>
              <a:t> have a </a:t>
            </a:r>
            <a:r>
              <a:rPr lang="en-US">
                <a:solidFill>
                  <a:srgbClr val="FF3300"/>
                </a:solidFill>
                <a:latin typeface="Comic Sans MS" pitchFamily="66" charset="0"/>
              </a:rPr>
              <a:t>virtual</a:t>
            </a:r>
            <a:r>
              <a:rPr lang="en-US">
                <a:latin typeface="Comic Sans MS" pitchFamily="66" charset="0"/>
              </a:rPr>
              <a:t> </a:t>
            </a:r>
            <a:r>
              <a:rPr lang="en-US">
                <a:solidFill>
                  <a:srgbClr val="FF3300"/>
                </a:solidFill>
                <a:latin typeface="Comic Sans MS" pitchFamily="66" charset="0"/>
              </a:rPr>
              <a:t>constructor</a:t>
            </a:r>
            <a:r>
              <a:rPr lang="en-US">
                <a:latin typeface="Comic Sans MS" pitchFamily="66" charset="0"/>
              </a:rPr>
              <a:t>, so don’t try!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4724">
                                            <p:txEl>
                                              <p:pRg st="0" end="0"/>
                                            </p:txEl>
                                          </p:spTgt>
                                        </p:tgtEl>
                                        <p:attrNameLst>
                                          <p:attrName>style.visibility</p:attrName>
                                        </p:attrNameLst>
                                      </p:cBhvr>
                                      <p:to>
                                        <p:strVal val="visible"/>
                                      </p:to>
                                    </p:set>
                                    <p:anim calcmode="lin" valueType="num">
                                      <p:cBhvr additive="base">
                                        <p:cTn id="7" dur="500" fill="hold"/>
                                        <p:tgtEl>
                                          <p:spTgt spid="41472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47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4724">
                                            <p:txEl>
                                              <p:pRg st="2" end="2"/>
                                            </p:txEl>
                                          </p:spTgt>
                                        </p:tgtEl>
                                        <p:attrNameLst>
                                          <p:attrName>style.visibility</p:attrName>
                                        </p:attrNameLst>
                                      </p:cBhvr>
                                      <p:to>
                                        <p:strVal val="visible"/>
                                      </p:to>
                                    </p:set>
                                    <p:anim calcmode="lin" valueType="num">
                                      <p:cBhvr additive="base">
                                        <p:cTn id="13" dur="500" fill="hold"/>
                                        <p:tgtEl>
                                          <p:spTgt spid="41472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47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4724">
                                            <p:txEl>
                                              <p:pRg st="4" end="4"/>
                                            </p:txEl>
                                          </p:spTgt>
                                        </p:tgtEl>
                                        <p:attrNameLst>
                                          <p:attrName>style.visibility</p:attrName>
                                        </p:attrNameLst>
                                      </p:cBhvr>
                                      <p:to>
                                        <p:strVal val="visible"/>
                                      </p:to>
                                    </p:set>
                                    <p:anim calcmode="lin" valueType="num">
                                      <p:cBhvr additive="base">
                                        <p:cTn id="19" dur="500" fill="hold"/>
                                        <p:tgtEl>
                                          <p:spTgt spid="414724">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472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4"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A5CF96E7-D58B-4942-9504-118E02061CCB}" type="slidenum">
              <a:rPr lang="en-US"/>
              <a:pPr/>
              <a:t>19</a:t>
            </a:fld>
            <a:endParaRPr lang="en-US"/>
          </a:p>
        </p:txBody>
      </p:sp>
      <p:sp>
        <p:nvSpPr>
          <p:cNvPr id="415746" name="Rectangle 2"/>
          <p:cNvSpPr>
            <a:spLocks noChangeArrowheads="1"/>
          </p:cNvSpPr>
          <p:nvPr/>
        </p:nvSpPr>
        <p:spPr bwMode="auto">
          <a:xfrm>
            <a:off x="609600" y="990600"/>
            <a:ext cx="3382963" cy="24384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747" name="Rectangle 3"/>
          <p:cNvSpPr>
            <a:spLocks noGrp="1" noChangeArrowheads="1"/>
          </p:cNvSpPr>
          <p:nvPr>
            <p:ph type="title"/>
          </p:nvPr>
        </p:nvSpPr>
        <p:spPr/>
        <p:txBody>
          <a:bodyPr/>
          <a:lstStyle/>
          <a:p>
            <a:r>
              <a:rPr lang="en-US"/>
              <a:t>Polymorphism and Pointers</a:t>
            </a:r>
          </a:p>
        </p:txBody>
      </p:sp>
      <p:sp>
        <p:nvSpPr>
          <p:cNvPr id="415748" name="Rectangle 4"/>
          <p:cNvSpPr>
            <a:spLocks noChangeArrowheads="1"/>
          </p:cNvSpPr>
          <p:nvPr/>
        </p:nvSpPr>
        <p:spPr bwMode="auto">
          <a:xfrm>
            <a:off x="609600" y="990600"/>
            <a:ext cx="3717925" cy="2420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nvGrpSpPr>
          <p:cNvPr id="415749" name="Group 5"/>
          <p:cNvGrpSpPr>
            <a:grpSpLocks/>
          </p:cNvGrpSpPr>
          <p:nvPr/>
        </p:nvGrpSpPr>
        <p:grpSpPr bwMode="auto">
          <a:xfrm>
            <a:off x="4419600" y="990600"/>
            <a:ext cx="4572000" cy="2438400"/>
            <a:chOff x="2784" y="576"/>
            <a:chExt cx="2880" cy="1536"/>
          </a:xfrm>
        </p:grpSpPr>
        <p:sp>
          <p:nvSpPr>
            <p:cNvPr id="415750" name="Rectangle 6"/>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751" name="Rectangle 7"/>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tx1"/>
                  </a:solidFill>
                  <a:latin typeface="Courier New" pitchFamily="49" charset="0"/>
                  <a:ea typeface="MS Mincho" pitchFamily="49" charset="-128"/>
                </a:rPr>
                <a:t>double getArea()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15752" name="Group 8"/>
          <p:cNvGrpSpPr>
            <a:grpSpLocks/>
          </p:cNvGrpSpPr>
          <p:nvPr/>
        </p:nvGrpSpPr>
        <p:grpSpPr bwMode="auto">
          <a:xfrm>
            <a:off x="533400" y="3883025"/>
            <a:ext cx="3324225" cy="2289175"/>
            <a:chOff x="374" y="2388"/>
            <a:chExt cx="1982" cy="1459"/>
          </a:xfrm>
        </p:grpSpPr>
        <p:sp>
          <p:nvSpPr>
            <p:cNvPr id="415753" name="Rectangle 9"/>
            <p:cNvSpPr>
              <a:spLocks noChangeArrowheads="1"/>
            </p:cNvSpPr>
            <p:nvPr/>
          </p:nvSpPr>
          <p:spPr bwMode="auto">
            <a:xfrm>
              <a:off x="384" y="2400"/>
              <a:ext cx="1968" cy="144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754" name="Text Box 10"/>
            <p:cNvSpPr txBox="1">
              <a:spLocks noChangeArrowheads="1"/>
            </p:cNvSpPr>
            <p:nvPr/>
          </p:nvSpPr>
          <p:spPr bwMode="auto">
            <a:xfrm>
              <a:off x="374" y="2388"/>
              <a:ext cx="1982" cy="145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solidFill>
                    <a:srgbClr val="990000"/>
                  </a:solidFill>
                  <a:latin typeface="Courier New" pitchFamily="49" charset="0"/>
                </a:rPr>
                <a:t>  Square *p;</a:t>
              </a:r>
            </a:p>
            <a:p>
              <a:pPr algn="l"/>
              <a:endParaRPr lang="en-US" sz="1800" b="1">
                <a:latin typeface="Courier New" pitchFamily="49" charset="0"/>
              </a:endParaRPr>
            </a:p>
            <a:p>
              <a:pPr algn="l"/>
              <a:r>
                <a:rPr lang="en-US" sz="1800" b="1">
                  <a:latin typeface="Courier New" pitchFamily="49" charset="0"/>
                </a:rPr>
                <a:t>  </a:t>
              </a:r>
              <a:r>
                <a:rPr lang="en-US" sz="1800" b="1">
                  <a:solidFill>
                    <a:srgbClr val="990000"/>
                  </a:solidFill>
                  <a:latin typeface="Courier New" pitchFamily="49" charset="0"/>
                </a:rPr>
                <a:t>p = &amp;s;</a:t>
              </a:r>
            </a:p>
            <a:p>
              <a:pPr algn="l"/>
              <a:r>
                <a:rPr lang="en-US" sz="1800" b="1">
                  <a:latin typeface="Courier New" pitchFamily="49" charset="0"/>
                </a:rPr>
                <a:t>  cout &lt;&lt; </a:t>
              </a:r>
              <a:r>
                <a:rPr lang="en-US" sz="1800" b="1">
                  <a:solidFill>
                    <a:srgbClr val="990000"/>
                  </a:solidFill>
                  <a:latin typeface="Courier New" pitchFamily="49" charset="0"/>
                </a:rPr>
                <a:t>p-&gt;getArea();</a:t>
              </a:r>
            </a:p>
            <a:p>
              <a:pPr algn="l"/>
              <a:r>
                <a:rPr lang="en-US" sz="1800" b="1">
                  <a:latin typeface="Courier New" pitchFamily="49" charset="0"/>
                </a:rPr>
                <a:t>}</a:t>
              </a:r>
            </a:p>
          </p:txBody>
        </p:sp>
      </p:grpSp>
      <p:sp>
        <p:nvSpPr>
          <p:cNvPr id="415755" name="Text Box 11"/>
          <p:cNvSpPr txBox="1">
            <a:spLocks noChangeArrowheads="1"/>
          </p:cNvSpPr>
          <p:nvPr/>
        </p:nvSpPr>
        <p:spPr bwMode="auto">
          <a:xfrm>
            <a:off x="4327525" y="3962400"/>
            <a:ext cx="4664075" cy="22828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chemeClr val="tx1"/>
                </a:solidFill>
              </a:rPr>
              <a:t>Polymorphism works with pointers too.  Let’s see!</a:t>
            </a:r>
          </a:p>
          <a:p>
            <a:pPr algn="l"/>
            <a:endParaRPr lang="en-US">
              <a:solidFill>
                <a:schemeClr val="tx1"/>
              </a:solidFill>
            </a:endParaRPr>
          </a:p>
          <a:p>
            <a:pPr algn="l"/>
            <a:r>
              <a:rPr lang="en-US">
                <a:solidFill>
                  <a:schemeClr val="accent2"/>
                </a:solidFill>
              </a:rPr>
              <a:t>Clearly, we can use a </a:t>
            </a:r>
            <a:r>
              <a:rPr lang="en-US">
                <a:solidFill>
                  <a:srgbClr val="990000"/>
                </a:solidFill>
              </a:rPr>
              <a:t>Square pointer</a:t>
            </a:r>
            <a:r>
              <a:rPr lang="en-US">
                <a:solidFill>
                  <a:schemeClr val="accent2"/>
                </a:solidFill>
              </a:rPr>
              <a:t> to access a </a:t>
            </a:r>
            <a:r>
              <a:rPr lang="en-US">
                <a:solidFill>
                  <a:srgbClr val="990000"/>
                </a:solidFill>
              </a:rPr>
              <a:t>Square variable</a:t>
            </a:r>
            <a:r>
              <a:rPr lang="en-US">
                <a:solidFill>
                  <a:schemeClr val="accent2"/>
                </a:solidFill>
              </a:rPr>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5752"/>
                                        </p:tgtEl>
                                        <p:attrNameLst>
                                          <p:attrName>style.visibility</p:attrName>
                                        </p:attrNameLst>
                                      </p:cBhvr>
                                      <p:to>
                                        <p:strVal val="visible"/>
                                      </p:to>
                                    </p:set>
                                    <p:anim calcmode="lin" valueType="num">
                                      <p:cBhvr additive="base">
                                        <p:cTn id="7" dur="500" fill="hold"/>
                                        <p:tgtEl>
                                          <p:spTgt spid="415752"/>
                                        </p:tgtEl>
                                        <p:attrNameLst>
                                          <p:attrName>ppt_x</p:attrName>
                                        </p:attrNameLst>
                                      </p:cBhvr>
                                      <p:tavLst>
                                        <p:tav tm="0">
                                          <p:val>
                                            <p:strVal val="#ppt_x"/>
                                          </p:val>
                                        </p:tav>
                                        <p:tav tm="100000">
                                          <p:val>
                                            <p:strVal val="#ppt_x"/>
                                          </p:val>
                                        </p:tav>
                                      </p:tavLst>
                                    </p:anim>
                                    <p:anim calcmode="lin" valueType="num">
                                      <p:cBhvr additive="base">
                                        <p:cTn id="8" dur="500" fill="hold"/>
                                        <p:tgtEl>
                                          <p:spTgt spid="4157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66CB1D05-8D97-4042-9462-F4424E86B311}" type="slidenum">
              <a:rPr lang="en-US"/>
              <a:pPr/>
              <a:t>2</a:t>
            </a:fld>
            <a:endParaRPr lang="en-US"/>
          </a:p>
        </p:txBody>
      </p:sp>
      <p:sp>
        <p:nvSpPr>
          <p:cNvPr id="481284" name="Rectangle 4"/>
          <p:cNvSpPr>
            <a:spLocks noGrp="1" noChangeArrowheads="1"/>
          </p:cNvSpPr>
          <p:nvPr>
            <p:ph type="title"/>
          </p:nvPr>
        </p:nvSpPr>
        <p:spPr>
          <a:noFill/>
          <a:ln/>
        </p:spPr>
        <p:txBody>
          <a:bodyPr/>
          <a:lstStyle/>
          <a:p>
            <a:r>
              <a:rPr lang="en-US"/>
              <a:t>Polymorphism</a:t>
            </a:r>
          </a:p>
        </p:txBody>
      </p:sp>
      <p:sp>
        <p:nvSpPr>
          <p:cNvPr id="481285" name="Text Box 5"/>
          <p:cNvSpPr txBox="1">
            <a:spLocks noChangeArrowheads="1"/>
          </p:cNvSpPr>
          <p:nvPr/>
        </p:nvSpPr>
        <p:spPr bwMode="auto">
          <a:xfrm>
            <a:off x="0" y="946150"/>
            <a:ext cx="4206875" cy="1187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Consider a function that accepts a </a:t>
            </a:r>
            <a:r>
              <a:rPr lang="en-US">
                <a:solidFill>
                  <a:schemeClr val="accent2"/>
                </a:solidFill>
              </a:rPr>
              <a:t>Person</a:t>
            </a:r>
            <a:r>
              <a:rPr lang="en-US"/>
              <a:t> as an argument</a:t>
            </a:r>
          </a:p>
        </p:txBody>
      </p:sp>
      <p:grpSp>
        <p:nvGrpSpPr>
          <p:cNvPr id="481286" name="Group 6"/>
          <p:cNvGrpSpPr>
            <a:grpSpLocks/>
          </p:cNvGrpSpPr>
          <p:nvPr/>
        </p:nvGrpSpPr>
        <p:grpSpPr bwMode="auto">
          <a:xfrm>
            <a:off x="4256088" y="982663"/>
            <a:ext cx="5802312" cy="2171700"/>
            <a:chOff x="3494" y="1776"/>
            <a:chExt cx="2610" cy="3014"/>
          </a:xfrm>
        </p:grpSpPr>
        <p:sp>
          <p:nvSpPr>
            <p:cNvPr id="481287" name="Rectangle 7"/>
            <p:cNvSpPr>
              <a:spLocks noChangeArrowheads="1"/>
            </p:cNvSpPr>
            <p:nvPr/>
          </p:nvSpPr>
          <p:spPr bwMode="auto">
            <a:xfrm>
              <a:off x="3504" y="1776"/>
              <a:ext cx="2152" cy="243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288" name="Text Box 8"/>
            <p:cNvSpPr txBox="1">
              <a:spLocks noChangeArrowheads="1"/>
            </p:cNvSpPr>
            <p:nvPr/>
          </p:nvSpPr>
          <p:spPr bwMode="auto">
            <a:xfrm>
              <a:off x="3494" y="1783"/>
              <a:ext cx="2610" cy="30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LemonadeStand(</a:t>
              </a:r>
              <a:r>
                <a:rPr lang="en-US" sz="1800" b="1">
                  <a:solidFill>
                    <a:schemeClr val="accent2"/>
                  </a:solidFill>
                  <a:latin typeface="Courier New" pitchFamily="49" charset="0"/>
                </a:rPr>
                <a:t>Person</a:t>
              </a:r>
              <a:r>
                <a:rPr lang="en-US" sz="1800" b="1">
                  <a:latin typeface="Courier New" pitchFamily="49" charset="0"/>
                </a:rPr>
                <a:t> </a:t>
              </a:r>
              <a:r>
                <a:rPr lang="en-US" sz="1800" b="1">
                  <a:solidFill>
                    <a:schemeClr val="accent2"/>
                  </a:solidFill>
                  <a:latin typeface="Courier New" pitchFamily="49" charset="0"/>
                </a:rPr>
                <a:t>&amp;p</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“Hello “ &lt;&lt; </a:t>
              </a:r>
              <a:r>
                <a:rPr lang="en-US" sz="1800" b="1">
                  <a:solidFill>
                    <a:schemeClr val="accent2"/>
                  </a:solidFill>
                  <a:latin typeface="Courier New" pitchFamily="49" charset="0"/>
                </a:rPr>
                <a:t>p</a:t>
              </a:r>
              <a:r>
                <a:rPr lang="en-US" sz="1800" b="1">
                  <a:latin typeface="Courier New" pitchFamily="49" charset="0"/>
                </a:rPr>
                <a:t>.getName();</a:t>
              </a:r>
              <a:br>
                <a:rPr lang="en-US" sz="1800" b="1">
                  <a:latin typeface="Courier New" pitchFamily="49" charset="0"/>
                </a:rPr>
              </a:br>
              <a:r>
                <a:rPr lang="en-US" sz="1800" b="1">
                  <a:latin typeface="Courier New" pitchFamily="49" charset="0"/>
                </a:rPr>
                <a:t>  cout &lt;&lt; “How many cups of ”; </a:t>
              </a:r>
              <a:br>
                <a:rPr lang="en-US" sz="1800" b="1">
                  <a:latin typeface="Courier New" pitchFamily="49" charset="0"/>
                </a:rPr>
              </a:br>
              <a:r>
                <a:rPr lang="en-US" sz="1800" b="1">
                  <a:latin typeface="Courier New" pitchFamily="49" charset="0"/>
                </a:rPr>
                <a:t>  cout &lt;&lt; “lemonade do you want?”;</a:t>
              </a:r>
            </a:p>
            <a:p>
              <a:pPr algn="l"/>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p:txBody>
        </p:sp>
      </p:grpSp>
      <p:sp>
        <p:nvSpPr>
          <p:cNvPr id="481289" name="Text Box 9"/>
          <p:cNvSpPr txBox="1">
            <a:spLocks noChangeArrowheads="1"/>
          </p:cNvSpPr>
          <p:nvPr/>
        </p:nvSpPr>
        <p:spPr bwMode="auto">
          <a:xfrm>
            <a:off x="0" y="2286000"/>
            <a:ext cx="4211638"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Can we also pass a </a:t>
            </a:r>
            <a:r>
              <a:rPr lang="en-US" sz="2200">
                <a:solidFill>
                  <a:schemeClr val="accent2"/>
                </a:solidFill>
              </a:rPr>
              <a:t>Student</a:t>
            </a:r>
            <a:r>
              <a:rPr lang="en-US" sz="2200"/>
              <a:t> as a parameter to it?</a:t>
            </a:r>
          </a:p>
        </p:txBody>
      </p:sp>
      <p:grpSp>
        <p:nvGrpSpPr>
          <p:cNvPr id="481309" name="Group 29"/>
          <p:cNvGrpSpPr>
            <a:grpSpLocks/>
          </p:cNvGrpSpPr>
          <p:nvPr/>
        </p:nvGrpSpPr>
        <p:grpSpPr bwMode="auto">
          <a:xfrm>
            <a:off x="609600" y="3581400"/>
            <a:ext cx="3644900" cy="2159000"/>
            <a:chOff x="384" y="2256"/>
            <a:chExt cx="2296" cy="1360"/>
          </a:xfrm>
        </p:grpSpPr>
        <p:grpSp>
          <p:nvGrpSpPr>
            <p:cNvPr id="481304" name="Group 24"/>
            <p:cNvGrpSpPr>
              <a:grpSpLocks/>
            </p:cNvGrpSpPr>
            <p:nvPr/>
          </p:nvGrpSpPr>
          <p:grpSpPr bwMode="auto">
            <a:xfrm>
              <a:off x="480" y="2592"/>
              <a:ext cx="1913" cy="1024"/>
              <a:chOff x="96" y="2592"/>
              <a:chExt cx="1913" cy="1024"/>
            </a:xfrm>
          </p:grpSpPr>
          <p:sp>
            <p:nvSpPr>
              <p:cNvPr id="481297" name="Rectangle 17"/>
              <p:cNvSpPr>
                <a:spLocks noChangeArrowheads="1"/>
              </p:cNvSpPr>
              <p:nvPr/>
            </p:nvSpPr>
            <p:spPr bwMode="auto">
              <a:xfrm>
                <a:off x="103" y="2592"/>
                <a:ext cx="1906" cy="1024"/>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298" name="Text Box 18"/>
              <p:cNvSpPr txBox="1">
                <a:spLocks noChangeArrowheads="1"/>
              </p:cNvSpPr>
              <p:nvPr/>
            </p:nvSpPr>
            <p:spPr bwMode="auto">
              <a:xfrm>
                <a:off x="96" y="2594"/>
                <a:ext cx="1878" cy="1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a:t>
                </a:r>
                <a:r>
                  <a:rPr lang="en-US" sz="1800" b="1">
                    <a:solidFill>
                      <a:schemeClr val="tx1"/>
                    </a:solidFill>
                    <a:latin typeface="Courier New" pitchFamily="49" charset="0"/>
                  </a:rPr>
                  <a:t>main(void)</a:t>
                </a:r>
              </a:p>
              <a:p>
                <a:pPr algn="l"/>
                <a:r>
                  <a:rPr lang="en-US" sz="1800" b="1">
                    <a:latin typeface="Courier New" pitchFamily="49" charset="0"/>
                  </a:rPr>
                  <a:t>{</a:t>
                </a:r>
              </a:p>
              <a:p>
                <a:pPr algn="l"/>
                <a:r>
                  <a:rPr lang="en-US" sz="1800" b="1">
                    <a:latin typeface="Courier New" pitchFamily="49" charset="0"/>
                  </a:rPr>
                  <a:t>  </a:t>
                </a:r>
                <a:r>
                  <a:rPr lang="en-US" sz="1800" b="1">
                    <a:solidFill>
                      <a:srgbClr val="6600CC"/>
                    </a:solidFill>
                    <a:latin typeface="Courier New" pitchFamily="49" charset="0"/>
                  </a:rPr>
                  <a:t>Person</a:t>
                </a:r>
                <a:r>
                  <a:rPr lang="en-US" sz="1800" b="1">
                    <a:latin typeface="Courier New" pitchFamily="49" charset="0"/>
                  </a:rPr>
                  <a:t> p;</a:t>
                </a:r>
              </a:p>
              <a:p>
                <a:pPr algn="l"/>
                <a:endParaRPr lang="en-US" sz="800" b="1">
                  <a:latin typeface="Courier New" pitchFamily="49" charset="0"/>
                </a:endParaRPr>
              </a:p>
              <a:p>
                <a:pPr algn="l"/>
                <a:r>
                  <a:rPr lang="en-US" sz="1800" b="1">
                    <a:latin typeface="Courier New" pitchFamily="49" charset="0"/>
                  </a:rPr>
                  <a:t>  LemonadeStand(p);</a:t>
                </a:r>
              </a:p>
              <a:p>
                <a:pPr algn="l"/>
                <a:r>
                  <a:rPr lang="en-US" sz="1800" b="1">
                    <a:latin typeface="Courier New" pitchFamily="49" charset="0"/>
                  </a:rPr>
                  <a:t>}</a:t>
                </a:r>
                <a:endParaRPr lang="en-US" sz="1000" b="1">
                  <a:latin typeface="Courier New" pitchFamily="49" charset="0"/>
                </a:endParaRPr>
              </a:p>
            </p:txBody>
          </p:sp>
        </p:grpSp>
        <p:sp>
          <p:nvSpPr>
            <p:cNvPr id="481299" name="Text Box 19"/>
            <p:cNvSpPr txBox="1">
              <a:spLocks noChangeArrowheads="1"/>
            </p:cNvSpPr>
            <p:nvPr/>
          </p:nvSpPr>
          <p:spPr bwMode="auto">
            <a:xfrm>
              <a:off x="384" y="2256"/>
              <a:ext cx="2296"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We know we can do this:</a:t>
              </a:r>
            </a:p>
          </p:txBody>
        </p:sp>
      </p:grpSp>
      <p:grpSp>
        <p:nvGrpSpPr>
          <p:cNvPr id="481310" name="Group 30"/>
          <p:cNvGrpSpPr>
            <a:grpSpLocks/>
          </p:cNvGrpSpPr>
          <p:nvPr/>
        </p:nvGrpSpPr>
        <p:grpSpPr bwMode="auto">
          <a:xfrm>
            <a:off x="5421313" y="3581400"/>
            <a:ext cx="3036887" cy="2159000"/>
            <a:chOff x="3415" y="2256"/>
            <a:chExt cx="1913" cy="1360"/>
          </a:xfrm>
        </p:grpSpPr>
        <p:grpSp>
          <p:nvGrpSpPr>
            <p:cNvPr id="481305" name="Group 25"/>
            <p:cNvGrpSpPr>
              <a:grpSpLocks/>
            </p:cNvGrpSpPr>
            <p:nvPr/>
          </p:nvGrpSpPr>
          <p:grpSpPr bwMode="auto">
            <a:xfrm>
              <a:off x="3415" y="2592"/>
              <a:ext cx="1913" cy="1024"/>
              <a:chOff x="96" y="2592"/>
              <a:chExt cx="1913" cy="1024"/>
            </a:xfrm>
          </p:grpSpPr>
          <p:sp>
            <p:nvSpPr>
              <p:cNvPr id="481306" name="Rectangle 26"/>
              <p:cNvSpPr>
                <a:spLocks noChangeArrowheads="1"/>
              </p:cNvSpPr>
              <p:nvPr/>
            </p:nvSpPr>
            <p:spPr bwMode="auto">
              <a:xfrm>
                <a:off x="103" y="2592"/>
                <a:ext cx="1906" cy="1024"/>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07" name="Text Box 27"/>
              <p:cNvSpPr txBox="1">
                <a:spLocks noChangeArrowheads="1"/>
              </p:cNvSpPr>
              <p:nvPr/>
            </p:nvSpPr>
            <p:spPr bwMode="auto">
              <a:xfrm>
                <a:off x="96" y="2594"/>
                <a:ext cx="1878" cy="1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a:t>
                </a:r>
                <a:r>
                  <a:rPr lang="en-US" sz="1800" b="1">
                    <a:solidFill>
                      <a:schemeClr val="tx1"/>
                    </a:solidFill>
                    <a:latin typeface="Courier New" pitchFamily="49" charset="0"/>
                  </a:rPr>
                  <a:t>main(void)</a:t>
                </a:r>
              </a:p>
              <a:p>
                <a:pPr algn="l"/>
                <a:r>
                  <a:rPr lang="en-US" sz="1800" b="1">
                    <a:latin typeface="Courier New" pitchFamily="49" charset="0"/>
                  </a:rPr>
                  <a:t>{</a:t>
                </a:r>
              </a:p>
              <a:p>
                <a:pPr algn="l"/>
                <a:r>
                  <a:rPr lang="en-US" sz="1800" b="1">
                    <a:latin typeface="Courier New" pitchFamily="49" charset="0"/>
                  </a:rPr>
                  <a:t>  </a:t>
                </a:r>
                <a:r>
                  <a:rPr lang="en-US" sz="1800" b="1">
                    <a:solidFill>
                      <a:srgbClr val="6600CC"/>
                    </a:solidFill>
                    <a:latin typeface="Courier New" pitchFamily="49" charset="0"/>
                  </a:rPr>
                  <a:t>Student</a:t>
                </a:r>
                <a:r>
                  <a:rPr lang="en-US" sz="1800" b="1">
                    <a:latin typeface="Courier New" pitchFamily="49" charset="0"/>
                  </a:rPr>
                  <a:t> s;</a:t>
                </a:r>
              </a:p>
              <a:p>
                <a:pPr algn="l"/>
                <a:endParaRPr lang="en-US" sz="800" b="1">
                  <a:latin typeface="Courier New" pitchFamily="49" charset="0"/>
                </a:endParaRPr>
              </a:p>
              <a:p>
                <a:pPr algn="l"/>
                <a:r>
                  <a:rPr lang="en-US" sz="1800" b="1">
                    <a:latin typeface="Courier New" pitchFamily="49" charset="0"/>
                  </a:rPr>
                  <a:t>  LemonadeStand(s);</a:t>
                </a:r>
              </a:p>
              <a:p>
                <a:pPr algn="l"/>
                <a:r>
                  <a:rPr lang="en-US" sz="1800" b="1">
                    <a:latin typeface="Courier New" pitchFamily="49" charset="0"/>
                  </a:rPr>
                  <a:t>}</a:t>
                </a:r>
                <a:endParaRPr lang="en-US" sz="1000" b="1">
                  <a:latin typeface="Courier New" pitchFamily="49" charset="0"/>
                </a:endParaRPr>
              </a:p>
            </p:txBody>
          </p:sp>
        </p:grpSp>
        <p:sp>
          <p:nvSpPr>
            <p:cNvPr id="481308" name="Text Box 28"/>
            <p:cNvSpPr txBox="1">
              <a:spLocks noChangeArrowheads="1"/>
            </p:cNvSpPr>
            <p:nvPr/>
          </p:nvSpPr>
          <p:spPr bwMode="auto">
            <a:xfrm>
              <a:off x="3456" y="2256"/>
              <a:ext cx="1852"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But can we do this?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81286"/>
                                        </p:tgtEl>
                                        <p:attrNameLst>
                                          <p:attrName>style.visibility</p:attrName>
                                        </p:attrNameLst>
                                      </p:cBhvr>
                                      <p:to>
                                        <p:strVal val="visible"/>
                                      </p:to>
                                    </p:set>
                                    <p:anim calcmode="lin" valueType="num">
                                      <p:cBhvr additive="base">
                                        <p:cTn id="7" dur="500" fill="hold"/>
                                        <p:tgtEl>
                                          <p:spTgt spid="481286"/>
                                        </p:tgtEl>
                                        <p:attrNameLst>
                                          <p:attrName>ppt_x</p:attrName>
                                        </p:attrNameLst>
                                      </p:cBhvr>
                                      <p:tavLst>
                                        <p:tav tm="0">
                                          <p:val>
                                            <p:strVal val="1+#ppt_w/2"/>
                                          </p:val>
                                        </p:tav>
                                        <p:tav tm="100000">
                                          <p:val>
                                            <p:strVal val="#ppt_x"/>
                                          </p:val>
                                        </p:tav>
                                      </p:tavLst>
                                    </p:anim>
                                    <p:anim calcmode="lin" valueType="num">
                                      <p:cBhvr additive="base">
                                        <p:cTn id="8" dur="500" fill="hold"/>
                                        <p:tgtEl>
                                          <p:spTgt spid="4812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28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81309"/>
                                        </p:tgtEl>
                                        <p:attrNameLst>
                                          <p:attrName>style.visibility</p:attrName>
                                        </p:attrNameLst>
                                      </p:cBhvr>
                                      <p:to>
                                        <p:strVal val="visible"/>
                                      </p:to>
                                    </p:set>
                                    <p:anim calcmode="lin" valueType="num">
                                      <p:cBhvr additive="base">
                                        <p:cTn id="17" dur="500" fill="hold"/>
                                        <p:tgtEl>
                                          <p:spTgt spid="481309"/>
                                        </p:tgtEl>
                                        <p:attrNameLst>
                                          <p:attrName>ppt_x</p:attrName>
                                        </p:attrNameLst>
                                      </p:cBhvr>
                                      <p:tavLst>
                                        <p:tav tm="0">
                                          <p:val>
                                            <p:strVal val="0-#ppt_w/2"/>
                                          </p:val>
                                        </p:tav>
                                        <p:tav tm="100000">
                                          <p:val>
                                            <p:strVal val="#ppt_x"/>
                                          </p:val>
                                        </p:tav>
                                      </p:tavLst>
                                    </p:anim>
                                    <p:anim calcmode="lin" valueType="num">
                                      <p:cBhvr additive="base">
                                        <p:cTn id="18" dur="500" fill="hold"/>
                                        <p:tgtEl>
                                          <p:spTgt spid="48130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481310"/>
                                        </p:tgtEl>
                                        <p:attrNameLst>
                                          <p:attrName>style.visibility</p:attrName>
                                        </p:attrNameLst>
                                      </p:cBhvr>
                                      <p:to>
                                        <p:strVal val="visible"/>
                                      </p:to>
                                    </p:set>
                                    <p:anim calcmode="lin" valueType="num">
                                      <p:cBhvr additive="base">
                                        <p:cTn id="23" dur="500" fill="hold"/>
                                        <p:tgtEl>
                                          <p:spTgt spid="481310"/>
                                        </p:tgtEl>
                                        <p:attrNameLst>
                                          <p:attrName>ppt_x</p:attrName>
                                        </p:attrNameLst>
                                      </p:cBhvr>
                                      <p:tavLst>
                                        <p:tav tm="0">
                                          <p:val>
                                            <p:strVal val="1+#ppt_w/2"/>
                                          </p:val>
                                        </p:tav>
                                        <p:tav tm="100000">
                                          <p:val>
                                            <p:strVal val="#ppt_x"/>
                                          </p:val>
                                        </p:tav>
                                      </p:tavLst>
                                    </p:anim>
                                    <p:anim calcmode="lin" valueType="num">
                                      <p:cBhvr additive="base">
                                        <p:cTn id="24" dur="500" fill="hold"/>
                                        <p:tgtEl>
                                          <p:spTgt spid="481310"/>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xit" presetSubtype="4" fill="hold" nodeType="clickEffect">
                                  <p:stCondLst>
                                    <p:cond delay="0"/>
                                  </p:stCondLst>
                                  <p:childTnLst>
                                    <p:anim calcmode="lin" valueType="num">
                                      <p:cBhvr additive="base">
                                        <p:cTn id="28" dur="500"/>
                                        <p:tgtEl>
                                          <p:spTgt spid="481310"/>
                                        </p:tgtEl>
                                        <p:attrNameLst>
                                          <p:attrName>ppt_x</p:attrName>
                                        </p:attrNameLst>
                                      </p:cBhvr>
                                      <p:tavLst>
                                        <p:tav tm="0">
                                          <p:val>
                                            <p:strVal val="ppt_x"/>
                                          </p:val>
                                        </p:tav>
                                        <p:tav tm="100000">
                                          <p:val>
                                            <p:strVal val="ppt_x"/>
                                          </p:val>
                                        </p:tav>
                                      </p:tavLst>
                                    </p:anim>
                                    <p:anim calcmode="lin" valueType="num">
                                      <p:cBhvr additive="base">
                                        <p:cTn id="29" dur="500"/>
                                        <p:tgtEl>
                                          <p:spTgt spid="481310"/>
                                        </p:tgtEl>
                                        <p:attrNameLst>
                                          <p:attrName>ppt_y</p:attrName>
                                        </p:attrNameLst>
                                      </p:cBhvr>
                                      <p:tavLst>
                                        <p:tav tm="0">
                                          <p:val>
                                            <p:strVal val="ppt_y"/>
                                          </p:val>
                                        </p:tav>
                                        <p:tav tm="100000">
                                          <p:val>
                                            <p:strVal val="1+ppt_h/2"/>
                                          </p:val>
                                        </p:tav>
                                      </p:tavLst>
                                    </p:anim>
                                    <p:set>
                                      <p:cBhvr>
                                        <p:cTn id="30" dur="1" fill="hold">
                                          <p:stCondLst>
                                            <p:cond delay="499"/>
                                          </p:stCondLst>
                                        </p:cTn>
                                        <p:tgtEl>
                                          <p:spTgt spid="481310"/>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481309"/>
                                        </p:tgtEl>
                                        <p:attrNameLst>
                                          <p:attrName>ppt_x</p:attrName>
                                        </p:attrNameLst>
                                      </p:cBhvr>
                                      <p:tavLst>
                                        <p:tav tm="0">
                                          <p:val>
                                            <p:strVal val="ppt_x"/>
                                          </p:val>
                                        </p:tav>
                                        <p:tav tm="100000">
                                          <p:val>
                                            <p:strVal val="ppt_x"/>
                                          </p:val>
                                        </p:tav>
                                      </p:tavLst>
                                    </p:anim>
                                    <p:anim calcmode="lin" valueType="num">
                                      <p:cBhvr additive="base">
                                        <p:cTn id="33" dur="500"/>
                                        <p:tgtEl>
                                          <p:spTgt spid="481309"/>
                                        </p:tgtEl>
                                        <p:attrNameLst>
                                          <p:attrName>ppt_y</p:attrName>
                                        </p:attrNameLst>
                                      </p:cBhvr>
                                      <p:tavLst>
                                        <p:tav tm="0">
                                          <p:val>
                                            <p:strVal val="ppt_y"/>
                                          </p:val>
                                        </p:tav>
                                        <p:tav tm="100000">
                                          <p:val>
                                            <p:strVal val="1+ppt_h/2"/>
                                          </p:val>
                                        </p:tav>
                                      </p:tavLst>
                                    </p:anim>
                                    <p:set>
                                      <p:cBhvr>
                                        <p:cTn id="34" dur="1" fill="hold">
                                          <p:stCondLst>
                                            <p:cond delay="499"/>
                                          </p:stCondLst>
                                        </p:cTn>
                                        <p:tgtEl>
                                          <p:spTgt spid="4813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2"/>
          </p:nvPr>
        </p:nvSpPr>
        <p:spPr/>
        <p:txBody>
          <a:bodyPr/>
          <a:lstStyle/>
          <a:p>
            <a:fld id="{AD22D460-3E5F-491C-BD22-5C7B4CB90494}" type="slidenum">
              <a:rPr lang="en-US"/>
              <a:pPr/>
              <a:t>20</a:t>
            </a:fld>
            <a:endParaRPr lang="en-US"/>
          </a:p>
        </p:txBody>
      </p:sp>
      <p:sp>
        <p:nvSpPr>
          <p:cNvPr id="416770" name="Rectangle 2"/>
          <p:cNvSpPr>
            <a:spLocks noGrp="1" noChangeArrowheads="1"/>
          </p:cNvSpPr>
          <p:nvPr>
            <p:ph type="title"/>
          </p:nvPr>
        </p:nvSpPr>
        <p:spPr/>
        <p:txBody>
          <a:bodyPr/>
          <a:lstStyle/>
          <a:p>
            <a:r>
              <a:rPr lang="en-US"/>
              <a:t>Polymorphism and Pointers</a:t>
            </a:r>
          </a:p>
        </p:txBody>
      </p:sp>
      <p:grpSp>
        <p:nvGrpSpPr>
          <p:cNvPr id="416771" name="Group 3"/>
          <p:cNvGrpSpPr>
            <a:grpSpLocks/>
          </p:cNvGrpSpPr>
          <p:nvPr/>
        </p:nvGrpSpPr>
        <p:grpSpPr bwMode="auto">
          <a:xfrm>
            <a:off x="533400" y="3883025"/>
            <a:ext cx="3317875" cy="2289175"/>
            <a:chOff x="374" y="2388"/>
            <a:chExt cx="1978" cy="1459"/>
          </a:xfrm>
        </p:grpSpPr>
        <p:sp>
          <p:nvSpPr>
            <p:cNvPr id="416772" name="Rectangle 4"/>
            <p:cNvSpPr>
              <a:spLocks noChangeArrowheads="1"/>
            </p:cNvSpPr>
            <p:nvPr/>
          </p:nvSpPr>
          <p:spPr bwMode="auto">
            <a:xfrm>
              <a:off x="384" y="2400"/>
              <a:ext cx="1968" cy="144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773" name="Text Box 5"/>
            <p:cNvSpPr txBox="1">
              <a:spLocks noChangeArrowheads="1"/>
            </p:cNvSpPr>
            <p:nvPr/>
          </p:nvSpPr>
          <p:spPr bwMode="auto">
            <a:xfrm>
              <a:off x="374" y="2388"/>
              <a:ext cx="1656" cy="145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solidFill>
                    <a:srgbClr val="990000"/>
                  </a:solidFill>
                  <a:latin typeface="Courier New" pitchFamily="49" charset="0"/>
                </a:rPr>
                <a:t>  </a:t>
              </a:r>
              <a:r>
                <a:rPr lang="en-US" sz="1800" b="1">
                  <a:solidFill>
                    <a:srgbClr val="FF3300"/>
                  </a:solidFill>
                  <a:latin typeface="Courier New" pitchFamily="49" charset="0"/>
                </a:rPr>
                <a:t>Shape *p;</a:t>
              </a:r>
            </a:p>
            <a:p>
              <a:pPr algn="l"/>
              <a:endParaRPr lang="en-US" sz="1800" b="1">
                <a:solidFill>
                  <a:schemeClr val="tx1"/>
                </a:solidFill>
                <a:latin typeface="Courier New" pitchFamily="49" charset="0"/>
              </a:endParaRPr>
            </a:p>
            <a:p>
              <a:pPr algn="l"/>
              <a:r>
                <a:rPr lang="en-US" sz="1800" b="1">
                  <a:solidFill>
                    <a:srgbClr val="FF3300"/>
                  </a:solidFill>
                  <a:latin typeface="Courier New" pitchFamily="49" charset="0"/>
                </a:rPr>
                <a:t>  p = &amp;s; // OK????</a:t>
              </a:r>
            </a:p>
            <a:p>
              <a:pPr algn="l"/>
              <a:r>
                <a:rPr lang="en-US" sz="1800" b="1">
                  <a:solidFill>
                    <a:schemeClr val="tx1"/>
                  </a:solidFill>
                  <a:latin typeface="Courier New" pitchFamily="49" charset="0"/>
                </a:rPr>
                <a:t>  ...</a:t>
              </a:r>
            </a:p>
            <a:p>
              <a:pPr algn="l"/>
              <a:r>
                <a:rPr lang="en-US" sz="1800" b="1">
                  <a:latin typeface="Courier New" pitchFamily="49" charset="0"/>
                </a:rPr>
                <a:t>}</a:t>
              </a:r>
            </a:p>
          </p:txBody>
        </p:sp>
      </p:grpSp>
      <p:sp>
        <p:nvSpPr>
          <p:cNvPr id="416774" name="Text Box 6"/>
          <p:cNvSpPr txBox="1">
            <a:spLocks noChangeArrowheads="1"/>
          </p:cNvSpPr>
          <p:nvPr/>
        </p:nvSpPr>
        <p:spPr bwMode="auto">
          <a:xfrm>
            <a:off x="4327525" y="3856038"/>
            <a:ext cx="46640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chemeClr val="accent2"/>
                </a:solidFill>
              </a:rPr>
              <a:t>Question: </a:t>
            </a:r>
            <a:r>
              <a:rPr lang="en-US">
                <a:solidFill>
                  <a:schemeClr val="tx1"/>
                </a:solidFill>
              </a:rPr>
              <a:t>Can we point a </a:t>
            </a:r>
            <a:r>
              <a:rPr lang="en-US">
                <a:solidFill>
                  <a:srgbClr val="006666"/>
                </a:solidFill>
              </a:rPr>
              <a:t>Shape</a:t>
            </a:r>
            <a:r>
              <a:rPr lang="en-US">
                <a:solidFill>
                  <a:schemeClr val="tx1"/>
                </a:solidFill>
              </a:rPr>
              <a:t> pointer to a </a:t>
            </a:r>
            <a:r>
              <a:rPr lang="en-US">
                <a:solidFill>
                  <a:srgbClr val="006666"/>
                </a:solidFill>
              </a:rPr>
              <a:t>Square</a:t>
            </a:r>
            <a:r>
              <a:rPr lang="en-US">
                <a:solidFill>
                  <a:schemeClr val="tx1"/>
                </a:solidFill>
              </a:rPr>
              <a:t> variable?</a:t>
            </a:r>
          </a:p>
        </p:txBody>
      </p:sp>
      <p:sp>
        <p:nvSpPr>
          <p:cNvPr id="416775" name="Text Box 7"/>
          <p:cNvSpPr txBox="1">
            <a:spLocks noChangeArrowheads="1"/>
          </p:cNvSpPr>
          <p:nvPr/>
        </p:nvSpPr>
        <p:spPr bwMode="auto">
          <a:xfrm>
            <a:off x="4403725" y="5257800"/>
            <a:ext cx="46640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chemeClr val="accent2"/>
                </a:solidFill>
              </a:rPr>
              <a:t>Answer: </a:t>
            </a:r>
            <a:r>
              <a:rPr lang="en-US">
                <a:solidFill>
                  <a:schemeClr val="tx1"/>
                </a:solidFill>
              </a:rPr>
              <a:t>Yes, since a Square </a:t>
            </a:r>
            <a:r>
              <a:rPr lang="en-US" i="1">
                <a:solidFill>
                  <a:schemeClr val="tx1"/>
                </a:solidFill>
              </a:rPr>
              <a:t>IS</a:t>
            </a:r>
            <a:r>
              <a:rPr lang="en-US">
                <a:solidFill>
                  <a:schemeClr val="tx1"/>
                </a:solidFill>
              </a:rPr>
              <a:t> a Shape, we may point to a </a:t>
            </a:r>
            <a:r>
              <a:rPr lang="en-US">
                <a:solidFill>
                  <a:srgbClr val="006666"/>
                </a:solidFill>
              </a:rPr>
              <a:t>Square</a:t>
            </a:r>
            <a:r>
              <a:rPr lang="en-US">
                <a:solidFill>
                  <a:schemeClr val="tx1"/>
                </a:solidFill>
              </a:rPr>
              <a:t> using a </a:t>
            </a:r>
            <a:r>
              <a:rPr lang="en-US">
                <a:solidFill>
                  <a:srgbClr val="006666"/>
                </a:solidFill>
              </a:rPr>
              <a:t>Shape</a:t>
            </a:r>
            <a:r>
              <a:rPr lang="en-US">
                <a:solidFill>
                  <a:schemeClr val="tx1"/>
                </a:solidFill>
              </a:rPr>
              <a:t> pointer.</a:t>
            </a:r>
          </a:p>
        </p:txBody>
      </p:sp>
      <p:sp>
        <p:nvSpPr>
          <p:cNvPr id="416776" name="Rectangle 8"/>
          <p:cNvSpPr>
            <a:spLocks noChangeArrowheads="1"/>
          </p:cNvSpPr>
          <p:nvPr/>
        </p:nvSpPr>
        <p:spPr bwMode="auto">
          <a:xfrm>
            <a:off x="4278313" y="4978400"/>
            <a:ext cx="4708525" cy="16002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777" name="Text Box 9"/>
          <p:cNvSpPr txBox="1">
            <a:spLocks noChangeArrowheads="1"/>
          </p:cNvSpPr>
          <p:nvPr/>
        </p:nvSpPr>
        <p:spPr bwMode="auto">
          <a:xfrm>
            <a:off x="4343400" y="5137150"/>
            <a:ext cx="46640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rPr>
              <a:t>In general, you may point a </a:t>
            </a:r>
            <a:r>
              <a:rPr lang="en-US">
                <a:solidFill>
                  <a:srgbClr val="6600CC"/>
                </a:solidFill>
              </a:rPr>
              <a:t>superclass</a:t>
            </a:r>
            <a:r>
              <a:rPr lang="en-US">
                <a:solidFill>
                  <a:schemeClr val="accent2"/>
                </a:solidFill>
              </a:rPr>
              <a:t> pointer at a </a:t>
            </a:r>
            <a:r>
              <a:rPr lang="en-US">
                <a:solidFill>
                  <a:srgbClr val="6600CC"/>
                </a:solidFill>
              </a:rPr>
              <a:t>subclassed variable</a:t>
            </a:r>
            <a:r>
              <a:rPr lang="en-US">
                <a:solidFill>
                  <a:schemeClr val="accent2"/>
                </a:solidFill>
              </a:rPr>
              <a:t>. </a:t>
            </a:r>
          </a:p>
        </p:txBody>
      </p:sp>
      <p:sp>
        <p:nvSpPr>
          <p:cNvPr id="416778" name="Rectangle 10"/>
          <p:cNvSpPr>
            <a:spLocks noChangeArrowheads="1"/>
          </p:cNvSpPr>
          <p:nvPr/>
        </p:nvSpPr>
        <p:spPr bwMode="auto">
          <a:xfrm>
            <a:off x="4267200" y="4800600"/>
            <a:ext cx="4708525" cy="1858963"/>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779" name="Rectangle 11"/>
          <p:cNvSpPr>
            <a:spLocks noChangeArrowheads="1"/>
          </p:cNvSpPr>
          <p:nvPr/>
        </p:nvSpPr>
        <p:spPr bwMode="auto">
          <a:xfrm>
            <a:off x="609600" y="990600"/>
            <a:ext cx="3382963" cy="24384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780" name="Rectangle 12"/>
          <p:cNvSpPr>
            <a:spLocks noChangeArrowheads="1"/>
          </p:cNvSpPr>
          <p:nvPr/>
        </p:nvSpPr>
        <p:spPr bwMode="auto">
          <a:xfrm>
            <a:off x="609600" y="990600"/>
            <a:ext cx="3717925" cy="2420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nvGrpSpPr>
          <p:cNvPr id="416781" name="Group 13"/>
          <p:cNvGrpSpPr>
            <a:grpSpLocks/>
          </p:cNvGrpSpPr>
          <p:nvPr/>
        </p:nvGrpSpPr>
        <p:grpSpPr bwMode="auto">
          <a:xfrm>
            <a:off x="4419600" y="990600"/>
            <a:ext cx="4572000" cy="2438400"/>
            <a:chOff x="2784" y="576"/>
            <a:chExt cx="2880" cy="1536"/>
          </a:xfrm>
        </p:grpSpPr>
        <p:sp>
          <p:nvSpPr>
            <p:cNvPr id="416782" name="Rectangle 14"/>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783" name="Rectangle 15"/>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tx1"/>
                  </a:solidFill>
                  <a:latin typeface="Courier New" pitchFamily="49" charset="0"/>
                  <a:ea typeface="MS Mincho" pitchFamily="49" charset="-128"/>
                </a:rPr>
                <a:t>double getArea()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6775"/>
                                        </p:tgtEl>
                                        <p:attrNameLst>
                                          <p:attrName>style.visibility</p:attrName>
                                        </p:attrNameLst>
                                      </p:cBhvr>
                                      <p:to>
                                        <p:strVal val="visible"/>
                                      </p:to>
                                    </p:set>
                                    <p:anim calcmode="lin" valueType="num">
                                      <p:cBhvr additive="base">
                                        <p:cTn id="7" dur="500" fill="hold"/>
                                        <p:tgtEl>
                                          <p:spTgt spid="416775"/>
                                        </p:tgtEl>
                                        <p:attrNameLst>
                                          <p:attrName>ppt_x</p:attrName>
                                        </p:attrNameLst>
                                      </p:cBhvr>
                                      <p:tavLst>
                                        <p:tav tm="0">
                                          <p:val>
                                            <p:strVal val="#ppt_x"/>
                                          </p:val>
                                        </p:tav>
                                        <p:tav tm="100000">
                                          <p:val>
                                            <p:strVal val="#ppt_x"/>
                                          </p:val>
                                        </p:tav>
                                      </p:tavLst>
                                    </p:anim>
                                    <p:anim calcmode="lin" valueType="num">
                                      <p:cBhvr additive="base">
                                        <p:cTn id="8" dur="500" fill="hold"/>
                                        <p:tgtEl>
                                          <p:spTgt spid="4167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677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6777"/>
                                        </p:tgtEl>
                                        <p:attrNameLst>
                                          <p:attrName>style.visibility</p:attrName>
                                        </p:attrNameLst>
                                      </p:cBhvr>
                                      <p:to>
                                        <p:strVal val="visible"/>
                                      </p:to>
                                    </p:set>
                                    <p:anim calcmode="lin" valueType="num">
                                      <p:cBhvr additive="base">
                                        <p:cTn id="17" dur="500" fill="hold"/>
                                        <p:tgtEl>
                                          <p:spTgt spid="416777"/>
                                        </p:tgtEl>
                                        <p:attrNameLst>
                                          <p:attrName>ppt_x</p:attrName>
                                        </p:attrNameLst>
                                      </p:cBhvr>
                                      <p:tavLst>
                                        <p:tav tm="0">
                                          <p:val>
                                            <p:strVal val="#ppt_x"/>
                                          </p:val>
                                        </p:tav>
                                        <p:tav tm="100000">
                                          <p:val>
                                            <p:strVal val="#ppt_x"/>
                                          </p:val>
                                        </p:tav>
                                      </p:tavLst>
                                    </p:anim>
                                    <p:anim calcmode="lin" valueType="num">
                                      <p:cBhvr additive="base">
                                        <p:cTn id="18" dur="500" fill="hold"/>
                                        <p:tgtEl>
                                          <p:spTgt spid="41677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6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5" grpId="0"/>
      <p:bldP spid="416776" grpId="0" animBg="1"/>
      <p:bldP spid="416777" grpId="0"/>
      <p:bldP spid="41677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2"/>
          </p:nvPr>
        </p:nvSpPr>
        <p:spPr/>
        <p:txBody>
          <a:bodyPr/>
          <a:lstStyle/>
          <a:p>
            <a:fld id="{98BF6DD8-657F-4A64-82CE-5769583486DB}" type="slidenum">
              <a:rPr lang="en-US"/>
              <a:pPr/>
              <a:t>21</a:t>
            </a:fld>
            <a:endParaRPr lang="en-US"/>
          </a:p>
        </p:txBody>
      </p:sp>
      <p:sp>
        <p:nvSpPr>
          <p:cNvPr id="417794" name="Rectangle 2"/>
          <p:cNvSpPr>
            <a:spLocks noGrp="1" noChangeArrowheads="1"/>
          </p:cNvSpPr>
          <p:nvPr>
            <p:ph type="title"/>
          </p:nvPr>
        </p:nvSpPr>
        <p:spPr/>
        <p:txBody>
          <a:bodyPr/>
          <a:lstStyle/>
          <a:p>
            <a:r>
              <a:rPr lang="en-US"/>
              <a:t>Polymorphism and Pointers</a:t>
            </a:r>
          </a:p>
        </p:txBody>
      </p:sp>
      <p:sp>
        <p:nvSpPr>
          <p:cNvPr id="417795" name="Text Box 3"/>
          <p:cNvSpPr txBox="1">
            <a:spLocks noChangeArrowheads="1"/>
          </p:cNvSpPr>
          <p:nvPr/>
        </p:nvSpPr>
        <p:spPr bwMode="auto">
          <a:xfrm>
            <a:off x="593725" y="1036638"/>
            <a:ext cx="1841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p>
        </p:txBody>
      </p:sp>
      <p:sp>
        <p:nvSpPr>
          <p:cNvPr id="417796" name="Text Box 4"/>
          <p:cNvSpPr txBox="1">
            <a:spLocks noChangeArrowheads="1"/>
          </p:cNvSpPr>
          <p:nvPr/>
        </p:nvSpPr>
        <p:spPr bwMode="auto">
          <a:xfrm>
            <a:off x="609600" y="990600"/>
            <a:ext cx="80010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In this example, we use a </a:t>
            </a:r>
            <a:r>
              <a:rPr lang="en-US">
                <a:solidFill>
                  <a:srgbClr val="006666"/>
                </a:solidFill>
              </a:rPr>
              <a:t>Shape</a:t>
            </a:r>
            <a:r>
              <a:rPr lang="en-US">
                <a:solidFill>
                  <a:schemeClr val="tx1"/>
                </a:solidFill>
              </a:rPr>
              <a:t> pointer to point to a </a:t>
            </a:r>
            <a:r>
              <a:rPr lang="en-US">
                <a:solidFill>
                  <a:srgbClr val="006666"/>
                </a:solidFill>
              </a:rPr>
              <a:t>Circle</a:t>
            </a:r>
            <a:r>
              <a:rPr lang="en-US">
                <a:solidFill>
                  <a:schemeClr val="tx1"/>
                </a:solidFill>
              </a:rPr>
              <a:t> class.  We then ask the Shape for its </a:t>
            </a:r>
            <a:r>
              <a:rPr lang="en-US">
                <a:solidFill>
                  <a:schemeClr val="accent2"/>
                </a:solidFill>
              </a:rPr>
              <a:t>area</a:t>
            </a:r>
            <a:r>
              <a:rPr lang="en-US">
                <a:solidFill>
                  <a:schemeClr val="tx1"/>
                </a:solidFill>
              </a:rPr>
              <a:t>.</a:t>
            </a:r>
          </a:p>
        </p:txBody>
      </p:sp>
      <p:grpSp>
        <p:nvGrpSpPr>
          <p:cNvPr id="417797" name="Group 5"/>
          <p:cNvGrpSpPr>
            <a:grpSpLocks/>
          </p:cNvGrpSpPr>
          <p:nvPr/>
        </p:nvGrpSpPr>
        <p:grpSpPr bwMode="auto">
          <a:xfrm>
            <a:off x="322263" y="1971675"/>
            <a:ext cx="4843462" cy="4505325"/>
            <a:chOff x="203" y="1242"/>
            <a:chExt cx="3051" cy="2838"/>
          </a:xfrm>
        </p:grpSpPr>
        <p:grpSp>
          <p:nvGrpSpPr>
            <p:cNvPr id="417798" name="Group 6"/>
            <p:cNvGrpSpPr>
              <a:grpSpLocks/>
            </p:cNvGrpSpPr>
            <p:nvPr/>
          </p:nvGrpSpPr>
          <p:grpSpPr bwMode="auto">
            <a:xfrm>
              <a:off x="203" y="1242"/>
              <a:ext cx="2304" cy="1536"/>
              <a:chOff x="240" y="2640"/>
              <a:chExt cx="2304" cy="1536"/>
            </a:xfrm>
          </p:grpSpPr>
          <p:sp>
            <p:nvSpPr>
              <p:cNvPr id="417799" name="Rectangle 7"/>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00" name="Rectangle 8"/>
              <p:cNvSpPr>
                <a:spLocks noChangeArrowheads="1"/>
              </p:cNvSpPr>
              <p:nvPr/>
            </p:nvSpPr>
            <p:spPr bwMode="auto">
              <a:xfrm>
                <a:off x="240" y="2640"/>
                <a:ext cx="2304"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rgbClr val="FF3300"/>
                    </a:solidFill>
                    <a:latin typeface="Courier New" pitchFamily="49" charset="0"/>
                    <a:ea typeface="MS Mincho" pitchFamily="49" charset="-128"/>
                  </a:rPr>
                  <a:t> 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17801" name="Group 9"/>
            <p:cNvGrpSpPr>
              <a:grpSpLocks/>
            </p:cNvGrpSpPr>
            <p:nvPr/>
          </p:nvGrpSpPr>
          <p:grpSpPr bwMode="auto">
            <a:xfrm>
              <a:off x="374" y="2544"/>
              <a:ext cx="2880" cy="1536"/>
              <a:chOff x="2832" y="2400"/>
              <a:chExt cx="2880" cy="1536"/>
            </a:xfrm>
          </p:grpSpPr>
          <p:sp>
            <p:nvSpPr>
              <p:cNvPr id="417802" name="Rectangle 10"/>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03" name="Rectangle 11"/>
              <p:cNvSpPr>
                <a:spLocks noChangeArrowheads="1"/>
              </p:cNvSpPr>
              <p:nvPr/>
            </p:nvSpPr>
            <p:spPr bwMode="auto">
              <a:xfrm>
                <a:off x="2832" y="2400"/>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Circle(int rad){ m_rad = rad;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(3.14*m_rad*m_rad);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m_rad;</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grpSp>
        <p:nvGrpSpPr>
          <p:cNvPr id="417804" name="Group 12"/>
          <p:cNvGrpSpPr>
            <a:grpSpLocks/>
          </p:cNvGrpSpPr>
          <p:nvPr/>
        </p:nvGrpSpPr>
        <p:grpSpPr bwMode="auto">
          <a:xfrm>
            <a:off x="4910138" y="4256088"/>
            <a:ext cx="4386262" cy="2563812"/>
            <a:chOff x="3093" y="2681"/>
            <a:chExt cx="2763" cy="1287"/>
          </a:xfrm>
        </p:grpSpPr>
        <p:sp>
          <p:nvSpPr>
            <p:cNvPr id="417805" name="Rectangle 13"/>
            <p:cNvSpPr>
              <a:spLocks noChangeArrowheads="1"/>
            </p:cNvSpPr>
            <p:nvPr/>
          </p:nvSpPr>
          <p:spPr bwMode="auto">
            <a:xfrm>
              <a:off x="3393" y="2701"/>
              <a:ext cx="2196" cy="1229"/>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06" name="Rectangle 14"/>
            <p:cNvSpPr>
              <a:spLocks noChangeArrowheads="1"/>
            </p:cNvSpPr>
            <p:nvPr/>
          </p:nvSpPr>
          <p:spPr bwMode="auto">
            <a:xfrm>
              <a:off x="3093" y="2681"/>
              <a:ext cx="2763" cy="12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57200" algn="l"/>
              <a:r>
                <a:rPr lang="en-US" sz="1800" b="1">
                  <a:solidFill>
                    <a:schemeClr val="tx1"/>
                  </a:solidFill>
                  <a:latin typeface="Courier New" pitchFamily="49" charset="0"/>
                  <a:ea typeface="MS Mincho" pitchFamily="49" charset="-128"/>
                </a:rPr>
                <a:t>main()</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a:t>
              </a:r>
            </a:p>
            <a:p>
              <a:pPr indent="457200" algn="l" eaLnBrk="0" hangingPunct="0"/>
              <a:r>
                <a:rPr lang="en-US" sz="1800" b="1">
                  <a:solidFill>
                    <a:schemeClr val="tx1"/>
                  </a:solidFill>
                  <a:latin typeface="Courier New" pitchFamily="49" charset="0"/>
                  <a:ea typeface="MS Mincho" pitchFamily="49" charset="-128"/>
                </a:rPr>
                <a:t>  Circle c(10);</a:t>
              </a:r>
            </a:p>
            <a:p>
              <a:pPr indent="457200" algn="l" eaLnBrk="0" hangingPunct="0"/>
              <a:r>
                <a:rPr lang="en-US" sz="1800" b="1">
                  <a:solidFill>
                    <a:schemeClr val="tx1"/>
                  </a:solidFill>
                  <a:latin typeface="Courier New" pitchFamily="49" charset="0"/>
                  <a:ea typeface="MS Mincho" pitchFamily="49" charset="-128"/>
                </a:rPr>
                <a:t>  Shape *ptr;</a:t>
              </a:r>
            </a:p>
            <a:p>
              <a:pPr indent="457200" algn="l" eaLnBrk="0" hangingPunct="0"/>
              <a:r>
                <a:rPr lang="en-US" sz="1800" b="1">
                  <a:solidFill>
                    <a:schemeClr val="tx1"/>
                  </a:solidFill>
                  <a:latin typeface="Courier New" pitchFamily="49" charset="0"/>
                  <a:ea typeface="MS Mincho" pitchFamily="49" charset="-128"/>
                </a:rPr>
                <a:t>  </a:t>
              </a:r>
            </a:p>
            <a:p>
              <a:pPr indent="457200" algn="l" eaLnBrk="0" hangingPunct="0"/>
              <a:r>
                <a:rPr lang="en-US" sz="1800" b="1">
                  <a:solidFill>
                    <a:schemeClr val="tx1"/>
                  </a:solidFill>
                  <a:latin typeface="Courier New" pitchFamily="49" charset="0"/>
                  <a:ea typeface="MS Mincho" pitchFamily="49" charset="-128"/>
                </a:rPr>
                <a:t>  ptr = &amp;c;</a:t>
              </a:r>
            </a:p>
            <a:p>
              <a:pPr indent="457200" algn="l" eaLnBrk="0" hangingPunct="0"/>
              <a:r>
                <a:rPr lang="en-US" sz="1800" b="1">
                  <a:solidFill>
                    <a:schemeClr val="tx1"/>
                  </a:solidFill>
                  <a:latin typeface="Courier New" pitchFamily="49" charset="0"/>
                  <a:ea typeface="MS Mincho" pitchFamily="49" charset="-128"/>
                </a:rPr>
                <a:t>  </a:t>
              </a:r>
            </a:p>
            <a:p>
              <a:pPr indent="457200" algn="l" eaLnBrk="0" hangingPunct="0"/>
              <a:r>
                <a:rPr lang="en-US" sz="1800" b="1">
                  <a:solidFill>
                    <a:schemeClr val="tx1"/>
                  </a:solidFill>
                  <a:latin typeface="Courier New" pitchFamily="49" charset="0"/>
                  <a:ea typeface="MS Mincho" pitchFamily="49" charset="-128"/>
                </a:rPr>
                <a:t>  cout &lt;&lt; ptr-&gt;getArea();</a:t>
              </a:r>
            </a:p>
            <a:p>
              <a:pPr indent="457200" algn="l" eaLnBrk="0" hangingPunct="0"/>
              <a:r>
                <a:rPr lang="en-US" sz="1800" b="1">
                  <a:solidFill>
                    <a:schemeClr val="tx1"/>
                  </a:solidFill>
                  <a:latin typeface="Courier New" pitchFamily="49" charset="0"/>
                  <a:ea typeface="MS Mincho" pitchFamily="49" charset="-128"/>
                </a:rPr>
                <a:t>}</a:t>
              </a:r>
              <a:endParaRPr lang="en-US" sz="1800">
                <a:solidFill>
                  <a:schemeClr val="tx1"/>
                </a:solidFill>
                <a:latin typeface="Courier New" pitchFamily="49" charset="0"/>
              </a:endParaRPr>
            </a:p>
          </p:txBody>
        </p:sp>
      </p:grpSp>
      <p:sp>
        <p:nvSpPr>
          <p:cNvPr id="417807" name="Line 15"/>
          <p:cNvSpPr>
            <a:spLocks noChangeShapeType="1"/>
          </p:cNvSpPr>
          <p:nvPr/>
        </p:nvSpPr>
        <p:spPr bwMode="auto">
          <a:xfrm>
            <a:off x="5386388" y="4978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08" name="AutoShape 16"/>
          <p:cNvSpPr>
            <a:spLocks noChangeArrowheads="1"/>
          </p:cNvSpPr>
          <p:nvPr/>
        </p:nvSpPr>
        <p:spPr bwMode="auto">
          <a:xfrm>
            <a:off x="3200400" y="4191000"/>
            <a:ext cx="4419600" cy="1360488"/>
          </a:xfrm>
          <a:prstGeom prst="wedgeRoundRectCallout">
            <a:avLst>
              <a:gd name="adj1" fmla="val 42745"/>
              <a:gd name="adj2" fmla="val 105310"/>
              <a:gd name="adj3" fmla="val 16667"/>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Hmm. </a:t>
            </a:r>
            <a:r>
              <a:rPr lang="en-US">
                <a:solidFill>
                  <a:srgbClr val="006666"/>
                </a:solidFill>
              </a:rPr>
              <a:t>getArea</a:t>
            </a:r>
            <a:r>
              <a:rPr lang="en-US"/>
              <a:t> is a virtual function.  What type of variable does ptr point to?</a:t>
            </a:r>
          </a:p>
        </p:txBody>
      </p:sp>
      <p:grpSp>
        <p:nvGrpSpPr>
          <p:cNvPr id="417809" name="Group 17"/>
          <p:cNvGrpSpPr>
            <a:grpSpLocks/>
          </p:cNvGrpSpPr>
          <p:nvPr/>
        </p:nvGrpSpPr>
        <p:grpSpPr bwMode="auto">
          <a:xfrm>
            <a:off x="7391400" y="3581400"/>
            <a:ext cx="1546225" cy="636588"/>
            <a:chOff x="2146" y="3871"/>
            <a:chExt cx="974" cy="401"/>
          </a:xfrm>
        </p:grpSpPr>
        <p:grpSp>
          <p:nvGrpSpPr>
            <p:cNvPr id="417810" name="Group 18"/>
            <p:cNvGrpSpPr>
              <a:grpSpLocks/>
            </p:cNvGrpSpPr>
            <p:nvPr/>
          </p:nvGrpSpPr>
          <p:grpSpPr bwMode="auto">
            <a:xfrm>
              <a:off x="2146" y="3871"/>
              <a:ext cx="974" cy="385"/>
              <a:chOff x="298" y="3845"/>
              <a:chExt cx="974" cy="385"/>
            </a:xfrm>
          </p:grpSpPr>
          <p:sp>
            <p:nvSpPr>
              <p:cNvPr id="417811" name="Text Box 19"/>
              <p:cNvSpPr txBox="1">
                <a:spLocks noChangeArrowheads="1"/>
              </p:cNvSpPr>
              <p:nvPr/>
            </p:nvSpPr>
            <p:spPr bwMode="auto">
              <a:xfrm>
                <a:off x="298" y="3845"/>
                <a:ext cx="21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c</a:t>
                </a:r>
              </a:p>
            </p:txBody>
          </p:sp>
          <p:grpSp>
            <p:nvGrpSpPr>
              <p:cNvPr id="417812" name="Group 20"/>
              <p:cNvGrpSpPr>
                <a:grpSpLocks/>
              </p:cNvGrpSpPr>
              <p:nvPr/>
            </p:nvGrpSpPr>
            <p:grpSpPr bwMode="auto">
              <a:xfrm>
                <a:off x="439" y="3936"/>
                <a:ext cx="833" cy="294"/>
                <a:chOff x="439" y="3936"/>
                <a:chExt cx="833" cy="294"/>
              </a:xfrm>
            </p:grpSpPr>
            <p:sp>
              <p:nvSpPr>
                <p:cNvPr id="417813" name="Rectangle 21"/>
                <p:cNvSpPr>
                  <a:spLocks noChangeArrowheads="1"/>
                </p:cNvSpPr>
                <p:nvPr/>
              </p:nvSpPr>
              <p:spPr bwMode="auto">
                <a:xfrm>
                  <a:off x="480" y="3936"/>
                  <a:ext cx="792" cy="294"/>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14" name="Text Box 22"/>
                <p:cNvSpPr txBox="1">
                  <a:spLocks noChangeArrowheads="1"/>
                </p:cNvSpPr>
                <p:nvPr/>
              </p:nvSpPr>
              <p:spPr bwMode="auto">
                <a:xfrm>
                  <a:off x="439" y="3972"/>
                  <a:ext cx="54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m_rad</a:t>
                  </a:r>
                </a:p>
              </p:txBody>
            </p:sp>
            <p:sp>
              <p:nvSpPr>
                <p:cNvPr id="417815" name="Rectangle 23"/>
                <p:cNvSpPr>
                  <a:spLocks noChangeArrowheads="1"/>
                </p:cNvSpPr>
                <p:nvPr/>
              </p:nvSpPr>
              <p:spPr bwMode="auto">
                <a:xfrm>
                  <a:off x="989" y="3980"/>
                  <a:ext cx="240" cy="215"/>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7816" name="Text Box 24"/>
            <p:cNvSpPr txBox="1">
              <a:spLocks noChangeArrowheads="1"/>
            </p:cNvSpPr>
            <p:nvPr/>
          </p:nvSpPr>
          <p:spPr bwMode="auto">
            <a:xfrm>
              <a:off x="2788" y="3984"/>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bg1"/>
                  </a:solidFill>
                </a:rPr>
                <a:t>10</a:t>
              </a:r>
            </a:p>
          </p:txBody>
        </p:sp>
      </p:grpSp>
      <p:grpSp>
        <p:nvGrpSpPr>
          <p:cNvPr id="417817" name="Group 25"/>
          <p:cNvGrpSpPr>
            <a:grpSpLocks/>
          </p:cNvGrpSpPr>
          <p:nvPr/>
        </p:nvGrpSpPr>
        <p:grpSpPr bwMode="auto">
          <a:xfrm>
            <a:off x="7215188" y="2895600"/>
            <a:ext cx="1471612" cy="457200"/>
            <a:chOff x="4545" y="1824"/>
            <a:chExt cx="927" cy="288"/>
          </a:xfrm>
        </p:grpSpPr>
        <p:sp>
          <p:nvSpPr>
            <p:cNvPr id="417818" name="Rectangle 26"/>
            <p:cNvSpPr>
              <a:spLocks noChangeArrowheads="1"/>
            </p:cNvSpPr>
            <p:nvPr/>
          </p:nvSpPr>
          <p:spPr bwMode="auto">
            <a:xfrm>
              <a:off x="4896" y="1920"/>
              <a:ext cx="576"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19" name="Text Box 27"/>
            <p:cNvSpPr txBox="1">
              <a:spLocks noChangeArrowheads="1"/>
            </p:cNvSpPr>
            <p:nvPr/>
          </p:nvSpPr>
          <p:spPr bwMode="auto">
            <a:xfrm>
              <a:off x="4545" y="1824"/>
              <a:ext cx="40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ptr</a:t>
              </a:r>
            </a:p>
          </p:txBody>
        </p:sp>
      </p:grpSp>
      <p:sp>
        <p:nvSpPr>
          <p:cNvPr id="417820" name="Line 28"/>
          <p:cNvSpPr>
            <a:spLocks noChangeShapeType="1"/>
          </p:cNvSpPr>
          <p:nvPr/>
        </p:nvSpPr>
        <p:spPr bwMode="auto">
          <a:xfrm>
            <a:off x="5395913" y="5243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17821" name="AutoShape 29"/>
          <p:cNvCxnSpPr>
            <a:cxnSpLocks noChangeShapeType="1"/>
            <a:stCxn id="417818" idx="3"/>
            <a:endCxn id="417811" idx="1"/>
          </p:cNvCxnSpPr>
          <p:nvPr/>
        </p:nvCxnSpPr>
        <p:spPr bwMode="auto">
          <a:xfrm flipH="1">
            <a:off x="7391400" y="3200400"/>
            <a:ext cx="1295400" cy="609600"/>
          </a:xfrm>
          <a:prstGeom prst="curvedConnector5">
            <a:avLst>
              <a:gd name="adj1" fmla="val -17648"/>
              <a:gd name="adj2" fmla="val 43750"/>
              <a:gd name="adj3" fmla="val 117648"/>
            </a:avLst>
          </a:prstGeom>
          <a:noFill/>
          <a:ln w="317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7822" name="Line 30"/>
          <p:cNvSpPr>
            <a:spLocks noChangeShapeType="1"/>
          </p:cNvSpPr>
          <p:nvPr/>
        </p:nvSpPr>
        <p:spPr bwMode="auto">
          <a:xfrm>
            <a:off x="5362575" y="58197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23" name="Line 31"/>
          <p:cNvSpPr>
            <a:spLocks noChangeShapeType="1"/>
          </p:cNvSpPr>
          <p:nvPr/>
        </p:nvSpPr>
        <p:spPr bwMode="auto">
          <a:xfrm>
            <a:off x="5381625" y="63722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24" name="AutoShape 32"/>
          <p:cNvSpPr>
            <a:spLocks noChangeArrowheads="1"/>
          </p:cNvSpPr>
          <p:nvPr/>
        </p:nvSpPr>
        <p:spPr bwMode="auto">
          <a:xfrm>
            <a:off x="2057400" y="2209800"/>
            <a:ext cx="4419600" cy="1360488"/>
          </a:xfrm>
          <a:prstGeom prst="wedgeRoundRectCallout">
            <a:avLst>
              <a:gd name="adj1" fmla="val 46551"/>
              <a:gd name="adj2" fmla="val 147315"/>
              <a:gd name="adj3" fmla="val 16667"/>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Aha! The ptr variable points to a </a:t>
            </a:r>
            <a:r>
              <a:rPr lang="en-US">
                <a:solidFill>
                  <a:srgbClr val="990000"/>
                </a:solidFill>
              </a:rPr>
              <a:t>Circle</a:t>
            </a:r>
            <a:r>
              <a:rPr lang="en-US"/>
              <a:t>.  I’ll call Circle’s </a:t>
            </a:r>
            <a:r>
              <a:rPr lang="en-US">
                <a:solidFill>
                  <a:srgbClr val="006666"/>
                </a:solidFill>
              </a:rPr>
              <a:t>getArea</a:t>
            </a:r>
            <a:r>
              <a:rPr lang="en-US"/>
              <a:t> function.</a:t>
            </a:r>
          </a:p>
        </p:txBody>
      </p:sp>
      <p:sp>
        <p:nvSpPr>
          <p:cNvPr id="417825" name="Line 33"/>
          <p:cNvSpPr>
            <a:spLocks noChangeShapeType="1"/>
          </p:cNvSpPr>
          <p:nvPr/>
        </p:nvSpPr>
        <p:spPr bwMode="auto">
          <a:xfrm>
            <a:off x="509588" y="5243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26" name="Line 34"/>
          <p:cNvSpPr>
            <a:spLocks noChangeShapeType="1"/>
          </p:cNvSpPr>
          <p:nvPr/>
        </p:nvSpPr>
        <p:spPr bwMode="auto">
          <a:xfrm>
            <a:off x="838200" y="55149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827" name="Text Box 35"/>
          <p:cNvSpPr txBox="1">
            <a:spLocks noChangeArrowheads="1"/>
          </p:cNvSpPr>
          <p:nvPr/>
        </p:nvSpPr>
        <p:spPr bwMode="auto">
          <a:xfrm>
            <a:off x="2235200" y="5608638"/>
            <a:ext cx="25812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3.14*10*10 = 314</a:t>
            </a:r>
          </a:p>
        </p:txBody>
      </p:sp>
      <p:sp>
        <p:nvSpPr>
          <p:cNvPr id="417828" name="Line 36"/>
          <p:cNvSpPr>
            <a:spLocks noChangeShapeType="1"/>
          </p:cNvSpPr>
          <p:nvPr/>
        </p:nvSpPr>
        <p:spPr bwMode="auto">
          <a:xfrm>
            <a:off x="5221288" y="66230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78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78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17807"/>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78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78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17820"/>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782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417821"/>
                                        </p:tgtEl>
                                        <p:attrNameLst>
                                          <p:attrName>style.visibility</p:attrName>
                                        </p:attrNameLst>
                                      </p:cBhvr>
                                      <p:to>
                                        <p:strVal val="visible"/>
                                      </p:to>
                                    </p:set>
                                    <p:animEffect transition="in" filter="wipe(up)">
                                      <p:cBhvr>
                                        <p:cTn id="35" dur="500"/>
                                        <p:tgtEl>
                                          <p:spTgt spid="41782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17822"/>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1782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17808"/>
                                        </p:tgtEl>
                                        <p:attrNameLst>
                                          <p:attrName>style.visibility</p:attrName>
                                        </p:attrNameLst>
                                      </p:cBhvr>
                                      <p:to>
                                        <p:strVal val="visible"/>
                                      </p:to>
                                    </p:set>
                                    <p:animEffect transition="in" filter="wipe(down)">
                                      <p:cBhvr>
                                        <p:cTn id="48" dur="500"/>
                                        <p:tgtEl>
                                          <p:spTgt spid="41780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17808"/>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17824"/>
                                        </p:tgtEl>
                                        <p:attrNameLst>
                                          <p:attrName>style.visibility</p:attrName>
                                        </p:attrNameLst>
                                      </p:cBhvr>
                                      <p:to>
                                        <p:strVal val="visible"/>
                                      </p:to>
                                    </p:set>
                                    <p:animEffect transition="in" filter="wipe(down)">
                                      <p:cBhvr>
                                        <p:cTn id="57" dur="500"/>
                                        <p:tgtEl>
                                          <p:spTgt spid="41782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417824"/>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417823"/>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17825"/>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417825"/>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17826"/>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417827"/>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417827"/>
                                        </p:tgtEl>
                                        <p:attrNameLst>
                                          <p:attrName>style.visibility</p:attrName>
                                        </p:attrNameLst>
                                      </p:cBhvr>
                                      <p:to>
                                        <p:strVal val="hidden"/>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417826"/>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417828"/>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4178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7" grpId="0" animBg="1"/>
      <p:bldP spid="417807" grpId="1" animBg="1"/>
      <p:bldP spid="417808" grpId="0" animBg="1"/>
      <p:bldP spid="417808" grpId="1" animBg="1"/>
      <p:bldP spid="417820" grpId="0" animBg="1"/>
      <p:bldP spid="417820" grpId="1" animBg="1"/>
      <p:bldP spid="417822" grpId="0" animBg="1"/>
      <p:bldP spid="417822" grpId="1" animBg="1"/>
      <p:bldP spid="417823" grpId="0" animBg="1"/>
      <p:bldP spid="417823" grpId="1" animBg="1"/>
      <p:bldP spid="417824" grpId="0" animBg="1"/>
      <p:bldP spid="417824" grpId="1" animBg="1"/>
      <p:bldP spid="417825" grpId="0" animBg="1"/>
      <p:bldP spid="417825" grpId="1" animBg="1"/>
      <p:bldP spid="417826" grpId="0" animBg="1"/>
      <p:bldP spid="417826" grpId="1" animBg="1"/>
      <p:bldP spid="417827" grpId="0"/>
      <p:bldP spid="417827" grpId="1"/>
      <p:bldP spid="417828" grpId="0" animBg="1"/>
      <p:bldP spid="41782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p>
            <a:fld id="{12CB97AB-DAA2-4F5A-84DB-94EA1E0592C6}" type="slidenum">
              <a:rPr lang="en-US"/>
              <a:pPr/>
              <a:t>22</a:t>
            </a:fld>
            <a:endParaRPr lang="en-US"/>
          </a:p>
        </p:txBody>
      </p:sp>
      <p:sp>
        <p:nvSpPr>
          <p:cNvPr id="418818" name="Rectangle 2"/>
          <p:cNvSpPr>
            <a:spLocks noGrp="1" noChangeArrowheads="1"/>
          </p:cNvSpPr>
          <p:nvPr>
            <p:ph type="title"/>
          </p:nvPr>
        </p:nvSpPr>
        <p:spPr/>
        <p:txBody>
          <a:bodyPr/>
          <a:lstStyle/>
          <a:p>
            <a:r>
              <a:rPr lang="en-US"/>
              <a:t>Polymorphism</a:t>
            </a:r>
          </a:p>
        </p:txBody>
      </p:sp>
      <p:sp>
        <p:nvSpPr>
          <p:cNvPr id="418819" name="Text Box 3"/>
          <p:cNvSpPr txBox="1">
            <a:spLocks noChangeArrowheads="1"/>
          </p:cNvSpPr>
          <p:nvPr/>
        </p:nvSpPr>
        <p:spPr bwMode="auto">
          <a:xfrm>
            <a:off x="228600" y="960438"/>
            <a:ext cx="86868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Here’s another example using pointers.  </a:t>
            </a:r>
          </a:p>
          <a:p>
            <a:r>
              <a:rPr lang="en-US"/>
              <a:t>Here, the user gets to choose which object’s area we get.</a:t>
            </a:r>
          </a:p>
        </p:txBody>
      </p:sp>
      <p:grpSp>
        <p:nvGrpSpPr>
          <p:cNvPr id="418820" name="Group 4"/>
          <p:cNvGrpSpPr>
            <a:grpSpLocks/>
          </p:cNvGrpSpPr>
          <p:nvPr/>
        </p:nvGrpSpPr>
        <p:grpSpPr bwMode="auto">
          <a:xfrm>
            <a:off x="-228600" y="1914525"/>
            <a:ext cx="6500813" cy="4486275"/>
            <a:chOff x="-159" y="1388"/>
            <a:chExt cx="4095" cy="2826"/>
          </a:xfrm>
        </p:grpSpPr>
        <p:sp>
          <p:nvSpPr>
            <p:cNvPr id="418821" name="Rectangle 5"/>
            <p:cNvSpPr>
              <a:spLocks noChangeArrowheads="1"/>
            </p:cNvSpPr>
            <p:nvPr/>
          </p:nvSpPr>
          <p:spPr bwMode="auto">
            <a:xfrm>
              <a:off x="144" y="1418"/>
              <a:ext cx="3696" cy="275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2" name="Rectangle 6"/>
            <p:cNvSpPr>
              <a:spLocks noChangeArrowheads="1"/>
            </p:cNvSpPr>
            <p:nvPr/>
          </p:nvSpPr>
          <p:spPr bwMode="auto">
            <a:xfrm>
              <a:off x="-159" y="1388"/>
              <a:ext cx="4095" cy="282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57200" algn="l"/>
              <a:r>
                <a:rPr lang="en-US" sz="1800" b="1">
                  <a:solidFill>
                    <a:schemeClr val="tx1"/>
                  </a:solidFill>
                  <a:latin typeface="Courier New" pitchFamily="49" charset="0"/>
                  <a:ea typeface="MS Mincho" pitchFamily="49" charset="-128"/>
                </a:rPr>
                <a:t>main()</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Square s(5);</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Circle c(10);</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Shape * shapeptr;</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char choice;</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cout &lt;&lt; “(s)quare or a (c)ircle:”;</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cin &gt;&gt; choice;</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if (choice == ‘s’)</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shapeptr = &amp;s;	// upcast</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else shapeptr = &amp;c;	// upcast</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a:t>
              </a:r>
            </a:p>
            <a:p>
              <a:pPr indent="457200" algn="l" eaLnBrk="0" hangingPunct="0"/>
              <a:r>
                <a:rPr lang="en-US" sz="1800" b="1">
                  <a:solidFill>
                    <a:schemeClr val="tx1"/>
                  </a:solidFill>
                  <a:latin typeface="Courier New" pitchFamily="49" charset="0"/>
                  <a:ea typeface="MS Mincho" pitchFamily="49" charset="-128"/>
                </a:rPr>
                <a:t>  	cout &lt;&lt; “The area of your shape is: “;</a:t>
              </a:r>
              <a:endParaRPr lang="en-US" sz="18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cout &lt;&lt; </a:t>
              </a:r>
              <a:r>
                <a:rPr lang="en-US" sz="1800" b="1">
                  <a:solidFill>
                    <a:srgbClr val="FF3300"/>
                  </a:solidFill>
                  <a:latin typeface="Courier New" pitchFamily="49" charset="0"/>
                  <a:ea typeface="MS Mincho" pitchFamily="49" charset="-128"/>
                </a:rPr>
                <a:t>shapeptr-&gt;getArea();</a:t>
              </a:r>
              <a:endParaRPr lang="en-US" sz="1800">
                <a:solidFill>
                  <a:srgbClr val="FF3300"/>
                </a:solidFill>
                <a:latin typeface="Courier New" pitchFamily="49" charset="0"/>
              </a:endParaRPr>
            </a:p>
            <a:p>
              <a:pPr indent="457200" algn="l" eaLnBrk="0" hangingPunct="0"/>
              <a:r>
                <a:rPr lang="en-US" sz="1800" b="1">
                  <a:solidFill>
                    <a:schemeClr val="tx1"/>
                  </a:solidFill>
                  <a:latin typeface="Courier New" pitchFamily="49" charset="0"/>
                </a:rPr>
                <a:t>}</a:t>
              </a:r>
              <a:r>
                <a:rPr lang="en-US" sz="1800">
                  <a:solidFill>
                    <a:schemeClr val="tx1"/>
                  </a:solidFill>
                  <a:latin typeface="Courier New" pitchFamily="49" charset="0"/>
                </a:rPr>
                <a:t> </a:t>
              </a:r>
            </a:p>
          </p:txBody>
        </p:sp>
      </p:grpSp>
      <p:sp>
        <p:nvSpPr>
          <p:cNvPr id="418823" name="Line 7"/>
          <p:cNvSpPr>
            <a:spLocks noChangeShapeType="1"/>
          </p:cNvSpPr>
          <p:nvPr/>
        </p:nvSpPr>
        <p:spPr bwMode="auto">
          <a:xfrm>
            <a:off x="419100" y="26114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4" name="Line 8"/>
          <p:cNvSpPr>
            <a:spLocks noChangeShapeType="1"/>
          </p:cNvSpPr>
          <p:nvPr/>
        </p:nvSpPr>
        <p:spPr bwMode="auto">
          <a:xfrm>
            <a:off x="434975" y="28956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5" name="Line 9"/>
          <p:cNvSpPr>
            <a:spLocks noChangeShapeType="1"/>
          </p:cNvSpPr>
          <p:nvPr/>
        </p:nvSpPr>
        <p:spPr bwMode="auto">
          <a:xfrm>
            <a:off x="457200" y="3200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6" name="Line 10"/>
          <p:cNvSpPr>
            <a:spLocks noChangeShapeType="1"/>
          </p:cNvSpPr>
          <p:nvPr/>
        </p:nvSpPr>
        <p:spPr bwMode="auto">
          <a:xfrm>
            <a:off x="457200" y="34512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8827" name="Group 11"/>
          <p:cNvGrpSpPr>
            <a:grpSpLocks/>
          </p:cNvGrpSpPr>
          <p:nvPr/>
        </p:nvGrpSpPr>
        <p:grpSpPr bwMode="auto">
          <a:xfrm>
            <a:off x="6756400" y="5562600"/>
            <a:ext cx="2159000" cy="863600"/>
            <a:chOff x="4304" y="3069"/>
            <a:chExt cx="1360" cy="544"/>
          </a:xfrm>
        </p:grpSpPr>
        <p:sp>
          <p:nvSpPr>
            <p:cNvPr id="418828" name="Rectangle 12"/>
            <p:cNvSpPr>
              <a:spLocks noChangeArrowheads="1"/>
            </p:cNvSpPr>
            <p:nvPr/>
          </p:nvSpPr>
          <p:spPr bwMode="auto">
            <a:xfrm>
              <a:off x="4704" y="3120"/>
              <a:ext cx="960" cy="493"/>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29" name="Text Box 13"/>
            <p:cNvSpPr txBox="1">
              <a:spLocks noChangeArrowheads="1"/>
            </p:cNvSpPr>
            <p:nvPr/>
          </p:nvSpPr>
          <p:spPr bwMode="auto">
            <a:xfrm>
              <a:off x="4304" y="3069"/>
              <a:ext cx="38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c</a:t>
              </a:r>
            </a:p>
          </p:txBody>
        </p:sp>
        <p:sp>
          <p:nvSpPr>
            <p:cNvPr id="418830" name="Rectangle 14"/>
            <p:cNvSpPr>
              <a:spLocks noChangeArrowheads="1"/>
            </p:cNvSpPr>
            <p:nvPr/>
          </p:nvSpPr>
          <p:spPr bwMode="auto">
            <a:xfrm>
              <a:off x="4754" y="3182"/>
              <a:ext cx="856" cy="376"/>
            </a:xfrm>
            <a:prstGeom prst="rect">
              <a:avLst/>
            </a:prstGeom>
            <a:solidFill>
              <a:srgbClr val="FF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31" name="Text Box 15"/>
            <p:cNvSpPr txBox="1">
              <a:spLocks noChangeArrowheads="1"/>
            </p:cNvSpPr>
            <p:nvPr/>
          </p:nvSpPr>
          <p:spPr bwMode="auto">
            <a:xfrm>
              <a:off x="4728" y="3168"/>
              <a:ext cx="89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Circle data:</a:t>
              </a:r>
            </a:p>
          </p:txBody>
        </p:sp>
        <p:sp>
          <p:nvSpPr>
            <p:cNvPr id="418832" name="Text Box 16"/>
            <p:cNvSpPr txBox="1">
              <a:spLocks noChangeArrowheads="1"/>
            </p:cNvSpPr>
            <p:nvPr/>
          </p:nvSpPr>
          <p:spPr bwMode="auto">
            <a:xfrm>
              <a:off x="4728" y="3326"/>
              <a:ext cx="58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990000"/>
                  </a:solidFill>
                </a:rPr>
                <a:t>m_rad:</a:t>
              </a:r>
            </a:p>
          </p:txBody>
        </p:sp>
        <p:sp>
          <p:nvSpPr>
            <p:cNvPr id="418833" name="Text Box 17"/>
            <p:cNvSpPr txBox="1">
              <a:spLocks noChangeArrowheads="1"/>
            </p:cNvSpPr>
            <p:nvPr/>
          </p:nvSpPr>
          <p:spPr bwMode="auto">
            <a:xfrm>
              <a:off x="5228" y="3326"/>
              <a:ext cx="26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006666"/>
                  </a:solidFill>
                </a:rPr>
                <a:t>10</a:t>
              </a:r>
            </a:p>
          </p:txBody>
        </p:sp>
      </p:grpSp>
      <p:grpSp>
        <p:nvGrpSpPr>
          <p:cNvPr id="418834" name="Group 18"/>
          <p:cNvGrpSpPr>
            <a:grpSpLocks/>
          </p:cNvGrpSpPr>
          <p:nvPr/>
        </p:nvGrpSpPr>
        <p:grpSpPr bwMode="auto">
          <a:xfrm>
            <a:off x="6756400" y="4572000"/>
            <a:ext cx="2159000" cy="863600"/>
            <a:chOff x="4304" y="3069"/>
            <a:chExt cx="1360" cy="544"/>
          </a:xfrm>
        </p:grpSpPr>
        <p:sp>
          <p:nvSpPr>
            <p:cNvPr id="418835" name="Rectangle 19"/>
            <p:cNvSpPr>
              <a:spLocks noChangeArrowheads="1"/>
            </p:cNvSpPr>
            <p:nvPr/>
          </p:nvSpPr>
          <p:spPr bwMode="auto">
            <a:xfrm>
              <a:off x="4704" y="3120"/>
              <a:ext cx="960" cy="493"/>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36" name="Text Box 20"/>
            <p:cNvSpPr txBox="1">
              <a:spLocks noChangeArrowheads="1"/>
            </p:cNvSpPr>
            <p:nvPr/>
          </p:nvSpPr>
          <p:spPr bwMode="auto">
            <a:xfrm>
              <a:off x="4304" y="3069"/>
              <a:ext cx="37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700"/>
                <a:t>    </a:t>
              </a:r>
              <a:r>
                <a:rPr lang="en-US"/>
                <a:t>s</a:t>
              </a:r>
            </a:p>
          </p:txBody>
        </p:sp>
        <p:sp>
          <p:nvSpPr>
            <p:cNvPr id="418837" name="Rectangle 21"/>
            <p:cNvSpPr>
              <a:spLocks noChangeArrowheads="1"/>
            </p:cNvSpPr>
            <p:nvPr/>
          </p:nvSpPr>
          <p:spPr bwMode="auto">
            <a:xfrm>
              <a:off x="4754" y="3182"/>
              <a:ext cx="856" cy="376"/>
            </a:xfrm>
            <a:prstGeom prst="rect">
              <a:avLst/>
            </a:prstGeom>
            <a:solidFill>
              <a:srgbClr val="FF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38" name="Text Box 22"/>
            <p:cNvSpPr txBox="1">
              <a:spLocks noChangeArrowheads="1"/>
            </p:cNvSpPr>
            <p:nvPr/>
          </p:nvSpPr>
          <p:spPr bwMode="auto">
            <a:xfrm>
              <a:off x="4728" y="3176"/>
              <a:ext cx="928" cy="22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700"/>
                <a:t>Square data:</a:t>
              </a:r>
            </a:p>
          </p:txBody>
        </p:sp>
        <p:sp>
          <p:nvSpPr>
            <p:cNvPr id="418839" name="Text Box 23"/>
            <p:cNvSpPr txBox="1">
              <a:spLocks noChangeArrowheads="1"/>
            </p:cNvSpPr>
            <p:nvPr/>
          </p:nvSpPr>
          <p:spPr bwMode="auto">
            <a:xfrm>
              <a:off x="4728" y="3334"/>
              <a:ext cx="607" cy="22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700">
                  <a:solidFill>
                    <a:srgbClr val="990000"/>
                  </a:solidFill>
                </a:rPr>
                <a:t>m_side:</a:t>
              </a:r>
            </a:p>
          </p:txBody>
        </p:sp>
        <p:sp>
          <p:nvSpPr>
            <p:cNvPr id="418840" name="Text Box 24"/>
            <p:cNvSpPr txBox="1">
              <a:spLocks noChangeArrowheads="1"/>
            </p:cNvSpPr>
            <p:nvPr/>
          </p:nvSpPr>
          <p:spPr bwMode="auto">
            <a:xfrm>
              <a:off x="5228" y="3334"/>
              <a:ext cx="199" cy="22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700">
                  <a:solidFill>
                    <a:srgbClr val="006666"/>
                  </a:solidFill>
                </a:rPr>
                <a:t>5</a:t>
              </a:r>
            </a:p>
          </p:txBody>
        </p:sp>
      </p:grpSp>
      <p:grpSp>
        <p:nvGrpSpPr>
          <p:cNvPr id="418841" name="Group 25"/>
          <p:cNvGrpSpPr>
            <a:grpSpLocks/>
          </p:cNvGrpSpPr>
          <p:nvPr/>
        </p:nvGrpSpPr>
        <p:grpSpPr bwMode="auto">
          <a:xfrm>
            <a:off x="6248400" y="3551238"/>
            <a:ext cx="2571750" cy="457200"/>
            <a:chOff x="3936" y="2237"/>
            <a:chExt cx="1620" cy="288"/>
          </a:xfrm>
        </p:grpSpPr>
        <p:sp>
          <p:nvSpPr>
            <p:cNvPr id="418842" name="Rectangle 26"/>
            <p:cNvSpPr>
              <a:spLocks noChangeArrowheads="1"/>
            </p:cNvSpPr>
            <p:nvPr/>
          </p:nvSpPr>
          <p:spPr bwMode="auto">
            <a:xfrm>
              <a:off x="4836" y="2296"/>
              <a:ext cx="720"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43" name="Text Box 27"/>
            <p:cNvSpPr txBox="1">
              <a:spLocks noChangeArrowheads="1"/>
            </p:cNvSpPr>
            <p:nvPr/>
          </p:nvSpPr>
          <p:spPr bwMode="auto">
            <a:xfrm>
              <a:off x="3936" y="2237"/>
              <a:ext cx="91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shapeptr</a:t>
              </a:r>
            </a:p>
          </p:txBody>
        </p:sp>
      </p:grpSp>
      <p:sp>
        <p:nvSpPr>
          <p:cNvPr id="418844" name="Line 28"/>
          <p:cNvSpPr>
            <a:spLocks noChangeShapeType="1"/>
          </p:cNvSpPr>
          <p:nvPr/>
        </p:nvSpPr>
        <p:spPr bwMode="auto">
          <a:xfrm>
            <a:off x="457200" y="40052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8845" name="Group 29"/>
          <p:cNvGrpSpPr>
            <a:grpSpLocks/>
          </p:cNvGrpSpPr>
          <p:nvPr/>
        </p:nvGrpSpPr>
        <p:grpSpPr bwMode="auto">
          <a:xfrm>
            <a:off x="2555875" y="2871788"/>
            <a:ext cx="2170113" cy="1358900"/>
            <a:chOff x="1680" y="1858"/>
            <a:chExt cx="1367" cy="856"/>
          </a:xfrm>
        </p:grpSpPr>
        <p:sp>
          <p:nvSpPr>
            <p:cNvPr id="418846" name="Line 30"/>
            <p:cNvSpPr>
              <a:spLocks noChangeShapeType="1"/>
            </p:cNvSpPr>
            <p:nvPr/>
          </p:nvSpPr>
          <p:spPr bwMode="auto">
            <a:xfrm flipH="1">
              <a:off x="1680" y="2064"/>
              <a:ext cx="1133" cy="6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47" name="Text Box 31"/>
            <p:cNvSpPr txBox="1">
              <a:spLocks noChangeArrowheads="1"/>
            </p:cNvSpPr>
            <p:nvPr/>
          </p:nvSpPr>
          <p:spPr bwMode="auto">
            <a:xfrm>
              <a:off x="2768" y="1858"/>
              <a:ext cx="27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‘s’</a:t>
              </a:r>
            </a:p>
          </p:txBody>
        </p:sp>
      </p:grpSp>
      <p:sp>
        <p:nvSpPr>
          <p:cNvPr id="418848" name="Line 32"/>
          <p:cNvSpPr>
            <a:spLocks noChangeShapeType="1"/>
          </p:cNvSpPr>
          <p:nvPr/>
        </p:nvSpPr>
        <p:spPr bwMode="auto">
          <a:xfrm>
            <a:off x="479425" y="42894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49" name="Line 33"/>
          <p:cNvSpPr>
            <a:spLocks noChangeShapeType="1"/>
          </p:cNvSpPr>
          <p:nvPr/>
        </p:nvSpPr>
        <p:spPr bwMode="auto">
          <a:xfrm>
            <a:off x="488950" y="45497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50" name="Line 34"/>
          <p:cNvSpPr>
            <a:spLocks noChangeShapeType="1"/>
          </p:cNvSpPr>
          <p:nvPr/>
        </p:nvSpPr>
        <p:spPr bwMode="auto">
          <a:xfrm>
            <a:off x="657225" y="48434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51" name="Freeform 35"/>
          <p:cNvSpPr>
            <a:spLocks/>
          </p:cNvSpPr>
          <p:nvPr/>
        </p:nvSpPr>
        <p:spPr bwMode="auto">
          <a:xfrm>
            <a:off x="7010400" y="3810000"/>
            <a:ext cx="1879600" cy="914400"/>
          </a:xfrm>
          <a:custGeom>
            <a:avLst/>
            <a:gdLst>
              <a:gd name="T0" fmla="*/ 832 w 1248"/>
              <a:gd name="T1" fmla="*/ 0 h 576"/>
              <a:gd name="T2" fmla="*/ 1216 w 1248"/>
              <a:gd name="T3" fmla="*/ 192 h 576"/>
              <a:gd name="T4" fmla="*/ 640 w 1248"/>
              <a:gd name="T5" fmla="*/ 336 h 576"/>
              <a:gd name="T6" fmla="*/ 64 w 1248"/>
              <a:gd name="T7" fmla="*/ 384 h 576"/>
              <a:gd name="T8" fmla="*/ 256 w 1248"/>
              <a:gd name="T9" fmla="*/ 576 h 576"/>
            </a:gdLst>
            <a:ahLst/>
            <a:cxnLst>
              <a:cxn ang="0">
                <a:pos x="T0" y="T1"/>
              </a:cxn>
              <a:cxn ang="0">
                <a:pos x="T2" y="T3"/>
              </a:cxn>
              <a:cxn ang="0">
                <a:pos x="T4" y="T5"/>
              </a:cxn>
              <a:cxn ang="0">
                <a:pos x="T6" y="T7"/>
              </a:cxn>
              <a:cxn ang="0">
                <a:pos x="T8" y="T9"/>
              </a:cxn>
            </a:cxnLst>
            <a:rect l="0" t="0" r="r" b="b"/>
            <a:pathLst>
              <a:path w="1248" h="576">
                <a:moveTo>
                  <a:pt x="832" y="0"/>
                </a:moveTo>
                <a:cubicBezTo>
                  <a:pt x="1040" y="68"/>
                  <a:pt x="1248" y="136"/>
                  <a:pt x="1216" y="192"/>
                </a:cubicBezTo>
                <a:cubicBezTo>
                  <a:pt x="1184" y="248"/>
                  <a:pt x="832" y="304"/>
                  <a:pt x="640" y="336"/>
                </a:cubicBezTo>
                <a:cubicBezTo>
                  <a:pt x="448" y="368"/>
                  <a:pt x="128" y="344"/>
                  <a:pt x="64" y="384"/>
                </a:cubicBezTo>
                <a:cubicBezTo>
                  <a:pt x="0" y="424"/>
                  <a:pt x="128" y="500"/>
                  <a:pt x="256" y="576"/>
                </a:cubicBezTo>
              </a:path>
            </a:pathLst>
          </a:custGeom>
          <a:noFill/>
          <a:ln w="31750" cap="flat" cmpd="sng">
            <a:solidFill>
              <a:srgbClr val="FF0000"/>
            </a:solidFill>
            <a:prstDash val="solid"/>
            <a:round/>
            <a:headEnd/>
            <a:tailEnd type="triangle" w="med"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52" name="Line 36"/>
          <p:cNvSpPr>
            <a:spLocks noChangeShapeType="1"/>
          </p:cNvSpPr>
          <p:nvPr/>
        </p:nvSpPr>
        <p:spPr bwMode="auto">
          <a:xfrm>
            <a:off x="457200" y="56721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53" name="Line 37"/>
          <p:cNvSpPr>
            <a:spLocks noChangeShapeType="1"/>
          </p:cNvSpPr>
          <p:nvPr/>
        </p:nvSpPr>
        <p:spPr bwMode="auto">
          <a:xfrm>
            <a:off x="457200" y="59436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8854" name="Group 38"/>
          <p:cNvGrpSpPr>
            <a:grpSpLocks/>
          </p:cNvGrpSpPr>
          <p:nvPr/>
        </p:nvGrpSpPr>
        <p:grpSpPr bwMode="auto">
          <a:xfrm>
            <a:off x="4349750" y="1817688"/>
            <a:ext cx="4572000" cy="2438400"/>
            <a:chOff x="2784" y="576"/>
            <a:chExt cx="2880" cy="1536"/>
          </a:xfrm>
        </p:grpSpPr>
        <p:sp>
          <p:nvSpPr>
            <p:cNvPr id="418855" name="Rectangle 39"/>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56" name="Rectangle 40"/>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418857" name="Line 41"/>
          <p:cNvSpPr>
            <a:spLocks noChangeShapeType="1"/>
          </p:cNvSpPr>
          <p:nvPr/>
        </p:nvSpPr>
        <p:spPr bwMode="auto">
          <a:xfrm>
            <a:off x="4265613" y="30226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58" name="Line 42"/>
          <p:cNvSpPr>
            <a:spLocks noChangeShapeType="1"/>
          </p:cNvSpPr>
          <p:nvPr/>
        </p:nvSpPr>
        <p:spPr bwMode="auto">
          <a:xfrm>
            <a:off x="6251575" y="2854325"/>
            <a:ext cx="328613" cy="3206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859" name="Text Box 43"/>
          <p:cNvSpPr txBox="1">
            <a:spLocks noChangeArrowheads="1"/>
          </p:cNvSpPr>
          <p:nvPr/>
        </p:nvSpPr>
        <p:spPr bwMode="auto">
          <a:xfrm>
            <a:off x="6575425" y="3371850"/>
            <a:ext cx="7175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5*5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8823"/>
                                        </p:tgtEl>
                                        <p:attrNameLst>
                                          <p:attrName>style.visibility</p:attrName>
                                        </p:attrNameLst>
                                      </p:cBhvr>
                                      <p:to>
                                        <p:strVal val="visible"/>
                                      </p:to>
                                    </p:set>
                                  </p:childTnLst>
                                  <p:subTnLst>
                                    <p:set>
                                      <p:cBhvr override="childStyle">
                                        <p:cTn dur="1" fill="hold" display="0" masterRel="nextClick" afterEffect="1"/>
                                        <p:tgtEl>
                                          <p:spTgt spid="41882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188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8824"/>
                                        </p:tgtEl>
                                        <p:attrNameLst>
                                          <p:attrName>style.visibility</p:attrName>
                                        </p:attrNameLst>
                                      </p:cBhvr>
                                      <p:to>
                                        <p:strVal val="visible"/>
                                      </p:to>
                                    </p:set>
                                  </p:childTnLst>
                                  <p:subTnLst>
                                    <p:set>
                                      <p:cBhvr override="childStyle">
                                        <p:cTn dur="1" fill="hold" display="0" masterRel="nextClick" afterEffect="1"/>
                                        <p:tgtEl>
                                          <p:spTgt spid="41882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188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8825"/>
                                        </p:tgtEl>
                                        <p:attrNameLst>
                                          <p:attrName>style.visibility</p:attrName>
                                        </p:attrNameLst>
                                      </p:cBhvr>
                                      <p:to>
                                        <p:strVal val="visible"/>
                                      </p:to>
                                    </p:set>
                                  </p:childTnLst>
                                  <p:subTnLst>
                                    <p:set>
                                      <p:cBhvr override="childStyle">
                                        <p:cTn dur="1" fill="hold" display="0" masterRel="nextClick" afterEffect="1"/>
                                        <p:tgtEl>
                                          <p:spTgt spid="41882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188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8826"/>
                                        </p:tgtEl>
                                        <p:attrNameLst>
                                          <p:attrName>style.visibility</p:attrName>
                                        </p:attrNameLst>
                                      </p:cBhvr>
                                      <p:to>
                                        <p:strVal val="visible"/>
                                      </p:to>
                                    </p:set>
                                  </p:childTnLst>
                                  <p:subTnLst>
                                    <p:set>
                                      <p:cBhvr override="childStyle">
                                        <p:cTn dur="1" fill="hold" display="0" masterRel="nextClick" afterEffect="1"/>
                                        <p:tgtEl>
                                          <p:spTgt spid="418826"/>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18844"/>
                                        </p:tgtEl>
                                        <p:attrNameLst>
                                          <p:attrName>style.visibility</p:attrName>
                                        </p:attrNameLst>
                                      </p:cBhvr>
                                      <p:to>
                                        <p:strVal val="visible"/>
                                      </p:to>
                                    </p:set>
                                  </p:childTnLst>
                                  <p:subTnLst>
                                    <p:set>
                                      <p:cBhvr override="childStyle">
                                        <p:cTn dur="1" fill="hold" display="0" masterRel="nextClick" afterEffect="1"/>
                                        <p:tgtEl>
                                          <p:spTgt spid="418844"/>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18848"/>
                                        </p:tgtEl>
                                        <p:attrNameLst>
                                          <p:attrName>style.visibility</p:attrName>
                                        </p:attrNameLst>
                                      </p:cBhvr>
                                      <p:to>
                                        <p:strVal val="visible"/>
                                      </p:to>
                                    </p:set>
                                  </p:childTnLst>
                                  <p:subTnLst>
                                    <p:set>
                                      <p:cBhvr override="childStyle">
                                        <p:cTn dur="1" fill="hold" display="0" masterRel="nextClick" afterEffect="1"/>
                                        <p:tgtEl>
                                          <p:spTgt spid="418848"/>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418845"/>
                                        </p:tgtEl>
                                        <p:attrNameLst>
                                          <p:attrName>style.visibility</p:attrName>
                                        </p:attrNameLst>
                                      </p:cBhvr>
                                      <p:to>
                                        <p:strVal val="visible"/>
                                      </p:to>
                                    </p:set>
                                    <p:animEffect transition="in" filter="wipe(up)">
                                      <p:cBhvr>
                                        <p:cTn id="43" dur="500"/>
                                        <p:tgtEl>
                                          <p:spTgt spid="418845"/>
                                        </p:tgtEl>
                                      </p:cBhvr>
                                    </p:animEffect>
                                  </p:childTnLst>
                                  <p:subTnLst>
                                    <p:set>
                                      <p:cBhvr override="childStyle">
                                        <p:cTn dur="1" fill="hold" display="0" masterRel="nextClick" afterEffect="1"/>
                                        <p:tgtEl>
                                          <p:spTgt spid="418845"/>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418849"/>
                                        </p:tgtEl>
                                        <p:attrNameLst>
                                          <p:attrName>style.visibility</p:attrName>
                                        </p:attrNameLst>
                                      </p:cBhvr>
                                      <p:to>
                                        <p:strVal val="visible"/>
                                      </p:to>
                                    </p:set>
                                  </p:childTnLst>
                                  <p:subTnLst>
                                    <p:set>
                                      <p:cBhvr override="childStyle">
                                        <p:cTn dur="1" fill="hold" display="0" masterRel="nextClick" afterEffect="1"/>
                                        <p:tgtEl>
                                          <p:spTgt spid="418849"/>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418850"/>
                                        </p:tgtEl>
                                        <p:attrNameLst>
                                          <p:attrName>style.visibility</p:attrName>
                                        </p:attrNameLst>
                                      </p:cBhvr>
                                      <p:to>
                                        <p:strVal val="visible"/>
                                      </p:to>
                                    </p:set>
                                  </p:childTnLst>
                                  <p:subTnLst>
                                    <p:set>
                                      <p:cBhvr override="childStyle">
                                        <p:cTn dur="1" fill="hold" display="0" masterRel="nextClick" afterEffect="1"/>
                                        <p:tgtEl>
                                          <p:spTgt spid="418850"/>
                                        </p:tgtEl>
                                        <p:attrNameLst>
                                          <p:attrName>style.visibility</p:attrName>
                                        </p:attrNameLst>
                                      </p:cBhvr>
                                      <p:to>
                                        <p:strVal val="hidden"/>
                                      </p:to>
                                    </p:set>
                                  </p:sub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418851"/>
                                        </p:tgtEl>
                                        <p:attrNameLst>
                                          <p:attrName>style.visibility</p:attrName>
                                        </p:attrNameLst>
                                      </p:cBhvr>
                                      <p:to>
                                        <p:strVal val="visible"/>
                                      </p:to>
                                    </p:set>
                                    <p:animEffect transition="in" filter="wipe(up)">
                                      <p:cBhvr>
                                        <p:cTn id="56" dur="500"/>
                                        <p:tgtEl>
                                          <p:spTgt spid="41885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418852"/>
                                        </p:tgtEl>
                                        <p:attrNameLst>
                                          <p:attrName>style.visibility</p:attrName>
                                        </p:attrNameLst>
                                      </p:cBhvr>
                                      <p:to>
                                        <p:strVal val="visible"/>
                                      </p:to>
                                    </p:set>
                                  </p:childTnLst>
                                  <p:subTnLst>
                                    <p:set>
                                      <p:cBhvr override="childStyle">
                                        <p:cTn dur="1" fill="hold" display="0" masterRel="nextClick" afterEffect="1"/>
                                        <p:tgtEl>
                                          <p:spTgt spid="418852"/>
                                        </p:tgtEl>
                                        <p:attrNameLst>
                                          <p:attrName>style.visibility</p:attrName>
                                        </p:attrNameLst>
                                      </p:cBhvr>
                                      <p:to>
                                        <p:strVal val="hidden"/>
                                      </p:to>
                                    </p:set>
                                  </p:sub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418853"/>
                                        </p:tgtEl>
                                        <p:attrNameLst>
                                          <p:attrName>style.visibility</p:attrName>
                                        </p:attrNameLst>
                                      </p:cBhvr>
                                      <p:to>
                                        <p:strVal val="visible"/>
                                      </p:to>
                                    </p:set>
                                  </p:childTnLst>
                                  <p:subTnLst>
                                    <p:set>
                                      <p:cBhvr override="childStyle">
                                        <p:cTn dur="1" fill="hold" display="0" masterRel="nextClick" afterEffect="1"/>
                                        <p:tgtEl>
                                          <p:spTgt spid="418853"/>
                                        </p:tgtEl>
                                        <p:attrNameLst>
                                          <p:attrName>style.visibility</p:attrName>
                                        </p:attrNameLst>
                                      </p:cBhvr>
                                      <p:to>
                                        <p:strVal val="hidden"/>
                                      </p:to>
                                    </p:set>
                                  </p:sub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p:cTn id="68" dur="1" fill="hold">
                                          <p:stCondLst>
                                            <p:cond delay="0"/>
                                          </p:stCondLst>
                                        </p:cTn>
                                        <p:tgtEl>
                                          <p:spTgt spid="418854"/>
                                        </p:tgtEl>
                                        <p:attrNameLst>
                                          <p:attrName>style.visibility</p:attrName>
                                        </p:attrNameLst>
                                      </p:cBhvr>
                                      <p:to>
                                        <p:strVal val="visible"/>
                                      </p:to>
                                    </p:set>
                                    <p:anim calcmode="lin" valueType="num">
                                      <p:cBhvr additive="base">
                                        <p:cTn id="69" dur="500" fill="hold"/>
                                        <p:tgtEl>
                                          <p:spTgt spid="418854"/>
                                        </p:tgtEl>
                                        <p:attrNameLst>
                                          <p:attrName>ppt_x</p:attrName>
                                        </p:attrNameLst>
                                      </p:cBhvr>
                                      <p:tavLst>
                                        <p:tav tm="0">
                                          <p:val>
                                            <p:strVal val="1+#ppt_w/2"/>
                                          </p:val>
                                        </p:tav>
                                        <p:tav tm="100000">
                                          <p:val>
                                            <p:strVal val="#ppt_x"/>
                                          </p:val>
                                        </p:tav>
                                      </p:tavLst>
                                    </p:anim>
                                    <p:anim calcmode="lin" valueType="num">
                                      <p:cBhvr additive="base">
                                        <p:cTn id="70" dur="500" fill="hold"/>
                                        <p:tgtEl>
                                          <p:spTgt spid="418854"/>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418857"/>
                                        </p:tgtEl>
                                        <p:attrNameLst>
                                          <p:attrName>style.visibility</p:attrName>
                                        </p:attrNameLst>
                                      </p:cBhvr>
                                      <p:to>
                                        <p:strVal val="visible"/>
                                      </p:to>
                                    </p:set>
                                  </p:childTnLst>
                                  <p:subTnLst>
                                    <p:set>
                                      <p:cBhvr override="childStyle">
                                        <p:cTn dur="1" fill="hold" display="0" masterRel="nextClick" afterEffect="1"/>
                                        <p:tgtEl>
                                          <p:spTgt spid="418857"/>
                                        </p:tgtEl>
                                        <p:attrNameLst>
                                          <p:attrName>style.visibility</p:attrName>
                                        </p:attrNameLst>
                                      </p:cBhvr>
                                      <p:to>
                                        <p:strVal val="hidden"/>
                                      </p:to>
                                    </p:set>
                                  </p:sub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418858"/>
                                        </p:tgtEl>
                                        <p:attrNameLst>
                                          <p:attrName>style.visibility</p:attrName>
                                        </p:attrNameLst>
                                      </p:cBhvr>
                                      <p:to>
                                        <p:strVal val="visible"/>
                                      </p:to>
                                    </p:set>
                                  </p:childTnLst>
                                  <p:subTnLst>
                                    <p:set>
                                      <p:cBhvr override="childStyle">
                                        <p:cTn dur="1" fill="hold" display="0" masterRel="nextClick" afterEffect="1"/>
                                        <p:tgtEl>
                                          <p:spTgt spid="418858"/>
                                        </p:tgtEl>
                                        <p:attrNameLst>
                                          <p:attrName>style.visibility</p:attrName>
                                        </p:attrNameLst>
                                      </p:cBhvr>
                                      <p:to>
                                        <p:strVal val="hidden"/>
                                      </p:to>
                                    </p:set>
                                  </p:sub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418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3" grpId="0" animBg="1"/>
      <p:bldP spid="418824" grpId="0" animBg="1"/>
      <p:bldP spid="418825" grpId="0" animBg="1"/>
      <p:bldP spid="418826" grpId="0" animBg="1"/>
      <p:bldP spid="418844" grpId="0" animBg="1"/>
      <p:bldP spid="418848" grpId="0" animBg="1"/>
      <p:bldP spid="418849" grpId="0" animBg="1"/>
      <p:bldP spid="418850" grpId="0" animBg="1"/>
      <p:bldP spid="418851" grpId="0" animBg="1"/>
      <p:bldP spid="418852" grpId="0" animBg="1"/>
      <p:bldP spid="418853" grpId="0" animBg="1"/>
      <p:bldP spid="418857" grpId="0" animBg="1"/>
      <p:bldP spid="418858" grpId="0" animBg="1"/>
      <p:bldP spid="41885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2"/>
          </p:nvPr>
        </p:nvSpPr>
        <p:spPr/>
        <p:txBody>
          <a:bodyPr/>
          <a:lstStyle/>
          <a:p>
            <a:fld id="{D2EDA592-EA7D-4EFE-BB1D-C3EFD410932F}" type="slidenum">
              <a:rPr lang="en-US"/>
              <a:pPr/>
              <a:t>23</a:t>
            </a:fld>
            <a:endParaRPr lang="en-US"/>
          </a:p>
        </p:txBody>
      </p:sp>
      <p:sp>
        <p:nvSpPr>
          <p:cNvPr id="419842" name="Rectangle 2"/>
          <p:cNvSpPr>
            <a:spLocks noGrp="1" noChangeArrowheads="1"/>
          </p:cNvSpPr>
          <p:nvPr>
            <p:ph type="title"/>
          </p:nvPr>
        </p:nvSpPr>
        <p:spPr/>
        <p:txBody>
          <a:bodyPr/>
          <a:lstStyle/>
          <a:p>
            <a:r>
              <a:rPr lang="en-US"/>
              <a:t>Polymorphism</a:t>
            </a:r>
          </a:p>
        </p:txBody>
      </p:sp>
      <p:grpSp>
        <p:nvGrpSpPr>
          <p:cNvPr id="419843" name="Group 3"/>
          <p:cNvGrpSpPr>
            <a:grpSpLocks/>
          </p:cNvGrpSpPr>
          <p:nvPr/>
        </p:nvGrpSpPr>
        <p:grpSpPr bwMode="auto">
          <a:xfrm>
            <a:off x="0" y="1219200"/>
            <a:ext cx="4495800" cy="5043488"/>
            <a:chOff x="-48" y="720"/>
            <a:chExt cx="2832" cy="3125"/>
          </a:xfrm>
        </p:grpSpPr>
        <p:sp>
          <p:nvSpPr>
            <p:cNvPr id="419844" name="Rectangle 4"/>
            <p:cNvSpPr>
              <a:spLocks noChangeArrowheads="1"/>
            </p:cNvSpPr>
            <p:nvPr/>
          </p:nvSpPr>
          <p:spPr bwMode="auto">
            <a:xfrm>
              <a:off x="192" y="720"/>
              <a:ext cx="2448" cy="28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45" name="Rectangle 5"/>
            <p:cNvSpPr>
              <a:spLocks noChangeArrowheads="1"/>
            </p:cNvSpPr>
            <p:nvPr/>
          </p:nvSpPr>
          <p:spPr bwMode="auto">
            <a:xfrm>
              <a:off x="-48" y="726"/>
              <a:ext cx="2832" cy="311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57200" algn="l"/>
              <a:r>
                <a:rPr lang="en-US" sz="1800" b="1">
                  <a:solidFill>
                    <a:schemeClr val="tx1"/>
                  </a:solidFill>
                  <a:latin typeface="Courier New" pitchFamily="49" charset="0"/>
                  <a:ea typeface="MS Mincho" pitchFamily="49" charset="-128"/>
                </a:rPr>
                <a:t>main()</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Circle		c(1);</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Square		s(2);</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Triangle	t(4,5,6);</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Shape        	*arr[3];</a:t>
              </a:r>
              <a:endParaRPr lang="en-US" sz="1200">
                <a:solidFill>
                  <a:schemeClr val="tx1"/>
                </a:solidFill>
                <a:latin typeface="Courier New" pitchFamily="49" charset="0"/>
              </a:endParaRPr>
            </a:p>
            <a:p>
              <a:pPr indent="457200" algn="l" eaLnBrk="0" hangingPunct="0"/>
              <a:r>
                <a:rPr lang="en-US" sz="1800" b="1">
                  <a:solidFill>
                    <a:schemeClr val="tx1"/>
                  </a:solidFill>
                  <a:latin typeface="Times New Roman"/>
                  <a:ea typeface="MS Mincho" pitchFamily="49" charset="-128"/>
                </a:rPr>
                <a:t> </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arr[0] = &amp;c;</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arr[1] = &amp;s;</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arr[2] = &amp;t;</a:t>
              </a:r>
            </a:p>
            <a:p>
              <a:pPr indent="457200" algn="l" eaLnBrk="0" hangingPunct="0"/>
              <a:endParaRPr lang="en-US" sz="1200">
                <a:solidFill>
                  <a:schemeClr val="tx1"/>
                </a:solidFill>
                <a:latin typeface="Courier New" pitchFamily="49" charset="0"/>
              </a:endParaRPr>
            </a:p>
            <a:p>
              <a:pPr indent="457200" algn="l" eaLnBrk="0" hangingPunct="0"/>
              <a:r>
                <a:rPr lang="en-US" sz="1800" b="1">
                  <a:solidFill>
                    <a:schemeClr val="tx1"/>
                  </a:solidFill>
                  <a:latin typeface="Times New Roman"/>
                  <a:ea typeface="MS Mincho" pitchFamily="49" charset="-128"/>
                </a:rPr>
                <a:t> </a:t>
              </a:r>
              <a:r>
                <a:rPr lang="en-US" sz="1800" b="1">
                  <a:solidFill>
                    <a:schemeClr val="tx1"/>
                  </a:solidFill>
                  <a:latin typeface="Courier New" pitchFamily="49" charset="0"/>
                  <a:ea typeface="MS Mincho" pitchFamily="49" charset="-128"/>
                </a:rPr>
                <a:t>   // redraw all shapes</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for (int i=0;i&lt;3;i++)</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a:t>
              </a:r>
            </a:p>
            <a:p>
              <a:pPr indent="457200" algn="l" eaLnBrk="0" hangingPunct="0"/>
              <a:r>
                <a:rPr lang="en-US" sz="1800" b="1">
                  <a:solidFill>
                    <a:schemeClr val="tx1"/>
                  </a:solidFill>
                  <a:latin typeface="Courier New" pitchFamily="49" charset="0"/>
                  <a:ea typeface="MS Mincho" pitchFamily="49" charset="-128"/>
                </a:rPr>
                <a:t>      arr[i]-&gt;plotShape();</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	}</a:t>
              </a:r>
              <a:endParaRPr lang="en-US" sz="1200">
                <a:solidFill>
                  <a:schemeClr val="tx1"/>
                </a:solidFill>
                <a:latin typeface="Courier New" pitchFamily="49" charset="0"/>
              </a:endParaRPr>
            </a:p>
            <a:p>
              <a:pPr indent="457200" algn="l" eaLnBrk="0" hangingPunct="0"/>
              <a:r>
                <a:rPr lang="en-US" sz="18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indent="457200" algn="l" eaLnBrk="0" hangingPunct="0"/>
              <a:endParaRPr lang="en-US">
                <a:solidFill>
                  <a:schemeClr val="tx1"/>
                </a:solidFill>
                <a:latin typeface="Times New Roman" pitchFamily="18" charset="0"/>
              </a:endParaRPr>
            </a:p>
          </p:txBody>
        </p:sp>
      </p:grpSp>
      <p:sp>
        <p:nvSpPr>
          <p:cNvPr id="419846" name="Text Box 6"/>
          <p:cNvSpPr txBox="1">
            <a:spLocks noChangeArrowheads="1"/>
          </p:cNvSpPr>
          <p:nvPr/>
        </p:nvSpPr>
        <p:spPr bwMode="auto">
          <a:xfrm>
            <a:off x="4851400" y="1341438"/>
            <a:ext cx="41148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Here’s an example where polymorphism is useful.</a:t>
            </a:r>
          </a:p>
        </p:txBody>
      </p:sp>
      <p:sp>
        <p:nvSpPr>
          <p:cNvPr id="419847" name="Text Box 7"/>
          <p:cNvSpPr txBox="1">
            <a:spLocks noChangeArrowheads="1"/>
          </p:cNvSpPr>
          <p:nvPr/>
        </p:nvSpPr>
        <p:spPr bwMode="auto">
          <a:xfrm>
            <a:off x="4800600" y="2362200"/>
            <a:ext cx="4114800"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What if we were building a </a:t>
            </a:r>
            <a:r>
              <a:rPr lang="en-US">
                <a:solidFill>
                  <a:srgbClr val="6600CC"/>
                </a:solidFill>
              </a:rPr>
              <a:t>graphics design program</a:t>
            </a:r>
            <a:r>
              <a:rPr lang="en-US"/>
              <a:t> and wanted to redraw each shape on the screen.</a:t>
            </a:r>
          </a:p>
        </p:txBody>
      </p:sp>
      <p:sp>
        <p:nvSpPr>
          <p:cNvPr id="419848" name="Text Box 8"/>
          <p:cNvSpPr txBox="1">
            <a:spLocks noChangeArrowheads="1"/>
          </p:cNvSpPr>
          <p:nvPr/>
        </p:nvSpPr>
        <p:spPr bwMode="auto">
          <a:xfrm>
            <a:off x="4357688" y="4114800"/>
            <a:ext cx="4676775" cy="14954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300"/>
              <a:t>We could add a virtual </a:t>
            </a:r>
            <a:r>
              <a:rPr lang="en-US" sz="2300">
                <a:solidFill>
                  <a:srgbClr val="990000"/>
                </a:solidFill>
              </a:rPr>
              <a:t>plotShape</a:t>
            </a:r>
            <a:r>
              <a:rPr lang="en-US" sz="2300"/>
              <a:t> function to our </a:t>
            </a:r>
            <a:r>
              <a:rPr lang="en-US" sz="2300">
                <a:solidFill>
                  <a:srgbClr val="6600CC"/>
                </a:solidFill>
              </a:rPr>
              <a:t>shape</a:t>
            </a:r>
            <a:r>
              <a:rPr lang="en-US" sz="2300"/>
              <a:t>, </a:t>
            </a:r>
            <a:r>
              <a:rPr lang="en-US" sz="2300">
                <a:solidFill>
                  <a:srgbClr val="6600CC"/>
                </a:solidFill>
              </a:rPr>
              <a:t>circle</a:t>
            </a:r>
            <a:r>
              <a:rPr lang="en-US" sz="2300"/>
              <a:t>, </a:t>
            </a:r>
            <a:r>
              <a:rPr lang="en-US" sz="2300">
                <a:solidFill>
                  <a:srgbClr val="6600CC"/>
                </a:solidFill>
              </a:rPr>
              <a:t>square</a:t>
            </a:r>
            <a:r>
              <a:rPr lang="en-US" sz="2300"/>
              <a:t> and </a:t>
            </a:r>
            <a:r>
              <a:rPr lang="en-US" sz="2300">
                <a:solidFill>
                  <a:srgbClr val="6600CC"/>
                </a:solidFill>
              </a:rPr>
              <a:t>triangle </a:t>
            </a:r>
            <a:r>
              <a:rPr lang="en-US" sz="2300">
                <a:solidFill>
                  <a:schemeClr val="tx1"/>
                </a:solidFill>
              </a:rPr>
              <a:t>classes</a:t>
            </a:r>
            <a:r>
              <a:rPr lang="en-US" sz="2300"/>
              <a:t>.</a:t>
            </a:r>
          </a:p>
        </p:txBody>
      </p:sp>
      <p:grpSp>
        <p:nvGrpSpPr>
          <p:cNvPr id="419849" name="Group 9"/>
          <p:cNvGrpSpPr>
            <a:grpSpLocks/>
          </p:cNvGrpSpPr>
          <p:nvPr/>
        </p:nvGrpSpPr>
        <p:grpSpPr bwMode="auto">
          <a:xfrm>
            <a:off x="114300" y="5181600"/>
            <a:ext cx="8801100" cy="1600200"/>
            <a:chOff x="72" y="3264"/>
            <a:chExt cx="5544" cy="1008"/>
          </a:xfrm>
        </p:grpSpPr>
        <p:sp>
          <p:nvSpPr>
            <p:cNvPr id="419850" name="Text Box 10"/>
            <p:cNvSpPr txBox="1">
              <a:spLocks noChangeArrowheads="1"/>
            </p:cNvSpPr>
            <p:nvPr/>
          </p:nvSpPr>
          <p:spPr bwMode="auto">
            <a:xfrm>
              <a:off x="240" y="3754"/>
              <a:ext cx="537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6666"/>
                  </a:solidFill>
                </a:rPr>
                <a:t>Now our program simply asks each object to draw itself and it does!</a:t>
              </a:r>
            </a:p>
          </p:txBody>
        </p:sp>
        <p:sp>
          <p:nvSpPr>
            <p:cNvPr id="419851" name="Freeform 11"/>
            <p:cNvSpPr>
              <a:spLocks/>
            </p:cNvSpPr>
            <p:nvPr/>
          </p:nvSpPr>
          <p:spPr bwMode="auto">
            <a:xfrm>
              <a:off x="72" y="3264"/>
              <a:ext cx="744" cy="624"/>
            </a:xfrm>
            <a:custGeom>
              <a:avLst/>
              <a:gdLst>
                <a:gd name="T0" fmla="*/ 312 w 744"/>
                <a:gd name="T1" fmla="*/ 624 h 624"/>
                <a:gd name="T2" fmla="*/ 24 w 744"/>
                <a:gd name="T3" fmla="*/ 384 h 624"/>
                <a:gd name="T4" fmla="*/ 168 w 744"/>
                <a:gd name="T5" fmla="*/ 144 h 624"/>
                <a:gd name="T6" fmla="*/ 744 w 744"/>
                <a:gd name="T7" fmla="*/ 0 h 624"/>
              </a:gdLst>
              <a:ahLst/>
              <a:cxnLst>
                <a:cxn ang="0">
                  <a:pos x="T0" y="T1"/>
                </a:cxn>
                <a:cxn ang="0">
                  <a:pos x="T2" y="T3"/>
                </a:cxn>
                <a:cxn ang="0">
                  <a:pos x="T4" y="T5"/>
                </a:cxn>
                <a:cxn ang="0">
                  <a:pos x="T6" y="T7"/>
                </a:cxn>
              </a:cxnLst>
              <a:rect l="0" t="0" r="r" b="b"/>
              <a:pathLst>
                <a:path w="744" h="624">
                  <a:moveTo>
                    <a:pt x="312" y="624"/>
                  </a:moveTo>
                  <a:cubicBezTo>
                    <a:pt x="180" y="544"/>
                    <a:pt x="48" y="464"/>
                    <a:pt x="24" y="384"/>
                  </a:cubicBezTo>
                  <a:cubicBezTo>
                    <a:pt x="0" y="304"/>
                    <a:pt x="48" y="208"/>
                    <a:pt x="168" y="144"/>
                  </a:cubicBezTo>
                  <a:cubicBezTo>
                    <a:pt x="288" y="80"/>
                    <a:pt x="672" y="24"/>
                    <a:pt x="744" y="0"/>
                  </a:cubicBezTo>
                </a:path>
              </a:pathLst>
            </a:custGeom>
            <a:noFill/>
            <a:ln w="28575" cap="flat" cmpd="sng">
              <a:solidFill>
                <a:srgbClr val="FF0000"/>
              </a:solidFill>
              <a:prstDash val="solid"/>
              <a:round/>
              <a:headEnd/>
              <a:tailEnd type="triangle" w="med"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9852" name="Rectangle 12"/>
          <p:cNvSpPr>
            <a:spLocks noChangeArrowheads="1"/>
          </p:cNvSpPr>
          <p:nvPr/>
        </p:nvSpPr>
        <p:spPr bwMode="auto">
          <a:xfrm>
            <a:off x="4495800" y="1066800"/>
            <a:ext cx="4484688" cy="4814888"/>
          </a:xfrm>
          <a:prstGeom prst="rect">
            <a:avLst/>
          </a:prstGeom>
          <a:solidFill>
            <a:schemeClr val="bg1"/>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419869" name="Group 29"/>
          <p:cNvGrpSpPr>
            <a:grpSpLocks/>
          </p:cNvGrpSpPr>
          <p:nvPr/>
        </p:nvGrpSpPr>
        <p:grpSpPr bwMode="auto">
          <a:xfrm>
            <a:off x="5105400" y="1127125"/>
            <a:ext cx="4751388" cy="1993900"/>
            <a:chOff x="3216" y="710"/>
            <a:chExt cx="2993" cy="1256"/>
          </a:xfrm>
        </p:grpSpPr>
        <p:grpSp>
          <p:nvGrpSpPr>
            <p:cNvPr id="419858" name="Group 18"/>
            <p:cNvGrpSpPr>
              <a:grpSpLocks/>
            </p:cNvGrpSpPr>
            <p:nvPr/>
          </p:nvGrpSpPr>
          <p:grpSpPr bwMode="auto">
            <a:xfrm>
              <a:off x="3216" y="960"/>
              <a:ext cx="816" cy="1006"/>
              <a:chOff x="3216" y="960"/>
              <a:chExt cx="816" cy="1006"/>
            </a:xfrm>
          </p:grpSpPr>
          <p:sp>
            <p:nvSpPr>
              <p:cNvPr id="419853" name="Rectangle 13"/>
              <p:cNvSpPr>
                <a:spLocks noChangeArrowheads="1"/>
              </p:cNvSpPr>
              <p:nvPr/>
            </p:nvSpPr>
            <p:spPr bwMode="auto">
              <a:xfrm>
                <a:off x="3216" y="960"/>
                <a:ext cx="816" cy="192"/>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9854" name="Rectangle 14"/>
              <p:cNvSpPr>
                <a:spLocks noChangeArrowheads="1"/>
              </p:cNvSpPr>
              <p:nvPr/>
            </p:nvSpPr>
            <p:spPr bwMode="auto">
              <a:xfrm>
                <a:off x="3216" y="1152"/>
                <a:ext cx="816" cy="192"/>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9855" name="Rectangle 15"/>
              <p:cNvSpPr>
                <a:spLocks noChangeArrowheads="1"/>
              </p:cNvSpPr>
              <p:nvPr/>
            </p:nvSpPr>
            <p:spPr bwMode="auto">
              <a:xfrm>
                <a:off x="3216" y="1344"/>
                <a:ext cx="816" cy="192"/>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9856" name="Rectangle 16"/>
              <p:cNvSpPr>
                <a:spLocks noChangeArrowheads="1"/>
              </p:cNvSpPr>
              <p:nvPr/>
            </p:nvSpPr>
            <p:spPr bwMode="auto">
              <a:xfrm>
                <a:off x="3216" y="1536"/>
                <a:ext cx="816" cy="192"/>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9857" name="Text Box 17"/>
              <p:cNvSpPr txBox="1">
                <a:spLocks noChangeArrowheads="1"/>
              </p:cNvSpPr>
              <p:nvPr/>
            </p:nvSpPr>
            <p:spPr bwMode="auto">
              <a:xfrm>
                <a:off x="3474" y="1601"/>
                <a:ext cx="289" cy="3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a:t>
                </a:r>
              </a:p>
            </p:txBody>
          </p:sp>
        </p:grpSp>
        <p:sp>
          <p:nvSpPr>
            <p:cNvPr id="419860" name="Rectangle 20"/>
            <p:cNvSpPr>
              <a:spLocks noChangeArrowheads="1"/>
            </p:cNvSpPr>
            <p:nvPr/>
          </p:nvSpPr>
          <p:spPr bwMode="auto">
            <a:xfrm>
              <a:off x="4416" y="768"/>
              <a:ext cx="720" cy="384"/>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9859" name="Line 19"/>
            <p:cNvSpPr>
              <a:spLocks noChangeShapeType="1"/>
            </p:cNvSpPr>
            <p:nvPr/>
          </p:nvSpPr>
          <p:spPr bwMode="auto">
            <a:xfrm flipV="1">
              <a:off x="3888" y="833"/>
              <a:ext cx="584" cy="223"/>
            </a:xfrm>
            <a:prstGeom prst="line">
              <a:avLst/>
            </a:prstGeom>
            <a:noFill/>
            <a:ln w="15875">
              <a:solidFill>
                <a:srgbClr val="8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9861" name="Text Box 21"/>
            <p:cNvSpPr txBox="1">
              <a:spLocks noChangeArrowheads="1"/>
            </p:cNvSpPr>
            <p:nvPr/>
          </p:nvSpPr>
          <p:spPr bwMode="auto">
            <a:xfrm>
              <a:off x="4529" y="710"/>
              <a:ext cx="1460"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Circle                   </a:t>
              </a:r>
            </a:p>
          </p:txBody>
        </p:sp>
        <p:sp>
          <p:nvSpPr>
            <p:cNvPr id="419863" name="Rectangle 23"/>
            <p:cNvSpPr>
              <a:spLocks noChangeArrowheads="1"/>
            </p:cNvSpPr>
            <p:nvPr/>
          </p:nvSpPr>
          <p:spPr bwMode="auto">
            <a:xfrm>
              <a:off x="4464" y="1104"/>
              <a:ext cx="720" cy="384"/>
            </a:xfrm>
            <a:prstGeom prst="rect">
              <a:avLst/>
            </a:prstGeom>
            <a:solidFill>
              <a:srgbClr val="99CC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9862" name="Line 22"/>
            <p:cNvSpPr>
              <a:spLocks noChangeShapeType="1"/>
            </p:cNvSpPr>
            <p:nvPr/>
          </p:nvSpPr>
          <p:spPr bwMode="auto">
            <a:xfrm flipV="1">
              <a:off x="3928" y="1228"/>
              <a:ext cx="635" cy="51"/>
            </a:xfrm>
            <a:prstGeom prst="line">
              <a:avLst/>
            </a:prstGeom>
            <a:noFill/>
            <a:ln w="15875">
              <a:solidFill>
                <a:srgbClr val="8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9864" name="Text Box 24"/>
            <p:cNvSpPr txBox="1">
              <a:spLocks noChangeArrowheads="1"/>
            </p:cNvSpPr>
            <p:nvPr/>
          </p:nvSpPr>
          <p:spPr bwMode="auto">
            <a:xfrm>
              <a:off x="4496" y="1056"/>
              <a:ext cx="1600"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Square                    </a:t>
              </a:r>
            </a:p>
          </p:txBody>
        </p:sp>
        <p:sp>
          <p:nvSpPr>
            <p:cNvPr id="419866" name="Rectangle 26"/>
            <p:cNvSpPr>
              <a:spLocks noChangeArrowheads="1"/>
            </p:cNvSpPr>
            <p:nvPr/>
          </p:nvSpPr>
          <p:spPr bwMode="auto">
            <a:xfrm>
              <a:off x="4533" y="1419"/>
              <a:ext cx="720" cy="384"/>
            </a:xfrm>
            <a:prstGeom prst="rect">
              <a:avLst/>
            </a:prstGeom>
            <a:solidFill>
              <a:srgbClr val="99CC00"/>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9867" name="Line 27"/>
            <p:cNvSpPr>
              <a:spLocks noChangeShapeType="1"/>
            </p:cNvSpPr>
            <p:nvPr/>
          </p:nvSpPr>
          <p:spPr bwMode="auto">
            <a:xfrm>
              <a:off x="3984" y="1440"/>
              <a:ext cx="592" cy="52"/>
            </a:xfrm>
            <a:prstGeom prst="line">
              <a:avLst/>
            </a:prstGeom>
            <a:noFill/>
            <a:ln w="15875">
              <a:solidFill>
                <a:srgbClr val="80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9868" name="Text Box 28"/>
            <p:cNvSpPr txBox="1">
              <a:spLocks noChangeArrowheads="1"/>
            </p:cNvSpPr>
            <p:nvPr/>
          </p:nvSpPr>
          <p:spPr bwMode="auto">
            <a:xfrm>
              <a:off x="4567" y="1430"/>
              <a:ext cx="1642"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Triangle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19843"/>
                                        </p:tgtEl>
                                        <p:attrNameLst>
                                          <p:attrName>style.visibility</p:attrName>
                                        </p:attrNameLst>
                                      </p:cBhvr>
                                      <p:to>
                                        <p:strVal val="visible"/>
                                      </p:to>
                                    </p:set>
                                    <p:anim calcmode="lin" valueType="num">
                                      <p:cBhvr additive="base">
                                        <p:cTn id="7" dur="500" fill="hold"/>
                                        <p:tgtEl>
                                          <p:spTgt spid="419843"/>
                                        </p:tgtEl>
                                        <p:attrNameLst>
                                          <p:attrName>ppt_x</p:attrName>
                                        </p:attrNameLst>
                                      </p:cBhvr>
                                      <p:tavLst>
                                        <p:tav tm="0">
                                          <p:val>
                                            <p:strVal val="0-#ppt_w/2"/>
                                          </p:val>
                                        </p:tav>
                                        <p:tav tm="100000">
                                          <p:val>
                                            <p:strVal val="#ppt_x"/>
                                          </p:val>
                                        </p:tav>
                                      </p:tavLst>
                                    </p:anim>
                                    <p:anim calcmode="lin" valueType="num">
                                      <p:cBhvr additive="base">
                                        <p:cTn id="8" dur="500" fill="hold"/>
                                        <p:tgtEl>
                                          <p:spTgt spid="4198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19847"/>
                                        </p:tgtEl>
                                        <p:attrNameLst>
                                          <p:attrName>style.visibility</p:attrName>
                                        </p:attrNameLst>
                                      </p:cBhvr>
                                      <p:to>
                                        <p:strVal val="visible"/>
                                      </p:to>
                                    </p:set>
                                    <p:animEffect transition="in" filter="wipe(up)">
                                      <p:cBhvr>
                                        <p:cTn id="13" dur="500"/>
                                        <p:tgtEl>
                                          <p:spTgt spid="41984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19848"/>
                                        </p:tgtEl>
                                        <p:attrNameLst>
                                          <p:attrName>style.visibility</p:attrName>
                                        </p:attrNameLst>
                                      </p:cBhvr>
                                      <p:to>
                                        <p:strVal val="visible"/>
                                      </p:to>
                                    </p:set>
                                    <p:animEffect transition="in" filter="wipe(up)">
                                      <p:cBhvr>
                                        <p:cTn id="18" dur="500"/>
                                        <p:tgtEl>
                                          <p:spTgt spid="4198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19849"/>
                                        </p:tgtEl>
                                        <p:attrNameLst>
                                          <p:attrName>style.visibility</p:attrName>
                                        </p:attrNameLst>
                                      </p:cBhvr>
                                      <p:to>
                                        <p:strVal val="visible"/>
                                      </p:to>
                                    </p:set>
                                    <p:anim calcmode="lin" valueType="num">
                                      <p:cBhvr additive="base">
                                        <p:cTn id="23" dur="500" fill="hold"/>
                                        <p:tgtEl>
                                          <p:spTgt spid="419849"/>
                                        </p:tgtEl>
                                        <p:attrNameLst>
                                          <p:attrName>ppt_x</p:attrName>
                                        </p:attrNameLst>
                                      </p:cBhvr>
                                      <p:tavLst>
                                        <p:tav tm="0">
                                          <p:val>
                                            <p:strVal val="#ppt_x"/>
                                          </p:val>
                                        </p:tav>
                                        <p:tav tm="100000">
                                          <p:val>
                                            <p:strVal val="#ppt_x"/>
                                          </p:val>
                                        </p:tav>
                                      </p:tavLst>
                                    </p:anim>
                                    <p:anim calcmode="lin" valueType="num">
                                      <p:cBhvr additive="base">
                                        <p:cTn id="24" dur="500" fill="hold"/>
                                        <p:tgtEl>
                                          <p:spTgt spid="41984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19852"/>
                                        </p:tgtEl>
                                        <p:attrNameLst>
                                          <p:attrName>style.visibility</p:attrName>
                                        </p:attrNameLst>
                                      </p:cBhvr>
                                      <p:to>
                                        <p:strVal val="visible"/>
                                      </p:to>
                                    </p:set>
                                    <p:animEffect transition="in" filter="wipe(down)">
                                      <p:cBhvr>
                                        <p:cTn id="29" dur="500"/>
                                        <p:tgtEl>
                                          <p:spTgt spid="41985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19869"/>
                                        </p:tgtEl>
                                        <p:attrNameLst>
                                          <p:attrName>style.visibility</p:attrName>
                                        </p:attrNameLst>
                                      </p:cBhvr>
                                      <p:to>
                                        <p:strVal val="visible"/>
                                      </p:to>
                                    </p:set>
                                    <p:animEffect transition="in" filter="wipe(left)">
                                      <p:cBhvr>
                                        <p:cTn id="34" dur="500"/>
                                        <p:tgtEl>
                                          <p:spTgt spid="419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7" grpId="0" autoUpdateAnimBg="0"/>
      <p:bldP spid="419848" grpId="0" autoUpdateAnimBg="0"/>
      <p:bldP spid="41985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1AEC0382-5404-4F38-81D4-BFC4C03D063F}" type="slidenum">
              <a:rPr lang="en-US"/>
              <a:pPr/>
              <a:t>24</a:t>
            </a:fld>
            <a:endParaRPr lang="en-US"/>
          </a:p>
        </p:txBody>
      </p:sp>
      <p:sp>
        <p:nvSpPr>
          <p:cNvPr id="429058" name="Rectangle 2"/>
          <p:cNvSpPr>
            <a:spLocks noGrp="1" noChangeArrowheads="1"/>
          </p:cNvSpPr>
          <p:nvPr>
            <p:ph type="title"/>
          </p:nvPr>
        </p:nvSpPr>
        <p:spPr/>
        <p:txBody>
          <a:bodyPr/>
          <a:lstStyle/>
          <a:p>
            <a:r>
              <a:rPr lang="en-US"/>
              <a:t>Polymorphism and Pointers</a:t>
            </a:r>
          </a:p>
        </p:txBody>
      </p:sp>
      <p:grpSp>
        <p:nvGrpSpPr>
          <p:cNvPr id="429059" name="Group 3"/>
          <p:cNvGrpSpPr>
            <a:grpSpLocks/>
          </p:cNvGrpSpPr>
          <p:nvPr/>
        </p:nvGrpSpPr>
        <p:grpSpPr bwMode="auto">
          <a:xfrm>
            <a:off x="533400" y="3883025"/>
            <a:ext cx="3317875" cy="2289175"/>
            <a:chOff x="374" y="2388"/>
            <a:chExt cx="1978" cy="1459"/>
          </a:xfrm>
        </p:grpSpPr>
        <p:sp>
          <p:nvSpPr>
            <p:cNvPr id="429060" name="Rectangle 4"/>
            <p:cNvSpPr>
              <a:spLocks noChangeArrowheads="1"/>
            </p:cNvSpPr>
            <p:nvPr/>
          </p:nvSpPr>
          <p:spPr bwMode="auto">
            <a:xfrm>
              <a:off x="384" y="2400"/>
              <a:ext cx="1968" cy="144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061" name="Text Box 5"/>
            <p:cNvSpPr txBox="1">
              <a:spLocks noChangeArrowheads="1"/>
            </p:cNvSpPr>
            <p:nvPr/>
          </p:nvSpPr>
          <p:spPr bwMode="auto">
            <a:xfrm>
              <a:off x="374" y="2388"/>
              <a:ext cx="1819" cy="145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*ps;</a:t>
              </a:r>
            </a:p>
            <a:p>
              <a:pPr algn="l"/>
              <a:r>
                <a:rPr lang="en-US" sz="1800" b="1">
                  <a:solidFill>
                    <a:srgbClr val="990000"/>
                  </a:solidFill>
                  <a:latin typeface="Courier New" pitchFamily="49" charset="0"/>
                </a:rPr>
                <a:t>  </a:t>
              </a:r>
              <a:r>
                <a:rPr lang="en-US" sz="1800" b="1">
                  <a:solidFill>
                    <a:srgbClr val="FF3300"/>
                  </a:solidFill>
                  <a:latin typeface="Courier New" pitchFamily="49" charset="0"/>
                </a:rPr>
                <a:t>Shape sh;</a:t>
              </a:r>
            </a:p>
            <a:p>
              <a:pPr algn="l"/>
              <a:endParaRPr lang="en-US" sz="1800" b="1">
                <a:solidFill>
                  <a:schemeClr val="tx1"/>
                </a:solidFill>
                <a:latin typeface="Courier New" pitchFamily="49" charset="0"/>
              </a:endParaRPr>
            </a:p>
            <a:p>
              <a:pPr algn="l"/>
              <a:r>
                <a:rPr lang="en-US" sz="1800" b="1">
                  <a:solidFill>
                    <a:srgbClr val="FF3300"/>
                  </a:solidFill>
                  <a:latin typeface="Courier New" pitchFamily="49" charset="0"/>
                </a:rPr>
                <a:t>  ps = &amp;sh; // OK????</a:t>
              </a:r>
            </a:p>
            <a:p>
              <a:pPr algn="l"/>
              <a:r>
                <a:rPr lang="en-US" sz="1800" b="1">
                  <a:solidFill>
                    <a:schemeClr val="tx1"/>
                  </a:solidFill>
                  <a:latin typeface="Courier New" pitchFamily="49" charset="0"/>
                </a:rPr>
                <a:t>  ...</a:t>
              </a:r>
            </a:p>
            <a:p>
              <a:pPr algn="l"/>
              <a:r>
                <a:rPr lang="en-US" sz="1800" b="1">
                  <a:latin typeface="Courier New" pitchFamily="49" charset="0"/>
                </a:rPr>
                <a:t>}</a:t>
              </a:r>
            </a:p>
          </p:txBody>
        </p:sp>
      </p:grpSp>
      <p:sp>
        <p:nvSpPr>
          <p:cNvPr id="429062" name="Text Box 6"/>
          <p:cNvSpPr txBox="1">
            <a:spLocks noChangeArrowheads="1"/>
          </p:cNvSpPr>
          <p:nvPr/>
        </p:nvSpPr>
        <p:spPr bwMode="auto">
          <a:xfrm>
            <a:off x="4114800" y="3505200"/>
            <a:ext cx="50292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chemeClr val="accent2"/>
                </a:solidFill>
              </a:rPr>
              <a:t>Question: </a:t>
            </a:r>
            <a:r>
              <a:rPr lang="en-US">
                <a:solidFill>
                  <a:schemeClr val="tx1"/>
                </a:solidFill>
              </a:rPr>
              <a:t>Can we point a </a:t>
            </a:r>
            <a:r>
              <a:rPr lang="en-US">
                <a:solidFill>
                  <a:srgbClr val="006666"/>
                </a:solidFill>
              </a:rPr>
              <a:t>Square</a:t>
            </a:r>
            <a:r>
              <a:rPr lang="en-US">
                <a:solidFill>
                  <a:schemeClr val="tx1"/>
                </a:solidFill>
              </a:rPr>
              <a:t> pointer to a </a:t>
            </a:r>
            <a:r>
              <a:rPr lang="en-US">
                <a:solidFill>
                  <a:srgbClr val="006666"/>
                </a:solidFill>
              </a:rPr>
              <a:t>Shape</a:t>
            </a:r>
            <a:r>
              <a:rPr lang="en-US">
                <a:solidFill>
                  <a:schemeClr val="tx1"/>
                </a:solidFill>
              </a:rPr>
              <a:t> variable?</a:t>
            </a:r>
          </a:p>
        </p:txBody>
      </p:sp>
      <p:sp>
        <p:nvSpPr>
          <p:cNvPr id="429065" name="Text Box 9"/>
          <p:cNvSpPr txBox="1">
            <a:spLocks noChangeArrowheads="1"/>
          </p:cNvSpPr>
          <p:nvPr/>
        </p:nvSpPr>
        <p:spPr bwMode="auto">
          <a:xfrm>
            <a:off x="4000500" y="4756150"/>
            <a:ext cx="5102225" cy="1949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solidFill>
                  <a:schemeClr val="accent2"/>
                </a:solidFill>
              </a:rPr>
              <a:t>No: </a:t>
            </a:r>
            <a:r>
              <a:rPr lang="en-US" sz="2200">
                <a:solidFill>
                  <a:schemeClr val="tx1"/>
                </a:solidFill>
              </a:rPr>
              <a:t>While all </a:t>
            </a:r>
            <a:r>
              <a:rPr lang="en-US" sz="2200">
                <a:solidFill>
                  <a:srgbClr val="006666"/>
                </a:solidFill>
              </a:rPr>
              <a:t>Squares</a:t>
            </a:r>
            <a:r>
              <a:rPr lang="en-US" sz="2200">
                <a:solidFill>
                  <a:schemeClr val="tx1"/>
                </a:solidFill>
              </a:rPr>
              <a:t> </a:t>
            </a:r>
            <a:r>
              <a:rPr lang="en-US" sz="2200" i="1">
                <a:solidFill>
                  <a:schemeClr val="tx1"/>
                </a:solidFill>
              </a:rPr>
              <a:t>are </a:t>
            </a:r>
            <a:r>
              <a:rPr lang="en-US" sz="2200">
                <a:solidFill>
                  <a:srgbClr val="006666"/>
                </a:solidFill>
              </a:rPr>
              <a:t>Shapes</a:t>
            </a:r>
            <a:r>
              <a:rPr lang="en-US" sz="2200">
                <a:solidFill>
                  <a:schemeClr val="tx1"/>
                </a:solidFill>
              </a:rPr>
              <a:t>, all </a:t>
            </a:r>
            <a:r>
              <a:rPr lang="en-US" sz="2200">
                <a:solidFill>
                  <a:srgbClr val="6600CC"/>
                </a:solidFill>
              </a:rPr>
              <a:t>Shapes</a:t>
            </a:r>
            <a:r>
              <a:rPr lang="en-US" sz="2200">
                <a:solidFill>
                  <a:schemeClr val="tx1"/>
                </a:solidFill>
              </a:rPr>
              <a:t> are not necessarily </a:t>
            </a:r>
            <a:r>
              <a:rPr lang="en-US" sz="2200">
                <a:solidFill>
                  <a:srgbClr val="6600CC"/>
                </a:solidFill>
              </a:rPr>
              <a:t>Squares</a:t>
            </a:r>
            <a:r>
              <a:rPr lang="en-US" sz="2200">
                <a:solidFill>
                  <a:schemeClr val="tx1"/>
                </a:solidFill>
              </a:rPr>
              <a:t>.</a:t>
            </a:r>
          </a:p>
          <a:p>
            <a:endParaRPr lang="en-US" sz="1200">
              <a:solidFill>
                <a:schemeClr val="tx1"/>
              </a:solidFill>
            </a:endParaRPr>
          </a:p>
          <a:p>
            <a:r>
              <a:rPr lang="en-US" sz="2200">
                <a:solidFill>
                  <a:schemeClr val="tx1"/>
                </a:solidFill>
              </a:rPr>
              <a:t>Or, said another way, you may </a:t>
            </a:r>
            <a:r>
              <a:rPr lang="en-US" sz="2200">
                <a:solidFill>
                  <a:srgbClr val="FF0000"/>
                </a:solidFill>
              </a:rPr>
              <a:t>never</a:t>
            </a:r>
            <a:r>
              <a:rPr lang="en-US" sz="2200">
                <a:solidFill>
                  <a:schemeClr val="tx1"/>
                </a:solidFill>
              </a:rPr>
              <a:t> point a </a:t>
            </a:r>
            <a:r>
              <a:rPr lang="en-US" sz="2200">
                <a:solidFill>
                  <a:srgbClr val="6600CC"/>
                </a:solidFill>
              </a:rPr>
              <a:t>derived class pointer/ reference</a:t>
            </a:r>
            <a:r>
              <a:rPr lang="en-US" sz="2200">
                <a:solidFill>
                  <a:schemeClr val="tx1"/>
                </a:solidFill>
              </a:rPr>
              <a:t> to a </a:t>
            </a:r>
            <a:r>
              <a:rPr lang="en-US" sz="2200">
                <a:solidFill>
                  <a:srgbClr val="006666"/>
                </a:solidFill>
              </a:rPr>
              <a:t>base class variable</a:t>
            </a:r>
            <a:r>
              <a:rPr lang="en-US" sz="2200">
                <a:solidFill>
                  <a:schemeClr val="tx1"/>
                </a:solidFill>
              </a:rPr>
              <a:t>.</a:t>
            </a:r>
          </a:p>
        </p:txBody>
      </p:sp>
      <p:sp>
        <p:nvSpPr>
          <p:cNvPr id="429066" name="Rectangle 10"/>
          <p:cNvSpPr>
            <a:spLocks noChangeArrowheads="1"/>
          </p:cNvSpPr>
          <p:nvPr/>
        </p:nvSpPr>
        <p:spPr bwMode="auto">
          <a:xfrm>
            <a:off x="4013200" y="4298950"/>
            <a:ext cx="4899025" cy="25146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067" name="Rectangle 11"/>
          <p:cNvSpPr>
            <a:spLocks noChangeArrowheads="1"/>
          </p:cNvSpPr>
          <p:nvPr/>
        </p:nvSpPr>
        <p:spPr bwMode="auto">
          <a:xfrm>
            <a:off x="609600" y="990600"/>
            <a:ext cx="3382963" cy="24384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068" name="Rectangle 12"/>
          <p:cNvSpPr>
            <a:spLocks noChangeArrowheads="1"/>
          </p:cNvSpPr>
          <p:nvPr/>
        </p:nvSpPr>
        <p:spPr bwMode="auto">
          <a:xfrm>
            <a:off x="609600" y="990600"/>
            <a:ext cx="3717925" cy="2420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nvGrpSpPr>
          <p:cNvPr id="429069" name="Group 13"/>
          <p:cNvGrpSpPr>
            <a:grpSpLocks/>
          </p:cNvGrpSpPr>
          <p:nvPr/>
        </p:nvGrpSpPr>
        <p:grpSpPr bwMode="auto">
          <a:xfrm>
            <a:off x="4419600" y="990600"/>
            <a:ext cx="4572000" cy="2438400"/>
            <a:chOff x="2784" y="576"/>
            <a:chExt cx="2880" cy="1536"/>
          </a:xfrm>
        </p:grpSpPr>
        <p:sp>
          <p:nvSpPr>
            <p:cNvPr id="429070" name="Rectangle 14"/>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071" name="Rectangle 15"/>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tx1"/>
                  </a:solidFill>
                  <a:latin typeface="Courier New" pitchFamily="49" charset="0"/>
                  <a:ea typeface="MS Mincho" pitchFamily="49" charset="-128"/>
                </a:rPr>
                <a:t>double getArea()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9065"/>
                                        </p:tgtEl>
                                        <p:attrNameLst>
                                          <p:attrName>style.visibility</p:attrName>
                                        </p:attrNameLst>
                                      </p:cBhvr>
                                      <p:to>
                                        <p:strVal val="visible"/>
                                      </p:to>
                                    </p:set>
                                    <p:anim calcmode="lin" valueType="num">
                                      <p:cBhvr additive="base">
                                        <p:cTn id="7" dur="500" fill="hold"/>
                                        <p:tgtEl>
                                          <p:spTgt spid="429065"/>
                                        </p:tgtEl>
                                        <p:attrNameLst>
                                          <p:attrName>ppt_x</p:attrName>
                                        </p:attrNameLst>
                                      </p:cBhvr>
                                      <p:tavLst>
                                        <p:tav tm="0">
                                          <p:val>
                                            <p:strVal val="#ppt_x"/>
                                          </p:val>
                                        </p:tav>
                                        <p:tav tm="100000">
                                          <p:val>
                                            <p:strVal val="#ppt_x"/>
                                          </p:val>
                                        </p:tav>
                                      </p:tavLst>
                                    </p:anim>
                                    <p:anim calcmode="lin" valueType="num">
                                      <p:cBhvr additive="base">
                                        <p:cTn id="8" dur="500" fill="hold"/>
                                        <p:tgtEl>
                                          <p:spTgt spid="4290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9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5" grpId="0"/>
      <p:bldP spid="42906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p:txBody>
          <a:bodyPr/>
          <a:lstStyle/>
          <a:p>
            <a:fld id="{B0C37377-6C06-4C9C-9319-1B5A023ED2A3}" type="slidenum">
              <a:rPr lang="en-US"/>
              <a:pPr/>
              <a:t>25</a:t>
            </a:fld>
            <a:endParaRPr lang="en-US"/>
          </a:p>
        </p:txBody>
      </p:sp>
      <p:sp>
        <p:nvSpPr>
          <p:cNvPr id="428034" name="Rectangle 2"/>
          <p:cNvSpPr>
            <a:spLocks noChangeArrowheads="1"/>
          </p:cNvSpPr>
          <p:nvPr/>
        </p:nvSpPr>
        <p:spPr bwMode="auto">
          <a:xfrm>
            <a:off x="220663" y="190500"/>
            <a:ext cx="3284537" cy="28575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35" name="Rectangle 3"/>
          <p:cNvSpPr>
            <a:spLocks noGrp="1" noChangeArrowheads="1"/>
          </p:cNvSpPr>
          <p:nvPr>
            <p:ph type="title"/>
          </p:nvPr>
        </p:nvSpPr>
        <p:spPr>
          <a:xfrm>
            <a:off x="2678113" y="-76200"/>
            <a:ext cx="8294687" cy="1143000"/>
          </a:xfrm>
        </p:spPr>
        <p:txBody>
          <a:bodyPr/>
          <a:lstStyle/>
          <a:p>
            <a:r>
              <a:rPr lang="en-US" sz="4200"/>
              <a:t>Virtual HELL!</a:t>
            </a:r>
          </a:p>
        </p:txBody>
      </p:sp>
      <p:sp>
        <p:nvSpPr>
          <p:cNvPr id="428036" name="Text Box 4"/>
          <p:cNvSpPr txBox="1">
            <a:spLocks noChangeArrowheads="1"/>
          </p:cNvSpPr>
          <p:nvPr/>
        </p:nvSpPr>
        <p:spPr bwMode="auto">
          <a:xfrm>
            <a:off x="5621338" y="1036638"/>
            <a:ext cx="2989262"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What does it print?</a:t>
            </a:r>
          </a:p>
        </p:txBody>
      </p:sp>
      <p:sp>
        <p:nvSpPr>
          <p:cNvPr id="428037" name="Text Box 5"/>
          <p:cNvSpPr txBox="1">
            <a:spLocks noChangeArrowheads="1"/>
          </p:cNvSpPr>
          <p:nvPr/>
        </p:nvSpPr>
        <p:spPr bwMode="auto">
          <a:xfrm>
            <a:off x="228600" y="152400"/>
            <a:ext cx="3324225" cy="2838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ea typeface="MS Mincho" pitchFamily="49" charset="-128"/>
              </a:rPr>
              <a:t>class Geek</a:t>
            </a:r>
            <a:endParaRPr lang="en-US" sz="1800">
              <a:latin typeface="Courier New" pitchFamily="49" charset="0"/>
            </a:endParaRP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endParaRPr lang="en-US" sz="1800">
              <a:latin typeface="Courier New" pitchFamily="49" charset="0"/>
            </a:endParaRPr>
          </a:p>
          <a:p>
            <a:pPr algn="l"/>
            <a:r>
              <a:rPr lang="en-US" sz="1800" b="1">
                <a:solidFill>
                  <a:schemeClr val="tx1"/>
                </a:solidFill>
                <a:latin typeface="Courier New" pitchFamily="49" charset="0"/>
                <a:ea typeface="MS Mincho" pitchFamily="49" charset="-128"/>
              </a:rPr>
              <a:t>  void tickleMe() </a:t>
            </a:r>
            <a:endParaRPr lang="en-US" sz="1800">
              <a:solidFill>
                <a:schemeClr val="tx1"/>
              </a:solidFill>
              <a:latin typeface="Courier New" pitchFamily="49" charset="0"/>
            </a:endParaRPr>
          </a:p>
          <a:p>
            <a:pPr algn="l"/>
            <a:r>
              <a:rPr lang="en-US" sz="1800" b="1">
                <a:latin typeface="Courier New" pitchFamily="49" charset="0"/>
                <a:ea typeface="MS Mincho" pitchFamily="49" charset="-128"/>
              </a:rPr>
              <a:t>  { </a:t>
            </a:r>
          </a:p>
          <a:p>
            <a:pPr algn="l"/>
            <a:r>
              <a:rPr lang="en-US" sz="1800" b="1">
                <a:latin typeface="Courier New" pitchFamily="49" charset="0"/>
                <a:ea typeface="MS Mincho" pitchFamily="49" charset="-128"/>
              </a:rPr>
              <a:t>    laugh(); </a:t>
            </a:r>
          </a:p>
          <a:p>
            <a:pPr algn="l"/>
            <a:r>
              <a:rPr lang="en-US" sz="1800" b="1">
                <a:latin typeface="Courier New" pitchFamily="49" charset="0"/>
                <a:ea typeface="MS Mincho" pitchFamily="49" charset="-128"/>
              </a:rPr>
              <a:t>  }</a:t>
            </a:r>
          </a:p>
          <a:p>
            <a:pPr algn="l"/>
            <a:r>
              <a:rPr lang="en-US" sz="1800" b="1">
                <a:latin typeface="Courier New" pitchFamily="49" charset="0"/>
                <a:ea typeface="MS Mincho" pitchFamily="49" charset="-128"/>
              </a:rPr>
              <a:t>  </a:t>
            </a:r>
            <a:r>
              <a:rPr lang="en-US" sz="1800" b="1">
                <a:solidFill>
                  <a:srgbClr val="800000"/>
                </a:solidFill>
                <a:latin typeface="Courier New" pitchFamily="49" charset="0"/>
                <a:ea typeface="MS Mincho" pitchFamily="49" charset="-128"/>
              </a:rPr>
              <a:t>virtual void laugh()</a:t>
            </a:r>
          </a:p>
          <a:p>
            <a:pPr algn="l"/>
            <a:r>
              <a:rPr lang="en-US" sz="1800" b="1">
                <a:latin typeface="Courier New" pitchFamily="49" charset="0"/>
                <a:ea typeface="MS Mincho" pitchFamily="49" charset="-128"/>
              </a:rPr>
              <a:t>  { cout &lt;&lt; “ha ha!”; }</a:t>
            </a:r>
            <a:endParaRPr lang="en-US" sz="1800">
              <a:latin typeface="Courier New" pitchFamily="49" charset="0"/>
            </a:endParaRPr>
          </a:p>
          <a:p>
            <a:pPr algn="l"/>
            <a:r>
              <a:rPr lang="en-US" sz="1800" b="1">
                <a:latin typeface="Courier New" pitchFamily="49" charset="0"/>
                <a:ea typeface="MS Mincho" pitchFamily="49" charset="-128"/>
              </a:rPr>
              <a:t>};</a:t>
            </a:r>
            <a:endParaRPr lang="en-US" sz="1800">
              <a:latin typeface="Courier New" pitchFamily="49" charset="0"/>
            </a:endParaRPr>
          </a:p>
        </p:txBody>
      </p:sp>
      <p:sp>
        <p:nvSpPr>
          <p:cNvPr id="428038" name="Text Box 6"/>
          <p:cNvSpPr txBox="1">
            <a:spLocks noChangeArrowheads="1"/>
          </p:cNvSpPr>
          <p:nvPr/>
        </p:nvSpPr>
        <p:spPr bwMode="auto">
          <a:xfrm>
            <a:off x="5489575" y="1858963"/>
            <a:ext cx="3546475" cy="2566987"/>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ea typeface="MS Mincho" pitchFamily="49" charset="-128"/>
              </a:rPr>
              <a:t>main()</a:t>
            </a:r>
            <a:endParaRPr lang="en-US" sz="1800">
              <a:latin typeface="Courier New" pitchFamily="49" charset="0"/>
            </a:endParaRP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  Geek *ptr = new </a:t>
            </a:r>
            <a:br>
              <a:rPr lang="en-US" sz="1800" b="1">
                <a:latin typeface="Courier New" pitchFamily="49" charset="0"/>
                <a:ea typeface="MS Mincho" pitchFamily="49" charset="-128"/>
              </a:rPr>
            </a:br>
            <a:r>
              <a:rPr lang="en-US" sz="1800" b="1">
                <a:latin typeface="Courier New" pitchFamily="49" charset="0"/>
                <a:ea typeface="MS Mincho" pitchFamily="49" charset="-128"/>
              </a:rPr>
              <a:t>    HighPitchGeek;</a:t>
            </a:r>
            <a:endParaRPr lang="en-US" sz="1800">
              <a:latin typeface="Courier New" pitchFamily="49" charset="0"/>
            </a:endParaRPr>
          </a:p>
          <a:p>
            <a:pPr algn="l"/>
            <a:r>
              <a:rPr lang="en-US" sz="1800" b="1">
                <a:latin typeface="Courier New" pitchFamily="49" charset="0"/>
                <a:ea typeface="MS Mincho" pitchFamily="49" charset="-128"/>
              </a:rPr>
              <a:t> </a:t>
            </a:r>
            <a:endParaRPr lang="en-US" sz="1800">
              <a:latin typeface="Courier New" pitchFamily="49" charset="0"/>
            </a:endParaRPr>
          </a:p>
          <a:p>
            <a:pPr algn="l"/>
            <a:r>
              <a:rPr lang="en-US" sz="1800" b="1">
                <a:latin typeface="Courier New" pitchFamily="49" charset="0"/>
                <a:ea typeface="MS Mincho" pitchFamily="49" charset="-128"/>
              </a:rPr>
              <a:t>   ptr-&gt;tickleMe(); // ?</a:t>
            </a:r>
          </a:p>
          <a:p>
            <a:pPr algn="l"/>
            <a:endParaRPr lang="en-US" sz="1800">
              <a:latin typeface="Courier New" pitchFamily="49" charset="0"/>
            </a:endParaRPr>
          </a:p>
          <a:p>
            <a:pPr algn="l"/>
            <a:r>
              <a:rPr lang="en-US" sz="1800" b="1">
                <a:latin typeface="Courier New" pitchFamily="49" charset="0"/>
                <a:ea typeface="MS Mincho" pitchFamily="49" charset="-128"/>
              </a:rPr>
              <a:t>   delete ptr;</a:t>
            </a:r>
            <a:endParaRPr lang="en-US" sz="1800">
              <a:latin typeface="Courier New" pitchFamily="49" charset="0"/>
            </a:endParaRPr>
          </a:p>
          <a:p>
            <a:pPr algn="l"/>
            <a:r>
              <a:rPr lang="en-US" sz="1800" b="1">
                <a:latin typeface="Courier New" pitchFamily="49" charset="0"/>
              </a:rPr>
              <a:t>}</a:t>
            </a:r>
            <a:r>
              <a:rPr lang="en-US" sz="1800">
                <a:latin typeface="Courier New" pitchFamily="49" charset="0"/>
              </a:rPr>
              <a:t> </a:t>
            </a:r>
          </a:p>
        </p:txBody>
      </p:sp>
      <p:sp>
        <p:nvSpPr>
          <p:cNvPr id="428040" name="Text Box 8"/>
          <p:cNvSpPr txBox="1">
            <a:spLocks noChangeArrowheads="1"/>
          </p:cNvSpPr>
          <p:nvPr/>
        </p:nvSpPr>
        <p:spPr bwMode="auto">
          <a:xfrm>
            <a:off x="5232400" y="4618038"/>
            <a:ext cx="3683000" cy="19177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 </a:t>
            </a:r>
            <a:r>
              <a:rPr lang="en-US">
                <a:solidFill>
                  <a:srgbClr val="990099"/>
                </a:solidFill>
              </a:rPr>
              <a:t>always</a:t>
            </a:r>
            <a:r>
              <a:rPr lang="en-US"/>
              <a:t> calls the </a:t>
            </a:r>
            <a:r>
              <a:rPr lang="en-US">
                <a:solidFill>
                  <a:srgbClr val="006666"/>
                </a:solidFill>
              </a:rPr>
              <a:t>most-derived version</a:t>
            </a:r>
            <a:r>
              <a:rPr lang="en-US"/>
              <a:t> of a function associated with a variable, as long as it marked </a:t>
            </a:r>
            <a:r>
              <a:rPr lang="en-US">
                <a:solidFill>
                  <a:srgbClr val="FF0000"/>
                </a:solidFill>
              </a:rPr>
              <a:t>virtual</a:t>
            </a:r>
            <a:r>
              <a:rPr lang="en-US"/>
              <a:t>!</a:t>
            </a:r>
          </a:p>
        </p:txBody>
      </p:sp>
      <p:sp>
        <p:nvSpPr>
          <p:cNvPr id="428041" name="Rectangle 9"/>
          <p:cNvSpPr>
            <a:spLocks noChangeArrowheads="1"/>
          </p:cNvSpPr>
          <p:nvPr/>
        </p:nvSpPr>
        <p:spPr bwMode="auto">
          <a:xfrm>
            <a:off x="5308600" y="4703763"/>
            <a:ext cx="3429000" cy="1936750"/>
          </a:xfrm>
          <a:prstGeom prst="rect">
            <a:avLst/>
          </a:prstGeom>
          <a:solidFill>
            <a:schemeClr val="bg1"/>
          </a:solidFill>
          <a:ln w="158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8044" name="Rectangle 12"/>
          <p:cNvSpPr>
            <a:spLocks noChangeArrowheads="1"/>
          </p:cNvSpPr>
          <p:nvPr/>
        </p:nvSpPr>
        <p:spPr bwMode="auto">
          <a:xfrm>
            <a:off x="220663" y="3162300"/>
            <a:ext cx="4552950" cy="17526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45" name="Text Box 13"/>
          <p:cNvSpPr txBox="1">
            <a:spLocks noChangeArrowheads="1"/>
          </p:cNvSpPr>
          <p:nvPr/>
        </p:nvSpPr>
        <p:spPr bwMode="auto">
          <a:xfrm>
            <a:off x="228600" y="3124200"/>
            <a:ext cx="4552950" cy="17399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ea typeface="MS Mincho" pitchFamily="49" charset="-128"/>
              </a:rPr>
              <a:t>class HighPitchGeek: public Geek</a:t>
            </a:r>
            <a:endParaRPr lang="en-US" sz="1800">
              <a:latin typeface="Courier New" pitchFamily="49" charset="0"/>
            </a:endParaRP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endParaRPr lang="en-US" sz="1800">
              <a:latin typeface="Courier New" pitchFamily="49" charset="0"/>
            </a:endParaRPr>
          </a:p>
          <a:p>
            <a:pPr algn="l"/>
            <a:r>
              <a:rPr lang="en-US" sz="1800" b="1">
                <a:solidFill>
                  <a:srgbClr val="800000"/>
                </a:solidFill>
                <a:latin typeface="Courier New" pitchFamily="49" charset="0"/>
                <a:ea typeface="MS Mincho" pitchFamily="49" charset="-128"/>
              </a:rPr>
              <a:t>  virtual void laugh()</a:t>
            </a:r>
          </a:p>
          <a:p>
            <a:pPr algn="l"/>
            <a:r>
              <a:rPr lang="en-US" sz="1800" b="1">
                <a:latin typeface="Courier New" pitchFamily="49" charset="0"/>
                <a:ea typeface="MS Mincho" pitchFamily="49" charset="-128"/>
              </a:rPr>
              <a:t>  { cout &lt;&lt; “tee hee hee”; }</a:t>
            </a:r>
            <a:endParaRPr lang="en-US" sz="1800">
              <a:latin typeface="Courier New" pitchFamily="49" charset="0"/>
            </a:endParaRPr>
          </a:p>
          <a:p>
            <a:pPr algn="l"/>
            <a:r>
              <a:rPr lang="en-US" sz="1800" b="1">
                <a:latin typeface="Courier New" pitchFamily="49" charset="0"/>
                <a:ea typeface="MS Mincho" pitchFamily="49" charset="-128"/>
              </a:rPr>
              <a:t>};</a:t>
            </a:r>
            <a:endParaRPr lang="en-US" sz="1800">
              <a:latin typeface="Courier New" pitchFamily="49" charset="0"/>
            </a:endParaRPr>
          </a:p>
        </p:txBody>
      </p:sp>
      <p:sp>
        <p:nvSpPr>
          <p:cNvPr id="428048" name="Rectangle 16"/>
          <p:cNvSpPr>
            <a:spLocks noChangeArrowheads="1"/>
          </p:cNvSpPr>
          <p:nvPr/>
        </p:nvSpPr>
        <p:spPr bwMode="auto">
          <a:xfrm>
            <a:off x="228600" y="4991100"/>
            <a:ext cx="4552950" cy="17526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49" name="Text Box 17"/>
          <p:cNvSpPr txBox="1">
            <a:spLocks noChangeArrowheads="1"/>
          </p:cNvSpPr>
          <p:nvPr/>
        </p:nvSpPr>
        <p:spPr bwMode="auto">
          <a:xfrm>
            <a:off x="236538" y="4953000"/>
            <a:ext cx="4416425" cy="17399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ea typeface="MS Mincho" pitchFamily="49" charset="-128"/>
              </a:rPr>
              <a:t>class BaritoneGeek: public Geek</a:t>
            </a:r>
            <a:endParaRPr lang="en-US" sz="1800">
              <a:latin typeface="Courier New" pitchFamily="49" charset="0"/>
            </a:endParaRP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endParaRPr lang="en-US" sz="1800">
              <a:latin typeface="Courier New" pitchFamily="49" charset="0"/>
            </a:endParaRPr>
          </a:p>
          <a:p>
            <a:pPr algn="l"/>
            <a:r>
              <a:rPr lang="en-US" sz="1800" b="1">
                <a:solidFill>
                  <a:srgbClr val="800000"/>
                </a:solidFill>
                <a:latin typeface="Courier New" pitchFamily="49" charset="0"/>
                <a:ea typeface="MS Mincho" pitchFamily="49" charset="-128"/>
              </a:rPr>
              <a:t>  virtual void laugh()</a:t>
            </a:r>
          </a:p>
          <a:p>
            <a:pPr algn="l"/>
            <a:r>
              <a:rPr lang="en-US" sz="1800" b="1">
                <a:latin typeface="Courier New" pitchFamily="49" charset="0"/>
                <a:ea typeface="MS Mincho" pitchFamily="49" charset="-128"/>
              </a:rPr>
              <a:t>  { cout &lt;&lt; “ho ho ho”; }</a:t>
            </a:r>
            <a:endParaRPr lang="en-US" sz="1800">
              <a:latin typeface="Courier New" pitchFamily="49" charset="0"/>
            </a:endParaRPr>
          </a:p>
          <a:p>
            <a:pPr algn="l"/>
            <a:r>
              <a:rPr lang="en-US" sz="1800" b="1">
                <a:latin typeface="Courier New" pitchFamily="49" charset="0"/>
                <a:ea typeface="MS Mincho" pitchFamily="49" charset="-128"/>
              </a:rPr>
              <a:t>};</a:t>
            </a:r>
            <a:endParaRPr lang="en-US" sz="180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8040"/>
                                        </p:tgtEl>
                                        <p:attrNameLst>
                                          <p:attrName>style.visibility</p:attrName>
                                        </p:attrNameLst>
                                      </p:cBhvr>
                                      <p:to>
                                        <p:strVal val="visible"/>
                                      </p:to>
                                    </p:set>
                                    <p:anim calcmode="lin" valueType="num">
                                      <p:cBhvr additive="base">
                                        <p:cTn id="7" dur="500" fill="hold"/>
                                        <p:tgtEl>
                                          <p:spTgt spid="428040"/>
                                        </p:tgtEl>
                                        <p:attrNameLst>
                                          <p:attrName>ppt_x</p:attrName>
                                        </p:attrNameLst>
                                      </p:cBhvr>
                                      <p:tavLst>
                                        <p:tav tm="0">
                                          <p:val>
                                            <p:strVal val="#ppt_x"/>
                                          </p:val>
                                        </p:tav>
                                        <p:tav tm="100000">
                                          <p:val>
                                            <p:strVal val="#ppt_x"/>
                                          </p:val>
                                        </p:tav>
                                      </p:tavLst>
                                    </p:anim>
                                    <p:anim calcmode="lin" valueType="num">
                                      <p:cBhvr additive="base">
                                        <p:cTn id="8" dur="500" fill="hold"/>
                                        <p:tgtEl>
                                          <p:spTgt spid="4280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8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40" grpId="0"/>
      <p:bldP spid="42804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E74287E5-72DD-4068-8CB2-03C2AB309D4A}" type="slidenum">
              <a:rPr lang="en-US"/>
              <a:pPr/>
              <a:t>26</a:t>
            </a:fld>
            <a:endParaRPr lang="en-US"/>
          </a:p>
        </p:txBody>
      </p:sp>
      <p:sp>
        <p:nvSpPr>
          <p:cNvPr id="364546" name="Rectangle 2"/>
          <p:cNvSpPr>
            <a:spLocks noGrp="1" noChangeArrowheads="1"/>
          </p:cNvSpPr>
          <p:nvPr>
            <p:ph type="title"/>
          </p:nvPr>
        </p:nvSpPr>
        <p:spPr>
          <a:xfrm>
            <a:off x="90488" y="-76200"/>
            <a:ext cx="8520112" cy="1143000"/>
          </a:xfrm>
        </p:spPr>
        <p:txBody>
          <a:bodyPr/>
          <a:lstStyle/>
          <a:p>
            <a:r>
              <a:rPr lang="en-US" sz="3400"/>
              <a:t>Polymorphism and Virtual Destructors</a:t>
            </a:r>
          </a:p>
        </p:txBody>
      </p:sp>
      <p:sp>
        <p:nvSpPr>
          <p:cNvPr id="364616" name="Text Box 72"/>
          <p:cNvSpPr txBox="1">
            <a:spLocks noChangeArrowheads="1"/>
          </p:cNvSpPr>
          <p:nvPr/>
        </p:nvSpPr>
        <p:spPr bwMode="auto">
          <a:xfrm>
            <a:off x="593725" y="1158875"/>
            <a:ext cx="77120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rPr>
              <a:t>You should </a:t>
            </a:r>
            <a:r>
              <a:rPr lang="en-US">
                <a:solidFill>
                  <a:srgbClr val="006666"/>
                </a:solidFill>
              </a:rPr>
              <a:t>always</a:t>
            </a:r>
            <a:r>
              <a:rPr lang="en-US">
                <a:solidFill>
                  <a:schemeClr val="accent2"/>
                </a:solidFill>
              </a:rPr>
              <a:t> make sure that you use </a:t>
            </a:r>
            <a:r>
              <a:rPr lang="en-US">
                <a:solidFill>
                  <a:srgbClr val="990099"/>
                </a:solidFill>
              </a:rPr>
              <a:t>virtual destructors</a:t>
            </a:r>
            <a:r>
              <a:rPr lang="en-US">
                <a:solidFill>
                  <a:schemeClr val="accent2"/>
                </a:solidFill>
              </a:rPr>
              <a:t> when you use inheritance/polymorphism.</a:t>
            </a:r>
            <a:endParaRPr lang="en-US">
              <a:solidFill>
                <a:srgbClr val="006666"/>
              </a:solidFill>
            </a:endParaRPr>
          </a:p>
        </p:txBody>
      </p:sp>
      <p:sp>
        <p:nvSpPr>
          <p:cNvPr id="364617" name="Text Box 73"/>
          <p:cNvSpPr txBox="1">
            <a:spLocks noChangeArrowheads="1"/>
          </p:cNvSpPr>
          <p:nvPr/>
        </p:nvSpPr>
        <p:spPr bwMode="auto">
          <a:xfrm>
            <a:off x="533400" y="2530475"/>
            <a:ext cx="8053388"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Next, we’ll look at an example that shows a program with and without virtual destructors.</a:t>
            </a:r>
          </a:p>
        </p:txBody>
      </p:sp>
      <p:sp>
        <p:nvSpPr>
          <p:cNvPr id="364619" name="Text Box 75"/>
          <p:cNvSpPr txBox="1">
            <a:spLocks noChangeArrowheads="1"/>
          </p:cNvSpPr>
          <p:nvPr/>
        </p:nvSpPr>
        <p:spPr bwMode="auto">
          <a:xfrm>
            <a:off x="685800" y="4359275"/>
            <a:ext cx="80533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rPr>
              <a:t>Consider the following class hierarchy…</a:t>
            </a:r>
            <a:endParaRPr lang="en-US">
              <a:solidFill>
                <a:srgbClr val="006666"/>
              </a:solidFill>
            </a:endParaRPr>
          </a:p>
        </p:txBody>
      </p:sp>
      <p:pic>
        <p:nvPicPr>
          <p:cNvPr id="364621" name="Picture 7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3486150"/>
            <a:ext cx="6286500" cy="33718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4616"/>
                                        </p:tgtEl>
                                        <p:attrNameLst>
                                          <p:attrName>style.visibility</p:attrName>
                                        </p:attrNameLst>
                                      </p:cBhvr>
                                      <p:to>
                                        <p:strVal val="visible"/>
                                      </p:to>
                                    </p:set>
                                    <p:anim calcmode="lin" valueType="num">
                                      <p:cBhvr additive="base">
                                        <p:cTn id="7" dur="500" fill="hold"/>
                                        <p:tgtEl>
                                          <p:spTgt spid="364616"/>
                                        </p:tgtEl>
                                        <p:attrNameLst>
                                          <p:attrName>ppt_x</p:attrName>
                                        </p:attrNameLst>
                                      </p:cBhvr>
                                      <p:tavLst>
                                        <p:tav tm="0">
                                          <p:val>
                                            <p:strVal val="#ppt_x"/>
                                          </p:val>
                                        </p:tav>
                                        <p:tav tm="100000">
                                          <p:val>
                                            <p:strVal val="#ppt_x"/>
                                          </p:val>
                                        </p:tav>
                                      </p:tavLst>
                                    </p:anim>
                                    <p:anim calcmode="lin" valueType="num">
                                      <p:cBhvr additive="base">
                                        <p:cTn id="8" dur="500" fill="hold"/>
                                        <p:tgtEl>
                                          <p:spTgt spid="3646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4621"/>
                                        </p:tgtEl>
                                        <p:attrNameLst>
                                          <p:attrName>style.visibility</p:attrName>
                                        </p:attrNameLst>
                                      </p:cBhvr>
                                      <p:to>
                                        <p:strVal val="visible"/>
                                      </p:to>
                                    </p:set>
                                    <p:anim calcmode="lin" valueType="num">
                                      <p:cBhvr additive="base">
                                        <p:cTn id="13" dur="500" fill="hold"/>
                                        <p:tgtEl>
                                          <p:spTgt spid="364621"/>
                                        </p:tgtEl>
                                        <p:attrNameLst>
                                          <p:attrName>ppt_x</p:attrName>
                                        </p:attrNameLst>
                                      </p:cBhvr>
                                      <p:tavLst>
                                        <p:tav tm="0">
                                          <p:val>
                                            <p:strVal val="#ppt_x"/>
                                          </p:val>
                                        </p:tav>
                                        <p:tav tm="100000">
                                          <p:val>
                                            <p:strVal val="#ppt_x"/>
                                          </p:val>
                                        </p:tav>
                                      </p:tavLst>
                                    </p:anim>
                                    <p:anim calcmode="lin" valueType="num">
                                      <p:cBhvr additive="base">
                                        <p:cTn id="14" dur="500" fill="hold"/>
                                        <p:tgtEl>
                                          <p:spTgt spid="36462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xit" presetSubtype="4" fill="hold" nodeType="clickEffect">
                                  <p:stCondLst>
                                    <p:cond delay="0"/>
                                  </p:stCondLst>
                                  <p:childTnLst>
                                    <p:anim calcmode="lin" valueType="num">
                                      <p:cBhvr additive="base">
                                        <p:cTn id="18" dur="500"/>
                                        <p:tgtEl>
                                          <p:spTgt spid="364621"/>
                                        </p:tgtEl>
                                        <p:attrNameLst>
                                          <p:attrName>ppt_x</p:attrName>
                                        </p:attrNameLst>
                                      </p:cBhvr>
                                      <p:tavLst>
                                        <p:tav tm="0">
                                          <p:val>
                                            <p:strVal val="ppt_x"/>
                                          </p:val>
                                        </p:tav>
                                        <p:tav tm="100000">
                                          <p:val>
                                            <p:strVal val="ppt_x"/>
                                          </p:val>
                                        </p:tav>
                                      </p:tavLst>
                                    </p:anim>
                                    <p:anim calcmode="lin" valueType="num">
                                      <p:cBhvr additive="base">
                                        <p:cTn id="19" dur="500"/>
                                        <p:tgtEl>
                                          <p:spTgt spid="364621"/>
                                        </p:tgtEl>
                                        <p:attrNameLst>
                                          <p:attrName>ppt_y</p:attrName>
                                        </p:attrNameLst>
                                      </p:cBhvr>
                                      <p:tavLst>
                                        <p:tav tm="0">
                                          <p:val>
                                            <p:strVal val="ppt_y"/>
                                          </p:val>
                                        </p:tav>
                                        <p:tav tm="100000">
                                          <p:val>
                                            <p:strVal val="1+ppt_h/2"/>
                                          </p:val>
                                        </p:tav>
                                      </p:tavLst>
                                    </p:anim>
                                    <p:set>
                                      <p:cBhvr>
                                        <p:cTn id="20" dur="1" fill="hold">
                                          <p:stCondLst>
                                            <p:cond delay="499"/>
                                          </p:stCondLst>
                                        </p:cTn>
                                        <p:tgtEl>
                                          <p:spTgt spid="364621"/>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4617"/>
                                        </p:tgtEl>
                                        <p:attrNameLst>
                                          <p:attrName>style.visibility</p:attrName>
                                        </p:attrNameLst>
                                      </p:cBhvr>
                                      <p:to>
                                        <p:strVal val="visible"/>
                                      </p:to>
                                    </p:set>
                                    <p:anim calcmode="lin" valueType="num">
                                      <p:cBhvr additive="base">
                                        <p:cTn id="25" dur="500" fill="hold"/>
                                        <p:tgtEl>
                                          <p:spTgt spid="364617"/>
                                        </p:tgtEl>
                                        <p:attrNameLst>
                                          <p:attrName>ppt_x</p:attrName>
                                        </p:attrNameLst>
                                      </p:cBhvr>
                                      <p:tavLst>
                                        <p:tav tm="0">
                                          <p:val>
                                            <p:strVal val="#ppt_x"/>
                                          </p:val>
                                        </p:tav>
                                        <p:tav tm="100000">
                                          <p:val>
                                            <p:strVal val="#ppt_x"/>
                                          </p:val>
                                        </p:tav>
                                      </p:tavLst>
                                    </p:anim>
                                    <p:anim calcmode="lin" valueType="num">
                                      <p:cBhvr additive="base">
                                        <p:cTn id="26" dur="500" fill="hold"/>
                                        <p:tgtEl>
                                          <p:spTgt spid="36461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4619"/>
                                        </p:tgtEl>
                                        <p:attrNameLst>
                                          <p:attrName>style.visibility</p:attrName>
                                        </p:attrNameLst>
                                      </p:cBhvr>
                                      <p:to>
                                        <p:strVal val="visible"/>
                                      </p:to>
                                    </p:set>
                                    <p:anim calcmode="lin" valueType="num">
                                      <p:cBhvr additive="base">
                                        <p:cTn id="31" dur="500" fill="hold"/>
                                        <p:tgtEl>
                                          <p:spTgt spid="364619"/>
                                        </p:tgtEl>
                                        <p:attrNameLst>
                                          <p:attrName>ppt_x</p:attrName>
                                        </p:attrNameLst>
                                      </p:cBhvr>
                                      <p:tavLst>
                                        <p:tav tm="0">
                                          <p:val>
                                            <p:strVal val="#ppt_x"/>
                                          </p:val>
                                        </p:tav>
                                        <p:tav tm="100000">
                                          <p:val>
                                            <p:strVal val="#ppt_x"/>
                                          </p:val>
                                        </p:tav>
                                      </p:tavLst>
                                    </p:anim>
                                    <p:anim calcmode="lin" valueType="num">
                                      <p:cBhvr additive="base">
                                        <p:cTn id="32" dur="500" fill="hold"/>
                                        <p:tgtEl>
                                          <p:spTgt spid="364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16" grpId="0"/>
      <p:bldP spid="364617" grpId="0"/>
      <p:bldP spid="3646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DFFA54C0-23C5-48A1-9DEF-FE96D9ED1218}" type="slidenum">
              <a:rPr lang="en-US"/>
              <a:pPr/>
              <a:t>27</a:t>
            </a:fld>
            <a:endParaRPr lang="en-US"/>
          </a:p>
        </p:txBody>
      </p:sp>
      <p:sp>
        <p:nvSpPr>
          <p:cNvPr id="427010" name="Rectangle 2"/>
          <p:cNvSpPr>
            <a:spLocks noGrp="1" noChangeArrowheads="1"/>
          </p:cNvSpPr>
          <p:nvPr>
            <p:ph type="title"/>
          </p:nvPr>
        </p:nvSpPr>
        <p:spPr>
          <a:xfrm>
            <a:off x="90488" y="-304800"/>
            <a:ext cx="8520112" cy="1143000"/>
          </a:xfrm>
        </p:spPr>
        <p:txBody>
          <a:bodyPr/>
          <a:lstStyle/>
          <a:p>
            <a:r>
              <a:rPr lang="en-US" sz="3400"/>
              <a:t>Polymorphism and Virtual Destructors</a:t>
            </a:r>
          </a:p>
        </p:txBody>
      </p:sp>
      <p:grpSp>
        <p:nvGrpSpPr>
          <p:cNvPr id="427011" name="Group 3"/>
          <p:cNvGrpSpPr>
            <a:grpSpLocks/>
          </p:cNvGrpSpPr>
          <p:nvPr/>
        </p:nvGrpSpPr>
        <p:grpSpPr bwMode="auto">
          <a:xfrm>
            <a:off x="95250" y="769938"/>
            <a:ext cx="4191000" cy="4125912"/>
            <a:chOff x="240" y="2640"/>
            <a:chExt cx="2304" cy="1556"/>
          </a:xfrm>
        </p:grpSpPr>
        <p:sp>
          <p:nvSpPr>
            <p:cNvPr id="427012" name="Rectangle 4"/>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013" name="Rectangle 5"/>
            <p:cNvSpPr>
              <a:spLocks noChangeArrowheads="1"/>
            </p:cNvSpPr>
            <p:nvPr/>
          </p:nvSpPr>
          <p:spPr bwMode="auto">
            <a:xfrm>
              <a:off x="240" y="2640"/>
              <a:ext cx="2304" cy="155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m_myIQ = 95;</a:t>
              </a:r>
            </a:p>
            <a:p>
              <a:pPr algn="l" eaLnBrk="0" hangingPunct="0"/>
              <a:r>
                <a:rPr lang="en-US" sz="1700" b="1">
                  <a:solidFill>
                    <a:schemeClr val="tx1"/>
                  </a:solidFill>
                  <a:latin typeface="Courier New" pitchFamily="49" charset="0"/>
                  <a:ea typeface="MS Mincho" pitchFamily="49" charset="-128"/>
                </a:rPr>
                <a:t>  }</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a:t>
              </a:r>
              <a:r>
                <a:rPr lang="en-US" sz="1700" b="1">
                  <a:solidFill>
                    <a:srgbClr val="FF0000"/>
                  </a:solidFill>
                  <a:latin typeface="Courier New" pitchFamily="49" charset="0"/>
                  <a:ea typeface="MS Mincho" pitchFamily="49" charset="-128"/>
                </a:rPr>
                <a:t>virtual </a:t>
              </a:r>
              <a:r>
                <a:rPr lang="en-US" sz="1700" b="1">
                  <a:solidFill>
                    <a:schemeClr val="tx1"/>
                  </a:solidFill>
                  <a:latin typeface="Courier New" pitchFamily="49" charset="0"/>
                  <a:ea typeface="MS Mincho" pitchFamily="49" charset="-128"/>
                </a:rPr>
                <a:t>~Prof()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cout &lt;&lt; </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I died smart: </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cout &lt;&lt; m_myIQ;</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m_myIQ;</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27014" name="Group 6"/>
          <p:cNvGrpSpPr>
            <a:grpSpLocks/>
          </p:cNvGrpSpPr>
          <p:nvPr/>
        </p:nvGrpSpPr>
        <p:grpSpPr bwMode="auto">
          <a:xfrm>
            <a:off x="4114800" y="762000"/>
            <a:ext cx="4725988" cy="4478338"/>
            <a:chOff x="2784" y="576"/>
            <a:chExt cx="2880" cy="1536"/>
          </a:xfrm>
        </p:grpSpPr>
        <p:sp>
          <p:nvSpPr>
            <p:cNvPr id="427015" name="Rectangle 7"/>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016" name="Rectangle 8"/>
            <p:cNvSpPr>
              <a:spLocks noChangeArrowheads="1"/>
            </p:cNvSpPr>
            <p:nvPr/>
          </p:nvSpPr>
          <p:spPr bwMode="auto">
            <a:xfrm>
              <a:off x="2784" y="578"/>
              <a:ext cx="2880" cy="15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MathProf: public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MathProf(void)</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m_pTable = new int[6];</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for (int i=0;i&lt;6;i++)</a:t>
              </a:r>
            </a:p>
            <a:p>
              <a:pPr algn="l" eaLnBrk="0" hangingPunct="0"/>
              <a:r>
                <a:rPr lang="en-US" sz="1700" b="1">
                  <a:solidFill>
                    <a:schemeClr val="tx1"/>
                  </a:solidFill>
                  <a:latin typeface="Courier New" pitchFamily="49" charset="0"/>
                  <a:ea typeface="MS Mincho" pitchFamily="49" charset="-128"/>
                </a:rPr>
                <a:t>    m_pTable[i] = i*i;</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r>
                <a:rPr lang="en-US" sz="1700" b="1">
                  <a:solidFill>
                    <a:srgbClr val="FF0000"/>
                  </a:solidFill>
                  <a:latin typeface="Courier New" pitchFamily="49" charset="0"/>
                  <a:ea typeface="MS Mincho" pitchFamily="49" charset="-128"/>
                </a:rPr>
                <a:t>virtual </a:t>
              </a:r>
              <a:r>
                <a:rPr lang="en-US" sz="1700" b="1">
                  <a:solidFill>
                    <a:srgbClr val="990000"/>
                  </a:solidFill>
                  <a:latin typeface="Courier New" pitchFamily="49" charset="0"/>
                  <a:ea typeface="MS Mincho" pitchFamily="49" charset="-128"/>
                </a:rPr>
                <a:t>~MathProf()</a:t>
              </a:r>
            </a:p>
            <a:p>
              <a:pPr algn="l" eaLnBrk="0" hangingPunct="0"/>
              <a:r>
                <a:rPr lang="en-US" sz="1700" b="1">
                  <a:solidFill>
                    <a:schemeClr val="tx1"/>
                  </a:solidFill>
                  <a:latin typeface="Courier New" pitchFamily="49" charset="0"/>
                  <a:ea typeface="MS Mincho" pitchFamily="49" charset="-128"/>
                </a:rPr>
                <a:t> { </a:t>
              </a:r>
            </a:p>
            <a:p>
              <a:pPr algn="l" eaLnBrk="0" hangingPunct="0"/>
              <a:r>
                <a:rPr lang="en-US" sz="1700" b="1">
                  <a:solidFill>
                    <a:schemeClr val="tx1"/>
                  </a:solidFill>
                  <a:latin typeface="Courier New" pitchFamily="49" charset="0"/>
                  <a:ea typeface="MS Mincho" pitchFamily="49" charset="-128"/>
                </a:rPr>
                <a:t>   delete [] m_pTable; </a:t>
              </a:r>
            </a:p>
            <a:p>
              <a:pPr algn="l" eaLnBrk="0" hangingPunct="0"/>
              <a:r>
                <a:rPr lang="en-US" sz="1700" b="1">
                  <a:solidFill>
                    <a:schemeClr val="tx1"/>
                  </a:solidFill>
                  <a:latin typeface="Courier New" pitchFamily="49" charset="0"/>
                  <a:ea typeface="MS Mincho" pitchFamily="49" charset="-128"/>
                </a:rPr>
                <a:t>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*m_pTable;</a:t>
              </a:r>
            </a:p>
            <a:p>
              <a:pPr algn="l" eaLnBrk="0" hangingPunct="0"/>
              <a:r>
                <a:rPr lang="en-US" sz="1700" b="1">
                  <a:solidFill>
                    <a:schemeClr val="tx1"/>
                  </a:solidFill>
                  <a:latin typeface="Courier New" pitchFamily="49" charset="0"/>
                  <a:ea typeface="MS Mincho" pitchFamily="49" charset="-128"/>
                </a:rPr>
                <a:t>};</a:t>
              </a:r>
            </a:p>
          </p:txBody>
        </p:sp>
      </p:grpSp>
      <p:sp>
        <p:nvSpPr>
          <p:cNvPr id="427017" name="Text Box 9"/>
          <p:cNvSpPr txBox="1">
            <a:spLocks noChangeArrowheads="1"/>
          </p:cNvSpPr>
          <p:nvPr/>
        </p:nvSpPr>
        <p:spPr bwMode="auto">
          <a:xfrm>
            <a:off x="212725" y="4924425"/>
            <a:ext cx="8858250" cy="1857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solidFill>
                  <a:schemeClr val="accent2"/>
                </a:solidFill>
              </a:rPr>
              <a:t>Summary</a:t>
            </a:r>
            <a:r>
              <a:rPr lang="en-US"/>
              <a:t>: </a:t>
            </a:r>
          </a:p>
          <a:p>
            <a:pPr algn="l"/>
            <a:endParaRPr lang="en-US" sz="1000"/>
          </a:p>
          <a:p>
            <a:pPr algn="l"/>
            <a:r>
              <a:rPr lang="en-US">
                <a:solidFill>
                  <a:srgbClr val="6600CC"/>
                </a:solidFill>
              </a:rPr>
              <a:t>All professors think they’re smart.  (Hmm… is 95 smart???)</a:t>
            </a:r>
          </a:p>
          <a:p>
            <a:pPr algn="l"/>
            <a:endParaRPr lang="en-US" sz="1000">
              <a:solidFill>
                <a:srgbClr val="6600CC"/>
              </a:solidFill>
            </a:endParaRPr>
          </a:p>
          <a:p>
            <a:pPr algn="l"/>
            <a:r>
              <a:rPr lang="en-US">
                <a:solidFill>
                  <a:srgbClr val="006666"/>
                </a:solidFill>
              </a:rPr>
              <a:t>All math professors keep a set of flashcards with the first 6 square numbers in their head.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7017"/>
                                        </p:tgtEl>
                                        <p:attrNameLst>
                                          <p:attrName>style.visibility</p:attrName>
                                        </p:attrNameLst>
                                      </p:cBhvr>
                                      <p:to>
                                        <p:strVal val="visible"/>
                                      </p:to>
                                    </p:set>
                                    <p:anim calcmode="lin" valueType="num">
                                      <p:cBhvr additive="base">
                                        <p:cTn id="7" dur="500" fill="hold"/>
                                        <p:tgtEl>
                                          <p:spTgt spid="427017"/>
                                        </p:tgtEl>
                                        <p:attrNameLst>
                                          <p:attrName>ppt_x</p:attrName>
                                        </p:attrNameLst>
                                      </p:cBhvr>
                                      <p:tavLst>
                                        <p:tav tm="0">
                                          <p:val>
                                            <p:strVal val="#ppt_x"/>
                                          </p:val>
                                        </p:tav>
                                        <p:tav tm="100000">
                                          <p:val>
                                            <p:strVal val="#ppt_x"/>
                                          </p:val>
                                        </p:tav>
                                      </p:tavLst>
                                    </p:anim>
                                    <p:anim calcmode="lin" valueType="num">
                                      <p:cBhvr additive="base">
                                        <p:cTn id="8" dur="500" fill="hold"/>
                                        <p:tgtEl>
                                          <p:spTgt spid="4270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
          <p:cNvSpPr>
            <a:spLocks noGrp="1"/>
          </p:cNvSpPr>
          <p:nvPr>
            <p:ph type="sldNum" sz="quarter" idx="12"/>
          </p:nvPr>
        </p:nvSpPr>
        <p:spPr/>
        <p:txBody>
          <a:bodyPr/>
          <a:lstStyle/>
          <a:p>
            <a:fld id="{412F0A35-1DA8-4E4C-9E81-42BEA5744108}" type="slidenum">
              <a:rPr lang="en-US"/>
              <a:pPr/>
              <a:t>28</a:t>
            </a:fld>
            <a:endParaRPr lang="en-US"/>
          </a:p>
        </p:txBody>
      </p:sp>
      <p:sp>
        <p:nvSpPr>
          <p:cNvPr id="423938" name="Rectangle 2"/>
          <p:cNvSpPr>
            <a:spLocks noGrp="1" noChangeArrowheads="1"/>
          </p:cNvSpPr>
          <p:nvPr>
            <p:ph type="title"/>
          </p:nvPr>
        </p:nvSpPr>
        <p:spPr>
          <a:xfrm>
            <a:off x="685800" y="-228600"/>
            <a:ext cx="7772400" cy="1143000"/>
          </a:xfrm>
        </p:spPr>
        <p:txBody>
          <a:bodyPr/>
          <a:lstStyle/>
          <a:p>
            <a:r>
              <a:rPr lang="en-US"/>
              <a:t>Virtual Destructors</a:t>
            </a:r>
          </a:p>
        </p:txBody>
      </p:sp>
      <p:grpSp>
        <p:nvGrpSpPr>
          <p:cNvPr id="423941" name="Group 5"/>
          <p:cNvGrpSpPr>
            <a:grpSpLocks/>
          </p:cNvGrpSpPr>
          <p:nvPr/>
        </p:nvGrpSpPr>
        <p:grpSpPr bwMode="auto">
          <a:xfrm>
            <a:off x="381000" y="700088"/>
            <a:ext cx="4191000" cy="4125912"/>
            <a:chOff x="240" y="2640"/>
            <a:chExt cx="2304" cy="1556"/>
          </a:xfrm>
        </p:grpSpPr>
        <p:sp>
          <p:nvSpPr>
            <p:cNvPr id="423942" name="Rectangle 6"/>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3" name="Rectangle 7"/>
            <p:cNvSpPr>
              <a:spLocks noChangeArrowheads="1"/>
            </p:cNvSpPr>
            <p:nvPr/>
          </p:nvSpPr>
          <p:spPr bwMode="auto">
            <a:xfrm>
              <a:off x="240" y="2640"/>
              <a:ext cx="2304" cy="155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m_myIQ = 95;</a:t>
              </a:r>
            </a:p>
            <a:p>
              <a:pPr algn="l" eaLnBrk="0" hangingPunct="0"/>
              <a:r>
                <a:rPr lang="en-US" sz="1700" b="1">
                  <a:solidFill>
                    <a:schemeClr val="tx1"/>
                  </a:solidFill>
                  <a:latin typeface="Courier New" pitchFamily="49" charset="0"/>
                  <a:ea typeface="MS Mincho" pitchFamily="49" charset="-128"/>
                </a:rPr>
                <a:t>  }</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a:t>
              </a:r>
              <a:r>
                <a:rPr lang="en-US" sz="1700" b="1">
                  <a:solidFill>
                    <a:srgbClr val="FF00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cout &lt;&lt; </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I died smart:</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cout &lt;&lt; m_myIQ;</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m_myIQ;</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23944" name="Group 8"/>
          <p:cNvGrpSpPr>
            <a:grpSpLocks/>
          </p:cNvGrpSpPr>
          <p:nvPr/>
        </p:nvGrpSpPr>
        <p:grpSpPr bwMode="auto">
          <a:xfrm>
            <a:off x="4418013" y="711200"/>
            <a:ext cx="4725987" cy="4478338"/>
            <a:chOff x="2784" y="576"/>
            <a:chExt cx="2880" cy="1536"/>
          </a:xfrm>
        </p:grpSpPr>
        <p:sp>
          <p:nvSpPr>
            <p:cNvPr id="423945" name="Rectangle 9"/>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6" name="Rectangle 10"/>
            <p:cNvSpPr>
              <a:spLocks noChangeArrowheads="1"/>
            </p:cNvSpPr>
            <p:nvPr/>
          </p:nvSpPr>
          <p:spPr bwMode="auto">
            <a:xfrm>
              <a:off x="2784" y="578"/>
              <a:ext cx="2880" cy="15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MathProf: public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MathProf(void)</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m_pTable = new int[6];</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for (int i=0;i&lt;6;i++)</a:t>
              </a:r>
            </a:p>
            <a:p>
              <a:pPr algn="l" eaLnBrk="0" hangingPunct="0"/>
              <a:r>
                <a:rPr lang="en-US" sz="1700" b="1">
                  <a:solidFill>
                    <a:schemeClr val="tx1"/>
                  </a:solidFill>
                  <a:latin typeface="Courier New" pitchFamily="49" charset="0"/>
                  <a:ea typeface="MS Mincho" pitchFamily="49" charset="-128"/>
                </a:rPr>
                <a:t>    m_pTable[i] = i*i;</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r>
                <a:rPr lang="en-US" sz="1700" b="1">
                  <a:solidFill>
                    <a:srgbClr val="FF0000"/>
                  </a:solidFill>
                  <a:latin typeface="Courier New" pitchFamily="49" charset="0"/>
                  <a:ea typeface="MS Mincho" pitchFamily="49" charset="-128"/>
                </a:rPr>
                <a:t>virtual </a:t>
              </a:r>
              <a:r>
                <a:rPr lang="en-US" sz="1700" b="1">
                  <a:solidFill>
                    <a:srgbClr val="990000"/>
                  </a:solidFill>
                  <a:latin typeface="Courier New" pitchFamily="49" charset="0"/>
                  <a:ea typeface="MS Mincho" pitchFamily="49" charset="-128"/>
                </a:rPr>
                <a:t>~MathProf()</a:t>
              </a:r>
            </a:p>
            <a:p>
              <a:pPr algn="l" eaLnBrk="0" hangingPunct="0"/>
              <a:r>
                <a:rPr lang="en-US" sz="1700" b="1">
                  <a:solidFill>
                    <a:schemeClr val="tx1"/>
                  </a:solidFill>
                  <a:latin typeface="Courier New" pitchFamily="49" charset="0"/>
                  <a:ea typeface="MS Mincho" pitchFamily="49" charset="-128"/>
                </a:rPr>
                <a:t> { </a:t>
              </a:r>
            </a:p>
            <a:p>
              <a:pPr algn="l" eaLnBrk="0" hangingPunct="0"/>
              <a:r>
                <a:rPr lang="en-US" sz="1700" b="1">
                  <a:solidFill>
                    <a:schemeClr val="tx1"/>
                  </a:solidFill>
                  <a:latin typeface="Courier New" pitchFamily="49" charset="0"/>
                  <a:ea typeface="MS Mincho" pitchFamily="49" charset="-128"/>
                </a:rPr>
                <a:t>   delete [] m_pTable; </a:t>
              </a:r>
            </a:p>
            <a:p>
              <a:pPr algn="l" eaLnBrk="0" hangingPunct="0"/>
              <a:r>
                <a:rPr lang="en-US" sz="1700" b="1">
                  <a:solidFill>
                    <a:schemeClr val="tx1"/>
                  </a:solidFill>
                  <a:latin typeface="Courier New" pitchFamily="49" charset="0"/>
                  <a:ea typeface="MS Mincho" pitchFamily="49" charset="-128"/>
                </a:rPr>
                <a:t>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*m_pTable;</a:t>
              </a:r>
            </a:p>
            <a:p>
              <a:pPr algn="l" eaLnBrk="0" hangingPunct="0"/>
              <a:r>
                <a:rPr lang="en-US" sz="1700" b="1">
                  <a:solidFill>
                    <a:schemeClr val="tx1"/>
                  </a:solidFill>
                  <a:latin typeface="Courier New" pitchFamily="49" charset="0"/>
                  <a:ea typeface="MS Mincho" pitchFamily="49" charset="-128"/>
                </a:rPr>
                <a:t>};</a:t>
              </a:r>
            </a:p>
          </p:txBody>
        </p:sp>
      </p:grpSp>
      <p:sp>
        <p:nvSpPr>
          <p:cNvPr id="423953" name="Rectangle 17"/>
          <p:cNvSpPr>
            <a:spLocks noChangeArrowheads="1"/>
          </p:cNvSpPr>
          <p:nvPr/>
        </p:nvSpPr>
        <p:spPr bwMode="auto">
          <a:xfrm>
            <a:off x="515938" y="4572000"/>
            <a:ext cx="3635375" cy="2176463"/>
          </a:xfrm>
          <a:prstGeom prst="rect">
            <a:avLst/>
          </a:prstGeom>
          <a:solidFill>
            <a:srgbClr val="FFFFC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chemeClr val="tx1"/>
                </a:solidFill>
                <a:latin typeface="Courier New" pitchFamily="49" charset="0"/>
                <a:ea typeface="MS Mincho" pitchFamily="49" charset="-128"/>
              </a:rPr>
              <a:t>main()		</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   Prof *p;</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800" b="1">
                <a:solidFill>
                  <a:schemeClr val="tx1"/>
                </a:solidFill>
                <a:latin typeface="Courier New" pitchFamily="49" charset="0"/>
                <a:ea typeface="MS Mincho" pitchFamily="49" charset="-128"/>
              </a:rPr>
              <a:t>   p = new MathProf;</a:t>
            </a:r>
          </a:p>
          <a:p>
            <a:pPr algn="l" eaLnBrk="0" hangingPunct="0"/>
            <a:r>
              <a:rPr lang="en-US" sz="1800" b="1">
                <a:solidFill>
                  <a:schemeClr val="tx1"/>
                </a:solidFill>
                <a:latin typeface="Courier New" pitchFamily="49" charset="0"/>
                <a:ea typeface="MS Mincho" pitchFamily="49" charset="-128"/>
              </a:rPr>
              <a:t>   ...</a:t>
            </a:r>
          </a:p>
          <a:p>
            <a:pPr algn="l" eaLnBrk="0" hangingPunct="0"/>
            <a:r>
              <a:rPr lang="en-US" sz="1800" b="1">
                <a:solidFill>
                  <a:schemeClr val="tx1"/>
                </a:solidFill>
                <a:latin typeface="Courier New" pitchFamily="49" charset="0"/>
                <a:ea typeface="MS Mincho" pitchFamily="49" charset="-128"/>
              </a:rPr>
              <a:t>   delete p;</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sp>
        <p:nvSpPr>
          <p:cNvPr id="423954" name="Line 18"/>
          <p:cNvSpPr>
            <a:spLocks noChangeShapeType="1"/>
          </p:cNvSpPr>
          <p:nvPr/>
        </p:nvSpPr>
        <p:spPr bwMode="auto">
          <a:xfrm>
            <a:off x="647700" y="53054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3955" name="Group 19"/>
          <p:cNvGrpSpPr>
            <a:grpSpLocks/>
          </p:cNvGrpSpPr>
          <p:nvPr/>
        </p:nvGrpSpPr>
        <p:grpSpPr bwMode="auto">
          <a:xfrm>
            <a:off x="4181475" y="5334000"/>
            <a:ext cx="1228725" cy="457200"/>
            <a:chOff x="2526" y="3323"/>
            <a:chExt cx="774" cy="288"/>
          </a:xfrm>
        </p:grpSpPr>
        <p:sp>
          <p:nvSpPr>
            <p:cNvPr id="423956" name="Rectangle 20"/>
            <p:cNvSpPr>
              <a:spLocks noChangeArrowheads="1"/>
            </p:cNvSpPr>
            <p:nvPr/>
          </p:nvSpPr>
          <p:spPr bwMode="auto">
            <a:xfrm>
              <a:off x="2724" y="3392"/>
              <a:ext cx="576" cy="192"/>
            </a:xfrm>
            <a:prstGeom prst="rect">
              <a:avLst/>
            </a:prstGeom>
            <a:solidFill>
              <a:srgbClr val="800000"/>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23957" name="Text Box 21"/>
            <p:cNvSpPr txBox="1">
              <a:spLocks noChangeArrowheads="1"/>
            </p:cNvSpPr>
            <p:nvPr/>
          </p:nvSpPr>
          <p:spPr bwMode="auto">
            <a:xfrm>
              <a:off x="2526" y="3323"/>
              <a:ext cx="2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t>
              </a:r>
            </a:p>
          </p:txBody>
        </p:sp>
      </p:grpSp>
      <p:sp>
        <p:nvSpPr>
          <p:cNvPr id="423958" name="Line 22"/>
          <p:cNvSpPr>
            <a:spLocks noChangeShapeType="1"/>
          </p:cNvSpPr>
          <p:nvPr/>
        </p:nvSpPr>
        <p:spPr bwMode="auto">
          <a:xfrm>
            <a:off x="671513" y="57435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59" name="AutoShape 23"/>
          <p:cNvSpPr>
            <a:spLocks noChangeArrowheads="1"/>
          </p:cNvSpPr>
          <p:nvPr/>
        </p:nvSpPr>
        <p:spPr bwMode="auto">
          <a:xfrm>
            <a:off x="1524000" y="3505200"/>
            <a:ext cx="4068763" cy="1590675"/>
          </a:xfrm>
          <a:prstGeom prst="wedgeRoundRectCallout">
            <a:avLst>
              <a:gd name="adj1" fmla="val -44148"/>
              <a:gd name="adj2" fmla="val 83532"/>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Hey Operating System, I need you to reserve </a:t>
            </a:r>
            <a:r>
              <a:rPr lang="en-US">
                <a:solidFill>
                  <a:srgbClr val="990000"/>
                </a:solidFill>
              </a:rPr>
              <a:t>8</a:t>
            </a:r>
            <a:r>
              <a:rPr lang="en-US"/>
              <a:t> bytes of memory for me.</a:t>
            </a:r>
          </a:p>
        </p:txBody>
      </p:sp>
      <p:sp>
        <p:nvSpPr>
          <p:cNvPr id="423960" name="AutoShape 24"/>
          <p:cNvSpPr>
            <a:spLocks noChangeArrowheads="1"/>
          </p:cNvSpPr>
          <p:nvPr/>
        </p:nvSpPr>
        <p:spPr bwMode="auto">
          <a:xfrm flipH="1">
            <a:off x="5091113" y="4106863"/>
            <a:ext cx="3657600" cy="1905000"/>
          </a:xfrm>
          <a:prstGeom prst="wedgeRoundRectCallout">
            <a:avLst>
              <a:gd name="adj1" fmla="val -58856"/>
              <a:gd name="adj2" fmla="val 90917"/>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No worries!  I’ll reserve </a:t>
            </a:r>
            <a:r>
              <a:rPr lang="en-US">
                <a:solidFill>
                  <a:srgbClr val="990000"/>
                </a:solidFill>
              </a:rPr>
              <a:t>8</a:t>
            </a:r>
            <a:r>
              <a:rPr lang="en-US"/>
              <a:t> bytes of memory for you at location </a:t>
            </a:r>
            <a:r>
              <a:rPr lang="en-US">
                <a:solidFill>
                  <a:srgbClr val="990000"/>
                </a:solidFill>
              </a:rPr>
              <a:t>1000</a:t>
            </a:r>
            <a:r>
              <a:rPr lang="en-US"/>
              <a:t>.</a:t>
            </a:r>
          </a:p>
        </p:txBody>
      </p:sp>
      <p:sp>
        <p:nvSpPr>
          <p:cNvPr id="423961" name="Rectangle 25"/>
          <p:cNvSpPr>
            <a:spLocks noChangeArrowheads="1"/>
          </p:cNvSpPr>
          <p:nvPr/>
        </p:nvSpPr>
        <p:spPr bwMode="auto">
          <a:xfrm>
            <a:off x="6045200" y="5764213"/>
            <a:ext cx="1524000" cy="1071562"/>
          </a:xfrm>
          <a:prstGeom prst="rect">
            <a:avLst/>
          </a:prstGeom>
          <a:solidFill>
            <a:srgbClr val="D3D3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3962" name="Text Box 26"/>
          <p:cNvSpPr txBox="1">
            <a:spLocks noChangeArrowheads="1"/>
          </p:cNvSpPr>
          <p:nvPr/>
        </p:nvSpPr>
        <p:spPr bwMode="auto">
          <a:xfrm>
            <a:off x="6027738" y="5634038"/>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sp>
        <p:nvSpPr>
          <p:cNvPr id="423971" name="Text Box 35"/>
          <p:cNvSpPr txBox="1">
            <a:spLocks noChangeArrowheads="1"/>
          </p:cNvSpPr>
          <p:nvPr/>
        </p:nvSpPr>
        <p:spPr bwMode="auto">
          <a:xfrm>
            <a:off x="4394200" y="5376863"/>
            <a:ext cx="87788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F"/>
                </a:solidFill>
              </a:rPr>
              <a:t>1000</a:t>
            </a:r>
          </a:p>
        </p:txBody>
      </p:sp>
      <p:cxnSp>
        <p:nvCxnSpPr>
          <p:cNvPr id="423972" name="AutoShape 36"/>
          <p:cNvCxnSpPr>
            <a:cxnSpLocks noChangeShapeType="1"/>
          </p:cNvCxnSpPr>
          <p:nvPr/>
        </p:nvCxnSpPr>
        <p:spPr bwMode="auto">
          <a:xfrm>
            <a:off x="5227638" y="5561013"/>
            <a:ext cx="800100" cy="315912"/>
          </a:xfrm>
          <a:prstGeom prst="curvedConnector3">
            <a:avLst>
              <a:gd name="adj1" fmla="val 50000"/>
            </a:avLst>
          </a:prstGeom>
          <a:noFill/>
          <a:ln w="38100">
            <a:solidFill>
              <a:srgbClr val="00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3973" name="AutoShape 37"/>
          <p:cNvSpPr>
            <a:spLocks noChangeArrowheads="1"/>
          </p:cNvSpPr>
          <p:nvPr/>
        </p:nvSpPr>
        <p:spPr bwMode="auto">
          <a:xfrm>
            <a:off x="1493838" y="2659063"/>
            <a:ext cx="4068762" cy="2522537"/>
          </a:xfrm>
          <a:prstGeom prst="wedgeRoundRectCallout">
            <a:avLst>
              <a:gd name="adj1" fmla="val -44148"/>
              <a:gd name="adj2" fmla="val 71144"/>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Ok, we’re allocating a </a:t>
            </a:r>
            <a:r>
              <a:rPr lang="en-US">
                <a:solidFill>
                  <a:srgbClr val="6600CC"/>
                </a:solidFill>
              </a:rPr>
              <a:t>MathProf</a:t>
            </a:r>
            <a:r>
              <a:rPr lang="en-US"/>
              <a:t> variable, I’ll call the constructors…</a:t>
            </a:r>
          </a:p>
          <a:p>
            <a:endParaRPr lang="en-US" sz="1200"/>
          </a:p>
          <a:p>
            <a:r>
              <a:rPr lang="en-US"/>
              <a:t> </a:t>
            </a:r>
            <a:r>
              <a:rPr lang="en-US">
                <a:solidFill>
                  <a:srgbClr val="6600CC"/>
                </a:solidFill>
              </a:rPr>
              <a:t>Prof</a:t>
            </a:r>
            <a:r>
              <a:rPr lang="en-US"/>
              <a:t> first, then </a:t>
            </a:r>
            <a:r>
              <a:rPr lang="en-US">
                <a:solidFill>
                  <a:srgbClr val="6600CC"/>
                </a:solidFill>
              </a:rPr>
              <a:t>MathProf’s</a:t>
            </a:r>
            <a:r>
              <a:rPr lang="en-US"/>
              <a:t> constructor second.</a:t>
            </a:r>
          </a:p>
        </p:txBody>
      </p:sp>
      <p:sp>
        <p:nvSpPr>
          <p:cNvPr id="423974" name="Line 38"/>
          <p:cNvSpPr>
            <a:spLocks noChangeShapeType="1"/>
          </p:cNvSpPr>
          <p:nvPr/>
        </p:nvSpPr>
        <p:spPr bwMode="auto">
          <a:xfrm>
            <a:off x="441325" y="16637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3975" name="Group 39"/>
          <p:cNvGrpSpPr>
            <a:grpSpLocks/>
          </p:cNvGrpSpPr>
          <p:nvPr/>
        </p:nvGrpSpPr>
        <p:grpSpPr bwMode="auto">
          <a:xfrm>
            <a:off x="6081713" y="6251575"/>
            <a:ext cx="1450975" cy="609600"/>
            <a:chOff x="3840" y="3911"/>
            <a:chExt cx="914" cy="384"/>
          </a:xfrm>
        </p:grpSpPr>
        <p:sp>
          <p:nvSpPr>
            <p:cNvPr id="423976" name="Rectangle 40"/>
            <p:cNvSpPr>
              <a:spLocks noChangeArrowheads="1"/>
            </p:cNvSpPr>
            <p:nvPr/>
          </p:nvSpPr>
          <p:spPr bwMode="auto">
            <a:xfrm>
              <a:off x="3840" y="3950"/>
              <a:ext cx="914" cy="297"/>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3977" name="Text Box 41"/>
            <p:cNvSpPr txBox="1">
              <a:spLocks noChangeArrowheads="1"/>
            </p:cNvSpPr>
            <p:nvPr/>
          </p:nvSpPr>
          <p:spPr bwMode="auto">
            <a:xfrm>
              <a:off x="3857" y="3911"/>
              <a:ext cx="882"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a:t>Prof’s data:</a:t>
              </a:r>
            </a:p>
            <a:p>
              <a:r>
                <a:rPr lang="en-US" sz="1700"/>
                <a:t>m_myIQ:    </a:t>
              </a:r>
            </a:p>
          </p:txBody>
        </p:sp>
      </p:grpSp>
      <p:sp>
        <p:nvSpPr>
          <p:cNvPr id="423978" name="Line 42"/>
          <p:cNvSpPr>
            <a:spLocks noChangeShapeType="1"/>
          </p:cNvSpPr>
          <p:nvPr/>
        </p:nvSpPr>
        <p:spPr bwMode="auto">
          <a:xfrm>
            <a:off x="638175" y="21526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79" name="Text Box 43"/>
          <p:cNvSpPr txBox="1">
            <a:spLocks noChangeArrowheads="1"/>
          </p:cNvSpPr>
          <p:nvPr/>
        </p:nvSpPr>
        <p:spPr bwMode="auto">
          <a:xfrm>
            <a:off x="7069138" y="6446838"/>
            <a:ext cx="49530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95</a:t>
            </a:r>
          </a:p>
        </p:txBody>
      </p:sp>
      <p:sp>
        <p:nvSpPr>
          <p:cNvPr id="423980" name="Line 44"/>
          <p:cNvSpPr>
            <a:spLocks noChangeShapeType="1"/>
          </p:cNvSpPr>
          <p:nvPr/>
        </p:nvSpPr>
        <p:spPr bwMode="auto">
          <a:xfrm>
            <a:off x="442913" y="24241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81" name="Line 45"/>
          <p:cNvSpPr>
            <a:spLocks noChangeShapeType="1"/>
          </p:cNvSpPr>
          <p:nvPr/>
        </p:nvSpPr>
        <p:spPr bwMode="auto">
          <a:xfrm>
            <a:off x="4352925" y="16779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3982" name="Group 46"/>
          <p:cNvGrpSpPr>
            <a:grpSpLocks/>
          </p:cNvGrpSpPr>
          <p:nvPr/>
        </p:nvGrpSpPr>
        <p:grpSpPr bwMode="auto">
          <a:xfrm>
            <a:off x="5943600" y="5738813"/>
            <a:ext cx="1733550" cy="609600"/>
            <a:chOff x="3753" y="3911"/>
            <a:chExt cx="1092" cy="384"/>
          </a:xfrm>
        </p:grpSpPr>
        <p:sp>
          <p:nvSpPr>
            <p:cNvPr id="423983" name="Rectangle 47"/>
            <p:cNvSpPr>
              <a:spLocks noChangeArrowheads="1"/>
            </p:cNvSpPr>
            <p:nvPr/>
          </p:nvSpPr>
          <p:spPr bwMode="auto">
            <a:xfrm>
              <a:off x="3840" y="3950"/>
              <a:ext cx="914" cy="297"/>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3984" name="Text Box 48"/>
            <p:cNvSpPr txBox="1">
              <a:spLocks noChangeArrowheads="1"/>
            </p:cNvSpPr>
            <p:nvPr/>
          </p:nvSpPr>
          <p:spPr bwMode="auto">
            <a:xfrm>
              <a:off x="3753" y="3911"/>
              <a:ext cx="1092"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a:t>MathProf data:</a:t>
              </a:r>
            </a:p>
            <a:p>
              <a:r>
                <a:rPr lang="en-US" sz="1700"/>
                <a:t>m_pTable:      </a:t>
              </a:r>
            </a:p>
          </p:txBody>
        </p:sp>
      </p:grpSp>
      <p:sp>
        <p:nvSpPr>
          <p:cNvPr id="423985" name="Line 49"/>
          <p:cNvSpPr>
            <a:spLocks noChangeShapeType="1"/>
          </p:cNvSpPr>
          <p:nvPr/>
        </p:nvSpPr>
        <p:spPr bwMode="auto">
          <a:xfrm>
            <a:off x="4557713" y="2195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86" name="AutoShape 50"/>
          <p:cNvSpPr>
            <a:spLocks noChangeArrowheads="1"/>
          </p:cNvSpPr>
          <p:nvPr/>
        </p:nvSpPr>
        <p:spPr bwMode="auto">
          <a:xfrm>
            <a:off x="5303838" y="0"/>
            <a:ext cx="4068762" cy="1590675"/>
          </a:xfrm>
          <a:prstGeom prst="wedgeRoundRectCallout">
            <a:avLst>
              <a:gd name="adj1" fmla="val -20037"/>
              <a:gd name="adj2" fmla="val 85130"/>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Hey Operating Sytem, I need </a:t>
            </a:r>
            <a:r>
              <a:rPr lang="en-US">
                <a:solidFill>
                  <a:srgbClr val="6600CC"/>
                </a:solidFill>
              </a:rPr>
              <a:t>24</a:t>
            </a:r>
            <a:r>
              <a:rPr lang="en-US"/>
              <a:t> bytes of memory.</a:t>
            </a:r>
          </a:p>
        </p:txBody>
      </p:sp>
      <p:sp>
        <p:nvSpPr>
          <p:cNvPr id="423987" name="AutoShape 51"/>
          <p:cNvSpPr>
            <a:spLocks noChangeArrowheads="1"/>
          </p:cNvSpPr>
          <p:nvPr/>
        </p:nvSpPr>
        <p:spPr bwMode="auto">
          <a:xfrm flipH="1">
            <a:off x="5170488" y="4098925"/>
            <a:ext cx="3657600" cy="1905000"/>
          </a:xfrm>
          <a:prstGeom prst="wedgeRoundRectCallout">
            <a:avLst>
              <a:gd name="adj1" fmla="val -56597"/>
              <a:gd name="adj2" fmla="val 93167"/>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Ok!  I’ll reserve </a:t>
            </a:r>
            <a:r>
              <a:rPr lang="en-US">
                <a:solidFill>
                  <a:srgbClr val="6600CC"/>
                </a:solidFill>
              </a:rPr>
              <a:t>24</a:t>
            </a:r>
            <a:r>
              <a:rPr lang="en-US"/>
              <a:t> bytes of memory for you at location</a:t>
            </a:r>
            <a:r>
              <a:rPr lang="en-US">
                <a:solidFill>
                  <a:srgbClr val="6600CC"/>
                </a:solidFill>
              </a:rPr>
              <a:t> 800</a:t>
            </a:r>
            <a:r>
              <a:rPr lang="en-US"/>
              <a:t>.</a:t>
            </a:r>
          </a:p>
        </p:txBody>
      </p:sp>
      <p:grpSp>
        <p:nvGrpSpPr>
          <p:cNvPr id="423989" name="Group 53"/>
          <p:cNvGrpSpPr>
            <a:grpSpLocks/>
          </p:cNvGrpSpPr>
          <p:nvPr/>
        </p:nvGrpSpPr>
        <p:grpSpPr bwMode="auto">
          <a:xfrm>
            <a:off x="8229600" y="5373688"/>
            <a:ext cx="609600" cy="1408112"/>
            <a:chOff x="5088" y="3456"/>
            <a:chExt cx="384" cy="887"/>
          </a:xfrm>
        </p:grpSpPr>
        <p:sp>
          <p:nvSpPr>
            <p:cNvPr id="423990" name="Rectangle 54"/>
            <p:cNvSpPr>
              <a:spLocks noChangeArrowheads="1"/>
            </p:cNvSpPr>
            <p:nvPr/>
          </p:nvSpPr>
          <p:spPr bwMode="auto">
            <a:xfrm>
              <a:off x="5088" y="3600"/>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3991" name="Rectangle 55"/>
            <p:cNvSpPr>
              <a:spLocks noChangeArrowheads="1"/>
            </p:cNvSpPr>
            <p:nvPr/>
          </p:nvSpPr>
          <p:spPr bwMode="auto">
            <a:xfrm>
              <a:off x="5088" y="3897"/>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423992" name="Group 56"/>
            <p:cNvGrpSpPr>
              <a:grpSpLocks/>
            </p:cNvGrpSpPr>
            <p:nvPr/>
          </p:nvGrpSpPr>
          <p:grpSpPr bwMode="auto">
            <a:xfrm>
              <a:off x="5088" y="3456"/>
              <a:ext cx="384" cy="887"/>
              <a:chOff x="5088" y="3456"/>
              <a:chExt cx="384" cy="887"/>
            </a:xfrm>
          </p:grpSpPr>
          <p:sp>
            <p:nvSpPr>
              <p:cNvPr id="423993" name="Rectangle 57"/>
              <p:cNvSpPr>
                <a:spLocks noChangeArrowheads="1"/>
              </p:cNvSpPr>
              <p:nvPr/>
            </p:nvSpPr>
            <p:spPr bwMode="auto">
              <a:xfrm>
                <a:off x="5088" y="3456"/>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3994" name="Rectangle 58"/>
              <p:cNvSpPr>
                <a:spLocks noChangeArrowheads="1"/>
              </p:cNvSpPr>
              <p:nvPr/>
            </p:nvSpPr>
            <p:spPr bwMode="auto">
              <a:xfrm>
                <a:off x="5088" y="3744"/>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3995" name="Rectangle 59"/>
              <p:cNvSpPr>
                <a:spLocks noChangeArrowheads="1"/>
              </p:cNvSpPr>
              <p:nvPr/>
            </p:nvSpPr>
            <p:spPr bwMode="auto">
              <a:xfrm>
                <a:off x="5088" y="4041"/>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3996" name="Rectangle 60"/>
              <p:cNvSpPr>
                <a:spLocks noChangeArrowheads="1"/>
              </p:cNvSpPr>
              <p:nvPr/>
            </p:nvSpPr>
            <p:spPr bwMode="auto">
              <a:xfrm>
                <a:off x="5088" y="4185"/>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423988" name="Text Box 52"/>
          <p:cNvSpPr txBox="1">
            <a:spLocks noChangeArrowheads="1"/>
          </p:cNvSpPr>
          <p:nvPr/>
        </p:nvSpPr>
        <p:spPr bwMode="auto">
          <a:xfrm>
            <a:off x="8288338" y="5310188"/>
            <a:ext cx="431800" cy="15589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4</a:t>
            </a:r>
          </a:p>
          <a:p>
            <a:r>
              <a:rPr lang="en-US" sz="1600" b="1"/>
              <a:t>9</a:t>
            </a:r>
          </a:p>
          <a:p>
            <a:r>
              <a:rPr lang="en-US" sz="1600" b="1"/>
              <a:t>16</a:t>
            </a:r>
          </a:p>
          <a:p>
            <a:r>
              <a:rPr lang="en-US" sz="1600" b="1"/>
              <a:t>25</a:t>
            </a:r>
          </a:p>
        </p:txBody>
      </p:sp>
      <p:sp>
        <p:nvSpPr>
          <p:cNvPr id="423998" name="Text Box 62"/>
          <p:cNvSpPr txBox="1">
            <a:spLocks noChangeArrowheads="1"/>
          </p:cNvSpPr>
          <p:nvPr/>
        </p:nvSpPr>
        <p:spPr bwMode="auto">
          <a:xfrm>
            <a:off x="7035800" y="5981700"/>
            <a:ext cx="603250" cy="3667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0000"/>
                </a:solidFill>
              </a:rPr>
              <a:t>800</a:t>
            </a:r>
          </a:p>
        </p:txBody>
      </p:sp>
      <p:cxnSp>
        <p:nvCxnSpPr>
          <p:cNvPr id="423999" name="AutoShape 63"/>
          <p:cNvCxnSpPr>
            <a:cxnSpLocks noChangeShapeType="1"/>
          </p:cNvCxnSpPr>
          <p:nvPr/>
        </p:nvCxnSpPr>
        <p:spPr bwMode="auto">
          <a:xfrm flipV="1">
            <a:off x="7577138" y="5410200"/>
            <a:ext cx="674687" cy="731838"/>
          </a:xfrm>
          <a:prstGeom prst="curvedConnector3">
            <a:avLst>
              <a:gd name="adj1" fmla="val 49884"/>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4000" name="Line 64"/>
          <p:cNvSpPr>
            <a:spLocks noChangeShapeType="1"/>
          </p:cNvSpPr>
          <p:nvPr/>
        </p:nvSpPr>
        <p:spPr bwMode="auto">
          <a:xfrm>
            <a:off x="4572000" y="25908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01" name="Line 65"/>
          <p:cNvSpPr>
            <a:spLocks noChangeShapeType="1"/>
          </p:cNvSpPr>
          <p:nvPr/>
        </p:nvSpPr>
        <p:spPr bwMode="auto">
          <a:xfrm>
            <a:off x="4219575" y="31099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002" name="Line 66"/>
          <p:cNvSpPr>
            <a:spLocks noChangeShapeType="1"/>
          </p:cNvSpPr>
          <p:nvPr/>
        </p:nvSpPr>
        <p:spPr bwMode="auto">
          <a:xfrm>
            <a:off x="673100" y="60610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39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39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23954"/>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39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23959"/>
                                        </p:tgtEl>
                                        <p:attrNameLst>
                                          <p:attrName>style.visibility</p:attrName>
                                        </p:attrNameLst>
                                      </p:cBhvr>
                                      <p:to>
                                        <p:strVal val="visible"/>
                                      </p:to>
                                    </p:set>
                                    <p:animEffect transition="in" filter="wipe(down)">
                                      <p:cBhvr>
                                        <p:cTn id="23" dur="500"/>
                                        <p:tgtEl>
                                          <p:spTgt spid="42395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423959"/>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23960"/>
                                        </p:tgtEl>
                                        <p:attrNameLst>
                                          <p:attrName>style.visibility</p:attrName>
                                        </p:attrNameLst>
                                      </p:cBhvr>
                                      <p:to>
                                        <p:strVal val="visible"/>
                                      </p:to>
                                    </p:set>
                                    <p:animEffect transition="in" filter="wipe(down)">
                                      <p:cBhvr>
                                        <p:cTn id="32" dur="500"/>
                                        <p:tgtEl>
                                          <p:spTgt spid="4239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423960"/>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396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2397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423972"/>
                                        </p:tgtEl>
                                        <p:attrNameLst>
                                          <p:attrName>style.visibility</p:attrName>
                                        </p:attrNameLst>
                                      </p:cBhvr>
                                      <p:to>
                                        <p:strVal val="visible"/>
                                      </p:to>
                                    </p:set>
                                    <p:animEffect transition="in" filter="wipe(left)">
                                      <p:cBhvr>
                                        <p:cTn id="49" dur="500"/>
                                        <p:tgtEl>
                                          <p:spTgt spid="42397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423973"/>
                                        </p:tgtEl>
                                        <p:attrNameLst>
                                          <p:attrName>style.visibility</p:attrName>
                                        </p:attrNameLst>
                                      </p:cBhvr>
                                      <p:to>
                                        <p:strVal val="visible"/>
                                      </p:to>
                                    </p:set>
                                    <p:animEffect transition="in" filter="wipe(down)">
                                      <p:cBhvr>
                                        <p:cTn id="54" dur="500"/>
                                        <p:tgtEl>
                                          <p:spTgt spid="42397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423973"/>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2395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2397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42397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423974"/>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23978"/>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2397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423978"/>
                                        </p:tgtEl>
                                        <p:attrNameLst>
                                          <p:attrName>style.visibility</p:attrName>
                                        </p:attrNameLst>
                                      </p:cBhvr>
                                      <p:to>
                                        <p:strVal val="hidden"/>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239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23980"/>
                                        </p:tgtEl>
                                        <p:attrNameLst>
                                          <p:attrName>style.visibility</p:attrName>
                                        </p:attrNameLst>
                                      </p:cBhvr>
                                      <p:to>
                                        <p:strVal val="hidden"/>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23981"/>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423982"/>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423981"/>
                                        </p:tgtEl>
                                        <p:attrNameLst>
                                          <p:attrName>style.visibility</p:attrName>
                                        </p:attrNameLst>
                                      </p:cBhvr>
                                      <p:to>
                                        <p:strVal val="hidden"/>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23985"/>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23986"/>
                                        </p:tgtEl>
                                        <p:attrNameLst>
                                          <p:attrName>style.visibility</p:attrName>
                                        </p:attrNameLst>
                                      </p:cBhvr>
                                      <p:to>
                                        <p:strVal val="visible"/>
                                      </p:to>
                                    </p:set>
                                    <p:animEffect transition="in" filter="wipe(down)">
                                      <p:cBhvr>
                                        <p:cTn id="115" dur="500"/>
                                        <p:tgtEl>
                                          <p:spTgt spid="423986"/>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423986"/>
                                        </p:tgtEl>
                                        <p:attrNameLst>
                                          <p:attrName>style.visibility</p:attrName>
                                        </p:attrNameLst>
                                      </p:cBhvr>
                                      <p:to>
                                        <p:strVal val="hidden"/>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423987"/>
                                        </p:tgtEl>
                                        <p:attrNameLst>
                                          <p:attrName>style.visibility</p:attrName>
                                        </p:attrNameLst>
                                      </p:cBhvr>
                                      <p:to>
                                        <p:strVal val="visible"/>
                                      </p:to>
                                    </p:set>
                                    <p:animEffect transition="in" filter="wipe(down)">
                                      <p:cBhvr>
                                        <p:cTn id="124" dur="500"/>
                                        <p:tgtEl>
                                          <p:spTgt spid="423987"/>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23987"/>
                                        </p:tgtEl>
                                        <p:attrNameLst>
                                          <p:attrName>style.visibility</p:attrName>
                                        </p:attrNameLst>
                                      </p:cBhvr>
                                      <p:to>
                                        <p:strVal val="hidden"/>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1" fill="hold" nodeType="clickEffect">
                                  <p:stCondLst>
                                    <p:cond delay="0"/>
                                  </p:stCondLst>
                                  <p:childTnLst>
                                    <p:set>
                                      <p:cBhvr>
                                        <p:cTn id="132" dur="1" fill="hold">
                                          <p:stCondLst>
                                            <p:cond delay="0"/>
                                          </p:stCondLst>
                                        </p:cTn>
                                        <p:tgtEl>
                                          <p:spTgt spid="423989"/>
                                        </p:tgtEl>
                                        <p:attrNameLst>
                                          <p:attrName>style.visibility</p:attrName>
                                        </p:attrNameLst>
                                      </p:cBhvr>
                                      <p:to>
                                        <p:strVal val="visible"/>
                                      </p:to>
                                    </p:set>
                                    <p:animEffect transition="in" filter="wipe(up)">
                                      <p:cBhvr>
                                        <p:cTn id="133" dur="500"/>
                                        <p:tgtEl>
                                          <p:spTgt spid="423989"/>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423998"/>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4" fill="hold" nodeType="clickEffect">
                                  <p:stCondLst>
                                    <p:cond delay="0"/>
                                  </p:stCondLst>
                                  <p:childTnLst>
                                    <p:set>
                                      <p:cBhvr>
                                        <p:cTn id="141" dur="1" fill="hold">
                                          <p:stCondLst>
                                            <p:cond delay="0"/>
                                          </p:stCondLst>
                                        </p:cTn>
                                        <p:tgtEl>
                                          <p:spTgt spid="423999"/>
                                        </p:tgtEl>
                                        <p:attrNameLst>
                                          <p:attrName>style.visibility</p:attrName>
                                        </p:attrNameLst>
                                      </p:cBhvr>
                                      <p:to>
                                        <p:strVal val="visible"/>
                                      </p:to>
                                    </p:set>
                                    <p:animEffect transition="in" filter="wipe(down)">
                                      <p:cBhvr>
                                        <p:cTn id="142" dur="500"/>
                                        <p:tgtEl>
                                          <p:spTgt spid="423999"/>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423985"/>
                                        </p:tgtEl>
                                        <p:attrNameLst>
                                          <p:attrName>style.visibility</p:attrName>
                                        </p:attrNameLst>
                                      </p:cBhvr>
                                      <p:to>
                                        <p:strVal val="hidden"/>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424000"/>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423988"/>
                                        </p:tgtEl>
                                        <p:attrNameLst>
                                          <p:attrName>style.visibility</p:attrName>
                                        </p:attrNameLst>
                                      </p:cBhvr>
                                      <p:to>
                                        <p:strVal val="visible"/>
                                      </p:to>
                                    </p:set>
                                    <p:animEffect transition="in" filter="wipe(up)">
                                      <p:cBhvr>
                                        <p:cTn id="155" dur="500"/>
                                        <p:tgtEl>
                                          <p:spTgt spid="423988"/>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xit" presetSubtype="0" fill="hold" grpId="1" nodeType="clickEffect">
                                  <p:stCondLst>
                                    <p:cond delay="0"/>
                                  </p:stCondLst>
                                  <p:childTnLst>
                                    <p:set>
                                      <p:cBhvr>
                                        <p:cTn id="159" dur="1" fill="hold">
                                          <p:stCondLst>
                                            <p:cond delay="0"/>
                                          </p:stCondLst>
                                        </p:cTn>
                                        <p:tgtEl>
                                          <p:spTgt spid="424000"/>
                                        </p:tgtEl>
                                        <p:attrNameLst>
                                          <p:attrName>style.visibility</p:attrName>
                                        </p:attrNameLst>
                                      </p:cBhvr>
                                      <p:to>
                                        <p:strVal val="hidden"/>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424001"/>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424001"/>
                                        </p:tgtEl>
                                        <p:attrNameLst>
                                          <p:attrName>style.visibility</p:attrName>
                                        </p:attrNameLst>
                                      </p:cBhvr>
                                      <p:to>
                                        <p:strVal val="hidden"/>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424002"/>
                                        </p:tgtEl>
                                        <p:attrNameLst>
                                          <p:attrName>style.visibility</p:attrName>
                                        </p:attrNameLst>
                                      </p:cBhvr>
                                      <p:to>
                                        <p:strVal val="visible"/>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4240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54" grpId="0" animBg="1"/>
      <p:bldP spid="423954" grpId="1" animBg="1"/>
      <p:bldP spid="423958" grpId="0" animBg="1"/>
      <p:bldP spid="423958" grpId="1" animBg="1"/>
      <p:bldP spid="423959" grpId="0" animBg="1"/>
      <p:bldP spid="423959" grpId="1" animBg="1"/>
      <p:bldP spid="423960" grpId="0" animBg="1"/>
      <p:bldP spid="423960" grpId="1" animBg="1"/>
      <p:bldP spid="423961" grpId="0" animBg="1"/>
      <p:bldP spid="423971" grpId="0"/>
      <p:bldP spid="423973" grpId="0" animBg="1"/>
      <p:bldP spid="423973" grpId="1" animBg="1"/>
      <p:bldP spid="423974" grpId="0" animBg="1"/>
      <p:bldP spid="423974" grpId="1" animBg="1"/>
      <p:bldP spid="423978" grpId="0" animBg="1"/>
      <p:bldP spid="423978" grpId="1" animBg="1"/>
      <p:bldP spid="423979" grpId="0"/>
      <p:bldP spid="423980" grpId="0" animBg="1"/>
      <p:bldP spid="423980" grpId="1" animBg="1"/>
      <p:bldP spid="423981" grpId="0" animBg="1"/>
      <p:bldP spid="423981" grpId="1" animBg="1"/>
      <p:bldP spid="423985" grpId="0" animBg="1"/>
      <p:bldP spid="423985" grpId="1" animBg="1"/>
      <p:bldP spid="423986" grpId="0" animBg="1"/>
      <p:bldP spid="423986" grpId="1" animBg="1"/>
      <p:bldP spid="423987" grpId="0" animBg="1"/>
      <p:bldP spid="423987" grpId="1" animBg="1"/>
      <p:bldP spid="423988" grpId="0"/>
      <p:bldP spid="423998" grpId="0"/>
      <p:bldP spid="424000" grpId="0" animBg="1"/>
      <p:bldP spid="424000" grpId="1" animBg="1"/>
      <p:bldP spid="424001" grpId="0" animBg="1"/>
      <p:bldP spid="424001" grpId="1" animBg="1"/>
      <p:bldP spid="424002" grpId="0" animBg="1"/>
      <p:bldP spid="42400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4"/>
          <p:cNvSpPr>
            <a:spLocks noGrp="1"/>
          </p:cNvSpPr>
          <p:nvPr>
            <p:ph type="sldNum" sz="quarter" idx="12"/>
          </p:nvPr>
        </p:nvSpPr>
        <p:spPr/>
        <p:txBody>
          <a:bodyPr/>
          <a:lstStyle/>
          <a:p>
            <a:fld id="{00C4E749-D4E6-432D-B244-5A295B74AE22}" type="slidenum">
              <a:rPr lang="en-US"/>
              <a:pPr/>
              <a:t>29</a:t>
            </a:fld>
            <a:endParaRPr lang="en-US"/>
          </a:p>
        </p:txBody>
      </p:sp>
      <p:grpSp>
        <p:nvGrpSpPr>
          <p:cNvPr id="425986" name="Group 2"/>
          <p:cNvGrpSpPr>
            <a:grpSpLocks/>
          </p:cNvGrpSpPr>
          <p:nvPr/>
        </p:nvGrpSpPr>
        <p:grpSpPr bwMode="auto">
          <a:xfrm>
            <a:off x="76200" y="750888"/>
            <a:ext cx="4191000" cy="4125912"/>
            <a:chOff x="240" y="2640"/>
            <a:chExt cx="2304" cy="1556"/>
          </a:xfrm>
        </p:grpSpPr>
        <p:sp>
          <p:nvSpPr>
            <p:cNvPr id="425987" name="Rectangle 3"/>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988" name="Rectangle 4"/>
            <p:cNvSpPr>
              <a:spLocks noChangeArrowheads="1"/>
            </p:cNvSpPr>
            <p:nvPr/>
          </p:nvSpPr>
          <p:spPr bwMode="auto">
            <a:xfrm>
              <a:off x="240" y="2640"/>
              <a:ext cx="2304" cy="155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m_myIQ = 95;</a:t>
              </a:r>
            </a:p>
            <a:p>
              <a:pPr algn="l" eaLnBrk="0" hangingPunct="0"/>
              <a:r>
                <a:rPr lang="en-US" sz="1700" b="1">
                  <a:solidFill>
                    <a:schemeClr val="tx1"/>
                  </a:solidFill>
                  <a:latin typeface="Courier New" pitchFamily="49" charset="0"/>
                  <a:ea typeface="MS Mincho" pitchFamily="49" charset="-128"/>
                </a:rPr>
                <a:t>  }</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a:t>
              </a:r>
              <a:r>
                <a:rPr lang="en-US" sz="1700" b="1">
                  <a:solidFill>
                    <a:srgbClr val="FF0000"/>
                  </a:solidFill>
                  <a:latin typeface="Courier New" pitchFamily="49" charset="0"/>
                  <a:ea typeface="MS Mincho" pitchFamily="49" charset="-128"/>
                </a:rPr>
                <a:t>virtual </a:t>
              </a:r>
              <a:r>
                <a:rPr lang="en-US" sz="1700" b="1">
                  <a:solidFill>
                    <a:schemeClr val="tx1"/>
                  </a:solidFill>
                  <a:latin typeface="Courier New" pitchFamily="49" charset="0"/>
                  <a:ea typeface="MS Mincho" pitchFamily="49" charset="-128"/>
                </a:rPr>
                <a:t>~Prof()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cout &lt;&lt; </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I died smart:</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cout &lt;&lt; m_myIQ;</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m_myIQ;</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425989" name="Rectangle 5"/>
          <p:cNvSpPr>
            <a:spLocks noGrp="1" noChangeArrowheads="1"/>
          </p:cNvSpPr>
          <p:nvPr>
            <p:ph type="title"/>
          </p:nvPr>
        </p:nvSpPr>
        <p:spPr>
          <a:xfrm>
            <a:off x="90488" y="-304800"/>
            <a:ext cx="8520112" cy="1143000"/>
          </a:xfrm>
        </p:spPr>
        <p:txBody>
          <a:bodyPr/>
          <a:lstStyle/>
          <a:p>
            <a:r>
              <a:rPr lang="en-US" sz="3400"/>
              <a:t>Polymorphism and Virtual Destructors</a:t>
            </a:r>
          </a:p>
        </p:txBody>
      </p:sp>
      <p:grpSp>
        <p:nvGrpSpPr>
          <p:cNvPr id="425990" name="Group 6"/>
          <p:cNvGrpSpPr>
            <a:grpSpLocks/>
          </p:cNvGrpSpPr>
          <p:nvPr/>
        </p:nvGrpSpPr>
        <p:grpSpPr bwMode="auto">
          <a:xfrm>
            <a:off x="4114800" y="762000"/>
            <a:ext cx="4725988" cy="4478338"/>
            <a:chOff x="2784" y="576"/>
            <a:chExt cx="2880" cy="1536"/>
          </a:xfrm>
        </p:grpSpPr>
        <p:sp>
          <p:nvSpPr>
            <p:cNvPr id="425991" name="Rectangle 7"/>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992" name="Rectangle 8"/>
            <p:cNvSpPr>
              <a:spLocks noChangeArrowheads="1"/>
            </p:cNvSpPr>
            <p:nvPr/>
          </p:nvSpPr>
          <p:spPr bwMode="auto">
            <a:xfrm>
              <a:off x="2784" y="578"/>
              <a:ext cx="2880" cy="15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MathProf: public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MathProf(void)</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m_pTable = new int[6];</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for (int i=0;i&lt;6;i++)</a:t>
              </a:r>
            </a:p>
            <a:p>
              <a:pPr algn="l" eaLnBrk="0" hangingPunct="0"/>
              <a:r>
                <a:rPr lang="en-US" sz="1700" b="1">
                  <a:solidFill>
                    <a:schemeClr val="tx1"/>
                  </a:solidFill>
                  <a:latin typeface="Courier New" pitchFamily="49" charset="0"/>
                  <a:ea typeface="MS Mincho" pitchFamily="49" charset="-128"/>
                </a:rPr>
                <a:t>    m_pTable[i] = i*i;</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r>
                <a:rPr lang="en-US" sz="1700" b="1">
                  <a:solidFill>
                    <a:srgbClr val="FF00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a:t>
              </a:r>
            </a:p>
            <a:p>
              <a:pPr algn="l" eaLnBrk="0" hangingPunct="0"/>
              <a:r>
                <a:rPr lang="en-US" sz="1700" b="1">
                  <a:solidFill>
                    <a:schemeClr val="tx1"/>
                  </a:solidFill>
                  <a:latin typeface="Courier New" pitchFamily="49" charset="0"/>
                  <a:ea typeface="MS Mincho" pitchFamily="49" charset="-128"/>
                </a:rPr>
                <a:t> { </a:t>
              </a:r>
            </a:p>
            <a:p>
              <a:pPr algn="l" eaLnBrk="0" hangingPunct="0"/>
              <a:r>
                <a:rPr lang="en-US" sz="1700" b="1">
                  <a:solidFill>
                    <a:schemeClr val="tx1"/>
                  </a:solidFill>
                  <a:latin typeface="Courier New" pitchFamily="49" charset="0"/>
                  <a:ea typeface="MS Mincho" pitchFamily="49" charset="-128"/>
                </a:rPr>
                <a:t>   delete [] m_pTable; </a:t>
              </a:r>
            </a:p>
            <a:p>
              <a:pPr algn="l" eaLnBrk="0" hangingPunct="0"/>
              <a:r>
                <a:rPr lang="en-US" sz="1700" b="1">
                  <a:solidFill>
                    <a:schemeClr val="tx1"/>
                  </a:solidFill>
                  <a:latin typeface="Courier New" pitchFamily="49" charset="0"/>
                  <a:ea typeface="MS Mincho" pitchFamily="49" charset="-128"/>
                </a:rPr>
                <a:t>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*m_pTable;</a:t>
              </a:r>
            </a:p>
            <a:p>
              <a:pPr algn="l" eaLnBrk="0" hangingPunct="0"/>
              <a:r>
                <a:rPr lang="en-US" sz="1700" b="1">
                  <a:solidFill>
                    <a:schemeClr val="tx1"/>
                  </a:solidFill>
                  <a:latin typeface="Courier New" pitchFamily="49" charset="0"/>
                  <a:ea typeface="MS Mincho" pitchFamily="49" charset="-128"/>
                </a:rPr>
                <a:t>};</a:t>
              </a:r>
            </a:p>
          </p:txBody>
        </p:sp>
      </p:grpSp>
      <p:sp>
        <p:nvSpPr>
          <p:cNvPr id="425993" name="Rectangle 9"/>
          <p:cNvSpPr>
            <a:spLocks noChangeArrowheads="1"/>
          </p:cNvSpPr>
          <p:nvPr/>
        </p:nvSpPr>
        <p:spPr bwMode="auto">
          <a:xfrm>
            <a:off x="79375" y="4640263"/>
            <a:ext cx="3635375" cy="2176462"/>
          </a:xfrm>
          <a:prstGeom prst="rect">
            <a:avLst/>
          </a:prstGeom>
          <a:solidFill>
            <a:srgbClr val="FFFFC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chemeClr val="tx1"/>
                </a:solidFill>
                <a:latin typeface="Courier New" pitchFamily="49" charset="0"/>
                <a:ea typeface="MS Mincho" pitchFamily="49" charset="-128"/>
              </a:rPr>
              <a:t>main()		</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   Prof *p;</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800" b="1">
                <a:solidFill>
                  <a:schemeClr val="tx1"/>
                </a:solidFill>
                <a:latin typeface="Courier New" pitchFamily="49" charset="0"/>
                <a:ea typeface="MS Mincho" pitchFamily="49" charset="-128"/>
              </a:rPr>
              <a:t>   p = new MathProf;</a:t>
            </a:r>
          </a:p>
          <a:p>
            <a:pPr algn="l" eaLnBrk="0" hangingPunct="0"/>
            <a:r>
              <a:rPr lang="en-US" sz="1800" b="1">
                <a:solidFill>
                  <a:schemeClr val="tx1"/>
                </a:solidFill>
                <a:latin typeface="Courier New" pitchFamily="49" charset="0"/>
                <a:ea typeface="MS Mincho" pitchFamily="49" charset="-128"/>
              </a:rPr>
              <a:t>   ...</a:t>
            </a:r>
          </a:p>
          <a:p>
            <a:pPr algn="l" eaLnBrk="0" hangingPunct="0"/>
            <a:r>
              <a:rPr lang="en-US" sz="1800" b="1">
                <a:solidFill>
                  <a:schemeClr val="tx1"/>
                </a:solidFill>
                <a:latin typeface="Courier New" pitchFamily="49" charset="0"/>
                <a:ea typeface="MS Mincho" pitchFamily="49" charset="-128"/>
              </a:rPr>
              <a:t>   delete p;</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nvGrpSpPr>
          <p:cNvPr id="425994" name="Group 10"/>
          <p:cNvGrpSpPr>
            <a:grpSpLocks/>
          </p:cNvGrpSpPr>
          <p:nvPr/>
        </p:nvGrpSpPr>
        <p:grpSpPr bwMode="auto">
          <a:xfrm>
            <a:off x="4010025" y="5275263"/>
            <a:ext cx="1228725" cy="457200"/>
            <a:chOff x="2526" y="3323"/>
            <a:chExt cx="774" cy="288"/>
          </a:xfrm>
        </p:grpSpPr>
        <p:sp>
          <p:nvSpPr>
            <p:cNvPr id="425995" name="Rectangle 11"/>
            <p:cNvSpPr>
              <a:spLocks noChangeArrowheads="1"/>
            </p:cNvSpPr>
            <p:nvPr/>
          </p:nvSpPr>
          <p:spPr bwMode="auto">
            <a:xfrm>
              <a:off x="2724" y="3392"/>
              <a:ext cx="576" cy="192"/>
            </a:xfrm>
            <a:prstGeom prst="rect">
              <a:avLst/>
            </a:prstGeom>
            <a:solidFill>
              <a:srgbClr val="800000"/>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25996" name="Text Box 12"/>
            <p:cNvSpPr txBox="1">
              <a:spLocks noChangeArrowheads="1"/>
            </p:cNvSpPr>
            <p:nvPr/>
          </p:nvSpPr>
          <p:spPr bwMode="auto">
            <a:xfrm>
              <a:off x="2526" y="3323"/>
              <a:ext cx="2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t>
              </a:r>
            </a:p>
          </p:txBody>
        </p:sp>
      </p:grpSp>
      <p:sp>
        <p:nvSpPr>
          <p:cNvPr id="425997" name="Rectangle 13"/>
          <p:cNvSpPr>
            <a:spLocks noChangeArrowheads="1"/>
          </p:cNvSpPr>
          <p:nvPr/>
        </p:nvSpPr>
        <p:spPr bwMode="auto">
          <a:xfrm>
            <a:off x="6057900" y="5710238"/>
            <a:ext cx="1524000" cy="1071562"/>
          </a:xfrm>
          <a:prstGeom prst="rect">
            <a:avLst/>
          </a:prstGeom>
          <a:solidFill>
            <a:srgbClr val="D3D3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5998" name="Text Box 14"/>
          <p:cNvSpPr txBox="1">
            <a:spLocks noChangeArrowheads="1"/>
          </p:cNvSpPr>
          <p:nvPr/>
        </p:nvSpPr>
        <p:spPr bwMode="auto">
          <a:xfrm>
            <a:off x="4349750" y="5318125"/>
            <a:ext cx="87788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F"/>
                </a:solidFill>
              </a:rPr>
              <a:t>1000</a:t>
            </a:r>
          </a:p>
        </p:txBody>
      </p:sp>
      <p:sp>
        <p:nvSpPr>
          <p:cNvPr id="425999" name="Text Box 15"/>
          <p:cNvSpPr txBox="1">
            <a:spLocks noChangeArrowheads="1"/>
          </p:cNvSpPr>
          <p:nvPr/>
        </p:nvSpPr>
        <p:spPr bwMode="auto">
          <a:xfrm>
            <a:off x="6027738" y="5634038"/>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cxnSp>
        <p:nvCxnSpPr>
          <p:cNvPr id="426000" name="AutoShape 16"/>
          <p:cNvCxnSpPr>
            <a:cxnSpLocks noChangeShapeType="1"/>
            <a:stCxn id="425998" idx="3"/>
            <a:endCxn id="425999" idx="1"/>
          </p:cNvCxnSpPr>
          <p:nvPr/>
        </p:nvCxnSpPr>
        <p:spPr bwMode="auto">
          <a:xfrm>
            <a:off x="5227638" y="5546725"/>
            <a:ext cx="800100" cy="315913"/>
          </a:xfrm>
          <a:prstGeom prst="curvedConnector3">
            <a:avLst>
              <a:gd name="adj1" fmla="val 50000"/>
            </a:avLst>
          </a:prstGeom>
          <a:noFill/>
          <a:ln w="38100">
            <a:solidFill>
              <a:srgbClr val="00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26001" name="Group 17"/>
          <p:cNvGrpSpPr>
            <a:grpSpLocks/>
          </p:cNvGrpSpPr>
          <p:nvPr/>
        </p:nvGrpSpPr>
        <p:grpSpPr bwMode="auto">
          <a:xfrm>
            <a:off x="6096000" y="6208713"/>
            <a:ext cx="1450975" cy="609600"/>
            <a:chOff x="3840" y="3911"/>
            <a:chExt cx="914" cy="384"/>
          </a:xfrm>
        </p:grpSpPr>
        <p:sp>
          <p:nvSpPr>
            <p:cNvPr id="426002" name="Rectangle 18"/>
            <p:cNvSpPr>
              <a:spLocks noChangeArrowheads="1"/>
            </p:cNvSpPr>
            <p:nvPr/>
          </p:nvSpPr>
          <p:spPr bwMode="auto">
            <a:xfrm>
              <a:off x="3840" y="3950"/>
              <a:ext cx="914" cy="297"/>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6003" name="Text Box 19"/>
            <p:cNvSpPr txBox="1">
              <a:spLocks noChangeArrowheads="1"/>
            </p:cNvSpPr>
            <p:nvPr/>
          </p:nvSpPr>
          <p:spPr bwMode="auto">
            <a:xfrm>
              <a:off x="3857" y="3911"/>
              <a:ext cx="882"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a:t>Prof’s data:</a:t>
              </a:r>
            </a:p>
            <a:p>
              <a:r>
                <a:rPr lang="en-US" sz="1700"/>
                <a:t>m_myIQ:    </a:t>
              </a:r>
            </a:p>
          </p:txBody>
        </p:sp>
      </p:grpSp>
      <p:sp>
        <p:nvSpPr>
          <p:cNvPr id="426004" name="Text Box 20"/>
          <p:cNvSpPr txBox="1">
            <a:spLocks noChangeArrowheads="1"/>
          </p:cNvSpPr>
          <p:nvPr/>
        </p:nvSpPr>
        <p:spPr bwMode="auto">
          <a:xfrm>
            <a:off x="7097713" y="6438900"/>
            <a:ext cx="49530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95</a:t>
            </a:r>
          </a:p>
        </p:txBody>
      </p:sp>
      <p:grpSp>
        <p:nvGrpSpPr>
          <p:cNvPr id="426005" name="Group 21"/>
          <p:cNvGrpSpPr>
            <a:grpSpLocks/>
          </p:cNvGrpSpPr>
          <p:nvPr/>
        </p:nvGrpSpPr>
        <p:grpSpPr bwMode="auto">
          <a:xfrm>
            <a:off x="5957888" y="5695950"/>
            <a:ext cx="1733550" cy="609600"/>
            <a:chOff x="3753" y="3911"/>
            <a:chExt cx="1092" cy="384"/>
          </a:xfrm>
        </p:grpSpPr>
        <p:sp>
          <p:nvSpPr>
            <p:cNvPr id="426006" name="Rectangle 22"/>
            <p:cNvSpPr>
              <a:spLocks noChangeArrowheads="1"/>
            </p:cNvSpPr>
            <p:nvPr/>
          </p:nvSpPr>
          <p:spPr bwMode="auto">
            <a:xfrm>
              <a:off x="3840" y="3950"/>
              <a:ext cx="914" cy="297"/>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6007" name="Text Box 23"/>
            <p:cNvSpPr txBox="1">
              <a:spLocks noChangeArrowheads="1"/>
            </p:cNvSpPr>
            <p:nvPr/>
          </p:nvSpPr>
          <p:spPr bwMode="auto">
            <a:xfrm>
              <a:off x="3753" y="3911"/>
              <a:ext cx="1092"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a:t>MathProf data:</a:t>
              </a:r>
            </a:p>
            <a:p>
              <a:r>
                <a:rPr lang="en-US" sz="1700"/>
                <a:t>m_pTable:      </a:t>
              </a:r>
            </a:p>
          </p:txBody>
        </p:sp>
      </p:grpSp>
      <p:grpSp>
        <p:nvGrpSpPr>
          <p:cNvPr id="426008" name="Group 24"/>
          <p:cNvGrpSpPr>
            <a:grpSpLocks/>
          </p:cNvGrpSpPr>
          <p:nvPr/>
        </p:nvGrpSpPr>
        <p:grpSpPr bwMode="auto">
          <a:xfrm>
            <a:off x="8324850" y="5373688"/>
            <a:ext cx="609600" cy="1408112"/>
            <a:chOff x="5088" y="3456"/>
            <a:chExt cx="384" cy="887"/>
          </a:xfrm>
        </p:grpSpPr>
        <p:sp>
          <p:nvSpPr>
            <p:cNvPr id="426009" name="Rectangle 25"/>
            <p:cNvSpPr>
              <a:spLocks noChangeArrowheads="1"/>
            </p:cNvSpPr>
            <p:nvPr/>
          </p:nvSpPr>
          <p:spPr bwMode="auto">
            <a:xfrm>
              <a:off x="5088" y="3600"/>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6010" name="Rectangle 26"/>
            <p:cNvSpPr>
              <a:spLocks noChangeArrowheads="1"/>
            </p:cNvSpPr>
            <p:nvPr/>
          </p:nvSpPr>
          <p:spPr bwMode="auto">
            <a:xfrm>
              <a:off x="5088" y="3897"/>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426011" name="Group 27"/>
            <p:cNvGrpSpPr>
              <a:grpSpLocks/>
            </p:cNvGrpSpPr>
            <p:nvPr/>
          </p:nvGrpSpPr>
          <p:grpSpPr bwMode="auto">
            <a:xfrm>
              <a:off x="5088" y="3456"/>
              <a:ext cx="384" cy="887"/>
              <a:chOff x="5088" y="3456"/>
              <a:chExt cx="384" cy="887"/>
            </a:xfrm>
          </p:grpSpPr>
          <p:sp>
            <p:nvSpPr>
              <p:cNvPr id="426012" name="Rectangle 28"/>
              <p:cNvSpPr>
                <a:spLocks noChangeArrowheads="1"/>
              </p:cNvSpPr>
              <p:nvPr/>
            </p:nvSpPr>
            <p:spPr bwMode="auto">
              <a:xfrm>
                <a:off x="5088" y="3456"/>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6013" name="Rectangle 29"/>
              <p:cNvSpPr>
                <a:spLocks noChangeArrowheads="1"/>
              </p:cNvSpPr>
              <p:nvPr/>
            </p:nvSpPr>
            <p:spPr bwMode="auto">
              <a:xfrm>
                <a:off x="5088" y="3744"/>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6014" name="Rectangle 30"/>
              <p:cNvSpPr>
                <a:spLocks noChangeArrowheads="1"/>
              </p:cNvSpPr>
              <p:nvPr/>
            </p:nvSpPr>
            <p:spPr bwMode="auto">
              <a:xfrm>
                <a:off x="5088" y="4041"/>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6015" name="Rectangle 31"/>
              <p:cNvSpPr>
                <a:spLocks noChangeArrowheads="1"/>
              </p:cNvSpPr>
              <p:nvPr/>
            </p:nvSpPr>
            <p:spPr bwMode="auto">
              <a:xfrm>
                <a:off x="5088" y="4185"/>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426016" name="Text Box 32"/>
          <p:cNvSpPr txBox="1">
            <a:spLocks noChangeArrowheads="1"/>
          </p:cNvSpPr>
          <p:nvPr/>
        </p:nvSpPr>
        <p:spPr bwMode="auto">
          <a:xfrm>
            <a:off x="7024688" y="5943600"/>
            <a:ext cx="650875"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800</a:t>
            </a:r>
          </a:p>
        </p:txBody>
      </p:sp>
      <p:sp>
        <p:nvSpPr>
          <p:cNvPr id="426017" name="Text Box 33"/>
          <p:cNvSpPr txBox="1">
            <a:spLocks noChangeArrowheads="1"/>
          </p:cNvSpPr>
          <p:nvPr/>
        </p:nvSpPr>
        <p:spPr bwMode="auto">
          <a:xfrm>
            <a:off x="8350250" y="5181600"/>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cxnSp>
        <p:nvCxnSpPr>
          <p:cNvPr id="426018" name="AutoShape 34"/>
          <p:cNvCxnSpPr>
            <a:cxnSpLocks noChangeShapeType="1"/>
          </p:cNvCxnSpPr>
          <p:nvPr/>
        </p:nvCxnSpPr>
        <p:spPr bwMode="auto">
          <a:xfrm flipV="1">
            <a:off x="7632700" y="5410200"/>
            <a:ext cx="674688" cy="731838"/>
          </a:xfrm>
          <a:prstGeom prst="curvedConnector3">
            <a:avLst>
              <a:gd name="adj1" fmla="val 49884"/>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6019" name="Text Box 35"/>
          <p:cNvSpPr txBox="1">
            <a:spLocks noChangeArrowheads="1"/>
          </p:cNvSpPr>
          <p:nvPr/>
        </p:nvSpPr>
        <p:spPr bwMode="auto">
          <a:xfrm>
            <a:off x="8383588" y="5310188"/>
            <a:ext cx="431800" cy="15589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4</a:t>
            </a:r>
          </a:p>
          <a:p>
            <a:r>
              <a:rPr lang="en-US" sz="1600" b="1"/>
              <a:t>9</a:t>
            </a:r>
          </a:p>
          <a:p>
            <a:r>
              <a:rPr lang="en-US" sz="1600" b="1"/>
              <a:t>16</a:t>
            </a:r>
          </a:p>
          <a:p>
            <a:r>
              <a:rPr lang="en-US" sz="1600" b="1"/>
              <a:t>25</a:t>
            </a:r>
          </a:p>
        </p:txBody>
      </p:sp>
      <p:sp>
        <p:nvSpPr>
          <p:cNvPr id="426020" name="Line 36"/>
          <p:cNvSpPr>
            <a:spLocks noChangeShapeType="1"/>
          </p:cNvSpPr>
          <p:nvPr/>
        </p:nvSpPr>
        <p:spPr bwMode="auto">
          <a:xfrm>
            <a:off x="225425" y="63531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21" name="AutoShape 37"/>
          <p:cNvSpPr>
            <a:spLocks noChangeArrowheads="1"/>
          </p:cNvSpPr>
          <p:nvPr/>
        </p:nvSpPr>
        <p:spPr bwMode="auto">
          <a:xfrm>
            <a:off x="2057400" y="2362200"/>
            <a:ext cx="6170613" cy="2876550"/>
          </a:xfrm>
          <a:prstGeom prst="wedgeRoundRectCallout">
            <a:avLst>
              <a:gd name="adj1" fmla="val -67569"/>
              <a:gd name="adj2" fmla="val 85870"/>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Hmm.  Let’s see…</a:t>
            </a:r>
          </a:p>
          <a:p>
            <a:endParaRPr lang="en-US"/>
          </a:p>
          <a:p>
            <a:r>
              <a:rPr lang="en-US"/>
              <a:t>Even though </a:t>
            </a:r>
            <a:r>
              <a:rPr lang="en-US">
                <a:solidFill>
                  <a:srgbClr val="6600CC"/>
                </a:solidFill>
              </a:rPr>
              <a:t>p</a:t>
            </a:r>
            <a:r>
              <a:rPr lang="en-US"/>
              <a:t> is a </a:t>
            </a:r>
            <a:r>
              <a:rPr lang="en-US">
                <a:solidFill>
                  <a:srgbClr val="6600CC"/>
                </a:solidFill>
              </a:rPr>
              <a:t>Prof</a:t>
            </a:r>
            <a:r>
              <a:rPr lang="en-US"/>
              <a:t> pointer, it actually points to a </a:t>
            </a:r>
            <a:r>
              <a:rPr lang="en-US">
                <a:solidFill>
                  <a:srgbClr val="6600CC"/>
                </a:solidFill>
              </a:rPr>
              <a:t>MathProf variable</a:t>
            </a:r>
            <a:r>
              <a:rPr lang="en-US"/>
              <a:t>.</a:t>
            </a:r>
          </a:p>
          <a:p>
            <a:endParaRPr lang="en-US"/>
          </a:p>
          <a:p>
            <a:r>
              <a:rPr lang="en-US"/>
              <a:t>So I should first call </a:t>
            </a:r>
            <a:r>
              <a:rPr lang="en-US">
                <a:solidFill>
                  <a:srgbClr val="6600CC"/>
                </a:solidFill>
              </a:rPr>
              <a:t>MathProf’s d’tor first and then Prof’s d’tor second</a:t>
            </a:r>
            <a:r>
              <a:rPr lang="en-US"/>
              <a:t>.   </a:t>
            </a:r>
          </a:p>
        </p:txBody>
      </p:sp>
      <p:sp>
        <p:nvSpPr>
          <p:cNvPr id="426032" name="Line 48"/>
          <p:cNvSpPr>
            <a:spLocks noChangeShapeType="1"/>
          </p:cNvSpPr>
          <p:nvPr/>
        </p:nvSpPr>
        <p:spPr bwMode="auto">
          <a:xfrm>
            <a:off x="4019550" y="34369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33" name="Line 49"/>
          <p:cNvSpPr>
            <a:spLocks noChangeShapeType="1"/>
          </p:cNvSpPr>
          <p:nvPr/>
        </p:nvSpPr>
        <p:spPr bwMode="auto">
          <a:xfrm>
            <a:off x="4214813" y="39338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34" name="AutoShape 50"/>
          <p:cNvSpPr>
            <a:spLocks noChangeArrowheads="1"/>
          </p:cNvSpPr>
          <p:nvPr/>
        </p:nvSpPr>
        <p:spPr bwMode="auto">
          <a:xfrm>
            <a:off x="4876800" y="1447800"/>
            <a:ext cx="3810000" cy="1981200"/>
          </a:xfrm>
          <a:prstGeom prst="wedgeRoundRectCallout">
            <a:avLst>
              <a:gd name="adj1" fmla="val -44375"/>
              <a:gd name="adj2" fmla="val 70032"/>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Hey OS, can you please free the 24 bytes at address 800.</a:t>
            </a:r>
          </a:p>
        </p:txBody>
      </p:sp>
      <p:sp>
        <p:nvSpPr>
          <p:cNvPr id="426035" name="AutoShape 51"/>
          <p:cNvSpPr>
            <a:spLocks noChangeArrowheads="1"/>
          </p:cNvSpPr>
          <p:nvPr/>
        </p:nvSpPr>
        <p:spPr bwMode="auto">
          <a:xfrm flipH="1">
            <a:off x="5157788" y="3311525"/>
            <a:ext cx="3657600" cy="1905000"/>
          </a:xfrm>
          <a:prstGeom prst="wedgeRoundRectCallout">
            <a:avLst>
              <a:gd name="adj1" fmla="val -59722"/>
              <a:gd name="adj2" fmla="val 135000"/>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solidFill>
                  <a:schemeClr val="tx1"/>
                </a:solidFill>
              </a:rPr>
              <a:t>Ok!  I’ll free it for someone else to use.</a:t>
            </a:r>
          </a:p>
        </p:txBody>
      </p:sp>
      <p:sp>
        <p:nvSpPr>
          <p:cNvPr id="426036" name="Line 52"/>
          <p:cNvSpPr>
            <a:spLocks noChangeShapeType="1"/>
          </p:cNvSpPr>
          <p:nvPr/>
        </p:nvSpPr>
        <p:spPr bwMode="auto">
          <a:xfrm>
            <a:off x="4038600" y="4191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37" name="Line 53"/>
          <p:cNvSpPr>
            <a:spLocks noChangeShapeType="1"/>
          </p:cNvSpPr>
          <p:nvPr/>
        </p:nvSpPr>
        <p:spPr bwMode="auto">
          <a:xfrm>
            <a:off x="125413" y="28829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39" name="Line 55"/>
          <p:cNvSpPr>
            <a:spLocks noChangeShapeType="1"/>
          </p:cNvSpPr>
          <p:nvPr/>
        </p:nvSpPr>
        <p:spPr bwMode="auto">
          <a:xfrm>
            <a:off x="320675" y="34004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40" name="Line 56"/>
          <p:cNvSpPr>
            <a:spLocks noChangeShapeType="1"/>
          </p:cNvSpPr>
          <p:nvPr/>
        </p:nvSpPr>
        <p:spPr bwMode="auto">
          <a:xfrm>
            <a:off x="333375" y="36766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41" name="Line 57"/>
          <p:cNvSpPr>
            <a:spLocks noChangeShapeType="1"/>
          </p:cNvSpPr>
          <p:nvPr/>
        </p:nvSpPr>
        <p:spPr bwMode="auto">
          <a:xfrm>
            <a:off x="171450" y="39147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43" name="AutoShape 59"/>
          <p:cNvSpPr>
            <a:spLocks noChangeArrowheads="1"/>
          </p:cNvSpPr>
          <p:nvPr/>
        </p:nvSpPr>
        <p:spPr bwMode="auto">
          <a:xfrm>
            <a:off x="2362200" y="1114425"/>
            <a:ext cx="6170613" cy="2876550"/>
          </a:xfrm>
          <a:prstGeom prst="wedgeRoundRectCallout">
            <a:avLst>
              <a:gd name="adj1" fmla="val -72074"/>
              <a:gd name="adj2" fmla="val 130134"/>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Ok. Now that I ran the destructors, I’ll tell the Operating system to free the memory for me:</a:t>
            </a:r>
          </a:p>
          <a:p>
            <a:endParaRPr lang="en-US"/>
          </a:p>
          <a:p>
            <a:r>
              <a:rPr lang="en-US">
                <a:solidFill>
                  <a:srgbClr val="6600CC"/>
                </a:solidFill>
              </a:rPr>
              <a:t>Hey OS, you can release the memory at address 1000.</a:t>
            </a:r>
          </a:p>
        </p:txBody>
      </p:sp>
      <p:sp>
        <p:nvSpPr>
          <p:cNvPr id="426044" name="AutoShape 60"/>
          <p:cNvSpPr>
            <a:spLocks noChangeArrowheads="1"/>
          </p:cNvSpPr>
          <p:nvPr/>
        </p:nvSpPr>
        <p:spPr bwMode="auto">
          <a:xfrm flipH="1">
            <a:off x="5167313" y="3352800"/>
            <a:ext cx="3657600" cy="1905000"/>
          </a:xfrm>
          <a:prstGeom prst="wedgeRoundRectCallout">
            <a:avLst>
              <a:gd name="adj1" fmla="val -59722"/>
              <a:gd name="adj2" fmla="val 135000"/>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solidFill>
                  <a:schemeClr val="tx1"/>
                </a:solidFill>
              </a:rPr>
              <a:t>Ok!  I’ll free it for someone else to use.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60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26021"/>
                                        </p:tgtEl>
                                        <p:attrNameLst>
                                          <p:attrName>style.visibility</p:attrName>
                                        </p:attrNameLst>
                                      </p:cBhvr>
                                      <p:to>
                                        <p:strVal val="visible"/>
                                      </p:to>
                                    </p:set>
                                    <p:animEffect transition="in" filter="wipe(down)">
                                      <p:cBhvr>
                                        <p:cTn id="11" dur="500"/>
                                        <p:tgtEl>
                                          <p:spTgt spid="4260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426021"/>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2603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426032"/>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2603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26034"/>
                                        </p:tgtEl>
                                        <p:attrNameLst>
                                          <p:attrName>style.visibility</p:attrName>
                                        </p:attrNameLst>
                                      </p:cBhvr>
                                      <p:to>
                                        <p:strVal val="visible"/>
                                      </p:to>
                                    </p:set>
                                    <p:animEffect transition="in" filter="wipe(down)">
                                      <p:cBhvr>
                                        <p:cTn id="32" dur="500"/>
                                        <p:tgtEl>
                                          <p:spTgt spid="4260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426034"/>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26035"/>
                                        </p:tgtEl>
                                        <p:attrNameLst>
                                          <p:attrName>style.visibility</p:attrName>
                                        </p:attrNameLst>
                                      </p:cBhvr>
                                      <p:to>
                                        <p:strVal val="visible"/>
                                      </p:to>
                                    </p:set>
                                    <p:animEffect transition="in" filter="wipe(down)">
                                      <p:cBhvr>
                                        <p:cTn id="41" dur="500"/>
                                        <p:tgtEl>
                                          <p:spTgt spid="42603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426035"/>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nodeType="clickEffect">
                                  <p:stCondLst>
                                    <p:cond delay="0"/>
                                  </p:stCondLst>
                                  <p:childTnLst>
                                    <p:set>
                                      <p:cBhvr>
                                        <p:cTn id="49" dur="1" fill="hold">
                                          <p:stCondLst>
                                            <p:cond delay="0"/>
                                          </p:stCondLst>
                                        </p:cTn>
                                        <p:tgtEl>
                                          <p:spTgt spid="426008"/>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426019"/>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426033"/>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26036"/>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xit" presetSubtype="0" fill="hold" nodeType="clickEffect">
                                  <p:stCondLst>
                                    <p:cond delay="0"/>
                                  </p:stCondLst>
                                  <p:childTnLst>
                                    <p:set>
                                      <p:cBhvr>
                                        <p:cTn id="63" dur="1" fill="hold">
                                          <p:stCondLst>
                                            <p:cond delay="0"/>
                                          </p:stCondLst>
                                        </p:cTn>
                                        <p:tgtEl>
                                          <p:spTgt spid="426005"/>
                                        </p:tgtEl>
                                        <p:attrNameLst>
                                          <p:attrName>style.visibility</p:attrName>
                                        </p:attrNameLst>
                                      </p:cBhvr>
                                      <p:to>
                                        <p:strVal val="hidden"/>
                                      </p:to>
                                    </p:set>
                                  </p:childTnLst>
                                </p:cTn>
                              </p:par>
                              <p:par>
                                <p:cTn id="64" presetID="1" presetClass="exit" presetSubtype="0" fill="hold" grpId="0" nodeType="withEffect">
                                  <p:stCondLst>
                                    <p:cond delay="0"/>
                                  </p:stCondLst>
                                  <p:childTnLst>
                                    <p:set>
                                      <p:cBhvr>
                                        <p:cTn id="65" dur="1" fill="hold">
                                          <p:stCondLst>
                                            <p:cond delay="0"/>
                                          </p:stCondLst>
                                        </p:cTn>
                                        <p:tgtEl>
                                          <p:spTgt spid="426016"/>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426018"/>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426036"/>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26037"/>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426037"/>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26039"/>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426039"/>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26040"/>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426040"/>
                                        </p:tgtEl>
                                        <p:attrNameLst>
                                          <p:attrName>style.visibility</p:attrName>
                                        </p:attrNameLst>
                                      </p:cBhvr>
                                      <p:to>
                                        <p:strVal val="hidden"/>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26041"/>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xit" presetSubtype="0" fill="hold" grpId="0" nodeType="clickEffect">
                                  <p:stCondLst>
                                    <p:cond delay="0"/>
                                  </p:stCondLst>
                                  <p:childTnLst>
                                    <p:set>
                                      <p:cBhvr>
                                        <p:cTn id="103" dur="1" fill="hold">
                                          <p:stCondLst>
                                            <p:cond delay="0"/>
                                          </p:stCondLst>
                                        </p:cTn>
                                        <p:tgtEl>
                                          <p:spTgt spid="426004"/>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426001"/>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426041"/>
                                        </p:tgtEl>
                                        <p:attrNameLst>
                                          <p:attrName>style.visibility</p:attrName>
                                        </p:attrNameLst>
                                      </p:cBhvr>
                                      <p:to>
                                        <p:strVal val="hidden"/>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426043"/>
                                        </p:tgtEl>
                                        <p:attrNameLst>
                                          <p:attrName>style.visibility</p:attrName>
                                        </p:attrNameLst>
                                      </p:cBhvr>
                                      <p:to>
                                        <p:strVal val="visible"/>
                                      </p:to>
                                    </p:set>
                                    <p:animEffect transition="in" filter="wipe(down)">
                                      <p:cBhvr>
                                        <p:cTn id="114" dur="500"/>
                                        <p:tgtEl>
                                          <p:spTgt spid="426043"/>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426043"/>
                                        </p:tgtEl>
                                        <p:attrNameLst>
                                          <p:attrName>style.visibility</p:attrName>
                                        </p:attrNameLst>
                                      </p:cBhvr>
                                      <p:to>
                                        <p:strVal val="hidden"/>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426044"/>
                                        </p:tgtEl>
                                        <p:attrNameLst>
                                          <p:attrName>style.visibility</p:attrName>
                                        </p:attrNameLst>
                                      </p:cBhvr>
                                      <p:to>
                                        <p:strVal val="visible"/>
                                      </p:to>
                                    </p:set>
                                    <p:animEffect transition="in" filter="wipe(down)">
                                      <p:cBhvr>
                                        <p:cTn id="123" dur="500"/>
                                        <p:tgtEl>
                                          <p:spTgt spid="426044"/>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xit" presetSubtype="0" fill="hold" grpId="1" nodeType="clickEffect">
                                  <p:stCondLst>
                                    <p:cond delay="0"/>
                                  </p:stCondLst>
                                  <p:childTnLst>
                                    <p:set>
                                      <p:cBhvr>
                                        <p:cTn id="127" dur="1" fill="hold">
                                          <p:stCondLst>
                                            <p:cond delay="0"/>
                                          </p:stCondLst>
                                        </p:cTn>
                                        <p:tgtEl>
                                          <p:spTgt spid="426044"/>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xit" presetSubtype="0" fill="hold" grpId="0" nodeType="clickEffect">
                                  <p:stCondLst>
                                    <p:cond delay="0"/>
                                  </p:stCondLst>
                                  <p:childTnLst>
                                    <p:set>
                                      <p:cBhvr>
                                        <p:cTn id="131" dur="1" fill="hold">
                                          <p:stCondLst>
                                            <p:cond delay="0"/>
                                          </p:stCondLst>
                                        </p:cTn>
                                        <p:tgtEl>
                                          <p:spTgt spid="4259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97" grpId="0" animBg="1"/>
      <p:bldP spid="426004" grpId="0"/>
      <p:bldP spid="426016" grpId="0"/>
      <p:bldP spid="426019" grpId="0"/>
      <p:bldP spid="426020" grpId="0" animBg="1"/>
      <p:bldP spid="426021" grpId="0" animBg="1"/>
      <p:bldP spid="426021" grpId="1" animBg="1"/>
      <p:bldP spid="426032" grpId="0" animBg="1"/>
      <p:bldP spid="426032" grpId="1" animBg="1"/>
      <p:bldP spid="426033" grpId="0" animBg="1"/>
      <p:bldP spid="426033" grpId="1" animBg="1"/>
      <p:bldP spid="426034" grpId="0" animBg="1"/>
      <p:bldP spid="426034" grpId="1" animBg="1"/>
      <p:bldP spid="426035" grpId="0" animBg="1"/>
      <p:bldP spid="426035" grpId="1" animBg="1"/>
      <p:bldP spid="426036" grpId="0" animBg="1"/>
      <p:bldP spid="426036" grpId="1" animBg="1"/>
      <p:bldP spid="426037" grpId="0" animBg="1"/>
      <p:bldP spid="426037" grpId="1" animBg="1"/>
      <p:bldP spid="426039" grpId="0" animBg="1"/>
      <p:bldP spid="426039" grpId="1" animBg="1"/>
      <p:bldP spid="426040" grpId="0" animBg="1"/>
      <p:bldP spid="426040" grpId="1" animBg="1"/>
      <p:bldP spid="426041" grpId="0" animBg="1"/>
      <p:bldP spid="426041" grpId="1" animBg="1"/>
      <p:bldP spid="426043" grpId="0" animBg="1"/>
      <p:bldP spid="426043" grpId="1" animBg="1"/>
      <p:bldP spid="426044" grpId="0" animBg="1"/>
      <p:bldP spid="42604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67F8A282-2C65-4D7D-9986-D27B7BFE083E}" type="slidenum">
              <a:rPr lang="en-US"/>
              <a:pPr/>
              <a:t>3</a:t>
            </a:fld>
            <a:endParaRPr lang="en-US"/>
          </a:p>
        </p:txBody>
      </p:sp>
      <p:sp>
        <p:nvSpPr>
          <p:cNvPr id="482306" name="Rectangle 2"/>
          <p:cNvSpPr>
            <a:spLocks noGrp="1" noChangeArrowheads="1"/>
          </p:cNvSpPr>
          <p:nvPr>
            <p:ph type="title"/>
          </p:nvPr>
        </p:nvSpPr>
        <p:spPr>
          <a:noFill/>
          <a:ln/>
        </p:spPr>
        <p:txBody>
          <a:bodyPr/>
          <a:lstStyle/>
          <a:p>
            <a:r>
              <a:rPr lang="en-US"/>
              <a:t>Polymorphism</a:t>
            </a:r>
          </a:p>
        </p:txBody>
      </p:sp>
      <p:sp>
        <p:nvSpPr>
          <p:cNvPr id="482307" name="Text Box 3"/>
          <p:cNvSpPr txBox="1">
            <a:spLocks noChangeArrowheads="1"/>
          </p:cNvSpPr>
          <p:nvPr/>
        </p:nvSpPr>
        <p:spPr bwMode="auto">
          <a:xfrm>
            <a:off x="0" y="946150"/>
            <a:ext cx="4206875" cy="1187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Consider a function that accepts a </a:t>
            </a:r>
            <a:r>
              <a:rPr lang="en-US">
                <a:solidFill>
                  <a:schemeClr val="accent2"/>
                </a:solidFill>
              </a:rPr>
              <a:t>Person</a:t>
            </a:r>
            <a:r>
              <a:rPr lang="en-US"/>
              <a:t> as an argument</a:t>
            </a:r>
          </a:p>
        </p:txBody>
      </p:sp>
      <p:grpSp>
        <p:nvGrpSpPr>
          <p:cNvPr id="482308" name="Group 4"/>
          <p:cNvGrpSpPr>
            <a:grpSpLocks/>
          </p:cNvGrpSpPr>
          <p:nvPr/>
        </p:nvGrpSpPr>
        <p:grpSpPr bwMode="auto">
          <a:xfrm>
            <a:off x="4256088" y="982663"/>
            <a:ext cx="5802312" cy="2171700"/>
            <a:chOff x="3494" y="1776"/>
            <a:chExt cx="2610" cy="3014"/>
          </a:xfrm>
        </p:grpSpPr>
        <p:sp>
          <p:nvSpPr>
            <p:cNvPr id="482309" name="Rectangle 5"/>
            <p:cNvSpPr>
              <a:spLocks noChangeArrowheads="1"/>
            </p:cNvSpPr>
            <p:nvPr/>
          </p:nvSpPr>
          <p:spPr bwMode="auto">
            <a:xfrm>
              <a:off x="3504" y="1776"/>
              <a:ext cx="2152" cy="243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310" name="Text Box 6"/>
            <p:cNvSpPr txBox="1">
              <a:spLocks noChangeArrowheads="1"/>
            </p:cNvSpPr>
            <p:nvPr/>
          </p:nvSpPr>
          <p:spPr bwMode="auto">
            <a:xfrm>
              <a:off x="3494" y="1783"/>
              <a:ext cx="2610" cy="30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LemonadeStand(</a:t>
              </a:r>
              <a:r>
                <a:rPr lang="en-US" sz="1800" b="1">
                  <a:solidFill>
                    <a:schemeClr val="accent2"/>
                  </a:solidFill>
                  <a:latin typeface="Courier New" pitchFamily="49" charset="0"/>
                </a:rPr>
                <a:t>Person</a:t>
              </a:r>
              <a:r>
                <a:rPr lang="en-US" sz="1800" b="1">
                  <a:latin typeface="Courier New" pitchFamily="49" charset="0"/>
                </a:rPr>
                <a:t> </a:t>
              </a:r>
              <a:r>
                <a:rPr lang="en-US" sz="1800" b="1">
                  <a:solidFill>
                    <a:schemeClr val="accent2"/>
                  </a:solidFill>
                  <a:latin typeface="Courier New" pitchFamily="49" charset="0"/>
                </a:rPr>
                <a:t>&amp;p</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“Hello “ &lt;&lt; </a:t>
              </a:r>
              <a:r>
                <a:rPr lang="en-US" sz="1800" b="1">
                  <a:solidFill>
                    <a:schemeClr val="accent2"/>
                  </a:solidFill>
                  <a:latin typeface="Courier New" pitchFamily="49" charset="0"/>
                </a:rPr>
                <a:t>p</a:t>
              </a:r>
              <a:r>
                <a:rPr lang="en-US" sz="1800" b="1">
                  <a:latin typeface="Courier New" pitchFamily="49" charset="0"/>
                </a:rPr>
                <a:t>.getName();</a:t>
              </a:r>
              <a:br>
                <a:rPr lang="en-US" sz="1800" b="1">
                  <a:latin typeface="Courier New" pitchFamily="49" charset="0"/>
                </a:rPr>
              </a:br>
              <a:r>
                <a:rPr lang="en-US" sz="1800" b="1">
                  <a:latin typeface="Courier New" pitchFamily="49" charset="0"/>
                </a:rPr>
                <a:t>  cout &lt;&lt; “How many cups of ”; </a:t>
              </a:r>
              <a:br>
                <a:rPr lang="en-US" sz="1800" b="1">
                  <a:latin typeface="Courier New" pitchFamily="49" charset="0"/>
                </a:rPr>
              </a:br>
              <a:r>
                <a:rPr lang="en-US" sz="1800" b="1">
                  <a:latin typeface="Courier New" pitchFamily="49" charset="0"/>
                </a:rPr>
                <a:t>  cout &lt;&lt; “lemonade do you want?”;</a:t>
              </a:r>
            </a:p>
            <a:p>
              <a:pPr algn="l"/>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p:txBody>
        </p:sp>
      </p:grpSp>
      <p:sp>
        <p:nvSpPr>
          <p:cNvPr id="482311" name="Text Box 7"/>
          <p:cNvSpPr txBox="1">
            <a:spLocks noChangeArrowheads="1"/>
          </p:cNvSpPr>
          <p:nvPr/>
        </p:nvSpPr>
        <p:spPr bwMode="auto">
          <a:xfrm>
            <a:off x="0" y="2286000"/>
            <a:ext cx="4211638"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Can we also pass a </a:t>
            </a:r>
            <a:r>
              <a:rPr lang="en-US" sz="2200">
                <a:solidFill>
                  <a:schemeClr val="accent2"/>
                </a:solidFill>
              </a:rPr>
              <a:t>Student</a:t>
            </a:r>
            <a:r>
              <a:rPr lang="en-US" sz="2200"/>
              <a:t> as a parameter to it?</a:t>
            </a:r>
          </a:p>
        </p:txBody>
      </p:sp>
      <p:pic>
        <p:nvPicPr>
          <p:cNvPr id="482322" name="Picture 18" descr="MCj0355327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8750" y="3843338"/>
            <a:ext cx="2482850" cy="2725737"/>
          </a:xfrm>
          <a:prstGeom prst="rect">
            <a:avLst/>
          </a:prstGeom>
          <a:noFill/>
          <a:extLst>
            <a:ext uri="{909E8E84-426E-40DD-AFC4-6F175D3DCCD1}">
              <a14:hiddenFill xmlns:a14="http://schemas.microsoft.com/office/drawing/2010/main">
                <a:solidFill>
                  <a:srgbClr val="FFFFFF"/>
                </a:solidFill>
              </a14:hiddenFill>
            </a:ext>
          </a:extLst>
        </p:spPr>
      </p:pic>
      <p:grpSp>
        <p:nvGrpSpPr>
          <p:cNvPr id="482329" name="Group 25"/>
          <p:cNvGrpSpPr>
            <a:grpSpLocks/>
          </p:cNvGrpSpPr>
          <p:nvPr/>
        </p:nvGrpSpPr>
        <p:grpSpPr bwMode="auto">
          <a:xfrm>
            <a:off x="4222750" y="3884613"/>
            <a:ext cx="1958975" cy="2984500"/>
            <a:chOff x="2660" y="2447"/>
            <a:chExt cx="1234" cy="1880"/>
          </a:xfrm>
        </p:grpSpPr>
        <p:pic>
          <p:nvPicPr>
            <p:cNvPr id="482327" name="Picture 23" descr="j038714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0" y="2447"/>
              <a:ext cx="1234" cy="1729"/>
            </a:xfrm>
            <a:prstGeom prst="rect">
              <a:avLst/>
            </a:prstGeom>
            <a:noFill/>
            <a:extLst>
              <a:ext uri="{909E8E84-426E-40DD-AFC4-6F175D3DCCD1}">
                <a14:hiddenFill xmlns:a14="http://schemas.microsoft.com/office/drawing/2010/main">
                  <a:solidFill>
                    <a:srgbClr val="FFFFFF"/>
                  </a:solidFill>
                </a14:hiddenFill>
              </a:ext>
            </a:extLst>
          </p:spPr>
        </p:pic>
        <p:sp>
          <p:nvSpPr>
            <p:cNvPr id="482328" name="Text Box 24"/>
            <p:cNvSpPr txBox="1">
              <a:spLocks noChangeArrowheads="1"/>
            </p:cNvSpPr>
            <p:nvPr/>
          </p:nvSpPr>
          <p:spPr bwMode="auto">
            <a:xfrm>
              <a:off x="2918" y="4039"/>
              <a:ext cx="708"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6600CC"/>
                  </a:solidFill>
                </a:rPr>
                <a:t>Person</a:t>
              </a:r>
            </a:p>
          </p:txBody>
        </p:sp>
      </p:grpSp>
      <p:sp>
        <p:nvSpPr>
          <p:cNvPr id="482330" name="AutoShape 26"/>
          <p:cNvSpPr>
            <a:spLocks noChangeArrowheads="1"/>
          </p:cNvSpPr>
          <p:nvPr/>
        </p:nvSpPr>
        <p:spPr bwMode="auto">
          <a:xfrm>
            <a:off x="5183188" y="2001838"/>
            <a:ext cx="2590800" cy="990600"/>
          </a:xfrm>
          <a:prstGeom prst="wedgeRoundRectCallout">
            <a:avLst>
              <a:gd name="adj1" fmla="val -47120"/>
              <a:gd name="adj2" fmla="val 144870"/>
              <a:gd name="adj3" fmla="val 16667"/>
            </a:avLst>
          </a:prstGeom>
          <a:solidFill>
            <a:srgbClr val="FFF1E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t>I’d like to buy some lemonade.</a:t>
            </a:r>
          </a:p>
        </p:txBody>
      </p:sp>
      <p:sp>
        <p:nvSpPr>
          <p:cNvPr id="482331" name="AutoShape 27"/>
          <p:cNvSpPr>
            <a:spLocks noChangeArrowheads="1"/>
          </p:cNvSpPr>
          <p:nvPr/>
        </p:nvSpPr>
        <p:spPr bwMode="auto">
          <a:xfrm flipH="1">
            <a:off x="5792788" y="2982913"/>
            <a:ext cx="2405062" cy="1209675"/>
          </a:xfrm>
          <a:prstGeom prst="wedgeRoundRectCallout">
            <a:avLst>
              <a:gd name="adj1" fmla="val -42611"/>
              <a:gd name="adj2" fmla="val 67977"/>
              <a:gd name="adj3" fmla="val 16667"/>
            </a:avLst>
          </a:prstGeom>
          <a:solidFill>
            <a:srgbClr val="EBFFEB"/>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t>We only serve people. Are you a person?</a:t>
            </a:r>
          </a:p>
        </p:txBody>
      </p:sp>
      <p:sp>
        <p:nvSpPr>
          <p:cNvPr id="482332" name="AutoShape 28"/>
          <p:cNvSpPr>
            <a:spLocks noChangeArrowheads="1"/>
          </p:cNvSpPr>
          <p:nvPr/>
        </p:nvSpPr>
        <p:spPr bwMode="auto">
          <a:xfrm>
            <a:off x="5181600" y="1828800"/>
            <a:ext cx="3733800" cy="1154113"/>
          </a:xfrm>
          <a:prstGeom prst="wedgeRoundRectCallout">
            <a:avLst>
              <a:gd name="adj1" fmla="val -48000"/>
              <a:gd name="adj2" fmla="val 131431"/>
              <a:gd name="adj3" fmla="val 16667"/>
            </a:avLst>
          </a:prstGeom>
          <a:solidFill>
            <a:srgbClr val="FFF1E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300" dirty="0"/>
              <a:t>Yes. I’m a person.  I have a name and everything.</a:t>
            </a:r>
          </a:p>
        </p:txBody>
      </p:sp>
      <p:grpSp>
        <p:nvGrpSpPr>
          <p:cNvPr id="482333" name="Group 29"/>
          <p:cNvGrpSpPr>
            <a:grpSpLocks/>
          </p:cNvGrpSpPr>
          <p:nvPr/>
        </p:nvGrpSpPr>
        <p:grpSpPr bwMode="auto">
          <a:xfrm>
            <a:off x="381000" y="3505200"/>
            <a:ext cx="3352800" cy="2843213"/>
            <a:chOff x="240" y="2057"/>
            <a:chExt cx="2112" cy="1791"/>
          </a:xfrm>
        </p:grpSpPr>
        <p:sp>
          <p:nvSpPr>
            <p:cNvPr id="482334" name="Rectangle 30"/>
            <p:cNvSpPr>
              <a:spLocks noChangeArrowheads="1"/>
            </p:cNvSpPr>
            <p:nvPr/>
          </p:nvSpPr>
          <p:spPr bwMode="auto">
            <a:xfrm>
              <a:off x="240" y="2057"/>
              <a:ext cx="2112" cy="177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335" name="Text Box 31"/>
            <p:cNvSpPr txBox="1">
              <a:spLocks noChangeArrowheads="1"/>
            </p:cNvSpPr>
            <p:nvPr/>
          </p:nvSpPr>
          <p:spPr bwMode="auto">
            <a:xfrm>
              <a:off x="258" y="2060"/>
              <a:ext cx="2094" cy="17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ea typeface="MS Mincho" pitchFamily="49" charset="-128"/>
                </a:rPr>
                <a:t>class Person</a:t>
              </a: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endParaRPr lang="en-US" sz="1800">
                <a:latin typeface="Courier New" pitchFamily="49" charset="0"/>
              </a:endParaRPr>
            </a:p>
            <a:p>
              <a:pPr algn="l"/>
              <a:r>
                <a:rPr lang="en-US" sz="1800" b="1">
                  <a:latin typeface="Courier New" pitchFamily="49" charset="0"/>
                  <a:ea typeface="MS Mincho" pitchFamily="49" charset="-128"/>
                </a:rPr>
                <a:t>  string </a:t>
              </a:r>
              <a:r>
                <a:rPr lang="en-US" sz="1800" b="1">
                  <a:solidFill>
                    <a:srgbClr val="6600CC"/>
                  </a:solidFill>
                  <a:latin typeface="Courier New" pitchFamily="49" charset="0"/>
                  <a:ea typeface="MS Mincho" pitchFamily="49" charset="-128"/>
                </a:rPr>
                <a:t>getName</a:t>
              </a:r>
              <a:r>
                <a:rPr lang="en-US" sz="1800" b="1">
                  <a:latin typeface="Courier New" pitchFamily="49" charset="0"/>
                  <a:ea typeface="MS Mincho" pitchFamily="49" charset="-128"/>
                </a:rPr>
                <a:t>(void);</a:t>
              </a:r>
            </a:p>
            <a:p>
              <a:pPr algn="l"/>
              <a:r>
                <a:rPr lang="en-US" sz="1800" b="1">
                  <a:latin typeface="Courier New" pitchFamily="49" charset="0"/>
                  <a:ea typeface="MS Mincho" pitchFamily="49" charset="-128"/>
                </a:rPr>
                <a:t>  ...</a:t>
              </a:r>
            </a:p>
            <a:p>
              <a:pPr algn="l"/>
              <a:endParaRPr lang="en-US" sz="1800">
                <a:latin typeface="Courier New" pitchFamily="49" charset="0"/>
              </a:endParaRPr>
            </a:p>
            <a:p>
              <a:pPr algn="l"/>
              <a:r>
                <a:rPr lang="en-US" sz="1800" b="1">
                  <a:latin typeface="Courier New" pitchFamily="49" charset="0"/>
                  <a:ea typeface="MS Mincho" pitchFamily="49" charset="-128"/>
                </a:rPr>
                <a:t>private:</a:t>
              </a:r>
              <a:endParaRPr lang="en-US" sz="1800">
                <a:latin typeface="Courier New" pitchFamily="49" charset="0"/>
              </a:endParaRPr>
            </a:p>
            <a:p>
              <a:pPr algn="l"/>
              <a:r>
                <a:rPr lang="en-US" sz="1800" b="1">
                  <a:latin typeface="Courier New" pitchFamily="49" charset="0"/>
                  <a:ea typeface="MS Mincho" pitchFamily="49" charset="-128"/>
                </a:rPr>
                <a:t>  </a:t>
              </a:r>
              <a:r>
                <a:rPr lang="en-US" sz="1800" b="1">
                  <a:latin typeface="Courier New" pitchFamily="49" charset="0"/>
                </a:rPr>
                <a:t>string m_sName;</a:t>
              </a:r>
            </a:p>
            <a:p>
              <a:pPr algn="l"/>
              <a:r>
                <a:rPr lang="en-US" sz="1800" b="1">
                  <a:latin typeface="Courier New" pitchFamily="49" charset="0"/>
                </a:rPr>
                <a:t>  int    m_nAge;</a:t>
              </a:r>
            </a:p>
            <a:p>
              <a:pPr algn="l"/>
              <a:r>
                <a:rPr lang="en-US" sz="1800" b="1">
                  <a:latin typeface="Courier New" pitchFamily="49" charset="0"/>
                </a:rPr>
                <a:t>};</a:t>
              </a:r>
              <a:r>
                <a:rPr lang="en-US" sz="1800">
                  <a:latin typeface="Courier New" pitchFamily="49" charset="0"/>
                </a:rPr>
                <a:t> </a:t>
              </a:r>
            </a:p>
          </p:txBody>
        </p:sp>
      </p:grpSp>
      <p:sp>
        <p:nvSpPr>
          <p:cNvPr id="482336" name="AutoShape 32"/>
          <p:cNvSpPr>
            <a:spLocks noChangeArrowheads="1"/>
          </p:cNvSpPr>
          <p:nvPr/>
        </p:nvSpPr>
        <p:spPr bwMode="auto">
          <a:xfrm flipH="1">
            <a:off x="5681663" y="2406650"/>
            <a:ext cx="2743200" cy="1317625"/>
          </a:xfrm>
          <a:prstGeom prst="wedgeRoundRectCallout">
            <a:avLst>
              <a:gd name="adj1" fmla="val -30269"/>
              <a:gd name="adj2" fmla="val 90000"/>
              <a:gd name="adj3" fmla="val 16667"/>
            </a:avLst>
          </a:prstGeom>
          <a:solidFill>
            <a:srgbClr val="EBFFEB"/>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200"/>
              <a:t>Ok.  How many cups of lemonade would you like?</a:t>
            </a:r>
          </a:p>
        </p:txBody>
      </p:sp>
      <p:sp>
        <p:nvSpPr>
          <p:cNvPr id="482337" name="AutoShape 33"/>
          <p:cNvSpPr>
            <a:spLocks noChangeArrowheads="1"/>
          </p:cNvSpPr>
          <p:nvPr/>
        </p:nvSpPr>
        <p:spPr bwMode="auto">
          <a:xfrm>
            <a:off x="6010275" y="3093510"/>
            <a:ext cx="1970087" cy="708025"/>
          </a:xfrm>
          <a:prstGeom prst="wedgeRoundRectCallout">
            <a:avLst>
              <a:gd name="adj1" fmla="val 10407"/>
              <a:gd name="adj2" fmla="val 144218"/>
              <a:gd name="adj3" fmla="val 16667"/>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a:t>Mom. I think that’s Lucy Lu!</a:t>
            </a:r>
          </a:p>
        </p:txBody>
      </p:sp>
      <p:sp>
        <p:nvSpPr>
          <p:cNvPr id="482338" name="AutoShape 34"/>
          <p:cNvSpPr>
            <a:spLocks noChangeArrowheads="1"/>
          </p:cNvSpPr>
          <p:nvPr/>
        </p:nvSpPr>
        <p:spPr bwMode="auto">
          <a:xfrm>
            <a:off x="7914989" y="3447523"/>
            <a:ext cx="1219200" cy="392113"/>
          </a:xfrm>
          <a:prstGeom prst="wedgeRoundRectCallout">
            <a:avLst>
              <a:gd name="adj1" fmla="val -26301"/>
              <a:gd name="adj2" fmla="val 153644"/>
              <a:gd name="adj3" fmla="val 16667"/>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a:t>Shhhh</a:t>
            </a:r>
            <a:r>
              <a:rPr lang="en-US" sz="18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2322"/>
                                        </p:tgtEl>
                                        <p:attrNameLst>
                                          <p:attrName>style.visibility</p:attrName>
                                        </p:attrNameLst>
                                      </p:cBhvr>
                                      <p:to>
                                        <p:strVal val="visible"/>
                                      </p:to>
                                    </p:set>
                                    <p:anim calcmode="lin" valueType="num">
                                      <p:cBhvr additive="base">
                                        <p:cTn id="7" dur="500" fill="hold"/>
                                        <p:tgtEl>
                                          <p:spTgt spid="482322"/>
                                        </p:tgtEl>
                                        <p:attrNameLst>
                                          <p:attrName>ppt_x</p:attrName>
                                        </p:attrNameLst>
                                      </p:cBhvr>
                                      <p:tavLst>
                                        <p:tav tm="0">
                                          <p:val>
                                            <p:strVal val="#ppt_x"/>
                                          </p:val>
                                        </p:tav>
                                        <p:tav tm="100000">
                                          <p:val>
                                            <p:strVal val="#ppt_x"/>
                                          </p:val>
                                        </p:tav>
                                      </p:tavLst>
                                    </p:anim>
                                    <p:anim calcmode="lin" valueType="num">
                                      <p:cBhvr additive="base">
                                        <p:cTn id="8" dur="500" fill="hold"/>
                                        <p:tgtEl>
                                          <p:spTgt spid="4823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82329"/>
                                        </p:tgtEl>
                                        <p:attrNameLst>
                                          <p:attrName>style.visibility</p:attrName>
                                        </p:attrNameLst>
                                      </p:cBhvr>
                                      <p:to>
                                        <p:strVal val="visible"/>
                                      </p:to>
                                    </p:set>
                                    <p:anim calcmode="lin" valueType="num">
                                      <p:cBhvr additive="base">
                                        <p:cTn id="13" dur="2000" fill="hold"/>
                                        <p:tgtEl>
                                          <p:spTgt spid="482329"/>
                                        </p:tgtEl>
                                        <p:attrNameLst>
                                          <p:attrName>ppt_x</p:attrName>
                                        </p:attrNameLst>
                                      </p:cBhvr>
                                      <p:tavLst>
                                        <p:tav tm="0">
                                          <p:val>
                                            <p:strVal val="0-#ppt_w/2"/>
                                          </p:val>
                                        </p:tav>
                                        <p:tav tm="100000">
                                          <p:val>
                                            <p:strVal val="#ppt_x"/>
                                          </p:val>
                                        </p:tav>
                                      </p:tavLst>
                                    </p:anim>
                                    <p:anim calcmode="lin" valueType="num">
                                      <p:cBhvr additive="base">
                                        <p:cTn id="14" dur="2000" fill="hold"/>
                                        <p:tgtEl>
                                          <p:spTgt spid="48232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82337"/>
                                        </p:tgtEl>
                                        <p:attrNameLst>
                                          <p:attrName>style.visibility</p:attrName>
                                        </p:attrNameLst>
                                      </p:cBhvr>
                                      <p:to>
                                        <p:strVal val="visible"/>
                                      </p:to>
                                    </p:set>
                                    <p:animEffect transition="in" filter="wipe(down)">
                                      <p:cBhvr>
                                        <p:cTn id="19" dur="500"/>
                                        <p:tgtEl>
                                          <p:spTgt spid="48233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82338"/>
                                        </p:tgtEl>
                                        <p:attrNameLst>
                                          <p:attrName>style.visibility</p:attrName>
                                        </p:attrNameLst>
                                      </p:cBhvr>
                                      <p:to>
                                        <p:strVal val="visible"/>
                                      </p:to>
                                    </p:set>
                                    <p:animEffect transition="in" filter="wipe(down)">
                                      <p:cBhvr>
                                        <p:cTn id="24" dur="500"/>
                                        <p:tgtEl>
                                          <p:spTgt spid="48233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8233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482338"/>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82330"/>
                                        </p:tgtEl>
                                        <p:attrNameLst>
                                          <p:attrName>style.visibility</p:attrName>
                                        </p:attrNameLst>
                                      </p:cBhvr>
                                      <p:to>
                                        <p:strVal val="visible"/>
                                      </p:to>
                                    </p:set>
                                    <p:animEffect transition="in" filter="wipe(down)">
                                      <p:cBhvr>
                                        <p:cTn id="35" dur="500"/>
                                        <p:tgtEl>
                                          <p:spTgt spid="48233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1" nodeType="clickEffect">
                                  <p:stCondLst>
                                    <p:cond delay="0"/>
                                  </p:stCondLst>
                                  <p:childTnLst>
                                    <p:set>
                                      <p:cBhvr>
                                        <p:cTn id="39" dur="1" fill="hold">
                                          <p:stCondLst>
                                            <p:cond delay="0"/>
                                          </p:stCondLst>
                                        </p:cTn>
                                        <p:tgtEl>
                                          <p:spTgt spid="482331"/>
                                        </p:tgtEl>
                                        <p:attrNameLst>
                                          <p:attrName>style.visibility</p:attrName>
                                        </p:attrNameLst>
                                      </p:cBhvr>
                                      <p:to>
                                        <p:strVal val="visible"/>
                                      </p:to>
                                    </p:set>
                                    <p:animEffect transition="in" filter="wipe(down)">
                                      <p:cBhvr>
                                        <p:cTn id="40" dur="500"/>
                                        <p:tgtEl>
                                          <p:spTgt spid="48233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82330"/>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482332"/>
                                        </p:tgtEl>
                                        <p:attrNameLst>
                                          <p:attrName>style.visibility</p:attrName>
                                        </p:attrNameLst>
                                      </p:cBhvr>
                                      <p:to>
                                        <p:strVal val="visible"/>
                                      </p:to>
                                    </p:set>
                                    <p:animEffect transition="in" filter="wipe(down)">
                                      <p:cBhvr>
                                        <p:cTn id="49" dur="500"/>
                                        <p:tgtEl>
                                          <p:spTgt spid="48233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nodeType="clickEffect">
                                  <p:stCondLst>
                                    <p:cond delay="0"/>
                                  </p:stCondLst>
                                  <p:childTnLst>
                                    <p:set>
                                      <p:cBhvr>
                                        <p:cTn id="53" dur="1" fill="hold">
                                          <p:stCondLst>
                                            <p:cond delay="0"/>
                                          </p:stCondLst>
                                        </p:cTn>
                                        <p:tgtEl>
                                          <p:spTgt spid="482333"/>
                                        </p:tgtEl>
                                        <p:attrNameLst>
                                          <p:attrName>style.visibility</p:attrName>
                                        </p:attrNameLst>
                                      </p:cBhvr>
                                      <p:to>
                                        <p:strVal val="visible"/>
                                      </p:to>
                                    </p:set>
                                    <p:anim calcmode="lin" valueType="num">
                                      <p:cBhvr additive="base">
                                        <p:cTn id="54" dur="500" fill="hold"/>
                                        <p:tgtEl>
                                          <p:spTgt spid="482333"/>
                                        </p:tgtEl>
                                        <p:attrNameLst>
                                          <p:attrName>ppt_x</p:attrName>
                                        </p:attrNameLst>
                                      </p:cBhvr>
                                      <p:tavLst>
                                        <p:tav tm="0">
                                          <p:val>
                                            <p:strVal val="0-#ppt_w/2"/>
                                          </p:val>
                                        </p:tav>
                                        <p:tav tm="100000">
                                          <p:val>
                                            <p:strVal val="#ppt_x"/>
                                          </p:val>
                                        </p:tav>
                                      </p:tavLst>
                                    </p:anim>
                                    <p:anim calcmode="lin" valueType="num">
                                      <p:cBhvr additive="base">
                                        <p:cTn id="55" dur="500" fill="hold"/>
                                        <p:tgtEl>
                                          <p:spTgt spid="482333"/>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482332"/>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xit" presetSubtype="0" fill="hold" grpId="0" nodeType="clickEffect">
                                  <p:stCondLst>
                                    <p:cond delay="0"/>
                                  </p:stCondLst>
                                  <p:childTnLst>
                                    <p:set>
                                      <p:cBhvr>
                                        <p:cTn id="63" dur="1" fill="hold">
                                          <p:stCondLst>
                                            <p:cond delay="0"/>
                                          </p:stCondLst>
                                        </p:cTn>
                                        <p:tgtEl>
                                          <p:spTgt spid="482331"/>
                                        </p:tgtEl>
                                        <p:attrNameLst>
                                          <p:attrName>style.visibility</p:attrName>
                                        </p:attrNameLst>
                                      </p:cBhvr>
                                      <p:to>
                                        <p:strVal val="hidden"/>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grpId="1" nodeType="clickEffect">
                                  <p:stCondLst>
                                    <p:cond delay="0"/>
                                  </p:stCondLst>
                                  <p:childTnLst>
                                    <p:set>
                                      <p:cBhvr>
                                        <p:cTn id="67" dur="1" fill="hold">
                                          <p:stCondLst>
                                            <p:cond delay="0"/>
                                          </p:stCondLst>
                                        </p:cTn>
                                        <p:tgtEl>
                                          <p:spTgt spid="482336"/>
                                        </p:tgtEl>
                                        <p:attrNameLst>
                                          <p:attrName>style.visibility</p:attrName>
                                        </p:attrNameLst>
                                      </p:cBhvr>
                                      <p:to>
                                        <p:strVal val="visible"/>
                                      </p:to>
                                    </p:set>
                                    <p:animEffect transition="in" filter="wipe(down)">
                                      <p:cBhvr>
                                        <p:cTn id="68" dur="500"/>
                                        <p:tgtEl>
                                          <p:spTgt spid="482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30" grpId="0" animBg="1"/>
      <p:bldP spid="482330" grpId="1" animBg="1"/>
      <p:bldP spid="482331" grpId="0" animBg="1"/>
      <p:bldP spid="482331" grpId="1" animBg="1"/>
      <p:bldP spid="482332" grpId="0" animBg="1"/>
      <p:bldP spid="482332" grpId="1" animBg="1"/>
      <p:bldP spid="482336" grpId="1" animBg="1"/>
      <p:bldP spid="482337" grpId="0" animBg="1"/>
      <p:bldP spid="482337" grpId="1" animBg="1"/>
      <p:bldP spid="482338" grpId="0" animBg="1"/>
      <p:bldP spid="482338"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C6437A9A-15DB-4A57-A860-8064EF10EFAD}" type="slidenum">
              <a:rPr lang="en-US"/>
              <a:pPr/>
              <a:t>30</a:t>
            </a:fld>
            <a:endParaRPr lang="en-US"/>
          </a:p>
        </p:txBody>
      </p:sp>
      <p:sp>
        <p:nvSpPr>
          <p:cNvPr id="365570" name="Rectangle 2"/>
          <p:cNvSpPr>
            <a:spLocks noGrp="1" noChangeArrowheads="1"/>
          </p:cNvSpPr>
          <p:nvPr>
            <p:ph type="title"/>
          </p:nvPr>
        </p:nvSpPr>
        <p:spPr>
          <a:xfrm>
            <a:off x="685800" y="-228600"/>
            <a:ext cx="7772400" cy="1143000"/>
          </a:xfrm>
        </p:spPr>
        <p:txBody>
          <a:bodyPr/>
          <a:lstStyle/>
          <a:p>
            <a:r>
              <a:rPr lang="en-US"/>
              <a:t>Virtual Destructors</a:t>
            </a:r>
          </a:p>
        </p:txBody>
      </p:sp>
      <p:sp>
        <p:nvSpPr>
          <p:cNvPr id="365571" name="Text Box 3"/>
          <p:cNvSpPr txBox="1">
            <a:spLocks noChangeArrowheads="1"/>
          </p:cNvSpPr>
          <p:nvPr/>
        </p:nvSpPr>
        <p:spPr bwMode="auto">
          <a:xfrm>
            <a:off x="293688" y="762000"/>
            <a:ext cx="8697912"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Now lets see what happens if our destructors </a:t>
            </a:r>
            <a:r>
              <a:rPr lang="en-US">
                <a:solidFill>
                  <a:srgbClr val="006666"/>
                </a:solidFill>
              </a:rPr>
              <a:t>aren’t</a:t>
            </a:r>
            <a:r>
              <a:rPr lang="en-US"/>
              <a:t> virtual functions</a:t>
            </a:r>
            <a:r>
              <a:rPr lang="en-US">
                <a:solidFill>
                  <a:srgbClr val="FF3300"/>
                </a:solidFill>
              </a:rPr>
              <a:t>*</a:t>
            </a:r>
            <a:r>
              <a:rPr lang="en-US"/>
              <a:t>.</a:t>
            </a:r>
          </a:p>
        </p:txBody>
      </p:sp>
      <p:grpSp>
        <p:nvGrpSpPr>
          <p:cNvPr id="365581" name="Group 13"/>
          <p:cNvGrpSpPr>
            <a:grpSpLocks/>
          </p:cNvGrpSpPr>
          <p:nvPr/>
        </p:nvGrpSpPr>
        <p:grpSpPr bwMode="auto">
          <a:xfrm>
            <a:off x="381000" y="1676400"/>
            <a:ext cx="4191000" cy="4125913"/>
            <a:chOff x="240" y="2640"/>
            <a:chExt cx="2304" cy="1556"/>
          </a:xfrm>
        </p:grpSpPr>
        <p:sp>
          <p:nvSpPr>
            <p:cNvPr id="365582" name="Rectangle 14"/>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583" name="Rectangle 15"/>
            <p:cNvSpPr>
              <a:spLocks noChangeArrowheads="1"/>
            </p:cNvSpPr>
            <p:nvPr/>
          </p:nvSpPr>
          <p:spPr bwMode="auto">
            <a:xfrm>
              <a:off x="240" y="2640"/>
              <a:ext cx="2304" cy="155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m_myIQ = 95;</a:t>
              </a:r>
            </a:p>
            <a:p>
              <a:pPr algn="l" eaLnBrk="0" hangingPunct="0"/>
              <a:r>
                <a:rPr lang="en-US" sz="1700" b="1">
                  <a:solidFill>
                    <a:schemeClr val="tx1"/>
                  </a:solidFill>
                  <a:latin typeface="Courier New" pitchFamily="49" charset="0"/>
                  <a:ea typeface="MS Mincho" pitchFamily="49" charset="-128"/>
                </a:rPr>
                <a:t>  }</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cout &lt;&lt; </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I died smart:</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cout &lt;&lt; m_myIQ;</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m_myIQ;</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365584" name="Group 16"/>
          <p:cNvGrpSpPr>
            <a:grpSpLocks/>
          </p:cNvGrpSpPr>
          <p:nvPr/>
        </p:nvGrpSpPr>
        <p:grpSpPr bwMode="auto">
          <a:xfrm>
            <a:off x="4419600" y="1687513"/>
            <a:ext cx="4725988" cy="4478337"/>
            <a:chOff x="2784" y="576"/>
            <a:chExt cx="2880" cy="1536"/>
          </a:xfrm>
        </p:grpSpPr>
        <p:sp>
          <p:nvSpPr>
            <p:cNvPr id="365585" name="Rectangle 17"/>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586" name="Rectangle 18"/>
            <p:cNvSpPr>
              <a:spLocks noChangeArrowheads="1"/>
            </p:cNvSpPr>
            <p:nvPr/>
          </p:nvSpPr>
          <p:spPr bwMode="auto">
            <a:xfrm>
              <a:off x="2784" y="578"/>
              <a:ext cx="2880" cy="15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MathProf: public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MathProf(void)</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m_pTable = new int[6];</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for (int i=0;i&lt;6;i++)</a:t>
              </a:r>
            </a:p>
            <a:p>
              <a:pPr algn="l" eaLnBrk="0" hangingPunct="0"/>
              <a:r>
                <a:rPr lang="en-US" sz="1700" b="1">
                  <a:solidFill>
                    <a:schemeClr val="tx1"/>
                  </a:solidFill>
                  <a:latin typeface="Courier New" pitchFamily="49" charset="0"/>
                  <a:ea typeface="MS Mincho" pitchFamily="49" charset="-128"/>
                </a:rPr>
                <a:t>    m_pTable[i] = i*i;</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a:t>
              </a:r>
            </a:p>
            <a:p>
              <a:pPr algn="l" eaLnBrk="0" hangingPunct="0"/>
              <a:r>
                <a:rPr lang="en-US" sz="1700" b="1">
                  <a:solidFill>
                    <a:schemeClr val="tx1"/>
                  </a:solidFill>
                  <a:latin typeface="Courier New" pitchFamily="49" charset="0"/>
                  <a:ea typeface="MS Mincho" pitchFamily="49" charset="-128"/>
                </a:rPr>
                <a:t> { </a:t>
              </a:r>
            </a:p>
            <a:p>
              <a:pPr algn="l" eaLnBrk="0" hangingPunct="0"/>
              <a:r>
                <a:rPr lang="en-US" sz="1700" b="1">
                  <a:solidFill>
                    <a:schemeClr val="tx1"/>
                  </a:solidFill>
                  <a:latin typeface="Courier New" pitchFamily="49" charset="0"/>
                  <a:ea typeface="MS Mincho" pitchFamily="49" charset="-128"/>
                </a:rPr>
                <a:t>   delete [] m_pTable; </a:t>
              </a:r>
            </a:p>
            <a:p>
              <a:pPr algn="l" eaLnBrk="0" hangingPunct="0"/>
              <a:r>
                <a:rPr lang="en-US" sz="1700" b="1">
                  <a:solidFill>
                    <a:schemeClr val="tx1"/>
                  </a:solidFill>
                  <a:latin typeface="Courier New" pitchFamily="49" charset="0"/>
                  <a:ea typeface="MS Mincho" pitchFamily="49" charset="-128"/>
                </a:rPr>
                <a:t>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*m_pTable;</a:t>
              </a:r>
            </a:p>
            <a:p>
              <a:pPr algn="l" eaLnBrk="0" hangingPunct="0"/>
              <a:r>
                <a:rPr lang="en-US" sz="1700" b="1">
                  <a:solidFill>
                    <a:schemeClr val="tx1"/>
                  </a:solidFill>
                  <a:latin typeface="Courier New" pitchFamily="49" charset="0"/>
                  <a:ea typeface="MS Mincho" pitchFamily="49" charset="-128"/>
                </a:rPr>
                <a:t>};</a:t>
              </a:r>
            </a:p>
          </p:txBody>
        </p:sp>
      </p:grpSp>
      <p:grpSp>
        <p:nvGrpSpPr>
          <p:cNvPr id="365589" name="Group 21"/>
          <p:cNvGrpSpPr>
            <a:grpSpLocks/>
          </p:cNvGrpSpPr>
          <p:nvPr/>
        </p:nvGrpSpPr>
        <p:grpSpPr bwMode="auto">
          <a:xfrm>
            <a:off x="650875" y="3611563"/>
            <a:ext cx="2654300" cy="396875"/>
            <a:chOff x="480" y="3660"/>
            <a:chExt cx="1672" cy="250"/>
          </a:xfrm>
        </p:grpSpPr>
        <p:sp>
          <p:nvSpPr>
            <p:cNvPr id="365587" name="Rectangle 19"/>
            <p:cNvSpPr>
              <a:spLocks noChangeArrowheads="1"/>
            </p:cNvSpPr>
            <p:nvPr/>
          </p:nvSpPr>
          <p:spPr bwMode="auto">
            <a:xfrm>
              <a:off x="528" y="3696"/>
              <a:ext cx="1624" cy="181"/>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65588" name="Text Box 20"/>
            <p:cNvSpPr txBox="1">
              <a:spLocks noChangeArrowheads="1"/>
            </p:cNvSpPr>
            <p:nvPr/>
          </p:nvSpPr>
          <p:spPr bwMode="auto">
            <a:xfrm>
              <a:off x="480" y="3660"/>
              <a:ext cx="1187"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virtual</a:t>
              </a:r>
              <a:r>
                <a:rPr lang="en-US" sz="2000"/>
                <a:t> ~Prof()</a:t>
              </a:r>
            </a:p>
          </p:txBody>
        </p:sp>
      </p:grpSp>
      <p:grpSp>
        <p:nvGrpSpPr>
          <p:cNvPr id="365593" name="Group 25"/>
          <p:cNvGrpSpPr>
            <a:grpSpLocks/>
          </p:cNvGrpSpPr>
          <p:nvPr/>
        </p:nvGrpSpPr>
        <p:grpSpPr bwMode="auto">
          <a:xfrm>
            <a:off x="4548188" y="4186238"/>
            <a:ext cx="2671762" cy="396875"/>
            <a:chOff x="1239" y="3648"/>
            <a:chExt cx="1683" cy="250"/>
          </a:xfrm>
        </p:grpSpPr>
        <p:sp>
          <p:nvSpPr>
            <p:cNvPr id="365591" name="Rectangle 23"/>
            <p:cNvSpPr>
              <a:spLocks noChangeArrowheads="1"/>
            </p:cNvSpPr>
            <p:nvPr/>
          </p:nvSpPr>
          <p:spPr bwMode="auto">
            <a:xfrm>
              <a:off x="1298" y="3684"/>
              <a:ext cx="1624" cy="181"/>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65592" name="Text Box 24"/>
            <p:cNvSpPr txBox="1">
              <a:spLocks noChangeArrowheads="1"/>
            </p:cNvSpPr>
            <p:nvPr/>
          </p:nvSpPr>
          <p:spPr bwMode="auto">
            <a:xfrm>
              <a:off x="1239" y="3648"/>
              <a:ext cx="1577"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virtual</a:t>
              </a:r>
              <a:r>
                <a:rPr lang="en-US" sz="2000"/>
                <a:t> ~MathProf()</a:t>
              </a:r>
            </a:p>
          </p:txBody>
        </p:sp>
      </p:grpSp>
      <p:sp>
        <p:nvSpPr>
          <p:cNvPr id="365594" name="Rectangle 26"/>
          <p:cNvSpPr>
            <a:spLocks noChangeArrowheads="1"/>
          </p:cNvSpPr>
          <p:nvPr/>
        </p:nvSpPr>
        <p:spPr bwMode="auto">
          <a:xfrm>
            <a:off x="152400" y="4419600"/>
            <a:ext cx="7086600" cy="2330450"/>
          </a:xfrm>
          <a:prstGeom prst="rect">
            <a:avLst/>
          </a:prstGeom>
          <a:solidFill>
            <a:srgbClr val="D5EA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4000">
                <a:solidFill>
                  <a:srgbClr val="FF3300"/>
                </a:solidFill>
              </a:rPr>
              <a:t>*</a:t>
            </a:r>
            <a:r>
              <a:rPr lang="en-US">
                <a:solidFill>
                  <a:schemeClr val="accent2"/>
                </a:solidFill>
              </a:rPr>
              <a:t> Technically, if you don’t make your destructor virtual your program will have undefined behavior </a:t>
            </a:r>
            <a:br>
              <a:rPr lang="en-US">
                <a:solidFill>
                  <a:schemeClr val="accent2"/>
                </a:solidFill>
              </a:rPr>
            </a:br>
            <a:r>
              <a:rPr lang="en-US">
                <a:solidFill>
                  <a:srgbClr val="FF3300"/>
                </a:solidFill>
              </a:rPr>
              <a:t>(e.g., it could do anything, including crash),</a:t>
            </a:r>
          </a:p>
          <a:p>
            <a:r>
              <a:rPr lang="en-US" sz="1000">
                <a:solidFill>
                  <a:schemeClr val="accent2"/>
                </a:solidFill>
              </a:rPr>
              <a:t> </a:t>
            </a:r>
            <a:br>
              <a:rPr lang="en-US" sz="1000">
                <a:solidFill>
                  <a:schemeClr val="accent2"/>
                </a:solidFill>
              </a:rPr>
            </a:br>
            <a:r>
              <a:rPr lang="en-US">
                <a:solidFill>
                  <a:schemeClr val="accent2"/>
                </a:solidFill>
              </a:rPr>
              <a:t>but what I’ll show you is the typical behavior.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365593"/>
                                        </p:tgtEl>
                                        <p:attrNameLst>
                                          <p:attrName>ppt_x</p:attrName>
                                        </p:attrNameLst>
                                      </p:cBhvr>
                                      <p:tavLst>
                                        <p:tav tm="0">
                                          <p:val>
                                            <p:strVal val="ppt_x"/>
                                          </p:val>
                                        </p:tav>
                                        <p:tav tm="100000">
                                          <p:val>
                                            <p:strVal val="ppt_x"/>
                                          </p:val>
                                        </p:tav>
                                      </p:tavLst>
                                    </p:anim>
                                    <p:anim calcmode="lin" valueType="num">
                                      <p:cBhvr additive="base">
                                        <p:cTn id="7" dur="500"/>
                                        <p:tgtEl>
                                          <p:spTgt spid="365593"/>
                                        </p:tgtEl>
                                        <p:attrNameLst>
                                          <p:attrName>ppt_y</p:attrName>
                                        </p:attrNameLst>
                                      </p:cBhvr>
                                      <p:tavLst>
                                        <p:tav tm="0">
                                          <p:val>
                                            <p:strVal val="ppt_y"/>
                                          </p:val>
                                        </p:tav>
                                        <p:tav tm="100000">
                                          <p:val>
                                            <p:strVal val="1+ppt_h/2"/>
                                          </p:val>
                                        </p:tav>
                                      </p:tavLst>
                                    </p:anim>
                                    <p:set>
                                      <p:cBhvr>
                                        <p:cTn id="8" dur="1" fill="hold">
                                          <p:stCondLst>
                                            <p:cond delay="499"/>
                                          </p:stCondLst>
                                        </p:cTn>
                                        <p:tgtEl>
                                          <p:spTgt spid="365593"/>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365589"/>
                                        </p:tgtEl>
                                        <p:attrNameLst>
                                          <p:attrName>ppt_x</p:attrName>
                                        </p:attrNameLst>
                                      </p:cBhvr>
                                      <p:tavLst>
                                        <p:tav tm="0">
                                          <p:val>
                                            <p:strVal val="ppt_x"/>
                                          </p:val>
                                        </p:tav>
                                        <p:tav tm="100000">
                                          <p:val>
                                            <p:strVal val="ppt_x"/>
                                          </p:val>
                                        </p:tav>
                                      </p:tavLst>
                                    </p:anim>
                                    <p:anim calcmode="lin" valueType="num">
                                      <p:cBhvr additive="base">
                                        <p:cTn id="11" dur="500"/>
                                        <p:tgtEl>
                                          <p:spTgt spid="365589"/>
                                        </p:tgtEl>
                                        <p:attrNameLst>
                                          <p:attrName>ppt_y</p:attrName>
                                        </p:attrNameLst>
                                      </p:cBhvr>
                                      <p:tavLst>
                                        <p:tav tm="0">
                                          <p:val>
                                            <p:strVal val="ppt_y"/>
                                          </p:val>
                                        </p:tav>
                                        <p:tav tm="100000">
                                          <p:val>
                                            <p:strVal val="1+ppt_h/2"/>
                                          </p:val>
                                        </p:tav>
                                      </p:tavLst>
                                    </p:anim>
                                    <p:set>
                                      <p:cBhvr>
                                        <p:cTn id="12" dur="1" fill="hold">
                                          <p:stCondLst>
                                            <p:cond delay="499"/>
                                          </p:stCondLst>
                                        </p:cTn>
                                        <p:tgtEl>
                                          <p:spTgt spid="36558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5594"/>
                                        </p:tgtEl>
                                        <p:attrNameLst>
                                          <p:attrName>style.visibility</p:attrName>
                                        </p:attrNameLst>
                                      </p:cBhvr>
                                      <p:to>
                                        <p:strVal val="visible"/>
                                      </p:to>
                                    </p:set>
                                    <p:anim calcmode="lin" valueType="num">
                                      <p:cBhvr additive="base">
                                        <p:cTn id="17" dur="500" fill="hold"/>
                                        <p:tgtEl>
                                          <p:spTgt spid="365594"/>
                                        </p:tgtEl>
                                        <p:attrNameLst>
                                          <p:attrName>ppt_x</p:attrName>
                                        </p:attrNameLst>
                                      </p:cBhvr>
                                      <p:tavLst>
                                        <p:tav tm="0">
                                          <p:val>
                                            <p:strVal val="0-#ppt_w/2"/>
                                          </p:val>
                                        </p:tav>
                                        <p:tav tm="100000">
                                          <p:val>
                                            <p:strVal val="#ppt_x"/>
                                          </p:val>
                                        </p:tav>
                                      </p:tavLst>
                                    </p:anim>
                                    <p:anim calcmode="lin" valueType="num">
                                      <p:cBhvr additive="base">
                                        <p:cTn id="18" dur="500" fill="hold"/>
                                        <p:tgtEl>
                                          <p:spTgt spid="36559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8" fill="hold" grpId="1" nodeType="clickEffect">
                                  <p:stCondLst>
                                    <p:cond delay="0"/>
                                  </p:stCondLst>
                                  <p:childTnLst>
                                    <p:anim calcmode="lin" valueType="num">
                                      <p:cBhvr additive="base">
                                        <p:cTn id="22" dur="500"/>
                                        <p:tgtEl>
                                          <p:spTgt spid="365594"/>
                                        </p:tgtEl>
                                        <p:attrNameLst>
                                          <p:attrName>ppt_x</p:attrName>
                                        </p:attrNameLst>
                                      </p:cBhvr>
                                      <p:tavLst>
                                        <p:tav tm="0">
                                          <p:val>
                                            <p:strVal val="ppt_x"/>
                                          </p:val>
                                        </p:tav>
                                        <p:tav tm="100000">
                                          <p:val>
                                            <p:strVal val="0-ppt_w/2"/>
                                          </p:val>
                                        </p:tav>
                                      </p:tavLst>
                                    </p:anim>
                                    <p:anim calcmode="lin" valueType="num">
                                      <p:cBhvr additive="base">
                                        <p:cTn id="23" dur="500"/>
                                        <p:tgtEl>
                                          <p:spTgt spid="365594"/>
                                        </p:tgtEl>
                                        <p:attrNameLst>
                                          <p:attrName>ppt_y</p:attrName>
                                        </p:attrNameLst>
                                      </p:cBhvr>
                                      <p:tavLst>
                                        <p:tav tm="0">
                                          <p:val>
                                            <p:strVal val="ppt_y"/>
                                          </p:val>
                                        </p:tav>
                                        <p:tav tm="100000">
                                          <p:val>
                                            <p:strVal val="ppt_y"/>
                                          </p:val>
                                        </p:tav>
                                      </p:tavLst>
                                    </p:anim>
                                    <p:set>
                                      <p:cBhvr>
                                        <p:cTn id="24" dur="1" fill="hold">
                                          <p:stCondLst>
                                            <p:cond delay="499"/>
                                          </p:stCondLst>
                                        </p:cTn>
                                        <p:tgtEl>
                                          <p:spTgt spid="3655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94" grpId="0" animBg="1"/>
      <p:bldP spid="365594"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4"/>
          <p:cNvSpPr>
            <a:spLocks noGrp="1"/>
          </p:cNvSpPr>
          <p:nvPr>
            <p:ph type="sldNum" sz="quarter" idx="12"/>
          </p:nvPr>
        </p:nvSpPr>
        <p:spPr/>
        <p:txBody>
          <a:bodyPr/>
          <a:lstStyle/>
          <a:p>
            <a:fld id="{640218EF-EA0B-44F9-B379-F75B1F3E803B}" type="slidenum">
              <a:rPr lang="en-US"/>
              <a:pPr/>
              <a:t>31</a:t>
            </a:fld>
            <a:endParaRPr lang="en-US"/>
          </a:p>
        </p:txBody>
      </p:sp>
      <p:grpSp>
        <p:nvGrpSpPr>
          <p:cNvPr id="421910" name="Group 22"/>
          <p:cNvGrpSpPr>
            <a:grpSpLocks/>
          </p:cNvGrpSpPr>
          <p:nvPr/>
        </p:nvGrpSpPr>
        <p:grpSpPr bwMode="auto">
          <a:xfrm>
            <a:off x="76200" y="750888"/>
            <a:ext cx="4191000" cy="4125912"/>
            <a:chOff x="240" y="2640"/>
            <a:chExt cx="2304" cy="1556"/>
          </a:xfrm>
        </p:grpSpPr>
        <p:sp>
          <p:nvSpPr>
            <p:cNvPr id="421911" name="Rectangle 23"/>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12" name="Rectangle 24"/>
            <p:cNvSpPr>
              <a:spLocks noChangeArrowheads="1"/>
            </p:cNvSpPr>
            <p:nvPr/>
          </p:nvSpPr>
          <p:spPr bwMode="auto">
            <a:xfrm>
              <a:off x="240" y="2640"/>
              <a:ext cx="2304" cy="155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m_myIQ = 95;</a:t>
              </a:r>
            </a:p>
            <a:p>
              <a:pPr algn="l" eaLnBrk="0" hangingPunct="0"/>
              <a:r>
                <a:rPr lang="en-US" sz="1700" b="1">
                  <a:solidFill>
                    <a:schemeClr val="tx1"/>
                  </a:solidFill>
                  <a:latin typeface="Courier New" pitchFamily="49" charset="0"/>
                  <a:ea typeface="MS Mincho" pitchFamily="49" charset="-128"/>
                </a:rPr>
                <a:t>  }</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cout &lt;&lt; </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I died smart:</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cout &lt;&lt; m_myIQ;</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m_myIQ;</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421890" name="Rectangle 2"/>
          <p:cNvSpPr>
            <a:spLocks noGrp="1" noChangeArrowheads="1"/>
          </p:cNvSpPr>
          <p:nvPr>
            <p:ph type="title"/>
          </p:nvPr>
        </p:nvSpPr>
        <p:spPr>
          <a:xfrm>
            <a:off x="90488" y="-304800"/>
            <a:ext cx="8520112" cy="1143000"/>
          </a:xfrm>
        </p:spPr>
        <p:txBody>
          <a:bodyPr/>
          <a:lstStyle/>
          <a:p>
            <a:r>
              <a:rPr lang="en-US" sz="3400"/>
              <a:t>Polymorphism and Virtual Destructors</a:t>
            </a:r>
          </a:p>
        </p:txBody>
      </p:sp>
      <p:grpSp>
        <p:nvGrpSpPr>
          <p:cNvPr id="421894" name="Group 6"/>
          <p:cNvGrpSpPr>
            <a:grpSpLocks/>
          </p:cNvGrpSpPr>
          <p:nvPr/>
        </p:nvGrpSpPr>
        <p:grpSpPr bwMode="auto">
          <a:xfrm>
            <a:off x="4114800" y="762000"/>
            <a:ext cx="4725988" cy="4478338"/>
            <a:chOff x="2784" y="576"/>
            <a:chExt cx="2880" cy="1536"/>
          </a:xfrm>
        </p:grpSpPr>
        <p:sp>
          <p:nvSpPr>
            <p:cNvPr id="421895" name="Rectangle 7"/>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896" name="Rectangle 8"/>
            <p:cNvSpPr>
              <a:spLocks noChangeArrowheads="1"/>
            </p:cNvSpPr>
            <p:nvPr/>
          </p:nvSpPr>
          <p:spPr bwMode="auto">
            <a:xfrm>
              <a:off x="2784" y="578"/>
              <a:ext cx="2880" cy="15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MathProf: public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MathProf(void)</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m_pTable = new int[6];</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for (int i=0;i&lt;6;i++)</a:t>
              </a:r>
            </a:p>
            <a:p>
              <a:pPr algn="l" eaLnBrk="0" hangingPunct="0"/>
              <a:r>
                <a:rPr lang="en-US" sz="1700" b="1">
                  <a:solidFill>
                    <a:schemeClr val="tx1"/>
                  </a:solidFill>
                  <a:latin typeface="Courier New" pitchFamily="49" charset="0"/>
                  <a:ea typeface="MS Mincho" pitchFamily="49" charset="-128"/>
                </a:rPr>
                <a:t>    m_pTable[i] = i*i;</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a:t>
              </a:r>
            </a:p>
            <a:p>
              <a:pPr algn="l" eaLnBrk="0" hangingPunct="0"/>
              <a:r>
                <a:rPr lang="en-US" sz="1700" b="1">
                  <a:solidFill>
                    <a:schemeClr val="tx1"/>
                  </a:solidFill>
                  <a:latin typeface="Courier New" pitchFamily="49" charset="0"/>
                  <a:ea typeface="MS Mincho" pitchFamily="49" charset="-128"/>
                </a:rPr>
                <a:t> { </a:t>
              </a:r>
            </a:p>
            <a:p>
              <a:pPr algn="l" eaLnBrk="0" hangingPunct="0"/>
              <a:r>
                <a:rPr lang="en-US" sz="1700" b="1">
                  <a:solidFill>
                    <a:schemeClr val="tx1"/>
                  </a:solidFill>
                  <a:latin typeface="Courier New" pitchFamily="49" charset="0"/>
                  <a:ea typeface="MS Mincho" pitchFamily="49" charset="-128"/>
                </a:rPr>
                <a:t>   delete [] m_pTable; </a:t>
              </a:r>
            </a:p>
            <a:p>
              <a:pPr algn="l" eaLnBrk="0" hangingPunct="0"/>
              <a:r>
                <a:rPr lang="en-US" sz="1700" b="1">
                  <a:solidFill>
                    <a:schemeClr val="tx1"/>
                  </a:solidFill>
                  <a:latin typeface="Courier New" pitchFamily="49" charset="0"/>
                  <a:ea typeface="MS Mincho" pitchFamily="49" charset="-128"/>
                </a:rPr>
                <a:t>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*m_pTable;</a:t>
              </a:r>
            </a:p>
            <a:p>
              <a:pPr algn="l" eaLnBrk="0" hangingPunct="0"/>
              <a:r>
                <a:rPr lang="en-US" sz="1700" b="1">
                  <a:solidFill>
                    <a:schemeClr val="tx1"/>
                  </a:solidFill>
                  <a:latin typeface="Courier New" pitchFamily="49" charset="0"/>
                  <a:ea typeface="MS Mincho" pitchFamily="49" charset="-128"/>
                </a:rPr>
                <a:t>};</a:t>
              </a:r>
            </a:p>
          </p:txBody>
        </p:sp>
      </p:grpSp>
      <p:sp>
        <p:nvSpPr>
          <p:cNvPr id="421898" name="Rectangle 10"/>
          <p:cNvSpPr>
            <a:spLocks noChangeArrowheads="1"/>
          </p:cNvSpPr>
          <p:nvPr/>
        </p:nvSpPr>
        <p:spPr bwMode="auto">
          <a:xfrm>
            <a:off x="79375" y="4640263"/>
            <a:ext cx="3635375" cy="2176462"/>
          </a:xfrm>
          <a:prstGeom prst="rect">
            <a:avLst/>
          </a:prstGeom>
          <a:solidFill>
            <a:srgbClr val="FFFFC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chemeClr val="tx1"/>
                </a:solidFill>
                <a:latin typeface="Courier New" pitchFamily="49" charset="0"/>
                <a:ea typeface="MS Mincho" pitchFamily="49" charset="-128"/>
              </a:rPr>
              <a:t>main()		</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   Prof *p;</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800" b="1">
                <a:solidFill>
                  <a:schemeClr val="tx1"/>
                </a:solidFill>
                <a:latin typeface="Courier New" pitchFamily="49" charset="0"/>
                <a:ea typeface="MS Mincho" pitchFamily="49" charset="-128"/>
              </a:rPr>
              <a:t>   p = new MathProf;</a:t>
            </a:r>
          </a:p>
          <a:p>
            <a:pPr algn="l" eaLnBrk="0" hangingPunct="0"/>
            <a:r>
              <a:rPr lang="en-US" sz="1800" b="1">
                <a:solidFill>
                  <a:schemeClr val="tx1"/>
                </a:solidFill>
                <a:latin typeface="Courier New" pitchFamily="49" charset="0"/>
                <a:ea typeface="MS Mincho" pitchFamily="49" charset="-128"/>
              </a:rPr>
              <a:t>   ...</a:t>
            </a:r>
          </a:p>
          <a:p>
            <a:pPr algn="l" eaLnBrk="0" hangingPunct="0"/>
            <a:r>
              <a:rPr lang="en-US" sz="1800" b="1">
                <a:solidFill>
                  <a:schemeClr val="tx1"/>
                </a:solidFill>
                <a:latin typeface="Courier New" pitchFamily="49" charset="0"/>
                <a:ea typeface="MS Mincho" pitchFamily="49" charset="-128"/>
              </a:rPr>
              <a:t>   delete p;</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sp>
        <p:nvSpPr>
          <p:cNvPr id="421899" name="Line 11"/>
          <p:cNvSpPr>
            <a:spLocks noChangeShapeType="1"/>
          </p:cNvSpPr>
          <p:nvPr/>
        </p:nvSpPr>
        <p:spPr bwMode="auto">
          <a:xfrm>
            <a:off x="217488" y="53562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00" name="Rectangle 12"/>
          <p:cNvSpPr>
            <a:spLocks noChangeArrowheads="1"/>
          </p:cNvSpPr>
          <p:nvPr/>
        </p:nvSpPr>
        <p:spPr bwMode="auto">
          <a:xfrm>
            <a:off x="6307138" y="5789613"/>
            <a:ext cx="187325" cy="460375"/>
          </a:xfrm>
          <a:prstGeom prst="rect">
            <a:avLst/>
          </a:prstGeom>
          <a:solidFill>
            <a:schemeClr val="bg1"/>
          </a:solidFill>
          <a:ln w="31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421904" name="Group 16"/>
          <p:cNvGrpSpPr>
            <a:grpSpLocks/>
          </p:cNvGrpSpPr>
          <p:nvPr/>
        </p:nvGrpSpPr>
        <p:grpSpPr bwMode="auto">
          <a:xfrm>
            <a:off x="4010025" y="5275263"/>
            <a:ext cx="1228725" cy="457200"/>
            <a:chOff x="2526" y="3323"/>
            <a:chExt cx="774" cy="288"/>
          </a:xfrm>
        </p:grpSpPr>
        <p:sp>
          <p:nvSpPr>
            <p:cNvPr id="421902" name="Rectangle 14"/>
            <p:cNvSpPr>
              <a:spLocks noChangeArrowheads="1"/>
            </p:cNvSpPr>
            <p:nvPr/>
          </p:nvSpPr>
          <p:spPr bwMode="auto">
            <a:xfrm>
              <a:off x="2724" y="3392"/>
              <a:ext cx="576" cy="192"/>
            </a:xfrm>
            <a:prstGeom prst="rect">
              <a:avLst/>
            </a:prstGeom>
            <a:solidFill>
              <a:srgbClr val="800000"/>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21903" name="Text Box 15"/>
            <p:cNvSpPr txBox="1">
              <a:spLocks noChangeArrowheads="1"/>
            </p:cNvSpPr>
            <p:nvPr/>
          </p:nvSpPr>
          <p:spPr bwMode="auto">
            <a:xfrm>
              <a:off x="2526" y="3323"/>
              <a:ext cx="2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t>
              </a:r>
            </a:p>
          </p:txBody>
        </p:sp>
      </p:grpSp>
      <p:sp>
        <p:nvSpPr>
          <p:cNvPr id="421905" name="Line 17"/>
          <p:cNvSpPr>
            <a:spLocks noChangeShapeType="1"/>
          </p:cNvSpPr>
          <p:nvPr/>
        </p:nvSpPr>
        <p:spPr bwMode="auto">
          <a:xfrm>
            <a:off x="228600" y="57959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06" name="AutoShape 18"/>
          <p:cNvSpPr>
            <a:spLocks noChangeArrowheads="1"/>
          </p:cNvSpPr>
          <p:nvPr/>
        </p:nvSpPr>
        <p:spPr bwMode="auto">
          <a:xfrm>
            <a:off x="1066800" y="3667125"/>
            <a:ext cx="4068763" cy="1590675"/>
          </a:xfrm>
          <a:prstGeom prst="wedgeRoundRectCallout">
            <a:avLst>
              <a:gd name="adj1" fmla="val -44148"/>
              <a:gd name="adj2" fmla="val 83532"/>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Hey Operating System, I need you to reserve </a:t>
            </a:r>
            <a:r>
              <a:rPr lang="en-US">
                <a:solidFill>
                  <a:srgbClr val="990000"/>
                </a:solidFill>
              </a:rPr>
              <a:t>8</a:t>
            </a:r>
            <a:r>
              <a:rPr lang="en-US"/>
              <a:t> bytes of memory for me.</a:t>
            </a:r>
          </a:p>
        </p:txBody>
      </p:sp>
      <p:sp>
        <p:nvSpPr>
          <p:cNvPr id="421913" name="AutoShape 25"/>
          <p:cNvSpPr>
            <a:spLocks noChangeArrowheads="1"/>
          </p:cNvSpPr>
          <p:nvPr/>
        </p:nvSpPr>
        <p:spPr bwMode="auto">
          <a:xfrm flipH="1">
            <a:off x="5091113" y="4106863"/>
            <a:ext cx="3657600" cy="1905000"/>
          </a:xfrm>
          <a:prstGeom prst="wedgeRoundRectCallout">
            <a:avLst>
              <a:gd name="adj1" fmla="val -58856"/>
              <a:gd name="adj2" fmla="val 90917"/>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No worries!  I’ll reserve </a:t>
            </a:r>
            <a:r>
              <a:rPr lang="en-US">
                <a:solidFill>
                  <a:srgbClr val="990000"/>
                </a:solidFill>
              </a:rPr>
              <a:t>8</a:t>
            </a:r>
            <a:r>
              <a:rPr lang="en-US"/>
              <a:t> bytes of memory for you at location </a:t>
            </a:r>
            <a:r>
              <a:rPr lang="en-US">
                <a:solidFill>
                  <a:srgbClr val="990000"/>
                </a:solidFill>
              </a:rPr>
              <a:t>1000</a:t>
            </a:r>
            <a:r>
              <a:rPr lang="en-US"/>
              <a:t>.</a:t>
            </a:r>
          </a:p>
        </p:txBody>
      </p:sp>
      <p:sp>
        <p:nvSpPr>
          <p:cNvPr id="421914" name="Rectangle 26"/>
          <p:cNvSpPr>
            <a:spLocks noChangeArrowheads="1"/>
          </p:cNvSpPr>
          <p:nvPr/>
        </p:nvSpPr>
        <p:spPr bwMode="auto">
          <a:xfrm>
            <a:off x="6057900" y="5710238"/>
            <a:ext cx="1524000" cy="1071562"/>
          </a:xfrm>
          <a:prstGeom prst="rect">
            <a:avLst/>
          </a:prstGeom>
          <a:solidFill>
            <a:srgbClr val="D3D3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1916" name="Text Box 28"/>
          <p:cNvSpPr txBox="1">
            <a:spLocks noChangeArrowheads="1"/>
          </p:cNvSpPr>
          <p:nvPr/>
        </p:nvSpPr>
        <p:spPr bwMode="auto">
          <a:xfrm>
            <a:off x="4349750" y="5318125"/>
            <a:ext cx="87788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F"/>
                </a:solidFill>
              </a:rPr>
              <a:t>1000</a:t>
            </a:r>
          </a:p>
        </p:txBody>
      </p:sp>
      <p:sp>
        <p:nvSpPr>
          <p:cNvPr id="421918" name="Text Box 30"/>
          <p:cNvSpPr txBox="1">
            <a:spLocks noChangeArrowheads="1"/>
          </p:cNvSpPr>
          <p:nvPr/>
        </p:nvSpPr>
        <p:spPr bwMode="auto">
          <a:xfrm>
            <a:off x="6027738" y="5634038"/>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cxnSp>
        <p:nvCxnSpPr>
          <p:cNvPr id="421919" name="AutoShape 31"/>
          <p:cNvCxnSpPr>
            <a:cxnSpLocks noChangeShapeType="1"/>
            <a:stCxn id="421916" idx="3"/>
            <a:endCxn id="421918" idx="1"/>
          </p:cNvCxnSpPr>
          <p:nvPr/>
        </p:nvCxnSpPr>
        <p:spPr bwMode="auto">
          <a:xfrm>
            <a:off x="5227638" y="5546725"/>
            <a:ext cx="800100" cy="315913"/>
          </a:xfrm>
          <a:prstGeom prst="curvedConnector3">
            <a:avLst>
              <a:gd name="adj1" fmla="val 50000"/>
            </a:avLst>
          </a:prstGeom>
          <a:noFill/>
          <a:ln w="38100">
            <a:solidFill>
              <a:srgbClr val="00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1920" name="AutoShape 32"/>
          <p:cNvSpPr>
            <a:spLocks noChangeArrowheads="1"/>
          </p:cNvSpPr>
          <p:nvPr/>
        </p:nvSpPr>
        <p:spPr bwMode="auto">
          <a:xfrm>
            <a:off x="1081088" y="2720975"/>
            <a:ext cx="4068762" cy="2522538"/>
          </a:xfrm>
          <a:prstGeom prst="wedgeRoundRectCallout">
            <a:avLst>
              <a:gd name="adj1" fmla="val -44148"/>
              <a:gd name="adj2" fmla="val 71144"/>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Ok, we’re allocating a </a:t>
            </a:r>
            <a:r>
              <a:rPr lang="en-US">
                <a:solidFill>
                  <a:srgbClr val="6600CC"/>
                </a:solidFill>
              </a:rPr>
              <a:t>MathProf</a:t>
            </a:r>
            <a:r>
              <a:rPr lang="en-US"/>
              <a:t> variable, I’ll call the constructors…</a:t>
            </a:r>
          </a:p>
          <a:p>
            <a:endParaRPr lang="en-US" sz="1200"/>
          </a:p>
          <a:p>
            <a:r>
              <a:rPr lang="en-US"/>
              <a:t> </a:t>
            </a:r>
            <a:r>
              <a:rPr lang="en-US">
                <a:solidFill>
                  <a:srgbClr val="6600CC"/>
                </a:solidFill>
              </a:rPr>
              <a:t>Prof</a:t>
            </a:r>
            <a:r>
              <a:rPr lang="en-US"/>
              <a:t> first, then </a:t>
            </a:r>
            <a:r>
              <a:rPr lang="en-US">
                <a:solidFill>
                  <a:srgbClr val="6600CC"/>
                </a:solidFill>
              </a:rPr>
              <a:t>MathProf’s</a:t>
            </a:r>
            <a:r>
              <a:rPr lang="en-US"/>
              <a:t> constructor second.</a:t>
            </a:r>
          </a:p>
        </p:txBody>
      </p:sp>
      <p:sp>
        <p:nvSpPr>
          <p:cNvPr id="421921" name="Line 33"/>
          <p:cNvSpPr>
            <a:spLocks noChangeShapeType="1"/>
          </p:cNvSpPr>
          <p:nvPr/>
        </p:nvSpPr>
        <p:spPr bwMode="auto">
          <a:xfrm>
            <a:off x="122238" y="16906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1924" name="Group 36"/>
          <p:cNvGrpSpPr>
            <a:grpSpLocks/>
          </p:cNvGrpSpPr>
          <p:nvPr/>
        </p:nvGrpSpPr>
        <p:grpSpPr bwMode="auto">
          <a:xfrm>
            <a:off x="6096000" y="6208713"/>
            <a:ext cx="1450975" cy="609600"/>
            <a:chOff x="3840" y="3911"/>
            <a:chExt cx="914" cy="384"/>
          </a:xfrm>
        </p:grpSpPr>
        <p:sp>
          <p:nvSpPr>
            <p:cNvPr id="421922" name="Rectangle 34"/>
            <p:cNvSpPr>
              <a:spLocks noChangeArrowheads="1"/>
            </p:cNvSpPr>
            <p:nvPr/>
          </p:nvSpPr>
          <p:spPr bwMode="auto">
            <a:xfrm>
              <a:off x="3840" y="3950"/>
              <a:ext cx="914" cy="297"/>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1923" name="Text Box 35"/>
            <p:cNvSpPr txBox="1">
              <a:spLocks noChangeArrowheads="1"/>
            </p:cNvSpPr>
            <p:nvPr/>
          </p:nvSpPr>
          <p:spPr bwMode="auto">
            <a:xfrm>
              <a:off x="3857" y="3911"/>
              <a:ext cx="882"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a:t>Prof’s data:</a:t>
              </a:r>
            </a:p>
            <a:p>
              <a:r>
                <a:rPr lang="en-US" sz="1700"/>
                <a:t>m_myIQ:    </a:t>
              </a:r>
            </a:p>
          </p:txBody>
        </p:sp>
      </p:grpSp>
      <p:sp>
        <p:nvSpPr>
          <p:cNvPr id="421925" name="Line 37"/>
          <p:cNvSpPr>
            <a:spLocks noChangeShapeType="1"/>
          </p:cNvSpPr>
          <p:nvPr/>
        </p:nvSpPr>
        <p:spPr bwMode="auto">
          <a:xfrm>
            <a:off x="303213" y="22193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26" name="Text Box 38"/>
          <p:cNvSpPr txBox="1">
            <a:spLocks noChangeArrowheads="1"/>
          </p:cNvSpPr>
          <p:nvPr/>
        </p:nvSpPr>
        <p:spPr bwMode="auto">
          <a:xfrm>
            <a:off x="7097713" y="6438900"/>
            <a:ext cx="49530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95</a:t>
            </a:r>
          </a:p>
        </p:txBody>
      </p:sp>
      <p:sp>
        <p:nvSpPr>
          <p:cNvPr id="421927" name="Line 39"/>
          <p:cNvSpPr>
            <a:spLocks noChangeShapeType="1"/>
          </p:cNvSpPr>
          <p:nvPr/>
        </p:nvSpPr>
        <p:spPr bwMode="auto">
          <a:xfrm>
            <a:off x="166688" y="24669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28" name="Line 40"/>
          <p:cNvSpPr>
            <a:spLocks noChangeShapeType="1"/>
          </p:cNvSpPr>
          <p:nvPr/>
        </p:nvSpPr>
        <p:spPr bwMode="auto">
          <a:xfrm>
            <a:off x="3976688" y="17192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1929" name="Group 41"/>
          <p:cNvGrpSpPr>
            <a:grpSpLocks/>
          </p:cNvGrpSpPr>
          <p:nvPr/>
        </p:nvGrpSpPr>
        <p:grpSpPr bwMode="auto">
          <a:xfrm>
            <a:off x="5957888" y="5695950"/>
            <a:ext cx="1733550" cy="609600"/>
            <a:chOff x="3753" y="3911"/>
            <a:chExt cx="1092" cy="384"/>
          </a:xfrm>
        </p:grpSpPr>
        <p:sp>
          <p:nvSpPr>
            <p:cNvPr id="421930" name="Rectangle 42"/>
            <p:cNvSpPr>
              <a:spLocks noChangeArrowheads="1"/>
            </p:cNvSpPr>
            <p:nvPr/>
          </p:nvSpPr>
          <p:spPr bwMode="auto">
            <a:xfrm>
              <a:off x="3840" y="3950"/>
              <a:ext cx="914" cy="297"/>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1931" name="Text Box 43"/>
            <p:cNvSpPr txBox="1">
              <a:spLocks noChangeArrowheads="1"/>
            </p:cNvSpPr>
            <p:nvPr/>
          </p:nvSpPr>
          <p:spPr bwMode="auto">
            <a:xfrm>
              <a:off x="3753" y="3911"/>
              <a:ext cx="1092"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a:t>MathProf data:</a:t>
              </a:r>
            </a:p>
            <a:p>
              <a:r>
                <a:rPr lang="en-US" sz="1700"/>
                <a:t>m_pTable:      </a:t>
              </a:r>
            </a:p>
          </p:txBody>
        </p:sp>
      </p:grpSp>
      <p:sp>
        <p:nvSpPr>
          <p:cNvPr id="421932" name="Line 44"/>
          <p:cNvSpPr>
            <a:spLocks noChangeShapeType="1"/>
          </p:cNvSpPr>
          <p:nvPr/>
        </p:nvSpPr>
        <p:spPr bwMode="auto">
          <a:xfrm>
            <a:off x="4233863" y="22383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33" name="AutoShape 45"/>
          <p:cNvSpPr>
            <a:spLocks noChangeArrowheads="1"/>
          </p:cNvSpPr>
          <p:nvPr/>
        </p:nvSpPr>
        <p:spPr bwMode="auto">
          <a:xfrm>
            <a:off x="4945063" y="66675"/>
            <a:ext cx="4068762" cy="1590675"/>
          </a:xfrm>
          <a:prstGeom prst="wedgeRoundRectCallout">
            <a:avLst>
              <a:gd name="adj1" fmla="val -20037"/>
              <a:gd name="adj2" fmla="val 85130"/>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Hey Operating Sytem, I need </a:t>
            </a:r>
            <a:r>
              <a:rPr lang="en-US">
                <a:solidFill>
                  <a:srgbClr val="6600CC"/>
                </a:solidFill>
              </a:rPr>
              <a:t>24</a:t>
            </a:r>
            <a:r>
              <a:rPr lang="en-US"/>
              <a:t> bytes of memory.</a:t>
            </a:r>
          </a:p>
        </p:txBody>
      </p:sp>
      <p:sp>
        <p:nvSpPr>
          <p:cNvPr id="421934" name="AutoShape 46"/>
          <p:cNvSpPr>
            <a:spLocks noChangeArrowheads="1"/>
          </p:cNvSpPr>
          <p:nvPr/>
        </p:nvSpPr>
        <p:spPr bwMode="auto">
          <a:xfrm flipH="1">
            <a:off x="5127625" y="4084638"/>
            <a:ext cx="3657600" cy="1905000"/>
          </a:xfrm>
          <a:prstGeom prst="wedgeRoundRectCallout">
            <a:avLst>
              <a:gd name="adj1" fmla="val -56597"/>
              <a:gd name="adj2" fmla="val 93167"/>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Ok!  I’ll reserve </a:t>
            </a:r>
            <a:r>
              <a:rPr lang="en-US">
                <a:solidFill>
                  <a:srgbClr val="6600CC"/>
                </a:solidFill>
              </a:rPr>
              <a:t>24</a:t>
            </a:r>
            <a:r>
              <a:rPr lang="en-US"/>
              <a:t> bytes of memory for you at location</a:t>
            </a:r>
            <a:r>
              <a:rPr lang="en-US">
                <a:solidFill>
                  <a:srgbClr val="6600CC"/>
                </a:solidFill>
              </a:rPr>
              <a:t> 800</a:t>
            </a:r>
            <a:r>
              <a:rPr lang="en-US"/>
              <a:t>.</a:t>
            </a:r>
          </a:p>
        </p:txBody>
      </p:sp>
      <p:grpSp>
        <p:nvGrpSpPr>
          <p:cNvPr id="421942" name="Group 54"/>
          <p:cNvGrpSpPr>
            <a:grpSpLocks/>
          </p:cNvGrpSpPr>
          <p:nvPr/>
        </p:nvGrpSpPr>
        <p:grpSpPr bwMode="auto">
          <a:xfrm>
            <a:off x="8229600" y="5373688"/>
            <a:ext cx="609600" cy="1408112"/>
            <a:chOff x="5088" y="3456"/>
            <a:chExt cx="384" cy="887"/>
          </a:xfrm>
        </p:grpSpPr>
        <p:sp>
          <p:nvSpPr>
            <p:cNvPr id="421936" name="Rectangle 48"/>
            <p:cNvSpPr>
              <a:spLocks noChangeArrowheads="1"/>
            </p:cNvSpPr>
            <p:nvPr/>
          </p:nvSpPr>
          <p:spPr bwMode="auto">
            <a:xfrm>
              <a:off x="5088" y="3600"/>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1938" name="Rectangle 50"/>
            <p:cNvSpPr>
              <a:spLocks noChangeArrowheads="1"/>
            </p:cNvSpPr>
            <p:nvPr/>
          </p:nvSpPr>
          <p:spPr bwMode="auto">
            <a:xfrm>
              <a:off x="5088" y="3897"/>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421941" name="Group 53"/>
            <p:cNvGrpSpPr>
              <a:grpSpLocks/>
            </p:cNvGrpSpPr>
            <p:nvPr/>
          </p:nvGrpSpPr>
          <p:grpSpPr bwMode="auto">
            <a:xfrm>
              <a:off x="5088" y="3456"/>
              <a:ext cx="384" cy="887"/>
              <a:chOff x="5088" y="3456"/>
              <a:chExt cx="384" cy="887"/>
            </a:xfrm>
          </p:grpSpPr>
          <p:sp>
            <p:nvSpPr>
              <p:cNvPr id="421935" name="Rectangle 47"/>
              <p:cNvSpPr>
                <a:spLocks noChangeArrowheads="1"/>
              </p:cNvSpPr>
              <p:nvPr/>
            </p:nvSpPr>
            <p:spPr bwMode="auto">
              <a:xfrm>
                <a:off x="5088" y="3456"/>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1937" name="Rectangle 49"/>
              <p:cNvSpPr>
                <a:spLocks noChangeArrowheads="1"/>
              </p:cNvSpPr>
              <p:nvPr/>
            </p:nvSpPr>
            <p:spPr bwMode="auto">
              <a:xfrm>
                <a:off x="5088" y="3744"/>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1939" name="Rectangle 51"/>
              <p:cNvSpPr>
                <a:spLocks noChangeArrowheads="1"/>
              </p:cNvSpPr>
              <p:nvPr/>
            </p:nvSpPr>
            <p:spPr bwMode="auto">
              <a:xfrm>
                <a:off x="5088" y="4041"/>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1940" name="Rectangle 52"/>
              <p:cNvSpPr>
                <a:spLocks noChangeArrowheads="1"/>
              </p:cNvSpPr>
              <p:nvPr/>
            </p:nvSpPr>
            <p:spPr bwMode="auto">
              <a:xfrm>
                <a:off x="5088" y="4185"/>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421943" name="Text Box 55"/>
          <p:cNvSpPr txBox="1">
            <a:spLocks noChangeArrowheads="1"/>
          </p:cNvSpPr>
          <p:nvPr/>
        </p:nvSpPr>
        <p:spPr bwMode="auto">
          <a:xfrm>
            <a:off x="7024688" y="5943600"/>
            <a:ext cx="650875"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800</a:t>
            </a:r>
          </a:p>
        </p:txBody>
      </p:sp>
      <p:sp>
        <p:nvSpPr>
          <p:cNvPr id="421944" name="Text Box 56"/>
          <p:cNvSpPr txBox="1">
            <a:spLocks noChangeArrowheads="1"/>
          </p:cNvSpPr>
          <p:nvPr/>
        </p:nvSpPr>
        <p:spPr bwMode="auto">
          <a:xfrm>
            <a:off x="8350250" y="5181600"/>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cxnSp>
        <p:nvCxnSpPr>
          <p:cNvPr id="421945" name="AutoShape 57"/>
          <p:cNvCxnSpPr>
            <a:cxnSpLocks noChangeShapeType="1"/>
          </p:cNvCxnSpPr>
          <p:nvPr/>
        </p:nvCxnSpPr>
        <p:spPr bwMode="auto">
          <a:xfrm flipV="1">
            <a:off x="7577138" y="5410200"/>
            <a:ext cx="674687" cy="731838"/>
          </a:xfrm>
          <a:prstGeom prst="curvedConnector3">
            <a:avLst>
              <a:gd name="adj1" fmla="val 49884"/>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1946" name="Line 58"/>
          <p:cNvSpPr>
            <a:spLocks noChangeShapeType="1"/>
          </p:cNvSpPr>
          <p:nvPr/>
        </p:nvSpPr>
        <p:spPr bwMode="auto">
          <a:xfrm>
            <a:off x="4267200" y="26384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47" name="Text Box 59"/>
          <p:cNvSpPr txBox="1">
            <a:spLocks noChangeArrowheads="1"/>
          </p:cNvSpPr>
          <p:nvPr/>
        </p:nvSpPr>
        <p:spPr bwMode="auto">
          <a:xfrm>
            <a:off x="8288338" y="5310188"/>
            <a:ext cx="431800" cy="15589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4</a:t>
            </a:r>
          </a:p>
          <a:p>
            <a:r>
              <a:rPr lang="en-US" sz="1600" b="1"/>
              <a:t>9</a:t>
            </a:r>
          </a:p>
          <a:p>
            <a:r>
              <a:rPr lang="en-US" sz="1600" b="1"/>
              <a:t>16</a:t>
            </a:r>
          </a:p>
          <a:p>
            <a:r>
              <a:rPr lang="en-US" sz="1600" b="1"/>
              <a:t>25</a:t>
            </a:r>
          </a:p>
        </p:txBody>
      </p:sp>
      <p:sp>
        <p:nvSpPr>
          <p:cNvPr id="421948" name="Line 60"/>
          <p:cNvSpPr>
            <a:spLocks noChangeShapeType="1"/>
          </p:cNvSpPr>
          <p:nvPr/>
        </p:nvSpPr>
        <p:spPr bwMode="auto">
          <a:xfrm>
            <a:off x="4071938" y="31575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49" name="Line 61"/>
          <p:cNvSpPr>
            <a:spLocks noChangeShapeType="1"/>
          </p:cNvSpPr>
          <p:nvPr/>
        </p:nvSpPr>
        <p:spPr bwMode="auto">
          <a:xfrm>
            <a:off x="211138" y="61356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1898"/>
                                        </p:tgtEl>
                                        <p:attrNameLst>
                                          <p:attrName>style.visibility</p:attrName>
                                        </p:attrNameLst>
                                      </p:cBhvr>
                                      <p:to>
                                        <p:strVal val="visible"/>
                                      </p:to>
                                    </p:set>
                                    <p:anim calcmode="lin" valueType="num">
                                      <p:cBhvr additive="base">
                                        <p:cTn id="7" dur="500" fill="hold"/>
                                        <p:tgtEl>
                                          <p:spTgt spid="421898"/>
                                        </p:tgtEl>
                                        <p:attrNameLst>
                                          <p:attrName>ppt_x</p:attrName>
                                        </p:attrNameLst>
                                      </p:cBhvr>
                                      <p:tavLst>
                                        <p:tav tm="0">
                                          <p:val>
                                            <p:strVal val="#ppt_x"/>
                                          </p:val>
                                        </p:tav>
                                        <p:tav tm="100000">
                                          <p:val>
                                            <p:strVal val="#ppt_x"/>
                                          </p:val>
                                        </p:tav>
                                      </p:tavLst>
                                    </p:anim>
                                    <p:anim calcmode="lin" valueType="num">
                                      <p:cBhvr additive="base">
                                        <p:cTn id="8" dur="500" fill="hold"/>
                                        <p:tgtEl>
                                          <p:spTgt spid="4218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2190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189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2190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21899"/>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190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421906"/>
                                        </p:tgtEl>
                                        <p:attrNameLst>
                                          <p:attrName>style.visibility</p:attrName>
                                        </p:attrNameLst>
                                      </p:cBhvr>
                                      <p:to>
                                        <p:strVal val="visible"/>
                                      </p:to>
                                    </p:set>
                                    <p:animEffect transition="in" filter="wipe(down)">
                                      <p:cBhvr>
                                        <p:cTn id="33" dur="500"/>
                                        <p:tgtEl>
                                          <p:spTgt spid="42190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21906"/>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21913"/>
                                        </p:tgtEl>
                                        <p:attrNameLst>
                                          <p:attrName>style.visibility</p:attrName>
                                        </p:attrNameLst>
                                      </p:cBhvr>
                                      <p:to>
                                        <p:strVal val="visible"/>
                                      </p:to>
                                    </p:set>
                                    <p:animEffect transition="in" filter="wipe(down)">
                                      <p:cBhvr>
                                        <p:cTn id="42" dur="500"/>
                                        <p:tgtEl>
                                          <p:spTgt spid="4219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421913"/>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191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191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421919"/>
                                        </p:tgtEl>
                                        <p:attrNameLst>
                                          <p:attrName>style.visibility</p:attrName>
                                        </p:attrNameLst>
                                      </p:cBhvr>
                                      <p:to>
                                        <p:strVal val="visible"/>
                                      </p:to>
                                    </p:set>
                                    <p:animEffect transition="in" filter="wipe(left)">
                                      <p:cBhvr>
                                        <p:cTn id="59" dur="500"/>
                                        <p:tgtEl>
                                          <p:spTgt spid="42191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21920"/>
                                        </p:tgtEl>
                                        <p:attrNameLst>
                                          <p:attrName>style.visibility</p:attrName>
                                        </p:attrNameLst>
                                      </p:cBhvr>
                                      <p:to>
                                        <p:strVal val="visible"/>
                                      </p:to>
                                    </p:set>
                                    <p:animEffect transition="in" filter="wipe(down)">
                                      <p:cBhvr>
                                        <p:cTn id="64" dur="500"/>
                                        <p:tgtEl>
                                          <p:spTgt spid="42192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21920"/>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421905"/>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2192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42192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21921"/>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21925"/>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21926"/>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421925"/>
                                        </p:tgtEl>
                                        <p:attrNameLst>
                                          <p:attrName>style.visibility</p:attrName>
                                        </p:attrNameLst>
                                      </p:cBhvr>
                                      <p:to>
                                        <p:strVal val="hidden"/>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21927"/>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421927"/>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21928"/>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nodeType="clickEffect">
                                  <p:stCondLst>
                                    <p:cond delay="0"/>
                                  </p:stCondLst>
                                  <p:childTnLst>
                                    <p:set>
                                      <p:cBhvr>
                                        <p:cTn id="112" dur="1" fill="hold">
                                          <p:stCondLst>
                                            <p:cond delay="0"/>
                                          </p:stCondLst>
                                        </p:cTn>
                                        <p:tgtEl>
                                          <p:spTgt spid="421929"/>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421928"/>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21932"/>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421933"/>
                                        </p:tgtEl>
                                        <p:attrNameLst>
                                          <p:attrName>style.visibility</p:attrName>
                                        </p:attrNameLst>
                                      </p:cBhvr>
                                      <p:to>
                                        <p:strVal val="visible"/>
                                      </p:to>
                                    </p:set>
                                    <p:animEffect transition="in" filter="wipe(down)">
                                      <p:cBhvr>
                                        <p:cTn id="125" dur="500"/>
                                        <p:tgtEl>
                                          <p:spTgt spid="421933"/>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421933"/>
                                        </p:tgtEl>
                                        <p:attrNameLst>
                                          <p:attrName>style.visibility</p:attrName>
                                        </p:attrNameLst>
                                      </p:cBhvr>
                                      <p:to>
                                        <p:strVal val="hidden"/>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421934"/>
                                        </p:tgtEl>
                                        <p:attrNameLst>
                                          <p:attrName>style.visibility</p:attrName>
                                        </p:attrNameLst>
                                      </p:cBhvr>
                                      <p:to>
                                        <p:strVal val="visible"/>
                                      </p:to>
                                    </p:set>
                                    <p:animEffect transition="in" filter="wipe(down)">
                                      <p:cBhvr>
                                        <p:cTn id="134" dur="500"/>
                                        <p:tgtEl>
                                          <p:spTgt spid="421934"/>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421934"/>
                                        </p:tgtEl>
                                        <p:attrNameLst>
                                          <p:attrName>style.visibility</p:attrName>
                                        </p:attrNameLst>
                                      </p:cBhvr>
                                      <p:to>
                                        <p:strVal val="hidden"/>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1" fill="hold" nodeType="clickEffect">
                                  <p:stCondLst>
                                    <p:cond delay="0"/>
                                  </p:stCondLst>
                                  <p:childTnLst>
                                    <p:set>
                                      <p:cBhvr>
                                        <p:cTn id="142" dur="1" fill="hold">
                                          <p:stCondLst>
                                            <p:cond delay="0"/>
                                          </p:stCondLst>
                                        </p:cTn>
                                        <p:tgtEl>
                                          <p:spTgt spid="421942"/>
                                        </p:tgtEl>
                                        <p:attrNameLst>
                                          <p:attrName>style.visibility</p:attrName>
                                        </p:attrNameLst>
                                      </p:cBhvr>
                                      <p:to>
                                        <p:strVal val="visible"/>
                                      </p:to>
                                    </p:set>
                                    <p:animEffect transition="in" filter="wipe(up)">
                                      <p:cBhvr>
                                        <p:cTn id="143" dur="500"/>
                                        <p:tgtEl>
                                          <p:spTgt spid="421942"/>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421943"/>
                                        </p:tgtEl>
                                        <p:attrNameLst>
                                          <p:attrName>style.visibility</p:attrName>
                                        </p:attrNameLst>
                                      </p:cBhvr>
                                      <p:to>
                                        <p:strVal val="visible"/>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4" fill="hold" nodeType="clickEffect">
                                  <p:stCondLst>
                                    <p:cond delay="0"/>
                                  </p:stCondLst>
                                  <p:childTnLst>
                                    <p:set>
                                      <p:cBhvr>
                                        <p:cTn id="151" dur="1" fill="hold">
                                          <p:stCondLst>
                                            <p:cond delay="0"/>
                                          </p:stCondLst>
                                        </p:cTn>
                                        <p:tgtEl>
                                          <p:spTgt spid="421945"/>
                                        </p:tgtEl>
                                        <p:attrNameLst>
                                          <p:attrName>style.visibility</p:attrName>
                                        </p:attrNameLst>
                                      </p:cBhvr>
                                      <p:to>
                                        <p:strVal val="visible"/>
                                      </p:to>
                                    </p:set>
                                    <p:animEffect transition="in" filter="wipe(down)">
                                      <p:cBhvr>
                                        <p:cTn id="152" dur="500"/>
                                        <p:tgtEl>
                                          <p:spTgt spid="421945"/>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21932"/>
                                        </p:tgtEl>
                                        <p:attrNameLst>
                                          <p:attrName>style.visibility</p:attrName>
                                        </p:attrNameLst>
                                      </p:cBhvr>
                                      <p:to>
                                        <p:strVal val="hidden"/>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421946"/>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1" fill="hold" grpId="0" nodeType="clickEffect">
                                  <p:stCondLst>
                                    <p:cond delay="0"/>
                                  </p:stCondLst>
                                  <p:childTnLst>
                                    <p:set>
                                      <p:cBhvr>
                                        <p:cTn id="164" dur="1" fill="hold">
                                          <p:stCondLst>
                                            <p:cond delay="0"/>
                                          </p:stCondLst>
                                        </p:cTn>
                                        <p:tgtEl>
                                          <p:spTgt spid="421947"/>
                                        </p:tgtEl>
                                        <p:attrNameLst>
                                          <p:attrName>style.visibility</p:attrName>
                                        </p:attrNameLst>
                                      </p:cBhvr>
                                      <p:to>
                                        <p:strVal val="visible"/>
                                      </p:to>
                                    </p:set>
                                    <p:animEffect transition="in" filter="wipe(up)">
                                      <p:cBhvr>
                                        <p:cTn id="165" dur="500"/>
                                        <p:tgtEl>
                                          <p:spTgt spid="421947"/>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421946"/>
                                        </p:tgtEl>
                                        <p:attrNameLst>
                                          <p:attrName>style.visibility</p:attrName>
                                        </p:attrNameLst>
                                      </p:cBhvr>
                                      <p:to>
                                        <p:strVal val="hidden"/>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421948"/>
                                        </p:tgtEl>
                                        <p:attrNameLst>
                                          <p:attrName>style.visibility</p:attrName>
                                        </p:attrNameLst>
                                      </p:cBhvr>
                                      <p:to>
                                        <p:strVal val="visible"/>
                                      </p:to>
                                    </p:se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1" presetClass="exit" presetSubtype="0" fill="hold" grpId="1" nodeType="clickEffect">
                                  <p:stCondLst>
                                    <p:cond delay="0"/>
                                  </p:stCondLst>
                                  <p:childTnLst>
                                    <p:set>
                                      <p:cBhvr>
                                        <p:cTn id="177" dur="1" fill="hold">
                                          <p:stCondLst>
                                            <p:cond delay="0"/>
                                          </p:stCondLst>
                                        </p:cTn>
                                        <p:tgtEl>
                                          <p:spTgt spid="421948"/>
                                        </p:tgtEl>
                                        <p:attrNameLst>
                                          <p:attrName>style.visibility</p:attrName>
                                        </p:attrNameLst>
                                      </p:cBhvr>
                                      <p:to>
                                        <p:strVal val="hidden"/>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421949"/>
                                        </p:tgtEl>
                                        <p:attrNameLst>
                                          <p:attrName>style.visibility</p:attrName>
                                        </p:attrNameLst>
                                      </p:cBhvr>
                                      <p:to>
                                        <p:strVal val="visibl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 presetClass="exit" presetSubtype="0" fill="hold" grpId="1" nodeType="clickEffect">
                                  <p:stCondLst>
                                    <p:cond delay="0"/>
                                  </p:stCondLst>
                                  <p:childTnLst>
                                    <p:set>
                                      <p:cBhvr>
                                        <p:cTn id="185" dur="1" fill="hold">
                                          <p:stCondLst>
                                            <p:cond delay="0"/>
                                          </p:stCondLst>
                                        </p:cTn>
                                        <p:tgtEl>
                                          <p:spTgt spid="4219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8" grpId="0" animBg="1"/>
      <p:bldP spid="421899" grpId="0" animBg="1"/>
      <p:bldP spid="421899" grpId="1" animBg="1"/>
      <p:bldP spid="421905" grpId="0" animBg="1"/>
      <p:bldP spid="421905" grpId="1" animBg="1"/>
      <p:bldP spid="421906" grpId="0" animBg="1"/>
      <p:bldP spid="421906" grpId="1" animBg="1"/>
      <p:bldP spid="421913" grpId="0" animBg="1"/>
      <p:bldP spid="421913" grpId="1" animBg="1"/>
      <p:bldP spid="421914" grpId="0" animBg="1"/>
      <p:bldP spid="421916" grpId="0"/>
      <p:bldP spid="421920" grpId="0" animBg="1"/>
      <p:bldP spid="421920" grpId="1" animBg="1"/>
      <p:bldP spid="421921" grpId="0" animBg="1"/>
      <p:bldP spid="421921" grpId="1" animBg="1"/>
      <p:bldP spid="421925" grpId="0" animBg="1"/>
      <p:bldP spid="421925" grpId="1" animBg="1"/>
      <p:bldP spid="421926" grpId="0"/>
      <p:bldP spid="421927" grpId="0" animBg="1"/>
      <p:bldP spid="421927" grpId="1" animBg="1"/>
      <p:bldP spid="421928" grpId="0" animBg="1"/>
      <p:bldP spid="421928" grpId="1" animBg="1"/>
      <p:bldP spid="421932" grpId="0" animBg="1"/>
      <p:bldP spid="421932" grpId="1" animBg="1"/>
      <p:bldP spid="421933" grpId="0" animBg="1"/>
      <p:bldP spid="421933" grpId="1" animBg="1"/>
      <p:bldP spid="421934" grpId="0" animBg="1"/>
      <p:bldP spid="421934" grpId="1" animBg="1"/>
      <p:bldP spid="421943" grpId="0"/>
      <p:bldP spid="421946" grpId="0" animBg="1"/>
      <p:bldP spid="421946" grpId="1" animBg="1"/>
      <p:bldP spid="421947" grpId="0"/>
      <p:bldP spid="421948" grpId="0" animBg="1"/>
      <p:bldP spid="421948" grpId="1" animBg="1"/>
      <p:bldP spid="421949" grpId="0" animBg="1"/>
      <p:bldP spid="42194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
          <p:cNvSpPr>
            <a:spLocks noGrp="1"/>
          </p:cNvSpPr>
          <p:nvPr>
            <p:ph type="sldNum" sz="quarter" idx="12"/>
          </p:nvPr>
        </p:nvSpPr>
        <p:spPr/>
        <p:txBody>
          <a:bodyPr/>
          <a:lstStyle/>
          <a:p>
            <a:fld id="{BA451639-DAAC-4A89-BC07-84E2F12E43F5}" type="slidenum">
              <a:rPr lang="en-US"/>
              <a:pPr/>
              <a:t>32</a:t>
            </a:fld>
            <a:endParaRPr lang="en-US"/>
          </a:p>
        </p:txBody>
      </p:sp>
      <p:grpSp>
        <p:nvGrpSpPr>
          <p:cNvPr id="422914" name="Group 2"/>
          <p:cNvGrpSpPr>
            <a:grpSpLocks/>
          </p:cNvGrpSpPr>
          <p:nvPr/>
        </p:nvGrpSpPr>
        <p:grpSpPr bwMode="auto">
          <a:xfrm>
            <a:off x="76200" y="750888"/>
            <a:ext cx="4191000" cy="4125912"/>
            <a:chOff x="240" y="2640"/>
            <a:chExt cx="2304" cy="1556"/>
          </a:xfrm>
        </p:grpSpPr>
        <p:sp>
          <p:nvSpPr>
            <p:cNvPr id="422915" name="Rectangle 3"/>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16" name="Rectangle 4"/>
            <p:cNvSpPr>
              <a:spLocks noChangeArrowheads="1"/>
            </p:cNvSpPr>
            <p:nvPr/>
          </p:nvSpPr>
          <p:spPr bwMode="auto">
            <a:xfrm>
              <a:off x="240" y="2640"/>
              <a:ext cx="2304" cy="155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m_myIQ = 95;</a:t>
              </a:r>
            </a:p>
            <a:p>
              <a:pPr algn="l" eaLnBrk="0" hangingPunct="0"/>
              <a:r>
                <a:rPr lang="en-US" sz="1700" b="1">
                  <a:solidFill>
                    <a:schemeClr val="tx1"/>
                  </a:solidFill>
                  <a:latin typeface="Courier New" pitchFamily="49" charset="0"/>
                  <a:ea typeface="MS Mincho" pitchFamily="49" charset="-128"/>
                </a:rPr>
                <a:t>  }</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cout &lt;&lt; </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I died smart:</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cout &lt;&lt; m_myIQ;</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m_myIQ;</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422917" name="Rectangle 5"/>
          <p:cNvSpPr>
            <a:spLocks noGrp="1" noChangeArrowheads="1"/>
          </p:cNvSpPr>
          <p:nvPr>
            <p:ph type="title"/>
          </p:nvPr>
        </p:nvSpPr>
        <p:spPr>
          <a:xfrm>
            <a:off x="90488" y="-304800"/>
            <a:ext cx="8520112" cy="1143000"/>
          </a:xfrm>
        </p:spPr>
        <p:txBody>
          <a:bodyPr/>
          <a:lstStyle/>
          <a:p>
            <a:r>
              <a:rPr lang="en-US" sz="3400"/>
              <a:t>Polymorphism and Virtual Destructors</a:t>
            </a:r>
          </a:p>
        </p:txBody>
      </p:sp>
      <p:grpSp>
        <p:nvGrpSpPr>
          <p:cNvPr id="422918" name="Group 6"/>
          <p:cNvGrpSpPr>
            <a:grpSpLocks/>
          </p:cNvGrpSpPr>
          <p:nvPr/>
        </p:nvGrpSpPr>
        <p:grpSpPr bwMode="auto">
          <a:xfrm>
            <a:off x="4114800" y="762000"/>
            <a:ext cx="4725988" cy="4478338"/>
            <a:chOff x="2784" y="576"/>
            <a:chExt cx="2880" cy="1536"/>
          </a:xfrm>
        </p:grpSpPr>
        <p:sp>
          <p:nvSpPr>
            <p:cNvPr id="422919" name="Rectangle 7"/>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20" name="Rectangle 8"/>
            <p:cNvSpPr>
              <a:spLocks noChangeArrowheads="1"/>
            </p:cNvSpPr>
            <p:nvPr/>
          </p:nvSpPr>
          <p:spPr bwMode="auto">
            <a:xfrm>
              <a:off x="2784" y="578"/>
              <a:ext cx="2880" cy="15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MathProf: public Prof</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MathProf(void)</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m_pTable = new int[6];</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for (int i=0;i&lt;6;i++)</a:t>
              </a:r>
            </a:p>
            <a:p>
              <a:pPr algn="l" eaLnBrk="0" hangingPunct="0"/>
              <a:r>
                <a:rPr lang="en-US" sz="1700" b="1">
                  <a:solidFill>
                    <a:schemeClr val="tx1"/>
                  </a:solidFill>
                  <a:latin typeface="Courier New" pitchFamily="49" charset="0"/>
                  <a:ea typeface="MS Mincho" pitchFamily="49" charset="-128"/>
                </a:rPr>
                <a:t>    m_pTable[i] = i*i;</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~MathProf()</a:t>
              </a:r>
            </a:p>
            <a:p>
              <a:pPr algn="l" eaLnBrk="0" hangingPunct="0"/>
              <a:r>
                <a:rPr lang="en-US" sz="1700" b="1">
                  <a:solidFill>
                    <a:schemeClr val="tx1"/>
                  </a:solidFill>
                  <a:latin typeface="Courier New" pitchFamily="49" charset="0"/>
                  <a:ea typeface="MS Mincho" pitchFamily="49" charset="-128"/>
                </a:rPr>
                <a:t> { </a:t>
              </a:r>
            </a:p>
            <a:p>
              <a:pPr algn="l" eaLnBrk="0" hangingPunct="0"/>
              <a:r>
                <a:rPr lang="en-US" sz="1700" b="1">
                  <a:solidFill>
                    <a:schemeClr val="tx1"/>
                  </a:solidFill>
                  <a:latin typeface="Courier New" pitchFamily="49" charset="0"/>
                  <a:ea typeface="MS Mincho" pitchFamily="49" charset="-128"/>
                </a:rPr>
                <a:t>   delete [] m_pTable; </a:t>
              </a:r>
            </a:p>
            <a:p>
              <a:pPr algn="l" eaLnBrk="0" hangingPunct="0"/>
              <a:r>
                <a:rPr lang="en-US" sz="1700" b="1">
                  <a:solidFill>
                    <a:schemeClr val="tx1"/>
                  </a:solidFill>
                  <a:latin typeface="Courier New" pitchFamily="49" charset="0"/>
                  <a:ea typeface="MS Mincho" pitchFamily="49" charset="-128"/>
                </a:rPr>
                <a:t>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*m_pTable;</a:t>
              </a:r>
            </a:p>
            <a:p>
              <a:pPr algn="l" eaLnBrk="0" hangingPunct="0"/>
              <a:r>
                <a:rPr lang="en-US" sz="1700" b="1">
                  <a:solidFill>
                    <a:schemeClr val="tx1"/>
                  </a:solidFill>
                  <a:latin typeface="Courier New" pitchFamily="49" charset="0"/>
                  <a:ea typeface="MS Mincho" pitchFamily="49" charset="-128"/>
                </a:rPr>
                <a:t>};</a:t>
              </a:r>
            </a:p>
          </p:txBody>
        </p:sp>
      </p:grpSp>
      <p:sp>
        <p:nvSpPr>
          <p:cNvPr id="422922" name="Rectangle 10"/>
          <p:cNvSpPr>
            <a:spLocks noChangeArrowheads="1"/>
          </p:cNvSpPr>
          <p:nvPr/>
        </p:nvSpPr>
        <p:spPr bwMode="auto">
          <a:xfrm>
            <a:off x="79375" y="4640263"/>
            <a:ext cx="3635375" cy="2176462"/>
          </a:xfrm>
          <a:prstGeom prst="rect">
            <a:avLst/>
          </a:prstGeom>
          <a:solidFill>
            <a:srgbClr val="FFFFC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chemeClr val="tx1"/>
                </a:solidFill>
                <a:latin typeface="Courier New" pitchFamily="49" charset="0"/>
                <a:ea typeface="MS Mincho" pitchFamily="49" charset="-128"/>
              </a:rPr>
              <a:t>main()		</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   Prof *p;</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800" b="1">
                <a:solidFill>
                  <a:schemeClr val="tx1"/>
                </a:solidFill>
                <a:latin typeface="Courier New" pitchFamily="49" charset="0"/>
                <a:ea typeface="MS Mincho" pitchFamily="49" charset="-128"/>
              </a:rPr>
              <a:t>   p = new MathProf;</a:t>
            </a:r>
          </a:p>
          <a:p>
            <a:pPr algn="l" eaLnBrk="0" hangingPunct="0"/>
            <a:r>
              <a:rPr lang="en-US" sz="1800" b="1">
                <a:solidFill>
                  <a:schemeClr val="tx1"/>
                </a:solidFill>
                <a:latin typeface="Courier New" pitchFamily="49" charset="0"/>
                <a:ea typeface="MS Mincho" pitchFamily="49" charset="-128"/>
              </a:rPr>
              <a:t>   ...</a:t>
            </a:r>
          </a:p>
          <a:p>
            <a:pPr algn="l" eaLnBrk="0" hangingPunct="0"/>
            <a:r>
              <a:rPr lang="en-US" sz="1800" b="1">
                <a:solidFill>
                  <a:schemeClr val="tx1"/>
                </a:solidFill>
                <a:latin typeface="Courier New" pitchFamily="49" charset="0"/>
                <a:ea typeface="MS Mincho" pitchFamily="49" charset="-128"/>
              </a:rPr>
              <a:t>   delete p;</a:t>
            </a:r>
            <a:endParaRPr lang="en-US" sz="1200">
              <a:solidFill>
                <a:schemeClr val="tx1"/>
              </a:solidFill>
              <a:latin typeface="Courier New" pitchFamily="49" charset="0"/>
            </a:endParaRPr>
          </a:p>
          <a:p>
            <a:pPr algn="l" eaLnBrk="0" hangingPunct="0"/>
            <a:r>
              <a:rPr lang="en-US" sz="18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nvGrpSpPr>
          <p:cNvPr id="422925" name="Group 13"/>
          <p:cNvGrpSpPr>
            <a:grpSpLocks/>
          </p:cNvGrpSpPr>
          <p:nvPr/>
        </p:nvGrpSpPr>
        <p:grpSpPr bwMode="auto">
          <a:xfrm>
            <a:off x="4010025" y="5275263"/>
            <a:ext cx="1228725" cy="457200"/>
            <a:chOff x="2526" y="3323"/>
            <a:chExt cx="774" cy="288"/>
          </a:xfrm>
        </p:grpSpPr>
        <p:sp>
          <p:nvSpPr>
            <p:cNvPr id="422926" name="Rectangle 14"/>
            <p:cNvSpPr>
              <a:spLocks noChangeArrowheads="1"/>
            </p:cNvSpPr>
            <p:nvPr/>
          </p:nvSpPr>
          <p:spPr bwMode="auto">
            <a:xfrm>
              <a:off x="2724" y="3392"/>
              <a:ext cx="576" cy="192"/>
            </a:xfrm>
            <a:prstGeom prst="rect">
              <a:avLst/>
            </a:prstGeom>
            <a:solidFill>
              <a:srgbClr val="800000"/>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22927" name="Text Box 15"/>
            <p:cNvSpPr txBox="1">
              <a:spLocks noChangeArrowheads="1"/>
            </p:cNvSpPr>
            <p:nvPr/>
          </p:nvSpPr>
          <p:spPr bwMode="auto">
            <a:xfrm>
              <a:off x="2526" y="3323"/>
              <a:ext cx="2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t>
              </a:r>
            </a:p>
          </p:txBody>
        </p:sp>
      </p:grpSp>
      <p:sp>
        <p:nvSpPr>
          <p:cNvPr id="422931" name="Rectangle 19"/>
          <p:cNvSpPr>
            <a:spLocks noChangeArrowheads="1"/>
          </p:cNvSpPr>
          <p:nvPr/>
        </p:nvSpPr>
        <p:spPr bwMode="auto">
          <a:xfrm>
            <a:off x="6057900" y="5710238"/>
            <a:ext cx="1524000" cy="1071562"/>
          </a:xfrm>
          <a:prstGeom prst="rect">
            <a:avLst/>
          </a:prstGeom>
          <a:solidFill>
            <a:srgbClr val="D3D3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32" name="Text Box 20"/>
          <p:cNvSpPr txBox="1">
            <a:spLocks noChangeArrowheads="1"/>
          </p:cNvSpPr>
          <p:nvPr/>
        </p:nvSpPr>
        <p:spPr bwMode="auto">
          <a:xfrm>
            <a:off x="4349750" y="5318125"/>
            <a:ext cx="87788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F"/>
                </a:solidFill>
              </a:rPr>
              <a:t>1000</a:t>
            </a:r>
          </a:p>
        </p:txBody>
      </p:sp>
      <p:sp>
        <p:nvSpPr>
          <p:cNvPr id="422933" name="Text Box 21"/>
          <p:cNvSpPr txBox="1">
            <a:spLocks noChangeArrowheads="1"/>
          </p:cNvSpPr>
          <p:nvPr/>
        </p:nvSpPr>
        <p:spPr bwMode="auto">
          <a:xfrm>
            <a:off x="6027738" y="5634038"/>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cxnSp>
        <p:nvCxnSpPr>
          <p:cNvPr id="422934" name="AutoShape 22"/>
          <p:cNvCxnSpPr>
            <a:cxnSpLocks noChangeShapeType="1"/>
            <a:stCxn id="422932" idx="3"/>
            <a:endCxn id="422933" idx="1"/>
          </p:cNvCxnSpPr>
          <p:nvPr/>
        </p:nvCxnSpPr>
        <p:spPr bwMode="auto">
          <a:xfrm>
            <a:off x="5227638" y="5546725"/>
            <a:ext cx="800100" cy="315913"/>
          </a:xfrm>
          <a:prstGeom prst="curvedConnector3">
            <a:avLst>
              <a:gd name="adj1" fmla="val 50000"/>
            </a:avLst>
          </a:prstGeom>
          <a:noFill/>
          <a:ln w="38100">
            <a:solidFill>
              <a:srgbClr val="00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22937" name="Group 25"/>
          <p:cNvGrpSpPr>
            <a:grpSpLocks/>
          </p:cNvGrpSpPr>
          <p:nvPr/>
        </p:nvGrpSpPr>
        <p:grpSpPr bwMode="auto">
          <a:xfrm>
            <a:off x="6096000" y="6208713"/>
            <a:ext cx="1450975" cy="609600"/>
            <a:chOff x="3840" y="3911"/>
            <a:chExt cx="914" cy="384"/>
          </a:xfrm>
        </p:grpSpPr>
        <p:sp>
          <p:nvSpPr>
            <p:cNvPr id="422938" name="Rectangle 26"/>
            <p:cNvSpPr>
              <a:spLocks noChangeArrowheads="1"/>
            </p:cNvSpPr>
            <p:nvPr/>
          </p:nvSpPr>
          <p:spPr bwMode="auto">
            <a:xfrm>
              <a:off x="3840" y="3950"/>
              <a:ext cx="914" cy="297"/>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39" name="Text Box 27"/>
            <p:cNvSpPr txBox="1">
              <a:spLocks noChangeArrowheads="1"/>
            </p:cNvSpPr>
            <p:nvPr/>
          </p:nvSpPr>
          <p:spPr bwMode="auto">
            <a:xfrm>
              <a:off x="3857" y="3911"/>
              <a:ext cx="882"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a:t>Prof’s data:</a:t>
              </a:r>
            </a:p>
            <a:p>
              <a:r>
                <a:rPr lang="en-US" sz="1700"/>
                <a:t>m_myIQ:    </a:t>
              </a:r>
            </a:p>
          </p:txBody>
        </p:sp>
      </p:grpSp>
      <p:sp>
        <p:nvSpPr>
          <p:cNvPr id="422941" name="Text Box 29"/>
          <p:cNvSpPr txBox="1">
            <a:spLocks noChangeArrowheads="1"/>
          </p:cNvSpPr>
          <p:nvPr/>
        </p:nvSpPr>
        <p:spPr bwMode="auto">
          <a:xfrm>
            <a:off x="7097713" y="6438900"/>
            <a:ext cx="49530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95</a:t>
            </a:r>
          </a:p>
        </p:txBody>
      </p:sp>
      <p:grpSp>
        <p:nvGrpSpPr>
          <p:cNvPr id="422944" name="Group 32"/>
          <p:cNvGrpSpPr>
            <a:grpSpLocks/>
          </p:cNvGrpSpPr>
          <p:nvPr/>
        </p:nvGrpSpPr>
        <p:grpSpPr bwMode="auto">
          <a:xfrm>
            <a:off x="5957888" y="5695950"/>
            <a:ext cx="1733550" cy="609600"/>
            <a:chOff x="3753" y="3911"/>
            <a:chExt cx="1092" cy="384"/>
          </a:xfrm>
        </p:grpSpPr>
        <p:sp>
          <p:nvSpPr>
            <p:cNvPr id="422945" name="Rectangle 33"/>
            <p:cNvSpPr>
              <a:spLocks noChangeArrowheads="1"/>
            </p:cNvSpPr>
            <p:nvPr/>
          </p:nvSpPr>
          <p:spPr bwMode="auto">
            <a:xfrm>
              <a:off x="3840" y="3950"/>
              <a:ext cx="914" cy="297"/>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46" name="Text Box 34"/>
            <p:cNvSpPr txBox="1">
              <a:spLocks noChangeArrowheads="1"/>
            </p:cNvSpPr>
            <p:nvPr/>
          </p:nvSpPr>
          <p:spPr bwMode="auto">
            <a:xfrm>
              <a:off x="3753" y="3911"/>
              <a:ext cx="1092" cy="38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a:t>MathProf data:</a:t>
              </a:r>
            </a:p>
            <a:p>
              <a:r>
                <a:rPr lang="en-US" sz="1700"/>
                <a:t>m_pTable:      </a:t>
              </a:r>
            </a:p>
          </p:txBody>
        </p:sp>
      </p:grpSp>
      <p:grpSp>
        <p:nvGrpSpPr>
          <p:cNvPr id="422950" name="Group 38"/>
          <p:cNvGrpSpPr>
            <a:grpSpLocks/>
          </p:cNvGrpSpPr>
          <p:nvPr/>
        </p:nvGrpSpPr>
        <p:grpSpPr bwMode="auto">
          <a:xfrm>
            <a:off x="8324850" y="5373688"/>
            <a:ext cx="609600" cy="1408112"/>
            <a:chOff x="5088" y="3456"/>
            <a:chExt cx="384" cy="887"/>
          </a:xfrm>
        </p:grpSpPr>
        <p:sp>
          <p:nvSpPr>
            <p:cNvPr id="422951" name="Rectangle 39"/>
            <p:cNvSpPr>
              <a:spLocks noChangeArrowheads="1"/>
            </p:cNvSpPr>
            <p:nvPr/>
          </p:nvSpPr>
          <p:spPr bwMode="auto">
            <a:xfrm>
              <a:off x="5088" y="3600"/>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52" name="Rectangle 40"/>
            <p:cNvSpPr>
              <a:spLocks noChangeArrowheads="1"/>
            </p:cNvSpPr>
            <p:nvPr/>
          </p:nvSpPr>
          <p:spPr bwMode="auto">
            <a:xfrm>
              <a:off x="5088" y="3897"/>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422953" name="Group 41"/>
            <p:cNvGrpSpPr>
              <a:grpSpLocks/>
            </p:cNvGrpSpPr>
            <p:nvPr/>
          </p:nvGrpSpPr>
          <p:grpSpPr bwMode="auto">
            <a:xfrm>
              <a:off x="5088" y="3456"/>
              <a:ext cx="384" cy="887"/>
              <a:chOff x="5088" y="3456"/>
              <a:chExt cx="384" cy="887"/>
            </a:xfrm>
          </p:grpSpPr>
          <p:sp>
            <p:nvSpPr>
              <p:cNvPr id="422954" name="Rectangle 42"/>
              <p:cNvSpPr>
                <a:spLocks noChangeArrowheads="1"/>
              </p:cNvSpPr>
              <p:nvPr/>
            </p:nvSpPr>
            <p:spPr bwMode="auto">
              <a:xfrm>
                <a:off x="5088" y="3456"/>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55" name="Rectangle 43"/>
              <p:cNvSpPr>
                <a:spLocks noChangeArrowheads="1"/>
              </p:cNvSpPr>
              <p:nvPr/>
            </p:nvSpPr>
            <p:spPr bwMode="auto">
              <a:xfrm>
                <a:off x="5088" y="3744"/>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56" name="Rectangle 44"/>
              <p:cNvSpPr>
                <a:spLocks noChangeArrowheads="1"/>
              </p:cNvSpPr>
              <p:nvPr/>
            </p:nvSpPr>
            <p:spPr bwMode="auto">
              <a:xfrm>
                <a:off x="5088" y="4041"/>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57" name="Rectangle 45"/>
              <p:cNvSpPr>
                <a:spLocks noChangeArrowheads="1"/>
              </p:cNvSpPr>
              <p:nvPr/>
            </p:nvSpPr>
            <p:spPr bwMode="auto">
              <a:xfrm>
                <a:off x="5088" y="4185"/>
                <a:ext cx="384" cy="158"/>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422958" name="Text Box 46"/>
          <p:cNvSpPr txBox="1">
            <a:spLocks noChangeArrowheads="1"/>
          </p:cNvSpPr>
          <p:nvPr/>
        </p:nvSpPr>
        <p:spPr bwMode="auto">
          <a:xfrm>
            <a:off x="7024688" y="5943600"/>
            <a:ext cx="650875"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rPr>
              <a:t>800</a:t>
            </a:r>
          </a:p>
        </p:txBody>
      </p:sp>
      <p:sp>
        <p:nvSpPr>
          <p:cNvPr id="422959" name="Text Box 47"/>
          <p:cNvSpPr txBox="1">
            <a:spLocks noChangeArrowheads="1"/>
          </p:cNvSpPr>
          <p:nvPr/>
        </p:nvSpPr>
        <p:spPr bwMode="auto">
          <a:xfrm>
            <a:off x="8350250" y="5181600"/>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cxnSp>
        <p:nvCxnSpPr>
          <p:cNvPr id="422960" name="AutoShape 48"/>
          <p:cNvCxnSpPr>
            <a:cxnSpLocks noChangeShapeType="1"/>
          </p:cNvCxnSpPr>
          <p:nvPr/>
        </p:nvCxnSpPr>
        <p:spPr bwMode="auto">
          <a:xfrm flipV="1">
            <a:off x="7632700" y="5410200"/>
            <a:ext cx="674688" cy="731838"/>
          </a:xfrm>
          <a:prstGeom prst="curvedConnector3">
            <a:avLst>
              <a:gd name="adj1" fmla="val 49884"/>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2962" name="Text Box 50"/>
          <p:cNvSpPr txBox="1">
            <a:spLocks noChangeArrowheads="1"/>
          </p:cNvSpPr>
          <p:nvPr/>
        </p:nvSpPr>
        <p:spPr bwMode="auto">
          <a:xfrm>
            <a:off x="8383588" y="5310188"/>
            <a:ext cx="431800" cy="15589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0</a:t>
            </a:r>
          </a:p>
          <a:p>
            <a:r>
              <a:rPr lang="en-US" sz="1600" b="1"/>
              <a:t>1</a:t>
            </a:r>
          </a:p>
          <a:p>
            <a:r>
              <a:rPr lang="en-US" sz="1600" b="1"/>
              <a:t>4</a:t>
            </a:r>
          </a:p>
          <a:p>
            <a:r>
              <a:rPr lang="en-US" sz="1600" b="1"/>
              <a:t>9</a:t>
            </a:r>
          </a:p>
          <a:p>
            <a:r>
              <a:rPr lang="en-US" sz="1600" b="1"/>
              <a:t>16</a:t>
            </a:r>
          </a:p>
          <a:p>
            <a:r>
              <a:rPr lang="en-US" sz="1600" b="1"/>
              <a:t>25</a:t>
            </a:r>
          </a:p>
        </p:txBody>
      </p:sp>
      <p:sp>
        <p:nvSpPr>
          <p:cNvPr id="422966" name="Line 54"/>
          <p:cNvSpPr>
            <a:spLocks noChangeShapeType="1"/>
          </p:cNvSpPr>
          <p:nvPr/>
        </p:nvSpPr>
        <p:spPr bwMode="auto">
          <a:xfrm>
            <a:off x="225425" y="63531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67" name="AutoShape 55"/>
          <p:cNvSpPr>
            <a:spLocks noChangeArrowheads="1"/>
          </p:cNvSpPr>
          <p:nvPr/>
        </p:nvSpPr>
        <p:spPr bwMode="auto">
          <a:xfrm>
            <a:off x="2438400" y="1066800"/>
            <a:ext cx="6170613" cy="2876550"/>
          </a:xfrm>
          <a:prstGeom prst="wedgeRoundRectCallout">
            <a:avLst>
              <a:gd name="adj1" fmla="val -72074"/>
              <a:gd name="adj2" fmla="val 130134"/>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Hmm.  Let’s see…</a:t>
            </a:r>
          </a:p>
          <a:p>
            <a:endParaRPr lang="en-US"/>
          </a:p>
          <a:p>
            <a:r>
              <a:rPr lang="en-US"/>
              <a:t>The variable </a:t>
            </a:r>
            <a:r>
              <a:rPr lang="en-US">
                <a:solidFill>
                  <a:srgbClr val="6600CC"/>
                </a:solidFill>
              </a:rPr>
              <a:t>p</a:t>
            </a:r>
            <a:r>
              <a:rPr lang="en-US"/>
              <a:t> is a </a:t>
            </a:r>
            <a:r>
              <a:rPr lang="en-US">
                <a:solidFill>
                  <a:srgbClr val="6600CC"/>
                </a:solidFill>
              </a:rPr>
              <a:t>Prof pointer</a:t>
            </a:r>
            <a:r>
              <a:rPr lang="en-US"/>
              <a:t>.</a:t>
            </a:r>
          </a:p>
          <a:p>
            <a:endParaRPr lang="en-US"/>
          </a:p>
          <a:p>
            <a:r>
              <a:rPr lang="en-US"/>
              <a:t>So all I need to call is </a:t>
            </a:r>
            <a:r>
              <a:rPr lang="en-US">
                <a:solidFill>
                  <a:srgbClr val="6600CC"/>
                </a:solidFill>
              </a:rPr>
              <a:t>Prof’s destructor</a:t>
            </a:r>
            <a:r>
              <a:rPr lang="en-US"/>
              <a:t>.   </a:t>
            </a:r>
          </a:p>
        </p:txBody>
      </p:sp>
      <p:sp>
        <p:nvSpPr>
          <p:cNvPr id="422968" name="Line 56"/>
          <p:cNvSpPr>
            <a:spLocks noChangeShapeType="1"/>
          </p:cNvSpPr>
          <p:nvPr/>
        </p:nvSpPr>
        <p:spPr bwMode="auto">
          <a:xfrm>
            <a:off x="103188" y="28765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69" name="Line 57"/>
          <p:cNvSpPr>
            <a:spLocks noChangeShapeType="1"/>
          </p:cNvSpPr>
          <p:nvPr/>
        </p:nvSpPr>
        <p:spPr bwMode="auto">
          <a:xfrm>
            <a:off x="312738" y="3414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70" name="Line 58"/>
          <p:cNvSpPr>
            <a:spLocks noChangeShapeType="1"/>
          </p:cNvSpPr>
          <p:nvPr/>
        </p:nvSpPr>
        <p:spPr bwMode="auto">
          <a:xfrm>
            <a:off x="319088" y="36766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71" name="Line 59"/>
          <p:cNvSpPr>
            <a:spLocks noChangeShapeType="1"/>
          </p:cNvSpPr>
          <p:nvPr/>
        </p:nvSpPr>
        <p:spPr bwMode="auto">
          <a:xfrm>
            <a:off x="200025" y="39195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73" name="AutoShape 61"/>
          <p:cNvSpPr>
            <a:spLocks noChangeArrowheads="1"/>
          </p:cNvSpPr>
          <p:nvPr/>
        </p:nvSpPr>
        <p:spPr bwMode="auto">
          <a:xfrm>
            <a:off x="2514600" y="1023938"/>
            <a:ext cx="6170613" cy="2876550"/>
          </a:xfrm>
          <a:prstGeom prst="wedgeRoundRectCallout">
            <a:avLst>
              <a:gd name="adj1" fmla="val -72074"/>
              <a:gd name="adj2" fmla="val 130134"/>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Ok. Now that I ran the destructor, I’ll tell the Operating system to free the memory for me:</a:t>
            </a:r>
          </a:p>
          <a:p>
            <a:endParaRPr lang="en-US"/>
          </a:p>
          <a:p>
            <a:r>
              <a:rPr lang="en-US">
                <a:solidFill>
                  <a:srgbClr val="6600CC"/>
                </a:solidFill>
              </a:rPr>
              <a:t>Hey OS, you can release the memory at address 1000.</a:t>
            </a:r>
          </a:p>
        </p:txBody>
      </p:sp>
      <p:sp>
        <p:nvSpPr>
          <p:cNvPr id="422975" name="Rectangle 63"/>
          <p:cNvSpPr>
            <a:spLocks noChangeArrowheads="1"/>
          </p:cNvSpPr>
          <p:nvPr/>
        </p:nvSpPr>
        <p:spPr bwMode="auto">
          <a:xfrm>
            <a:off x="6019800" y="5357813"/>
            <a:ext cx="2290763" cy="1479550"/>
          </a:xfrm>
          <a:prstGeom prst="rect">
            <a:avLst/>
          </a:prstGeom>
          <a:solidFill>
            <a:schemeClr val="bg1"/>
          </a:solidFill>
          <a:ln w="158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74" name="AutoShape 62"/>
          <p:cNvSpPr>
            <a:spLocks noChangeArrowheads="1"/>
          </p:cNvSpPr>
          <p:nvPr/>
        </p:nvSpPr>
        <p:spPr bwMode="auto">
          <a:xfrm flipH="1">
            <a:off x="5029200" y="3429000"/>
            <a:ext cx="3657600" cy="1905000"/>
          </a:xfrm>
          <a:prstGeom prst="wedgeRoundRectCallout">
            <a:avLst>
              <a:gd name="adj1" fmla="val -59292"/>
              <a:gd name="adj2" fmla="val 127583"/>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solidFill>
                  <a:schemeClr val="tx1"/>
                </a:solidFill>
              </a:rPr>
              <a:t>Ok!  I’ll free it for someone else to use.</a:t>
            </a:r>
          </a:p>
        </p:txBody>
      </p:sp>
      <p:sp>
        <p:nvSpPr>
          <p:cNvPr id="422976" name="Text Box 64"/>
          <p:cNvSpPr txBox="1">
            <a:spLocks noChangeArrowheads="1"/>
          </p:cNvSpPr>
          <p:nvPr/>
        </p:nvSpPr>
        <p:spPr bwMode="auto">
          <a:xfrm>
            <a:off x="3700463" y="5791200"/>
            <a:ext cx="4357687" cy="10969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Utoh! MathProf’s destructor was never called and the table was never freed!</a:t>
            </a:r>
          </a:p>
        </p:txBody>
      </p:sp>
      <p:sp>
        <p:nvSpPr>
          <p:cNvPr id="422977" name="Line 65"/>
          <p:cNvSpPr>
            <a:spLocks noChangeShapeType="1"/>
          </p:cNvSpPr>
          <p:nvPr/>
        </p:nvSpPr>
        <p:spPr bwMode="auto">
          <a:xfrm flipV="1">
            <a:off x="6710363" y="5410200"/>
            <a:ext cx="1595437" cy="98425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22978" name="Text Box 66"/>
          <p:cNvSpPr txBox="1">
            <a:spLocks noChangeArrowheads="1"/>
          </p:cNvSpPr>
          <p:nvPr/>
        </p:nvSpPr>
        <p:spPr bwMode="auto">
          <a:xfrm>
            <a:off x="3657600" y="5791200"/>
            <a:ext cx="4357688"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This means we have a </a:t>
            </a:r>
            <a:br>
              <a:rPr lang="en-US" sz="2200"/>
            </a:br>
            <a:r>
              <a:rPr lang="en-US" sz="2200"/>
              <a:t>memory leak!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29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22967"/>
                                        </p:tgtEl>
                                        <p:attrNameLst>
                                          <p:attrName>style.visibility</p:attrName>
                                        </p:attrNameLst>
                                      </p:cBhvr>
                                      <p:to>
                                        <p:strVal val="visible"/>
                                      </p:to>
                                    </p:set>
                                    <p:animEffect transition="in" filter="wipe(down)">
                                      <p:cBhvr>
                                        <p:cTn id="11" dur="500"/>
                                        <p:tgtEl>
                                          <p:spTgt spid="4229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422967"/>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422966"/>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2296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422968"/>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22969"/>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422969"/>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2297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422970"/>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22971"/>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422971"/>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22973"/>
                                        </p:tgtEl>
                                        <p:attrNameLst>
                                          <p:attrName>style.visibility</p:attrName>
                                        </p:attrNameLst>
                                      </p:cBhvr>
                                      <p:to>
                                        <p:strVal val="visible"/>
                                      </p:to>
                                    </p:set>
                                    <p:animEffect transition="in" filter="wipe(down)">
                                      <p:cBhvr>
                                        <p:cTn id="56" dur="500"/>
                                        <p:tgtEl>
                                          <p:spTgt spid="42297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422973"/>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22974"/>
                                        </p:tgtEl>
                                        <p:attrNameLst>
                                          <p:attrName>style.visibility</p:attrName>
                                        </p:attrNameLst>
                                      </p:cBhvr>
                                      <p:to>
                                        <p:strVal val="visible"/>
                                      </p:to>
                                    </p:set>
                                    <p:animEffect transition="in" filter="wipe(down)">
                                      <p:cBhvr>
                                        <p:cTn id="65" dur="500"/>
                                        <p:tgtEl>
                                          <p:spTgt spid="42297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422974"/>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422975"/>
                                        </p:tgtEl>
                                        <p:attrNameLst>
                                          <p:attrName>style.visibility</p:attrName>
                                        </p:attrNameLst>
                                      </p:cBhvr>
                                      <p:to>
                                        <p:strVal val="visible"/>
                                      </p:to>
                                    </p:set>
                                    <p:animEffect transition="in" filter="wipe(up)">
                                      <p:cBhvr>
                                        <p:cTn id="74" dur="500"/>
                                        <p:tgtEl>
                                          <p:spTgt spid="42297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2297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xit" presetSubtype="4" fill="hold" grpId="1" nodeType="clickEffect">
                                  <p:stCondLst>
                                    <p:cond delay="0"/>
                                  </p:stCondLst>
                                  <p:childTnLst>
                                    <p:anim calcmode="lin" valueType="num">
                                      <p:cBhvr additive="base">
                                        <p:cTn id="82" dur="500"/>
                                        <p:tgtEl>
                                          <p:spTgt spid="422976"/>
                                        </p:tgtEl>
                                        <p:attrNameLst>
                                          <p:attrName>ppt_x</p:attrName>
                                        </p:attrNameLst>
                                      </p:cBhvr>
                                      <p:tavLst>
                                        <p:tav tm="0">
                                          <p:val>
                                            <p:strVal val="ppt_x"/>
                                          </p:val>
                                        </p:tav>
                                        <p:tav tm="100000">
                                          <p:val>
                                            <p:strVal val="ppt_x"/>
                                          </p:val>
                                        </p:tav>
                                      </p:tavLst>
                                    </p:anim>
                                    <p:anim calcmode="lin" valueType="num">
                                      <p:cBhvr additive="base">
                                        <p:cTn id="83" dur="500"/>
                                        <p:tgtEl>
                                          <p:spTgt spid="422976"/>
                                        </p:tgtEl>
                                        <p:attrNameLst>
                                          <p:attrName>ppt_y</p:attrName>
                                        </p:attrNameLst>
                                      </p:cBhvr>
                                      <p:tavLst>
                                        <p:tav tm="0">
                                          <p:val>
                                            <p:strVal val="ppt_y"/>
                                          </p:val>
                                        </p:tav>
                                        <p:tav tm="100000">
                                          <p:val>
                                            <p:strVal val="1+ppt_h/2"/>
                                          </p:val>
                                        </p:tav>
                                      </p:tavLst>
                                    </p:anim>
                                    <p:set>
                                      <p:cBhvr>
                                        <p:cTn id="84" dur="1" fill="hold">
                                          <p:stCondLst>
                                            <p:cond delay="499"/>
                                          </p:stCondLst>
                                        </p:cTn>
                                        <p:tgtEl>
                                          <p:spTgt spid="422976"/>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22978"/>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422977"/>
                                        </p:tgtEl>
                                        <p:attrNameLst>
                                          <p:attrName>style.visibility</p:attrName>
                                        </p:attrNameLst>
                                      </p:cBhvr>
                                      <p:to>
                                        <p:strVal val="visible"/>
                                      </p:to>
                                    </p:set>
                                    <p:animEffect transition="in" filter="wipe(down)">
                                      <p:cBhvr>
                                        <p:cTn id="93" dur="500"/>
                                        <p:tgtEl>
                                          <p:spTgt spid="422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66" grpId="0" animBg="1"/>
      <p:bldP spid="422966" grpId="1" animBg="1"/>
      <p:bldP spid="422967" grpId="0" animBg="1"/>
      <p:bldP spid="422967" grpId="1" animBg="1"/>
      <p:bldP spid="422968" grpId="0" animBg="1"/>
      <p:bldP spid="422968" grpId="1" animBg="1"/>
      <p:bldP spid="422969" grpId="0" animBg="1"/>
      <p:bldP spid="422969" grpId="1" animBg="1"/>
      <p:bldP spid="422970" grpId="0" animBg="1"/>
      <p:bldP spid="422970" grpId="1" animBg="1"/>
      <p:bldP spid="422971" grpId="0" animBg="1"/>
      <p:bldP spid="422971" grpId="1" animBg="1"/>
      <p:bldP spid="422973" grpId="0" animBg="1"/>
      <p:bldP spid="422973" grpId="1" animBg="1"/>
      <p:bldP spid="422975" grpId="0" animBg="1"/>
      <p:bldP spid="422974" grpId="0" animBg="1"/>
      <p:bldP spid="422974" grpId="1" animBg="1"/>
      <p:bldP spid="422976" grpId="0"/>
      <p:bldP spid="422976" grpId="1"/>
      <p:bldP spid="422977" grpId="0" animBg="1"/>
      <p:bldP spid="42297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554A1E62-E61F-47D6-B7DD-A1FD03752226}" type="slidenum">
              <a:rPr lang="en-US"/>
              <a:pPr/>
              <a:t>33</a:t>
            </a:fld>
            <a:endParaRPr lang="en-US"/>
          </a:p>
        </p:txBody>
      </p:sp>
      <p:sp>
        <p:nvSpPr>
          <p:cNvPr id="508930" name="Rectangle 2"/>
          <p:cNvSpPr>
            <a:spLocks noGrp="1" noChangeArrowheads="1"/>
          </p:cNvSpPr>
          <p:nvPr>
            <p:ph type="title"/>
          </p:nvPr>
        </p:nvSpPr>
        <p:spPr>
          <a:xfrm>
            <a:off x="57150" y="-76200"/>
            <a:ext cx="8905875" cy="1143000"/>
          </a:xfrm>
        </p:spPr>
        <p:txBody>
          <a:bodyPr/>
          <a:lstStyle/>
          <a:p>
            <a:r>
              <a:rPr lang="en-US" sz="3600"/>
              <a:t>Virtual Destructors – What Happens?</a:t>
            </a:r>
          </a:p>
        </p:txBody>
      </p:sp>
      <p:grpSp>
        <p:nvGrpSpPr>
          <p:cNvPr id="508932" name="Group 4"/>
          <p:cNvGrpSpPr>
            <a:grpSpLocks/>
          </p:cNvGrpSpPr>
          <p:nvPr/>
        </p:nvGrpSpPr>
        <p:grpSpPr bwMode="auto">
          <a:xfrm>
            <a:off x="76200" y="1079500"/>
            <a:ext cx="4191000" cy="2654300"/>
            <a:chOff x="240" y="2640"/>
            <a:chExt cx="2304" cy="1536"/>
          </a:xfrm>
        </p:grpSpPr>
        <p:sp>
          <p:nvSpPr>
            <p:cNvPr id="508933" name="Rectangle 5"/>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4" name="Rectangle 6"/>
            <p:cNvSpPr>
              <a:spLocks noChangeArrowheads="1"/>
            </p:cNvSpPr>
            <p:nvPr/>
          </p:nvSpPr>
          <p:spPr bwMode="auto">
            <a:xfrm>
              <a:off x="240" y="2640"/>
              <a:ext cx="2304" cy="148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Person</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~Person()</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cout &lt;&lt; </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I</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m old!</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508935" name="Group 7"/>
          <p:cNvGrpSpPr>
            <a:grpSpLocks/>
          </p:cNvGrpSpPr>
          <p:nvPr/>
        </p:nvGrpSpPr>
        <p:grpSpPr bwMode="auto">
          <a:xfrm>
            <a:off x="711200" y="3976688"/>
            <a:ext cx="4191000" cy="2654300"/>
            <a:chOff x="240" y="2640"/>
            <a:chExt cx="2304" cy="1536"/>
          </a:xfrm>
        </p:grpSpPr>
        <p:sp>
          <p:nvSpPr>
            <p:cNvPr id="508936" name="Rectangle 8"/>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37" name="Rectangle 9"/>
            <p:cNvSpPr>
              <a:spLocks noChangeArrowheads="1"/>
            </p:cNvSpPr>
            <p:nvPr/>
          </p:nvSpPr>
          <p:spPr bwMode="auto">
            <a:xfrm>
              <a:off x="240" y="2640"/>
              <a:ext cx="2304" cy="148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Prof: public Person</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a:t>
              </a:r>
            </a:p>
            <a:p>
              <a:pPr algn="l" eaLnBrk="0" hangingPunct="0"/>
              <a:endParaRPr lang="en-US" sz="10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~Prof()</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cout &lt;&lt; </a:t>
              </a:r>
              <a:r>
                <a:rPr lang="en-US" sz="1700" b="1">
                  <a:solidFill>
                    <a:schemeClr val="tx1"/>
                  </a:solidFill>
                  <a:latin typeface="Times New Roman"/>
                  <a:ea typeface="MS Mincho" pitchFamily="49" charset="-128"/>
                </a:rPr>
                <a:t>“</a:t>
              </a:r>
              <a:r>
                <a:rPr lang="en-US" sz="1700" b="1">
                  <a:solidFill>
                    <a:schemeClr val="tx1"/>
                  </a:solidFill>
                  <a:latin typeface="Courier New" pitchFamily="49" charset="0"/>
                  <a:ea typeface="MS Mincho" pitchFamily="49" charset="-128"/>
                </a:rPr>
                <a:t>Argh! No tenure!</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508938" name="Text Box 10"/>
          <p:cNvSpPr txBox="1">
            <a:spLocks noChangeArrowheads="1"/>
          </p:cNvSpPr>
          <p:nvPr/>
        </p:nvSpPr>
        <p:spPr bwMode="auto">
          <a:xfrm>
            <a:off x="3968750" y="1057275"/>
            <a:ext cx="5056188"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So what happens if we’ve forgotten to make a class’s destructor virtual?</a:t>
            </a:r>
          </a:p>
        </p:txBody>
      </p:sp>
      <p:sp>
        <p:nvSpPr>
          <p:cNvPr id="508939" name="Text Box 11"/>
          <p:cNvSpPr txBox="1">
            <a:spLocks noChangeArrowheads="1"/>
          </p:cNvSpPr>
          <p:nvPr/>
        </p:nvSpPr>
        <p:spPr bwMode="auto">
          <a:xfrm>
            <a:off x="4094163" y="2057400"/>
            <a:ext cx="4919662"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And then define a derived variable in our program?</a:t>
            </a:r>
          </a:p>
        </p:txBody>
      </p:sp>
      <p:sp>
        <p:nvSpPr>
          <p:cNvPr id="508942" name="Rectangle 14"/>
          <p:cNvSpPr>
            <a:spLocks noChangeArrowheads="1"/>
          </p:cNvSpPr>
          <p:nvPr/>
        </p:nvSpPr>
        <p:spPr bwMode="auto">
          <a:xfrm>
            <a:off x="4911725" y="3657600"/>
            <a:ext cx="3890963" cy="2017713"/>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chemeClr val="tx1"/>
                </a:solidFill>
                <a:latin typeface="Courier New" pitchFamily="49" charset="0"/>
                <a:ea typeface="MS Mincho" pitchFamily="49" charset="-128"/>
              </a:rPr>
              <a:t>int main(void)</a:t>
            </a:r>
          </a:p>
          <a:p>
            <a:pPr algn="l"/>
            <a:r>
              <a:rPr lang="en-US" sz="1800" b="1">
                <a:solidFill>
                  <a:schemeClr val="tx1"/>
                </a:solidFill>
                <a:latin typeface="Courier New" pitchFamily="49" charset="0"/>
                <a:ea typeface="MS Mincho" pitchFamily="49" charset="-128"/>
              </a:rPr>
              <a:t>{</a:t>
            </a:r>
          </a:p>
          <a:p>
            <a:pPr algn="l"/>
            <a:r>
              <a:rPr lang="en-US" sz="1800" b="1">
                <a:solidFill>
                  <a:schemeClr val="tx1"/>
                </a:solidFill>
                <a:latin typeface="Courier New" pitchFamily="49" charset="0"/>
                <a:ea typeface="MS Mincho" pitchFamily="49" charset="-128"/>
              </a:rPr>
              <a:t>   Prof carey;</a:t>
            </a:r>
          </a:p>
          <a:p>
            <a:pPr algn="l"/>
            <a:endParaRPr lang="en-US" sz="1800" b="1">
              <a:solidFill>
                <a:schemeClr val="tx1"/>
              </a:solidFill>
              <a:latin typeface="Courier New" pitchFamily="49" charset="0"/>
              <a:ea typeface="MS Mincho" pitchFamily="49" charset="-128"/>
            </a:endParaRPr>
          </a:p>
          <a:p>
            <a:pPr algn="l"/>
            <a:r>
              <a:rPr lang="en-US" sz="1800" b="1">
                <a:solidFill>
                  <a:schemeClr val="tx1"/>
                </a:solidFill>
                <a:latin typeface="Courier New" pitchFamily="49" charset="0"/>
                <a:ea typeface="MS Mincho" pitchFamily="49" charset="-128"/>
              </a:rPr>
              <a:t>     ...</a:t>
            </a:r>
          </a:p>
          <a:p>
            <a:pPr algn="l"/>
            <a:endParaRPr lang="en-US" sz="1800" b="1">
              <a:solidFill>
                <a:schemeClr val="tx1"/>
              </a:solidFill>
              <a:latin typeface="Courier New" pitchFamily="49" charset="0"/>
              <a:ea typeface="MS Mincho" pitchFamily="49" charset="-128"/>
            </a:endParaRPr>
          </a:p>
          <a:p>
            <a:pPr algn="l"/>
            <a:r>
              <a:rPr lang="en-US" sz="1800" b="1">
                <a:solidFill>
                  <a:schemeClr val="tx1"/>
                </a:solidFill>
                <a:latin typeface="Courier New" pitchFamily="49" charset="0"/>
                <a:ea typeface="MS Mincho" pitchFamily="49" charset="-128"/>
              </a:rPr>
              <a:t>} // carey</a:t>
            </a:r>
            <a:r>
              <a:rPr lang="en-US" sz="1800" b="1">
                <a:solidFill>
                  <a:schemeClr val="tx1"/>
                </a:solidFill>
                <a:latin typeface="Times New Roman"/>
                <a:ea typeface="MS Mincho" pitchFamily="49" charset="-128"/>
              </a:rPr>
              <a:t>’</a:t>
            </a:r>
            <a:r>
              <a:rPr lang="en-US" sz="1800" b="1">
                <a:solidFill>
                  <a:schemeClr val="tx1"/>
                </a:solidFill>
                <a:latin typeface="Courier New" pitchFamily="49" charset="0"/>
                <a:ea typeface="MS Mincho" pitchFamily="49" charset="-128"/>
              </a:rPr>
              <a:t>s destructed</a:t>
            </a:r>
            <a:endParaRPr lang="en-US" sz="1800">
              <a:solidFill>
                <a:schemeClr val="tx1"/>
              </a:solidFill>
              <a:latin typeface="Times New Roman" pitchFamily="18" charset="0"/>
            </a:endParaRPr>
          </a:p>
        </p:txBody>
      </p:sp>
      <p:sp>
        <p:nvSpPr>
          <p:cNvPr id="508943" name="Text Box 15"/>
          <p:cNvSpPr txBox="1">
            <a:spLocks noChangeArrowheads="1"/>
          </p:cNvSpPr>
          <p:nvPr/>
        </p:nvSpPr>
        <p:spPr bwMode="auto">
          <a:xfrm>
            <a:off x="4219575" y="2973388"/>
            <a:ext cx="4919663" cy="4270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Will both destructors be called?</a:t>
            </a:r>
          </a:p>
        </p:txBody>
      </p:sp>
      <p:sp>
        <p:nvSpPr>
          <p:cNvPr id="508944" name="Line 16"/>
          <p:cNvSpPr>
            <a:spLocks noChangeShapeType="1"/>
          </p:cNvSpPr>
          <p:nvPr/>
        </p:nvSpPr>
        <p:spPr bwMode="auto">
          <a:xfrm>
            <a:off x="5083175" y="43862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5" name="Line 17"/>
          <p:cNvSpPr>
            <a:spLocks noChangeShapeType="1"/>
          </p:cNvSpPr>
          <p:nvPr/>
        </p:nvSpPr>
        <p:spPr bwMode="auto">
          <a:xfrm>
            <a:off x="5275263" y="49482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6" name="Line 18"/>
          <p:cNvSpPr>
            <a:spLocks noChangeShapeType="1"/>
          </p:cNvSpPr>
          <p:nvPr/>
        </p:nvSpPr>
        <p:spPr bwMode="auto">
          <a:xfrm>
            <a:off x="4718050" y="54816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7" name="Line 19"/>
          <p:cNvSpPr>
            <a:spLocks noChangeShapeType="1"/>
          </p:cNvSpPr>
          <p:nvPr/>
        </p:nvSpPr>
        <p:spPr bwMode="auto">
          <a:xfrm>
            <a:off x="763588" y="5319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8" name="Line 20"/>
          <p:cNvSpPr>
            <a:spLocks noChangeShapeType="1"/>
          </p:cNvSpPr>
          <p:nvPr/>
        </p:nvSpPr>
        <p:spPr bwMode="auto">
          <a:xfrm>
            <a:off x="996950" y="5867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49" name="Text Box 21"/>
          <p:cNvSpPr txBox="1">
            <a:spLocks noChangeArrowheads="1"/>
          </p:cNvSpPr>
          <p:nvPr/>
        </p:nvSpPr>
        <p:spPr bwMode="auto">
          <a:xfrm>
            <a:off x="5108575" y="5732463"/>
            <a:ext cx="3500438" cy="4270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200">
                <a:solidFill>
                  <a:srgbClr val="6600CC"/>
                </a:solidFill>
              </a:rPr>
              <a:t>Argh! No tenure!</a:t>
            </a:r>
          </a:p>
        </p:txBody>
      </p:sp>
      <p:sp>
        <p:nvSpPr>
          <p:cNvPr id="508952" name="Line 24"/>
          <p:cNvSpPr>
            <a:spLocks noChangeShapeType="1"/>
          </p:cNvSpPr>
          <p:nvPr/>
        </p:nvSpPr>
        <p:spPr bwMode="auto">
          <a:xfrm>
            <a:off x="808038" y="61293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53" name="Line 25"/>
          <p:cNvSpPr>
            <a:spLocks noChangeShapeType="1"/>
          </p:cNvSpPr>
          <p:nvPr/>
        </p:nvSpPr>
        <p:spPr bwMode="auto">
          <a:xfrm>
            <a:off x="98425" y="24352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54" name="Line 26"/>
          <p:cNvSpPr>
            <a:spLocks noChangeShapeType="1"/>
          </p:cNvSpPr>
          <p:nvPr/>
        </p:nvSpPr>
        <p:spPr bwMode="auto">
          <a:xfrm>
            <a:off x="304800" y="29718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55" name="Text Box 27"/>
          <p:cNvSpPr txBox="1">
            <a:spLocks noChangeArrowheads="1"/>
          </p:cNvSpPr>
          <p:nvPr/>
        </p:nvSpPr>
        <p:spPr bwMode="auto">
          <a:xfrm>
            <a:off x="5105400" y="6126163"/>
            <a:ext cx="3500438" cy="4270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200">
                <a:solidFill>
                  <a:srgbClr val="6600CC"/>
                </a:solidFill>
              </a:rPr>
              <a:t>I’m old!</a:t>
            </a:r>
          </a:p>
        </p:txBody>
      </p:sp>
      <p:sp>
        <p:nvSpPr>
          <p:cNvPr id="508956" name="Line 28"/>
          <p:cNvSpPr>
            <a:spLocks noChangeShapeType="1"/>
          </p:cNvSpPr>
          <p:nvPr/>
        </p:nvSpPr>
        <p:spPr bwMode="auto">
          <a:xfrm>
            <a:off x="152400" y="3200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958" name="Text Box 30"/>
          <p:cNvSpPr txBox="1">
            <a:spLocks noChangeArrowheads="1"/>
          </p:cNvSpPr>
          <p:nvPr/>
        </p:nvSpPr>
        <p:spPr bwMode="auto">
          <a:xfrm>
            <a:off x="4964113" y="933450"/>
            <a:ext cx="3417887"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In fact, our code works just fine in this case.</a:t>
            </a:r>
          </a:p>
        </p:txBody>
      </p:sp>
      <p:sp>
        <p:nvSpPr>
          <p:cNvPr id="508959" name="Text Box 31"/>
          <p:cNvSpPr txBox="1">
            <a:spLocks noChangeArrowheads="1"/>
          </p:cNvSpPr>
          <p:nvPr/>
        </p:nvSpPr>
        <p:spPr bwMode="auto">
          <a:xfrm>
            <a:off x="4303713" y="1981200"/>
            <a:ext cx="4714875" cy="10969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If you forget a virtual destructor, it only causes problems when you use polymorphism:</a:t>
            </a:r>
          </a:p>
        </p:txBody>
      </p:sp>
      <p:sp>
        <p:nvSpPr>
          <p:cNvPr id="508960" name="Rectangle 32"/>
          <p:cNvSpPr>
            <a:spLocks noChangeArrowheads="1"/>
          </p:cNvSpPr>
          <p:nvPr/>
        </p:nvSpPr>
        <p:spPr bwMode="auto">
          <a:xfrm>
            <a:off x="4913313" y="3646488"/>
            <a:ext cx="3890962" cy="2017712"/>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solidFill>
                  <a:schemeClr val="tx1"/>
                </a:solidFill>
                <a:latin typeface="Courier New" pitchFamily="49" charset="0"/>
                <a:ea typeface="MS Mincho" pitchFamily="49" charset="-128"/>
              </a:rPr>
              <a:t>int main(void)</a:t>
            </a:r>
          </a:p>
          <a:p>
            <a:pPr algn="l"/>
            <a:r>
              <a:rPr lang="en-US" sz="1800" b="1">
                <a:solidFill>
                  <a:schemeClr val="tx1"/>
                </a:solidFill>
                <a:latin typeface="Courier New" pitchFamily="49" charset="0"/>
                <a:ea typeface="MS Mincho" pitchFamily="49" charset="-128"/>
              </a:rPr>
              <a:t>{</a:t>
            </a:r>
          </a:p>
          <a:p>
            <a:pPr algn="l"/>
            <a:r>
              <a:rPr lang="en-US" sz="1800" b="1">
                <a:solidFill>
                  <a:schemeClr val="tx1"/>
                </a:solidFill>
                <a:latin typeface="Courier New" pitchFamily="49" charset="0"/>
                <a:ea typeface="MS Mincho" pitchFamily="49" charset="-128"/>
              </a:rPr>
              <a:t>   Person *p = new Prof;</a:t>
            </a:r>
          </a:p>
          <a:p>
            <a:pPr algn="l"/>
            <a:endParaRPr lang="en-US" sz="1800" b="1">
              <a:solidFill>
                <a:schemeClr val="tx1"/>
              </a:solidFill>
              <a:latin typeface="Courier New" pitchFamily="49" charset="0"/>
              <a:ea typeface="MS Mincho" pitchFamily="49" charset="-128"/>
            </a:endParaRPr>
          </a:p>
          <a:p>
            <a:pPr algn="l"/>
            <a:r>
              <a:rPr lang="en-US" sz="1800" b="1">
                <a:solidFill>
                  <a:schemeClr val="tx1"/>
                </a:solidFill>
                <a:latin typeface="Courier New" pitchFamily="49" charset="0"/>
                <a:ea typeface="MS Mincho" pitchFamily="49" charset="-128"/>
              </a:rPr>
              <a:t>     ...</a:t>
            </a:r>
          </a:p>
          <a:p>
            <a:pPr algn="l"/>
            <a:r>
              <a:rPr lang="en-US" sz="1800" b="1">
                <a:solidFill>
                  <a:schemeClr val="tx1"/>
                </a:solidFill>
                <a:latin typeface="Courier New" pitchFamily="49" charset="0"/>
                <a:ea typeface="MS Mincho" pitchFamily="49" charset="-128"/>
              </a:rPr>
              <a:t>   delete p;  </a:t>
            </a:r>
            <a:r>
              <a:rPr lang="en-US" sz="1800" b="1">
                <a:solidFill>
                  <a:srgbClr val="FF3300"/>
                </a:solidFill>
                <a:latin typeface="Courier New" pitchFamily="49" charset="0"/>
                <a:ea typeface="MS Mincho" pitchFamily="49" charset="-128"/>
              </a:rPr>
              <a:t>// problem!</a:t>
            </a:r>
          </a:p>
          <a:p>
            <a:pPr algn="l"/>
            <a:r>
              <a:rPr lang="en-US" sz="1800" b="1">
                <a:solidFill>
                  <a:schemeClr val="tx1"/>
                </a:solidFill>
                <a:latin typeface="Courier New" pitchFamily="49" charset="0"/>
                <a:ea typeface="MS Mincho" pitchFamily="49" charset="-128"/>
              </a:rPr>
              <a:t>}</a:t>
            </a:r>
            <a:endParaRPr lang="en-US" sz="1800">
              <a:solidFill>
                <a:schemeClr val="tx1"/>
              </a:solidFill>
              <a:latin typeface="Times New Roman" pitchFamily="18" charset="0"/>
            </a:endParaRPr>
          </a:p>
        </p:txBody>
      </p:sp>
      <p:sp>
        <p:nvSpPr>
          <p:cNvPr id="508961" name="AutoShape 33"/>
          <p:cNvSpPr>
            <a:spLocks noChangeArrowheads="1"/>
          </p:cNvSpPr>
          <p:nvPr/>
        </p:nvSpPr>
        <p:spPr bwMode="auto">
          <a:xfrm>
            <a:off x="754063" y="36513"/>
            <a:ext cx="4505325" cy="1925637"/>
          </a:xfrm>
          <a:prstGeom prst="wedgeRoundRectCallout">
            <a:avLst>
              <a:gd name="adj1" fmla="val 56801"/>
              <a:gd name="adj2" fmla="val 211255"/>
              <a:gd name="adj3" fmla="val 16667"/>
            </a:avLst>
          </a:prstGeom>
          <a:solidFill>
            <a:srgbClr val="D5EA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t>In this case, </a:t>
            </a:r>
            <a:r>
              <a:rPr lang="en-US">
                <a:solidFill>
                  <a:srgbClr val="6600CC"/>
                </a:solidFill>
              </a:rPr>
              <a:t>C++ will only call Person’s destructor</a:t>
            </a:r>
            <a:r>
              <a:rPr lang="en-US"/>
              <a:t> since p points to a Person and </a:t>
            </a:r>
            <a:r>
              <a:rPr lang="en-US">
                <a:solidFill>
                  <a:srgbClr val="FF3300"/>
                </a:solidFill>
              </a:rPr>
              <a:t>Person’s destructor isn’t virtual</a:t>
            </a:r>
            <a:r>
              <a:rPr lang="en-US"/>
              <a:t>!</a:t>
            </a:r>
          </a:p>
        </p:txBody>
      </p:sp>
      <p:sp>
        <p:nvSpPr>
          <p:cNvPr id="508963" name="Text Box 35"/>
          <p:cNvSpPr txBox="1">
            <a:spLocks noChangeArrowheads="1"/>
          </p:cNvSpPr>
          <p:nvPr/>
        </p:nvSpPr>
        <p:spPr bwMode="auto">
          <a:xfrm>
            <a:off x="4581525" y="5638800"/>
            <a:ext cx="4551363" cy="10969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But to be safe, if you use inheritance </a:t>
            </a:r>
            <a:r>
              <a:rPr lang="en-US" sz="2200">
                <a:solidFill>
                  <a:srgbClr val="FF3300"/>
                </a:solidFill>
              </a:rPr>
              <a:t>ALWAYS use virtual destructors </a:t>
            </a:r>
            <a:r>
              <a:rPr lang="en-US" sz="2200">
                <a:solidFill>
                  <a:schemeClr val="tx1"/>
                </a:solidFill>
              </a:rPr>
              <a:t>– just in case</a:t>
            </a:r>
            <a:r>
              <a:rPr lang="en-US" sz="2200"/>
              <a:t>.</a:t>
            </a:r>
          </a:p>
        </p:txBody>
      </p:sp>
      <p:sp>
        <p:nvSpPr>
          <p:cNvPr id="508964" name="Line 36"/>
          <p:cNvSpPr>
            <a:spLocks noChangeShapeType="1"/>
          </p:cNvSpPr>
          <p:nvPr/>
        </p:nvSpPr>
        <p:spPr bwMode="auto">
          <a:xfrm flipH="1">
            <a:off x="1104900" y="1925638"/>
            <a:ext cx="1282700" cy="423862"/>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508967" name="Group 39"/>
          <p:cNvGrpSpPr>
            <a:grpSpLocks/>
          </p:cNvGrpSpPr>
          <p:nvPr/>
        </p:nvGrpSpPr>
        <p:grpSpPr bwMode="auto">
          <a:xfrm>
            <a:off x="379413" y="2249488"/>
            <a:ext cx="2020887" cy="366712"/>
            <a:chOff x="-1927" y="1796"/>
            <a:chExt cx="1273" cy="231"/>
          </a:xfrm>
        </p:grpSpPr>
        <p:sp>
          <p:nvSpPr>
            <p:cNvPr id="508965" name="Rectangle 37"/>
            <p:cNvSpPr>
              <a:spLocks noChangeArrowheads="1"/>
            </p:cNvSpPr>
            <p:nvPr/>
          </p:nvSpPr>
          <p:spPr bwMode="auto">
            <a:xfrm>
              <a:off x="-1920" y="1824"/>
              <a:ext cx="1023" cy="181"/>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08966" name="Text Box 38"/>
            <p:cNvSpPr txBox="1">
              <a:spLocks noChangeArrowheads="1"/>
            </p:cNvSpPr>
            <p:nvPr/>
          </p:nvSpPr>
          <p:spPr bwMode="auto">
            <a:xfrm>
              <a:off x="-1927" y="1796"/>
              <a:ext cx="1273"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FF3300"/>
                  </a:solidFill>
                </a:rPr>
                <a:t>virtual</a:t>
              </a:r>
              <a:r>
                <a:rPr lang="en-US" sz="1800"/>
                <a:t> ~Person( )</a:t>
              </a:r>
            </a:p>
          </p:txBody>
        </p:sp>
      </p:grpSp>
      <p:grpSp>
        <p:nvGrpSpPr>
          <p:cNvPr id="508968" name="Group 40"/>
          <p:cNvGrpSpPr>
            <a:grpSpLocks/>
          </p:cNvGrpSpPr>
          <p:nvPr/>
        </p:nvGrpSpPr>
        <p:grpSpPr bwMode="auto">
          <a:xfrm>
            <a:off x="1052513" y="5133975"/>
            <a:ext cx="1781175" cy="366713"/>
            <a:chOff x="-1927" y="1796"/>
            <a:chExt cx="1122" cy="231"/>
          </a:xfrm>
        </p:grpSpPr>
        <p:sp>
          <p:nvSpPr>
            <p:cNvPr id="508969" name="Rectangle 41"/>
            <p:cNvSpPr>
              <a:spLocks noChangeArrowheads="1"/>
            </p:cNvSpPr>
            <p:nvPr/>
          </p:nvSpPr>
          <p:spPr bwMode="auto">
            <a:xfrm>
              <a:off x="-1920" y="1824"/>
              <a:ext cx="1023" cy="181"/>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08970" name="Text Box 42"/>
            <p:cNvSpPr txBox="1">
              <a:spLocks noChangeArrowheads="1"/>
            </p:cNvSpPr>
            <p:nvPr/>
          </p:nvSpPr>
          <p:spPr bwMode="auto">
            <a:xfrm>
              <a:off x="-1927" y="1796"/>
              <a:ext cx="1122"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FF3300"/>
                  </a:solidFill>
                </a:rPr>
                <a:t>virtual</a:t>
              </a:r>
              <a:r>
                <a:rPr lang="en-US" sz="1800"/>
                <a:t> ~Prof(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89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89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89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89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08944"/>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894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08945"/>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894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08946"/>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894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508947"/>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894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894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50894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895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08952"/>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08953"/>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508953"/>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0895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08955"/>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508954"/>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08956"/>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508956"/>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xit" presetSubtype="2" fill="hold" grpId="1" nodeType="clickEffect">
                                  <p:stCondLst>
                                    <p:cond delay="0"/>
                                  </p:stCondLst>
                                  <p:childTnLst>
                                    <p:anim calcmode="lin" valueType="num">
                                      <p:cBhvr additive="base">
                                        <p:cTn id="102" dur="500"/>
                                        <p:tgtEl>
                                          <p:spTgt spid="508938"/>
                                        </p:tgtEl>
                                        <p:attrNameLst>
                                          <p:attrName>ppt_x</p:attrName>
                                        </p:attrNameLst>
                                      </p:cBhvr>
                                      <p:tavLst>
                                        <p:tav tm="0">
                                          <p:val>
                                            <p:strVal val="ppt_x"/>
                                          </p:val>
                                        </p:tav>
                                        <p:tav tm="100000">
                                          <p:val>
                                            <p:strVal val="1+ppt_w/2"/>
                                          </p:val>
                                        </p:tav>
                                      </p:tavLst>
                                    </p:anim>
                                    <p:anim calcmode="lin" valueType="num">
                                      <p:cBhvr additive="base">
                                        <p:cTn id="103" dur="500"/>
                                        <p:tgtEl>
                                          <p:spTgt spid="508938"/>
                                        </p:tgtEl>
                                        <p:attrNameLst>
                                          <p:attrName>ppt_y</p:attrName>
                                        </p:attrNameLst>
                                      </p:cBhvr>
                                      <p:tavLst>
                                        <p:tav tm="0">
                                          <p:val>
                                            <p:strVal val="ppt_y"/>
                                          </p:val>
                                        </p:tav>
                                        <p:tav tm="100000">
                                          <p:val>
                                            <p:strVal val="ppt_y"/>
                                          </p:val>
                                        </p:tav>
                                      </p:tavLst>
                                    </p:anim>
                                    <p:set>
                                      <p:cBhvr>
                                        <p:cTn id="104" dur="1" fill="hold">
                                          <p:stCondLst>
                                            <p:cond delay="499"/>
                                          </p:stCondLst>
                                        </p:cTn>
                                        <p:tgtEl>
                                          <p:spTgt spid="508938"/>
                                        </p:tgtEl>
                                        <p:attrNameLst>
                                          <p:attrName>style.visibility</p:attrName>
                                        </p:attrNameLst>
                                      </p:cBhvr>
                                      <p:to>
                                        <p:strVal val="hidden"/>
                                      </p:to>
                                    </p:set>
                                  </p:childTnLst>
                                </p:cTn>
                              </p:par>
                              <p:par>
                                <p:cTn id="105" presetID="2" presetClass="exit" presetSubtype="2" fill="hold" grpId="1" nodeType="withEffect">
                                  <p:stCondLst>
                                    <p:cond delay="0"/>
                                  </p:stCondLst>
                                  <p:childTnLst>
                                    <p:anim calcmode="lin" valueType="num">
                                      <p:cBhvr additive="base">
                                        <p:cTn id="106" dur="500"/>
                                        <p:tgtEl>
                                          <p:spTgt spid="508939"/>
                                        </p:tgtEl>
                                        <p:attrNameLst>
                                          <p:attrName>ppt_x</p:attrName>
                                        </p:attrNameLst>
                                      </p:cBhvr>
                                      <p:tavLst>
                                        <p:tav tm="0">
                                          <p:val>
                                            <p:strVal val="ppt_x"/>
                                          </p:val>
                                        </p:tav>
                                        <p:tav tm="100000">
                                          <p:val>
                                            <p:strVal val="1+ppt_w/2"/>
                                          </p:val>
                                        </p:tav>
                                      </p:tavLst>
                                    </p:anim>
                                    <p:anim calcmode="lin" valueType="num">
                                      <p:cBhvr additive="base">
                                        <p:cTn id="107" dur="500"/>
                                        <p:tgtEl>
                                          <p:spTgt spid="508939"/>
                                        </p:tgtEl>
                                        <p:attrNameLst>
                                          <p:attrName>ppt_y</p:attrName>
                                        </p:attrNameLst>
                                      </p:cBhvr>
                                      <p:tavLst>
                                        <p:tav tm="0">
                                          <p:val>
                                            <p:strVal val="ppt_y"/>
                                          </p:val>
                                        </p:tav>
                                        <p:tav tm="100000">
                                          <p:val>
                                            <p:strVal val="ppt_y"/>
                                          </p:val>
                                        </p:tav>
                                      </p:tavLst>
                                    </p:anim>
                                    <p:set>
                                      <p:cBhvr>
                                        <p:cTn id="108" dur="1" fill="hold">
                                          <p:stCondLst>
                                            <p:cond delay="499"/>
                                          </p:stCondLst>
                                        </p:cTn>
                                        <p:tgtEl>
                                          <p:spTgt spid="508939"/>
                                        </p:tgtEl>
                                        <p:attrNameLst>
                                          <p:attrName>style.visibility</p:attrName>
                                        </p:attrNameLst>
                                      </p:cBhvr>
                                      <p:to>
                                        <p:strVal val="hidden"/>
                                      </p:to>
                                    </p:set>
                                  </p:childTnLst>
                                </p:cTn>
                              </p:par>
                              <p:par>
                                <p:cTn id="109" presetID="2" presetClass="exit" presetSubtype="2" fill="hold" grpId="1" nodeType="withEffect">
                                  <p:stCondLst>
                                    <p:cond delay="0"/>
                                  </p:stCondLst>
                                  <p:childTnLst>
                                    <p:anim calcmode="lin" valueType="num">
                                      <p:cBhvr additive="base">
                                        <p:cTn id="110" dur="500"/>
                                        <p:tgtEl>
                                          <p:spTgt spid="508943"/>
                                        </p:tgtEl>
                                        <p:attrNameLst>
                                          <p:attrName>ppt_x</p:attrName>
                                        </p:attrNameLst>
                                      </p:cBhvr>
                                      <p:tavLst>
                                        <p:tav tm="0">
                                          <p:val>
                                            <p:strVal val="ppt_x"/>
                                          </p:val>
                                        </p:tav>
                                        <p:tav tm="100000">
                                          <p:val>
                                            <p:strVal val="1+ppt_w/2"/>
                                          </p:val>
                                        </p:tav>
                                      </p:tavLst>
                                    </p:anim>
                                    <p:anim calcmode="lin" valueType="num">
                                      <p:cBhvr additive="base">
                                        <p:cTn id="111" dur="500"/>
                                        <p:tgtEl>
                                          <p:spTgt spid="508943"/>
                                        </p:tgtEl>
                                        <p:attrNameLst>
                                          <p:attrName>ppt_y</p:attrName>
                                        </p:attrNameLst>
                                      </p:cBhvr>
                                      <p:tavLst>
                                        <p:tav tm="0">
                                          <p:val>
                                            <p:strVal val="ppt_y"/>
                                          </p:val>
                                        </p:tav>
                                        <p:tav tm="100000">
                                          <p:val>
                                            <p:strVal val="ppt_y"/>
                                          </p:val>
                                        </p:tav>
                                      </p:tavLst>
                                    </p:anim>
                                    <p:set>
                                      <p:cBhvr>
                                        <p:cTn id="112" dur="1" fill="hold">
                                          <p:stCondLst>
                                            <p:cond delay="499"/>
                                          </p:stCondLst>
                                        </p:cTn>
                                        <p:tgtEl>
                                          <p:spTgt spid="508943"/>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50895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08959"/>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xit" presetSubtype="2" fill="hold" grpId="1" nodeType="clickEffect">
                                  <p:stCondLst>
                                    <p:cond delay="0"/>
                                  </p:stCondLst>
                                  <p:childTnLst>
                                    <p:anim calcmode="lin" valueType="num">
                                      <p:cBhvr additive="base">
                                        <p:cTn id="124" dur="500"/>
                                        <p:tgtEl>
                                          <p:spTgt spid="508942"/>
                                        </p:tgtEl>
                                        <p:attrNameLst>
                                          <p:attrName>ppt_x</p:attrName>
                                        </p:attrNameLst>
                                      </p:cBhvr>
                                      <p:tavLst>
                                        <p:tav tm="0">
                                          <p:val>
                                            <p:strVal val="ppt_x"/>
                                          </p:val>
                                        </p:tav>
                                        <p:tav tm="100000">
                                          <p:val>
                                            <p:strVal val="1+ppt_w/2"/>
                                          </p:val>
                                        </p:tav>
                                      </p:tavLst>
                                    </p:anim>
                                    <p:anim calcmode="lin" valueType="num">
                                      <p:cBhvr additive="base">
                                        <p:cTn id="125" dur="500"/>
                                        <p:tgtEl>
                                          <p:spTgt spid="508942"/>
                                        </p:tgtEl>
                                        <p:attrNameLst>
                                          <p:attrName>ppt_y</p:attrName>
                                        </p:attrNameLst>
                                      </p:cBhvr>
                                      <p:tavLst>
                                        <p:tav tm="0">
                                          <p:val>
                                            <p:strVal val="ppt_y"/>
                                          </p:val>
                                        </p:tav>
                                        <p:tav tm="100000">
                                          <p:val>
                                            <p:strVal val="ppt_y"/>
                                          </p:val>
                                        </p:tav>
                                      </p:tavLst>
                                    </p:anim>
                                    <p:set>
                                      <p:cBhvr>
                                        <p:cTn id="126" dur="1" fill="hold">
                                          <p:stCondLst>
                                            <p:cond delay="499"/>
                                          </p:stCondLst>
                                        </p:cTn>
                                        <p:tgtEl>
                                          <p:spTgt spid="508942"/>
                                        </p:tgtEl>
                                        <p:attrNameLst>
                                          <p:attrName>style.visibility</p:attrName>
                                        </p:attrNameLst>
                                      </p:cBhvr>
                                      <p:to>
                                        <p:strVal val="hidden"/>
                                      </p:to>
                                    </p:set>
                                  </p:childTnLst>
                                </p:cTn>
                              </p:par>
                              <p:par>
                                <p:cTn id="127" presetID="2" presetClass="entr" presetSubtype="2" fill="hold" grpId="0" nodeType="withEffect">
                                  <p:stCondLst>
                                    <p:cond delay="0"/>
                                  </p:stCondLst>
                                  <p:childTnLst>
                                    <p:set>
                                      <p:cBhvr>
                                        <p:cTn id="128" dur="1" fill="hold">
                                          <p:stCondLst>
                                            <p:cond delay="0"/>
                                          </p:stCondLst>
                                        </p:cTn>
                                        <p:tgtEl>
                                          <p:spTgt spid="508960"/>
                                        </p:tgtEl>
                                        <p:attrNameLst>
                                          <p:attrName>style.visibility</p:attrName>
                                        </p:attrNameLst>
                                      </p:cBhvr>
                                      <p:to>
                                        <p:strVal val="visible"/>
                                      </p:to>
                                    </p:set>
                                    <p:anim calcmode="lin" valueType="num">
                                      <p:cBhvr additive="base">
                                        <p:cTn id="129" dur="500" fill="hold"/>
                                        <p:tgtEl>
                                          <p:spTgt spid="508960"/>
                                        </p:tgtEl>
                                        <p:attrNameLst>
                                          <p:attrName>ppt_x</p:attrName>
                                        </p:attrNameLst>
                                      </p:cBhvr>
                                      <p:tavLst>
                                        <p:tav tm="0">
                                          <p:val>
                                            <p:strVal val="1+#ppt_w/2"/>
                                          </p:val>
                                        </p:tav>
                                        <p:tav tm="100000">
                                          <p:val>
                                            <p:strVal val="#ppt_x"/>
                                          </p:val>
                                        </p:tav>
                                      </p:tavLst>
                                    </p:anim>
                                    <p:anim calcmode="lin" valueType="num">
                                      <p:cBhvr additive="base">
                                        <p:cTn id="130" dur="500" fill="hold"/>
                                        <p:tgtEl>
                                          <p:spTgt spid="508960"/>
                                        </p:tgtEl>
                                        <p:attrNameLst>
                                          <p:attrName>ppt_y</p:attrName>
                                        </p:attrNameLst>
                                      </p:cBhvr>
                                      <p:tavLst>
                                        <p:tav tm="0">
                                          <p:val>
                                            <p:strVal val="#ppt_y"/>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508961"/>
                                        </p:tgtEl>
                                        <p:attrNameLst>
                                          <p:attrName>style.visibility</p:attrName>
                                        </p:attrNameLst>
                                      </p:cBhvr>
                                      <p:to>
                                        <p:strVal val="visible"/>
                                      </p:to>
                                    </p:set>
                                    <p:animEffect transition="in" filter="wipe(down)">
                                      <p:cBhvr>
                                        <p:cTn id="135" dur="500"/>
                                        <p:tgtEl>
                                          <p:spTgt spid="508961"/>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508964"/>
                                        </p:tgtEl>
                                        <p:attrNameLst>
                                          <p:attrName>style.visibility</p:attrName>
                                        </p:attrNameLst>
                                      </p:cBhvr>
                                      <p:to>
                                        <p:strVal val="visible"/>
                                      </p:to>
                                    </p:set>
                                    <p:animEffect transition="in" filter="wipe(up)">
                                      <p:cBhvr>
                                        <p:cTn id="140" dur="500"/>
                                        <p:tgtEl>
                                          <p:spTgt spid="508964"/>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508961"/>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508964"/>
                                        </p:tgtEl>
                                        <p:attrNameLst>
                                          <p:attrName>style.visibility</p:attrName>
                                        </p:attrNameLst>
                                      </p:cBhvr>
                                      <p:to>
                                        <p:strVal val="hidden"/>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508949"/>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508955"/>
                                        </p:tgtEl>
                                        <p:attrNameLst>
                                          <p:attrName>style.visibility</p:attrName>
                                        </p:attrNameLst>
                                      </p:cBhvr>
                                      <p:to>
                                        <p:strVal val="hidden"/>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508963"/>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0" presetClass="entr" presetSubtype="0" fill="hold" nodeType="clickEffect">
                                  <p:stCondLst>
                                    <p:cond delay="0"/>
                                  </p:stCondLst>
                                  <p:childTnLst>
                                    <p:set>
                                      <p:cBhvr>
                                        <p:cTn id="160" dur="1" fill="hold">
                                          <p:stCondLst>
                                            <p:cond delay="0"/>
                                          </p:stCondLst>
                                        </p:cTn>
                                        <p:tgtEl>
                                          <p:spTgt spid="508967"/>
                                        </p:tgtEl>
                                        <p:attrNameLst>
                                          <p:attrName>style.visibility</p:attrName>
                                        </p:attrNameLst>
                                      </p:cBhvr>
                                      <p:to>
                                        <p:strVal val="visible"/>
                                      </p:to>
                                    </p:set>
                                    <p:animEffect transition="in" filter="fade">
                                      <p:cBhvr>
                                        <p:cTn id="161" dur="1000"/>
                                        <p:tgtEl>
                                          <p:spTgt spid="508967"/>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0" presetClass="entr" presetSubtype="0" fill="hold" nodeType="clickEffect">
                                  <p:stCondLst>
                                    <p:cond delay="0"/>
                                  </p:stCondLst>
                                  <p:childTnLst>
                                    <p:set>
                                      <p:cBhvr>
                                        <p:cTn id="165" dur="1" fill="hold">
                                          <p:stCondLst>
                                            <p:cond delay="0"/>
                                          </p:stCondLst>
                                        </p:cTn>
                                        <p:tgtEl>
                                          <p:spTgt spid="508968"/>
                                        </p:tgtEl>
                                        <p:attrNameLst>
                                          <p:attrName>style.visibility</p:attrName>
                                        </p:attrNameLst>
                                      </p:cBhvr>
                                      <p:to>
                                        <p:strVal val="visible"/>
                                      </p:to>
                                    </p:set>
                                    <p:animEffect transition="in" filter="fade">
                                      <p:cBhvr>
                                        <p:cTn id="166" dur="1000"/>
                                        <p:tgtEl>
                                          <p:spTgt spid="508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8" grpId="0"/>
      <p:bldP spid="508938" grpId="1"/>
      <p:bldP spid="508939" grpId="0"/>
      <p:bldP spid="508939" grpId="1"/>
      <p:bldP spid="508942" grpId="0" animBg="1"/>
      <p:bldP spid="508942" grpId="1" animBg="1"/>
      <p:bldP spid="508943" grpId="0"/>
      <p:bldP spid="508943" grpId="1"/>
      <p:bldP spid="508944" grpId="0" animBg="1"/>
      <p:bldP spid="508944" grpId="1" animBg="1"/>
      <p:bldP spid="508945" grpId="0" animBg="1"/>
      <p:bldP spid="508945" grpId="1" animBg="1"/>
      <p:bldP spid="508946" grpId="0" animBg="1"/>
      <p:bldP spid="508946" grpId="1" animBg="1"/>
      <p:bldP spid="508947" grpId="0" animBg="1"/>
      <p:bldP spid="508947" grpId="1" animBg="1"/>
      <p:bldP spid="508948" grpId="0" animBg="1"/>
      <p:bldP spid="508948" grpId="1" animBg="1"/>
      <p:bldP spid="508949" grpId="0"/>
      <p:bldP spid="508949" grpId="1"/>
      <p:bldP spid="508952" grpId="0" animBg="1"/>
      <p:bldP spid="508952" grpId="1" animBg="1"/>
      <p:bldP spid="508953" grpId="0" animBg="1"/>
      <p:bldP spid="508953" grpId="1" animBg="1"/>
      <p:bldP spid="508954" grpId="0" animBg="1"/>
      <p:bldP spid="508954" grpId="1" animBg="1"/>
      <p:bldP spid="508955" grpId="0"/>
      <p:bldP spid="508955" grpId="1"/>
      <p:bldP spid="508956" grpId="0" animBg="1"/>
      <p:bldP spid="508956" grpId="1" animBg="1"/>
      <p:bldP spid="508958" grpId="0"/>
      <p:bldP spid="508959" grpId="0"/>
      <p:bldP spid="508960" grpId="0" animBg="1"/>
      <p:bldP spid="508961" grpId="0" animBg="1"/>
      <p:bldP spid="508961" grpId="1" animBg="1"/>
      <p:bldP spid="508963" grpId="0"/>
      <p:bldP spid="508964" grpId="0" animBg="1"/>
      <p:bldP spid="508964"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14731064-14C6-4966-8342-5A59A10204DC}" type="slidenum">
              <a:rPr lang="en-US"/>
              <a:pPr/>
              <a:t>34</a:t>
            </a:fld>
            <a:endParaRPr lang="en-US"/>
          </a:p>
        </p:txBody>
      </p:sp>
      <p:sp>
        <p:nvSpPr>
          <p:cNvPr id="514050" name="Rectangle 2"/>
          <p:cNvSpPr>
            <a:spLocks noGrp="1" noChangeArrowheads="1"/>
          </p:cNvSpPr>
          <p:nvPr>
            <p:ph type="title"/>
          </p:nvPr>
        </p:nvSpPr>
        <p:spPr>
          <a:xfrm>
            <a:off x="-1300163" y="-228600"/>
            <a:ext cx="7772401" cy="1143000"/>
          </a:xfrm>
        </p:spPr>
        <p:txBody>
          <a:bodyPr/>
          <a:lstStyle/>
          <a:p>
            <a:r>
              <a:rPr lang="en-US" sz="3400"/>
              <a:t>How does it all work?</a:t>
            </a:r>
          </a:p>
        </p:txBody>
      </p:sp>
      <p:sp>
        <p:nvSpPr>
          <p:cNvPr id="514052" name="Rectangle 4"/>
          <p:cNvSpPr>
            <a:spLocks noChangeArrowheads="1"/>
          </p:cNvSpPr>
          <p:nvPr/>
        </p:nvSpPr>
        <p:spPr bwMode="auto">
          <a:xfrm>
            <a:off x="4648200" y="403225"/>
            <a:ext cx="4495800" cy="21510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600" b="1">
                <a:solidFill>
                  <a:schemeClr val="tx1"/>
                </a:solidFill>
                <a:latin typeface="Courier New" pitchFamily="49" charset="0"/>
                <a:ea typeface="MS Mincho" pitchFamily="49" charset="-128"/>
              </a:rPr>
              <a:t> </a:t>
            </a:r>
            <a:r>
              <a:rPr lang="en-US" sz="1600" b="1">
                <a:solidFill>
                  <a:srgbClr val="6600CC"/>
                </a:solidFill>
                <a:latin typeface="Courier New" pitchFamily="49" charset="0"/>
                <a:ea typeface="MS Mincho" pitchFamily="49" charset="-128"/>
              </a:rPr>
              <a:t>virtual int getX()</a:t>
            </a:r>
            <a:r>
              <a:rPr lang="en-US" sz="1600" b="1">
                <a:solidFill>
                  <a:schemeClr val="tx1"/>
                </a:solidFill>
                <a:latin typeface="Courier New" pitchFamily="49" charset="0"/>
                <a:ea typeface="MS Mincho" pitchFamily="49" charset="-128"/>
              </a:rPr>
              <a:t> {return m_x;}</a:t>
            </a:r>
          </a:p>
          <a:p>
            <a:pPr algn="l" eaLnBrk="0" hangingPunct="0"/>
            <a:r>
              <a:rPr lang="en-US" sz="1700" b="1">
                <a:solidFill>
                  <a:schemeClr val="tx1"/>
                </a:solidFill>
                <a:latin typeface="Courier New" pitchFamily="49" charset="0"/>
                <a:ea typeface="MS Mincho" pitchFamily="49" charset="-128"/>
              </a:rPr>
              <a:t> </a:t>
            </a:r>
            <a:r>
              <a:rPr lang="en-US" sz="1700" b="1">
                <a:solidFill>
                  <a:srgbClr val="6600CC"/>
                </a:solidFill>
                <a:latin typeface="Courier New" pitchFamily="49" charset="0"/>
                <a:ea typeface="MS Mincho" pitchFamily="49" charset="-128"/>
              </a:rPr>
              <a:t>virtual int getY() </a:t>
            </a:r>
            <a:r>
              <a:rPr lang="en-US" sz="1700" b="1">
                <a:solidFill>
                  <a:schemeClr val="tx1"/>
                </a:solidFill>
                <a:latin typeface="Courier New" pitchFamily="49" charset="0"/>
                <a:ea typeface="MS Mincho" pitchFamily="49" charset="-128"/>
              </a:rPr>
              <a:t>{return m_y;}</a:t>
            </a:r>
          </a:p>
          <a:p>
            <a:pPr algn="l" eaLnBrk="0" hangingPunct="0"/>
            <a:r>
              <a:rPr lang="en-US" sz="1600" b="1">
                <a:solidFill>
                  <a:srgbClr val="6600CC"/>
                </a:solidFill>
                <a:latin typeface="Courier New" pitchFamily="49" charset="0"/>
                <a:ea typeface="MS Mincho" pitchFamily="49" charset="-128"/>
              </a:rPr>
              <a:t> </a:t>
            </a:r>
            <a:r>
              <a:rPr lang="en-US" sz="1700" b="1">
                <a:solidFill>
                  <a:srgbClr val="6600CC"/>
                </a:solidFill>
                <a:latin typeface="Courier New" pitchFamily="49" charset="0"/>
                <a:ea typeface="MS Mincho" pitchFamily="49" charset="-128"/>
              </a:rPr>
              <a:t>virtual int </a:t>
            </a:r>
            <a:r>
              <a:rPr lang="en-US" sz="1600" b="1">
                <a:solidFill>
                  <a:srgbClr val="6600CC"/>
                </a:solidFill>
                <a:latin typeface="Courier New" pitchFamily="49" charset="0"/>
                <a:ea typeface="MS Mincho" pitchFamily="49" charset="-128"/>
              </a:rPr>
              <a:t>getArea()</a:t>
            </a:r>
            <a:r>
              <a:rPr lang="en-US" sz="1700" b="1">
                <a:solidFill>
                  <a:srgbClr val="6600CC"/>
                </a:solidFill>
                <a:latin typeface="Courier New" pitchFamily="49" charset="0"/>
                <a:ea typeface="MS Mincho" pitchFamily="49" charset="-128"/>
              </a:rPr>
              <a:t> </a:t>
            </a:r>
            <a:r>
              <a:rPr lang="en-US" sz="1600" b="1">
                <a:solidFill>
                  <a:schemeClr val="tx1"/>
                </a:solidFill>
                <a:latin typeface="Courier New" pitchFamily="49" charset="0"/>
                <a:ea typeface="MS Mincho" pitchFamily="49" charset="-128"/>
              </a:rPr>
              <a:t>{return 0;}</a:t>
            </a:r>
          </a:p>
          <a:p>
            <a:pPr algn="l" eaLnBrk="0" hangingPunct="0"/>
            <a:r>
              <a:rPr lang="en-US" sz="1700" b="1">
                <a:solidFill>
                  <a:schemeClr val="tx1"/>
                </a:solidFill>
                <a:latin typeface="Courier New" pitchFamily="49" charset="0"/>
                <a:ea typeface="MS Mincho" pitchFamily="49" charset="-128"/>
              </a:rPr>
              <a:t>...</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nvGrpSpPr>
          <p:cNvPr id="514053" name="Group 5"/>
          <p:cNvGrpSpPr>
            <a:grpSpLocks/>
          </p:cNvGrpSpPr>
          <p:nvPr/>
        </p:nvGrpSpPr>
        <p:grpSpPr bwMode="auto">
          <a:xfrm>
            <a:off x="4648200" y="2643188"/>
            <a:ext cx="4572000" cy="1974850"/>
            <a:chOff x="2784" y="576"/>
            <a:chExt cx="2880" cy="1536"/>
          </a:xfrm>
        </p:grpSpPr>
        <p:sp>
          <p:nvSpPr>
            <p:cNvPr id="514054" name="Rectangle 6"/>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055" name="Rectangle 7"/>
            <p:cNvSpPr>
              <a:spLocks noChangeArrowheads="1"/>
            </p:cNvSpPr>
            <p:nvPr/>
          </p:nvSpPr>
          <p:spPr bwMode="auto">
            <a:xfrm>
              <a:off x="2784" y="578"/>
              <a:ext cx="2880" cy="148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rgbClr val="6600CC"/>
                  </a:solidFill>
                  <a:latin typeface="Courier New" pitchFamily="49" charset="0"/>
                  <a:ea typeface="MS Mincho" pitchFamily="49" charset="-128"/>
                </a:rPr>
                <a:t>  </a:t>
              </a:r>
              <a:r>
                <a:rPr lang="en-US" sz="800" b="1">
                  <a:solidFill>
                    <a:srgbClr val="6600CC"/>
                  </a:solidFill>
                  <a:latin typeface="Times New Roman"/>
                  <a:ea typeface="MS Mincho" pitchFamily="49" charset="-128"/>
                </a:rPr>
                <a:t> </a:t>
              </a:r>
              <a:r>
                <a:rPr lang="en-US" sz="1700" b="1">
                  <a:solidFill>
                    <a:srgbClr val="6600CC"/>
                  </a:solidFill>
                  <a:latin typeface="Courier New" pitchFamily="49" charset="0"/>
                  <a:ea typeface="MS Mincho" pitchFamily="49" charset="-128"/>
                </a:rPr>
                <a:t> double getArea()</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1700" b="1">
                  <a:solidFill>
                    <a:schemeClr val="tx1"/>
                  </a:solidFill>
                  <a:latin typeface="Courier New" pitchFamily="49" charset="0"/>
                  <a:ea typeface="MS Mincho" pitchFamily="49" charset="-128"/>
                </a:rPr>
                <a:t>  </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514056" name="Group 8"/>
          <p:cNvGrpSpPr>
            <a:grpSpLocks/>
          </p:cNvGrpSpPr>
          <p:nvPr/>
        </p:nvGrpSpPr>
        <p:grpSpPr bwMode="auto">
          <a:xfrm>
            <a:off x="4648200" y="4686300"/>
            <a:ext cx="4572000" cy="1954213"/>
            <a:chOff x="2832" y="2400"/>
            <a:chExt cx="2880" cy="1536"/>
          </a:xfrm>
        </p:grpSpPr>
        <p:sp>
          <p:nvSpPr>
            <p:cNvPr id="514057" name="Rectangle 9"/>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058" name="Rectangle 10"/>
            <p:cNvSpPr>
              <a:spLocks noChangeArrowheads="1"/>
            </p:cNvSpPr>
            <p:nvPr/>
          </p:nvSpPr>
          <p:spPr bwMode="auto">
            <a:xfrm>
              <a:off x="2832" y="2400"/>
              <a:ext cx="2880" cy="149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rgbClr val="6600CC"/>
                  </a:solidFill>
                  <a:latin typeface="Courier New" pitchFamily="49" charset="0"/>
                  <a:ea typeface="MS Mincho" pitchFamily="49" charset="-128"/>
                </a:rPr>
                <a:t> </a:t>
              </a:r>
              <a:r>
                <a:rPr lang="en-US" sz="800" b="1">
                  <a:solidFill>
                    <a:srgbClr val="6600CC"/>
                  </a:solidFill>
                  <a:latin typeface="Times New Roman"/>
                  <a:ea typeface="MS Mincho" pitchFamily="49" charset="-128"/>
                </a:rPr>
                <a:t> </a:t>
              </a:r>
              <a:r>
                <a:rPr lang="en-US" sz="1700" b="1">
                  <a:solidFill>
                    <a:srgbClr val="6600CC"/>
                  </a:solidFill>
                  <a:latin typeface="Courier New" pitchFamily="49" charset="0"/>
                  <a:ea typeface="MS Mincho" pitchFamily="49" charset="-128"/>
                </a:rPr>
                <a:t> double getArea()</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 return (3.14*m_rad*m_rad); }</a:t>
              </a:r>
            </a:p>
            <a:p>
              <a:pPr algn="l" eaLnBrk="0" hangingPunct="0"/>
              <a:r>
                <a:rPr lang="en-US" sz="1700" b="1">
                  <a:solidFill>
                    <a:schemeClr val="tx1"/>
                  </a:solidFill>
                  <a:latin typeface="Courier New" pitchFamily="49" charset="0"/>
                  <a:ea typeface="MS Mincho" pitchFamily="49" charset="-128"/>
                </a:rPr>
                <a:t>  </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514059" name="Text Box 11"/>
          <p:cNvSpPr txBox="1">
            <a:spLocks noChangeArrowheads="1"/>
          </p:cNvSpPr>
          <p:nvPr/>
        </p:nvSpPr>
        <p:spPr bwMode="auto">
          <a:xfrm>
            <a:off x="238125" y="636588"/>
            <a:ext cx="3906838" cy="7016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When you define a </a:t>
            </a:r>
            <a:br>
              <a:rPr lang="en-US" sz="2000"/>
            </a:br>
            <a:r>
              <a:rPr lang="en-US" sz="2000"/>
              <a:t>variable of a class…</a:t>
            </a:r>
          </a:p>
        </p:txBody>
      </p:sp>
      <p:sp>
        <p:nvSpPr>
          <p:cNvPr id="514060" name="Rectangle 12"/>
          <p:cNvSpPr>
            <a:spLocks noChangeArrowheads="1"/>
          </p:cNvSpPr>
          <p:nvPr/>
        </p:nvSpPr>
        <p:spPr bwMode="auto">
          <a:xfrm>
            <a:off x="14288" y="4343400"/>
            <a:ext cx="4495800" cy="2424113"/>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int main()</a:t>
            </a:r>
          </a:p>
          <a:p>
            <a:pPr algn="l"/>
            <a:r>
              <a:rPr lang="en-US" sz="1700" b="1">
                <a:solidFill>
                  <a:schemeClr val="tx1"/>
                </a:solidFill>
                <a:latin typeface="Courier New" pitchFamily="49" charset="0"/>
                <a:ea typeface="MS Mincho" pitchFamily="49" charset="-128"/>
              </a:rPr>
              <a:t>{</a:t>
            </a:r>
          </a:p>
          <a:p>
            <a:pPr algn="l"/>
            <a:r>
              <a:rPr lang="en-US" sz="1700" b="1">
                <a:solidFill>
                  <a:schemeClr val="tx1"/>
                </a:solidFill>
                <a:latin typeface="Courier New" pitchFamily="49" charset="0"/>
                <a:ea typeface="MS Mincho" pitchFamily="49" charset="-128"/>
              </a:rPr>
              <a:t>    </a:t>
            </a: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sp>
        <p:nvSpPr>
          <p:cNvPr id="514061" name="Rectangle 13"/>
          <p:cNvSpPr>
            <a:spLocks noChangeArrowheads="1"/>
          </p:cNvSpPr>
          <p:nvPr/>
        </p:nvSpPr>
        <p:spPr bwMode="auto">
          <a:xfrm>
            <a:off x="307975" y="4827588"/>
            <a:ext cx="1087438"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chemeClr val="tx1"/>
                </a:solidFill>
              </a:rPr>
              <a:t>Shape s;</a:t>
            </a:r>
          </a:p>
        </p:txBody>
      </p:sp>
      <p:sp>
        <p:nvSpPr>
          <p:cNvPr id="514062" name="Text Box 14"/>
          <p:cNvSpPr txBox="1">
            <a:spLocks noChangeArrowheads="1"/>
          </p:cNvSpPr>
          <p:nvPr/>
        </p:nvSpPr>
        <p:spPr bwMode="auto">
          <a:xfrm>
            <a:off x="450850" y="1423988"/>
            <a:ext cx="3333750" cy="13112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C++ adds an (invisible) </a:t>
            </a:r>
            <a:r>
              <a:rPr lang="en-US" sz="2000">
                <a:solidFill>
                  <a:srgbClr val="6600CC"/>
                </a:solidFill>
              </a:rPr>
              <a:t>table</a:t>
            </a:r>
            <a:r>
              <a:rPr lang="en-US" sz="2000"/>
              <a:t> to your object that points to the proper set of functions to use.</a:t>
            </a:r>
          </a:p>
        </p:txBody>
      </p:sp>
      <p:grpSp>
        <p:nvGrpSpPr>
          <p:cNvPr id="514075" name="Group 27"/>
          <p:cNvGrpSpPr>
            <a:grpSpLocks/>
          </p:cNvGrpSpPr>
          <p:nvPr/>
        </p:nvGrpSpPr>
        <p:grpSpPr bwMode="auto">
          <a:xfrm>
            <a:off x="1681163" y="2725738"/>
            <a:ext cx="2303462" cy="1585912"/>
            <a:chOff x="1059" y="1717"/>
            <a:chExt cx="1451" cy="905"/>
          </a:xfrm>
        </p:grpSpPr>
        <p:sp>
          <p:nvSpPr>
            <p:cNvPr id="514063" name="Rectangle 15"/>
            <p:cNvSpPr>
              <a:spLocks noChangeArrowheads="1"/>
            </p:cNvSpPr>
            <p:nvPr/>
          </p:nvSpPr>
          <p:spPr bwMode="auto">
            <a:xfrm>
              <a:off x="1221" y="1789"/>
              <a:ext cx="1289" cy="833"/>
            </a:xfrm>
            <a:prstGeom prst="rect">
              <a:avLst/>
            </a:prstGeom>
            <a:solidFill>
              <a:srgbClr val="D9EC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14064" name="Text Box 16"/>
            <p:cNvSpPr txBox="1">
              <a:spLocks noChangeArrowheads="1"/>
            </p:cNvSpPr>
            <p:nvPr/>
          </p:nvSpPr>
          <p:spPr bwMode="auto">
            <a:xfrm>
              <a:off x="1059" y="1717"/>
              <a:ext cx="209" cy="26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s</a:t>
              </a:r>
            </a:p>
          </p:txBody>
        </p:sp>
        <p:grpSp>
          <p:nvGrpSpPr>
            <p:cNvPr id="514071" name="Group 23"/>
            <p:cNvGrpSpPr>
              <a:grpSpLocks/>
            </p:cNvGrpSpPr>
            <p:nvPr/>
          </p:nvGrpSpPr>
          <p:grpSpPr bwMode="auto">
            <a:xfrm>
              <a:off x="1871" y="2361"/>
              <a:ext cx="606" cy="210"/>
              <a:chOff x="-787" y="2602"/>
              <a:chExt cx="606" cy="210"/>
            </a:xfrm>
          </p:grpSpPr>
          <p:sp>
            <p:nvSpPr>
              <p:cNvPr id="514065" name="Text Box 17"/>
              <p:cNvSpPr txBox="1">
                <a:spLocks noChangeArrowheads="1"/>
              </p:cNvSpPr>
              <p:nvPr/>
            </p:nvSpPr>
            <p:spPr bwMode="auto">
              <a:xfrm>
                <a:off x="-787" y="2602"/>
                <a:ext cx="393" cy="2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m_y</a:t>
                </a:r>
              </a:p>
            </p:txBody>
          </p:sp>
          <p:sp>
            <p:nvSpPr>
              <p:cNvPr id="514066" name="Rectangle 18"/>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4072" name="Group 24"/>
            <p:cNvGrpSpPr>
              <a:grpSpLocks/>
            </p:cNvGrpSpPr>
            <p:nvPr/>
          </p:nvGrpSpPr>
          <p:grpSpPr bwMode="auto">
            <a:xfrm>
              <a:off x="1216" y="2362"/>
              <a:ext cx="606" cy="210"/>
              <a:chOff x="-787" y="2602"/>
              <a:chExt cx="606" cy="210"/>
            </a:xfrm>
          </p:grpSpPr>
          <p:sp>
            <p:nvSpPr>
              <p:cNvPr id="514073" name="Text Box 25"/>
              <p:cNvSpPr txBox="1">
                <a:spLocks noChangeArrowheads="1"/>
              </p:cNvSpPr>
              <p:nvPr/>
            </p:nvSpPr>
            <p:spPr bwMode="auto">
              <a:xfrm>
                <a:off x="-787" y="2602"/>
                <a:ext cx="403" cy="20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m_x</a:t>
                </a:r>
              </a:p>
            </p:txBody>
          </p:sp>
          <p:sp>
            <p:nvSpPr>
              <p:cNvPr id="514074" name="Rectangle 26"/>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nvGrpSpPr>
          <p:cNvPr id="514092" name="Group 44"/>
          <p:cNvGrpSpPr>
            <a:grpSpLocks/>
          </p:cNvGrpSpPr>
          <p:nvPr/>
        </p:nvGrpSpPr>
        <p:grpSpPr bwMode="auto">
          <a:xfrm>
            <a:off x="2047875" y="2876550"/>
            <a:ext cx="1828800" cy="971550"/>
            <a:chOff x="1290" y="1803"/>
            <a:chExt cx="1152" cy="612"/>
          </a:xfrm>
        </p:grpSpPr>
        <p:sp>
          <p:nvSpPr>
            <p:cNvPr id="514091" name="Rectangle 43"/>
            <p:cNvSpPr>
              <a:spLocks noChangeArrowheads="1"/>
            </p:cNvSpPr>
            <p:nvPr/>
          </p:nvSpPr>
          <p:spPr bwMode="auto">
            <a:xfrm>
              <a:off x="1290" y="1805"/>
              <a:ext cx="1152" cy="602"/>
            </a:xfrm>
            <a:prstGeom prst="rect">
              <a:avLst/>
            </a:prstGeom>
            <a:solidFill>
              <a:srgbClr val="CC99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514082" name="Group 34"/>
            <p:cNvGrpSpPr>
              <a:grpSpLocks/>
            </p:cNvGrpSpPr>
            <p:nvPr/>
          </p:nvGrpSpPr>
          <p:grpSpPr bwMode="auto">
            <a:xfrm>
              <a:off x="1523" y="1803"/>
              <a:ext cx="787" cy="231"/>
              <a:chOff x="-908" y="2602"/>
              <a:chExt cx="787" cy="271"/>
            </a:xfrm>
          </p:grpSpPr>
          <p:sp>
            <p:nvSpPr>
              <p:cNvPr id="514083" name="Text Box 35"/>
              <p:cNvSpPr txBox="1">
                <a:spLocks noChangeArrowheads="1"/>
              </p:cNvSpPr>
              <p:nvPr/>
            </p:nvSpPr>
            <p:spPr bwMode="auto">
              <a:xfrm>
                <a:off x="-908" y="2602"/>
                <a:ext cx="787"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getX        </a:t>
                </a:r>
              </a:p>
            </p:txBody>
          </p:sp>
          <p:sp>
            <p:nvSpPr>
              <p:cNvPr id="514084" name="Rectangle 36"/>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4085" name="Group 37"/>
            <p:cNvGrpSpPr>
              <a:grpSpLocks/>
            </p:cNvGrpSpPr>
            <p:nvPr/>
          </p:nvGrpSpPr>
          <p:grpSpPr bwMode="auto">
            <a:xfrm>
              <a:off x="1538" y="1989"/>
              <a:ext cx="774" cy="231"/>
              <a:chOff x="-895" y="2602"/>
              <a:chExt cx="774" cy="271"/>
            </a:xfrm>
          </p:grpSpPr>
          <p:sp>
            <p:nvSpPr>
              <p:cNvPr id="514086" name="Text Box 38"/>
              <p:cNvSpPr txBox="1">
                <a:spLocks noChangeArrowheads="1"/>
              </p:cNvSpPr>
              <p:nvPr/>
            </p:nvSpPr>
            <p:spPr bwMode="auto">
              <a:xfrm>
                <a:off x="-895" y="2602"/>
                <a:ext cx="774"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getY        </a:t>
                </a:r>
              </a:p>
            </p:txBody>
          </p:sp>
          <p:sp>
            <p:nvSpPr>
              <p:cNvPr id="514087" name="Rectangle 39"/>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4088" name="Group 40"/>
            <p:cNvGrpSpPr>
              <a:grpSpLocks/>
            </p:cNvGrpSpPr>
            <p:nvPr/>
          </p:nvGrpSpPr>
          <p:grpSpPr bwMode="auto">
            <a:xfrm>
              <a:off x="1299" y="2184"/>
              <a:ext cx="1010" cy="231"/>
              <a:chOff x="-1131" y="2602"/>
              <a:chExt cx="1010" cy="271"/>
            </a:xfrm>
          </p:grpSpPr>
          <p:sp>
            <p:nvSpPr>
              <p:cNvPr id="514089" name="Text Box 41"/>
              <p:cNvSpPr txBox="1">
                <a:spLocks noChangeArrowheads="1"/>
              </p:cNvSpPr>
              <p:nvPr/>
            </p:nvSpPr>
            <p:spPr bwMode="auto">
              <a:xfrm>
                <a:off x="-1131" y="2602"/>
                <a:ext cx="1010"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getArea        </a:t>
                </a:r>
              </a:p>
            </p:txBody>
          </p:sp>
          <p:sp>
            <p:nvSpPr>
              <p:cNvPr id="514090" name="Rectangle 42"/>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514093" name="Text Box 45"/>
          <p:cNvSpPr txBox="1">
            <a:spLocks noChangeArrowheads="1"/>
          </p:cNvSpPr>
          <p:nvPr/>
        </p:nvSpPr>
        <p:spPr bwMode="auto">
          <a:xfrm>
            <a:off x="3127375" y="280511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4094" name="Text Box 46"/>
          <p:cNvSpPr txBox="1">
            <a:spLocks noChangeArrowheads="1"/>
          </p:cNvSpPr>
          <p:nvPr/>
        </p:nvSpPr>
        <p:spPr bwMode="auto">
          <a:xfrm>
            <a:off x="3136900" y="3100388"/>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4095" name="Text Box 47"/>
          <p:cNvSpPr txBox="1">
            <a:spLocks noChangeArrowheads="1"/>
          </p:cNvSpPr>
          <p:nvPr/>
        </p:nvSpPr>
        <p:spPr bwMode="auto">
          <a:xfrm>
            <a:off x="3146425" y="339566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4096" name="Text Box 48"/>
          <p:cNvSpPr txBox="1">
            <a:spLocks noChangeArrowheads="1"/>
          </p:cNvSpPr>
          <p:nvPr/>
        </p:nvSpPr>
        <p:spPr bwMode="auto">
          <a:xfrm>
            <a:off x="4862513" y="1117600"/>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4098" name="Text Box 50"/>
          <p:cNvSpPr txBox="1">
            <a:spLocks noChangeArrowheads="1"/>
          </p:cNvSpPr>
          <p:nvPr/>
        </p:nvSpPr>
        <p:spPr bwMode="auto">
          <a:xfrm>
            <a:off x="4895850" y="1393825"/>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514099" name="AutoShape 51"/>
          <p:cNvCxnSpPr>
            <a:cxnSpLocks noChangeShapeType="1"/>
          </p:cNvCxnSpPr>
          <p:nvPr/>
        </p:nvCxnSpPr>
        <p:spPr bwMode="auto">
          <a:xfrm flipV="1">
            <a:off x="3373438" y="1346200"/>
            <a:ext cx="1460500" cy="1687513"/>
          </a:xfrm>
          <a:prstGeom prst="curvedConnector3">
            <a:avLst>
              <a:gd name="adj1" fmla="val 49894"/>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100" name="AutoShape 52"/>
          <p:cNvCxnSpPr>
            <a:cxnSpLocks noChangeShapeType="1"/>
          </p:cNvCxnSpPr>
          <p:nvPr/>
        </p:nvCxnSpPr>
        <p:spPr bwMode="auto">
          <a:xfrm flipV="1">
            <a:off x="3411538" y="1636713"/>
            <a:ext cx="1484312" cy="1706562"/>
          </a:xfrm>
          <a:prstGeom prst="curvedConnector3">
            <a:avLst>
              <a:gd name="adj1" fmla="val 49944"/>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101" name="AutoShape 53"/>
          <p:cNvCxnSpPr>
            <a:cxnSpLocks noChangeShapeType="1"/>
          </p:cNvCxnSpPr>
          <p:nvPr/>
        </p:nvCxnSpPr>
        <p:spPr bwMode="auto">
          <a:xfrm flipV="1">
            <a:off x="3449638" y="1903413"/>
            <a:ext cx="1484312" cy="1706562"/>
          </a:xfrm>
          <a:prstGeom prst="curvedConnector3">
            <a:avLst>
              <a:gd name="adj1" fmla="val 49944"/>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4102" name="AutoShape 54"/>
          <p:cNvSpPr>
            <a:spLocks noChangeArrowheads="1"/>
          </p:cNvSpPr>
          <p:nvPr/>
        </p:nvSpPr>
        <p:spPr bwMode="auto">
          <a:xfrm>
            <a:off x="5280025" y="2863850"/>
            <a:ext cx="3605213" cy="3657600"/>
          </a:xfrm>
          <a:prstGeom prst="wedgeRoundRectCallout">
            <a:avLst>
              <a:gd name="adj1" fmla="val -93727"/>
              <a:gd name="adj2" fmla="val -33593"/>
              <a:gd name="adj3" fmla="val 16667"/>
            </a:avLst>
          </a:prstGeom>
          <a:solidFill>
            <a:srgbClr val="FFF7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t>This table is called a “</a:t>
            </a:r>
            <a:r>
              <a:rPr lang="en-US" sz="2000">
                <a:solidFill>
                  <a:srgbClr val="6600CC"/>
                </a:solidFill>
              </a:rPr>
              <a:t>vtable</a:t>
            </a:r>
            <a:r>
              <a:rPr lang="en-US" sz="2000"/>
              <a:t>.”  </a:t>
            </a:r>
          </a:p>
          <a:p>
            <a:endParaRPr lang="en-US" sz="1000"/>
          </a:p>
          <a:p>
            <a:r>
              <a:rPr lang="en-US" sz="2000"/>
              <a:t>It contains an entry for </a:t>
            </a:r>
            <a:r>
              <a:rPr lang="en-US" sz="2000" i="1"/>
              <a:t>every</a:t>
            </a:r>
            <a:r>
              <a:rPr lang="en-US" sz="2000"/>
              <a:t> </a:t>
            </a:r>
            <a:r>
              <a:rPr lang="en-US" sz="2000">
                <a:solidFill>
                  <a:srgbClr val="6600CC"/>
                </a:solidFill>
              </a:rPr>
              <a:t>virtual</a:t>
            </a:r>
            <a:r>
              <a:rPr lang="en-US" sz="2000"/>
              <a:t> function in our class.</a:t>
            </a:r>
          </a:p>
          <a:p>
            <a:endParaRPr lang="en-US" sz="1000"/>
          </a:p>
          <a:p>
            <a:r>
              <a:rPr lang="en-US" sz="2000"/>
              <a:t>In the case of a </a:t>
            </a:r>
            <a:r>
              <a:rPr lang="en-US" sz="2000">
                <a:solidFill>
                  <a:srgbClr val="6600CC"/>
                </a:solidFill>
              </a:rPr>
              <a:t>Shape variable</a:t>
            </a:r>
            <a:r>
              <a:rPr lang="en-US" sz="2000"/>
              <a:t>, all three pointers in our </a:t>
            </a:r>
            <a:r>
              <a:rPr lang="en-US" sz="2000">
                <a:solidFill>
                  <a:srgbClr val="6600CC"/>
                </a:solidFill>
              </a:rPr>
              <a:t>vtable </a:t>
            </a:r>
            <a:r>
              <a:rPr lang="en-US" sz="2000"/>
              <a:t>point to our Shape class’s functions.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0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514060"/>
                                        </p:tgtEl>
                                        <p:attrNameLst>
                                          <p:attrName>style.visibility</p:attrName>
                                        </p:attrNameLst>
                                      </p:cBhvr>
                                      <p:to>
                                        <p:strVal val="visible"/>
                                      </p:to>
                                    </p:set>
                                    <p:anim calcmode="lin" valueType="num">
                                      <p:cBhvr additive="base">
                                        <p:cTn id="11" dur="500" fill="hold"/>
                                        <p:tgtEl>
                                          <p:spTgt spid="514060"/>
                                        </p:tgtEl>
                                        <p:attrNameLst>
                                          <p:attrName>ppt_x</p:attrName>
                                        </p:attrNameLst>
                                      </p:cBhvr>
                                      <p:tavLst>
                                        <p:tav tm="0">
                                          <p:val>
                                            <p:strVal val="0-#ppt_w/2"/>
                                          </p:val>
                                        </p:tav>
                                        <p:tav tm="100000">
                                          <p:val>
                                            <p:strVal val="#ppt_x"/>
                                          </p:val>
                                        </p:tav>
                                      </p:tavLst>
                                    </p:anim>
                                    <p:anim calcmode="lin" valueType="num">
                                      <p:cBhvr additive="base">
                                        <p:cTn id="12" dur="500" fill="hold"/>
                                        <p:tgtEl>
                                          <p:spTgt spid="51406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4061"/>
                                        </p:tgtEl>
                                        <p:attrNameLst>
                                          <p:attrName>style.visibility</p:attrName>
                                        </p:attrNameLst>
                                      </p:cBhvr>
                                      <p:to>
                                        <p:strVal val="visible"/>
                                      </p:to>
                                    </p:set>
                                    <p:animEffect transition="in" filter="wipe(left)">
                                      <p:cBhvr>
                                        <p:cTn id="17" dur="500"/>
                                        <p:tgtEl>
                                          <p:spTgt spid="5140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514062">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514075"/>
                                        </p:tgtEl>
                                        <p:attrNameLst>
                                          <p:attrName>style.visibility</p:attrName>
                                        </p:attrNameLst>
                                      </p:cBhvr>
                                      <p:to>
                                        <p:strVal val="visible"/>
                                      </p:to>
                                    </p:set>
                                    <p:animEffect transition="in" filter="wipe(down)">
                                      <p:cBhvr>
                                        <p:cTn id="26" dur="500"/>
                                        <p:tgtEl>
                                          <p:spTgt spid="51407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14092"/>
                                        </p:tgtEl>
                                        <p:attrNameLst>
                                          <p:attrName>style.visibility</p:attrName>
                                        </p:attrNameLst>
                                      </p:cBhvr>
                                      <p:to>
                                        <p:strVal val="visible"/>
                                      </p:to>
                                    </p:set>
                                    <p:animEffect transition="in" filter="wipe(left)">
                                      <p:cBhvr>
                                        <p:cTn id="31" dur="500"/>
                                        <p:tgtEl>
                                          <p:spTgt spid="51409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14102">
                                            <p:bg/>
                                          </p:spTgt>
                                        </p:tgtEl>
                                        <p:attrNameLst>
                                          <p:attrName>style.visibility</p:attrName>
                                        </p:attrNameLst>
                                      </p:cBhvr>
                                      <p:to>
                                        <p:strVal val="visible"/>
                                      </p:to>
                                    </p:set>
                                    <p:animEffect transition="in" filter="wipe(down)">
                                      <p:cBhvr>
                                        <p:cTn id="36" dur="500"/>
                                        <p:tgtEl>
                                          <p:spTgt spid="514102">
                                            <p:bg/>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14102">
                                            <p:txEl>
                                              <p:pRg st="0" end="0"/>
                                            </p:txEl>
                                          </p:spTgt>
                                        </p:tgtEl>
                                        <p:attrNameLst>
                                          <p:attrName>style.visibility</p:attrName>
                                        </p:attrNameLst>
                                      </p:cBhvr>
                                      <p:to>
                                        <p:strVal val="visible"/>
                                      </p:to>
                                    </p:set>
                                    <p:animEffect transition="in" filter="wipe(up)">
                                      <p:cBhvr>
                                        <p:cTn id="41" dur="500"/>
                                        <p:tgtEl>
                                          <p:spTgt spid="514102">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14102">
                                            <p:txEl>
                                              <p:pRg st="2" end="2"/>
                                            </p:txEl>
                                          </p:spTgt>
                                        </p:tgtEl>
                                        <p:attrNameLst>
                                          <p:attrName>style.visibility</p:attrName>
                                        </p:attrNameLst>
                                      </p:cBhvr>
                                      <p:to>
                                        <p:strVal val="visible"/>
                                      </p:to>
                                    </p:set>
                                    <p:animEffect transition="in" filter="wipe(up)">
                                      <p:cBhvr>
                                        <p:cTn id="46" dur="500"/>
                                        <p:tgtEl>
                                          <p:spTgt spid="514102">
                                            <p:txEl>
                                              <p:pRg st="2" end="2"/>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14102">
                                            <p:txEl>
                                              <p:pRg st="4" end="4"/>
                                            </p:txEl>
                                          </p:spTgt>
                                        </p:tgtEl>
                                        <p:attrNameLst>
                                          <p:attrName>style.visibility</p:attrName>
                                        </p:attrNameLst>
                                      </p:cBhvr>
                                      <p:to>
                                        <p:strVal val="visible"/>
                                      </p:to>
                                    </p:set>
                                    <p:animEffect transition="in" filter="wipe(up)">
                                      <p:cBhvr>
                                        <p:cTn id="51" dur="500"/>
                                        <p:tgtEl>
                                          <p:spTgt spid="514102">
                                            <p:txEl>
                                              <p:pRg st="4" end="4"/>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514099"/>
                                        </p:tgtEl>
                                        <p:attrNameLst>
                                          <p:attrName>style.visibility</p:attrName>
                                        </p:attrNameLst>
                                      </p:cBhvr>
                                      <p:to>
                                        <p:strVal val="visible"/>
                                      </p:to>
                                    </p:set>
                                    <p:animEffect transition="in" filter="wipe(down)">
                                      <p:cBhvr>
                                        <p:cTn id="56" dur="500"/>
                                        <p:tgtEl>
                                          <p:spTgt spid="51409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nodeType="clickEffect">
                                  <p:stCondLst>
                                    <p:cond delay="0"/>
                                  </p:stCondLst>
                                  <p:childTnLst>
                                    <p:set>
                                      <p:cBhvr>
                                        <p:cTn id="60" dur="1" fill="hold">
                                          <p:stCondLst>
                                            <p:cond delay="0"/>
                                          </p:stCondLst>
                                        </p:cTn>
                                        <p:tgtEl>
                                          <p:spTgt spid="514100"/>
                                        </p:tgtEl>
                                        <p:attrNameLst>
                                          <p:attrName>style.visibility</p:attrName>
                                        </p:attrNameLst>
                                      </p:cBhvr>
                                      <p:to>
                                        <p:strVal val="visible"/>
                                      </p:to>
                                    </p:set>
                                    <p:animEffect transition="in" filter="wipe(down)">
                                      <p:cBhvr>
                                        <p:cTn id="61" dur="500"/>
                                        <p:tgtEl>
                                          <p:spTgt spid="51410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514101"/>
                                        </p:tgtEl>
                                        <p:attrNameLst>
                                          <p:attrName>style.visibility</p:attrName>
                                        </p:attrNameLst>
                                      </p:cBhvr>
                                      <p:to>
                                        <p:strVal val="visible"/>
                                      </p:to>
                                    </p:set>
                                    <p:animEffect transition="in" filter="wipe(down)">
                                      <p:cBhvr>
                                        <p:cTn id="66" dur="500"/>
                                        <p:tgtEl>
                                          <p:spTgt spid="51410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14102">
                                            <p:txEl>
                                              <p:pRg st="0" end="0"/>
                                            </p:txEl>
                                          </p:spTgt>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514102">
                                            <p:txEl>
                                              <p:pRg st="2" end="2"/>
                                            </p:txEl>
                                          </p:spTgt>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514102">
                                            <p:txEl>
                                              <p:pRg st="4" end="4"/>
                                            </p:txEl>
                                          </p:spTgt>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14102">
                                            <p:bg/>
                                          </p:spTgt>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xit" presetSubtype="8" fill="hold" grpId="0" nodeType="clickEffect">
                                  <p:stCondLst>
                                    <p:cond delay="0"/>
                                  </p:stCondLst>
                                  <p:childTnLst>
                                    <p:anim calcmode="lin" valueType="num">
                                      <p:cBhvr additive="base">
                                        <p:cTn id="80" dur="500"/>
                                        <p:tgtEl>
                                          <p:spTgt spid="514062">
                                            <p:txEl>
                                              <p:pRg st="0" end="0"/>
                                            </p:txEl>
                                          </p:spTgt>
                                        </p:tgtEl>
                                        <p:attrNameLst>
                                          <p:attrName>ppt_x</p:attrName>
                                        </p:attrNameLst>
                                      </p:cBhvr>
                                      <p:tavLst>
                                        <p:tav tm="0">
                                          <p:val>
                                            <p:strVal val="ppt_x"/>
                                          </p:val>
                                        </p:tav>
                                        <p:tav tm="100000">
                                          <p:val>
                                            <p:strVal val="0-ppt_w/2"/>
                                          </p:val>
                                        </p:tav>
                                      </p:tavLst>
                                    </p:anim>
                                    <p:anim calcmode="lin" valueType="num">
                                      <p:cBhvr additive="base">
                                        <p:cTn id="81" dur="500"/>
                                        <p:tgtEl>
                                          <p:spTgt spid="514062">
                                            <p:txEl>
                                              <p:pRg st="0" end="0"/>
                                            </p:txEl>
                                          </p:spTgt>
                                        </p:tgtEl>
                                        <p:attrNameLst>
                                          <p:attrName>ppt_y</p:attrName>
                                        </p:attrNameLst>
                                      </p:cBhvr>
                                      <p:tavLst>
                                        <p:tav tm="0">
                                          <p:val>
                                            <p:strVal val="ppt_y"/>
                                          </p:val>
                                        </p:tav>
                                        <p:tav tm="100000">
                                          <p:val>
                                            <p:strVal val="ppt_y"/>
                                          </p:val>
                                        </p:tav>
                                      </p:tavLst>
                                    </p:anim>
                                    <p:set>
                                      <p:cBhvr>
                                        <p:cTn id="82" dur="1" fill="hold">
                                          <p:stCondLst>
                                            <p:cond delay="499"/>
                                          </p:stCondLst>
                                        </p:cTn>
                                        <p:tgtEl>
                                          <p:spTgt spid="514062">
                                            <p:txEl>
                                              <p:pRg st="0" end="0"/>
                                            </p:txEl>
                                          </p:spTgt>
                                        </p:tgtEl>
                                        <p:attrNameLst>
                                          <p:attrName>style.visibility</p:attrName>
                                        </p:attrNameLst>
                                      </p:cBhvr>
                                      <p:to>
                                        <p:strVal val="hidden"/>
                                      </p:to>
                                    </p:set>
                                  </p:childTnLst>
                                </p:cTn>
                              </p:par>
                              <p:par>
                                <p:cTn id="83" presetID="2" presetClass="exit" presetSubtype="8" fill="hold" grpId="1" nodeType="withEffect">
                                  <p:stCondLst>
                                    <p:cond delay="0"/>
                                  </p:stCondLst>
                                  <p:childTnLst>
                                    <p:anim calcmode="lin" valueType="num">
                                      <p:cBhvr additive="base">
                                        <p:cTn id="84" dur="500"/>
                                        <p:tgtEl>
                                          <p:spTgt spid="514059"/>
                                        </p:tgtEl>
                                        <p:attrNameLst>
                                          <p:attrName>ppt_x</p:attrName>
                                        </p:attrNameLst>
                                      </p:cBhvr>
                                      <p:tavLst>
                                        <p:tav tm="0">
                                          <p:val>
                                            <p:strVal val="ppt_x"/>
                                          </p:val>
                                        </p:tav>
                                        <p:tav tm="100000">
                                          <p:val>
                                            <p:strVal val="0-ppt_w/2"/>
                                          </p:val>
                                        </p:tav>
                                      </p:tavLst>
                                    </p:anim>
                                    <p:anim calcmode="lin" valueType="num">
                                      <p:cBhvr additive="base">
                                        <p:cTn id="85" dur="500"/>
                                        <p:tgtEl>
                                          <p:spTgt spid="514059"/>
                                        </p:tgtEl>
                                        <p:attrNameLst>
                                          <p:attrName>ppt_y</p:attrName>
                                        </p:attrNameLst>
                                      </p:cBhvr>
                                      <p:tavLst>
                                        <p:tav tm="0">
                                          <p:val>
                                            <p:strVal val="ppt_y"/>
                                          </p:val>
                                        </p:tav>
                                        <p:tav tm="100000">
                                          <p:val>
                                            <p:strVal val="ppt_y"/>
                                          </p:val>
                                        </p:tav>
                                      </p:tavLst>
                                    </p:anim>
                                    <p:set>
                                      <p:cBhvr>
                                        <p:cTn id="86" dur="1" fill="hold">
                                          <p:stCondLst>
                                            <p:cond delay="499"/>
                                          </p:stCondLst>
                                        </p:cTn>
                                        <p:tgtEl>
                                          <p:spTgt spid="5140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9" grpId="0"/>
      <p:bldP spid="514059" grpId="1"/>
      <p:bldP spid="514060" grpId="0" animBg="1"/>
      <p:bldP spid="514061" grpId="0"/>
      <p:bldP spid="514062" grpId="0" build="allAtOnce"/>
      <p:bldP spid="514102" grpId="0" uiExpand="1" build="p" animBg="1"/>
      <p:bldP spid="514102" grpId="1" build="allAtOnce"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5"/>
          <p:cNvSpPr>
            <a:spLocks noGrp="1"/>
          </p:cNvSpPr>
          <p:nvPr>
            <p:ph type="sldNum" sz="quarter" idx="12"/>
          </p:nvPr>
        </p:nvSpPr>
        <p:spPr/>
        <p:txBody>
          <a:bodyPr/>
          <a:lstStyle/>
          <a:p>
            <a:fld id="{9D530D84-462C-480B-B835-9D01BEA53194}" type="slidenum">
              <a:rPr lang="en-US"/>
              <a:pPr/>
              <a:t>35</a:t>
            </a:fld>
            <a:endParaRPr lang="en-US"/>
          </a:p>
        </p:txBody>
      </p:sp>
      <p:sp>
        <p:nvSpPr>
          <p:cNvPr id="516167" name="Rectangle 71"/>
          <p:cNvSpPr>
            <a:spLocks noChangeArrowheads="1"/>
          </p:cNvSpPr>
          <p:nvPr/>
        </p:nvSpPr>
        <p:spPr bwMode="auto">
          <a:xfrm>
            <a:off x="4648200" y="403225"/>
            <a:ext cx="4495800" cy="21510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600" b="1">
                <a:solidFill>
                  <a:schemeClr val="tx1"/>
                </a:solidFill>
                <a:latin typeface="Courier New" pitchFamily="49" charset="0"/>
                <a:ea typeface="MS Mincho" pitchFamily="49" charset="-128"/>
              </a:rPr>
              <a:t> </a:t>
            </a:r>
            <a:r>
              <a:rPr lang="en-US" sz="1600" b="1">
                <a:solidFill>
                  <a:srgbClr val="6600CC"/>
                </a:solidFill>
                <a:latin typeface="Courier New" pitchFamily="49" charset="0"/>
                <a:ea typeface="MS Mincho" pitchFamily="49" charset="-128"/>
              </a:rPr>
              <a:t>virtual int getX()</a:t>
            </a:r>
            <a:r>
              <a:rPr lang="en-US" sz="1600" b="1">
                <a:solidFill>
                  <a:schemeClr val="tx1"/>
                </a:solidFill>
                <a:latin typeface="Courier New" pitchFamily="49" charset="0"/>
                <a:ea typeface="MS Mincho" pitchFamily="49" charset="-128"/>
              </a:rPr>
              <a:t> {return m_x;}</a:t>
            </a:r>
          </a:p>
          <a:p>
            <a:pPr algn="l" eaLnBrk="0" hangingPunct="0"/>
            <a:r>
              <a:rPr lang="en-US" sz="1700" b="1">
                <a:solidFill>
                  <a:schemeClr val="tx1"/>
                </a:solidFill>
                <a:latin typeface="Courier New" pitchFamily="49" charset="0"/>
                <a:ea typeface="MS Mincho" pitchFamily="49" charset="-128"/>
              </a:rPr>
              <a:t> </a:t>
            </a:r>
            <a:r>
              <a:rPr lang="en-US" sz="1700" b="1">
                <a:solidFill>
                  <a:srgbClr val="6600CC"/>
                </a:solidFill>
                <a:latin typeface="Courier New" pitchFamily="49" charset="0"/>
                <a:ea typeface="MS Mincho" pitchFamily="49" charset="-128"/>
              </a:rPr>
              <a:t>virtual int getY() </a:t>
            </a:r>
            <a:r>
              <a:rPr lang="en-US" sz="1700" b="1">
                <a:solidFill>
                  <a:schemeClr val="tx1"/>
                </a:solidFill>
                <a:latin typeface="Courier New" pitchFamily="49" charset="0"/>
                <a:ea typeface="MS Mincho" pitchFamily="49" charset="-128"/>
              </a:rPr>
              <a:t>{return m_y;}</a:t>
            </a:r>
          </a:p>
          <a:p>
            <a:pPr algn="l" eaLnBrk="0" hangingPunct="0"/>
            <a:r>
              <a:rPr lang="en-US" sz="1600" b="1">
                <a:solidFill>
                  <a:srgbClr val="6600CC"/>
                </a:solidFill>
                <a:latin typeface="Courier New" pitchFamily="49" charset="0"/>
                <a:ea typeface="MS Mincho" pitchFamily="49" charset="-128"/>
              </a:rPr>
              <a:t> </a:t>
            </a:r>
            <a:r>
              <a:rPr lang="en-US" sz="1700" b="1">
                <a:solidFill>
                  <a:srgbClr val="6600CC"/>
                </a:solidFill>
                <a:latin typeface="Courier New" pitchFamily="49" charset="0"/>
                <a:ea typeface="MS Mincho" pitchFamily="49" charset="-128"/>
              </a:rPr>
              <a:t>virtual int </a:t>
            </a:r>
            <a:r>
              <a:rPr lang="en-US" sz="1600" b="1">
                <a:solidFill>
                  <a:srgbClr val="6600CC"/>
                </a:solidFill>
                <a:latin typeface="Courier New" pitchFamily="49" charset="0"/>
                <a:ea typeface="MS Mincho" pitchFamily="49" charset="-128"/>
              </a:rPr>
              <a:t>getArea()</a:t>
            </a:r>
            <a:r>
              <a:rPr lang="en-US" sz="1700" b="1">
                <a:solidFill>
                  <a:srgbClr val="6600CC"/>
                </a:solidFill>
                <a:latin typeface="Courier New" pitchFamily="49" charset="0"/>
                <a:ea typeface="MS Mincho" pitchFamily="49" charset="-128"/>
              </a:rPr>
              <a:t> </a:t>
            </a:r>
            <a:r>
              <a:rPr lang="en-US" sz="1600" b="1">
                <a:solidFill>
                  <a:schemeClr val="tx1"/>
                </a:solidFill>
                <a:latin typeface="Courier New" pitchFamily="49" charset="0"/>
                <a:ea typeface="MS Mincho" pitchFamily="49" charset="-128"/>
              </a:rPr>
              <a:t>{return 0;}</a:t>
            </a:r>
          </a:p>
          <a:p>
            <a:pPr algn="l" eaLnBrk="0" hangingPunct="0"/>
            <a:r>
              <a:rPr lang="en-US" sz="1700" b="1">
                <a:solidFill>
                  <a:schemeClr val="tx1"/>
                </a:solidFill>
                <a:latin typeface="Courier New" pitchFamily="49" charset="0"/>
                <a:ea typeface="MS Mincho" pitchFamily="49" charset="-128"/>
              </a:rPr>
              <a:t>...</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sp>
        <p:nvSpPr>
          <p:cNvPr id="516098" name="Rectangle 2"/>
          <p:cNvSpPr>
            <a:spLocks noGrp="1" noChangeArrowheads="1"/>
          </p:cNvSpPr>
          <p:nvPr>
            <p:ph type="title"/>
          </p:nvPr>
        </p:nvSpPr>
        <p:spPr>
          <a:xfrm>
            <a:off x="-1300163" y="-228600"/>
            <a:ext cx="7772401" cy="1143000"/>
          </a:xfrm>
        </p:spPr>
        <p:txBody>
          <a:bodyPr/>
          <a:lstStyle/>
          <a:p>
            <a:r>
              <a:rPr lang="en-US" sz="3400"/>
              <a:t>How does it all work?</a:t>
            </a:r>
          </a:p>
        </p:txBody>
      </p:sp>
      <p:grpSp>
        <p:nvGrpSpPr>
          <p:cNvPr id="516100" name="Group 4"/>
          <p:cNvGrpSpPr>
            <a:grpSpLocks/>
          </p:cNvGrpSpPr>
          <p:nvPr/>
        </p:nvGrpSpPr>
        <p:grpSpPr bwMode="auto">
          <a:xfrm>
            <a:off x="4648200" y="2643188"/>
            <a:ext cx="4572000" cy="1974850"/>
            <a:chOff x="2784" y="576"/>
            <a:chExt cx="2880" cy="1536"/>
          </a:xfrm>
        </p:grpSpPr>
        <p:sp>
          <p:nvSpPr>
            <p:cNvPr id="516101" name="Rectangle 5"/>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2" name="Rectangle 6"/>
            <p:cNvSpPr>
              <a:spLocks noChangeArrowheads="1"/>
            </p:cNvSpPr>
            <p:nvPr/>
          </p:nvSpPr>
          <p:spPr bwMode="auto">
            <a:xfrm>
              <a:off x="2784" y="578"/>
              <a:ext cx="2880" cy="148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rgbClr val="6600CC"/>
                  </a:solidFill>
                  <a:latin typeface="Courier New" pitchFamily="49" charset="0"/>
                  <a:ea typeface="MS Mincho" pitchFamily="49" charset="-128"/>
                </a:rPr>
                <a:t>  </a:t>
              </a:r>
              <a:r>
                <a:rPr lang="en-US" sz="800" b="1">
                  <a:solidFill>
                    <a:srgbClr val="6600CC"/>
                  </a:solidFill>
                  <a:latin typeface="Times New Roman"/>
                  <a:ea typeface="MS Mincho" pitchFamily="49" charset="-128"/>
                </a:rPr>
                <a:t> </a:t>
              </a:r>
              <a:r>
                <a:rPr lang="en-US" sz="1700" b="1">
                  <a:solidFill>
                    <a:srgbClr val="6600CC"/>
                  </a:solidFill>
                  <a:latin typeface="Courier New" pitchFamily="49" charset="0"/>
                  <a:ea typeface="MS Mincho" pitchFamily="49" charset="-128"/>
                </a:rPr>
                <a:t> double getArea()</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1700" b="1">
                  <a:solidFill>
                    <a:schemeClr val="tx1"/>
                  </a:solidFill>
                  <a:latin typeface="Courier New" pitchFamily="49" charset="0"/>
                  <a:ea typeface="MS Mincho" pitchFamily="49" charset="-128"/>
                </a:rPr>
                <a:t>  </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516103" name="Group 7"/>
          <p:cNvGrpSpPr>
            <a:grpSpLocks/>
          </p:cNvGrpSpPr>
          <p:nvPr/>
        </p:nvGrpSpPr>
        <p:grpSpPr bwMode="auto">
          <a:xfrm>
            <a:off x="4648200" y="4686300"/>
            <a:ext cx="4572000" cy="1954213"/>
            <a:chOff x="2832" y="2400"/>
            <a:chExt cx="2880" cy="1536"/>
          </a:xfrm>
        </p:grpSpPr>
        <p:sp>
          <p:nvSpPr>
            <p:cNvPr id="516104" name="Rectangle 8"/>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5" name="Rectangle 9"/>
            <p:cNvSpPr>
              <a:spLocks noChangeArrowheads="1"/>
            </p:cNvSpPr>
            <p:nvPr/>
          </p:nvSpPr>
          <p:spPr bwMode="auto">
            <a:xfrm>
              <a:off x="2832" y="2400"/>
              <a:ext cx="2880" cy="149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rgbClr val="6600CC"/>
                  </a:solidFill>
                  <a:latin typeface="Courier New" pitchFamily="49" charset="0"/>
                  <a:ea typeface="MS Mincho" pitchFamily="49" charset="-128"/>
                </a:rPr>
                <a:t> </a:t>
              </a:r>
              <a:r>
                <a:rPr lang="en-US" sz="800" b="1">
                  <a:solidFill>
                    <a:srgbClr val="6600CC"/>
                  </a:solidFill>
                  <a:latin typeface="Times New Roman"/>
                  <a:ea typeface="MS Mincho" pitchFamily="49" charset="-128"/>
                </a:rPr>
                <a:t> </a:t>
              </a:r>
              <a:r>
                <a:rPr lang="en-US" sz="1700" b="1">
                  <a:solidFill>
                    <a:srgbClr val="6600CC"/>
                  </a:solidFill>
                  <a:latin typeface="Courier New" pitchFamily="49" charset="0"/>
                  <a:ea typeface="MS Mincho" pitchFamily="49" charset="-128"/>
                </a:rPr>
                <a:t> double getArea()</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 return (3.14*m_rad*m_rad); }</a:t>
              </a:r>
            </a:p>
            <a:p>
              <a:pPr algn="l" eaLnBrk="0" hangingPunct="0"/>
              <a:r>
                <a:rPr lang="en-US" sz="1700" b="1">
                  <a:solidFill>
                    <a:schemeClr val="tx1"/>
                  </a:solidFill>
                  <a:latin typeface="Courier New" pitchFamily="49" charset="0"/>
                  <a:ea typeface="MS Mincho" pitchFamily="49" charset="-128"/>
                </a:rPr>
                <a:t>  </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516106" name="Text Box 10"/>
          <p:cNvSpPr txBox="1">
            <a:spLocks noChangeArrowheads="1"/>
          </p:cNvSpPr>
          <p:nvPr/>
        </p:nvSpPr>
        <p:spPr bwMode="auto">
          <a:xfrm>
            <a:off x="-100013" y="2865438"/>
            <a:ext cx="1598613" cy="14652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Ok, how about if we define a </a:t>
            </a:r>
            <a:r>
              <a:rPr lang="en-US" sz="1800">
                <a:solidFill>
                  <a:srgbClr val="6600CC"/>
                </a:solidFill>
              </a:rPr>
              <a:t>Square</a:t>
            </a:r>
            <a:r>
              <a:rPr lang="en-US" sz="1800"/>
              <a:t> variable?</a:t>
            </a:r>
          </a:p>
        </p:txBody>
      </p:sp>
      <p:sp>
        <p:nvSpPr>
          <p:cNvPr id="516107" name="Rectangle 11"/>
          <p:cNvSpPr>
            <a:spLocks noChangeArrowheads="1"/>
          </p:cNvSpPr>
          <p:nvPr/>
        </p:nvSpPr>
        <p:spPr bwMode="auto">
          <a:xfrm>
            <a:off x="14288" y="4343400"/>
            <a:ext cx="4495800" cy="2424113"/>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int main()</a:t>
            </a:r>
          </a:p>
          <a:p>
            <a:pPr algn="l"/>
            <a:r>
              <a:rPr lang="en-US" sz="1700" b="1">
                <a:solidFill>
                  <a:schemeClr val="tx1"/>
                </a:solidFill>
                <a:latin typeface="Courier New" pitchFamily="49" charset="0"/>
                <a:ea typeface="MS Mincho" pitchFamily="49" charset="-128"/>
              </a:rPr>
              <a:t>{</a:t>
            </a:r>
          </a:p>
          <a:p>
            <a:pPr algn="l"/>
            <a:r>
              <a:rPr lang="en-US" sz="1700" b="1">
                <a:solidFill>
                  <a:schemeClr val="tx1"/>
                </a:solidFill>
                <a:latin typeface="Courier New" pitchFamily="49" charset="0"/>
                <a:ea typeface="MS Mincho" pitchFamily="49" charset="-128"/>
              </a:rPr>
              <a:t>    </a:t>
            </a: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sp>
        <p:nvSpPr>
          <p:cNvPr id="516108" name="Rectangle 12"/>
          <p:cNvSpPr>
            <a:spLocks noChangeArrowheads="1"/>
          </p:cNvSpPr>
          <p:nvPr/>
        </p:nvSpPr>
        <p:spPr bwMode="auto">
          <a:xfrm>
            <a:off x="307975" y="4827588"/>
            <a:ext cx="1087438"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chemeClr val="tx1"/>
                </a:solidFill>
              </a:rPr>
              <a:t>Shape s;</a:t>
            </a:r>
          </a:p>
        </p:txBody>
      </p:sp>
      <p:grpSp>
        <p:nvGrpSpPr>
          <p:cNvPr id="516110" name="Group 14"/>
          <p:cNvGrpSpPr>
            <a:grpSpLocks/>
          </p:cNvGrpSpPr>
          <p:nvPr/>
        </p:nvGrpSpPr>
        <p:grpSpPr bwMode="auto">
          <a:xfrm>
            <a:off x="1681163" y="2725738"/>
            <a:ext cx="2303462" cy="1585912"/>
            <a:chOff x="1059" y="1717"/>
            <a:chExt cx="1451" cy="905"/>
          </a:xfrm>
        </p:grpSpPr>
        <p:sp>
          <p:nvSpPr>
            <p:cNvPr id="516111" name="Rectangle 15"/>
            <p:cNvSpPr>
              <a:spLocks noChangeArrowheads="1"/>
            </p:cNvSpPr>
            <p:nvPr/>
          </p:nvSpPr>
          <p:spPr bwMode="auto">
            <a:xfrm>
              <a:off x="1221" y="1789"/>
              <a:ext cx="1289" cy="833"/>
            </a:xfrm>
            <a:prstGeom prst="rect">
              <a:avLst/>
            </a:prstGeom>
            <a:solidFill>
              <a:srgbClr val="D9EC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16112" name="Text Box 16"/>
            <p:cNvSpPr txBox="1">
              <a:spLocks noChangeArrowheads="1"/>
            </p:cNvSpPr>
            <p:nvPr/>
          </p:nvSpPr>
          <p:spPr bwMode="auto">
            <a:xfrm>
              <a:off x="1059" y="1717"/>
              <a:ext cx="209" cy="26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s</a:t>
              </a:r>
            </a:p>
          </p:txBody>
        </p:sp>
        <p:grpSp>
          <p:nvGrpSpPr>
            <p:cNvPr id="516113" name="Group 17"/>
            <p:cNvGrpSpPr>
              <a:grpSpLocks/>
            </p:cNvGrpSpPr>
            <p:nvPr/>
          </p:nvGrpSpPr>
          <p:grpSpPr bwMode="auto">
            <a:xfrm>
              <a:off x="1871" y="2361"/>
              <a:ext cx="606" cy="210"/>
              <a:chOff x="-787" y="2602"/>
              <a:chExt cx="606" cy="210"/>
            </a:xfrm>
          </p:grpSpPr>
          <p:sp>
            <p:nvSpPr>
              <p:cNvPr id="516114" name="Text Box 18"/>
              <p:cNvSpPr txBox="1">
                <a:spLocks noChangeArrowheads="1"/>
              </p:cNvSpPr>
              <p:nvPr/>
            </p:nvSpPr>
            <p:spPr bwMode="auto">
              <a:xfrm>
                <a:off x="-787" y="2602"/>
                <a:ext cx="393" cy="2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m_y</a:t>
                </a:r>
              </a:p>
            </p:txBody>
          </p:sp>
          <p:sp>
            <p:nvSpPr>
              <p:cNvPr id="516115" name="Rectangle 19"/>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6116" name="Group 20"/>
            <p:cNvGrpSpPr>
              <a:grpSpLocks/>
            </p:cNvGrpSpPr>
            <p:nvPr/>
          </p:nvGrpSpPr>
          <p:grpSpPr bwMode="auto">
            <a:xfrm>
              <a:off x="1216" y="2362"/>
              <a:ext cx="606" cy="210"/>
              <a:chOff x="-787" y="2602"/>
              <a:chExt cx="606" cy="210"/>
            </a:xfrm>
          </p:grpSpPr>
          <p:sp>
            <p:nvSpPr>
              <p:cNvPr id="516117" name="Text Box 21"/>
              <p:cNvSpPr txBox="1">
                <a:spLocks noChangeArrowheads="1"/>
              </p:cNvSpPr>
              <p:nvPr/>
            </p:nvSpPr>
            <p:spPr bwMode="auto">
              <a:xfrm>
                <a:off x="-787" y="2602"/>
                <a:ext cx="403" cy="20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m_x</a:t>
                </a:r>
              </a:p>
            </p:txBody>
          </p:sp>
          <p:sp>
            <p:nvSpPr>
              <p:cNvPr id="516118" name="Rectangle 22"/>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nvGrpSpPr>
          <p:cNvPr id="516119" name="Group 23"/>
          <p:cNvGrpSpPr>
            <a:grpSpLocks/>
          </p:cNvGrpSpPr>
          <p:nvPr/>
        </p:nvGrpSpPr>
        <p:grpSpPr bwMode="auto">
          <a:xfrm>
            <a:off x="2047875" y="2876550"/>
            <a:ext cx="1828800" cy="971550"/>
            <a:chOff x="1290" y="1803"/>
            <a:chExt cx="1152" cy="612"/>
          </a:xfrm>
        </p:grpSpPr>
        <p:sp>
          <p:nvSpPr>
            <p:cNvPr id="516120" name="Rectangle 24"/>
            <p:cNvSpPr>
              <a:spLocks noChangeArrowheads="1"/>
            </p:cNvSpPr>
            <p:nvPr/>
          </p:nvSpPr>
          <p:spPr bwMode="auto">
            <a:xfrm>
              <a:off x="1290" y="1805"/>
              <a:ext cx="1152" cy="602"/>
            </a:xfrm>
            <a:prstGeom prst="rect">
              <a:avLst/>
            </a:prstGeom>
            <a:solidFill>
              <a:srgbClr val="CC99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516121" name="Group 25"/>
            <p:cNvGrpSpPr>
              <a:grpSpLocks/>
            </p:cNvGrpSpPr>
            <p:nvPr/>
          </p:nvGrpSpPr>
          <p:grpSpPr bwMode="auto">
            <a:xfrm>
              <a:off x="1523" y="1803"/>
              <a:ext cx="787" cy="231"/>
              <a:chOff x="-908" y="2602"/>
              <a:chExt cx="787" cy="271"/>
            </a:xfrm>
          </p:grpSpPr>
          <p:sp>
            <p:nvSpPr>
              <p:cNvPr id="516122" name="Text Box 26"/>
              <p:cNvSpPr txBox="1">
                <a:spLocks noChangeArrowheads="1"/>
              </p:cNvSpPr>
              <p:nvPr/>
            </p:nvSpPr>
            <p:spPr bwMode="auto">
              <a:xfrm>
                <a:off x="-908" y="2602"/>
                <a:ext cx="787"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getX        </a:t>
                </a:r>
              </a:p>
            </p:txBody>
          </p:sp>
          <p:sp>
            <p:nvSpPr>
              <p:cNvPr id="516123" name="Rectangle 27"/>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6124" name="Group 28"/>
            <p:cNvGrpSpPr>
              <a:grpSpLocks/>
            </p:cNvGrpSpPr>
            <p:nvPr/>
          </p:nvGrpSpPr>
          <p:grpSpPr bwMode="auto">
            <a:xfrm>
              <a:off x="1538" y="1989"/>
              <a:ext cx="774" cy="231"/>
              <a:chOff x="-895" y="2602"/>
              <a:chExt cx="774" cy="271"/>
            </a:xfrm>
          </p:grpSpPr>
          <p:sp>
            <p:nvSpPr>
              <p:cNvPr id="516125" name="Text Box 29"/>
              <p:cNvSpPr txBox="1">
                <a:spLocks noChangeArrowheads="1"/>
              </p:cNvSpPr>
              <p:nvPr/>
            </p:nvSpPr>
            <p:spPr bwMode="auto">
              <a:xfrm>
                <a:off x="-895" y="2602"/>
                <a:ext cx="774"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getY        </a:t>
                </a:r>
              </a:p>
            </p:txBody>
          </p:sp>
          <p:sp>
            <p:nvSpPr>
              <p:cNvPr id="516126" name="Rectangle 30"/>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6127" name="Group 31"/>
            <p:cNvGrpSpPr>
              <a:grpSpLocks/>
            </p:cNvGrpSpPr>
            <p:nvPr/>
          </p:nvGrpSpPr>
          <p:grpSpPr bwMode="auto">
            <a:xfrm>
              <a:off x="1299" y="2184"/>
              <a:ext cx="1010" cy="231"/>
              <a:chOff x="-1131" y="2602"/>
              <a:chExt cx="1010" cy="271"/>
            </a:xfrm>
          </p:grpSpPr>
          <p:sp>
            <p:nvSpPr>
              <p:cNvPr id="516128" name="Text Box 32"/>
              <p:cNvSpPr txBox="1">
                <a:spLocks noChangeArrowheads="1"/>
              </p:cNvSpPr>
              <p:nvPr/>
            </p:nvSpPr>
            <p:spPr bwMode="auto">
              <a:xfrm>
                <a:off x="-1131" y="2602"/>
                <a:ext cx="1010"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getArea        </a:t>
                </a:r>
              </a:p>
            </p:txBody>
          </p:sp>
          <p:sp>
            <p:nvSpPr>
              <p:cNvPr id="516129" name="Rectangle 33"/>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516130" name="Text Box 34"/>
          <p:cNvSpPr txBox="1">
            <a:spLocks noChangeArrowheads="1"/>
          </p:cNvSpPr>
          <p:nvPr/>
        </p:nvSpPr>
        <p:spPr bwMode="auto">
          <a:xfrm>
            <a:off x="3127375" y="280511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6131" name="Text Box 35"/>
          <p:cNvSpPr txBox="1">
            <a:spLocks noChangeArrowheads="1"/>
          </p:cNvSpPr>
          <p:nvPr/>
        </p:nvSpPr>
        <p:spPr bwMode="auto">
          <a:xfrm>
            <a:off x="3136900" y="3100388"/>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6132" name="Text Box 36"/>
          <p:cNvSpPr txBox="1">
            <a:spLocks noChangeArrowheads="1"/>
          </p:cNvSpPr>
          <p:nvPr/>
        </p:nvSpPr>
        <p:spPr bwMode="auto">
          <a:xfrm>
            <a:off x="3146425" y="339566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6133" name="Text Box 37"/>
          <p:cNvSpPr txBox="1">
            <a:spLocks noChangeArrowheads="1"/>
          </p:cNvSpPr>
          <p:nvPr/>
        </p:nvSpPr>
        <p:spPr bwMode="auto">
          <a:xfrm>
            <a:off x="4862513" y="1117600"/>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6134" name="Text Box 38"/>
          <p:cNvSpPr txBox="1">
            <a:spLocks noChangeArrowheads="1"/>
          </p:cNvSpPr>
          <p:nvPr/>
        </p:nvSpPr>
        <p:spPr bwMode="auto">
          <a:xfrm>
            <a:off x="4895850" y="1393825"/>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516135" name="AutoShape 39"/>
          <p:cNvCxnSpPr>
            <a:cxnSpLocks noChangeShapeType="1"/>
          </p:cNvCxnSpPr>
          <p:nvPr/>
        </p:nvCxnSpPr>
        <p:spPr bwMode="auto">
          <a:xfrm flipV="1">
            <a:off x="3373438" y="1346200"/>
            <a:ext cx="1460500" cy="1687513"/>
          </a:xfrm>
          <a:prstGeom prst="curvedConnector3">
            <a:avLst>
              <a:gd name="adj1" fmla="val 49894"/>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6136" name="AutoShape 40"/>
          <p:cNvCxnSpPr>
            <a:cxnSpLocks noChangeShapeType="1"/>
          </p:cNvCxnSpPr>
          <p:nvPr/>
        </p:nvCxnSpPr>
        <p:spPr bwMode="auto">
          <a:xfrm flipV="1">
            <a:off x="3411538" y="1636713"/>
            <a:ext cx="1484312" cy="1706562"/>
          </a:xfrm>
          <a:prstGeom prst="curvedConnector3">
            <a:avLst>
              <a:gd name="adj1" fmla="val 49944"/>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6137" name="AutoShape 41"/>
          <p:cNvCxnSpPr>
            <a:cxnSpLocks noChangeShapeType="1"/>
          </p:cNvCxnSpPr>
          <p:nvPr/>
        </p:nvCxnSpPr>
        <p:spPr bwMode="auto">
          <a:xfrm flipV="1">
            <a:off x="3449638" y="1931988"/>
            <a:ext cx="1484312" cy="1706562"/>
          </a:xfrm>
          <a:prstGeom prst="curvedConnector3">
            <a:avLst>
              <a:gd name="adj1" fmla="val 49944"/>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6138" name="AutoShape 42"/>
          <p:cNvSpPr>
            <a:spLocks noChangeArrowheads="1"/>
          </p:cNvSpPr>
          <p:nvPr/>
        </p:nvSpPr>
        <p:spPr bwMode="auto">
          <a:xfrm>
            <a:off x="6208713" y="4567238"/>
            <a:ext cx="2935287" cy="2100262"/>
          </a:xfrm>
          <a:prstGeom prst="wedgeRoundRectCallout">
            <a:avLst>
              <a:gd name="adj1" fmla="val -45782"/>
              <a:gd name="adj2" fmla="val -90894"/>
              <a:gd name="adj3" fmla="val 16667"/>
            </a:avLst>
          </a:prstGeom>
          <a:solidFill>
            <a:srgbClr val="FFF7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t>Well, our Square has its own getArea() function…</a:t>
            </a:r>
            <a:br>
              <a:rPr lang="en-US" sz="2000"/>
            </a:br>
            <a:endParaRPr lang="en-US" sz="1000"/>
          </a:p>
          <a:p>
            <a:r>
              <a:rPr lang="en-US" sz="2000"/>
              <a:t>So its vtable entry points to that version…</a:t>
            </a:r>
          </a:p>
        </p:txBody>
      </p:sp>
      <p:sp>
        <p:nvSpPr>
          <p:cNvPr id="516140" name="Rectangle 44"/>
          <p:cNvSpPr>
            <a:spLocks noChangeArrowheads="1"/>
          </p:cNvSpPr>
          <p:nvPr/>
        </p:nvSpPr>
        <p:spPr bwMode="auto">
          <a:xfrm>
            <a:off x="303213" y="5180013"/>
            <a:ext cx="1187450"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chemeClr val="tx1"/>
                </a:solidFill>
              </a:rPr>
              <a:t>Square q;</a:t>
            </a:r>
          </a:p>
        </p:txBody>
      </p:sp>
      <p:grpSp>
        <p:nvGrpSpPr>
          <p:cNvPr id="516165" name="Group 69"/>
          <p:cNvGrpSpPr>
            <a:grpSpLocks/>
          </p:cNvGrpSpPr>
          <p:nvPr/>
        </p:nvGrpSpPr>
        <p:grpSpPr bwMode="auto">
          <a:xfrm>
            <a:off x="1001713" y="720725"/>
            <a:ext cx="2303462" cy="1981200"/>
            <a:chOff x="6898" y="-242"/>
            <a:chExt cx="1451" cy="1248"/>
          </a:xfrm>
        </p:grpSpPr>
        <p:sp>
          <p:nvSpPr>
            <p:cNvPr id="516142" name="Rectangle 46"/>
            <p:cNvSpPr>
              <a:spLocks noChangeArrowheads="1"/>
            </p:cNvSpPr>
            <p:nvPr/>
          </p:nvSpPr>
          <p:spPr bwMode="auto">
            <a:xfrm>
              <a:off x="7060" y="-163"/>
              <a:ext cx="1289" cy="1169"/>
            </a:xfrm>
            <a:prstGeom prst="rect">
              <a:avLst/>
            </a:prstGeom>
            <a:solidFill>
              <a:srgbClr val="D9EC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16143" name="Text Box 47"/>
            <p:cNvSpPr txBox="1">
              <a:spLocks noChangeArrowheads="1"/>
            </p:cNvSpPr>
            <p:nvPr/>
          </p:nvSpPr>
          <p:spPr bwMode="auto">
            <a:xfrm>
              <a:off x="6898" y="-242"/>
              <a:ext cx="216"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q</a:t>
              </a:r>
            </a:p>
          </p:txBody>
        </p:sp>
        <p:grpSp>
          <p:nvGrpSpPr>
            <p:cNvPr id="516144" name="Group 48"/>
            <p:cNvGrpSpPr>
              <a:grpSpLocks/>
            </p:cNvGrpSpPr>
            <p:nvPr/>
          </p:nvGrpSpPr>
          <p:grpSpPr bwMode="auto">
            <a:xfrm>
              <a:off x="7710" y="496"/>
              <a:ext cx="606" cy="232"/>
              <a:chOff x="-787" y="2602"/>
              <a:chExt cx="606" cy="210"/>
            </a:xfrm>
          </p:grpSpPr>
          <p:sp>
            <p:nvSpPr>
              <p:cNvPr id="516145" name="Text Box 49"/>
              <p:cNvSpPr txBox="1">
                <a:spLocks noChangeArrowheads="1"/>
              </p:cNvSpPr>
              <p:nvPr/>
            </p:nvSpPr>
            <p:spPr bwMode="auto">
              <a:xfrm>
                <a:off x="-787" y="2602"/>
                <a:ext cx="393" cy="2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m_y</a:t>
                </a:r>
              </a:p>
            </p:txBody>
          </p:sp>
          <p:sp>
            <p:nvSpPr>
              <p:cNvPr id="516146" name="Rectangle 50"/>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6147" name="Group 51"/>
            <p:cNvGrpSpPr>
              <a:grpSpLocks/>
            </p:cNvGrpSpPr>
            <p:nvPr/>
          </p:nvGrpSpPr>
          <p:grpSpPr bwMode="auto">
            <a:xfrm>
              <a:off x="7055" y="497"/>
              <a:ext cx="606" cy="232"/>
              <a:chOff x="-787" y="2602"/>
              <a:chExt cx="606" cy="210"/>
            </a:xfrm>
          </p:grpSpPr>
          <p:sp>
            <p:nvSpPr>
              <p:cNvPr id="516148" name="Text Box 52"/>
              <p:cNvSpPr txBox="1">
                <a:spLocks noChangeArrowheads="1"/>
              </p:cNvSpPr>
              <p:nvPr/>
            </p:nvSpPr>
            <p:spPr bwMode="auto">
              <a:xfrm>
                <a:off x="-787" y="2602"/>
                <a:ext cx="403" cy="20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m_x</a:t>
                </a:r>
              </a:p>
            </p:txBody>
          </p:sp>
          <p:sp>
            <p:nvSpPr>
              <p:cNvPr id="516149" name="Rectangle 53"/>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6161" name="Group 65"/>
            <p:cNvGrpSpPr>
              <a:grpSpLocks/>
            </p:cNvGrpSpPr>
            <p:nvPr/>
          </p:nvGrpSpPr>
          <p:grpSpPr bwMode="auto">
            <a:xfrm>
              <a:off x="7237" y="747"/>
              <a:ext cx="778" cy="232"/>
              <a:chOff x="-959" y="2602"/>
              <a:chExt cx="778" cy="210"/>
            </a:xfrm>
          </p:grpSpPr>
          <p:sp>
            <p:nvSpPr>
              <p:cNvPr id="516162" name="Text Box 66"/>
              <p:cNvSpPr txBox="1">
                <a:spLocks noChangeArrowheads="1"/>
              </p:cNvSpPr>
              <p:nvPr/>
            </p:nvSpPr>
            <p:spPr bwMode="auto">
              <a:xfrm>
                <a:off x="-959" y="2602"/>
                <a:ext cx="718" cy="20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m_rad    </a:t>
                </a:r>
              </a:p>
            </p:txBody>
          </p:sp>
          <p:sp>
            <p:nvSpPr>
              <p:cNvPr id="516163" name="Rectangle 67"/>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nvGrpSpPr>
          <p:cNvPr id="516150" name="Group 54"/>
          <p:cNvGrpSpPr>
            <a:grpSpLocks/>
          </p:cNvGrpSpPr>
          <p:nvPr/>
        </p:nvGrpSpPr>
        <p:grpSpPr bwMode="auto">
          <a:xfrm>
            <a:off x="1365250" y="900113"/>
            <a:ext cx="1828800" cy="971550"/>
            <a:chOff x="1290" y="1803"/>
            <a:chExt cx="1152" cy="612"/>
          </a:xfrm>
        </p:grpSpPr>
        <p:sp>
          <p:nvSpPr>
            <p:cNvPr id="516151" name="Rectangle 55"/>
            <p:cNvSpPr>
              <a:spLocks noChangeArrowheads="1"/>
            </p:cNvSpPr>
            <p:nvPr/>
          </p:nvSpPr>
          <p:spPr bwMode="auto">
            <a:xfrm>
              <a:off x="1290" y="1805"/>
              <a:ext cx="1152" cy="602"/>
            </a:xfrm>
            <a:prstGeom prst="rect">
              <a:avLst/>
            </a:prstGeom>
            <a:solidFill>
              <a:srgbClr val="CC99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516152" name="Group 56"/>
            <p:cNvGrpSpPr>
              <a:grpSpLocks/>
            </p:cNvGrpSpPr>
            <p:nvPr/>
          </p:nvGrpSpPr>
          <p:grpSpPr bwMode="auto">
            <a:xfrm>
              <a:off x="1523" y="1803"/>
              <a:ext cx="787" cy="231"/>
              <a:chOff x="-908" y="2602"/>
              <a:chExt cx="787" cy="271"/>
            </a:xfrm>
          </p:grpSpPr>
          <p:sp>
            <p:nvSpPr>
              <p:cNvPr id="516153" name="Text Box 57"/>
              <p:cNvSpPr txBox="1">
                <a:spLocks noChangeArrowheads="1"/>
              </p:cNvSpPr>
              <p:nvPr/>
            </p:nvSpPr>
            <p:spPr bwMode="auto">
              <a:xfrm>
                <a:off x="-908" y="2602"/>
                <a:ext cx="787"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getX        </a:t>
                </a:r>
              </a:p>
            </p:txBody>
          </p:sp>
          <p:sp>
            <p:nvSpPr>
              <p:cNvPr id="516154" name="Rectangle 58"/>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6155" name="Group 59"/>
            <p:cNvGrpSpPr>
              <a:grpSpLocks/>
            </p:cNvGrpSpPr>
            <p:nvPr/>
          </p:nvGrpSpPr>
          <p:grpSpPr bwMode="auto">
            <a:xfrm>
              <a:off x="1538" y="1989"/>
              <a:ext cx="774" cy="231"/>
              <a:chOff x="-895" y="2602"/>
              <a:chExt cx="774" cy="271"/>
            </a:xfrm>
          </p:grpSpPr>
          <p:sp>
            <p:nvSpPr>
              <p:cNvPr id="516156" name="Text Box 60"/>
              <p:cNvSpPr txBox="1">
                <a:spLocks noChangeArrowheads="1"/>
              </p:cNvSpPr>
              <p:nvPr/>
            </p:nvSpPr>
            <p:spPr bwMode="auto">
              <a:xfrm>
                <a:off x="-895" y="2602"/>
                <a:ext cx="774"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getY        </a:t>
                </a:r>
              </a:p>
            </p:txBody>
          </p:sp>
          <p:sp>
            <p:nvSpPr>
              <p:cNvPr id="516157" name="Rectangle 61"/>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6158" name="Group 62"/>
            <p:cNvGrpSpPr>
              <a:grpSpLocks/>
            </p:cNvGrpSpPr>
            <p:nvPr/>
          </p:nvGrpSpPr>
          <p:grpSpPr bwMode="auto">
            <a:xfrm>
              <a:off x="1299" y="2184"/>
              <a:ext cx="1010" cy="231"/>
              <a:chOff x="-1131" y="2602"/>
              <a:chExt cx="1010" cy="271"/>
            </a:xfrm>
          </p:grpSpPr>
          <p:sp>
            <p:nvSpPr>
              <p:cNvPr id="516159" name="Text Box 63"/>
              <p:cNvSpPr txBox="1">
                <a:spLocks noChangeArrowheads="1"/>
              </p:cNvSpPr>
              <p:nvPr/>
            </p:nvSpPr>
            <p:spPr bwMode="auto">
              <a:xfrm>
                <a:off x="-1131" y="2602"/>
                <a:ext cx="1010"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getArea        </a:t>
                </a:r>
              </a:p>
            </p:txBody>
          </p:sp>
          <p:sp>
            <p:nvSpPr>
              <p:cNvPr id="516160" name="Rectangle 64"/>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516166" name="Text Box 70"/>
          <p:cNvSpPr txBox="1">
            <a:spLocks noChangeArrowheads="1"/>
          </p:cNvSpPr>
          <p:nvPr/>
        </p:nvSpPr>
        <p:spPr bwMode="auto">
          <a:xfrm>
            <a:off x="2568575" y="822325"/>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516168" name="Text Box 72"/>
          <p:cNvSpPr txBox="1">
            <a:spLocks noChangeArrowheads="1"/>
          </p:cNvSpPr>
          <p:nvPr/>
        </p:nvSpPr>
        <p:spPr bwMode="auto">
          <a:xfrm>
            <a:off x="2451100" y="1417638"/>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6169" name="Text Box 73"/>
          <p:cNvSpPr txBox="1">
            <a:spLocks noChangeArrowheads="1"/>
          </p:cNvSpPr>
          <p:nvPr/>
        </p:nvSpPr>
        <p:spPr bwMode="auto">
          <a:xfrm>
            <a:off x="4978400" y="335756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516170" name="AutoShape 74"/>
          <p:cNvCxnSpPr>
            <a:cxnSpLocks noChangeShapeType="1"/>
            <a:stCxn id="516168" idx="3"/>
            <a:endCxn id="516169" idx="1"/>
          </p:cNvCxnSpPr>
          <p:nvPr/>
        </p:nvCxnSpPr>
        <p:spPr bwMode="auto">
          <a:xfrm>
            <a:off x="2725738" y="1646238"/>
            <a:ext cx="2252662" cy="1939925"/>
          </a:xfrm>
          <a:prstGeom prst="curvedConnector3">
            <a:avLst>
              <a:gd name="adj1" fmla="val 49963"/>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6171" name="AutoShape 75"/>
          <p:cNvSpPr>
            <a:spLocks noChangeArrowheads="1"/>
          </p:cNvSpPr>
          <p:nvPr/>
        </p:nvSpPr>
        <p:spPr bwMode="auto">
          <a:xfrm>
            <a:off x="5951538" y="4419600"/>
            <a:ext cx="2935287" cy="2100263"/>
          </a:xfrm>
          <a:prstGeom prst="wedgeRoundRectCallout">
            <a:avLst>
              <a:gd name="adj1" fmla="val -27611"/>
              <a:gd name="adj2" fmla="val -177287"/>
              <a:gd name="adj3" fmla="val 16667"/>
            </a:avLst>
          </a:prstGeom>
          <a:solidFill>
            <a:srgbClr val="FFF7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t>However, our </a:t>
            </a:r>
            <a:r>
              <a:rPr lang="en-US" sz="2000">
                <a:solidFill>
                  <a:srgbClr val="6600CC"/>
                </a:solidFill>
              </a:rPr>
              <a:t>Square</a:t>
            </a:r>
            <a:r>
              <a:rPr lang="en-US" sz="2000"/>
              <a:t> basically uses our Shape’s </a:t>
            </a:r>
            <a:r>
              <a:rPr lang="en-US" sz="2000">
                <a:solidFill>
                  <a:srgbClr val="6600CC"/>
                </a:solidFill>
              </a:rPr>
              <a:t>getX</a:t>
            </a:r>
            <a:r>
              <a:rPr lang="en-US" sz="2000"/>
              <a:t> and </a:t>
            </a:r>
            <a:r>
              <a:rPr lang="en-US" sz="2000">
                <a:solidFill>
                  <a:srgbClr val="6600CC"/>
                </a:solidFill>
              </a:rPr>
              <a:t>getY</a:t>
            </a:r>
            <a:r>
              <a:rPr lang="en-US" sz="2000"/>
              <a:t> functions, so our other entries will point there.</a:t>
            </a:r>
          </a:p>
        </p:txBody>
      </p:sp>
      <p:sp>
        <p:nvSpPr>
          <p:cNvPr id="516172" name="Text Box 76"/>
          <p:cNvSpPr txBox="1">
            <a:spLocks noChangeArrowheads="1"/>
          </p:cNvSpPr>
          <p:nvPr/>
        </p:nvSpPr>
        <p:spPr bwMode="auto">
          <a:xfrm>
            <a:off x="2482850" y="1123950"/>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6173" name="Text Box 77"/>
          <p:cNvSpPr txBox="1">
            <a:spLocks noChangeArrowheads="1"/>
          </p:cNvSpPr>
          <p:nvPr/>
        </p:nvSpPr>
        <p:spPr bwMode="auto">
          <a:xfrm>
            <a:off x="2478088" y="819150"/>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516174" name="AutoShape 78"/>
          <p:cNvCxnSpPr>
            <a:cxnSpLocks noChangeShapeType="1"/>
            <a:stCxn id="516172" idx="3"/>
            <a:endCxn id="516134" idx="1"/>
          </p:cNvCxnSpPr>
          <p:nvPr/>
        </p:nvCxnSpPr>
        <p:spPr bwMode="auto">
          <a:xfrm>
            <a:off x="2757488" y="1352550"/>
            <a:ext cx="2138362" cy="269875"/>
          </a:xfrm>
          <a:prstGeom prst="curvedConnector3">
            <a:avLst>
              <a:gd name="adj1" fmla="val 49963"/>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6175" name="AutoShape 79"/>
          <p:cNvCxnSpPr>
            <a:cxnSpLocks noChangeShapeType="1"/>
            <a:stCxn id="516173" idx="3"/>
            <a:endCxn id="516133" idx="1"/>
          </p:cNvCxnSpPr>
          <p:nvPr/>
        </p:nvCxnSpPr>
        <p:spPr bwMode="auto">
          <a:xfrm>
            <a:off x="2752725" y="1047750"/>
            <a:ext cx="2109788" cy="298450"/>
          </a:xfrm>
          <a:prstGeom prst="curvedConnector3">
            <a:avLst>
              <a:gd name="adj1" fmla="val 49963"/>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61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16140"/>
                                        </p:tgtEl>
                                        <p:attrNameLst>
                                          <p:attrName>style.visibility</p:attrName>
                                        </p:attrNameLst>
                                      </p:cBhvr>
                                      <p:to>
                                        <p:strVal val="visible"/>
                                      </p:to>
                                    </p:set>
                                    <p:animEffect transition="in" filter="wipe(left)">
                                      <p:cBhvr>
                                        <p:cTn id="11" dur="500"/>
                                        <p:tgtEl>
                                          <p:spTgt spid="51614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7" presetClass="emph" presetSubtype="2" fill="hold" nodeType="clickEffect">
                                  <p:stCondLst>
                                    <p:cond delay="0"/>
                                  </p:stCondLst>
                                  <p:childTnLst>
                                    <p:animClr clrSpc="rgb" dir="cw">
                                      <p:cBhvr>
                                        <p:cTn id="15" dur="500" fill="hold"/>
                                        <p:tgtEl>
                                          <p:spTgt spid="516135"/>
                                        </p:tgtEl>
                                        <p:attrNameLst>
                                          <p:attrName>stroke.color</p:attrName>
                                        </p:attrNameLst>
                                      </p:cBhvr>
                                      <p:to>
                                        <a:schemeClr val="bg2"/>
                                      </p:to>
                                    </p:animClr>
                                    <p:set>
                                      <p:cBhvr>
                                        <p:cTn id="16" dur="500" fill="hold"/>
                                        <p:tgtEl>
                                          <p:spTgt spid="516135"/>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516136"/>
                                        </p:tgtEl>
                                        <p:attrNameLst>
                                          <p:attrName>stroke.color</p:attrName>
                                        </p:attrNameLst>
                                      </p:cBhvr>
                                      <p:to>
                                        <a:schemeClr val="bg2"/>
                                      </p:to>
                                    </p:animClr>
                                    <p:set>
                                      <p:cBhvr>
                                        <p:cTn id="19" dur="500" fill="hold"/>
                                        <p:tgtEl>
                                          <p:spTgt spid="516136"/>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500" fill="hold"/>
                                        <p:tgtEl>
                                          <p:spTgt spid="516137"/>
                                        </p:tgtEl>
                                        <p:attrNameLst>
                                          <p:attrName>stroke.color</p:attrName>
                                        </p:attrNameLst>
                                      </p:cBhvr>
                                      <p:to>
                                        <a:schemeClr val="bg2"/>
                                      </p:to>
                                    </p:animClr>
                                    <p:set>
                                      <p:cBhvr>
                                        <p:cTn id="22" dur="500" fill="hold"/>
                                        <p:tgtEl>
                                          <p:spTgt spid="516137"/>
                                        </p:tgtEl>
                                        <p:attrNameLst>
                                          <p:attrName>stroke.on</p:attrName>
                                        </p:attrNameLst>
                                      </p:cBhvr>
                                      <p:to>
                                        <p:strVal val="tru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516165"/>
                                        </p:tgtEl>
                                        <p:attrNameLst>
                                          <p:attrName>style.visibility</p:attrName>
                                        </p:attrNameLst>
                                      </p:cBhvr>
                                      <p:to>
                                        <p:strVal val="visible"/>
                                      </p:to>
                                    </p:set>
                                    <p:animEffect transition="in" filter="wipe(down)">
                                      <p:cBhvr>
                                        <p:cTn id="27" dur="500"/>
                                        <p:tgtEl>
                                          <p:spTgt spid="5161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16138"/>
                                        </p:tgtEl>
                                        <p:attrNameLst>
                                          <p:attrName>style.visibility</p:attrName>
                                        </p:attrNameLst>
                                      </p:cBhvr>
                                      <p:to>
                                        <p:strVal val="visible"/>
                                      </p:to>
                                    </p:set>
                                    <p:animEffect transition="in" filter="wipe(down)">
                                      <p:cBhvr>
                                        <p:cTn id="32" dur="500"/>
                                        <p:tgtEl>
                                          <p:spTgt spid="5161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16150"/>
                                        </p:tgtEl>
                                        <p:attrNameLst>
                                          <p:attrName>style.visibility</p:attrName>
                                        </p:attrNameLst>
                                      </p:cBhvr>
                                      <p:to>
                                        <p:strVal val="visible"/>
                                      </p:to>
                                    </p:set>
                                    <p:animEffect transition="in" filter="wipe(down)">
                                      <p:cBhvr>
                                        <p:cTn id="37" dur="500"/>
                                        <p:tgtEl>
                                          <p:spTgt spid="5161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516170"/>
                                        </p:tgtEl>
                                        <p:attrNameLst>
                                          <p:attrName>style.visibility</p:attrName>
                                        </p:attrNameLst>
                                      </p:cBhvr>
                                      <p:to>
                                        <p:strVal val="visible"/>
                                      </p:to>
                                    </p:set>
                                    <p:animEffect transition="in" filter="wipe(up)">
                                      <p:cBhvr>
                                        <p:cTn id="42" dur="500"/>
                                        <p:tgtEl>
                                          <p:spTgt spid="51617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516138"/>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516171"/>
                                        </p:tgtEl>
                                        <p:attrNameLst>
                                          <p:attrName>style.visibility</p:attrName>
                                        </p:attrNameLst>
                                      </p:cBhvr>
                                      <p:to>
                                        <p:strVal val="visible"/>
                                      </p:to>
                                    </p:set>
                                    <p:animEffect transition="in" filter="wipe(down)">
                                      <p:cBhvr>
                                        <p:cTn id="51" dur="500"/>
                                        <p:tgtEl>
                                          <p:spTgt spid="51617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516175"/>
                                        </p:tgtEl>
                                        <p:attrNameLst>
                                          <p:attrName>style.visibility</p:attrName>
                                        </p:attrNameLst>
                                      </p:cBhvr>
                                      <p:to>
                                        <p:strVal val="visible"/>
                                      </p:to>
                                    </p:set>
                                    <p:animEffect transition="in" filter="wipe(left)">
                                      <p:cBhvr>
                                        <p:cTn id="56" dur="500"/>
                                        <p:tgtEl>
                                          <p:spTgt spid="516175"/>
                                        </p:tgtEl>
                                      </p:cBhvr>
                                    </p:animEffect>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516174"/>
                                        </p:tgtEl>
                                        <p:attrNameLst>
                                          <p:attrName>style.visibility</p:attrName>
                                        </p:attrNameLst>
                                      </p:cBhvr>
                                      <p:to>
                                        <p:strVal val="visible"/>
                                      </p:to>
                                    </p:set>
                                    <p:animEffect transition="in" filter="wipe(left)">
                                      <p:cBhvr>
                                        <p:cTn id="60" dur="500"/>
                                        <p:tgtEl>
                                          <p:spTgt spid="51617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516171"/>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xit" presetSubtype="8" fill="hold" grpId="1" nodeType="clickEffect">
                                  <p:stCondLst>
                                    <p:cond delay="0"/>
                                  </p:stCondLst>
                                  <p:childTnLst>
                                    <p:anim calcmode="lin" valueType="num">
                                      <p:cBhvr additive="base">
                                        <p:cTn id="68" dur="500"/>
                                        <p:tgtEl>
                                          <p:spTgt spid="516106"/>
                                        </p:tgtEl>
                                        <p:attrNameLst>
                                          <p:attrName>ppt_x</p:attrName>
                                        </p:attrNameLst>
                                      </p:cBhvr>
                                      <p:tavLst>
                                        <p:tav tm="0">
                                          <p:val>
                                            <p:strVal val="ppt_x"/>
                                          </p:val>
                                        </p:tav>
                                        <p:tav tm="100000">
                                          <p:val>
                                            <p:strVal val="0-ppt_w/2"/>
                                          </p:val>
                                        </p:tav>
                                      </p:tavLst>
                                    </p:anim>
                                    <p:anim calcmode="lin" valueType="num">
                                      <p:cBhvr additive="base">
                                        <p:cTn id="69" dur="500"/>
                                        <p:tgtEl>
                                          <p:spTgt spid="516106"/>
                                        </p:tgtEl>
                                        <p:attrNameLst>
                                          <p:attrName>ppt_y</p:attrName>
                                        </p:attrNameLst>
                                      </p:cBhvr>
                                      <p:tavLst>
                                        <p:tav tm="0">
                                          <p:val>
                                            <p:strVal val="ppt_y"/>
                                          </p:val>
                                        </p:tav>
                                        <p:tav tm="100000">
                                          <p:val>
                                            <p:strVal val="ppt_y"/>
                                          </p:val>
                                        </p:tav>
                                      </p:tavLst>
                                    </p:anim>
                                    <p:set>
                                      <p:cBhvr>
                                        <p:cTn id="70" dur="1" fill="hold">
                                          <p:stCondLst>
                                            <p:cond delay="499"/>
                                          </p:stCondLst>
                                        </p:cTn>
                                        <p:tgtEl>
                                          <p:spTgt spid="516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6" grpId="0"/>
      <p:bldP spid="516106" grpId="1"/>
      <p:bldP spid="516138" grpId="0" animBg="1"/>
      <p:bldP spid="516138" grpId="1" animBg="1"/>
      <p:bldP spid="516140" grpId="0"/>
      <p:bldP spid="516171" grpId="0" animBg="1"/>
      <p:bldP spid="516171"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lide Number Placeholder 5"/>
          <p:cNvSpPr>
            <a:spLocks noGrp="1"/>
          </p:cNvSpPr>
          <p:nvPr>
            <p:ph type="sldNum" sz="quarter" idx="12"/>
          </p:nvPr>
        </p:nvSpPr>
        <p:spPr/>
        <p:txBody>
          <a:bodyPr/>
          <a:lstStyle/>
          <a:p>
            <a:fld id="{D03778CC-8915-4759-81DA-B5877AB36188}" type="slidenum">
              <a:rPr lang="en-US"/>
              <a:pPr/>
              <a:t>36</a:t>
            </a:fld>
            <a:endParaRPr lang="en-US"/>
          </a:p>
        </p:txBody>
      </p:sp>
      <p:sp>
        <p:nvSpPr>
          <p:cNvPr id="518146" name="Rectangle 2"/>
          <p:cNvSpPr>
            <a:spLocks noChangeArrowheads="1"/>
          </p:cNvSpPr>
          <p:nvPr/>
        </p:nvSpPr>
        <p:spPr bwMode="auto">
          <a:xfrm>
            <a:off x="4648200" y="403225"/>
            <a:ext cx="4495800" cy="21510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600" b="1">
                <a:solidFill>
                  <a:schemeClr val="tx1"/>
                </a:solidFill>
                <a:latin typeface="Courier New" pitchFamily="49" charset="0"/>
                <a:ea typeface="MS Mincho" pitchFamily="49" charset="-128"/>
              </a:rPr>
              <a:t> </a:t>
            </a:r>
            <a:r>
              <a:rPr lang="en-US" sz="1600" b="1">
                <a:solidFill>
                  <a:srgbClr val="6600CC"/>
                </a:solidFill>
                <a:latin typeface="Courier New" pitchFamily="49" charset="0"/>
                <a:ea typeface="MS Mincho" pitchFamily="49" charset="-128"/>
              </a:rPr>
              <a:t>virtual int getX()</a:t>
            </a:r>
            <a:r>
              <a:rPr lang="en-US" sz="1600" b="1">
                <a:solidFill>
                  <a:schemeClr val="tx1"/>
                </a:solidFill>
                <a:latin typeface="Courier New" pitchFamily="49" charset="0"/>
                <a:ea typeface="MS Mincho" pitchFamily="49" charset="-128"/>
              </a:rPr>
              <a:t> {return m_x;}</a:t>
            </a:r>
          </a:p>
          <a:p>
            <a:pPr algn="l" eaLnBrk="0" hangingPunct="0"/>
            <a:r>
              <a:rPr lang="en-US" sz="1700" b="1">
                <a:solidFill>
                  <a:schemeClr val="tx1"/>
                </a:solidFill>
                <a:latin typeface="Courier New" pitchFamily="49" charset="0"/>
                <a:ea typeface="MS Mincho" pitchFamily="49" charset="-128"/>
              </a:rPr>
              <a:t> </a:t>
            </a:r>
            <a:r>
              <a:rPr lang="en-US" sz="1700" b="1">
                <a:solidFill>
                  <a:srgbClr val="6600CC"/>
                </a:solidFill>
                <a:latin typeface="Courier New" pitchFamily="49" charset="0"/>
                <a:ea typeface="MS Mincho" pitchFamily="49" charset="-128"/>
              </a:rPr>
              <a:t>virtual int getY() </a:t>
            </a:r>
            <a:r>
              <a:rPr lang="en-US" sz="1700" b="1">
                <a:solidFill>
                  <a:schemeClr val="tx1"/>
                </a:solidFill>
                <a:latin typeface="Courier New" pitchFamily="49" charset="0"/>
                <a:ea typeface="MS Mincho" pitchFamily="49" charset="-128"/>
              </a:rPr>
              <a:t>{return m_y;}</a:t>
            </a:r>
          </a:p>
          <a:p>
            <a:pPr algn="l" eaLnBrk="0" hangingPunct="0"/>
            <a:r>
              <a:rPr lang="en-US" sz="1600" b="1">
                <a:solidFill>
                  <a:srgbClr val="6600CC"/>
                </a:solidFill>
                <a:latin typeface="Courier New" pitchFamily="49" charset="0"/>
                <a:ea typeface="MS Mincho" pitchFamily="49" charset="-128"/>
              </a:rPr>
              <a:t> </a:t>
            </a:r>
            <a:r>
              <a:rPr lang="en-US" sz="1700" b="1">
                <a:solidFill>
                  <a:srgbClr val="6600CC"/>
                </a:solidFill>
                <a:latin typeface="Courier New" pitchFamily="49" charset="0"/>
                <a:ea typeface="MS Mincho" pitchFamily="49" charset="-128"/>
              </a:rPr>
              <a:t>virtual int </a:t>
            </a:r>
            <a:r>
              <a:rPr lang="en-US" sz="1600" b="1">
                <a:solidFill>
                  <a:srgbClr val="6600CC"/>
                </a:solidFill>
                <a:latin typeface="Courier New" pitchFamily="49" charset="0"/>
                <a:ea typeface="MS Mincho" pitchFamily="49" charset="-128"/>
              </a:rPr>
              <a:t>getArea()</a:t>
            </a:r>
            <a:r>
              <a:rPr lang="en-US" sz="1700" b="1">
                <a:solidFill>
                  <a:srgbClr val="6600CC"/>
                </a:solidFill>
                <a:latin typeface="Courier New" pitchFamily="49" charset="0"/>
                <a:ea typeface="MS Mincho" pitchFamily="49" charset="-128"/>
              </a:rPr>
              <a:t> </a:t>
            </a:r>
            <a:r>
              <a:rPr lang="en-US" sz="1600" b="1">
                <a:solidFill>
                  <a:schemeClr val="tx1"/>
                </a:solidFill>
                <a:latin typeface="Courier New" pitchFamily="49" charset="0"/>
                <a:ea typeface="MS Mincho" pitchFamily="49" charset="-128"/>
              </a:rPr>
              <a:t>{return 0;}</a:t>
            </a:r>
          </a:p>
          <a:p>
            <a:pPr algn="l" eaLnBrk="0" hangingPunct="0"/>
            <a:r>
              <a:rPr lang="en-US" sz="1700" b="1">
                <a:solidFill>
                  <a:schemeClr val="tx1"/>
                </a:solidFill>
                <a:latin typeface="Courier New" pitchFamily="49" charset="0"/>
                <a:ea typeface="MS Mincho" pitchFamily="49" charset="-128"/>
              </a:rPr>
              <a:t>...</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sp>
        <p:nvSpPr>
          <p:cNvPr id="518147" name="Rectangle 3"/>
          <p:cNvSpPr>
            <a:spLocks noGrp="1" noChangeArrowheads="1"/>
          </p:cNvSpPr>
          <p:nvPr>
            <p:ph type="title"/>
          </p:nvPr>
        </p:nvSpPr>
        <p:spPr>
          <a:xfrm>
            <a:off x="-1300163" y="-228600"/>
            <a:ext cx="7772401" cy="1143000"/>
          </a:xfrm>
        </p:spPr>
        <p:txBody>
          <a:bodyPr/>
          <a:lstStyle/>
          <a:p>
            <a:r>
              <a:rPr lang="en-US" sz="3400"/>
              <a:t>How does it all work?</a:t>
            </a:r>
          </a:p>
        </p:txBody>
      </p:sp>
      <p:grpSp>
        <p:nvGrpSpPr>
          <p:cNvPr id="518148" name="Group 4"/>
          <p:cNvGrpSpPr>
            <a:grpSpLocks/>
          </p:cNvGrpSpPr>
          <p:nvPr/>
        </p:nvGrpSpPr>
        <p:grpSpPr bwMode="auto">
          <a:xfrm>
            <a:off x="4648200" y="2643188"/>
            <a:ext cx="4572000" cy="1974850"/>
            <a:chOff x="2784" y="576"/>
            <a:chExt cx="2880" cy="1536"/>
          </a:xfrm>
        </p:grpSpPr>
        <p:sp>
          <p:nvSpPr>
            <p:cNvPr id="518149" name="Rectangle 5"/>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50" name="Rectangle 6"/>
            <p:cNvSpPr>
              <a:spLocks noChangeArrowheads="1"/>
            </p:cNvSpPr>
            <p:nvPr/>
          </p:nvSpPr>
          <p:spPr bwMode="auto">
            <a:xfrm>
              <a:off x="2784" y="578"/>
              <a:ext cx="2880" cy="148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rgbClr val="6600CC"/>
                  </a:solidFill>
                  <a:latin typeface="Courier New" pitchFamily="49" charset="0"/>
                  <a:ea typeface="MS Mincho" pitchFamily="49" charset="-128"/>
                </a:rPr>
                <a:t>  </a:t>
              </a:r>
              <a:r>
                <a:rPr lang="en-US" sz="800" b="1">
                  <a:solidFill>
                    <a:srgbClr val="6600CC"/>
                  </a:solidFill>
                  <a:latin typeface="Times New Roman"/>
                  <a:ea typeface="MS Mincho" pitchFamily="49" charset="-128"/>
                </a:rPr>
                <a:t> </a:t>
              </a:r>
              <a:r>
                <a:rPr lang="en-US" sz="1700" b="1">
                  <a:solidFill>
                    <a:srgbClr val="6600CC"/>
                  </a:solidFill>
                  <a:latin typeface="Courier New" pitchFamily="49" charset="0"/>
                  <a:ea typeface="MS Mincho" pitchFamily="49" charset="-128"/>
                </a:rPr>
                <a:t> double getArea()</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 return (m_side*m_side); }</a:t>
              </a:r>
            </a:p>
            <a:p>
              <a:pPr algn="l" eaLnBrk="0" hangingPunct="0"/>
              <a:r>
                <a:rPr lang="en-US" sz="1700" b="1">
                  <a:solidFill>
                    <a:schemeClr val="tx1"/>
                  </a:solidFill>
                  <a:latin typeface="Courier New" pitchFamily="49" charset="0"/>
                  <a:ea typeface="MS Mincho" pitchFamily="49" charset="-128"/>
                </a:rPr>
                <a:t>  </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518151" name="Group 7"/>
          <p:cNvGrpSpPr>
            <a:grpSpLocks/>
          </p:cNvGrpSpPr>
          <p:nvPr/>
        </p:nvGrpSpPr>
        <p:grpSpPr bwMode="auto">
          <a:xfrm>
            <a:off x="4648200" y="4686300"/>
            <a:ext cx="4572000" cy="1954213"/>
            <a:chOff x="2832" y="2400"/>
            <a:chExt cx="2880" cy="1536"/>
          </a:xfrm>
        </p:grpSpPr>
        <p:sp>
          <p:nvSpPr>
            <p:cNvPr id="518152" name="Rectangle 8"/>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53" name="Rectangle 9"/>
            <p:cNvSpPr>
              <a:spLocks noChangeArrowheads="1"/>
            </p:cNvSpPr>
            <p:nvPr/>
          </p:nvSpPr>
          <p:spPr bwMode="auto">
            <a:xfrm>
              <a:off x="2832" y="2400"/>
              <a:ext cx="2880" cy="149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rgbClr val="6600CC"/>
                  </a:solidFill>
                  <a:latin typeface="Courier New" pitchFamily="49" charset="0"/>
                  <a:ea typeface="MS Mincho" pitchFamily="49" charset="-128"/>
                </a:rPr>
                <a:t> </a:t>
              </a:r>
              <a:r>
                <a:rPr lang="en-US" sz="800" b="1">
                  <a:solidFill>
                    <a:srgbClr val="6600CC"/>
                  </a:solidFill>
                  <a:latin typeface="Times New Roman"/>
                  <a:ea typeface="MS Mincho" pitchFamily="49" charset="-128"/>
                </a:rPr>
                <a:t> </a:t>
              </a:r>
              <a:r>
                <a:rPr lang="en-US" sz="1700" b="1">
                  <a:solidFill>
                    <a:srgbClr val="6600CC"/>
                  </a:solidFill>
                  <a:latin typeface="Courier New" pitchFamily="49" charset="0"/>
                  <a:ea typeface="MS Mincho" pitchFamily="49" charset="-128"/>
                </a:rPr>
                <a:t> double getArea()</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 return (3.14*m_rad*m_rad); }</a:t>
              </a:r>
            </a:p>
            <a:p>
              <a:pPr algn="l" eaLnBrk="0" hangingPunct="0"/>
              <a:r>
                <a:rPr lang="en-US" sz="1700" b="1">
                  <a:solidFill>
                    <a:schemeClr val="tx1"/>
                  </a:solidFill>
                  <a:latin typeface="Courier New" pitchFamily="49" charset="0"/>
                  <a:ea typeface="MS Mincho" pitchFamily="49" charset="-128"/>
                </a:rPr>
                <a:t>  </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518155" name="Rectangle 11"/>
          <p:cNvSpPr>
            <a:spLocks noChangeArrowheads="1"/>
          </p:cNvSpPr>
          <p:nvPr/>
        </p:nvSpPr>
        <p:spPr bwMode="auto">
          <a:xfrm>
            <a:off x="14288" y="4343400"/>
            <a:ext cx="4495800" cy="2424113"/>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int main()</a:t>
            </a:r>
          </a:p>
          <a:p>
            <a:pPr algn="l"/>
            <a:r>
              <a:rPr lang="en-US" sz="1700" b="1">
                <a:solidFill>
                  <a:schemeClr val="tx1"/>
                </a:solidFill>
                <a:latin typeface="Courier New" pitchFamily="49" charset="0"/>
                <a:ea typeface="MS Mincho" pitchFamily="49" charset="-128"/>
              </a:rPr>
              <a:t>{</a:t>
            </a:r>
          </a:p>
          <a:p>
            <a:pPr algn="l"/>
            <a:r>
              <a:rPr lang="en-US" sz="1700" b="1">
                <a:solidFill>
                  <a:schemeClr val="tx1"/>
                </a:solidFill>
                <a:latin typeface="Courier New" pitchFamily="49" charset="0"/>
                <a:ea typeface="MS Mincho" pitchFamily="49" charset="-128"/>
              </a:rPr>
              <a:t>    </a:t>
            </a: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endParaRPr lang="en-US" sz="1700" b="1">
              <a:solidFill>
                <a:schemeClr val="tx1"/>
              </a:solidFill>
              <a:latin typeface="Courier New" pitchFamily="49" charset="0"/>
              <a:ea typeface="MS Mincho" pitchFamily="49" charset="-128"/>
            </a:endParaRPr>
          </a:p>
          <a:p>
            <a:pPr algn="l"/>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sp>
        <p:nvSpPr>
          <p:cNvPr id="518156" name="Rectangle 12"/>
          <p:cNvSpPr>
            <a:spLocks noChangeArrowheads="1"/>
          </p:cNvSpPr>
          <p:nvPr/>
        </p:nvSpPr>
        <p:spPr bwMode="auto">
          <a:xfrm>
            <a:off x="307975" y="4827588"/>
            <a:ext cx="1087438"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chemeClr val="tx1"/>
                </a:solidFill>
              </a:rPr>
              <a:t>Shape s;</a:t>
            </a:r>
          </a:p>
        </p:txBody>
      </p:sp>
      <p:grpSp>
        <p:nvGrpSpPr>
          <p:cNvPr id="518157" name="Group 13"/>
          <p:cNvGrpSpPr>
            <a:grpSpLocks/>
          </p:cNvGrpSpPr>
          <p:nvPr/>
        </p:nvGrpSpPr>
        <p:grpSpPr bwMode="auto">
          <a:xfrm>
            <a:off x="1681163" y="2725738"/>
            <a:ext cx="2303462" cy="1585912"/>
            <a:chOff x="1059" y="1717"/>
            <a:chExt cx="1451" cy="905"/>
          </a:xfrm>
        </p:grpSpPr>
        <p:sp>
          <p:nvSpPr>
            <p:cNvPr id="518158" name="Rectangle 14"/>
            <p:cNvSpPr>
              <a:spLocks noChangeArrowheads="1"/>
            </p:cNvSpPr>
            <p:nvPr/>
          </p:nvSpPr>
          <p:spPr bwMode="auto">
            <a:xfrm>
              <a:off x="1221" y="1789"/>
              <a:ext cx="1289" cy="833"/>
            </a:xfrm>
            <a:prstGeom prst="rect">
              <a:avLst/>
            </a:prstGeom>
            <a:solidFill>
              <a:srgbClr val="D9EC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18159" name="Text Box 15"/>
            <p:cNvSpPr txBox="1">
              <a:spLocks noChangeArrowheads="1"/>
            </p:cNvSpPr>
            <p:nvPr/>
          </p:nvSpPr>
          <p:spPr bwMode="auto">
            <a:xfrm>
              <a:off x="1059" y="1717"/>
              <a:ext cx="209" cy="26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s</a:t>
              </a:r>
            </a:p>
          </p:txBody>
        </p:sp>
        <p:grpSp>
          <p:nvGrpSpPr>
            <p:cNvPr id="518160" name="Group 16"/>
            <p:cNvGrpSpPr>
              <a:grpSpLocks/>
            </p:cNvGrpSpPr>
            <p:nvPr/>
          </p:nvGrpSpPr>
          <p:grpSpPr bwMode="auto">
            <a:xfrm>
              <a:off x="1871" y="2361"/>
              <a:ext cx="606" cy="210"/>
              <a:chOff x="-787" y="2602"/>
              <a:chExt cx="606" cy="210"/>
            </a:xfrm>
          </p:grpSpPr>
          <p:sp>
            <p:nvSpPr>
              <p:cNvPr id="518161" name="Text Box 17"/>
              <p:cNvSpPr txBox="1">
                <a:spLocks noChangeArrowheads="1"/>
              </p:cNvSpPr>
              <p:nvPr/>
            </p:nvSpPr>
            <p:spPr bwMode="auto">
              <a:xfrm>
                <a:off x="-787" y="2602"/>
                <a:ext cx="393" cy="2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m_y</a:t>
                </a:r>
              </a:p>
            </p:txBody>
          </p:sp>
          <p:sp>
            <p:nvSpPr>
              <p:cNvPr id="518162" name="Rectangle 18"/>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8163" name="Group 19"/>
            <p:cNvGrpSpPr>
              <a:grpSpLocks/>
            </p:cNvGrpSpPr>
            <p:nvPr/>
          </p:nvGrpSpPr>
          <p:grpSpPr bwMode="auto">
            <a:xfrm>
              <a:off x="1216" y="2362"/>
              <a:ext cx="606" cy="210"/>
              <a:chOff x="-787" y="2602"/>
              <a:chExt cx="606" cy="210"/>
            </a:xfrm>
          </p:grpSpPr>
          <p:sp>
            <p:nvSpPr>
              <p:cNvPr id="518164" name="Text Box 20"/>
              <p:cNvSpPr txBox="1">
                <a:spLocks noChangeArrowheads="1"/>
              </p:cNvSpPr>
              <p:nvPr/>
            </p:nvSpPr>
            <p:spPr bwMode="auto">
              <a:xfrm>
                <a:off x="-787" y="2602"/>
                <a:ext cx="403" cy="20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m_x</a:t>
                </a:r>
              </a:p>
            </p:txBody>
          </p:sp>
          <p:sp>
            <p:nvSpPr>
              <p:cNvPr id="518165" name="Rectangle 21"/>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nvGrpSpPr>
          <p:cNvPr id="518166" name="Group 22"/>
          <p:cNvGrpSpPr>
            <a:grpSpLocks/>
          </p:cNvGrpSpPr>
          <p:nvPr/>
        </p:nvGrpSpPr>
        <p:grpSpPr bwMode="auto">
          <a:xfrm>
            <a:off x="2047875" y="2876550"/>
            <a:ext cx="1828800" cy="971550"/>
            <a:chOff x="1290" y="1803"/>
            <a:chExt cx="1152" cy="612"/>
          </a:xfrm>
        </p:grpSpPr>
        <p:sp>
          <p:nvSpPr>
            <p:cNvPr id="518167" name="Rectangle 23"/>
            <p:cNvSpPr>
              <a:spLocks noChangeArrowheads="1"/>
            </p:cNvSpPr>
            <p:nvPr/>
          </p:nvSpPr>
          <p:spPr bwMode="auto">
            <a:xfrm>
              <a:off x="1290" y="1805"/>
              <a:ext cx="1152" cy="602"/>
            </a:xfrm>
            <a:prstGeom prst="rect">
              <a:avLst/>
            </a:prstGeom>
            <a:solidFill>
              <a:srgbClr val="CC99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518168" name="Group 24"/>
            <p:cNvGrpSpPr>
              <a:grpSpLocks/>
            </p:cNvGrpSpPr>
            <p:nvPr/>
          </p:nvGrpSpPr>
          <p:grpSpPr bwMode="auto">
            <a:xfrm>
              <a:off x="1523" y="1803"/>
              <a:ext cx="787" cy="231"/>
              <a:chOff x="-908" y="2602"/>
              <a:chExt cx="787" cy="271"/>
            </a:xfrm>
          </p:grpSpPr>
          <p:sp>
            <p:nvSpPr>
              <p:cNvPr id="518169" name="Text Box 25"/>
              <p:cNvSpPr txBox="1">
                <a:spLocks noChangeArrowheads="1"/>
              </p:cNvSpPr>
              <p:nvPr/>
            </p:nvSpPr>
            <p:spPr bwMode="auto">
              <a:xfrm>
                <a:off x="-908" y="2602"/>
                <a:ext cx="787"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getX        </a:t>
                </a:r>
              </a:p>
            </p:txBody>
          </p:sp>
          <p:sp>
            <p:nvSpPr>
              <p:cNvPr id="518170" name="Rectangle 26"/>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8171" name="Group 27"/>
            <p:cNvGrpSpPr>
              <a:grpSpLocks/>
            </p:cNvGrpSpPr>
            <p:nvPr/>
          </p:nvGrpSpPr>
          <p:grpSpPr bwMode="auto">
            <a:xfrm>
              <a:off x="1538" y="1989"/>
              <a:ext cx="774" cy="231"/>
              <a:chOff x="-895" y="2602"/>
              <a:chExt cx="774" cy="271"/>
            </a:xfrm>
          </p:grpSpPr>
          <p:sp>
            <p:nvSpPr>
              <p:cNvPr id="518172" name="Text Box 28"/>
              <p:cNvSpPr txBox="1">
                <a:spLocks noChangeArrowheads="1"/>
              </p:cNvSpPr>
              <p:nvPr/>
            </p:nvSpPr>
            <p:spPr bwMode="auto">
              <a:xfrm>
                <a:off x="-895" y="2602"/>
                <a:ext cx="774"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getY        </a:t>
                </a:r>
              </a:p>
            </p:txBody>
          </p:sp>
          <p:sp>
            <p:nvSpPr>
              <p:cNvPr id="518173" name="Rectangle 29"/>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8174" name="Group 30"/>
            <p:cNvGrpSpPr>
              <a:grpSpLocks/>
            </p:cNvGrpSpPr>
            <p:nvPr/>
          </p:nvGrpSpPr>
          <p:grpSpPr bwMode="auto">
            <a:xfrm>
              <a:off x="1299" y="2184"/>
              <a:ext cx="1010" cy="231"/>
              <a:chOff x="-1131" y="2602"/>
              <a:chExt cx="1010" cy="271"/>
            </a:xfrm>
          </p:grpSpPr>
          <p:sp>
            <p:nvSpPr>
              <p:cNvPr id="518175" name="Text Box 31"/>
              <p:cNvSpPr txBox="1">
                <a:spLocks noChangeArrowheads="1"/>
              </p:cNvSpPr>
              <p:nvPr/>
            </p:nvSpPr>
            <p:spPr bwMode="auto">
              <a:xfrm>
                <a:off x="-1131" y="2602"/>
                <a:ext cx="1010"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getArea        </a:t>
                </a:r>
              </a:p>
            </p:txBody>
          </p:sp>
          <p:sp>
            <p:nvSpPr>
              <p:cNvPr id="518176" name="Rectangle 32"/>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518177" name="Text Box 33"/>
          <p:cNvSpPr txBox="1">
            <a:spLocks noChangeArrowheads="1"/>
          </p:cNvSpPr>
          <p:nvPr/>
        </p:nvSpPr>
        <p:spPr bwMode="auto">
          <a:xfrm>
            <a:off x="3127375" y="280511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8178" name="Text Box 34"/>
          <p:cNvSpPr txBox="1">
            <a:spLocks noChangeArrowheads="1"/>
          </p:cNvSpPr>
          <p:nvPr/>
        </p:nvSpPr>
        <p:spPr bwMode="auto">
          <a:xfrm>
            <a:off x="3136900" y="3100388"/>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8179" name="Text Box 35"/>
          <p:cNvSpPr txBox="1">
            <a:spLocks noChangeArrowheads="1"/>
          </p:cNvSpPr>
          <p:nvPr/>
        </p:nvSpPr>
        <p:spPr bwMode="auto">
          <a:xfrm>
            <a:off x="3146425" y="339566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8180" name="Text Box 36"/>
          <p:cNvSpPr txBox="1">
            <a:spLocks noChangeArrowheads="1"/>
          </p:cNvSpPr>
          <p:nvPr/>
        </p:nvSpPr>
        <p:spPr bwMode="auto">
          <a:xfrm>
            <a:off x="4862513" y="1117600"/>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8181" name="Text Box 37"/>
          <p:cNvSpPr txBox="1">
            <a:spLocks noChangeArrowheads="1"/>
          </p:cNvSpPr>
          <p:nvPr/>
        </p:nvSpPr>
        <p:spPr bwMode="auto">
          <a:xfrm>
            <a:off x="4895850" y="1393825"/>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518182" name="AutoShape 38"/>
          <p:cNvCxnSpPr>
            <a:cxnSpLocks noChangeShapeType="1"/>
          </p:cNvCxnSpPr>
          <p:nvPr/>
        </p:nvCxnSpPr>
        <p:spPr bwMode="auto">
          <a:xfrm flipV="1">
            <a:off x="3373438" y="1346200"/>
            <a:ext cx="1460500" cy="1687513"/>
          </a:xfrm>
          <a:prstGeom prst="curvedConnector3">
            <a:avLst>
              <a:gd name="adj1" fmla="val 49894"/>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8183" name="AutoShape 39"/>
          <p:cNvCxnSpPr>
            <a:cxnSpLocks noChangeShapeType="1"/>
          </p:cNvCxnSpPr>
          <p:nvPr/>
        </p:nvCxnSpPr>
        <p:spPr bwMode="auto">
          <a:xfrm flipV="1">
            <a:off x="3411538" y="1636713"/>
            <a:ext cx="1484312" cy="1706562"/>
          </a:xfrm>
          <a:prstGeom prst="curvedConnector3">
            <a:avLst>
              <a:gd name="adj1" fmla="val 49944"/>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8184" name="AutoShape 40"/>
          <p:cNvCxnSpPr>
            <a:cxnSpLocks noChangeShapeType="1"/>
          </p:cNvCxnSpPr>
          <p:nvPr/>
        </p:nvCxnSpPr>
        <p:spPr bwMode="auto">
          <a:xfrm flipV="1">
            <a:off x="3449638" y="1931988"/>
            <a:ext cx="1484312" cy="1706562"/>
          </a:xfrm>
          <a:prstGeom prst="curvedConnector3">
            <a:avLst>
              <a:gd name="adj1" fmla="val 49944"/>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8186" name="Rectangle 42"/>
          <p:cNvSpPr>
            <a:spLocks noChangeArrowheads="1"/>
          </p:cNvSpPr>
          <p:nvPr/>
        </p:nvSpPr>
        <p:spPr bwMode="auto">
          <a:xfrm>
            <a:off x="303213" y="5180013"/>
            <a:ext cx="1187450"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chemeClr val="tx1"/>
                </a:solidFill>
              </a:rPr>
              <a:t>Square q;</a:t>
            </a:r>
          </a:p>
        </p:txBody>
      </p:sp>
      <p:grpSp>
        <p:nvGrpSpPr>
          <p:cNvPr id="518187" name="Group 43"/>
          <p:cNvGrpSpPr>
            <a:grpSpLocks/>
          </p:cNvGrpSpPr>
          <p:nvPr/>
        </p:nvGrpSpPr>
        <p:grpSpPr bwMode="auto">
          <a:xfrm>
            <a:off x="1001713" y="720725"/>
            <a:ext cx="2303462" cy="1981200"/>
            <a:chOff x="6898" y="-242"/>
            <a:chExt cx="1451" cy="1248"/>
          </a:xfrm>
        </p:grpSpPr>
        <p:sp>
          <p:nvSpPr>
            <p:cNvPr id="518188" name="Rectangle 44"/>
            <p:cNvSpPr>
              <a:spLocks noChangeArrowheads="1"/>
            </p:cNvSpPr>
            <p:nvPr/>
          </p:nvSpPr>
          <p:spPr bwMode="auto">
            <a:xfrm>
              <a:off x="7060" y="-163"/>
              <a:ext cx="1289" cy="1169"/>
            </a:xfrm>
            <a:prstGeom prst="rect">
              <a:avLst/>
            </a:prstGeom>
            <a:solidFill>
              <a:srgbClr val="D9EC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18189" name="Text Box 45"/>
            <p:cNvSpPr txBox="1">
              <a:spLocks noChangeArrowheads="1"/>
            </p:cNvSpPr>
            <p:nvPr/>
          </p:nvSpPr>
          <p:spPr bwMode="auto">
            <a:xfrm>
              <a:off x="6898" y="-242"/>
              <a:ext cx="216"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q</a:t>
              </a:r>
            </a:p>
          </p:txBody>
        </p:sp>
        <p:grpSp>
          <p:nvGrpSpPr>
            <p:cNvPr id="518190" name="Group 46"/>
            <p:cNvGrpSpPr>
              <a:grpSpLocks/>
            </p:cNvGrpSpPr>
            <p:nvPr/>
          </p:nvGrpSpPr>
          <p:grpSpPr bwMode="auto">
            <a:xfrm>
              <a:off x="7710" y="496"/>
              <a:ext cx="606" cy="232"/>
              <a:chOff x="-787" y="2602"/>
              <a:chExt cx="606" cy="210"/>
            </a:xfrm>
          </p:grpSpPr>
          <p:sp>
            <p:nvSpPr>
              <p:cNvPr id="518191" name="Text Box 47"/>
              <p:cNvSpPr txBox="1">
                <a:spLocks noChangeArrowheads="1"/>
              </p:cNvSpPr>
              <p:nvPr/>
            </p:nvSpPr>
            <p:spPr bwMode="auto">
              <a:xfrm>
                <a:off x="-787" y="2602"/>
                <a:ext cx="393" cy="2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m_y</a:t>
                </a:r>
              </a:p>
            </p:txBody>
          </p:sp>
          <p:sp>
            <p:nvSpPr>
              <p:cNvPr id="518192" name="Rectangle 48"/>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8193" name="Group 49"/>
            <p:cNvGrpSpPr>
              <a:grpSpLocks/>
            </p:cNvGrpSpPr>
            <p:nvPr/>
          </p:nvGrpSpPr>
          <p:grpSpPr bwMode="auto">
            <a:xfrm>
              <a:off x="7055" y="497"/>
              <a:ext cx="606" cy="232"/>
              <a:chOff x="-787" y="2602"/>
              <a:chExt cx="606" cy="210"/>
            </a:xfrm>
          </p:grpSpPr>
          <p:sp>
            <p:nvSpPr>
              <p:cNvPr id="518194" name="Text Box 50"/>
              <p:cNvSpPr txBox="1">
                <a:spLocks noChangeArrowheads="1"/>
              </p:cNvSpPr>
              <p:nvPr/>
            </p:nvSpPr>
            <p:spPr bwMode="auto">
              <a:xfrm>
                <a:off x="-787" y="2602"/>
                <a:ext cx="403" cy="20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m_x</a:t>
                </a:r>
              </a:p>
            </p:txBody>
          </p:sp>
          <p:sp>
            <p:nvSpPr>
              <p:cNvPr id="518195" name="Rectangle 51"/>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8196" name="Group 52"/>
            <p:cNvGrpSpPr>
              <a:grpSpLocks/>
            </p:cNvGrpSpPr>
            <p:nvPr/>
          </p:nvGrpSpPr>
          <p:grpSpPr bwMode="auto">
            <a:xfrm>
              <a:off x="7184" y="746"/>
              <a:ext cx="831" cy="233"/>
              <a:chOff x="-1012" y="2602"/>
              <a:chExt cx="831" cy="211"/>
            </a:xfrm>
          </p:grpSpPr>
          <p:sp>
            <p:nvSpPr>
              <p:cNvPr id="518197" name="Text Box 53"/>
              <p:cNvSpPr txBox="1">
                <a:spLocks noChangeArrowheads="1"/>
              </p:cNvSpPr>
              <p:nvPr/>
            </p:nvSpPr>
            <p:spPr bwMode="auto">
              <a:xfrm>
                <a:off x="-1012" y="2602"/>
                <a:ext cx="771" cy="21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dirty="0" err="1" smtClean="0"/>
                  <a:t>m_side</a:t>
                </a:r>
                <a:r>
                  <a:rPr lang="en-US" sz="1800" dirty="0" smtClean="0"/>
                  <a:t>    </a:t>
                </a:r>
                <a:endParaRPr lang="en-US" sz="1800" dirty="0"/>
              </a:p>
            </p:txBody>
          </p:sp>
          <p:sp>
            <p:nvSpPr>
              <p:cNvPr id="518198" name="Rectangle 54"/>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nvGrpSpPr>
          <p:cNvPr id="518199" name="Group 55"/>
          <p:cNvGrpSpPr>
            <a:grpSpLocks/>
          </p:cNvGrpSpPr>
          <p:nvPr/>
        </p:nvGrpSpPr>
        <p:grpSpPr bwMode="auto">
          <a:xfrm>
            <a:off x="1365250" y="900113"/>
            <a:ext cx="1828800" cy="971550"/>
            <a:chOff x="1290" y="1803"/>
            <a:chExt cx="1152" cy="612"/>
          </a:xfrm>
        </p:grpSpPr>
        <p:sp>
          <p:nvSpPr>
            <p:cNvPr id="518200" name="Rectangle 56"/>
            <p:cNvSpPr>
              <a:spLocks noChangeArrowheads="1"/>
            </p:cNvSpPr>
            <p:nvPr/>
          </p:nvSpPr>
          <p:spPr bwMode="auto">
            <a:xfrm>
              <a:off x="1290" y="1805"/>
              <a:ext cx="1152" cy="602"/>
            </a:xfrm>
            <a:prstGeom prst="rect">
              <a:avLst/>
            </a:prstGeom>
            <a:solidFill>
              <a:srgbClr val="CC99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518201" name="Group 57"/>
            <p:cNvGrpSpPr>
              <a:grpSpLocks/>
            </p:cNvGrpSpPr>
            <p:nvPr/>
          </p:nvGrpSpPr>
          <p:grpSpPr bwMode="auto">
            <a:xfrm>
              <a:off x="1523" y="1803"/>
              <a:ext cx="787" cy="231"/>
              <a:chOff x="-908" y="2602"/>
              <a:chExt cx="787" cy="271"/>
            </a:xfrm>
          </p:grpSpPr>
          <p:sp>
            <p:nvSpPr>
              <p:cNvPr id="518202" name="Text Box 58"/>
              <p:cNvSpPr txBox="1">
                <a:spLocks noChangeArrowheads="1"/>
              </p:cNvSpPr>
              <p:nvPr/>
            </p:nvSpPr>
            <p:spPr bwMode="auto">
              <a:xfrm>
                <a:off x="-908" y="2602"/>
                <a:ext cx="787"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getX        </a:t>
                </a:r>
              </a:p>
            </p:txBody>
          </p:sp>
          <p:sp>
            <p:nvSpPr>
              <p:cNvPr id="518203" name="Rectangle 59"/>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8204" name="Group 60"/>
            <p:cNvGrpSpPr>
              <a:grpSpLocks/>
            </p:cNvGrpSpPr>
            <p:nvPr/>
          </p:nvGrpSpPr>
          <p:grpSpPr bwMode="auto">
            <a:xfrm>
              <a:off x="1538" y="1989"/>
              <a:ext cx="774" cy="231"/>
              <a:chOff x="-895" y="2602"/>
              <a:chExt cx="774" cy="271"/>
            </a:xfrm>
          </p:grpSpPr>
          <p:sp>
            <p:nvSpPr>
              <p:cNvPr id="518205" name="Text Box 61"/>
              <p:cNvSpPr txBox="1">
                <a:spLocks noChangeArrowheads="1"/>
              </p:cNvSpPr>
              <p:nvPr/>
            </p:nvSpPr>
            <p:spPr bwMode="auto">
              <a:xfrm>
                <a:off x="-895" y="2602"/>
                <a:ext cx="774"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getY        </a:t>
                </a:r>
              </a:p>
            </p:txBody>
          </p:sp>
          <p:sp>
            <p:nvSpPr>
              <p:cNvPr id="518206" name="Rectangle 62"/>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518207" name="Group 63"/>
            <p:cNvGrpSpPr>
              <a:grpSpLocks/>
            </p:cNvGrpSpPr>
            <p:nvPr/>
          </p:nvGrpSpPr>
          <p:grpSpPr bwMode="auto">
            <a:xfrm>
              <a:off x="1299" y="2184"/>
              <a:ext cx="1010" cy="231"/>
              <a:chOff x="-1131" y="2602"/>
              <a:chExt cx="1010" cy="271"/>
            </a:xfrm>
          </p:grpSpPr>
          <p:sp>
            <p:nvSpPr>
              <p:cNvPr id="518208" name="Text Box 64"/>
              <p:cNvSpPr txBox="1">
                <a:spLocks noChangeArrowheads="1"/>
              </p:cNvSpPr>
              <p:nvPr/>
            </p:nvSpPr>
            <p:spPr bwMode="auto">
              <a:xfrm>
                <a:off x="-1131" y="2602"/>
                <a:ext cx="1010" cy="27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t>getArea        </a:t>
                </a:r>
              </a:p>
            </p:txBody>
          </p:sp>
          <p:sp>
            <p:nvSpPr>
              <p:cNvPr id="518209" name="Rectangle 65"/>
              <p:cNvSpPr>
                <a:spLocks noChangeArrowheads="1"/>
              </p:cNvSpPr>
              <p:nvPr/>
            </p:nvSpPr>
            <p:spPr bwMode="auto">
              <a:xfrm>
                <a:off x="-421" y="2631"/>
                <a:ext cx="240" cy="181"/>
              </a:xfrm>
              <a:prstGeom prst="rect">
                <a:avLst/>
              </a:prstGeom>
              <a:solidFill>
                <a:srgbClr val="FFCC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
        <p:nvSpPr>
          <p:cNvPr id="518210" name="Text Box 66"/>
          <p:cNvSpPr txBox="1">
            <a:spLocks noChangeArrowheads="1"/>
          </p:cNvSpPr>
          <p:nvPr/>
        </p:nvSpPr>
        <p:spPr bwMode="auto">
          <a:xfrm>
            <a:off x="2568575" y="822325"/>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518211" name="Text Box 67"/>
          <p:cNvSpPr txBox="1">
            <a:spLocks noChangeArrowheads="1"/>
          </p:cNvSpPr>
          <p:nvPr/>
        </p:nvSpPr>
        <p:spPr bwMode="auto">
          <a:xfrm>
            <a:off x="2451100" y="1417638"/>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8212" name="Text Box 68"/>
          <p:cNvSpPr txBox="1">
            <a:spLocks noChangeArrowheads="1"/>
          </p:cNvSpPr>
          <p:nvPr/>
        </p:nvSpPr>
        <p:spPr bwMode="auto">
          <a:xfrm>
            <a:off x="4978400" y="335756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518213" name="AutoShape 69"/>
          <p:cNvCxnSpPr>
            <a:cxnSpLocks noChangeShapeType="1"/>
            <a:stCxn id="518211" idx="3"/>
            <a:endCxn id="518212" idx="1"/>
          </p:cNvCxnSpPr>
          <p:nvPr/>
        </p:nvCxnSpPr>
        <p:spPr bwMode="auto">
          <a:xfrm>
            <a:off x="2725738" y="1646238"/>
            <a:ext cx="2252662" cy="1939925"/>
          </a:xfrm>
          <a:prstGeom prst="curvedConnector3">
            <a:avLst>
              <a:gd name="adj1" fmla="val 49963"/>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8215" name="Text Box 71"/>
          <p:cNvSpPr txBox="1">
            <a:spLocks noChangeArrowheads="1"/>
          </p:cNvSpPr>
          <p:nvPr/>
        </p:nvSpPr>
        <p:spPr bwMode="auto">
          <a:xfrm>
            <a:off x="2482850" y="1123950"/>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518216" name="Text Box 72"/>
          <p:cNvSpPr txBox="1">
            <a:spLocks noChangeArrowheads="1"/>
          </p:cNvSpPr>
          <p:nvPr/>
        </p:nvSpPr>
        <p:spPr bwMode="auto">
          <a:xfrm>
            <a:off x="2478088" y="819150"/>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518217" name="AutoShape 73"/>
          <p:cNvCxnSpPr>
            <a:cxnSpLocks noChangeShapeType="1"/>
            <a:stCxn id="518215" idx="3"/>
            <a:endCxn id="518181" idx="1"/>
          </p:cNvCxnSpPr>
          <p:nvPr/>
        </p:nvCxnSpPr>
        <p:spPr bwMode="auto">
          <a:xfrm>
            <a:off x="2757488" y="1352550"/>
            <a:ext cx="2138362" cy="269875"/>
          </a:xfrm>
          <a:prstGeom prst="curvedConnector3">
            <a:avLst>
              <a:gd name="adj1" fmla="val 49963"/>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8218" name="AutoShape 74"/>
          <p:cNvCxnSpPr>
            <a:cxnSpLocks noChangeShapeType="1"/>
            <a:stCxn id="518216" idx="3"/>
            <a:endCxn id="518180" idx="1"/>
          </p:cNvCxnSpPr>
          <p:nvPr/>
        </p:nvCxnSpPr>
        <p:spPr bwMode="auto">
          <a:xfrm>
            <a:off x="2752725" y="1047750"/>
            <a:ext cx="2109788" cy="298450"/>
          </a:xfrm>
          <a:prstGeom prst="curvedConnector3">
            <a:avLst>
              <a:gd name="adj1" fmla="val 49963"/>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8219" name="Text Box 75"/>
          <p:cNvSpPr txBox="1">
            <a:spLocks noChangeArrowheads="1"/>
          </p:cNvSpPr>
          <p:nvPr/>
        </p:nvSpPr>
        <p:spPr bwMode="auto">
          <a:xfrm>
            <a:off x="100013" y="2808288"/>
            <a:ext cx="1516062" cy="13112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Now, when we call a member function…</a:t>
            </a:r>
          </a:p>
        </p:txBody>
      </p:sp>
      <p:sp>
        <p:nvSpPr>
          <p:cNvPr id="518220" name="Rectangle 76"/>
          <p:cNvSpPr>
            <a:spLocks noChangeArrowheads="1"/>
          </p:cNvSpPr>
          <p:nvPr/>
        </p:nvSpPr>
        <p:spPr bwMode="auto">
          <a:xfrm>
            <a:off x="330200" y="5557838"/>
            <a:ext cx="2238375"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6600CC"/>
                </a:solidFill>
              </a:rPr>
              <a:t>cout &lt;&lt; s.getArea();</a:t>
            </a:r>
          </a:p>
        </p:txBody>
      </p:sp>
      <p:sp>
        <p:nvSpPr>
          <p:cNvPr id="518221" name="Line 77"/>
          <p:cNvSpPr>
            <a:spLocks noChangeShapeType="1"/>
          </p:cNvSpPr>
          <p:nvPr/>
        </p:nvSpPr>
        <p:spPr bwMode="auto">
          <a:xfrm>
            <a:off x="85725" y="57435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222" name="AutoShape 78"/>
          <p:cNvSpPr>
            <a:spLocks noChangeArrowheads="1"/>
          </p:cNvSpPr>
          <p:nvPr/>
        </p:nvSpPr>
        <p:spPr bwMode="auto">
          <a:xfrm>
            <a:off x="4667250" y="4229100"/>
            <a:ext cx="2935288" cy="2100263"/>
          </a:xfrm>
          <a:prstGeom prst="wedgeRoundRectCallout">
            <a:avLst>
              <a:gd name="adj1" fmla="val -122852"/>
              <a:gd name="adj2" fmla="val 21505"/>
              <a:gd name="adj3" fmla="val 16667"/>
            </a:avLst>
          </a:prstGeom>
          <a:solidFill>
            <a:srgbClr val="FFF7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t>C++ knows exactly where to go!</a:t>
            </a:r>
          </a:p>
          <a:p>
            <a:endParaRPr lang="en-US" sz="1000"/>
          </a:p>
          <a:p>
            <a:r>
              <a:rPr lang="en-US" sz="2000"/>
              <a:t>It just looks at the vtable for “</a:t>
            </a:r>
            <a:r>
              <a:rPr lang="en-US" sz="2000">
                <a:solidFill>
                  <a:srgbClr val="6600CC"/>
                </a:solidFill>
              </a:rPr>
              <a:t>s</a:t>
            </a:r>
            <a:r>
              <a:rPr lang="en-US" sz="2000"/>
              <a:t>” and uses the right function!</a:t>
            </a:r>
          </a:p>
        </p:txBody>
      </p:sp>
      <p:sp>
        <p:nvSpPr>
          <p:cNvPr id="518224" name="Text Box 80"/>
          <p:cNvSpPr txBox="1">
            <a:spLocks noChangeArrowheads="1"/>
          </p:cNvSpPr>
          <p:nvPr/>
        </p:nvSpPr>
        <p:spPr bwMode="auto">
          <a:xfrm>
            <a:off x="-114300" y="3127375"/>
            <a:ext cx="1966913" cy="11906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solidFill>
                  <a:srgbClr val="800000"/>
                </a:solidFill>
              </a:rPr>
              <a:t>And this works when we use polymorphism too!</a:t>
            </a:r>
          </a:p>
        </p:txBody>
      </p:sp>
      <p:sp>
        <p:nvSpPr>
          <p:cNvPr id="518225" name="Rectangle 81"/>
          <p:cNvSpPr>
            <a:spLocks noChangeArrowheads="1"/>
          </p:cNvSpPr>
          <p:nvPr/>
        </p:nvSpPr>
        <p:spPr bwMode="auto">
          <a:xfrm>
            <a:off x="315913" y="5900738"/>
            <a:ext cx="2374900" cy="641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6600CC"/>
                </a:solidFill>
              </a:rPr>
              <a:t>Shape *p = &amp;q;</a:t>
            </a:r>
          </a:p>
          <a:p>
            <a:pPr algn="l"/>
            <a:r>
              <a:rPr lang="en-US" sz="1800">
                <a:solidFill>
                  <a:srgbClr val="6600CC"/>
                </a:solidFill>
              </a:rPr>
              <a:t>cout &lt;&lt; p-&gt;getArea();</a:t>
            </a:r>
          </a:p>
        </p:txBody>
      </p:sp>
      <p:sp>
        <p:nvSpPr>
          <p:cNvPr id="518226" name="Line 82"/>
          <p:cNvSpPr>
            <a:spLocks noChangeShapeType="1"/>
          </p:cNvSpPr>
          <p:nvPr/>
        </p:nvSpPr>
        <p:spPr bwMode="auto">
          <a:xfrm>
            <a:off x="100013" y="60753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8227" name="Group 83"/>
          <p:cNvGrpSpPr>
            <a:grpSpLocks/>
          </p:cNvGrpSpPr>
          <p:nvPr/>
        </p:nvGrpSpPr>
        <p:grpSpPr bwMode="auto">
          <a:xfrm>
            <a:off x="2141538" y="4587875"/>
            <a:ext cx="982662" cy="457200"/>
            <a:chOff x="2493" y="3323"/>
            <a:chExt cx="807" cy="288"/>
          </a:xfrm>
        </p:grpSpPr>
        <p:sp>
          <p:nvSpPr>
            <p:cNvPr id="518228" name="Rectangle 84"/>
            <p:cNvSpPr>
              <a:spLocks noChangeArrowheads="1"/>
            </p:cNvSpPr>
            <p:nvPr/>
          </p:nvSpPr>
          <p:spPr bwMode="auto">
            <a:xfrm>
              <a:off x="2724" y="3392"/>
              <a:ext cx="576" cy="192"/>
            </a:xfrm>
            <a:prstGeom prst="rect">
              <a:avLst/>
            </a:prstGeom>
            <a:solidFill>
              <a:srgbClr val="800000"/>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18229" name="Text Box 85"/>
            <p:cNvSpPr txBox="1">
              <a:spLocks noChangeArrowheads="1"/>
            </p:cNvSpPr>
            <p:nvPr/>
          </p:nvSpPr>
          <p:spPr bwMode="auto">
            <a:xfrm>
              <a:off x="2493" y="3323"/>
              <a:ext cx="28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t>
              </a:r>
            </a:p>
          </p:txBody>
        </p:sp>
      </p:grpSp>
      <p:sp>
        <p:nvSpPr>
          <p:cNvPr id="518231" name="Text Box 87"/>
          <p:cNvSpPr txBox="1">
            <a:spLocks noChangeArrowheads="1"/>
          </p:cNvSpPr>
          <p:nvPr/>
        </p:nvSpPr>
        <p:spPr bwMode="auto">
          <a:xfrm>
            <a:off x="1127125" y="811213"/>
            <a:ext cx="274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cxnSp>
        <p:nvCxnSpPr>
          <p:cNvPr id="518232" name="AutoShape 88"/>
          <p:cNvCxnSpPr>
            <a:cxnSpLocks noChangeShapeType="1"/>
            <a:stCxn id="518228" idx="0"/>
            <a:endCxn id="518231" idx="1"/>
          </p:cNvCxnSpPr>
          <p:nvPr/>
        </p:nvCxnSpPr>
        <p:spPr bwMode="auto">
          <a:xfrm rot="5400000" flipH="1">
            <a:off x="125413" y="2041525"/>
            <a:ext cx="3649662" cy="1646238"/>
          </a:xfrm>
          <a:prstGeom prst="curvedConnector4">
            <a:avLst>
              <a:gd name="adj1" fmla="val 7782"/>
              <a:gd name="adj2" fmla="val 113884"/>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8233" name="Line 89"/>
          <p:cNvSpPr>
            <a:spLocks noChangeShapeType="1"/>
          </p:cNvSpPr>
          <p:nvPr/>
        </p:nvSpPr>
        <p:spPr bwMode="auto">
          <a:xfrm>
            <a:off x="109538" y="63706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234" name="AutoShape 90"/>
          <p:cNvSpPr>
            <a:spLocks noChangeArrowheads="1"/>
          </p:cNvSpPr>
          <p:nvPr/>
        </p:nvSpPr>
        <p:spPr bwMode="auto">
          <a:xfrm>
            <a:off x="3836988" y="3597275"/>
            <a:ext cx="3425825" cy="2100263"/>
          </a:xfrm>
          <a:prstGeom prst="wedgeRoundRectCallout">
            <a:avLst>
              <a:gd name="adj1" fmla="val -96894"/>
              <a:gd name="adj2" fmla="val 76759"/>
              <a:gd name="adj3" fmla="val 16667"/>
            </a:avLst>
          </a:prstGeom>
          <a:solidFill>
            <a:srgbClr val="FFF7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t>C++: “Aha! P points to some type of Shape…</a:t>
            </a:r>
          </a:p>
          <a:p>
            <a:endParaRPr lang="en-US" sz="2000"/>
          </a:p>
          <a:p>
            <a:r>
              <a:rPr lang="en-US" sz="2000"/>
              <a:t>Let’s see which version of the </a:t>
            </a:r>
            <a:r>
              <a:rPr lang="en-US" sz="2000">
                <a:solidFill>
                  <a:srgbClr val="6600CC"/>
                </a:solidFill>
              </a:rPr>
              <a:t>getArea</a:t>
            </a:r>
            <a:r>
              <a:rPr lang="en-US" sz="2000"/>
              <a:t> function to use…”</a:t>
            </a:r>
          </a:p>
        </p:txBody>
      </p:sp>
      <p:sp>
        <p:nvSpPr>
          <p:cNvPr id="518235" name="AutoShape 91"/>
          <p:cNvSpPr>
            <a:spLocks noChangeArrowheads="1"/>
          </p:cNvSpPr>
          <p:nvPr/>
        </p:nvSpPr>
        <p:spPr bwMode="auto">
          <a:xfrm>
            <a:off x="4057650" y="273050"/>
            <a:ext cx="2935288" cy="2100263"/>
          </a:xfrm>
          <a:prstGeom prst="wedgeRoundRectCallout">
            <a:avLst>
              <a:gd name="adj1" fmla="val -87532"/>
              <a:gd name="adj2" fmla="val 13718"/>
              <a:gd name="adj3" fmla="val 16667"/>
            </a:avLst>
          </a:prstGeom>
          <a:solidFill>
            <a:srgbClr val="FFF7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t>C++: “I see. In this case, </a:t>
            </a:r>
            <a:r>
              <a:rPr lang="en-US" sz="2000">
                <a:solidFill>
                  <a:srgbClr val="6600CC"/>
                </a:solidFill>
              </a:rPr>
              <a:t>p </a:t>
            </a:r>
            <a:r>
              <a:rPr lang="en-US" sz="2000"/>
              <a:t>points to a </a:t>
            </a:r>
            <a:r>
              <a:rPr lang="en-US" sz="2000">
                <a:solidFill>
                  <a:srgbClr val="6600CC"/>
                </a:solidFill>
              </a:rPr>
              <a:t>Square</a:t>
            </a:r>
            <a:r>
              <a:rPr lang="en-US" sz="2000"/>
              <a:t>, and Squares have their own specialized version of getArea()</a:t>
            </a:r>
          </a:p>
        </p:txBody>
      </p:sp>
      <p:sp>
        <p:nvSpPr>
          <p:cNvPr id="518236" name="Line 92"/>
          <p:cNvSpPr>
            <a:spLocks noChangeShapeType="1"/>
          </p:cNvSpPr>
          <p:nvPr/>
        </p:nvSpPr>
        <p:spPr bwMode="auto">
          <a:xfrm>
            <a:off x="4794250" y="38481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223" name="Line 79"/>
          <p:cNvSpPr>
            <a:spLocks noChangeShapeType="1"/>
          </p:cNvSpPr>
          <p:nvPr/>
        </p:nvSpPr>
        <p:spPr bwMode="auto">
          <a:xfrm>
            <a:off x="4568825" y="18621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237" name="Rectangle 93"/>
          <p:cNvSpPr>
            <a:spLocks noChangeArrowheads="1"/>
          </p:cNvSpPr>
          <p:nvPr/>
        </p:nvSpPr>
        <p:spPr bwMode="auto">
          <a:xfrm>
            <a:off x="3027363" y="109538"/>
            <a:ext cx="6042025" cy="2320925"/>
          </a:xfrm>
          <a:prstGeom prst="rect">
            <a:avLst/>
          </a:prstGeom>
          <a:solidFill>
            <a:srgbClr val="FFFFFF"/>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t>C++ uses the </a:t>
            </a:r>
            <a:r>
              <a:rPr lang="en-US">
                <a:solidFill>
                  <a:srgbClr val="6600CC"/>
                </a:solidFill>
              </a:rPr>
              <a:t>vtable</a:t>
            </a:r>
            <a:r>
              <a:rPr lang="en-US"/>
              <a:t> at run-time</a:t>
            </a:r>
            <a:br>
              <a:rPr lang="en-US"/>
            </a:br>
            <a:r>
              <a:rPr lang="en-US"/>
              <a:t>(not compile-time) to figure out </a:t>
            </a:r>
            <a:br>
              <a:rPr lang="en-US"/>
            </a:br>
            <a:r>
              <a:rPr lang="en-US"/>
              <a:t>which virtual function to call.</a:t>
            </a:r>
          </a:p>
          <a:p>
            <a:endParaRPr lang="en-US"/>
          </a:p>
          <a:p>
            <a:r>
              <a:rPr lang="en-US"/>
              <a:t>The details are a bit more complex, but this is the general idea.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2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18220"/>
                                        </p:tgtEl>
                                        <p:attrNameLst>
                                          <p:attrName>style.visibility</p:attrName>
                                        </p:attrNameLst>
                                      </p:cBhvr>
                                      <p:to>
                                        <p:strVal val="visible"/>
                                      </p:to>
                                    </p:set>
                                    <p:animEffect transition="in" filter="wipe(left)">
                                      <p:cBhvr>
                                        <p:cTn id="11" dur="500"/>
                                        <p:tgtEl>
                                          <p:spTgt spid="5182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1822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18222"/>
                                        </p:tgtEl>
                                        <p:attrNameLst>
                                          <p:attrName>style.visibility</p:attrName>
                                        </p:attrNameLst>
                                      </p:cBhvr>
                                      <p:to>
                                        <p:strVal val="visible"/>
                                      </p:to>
                                    </p:set>
                                    <p:animEffect transition="in" filter="wipe(down)">
                                      <p:cBhvr>
                                        <p:cTn id="20" dur="500"/>
                                        <p:tgtEl>
                                          <p:spTgt spid="51822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mph" presetSubtype="0" repeatCount="3000" fill="hold" nodeType="clickEffect">
                                  <p:stCondLst>
                                    <p:cond delay="0"/>
                                  </p:stCondLst>
                                  <p:childTnLst>
                                    <p:animEffect transition="out" filter="fade">
                                      <p:cBhvr>
                                        <p:cTn id="24" dur="500" tmFilter="0, 0; .2, .5; .8, .5; 1, 0"/>
                                        <p:tgtEl>
                                          <p:spTgt spid="518184"/>
                                        </p:tgtEl>
                                      </p:cBhvr>
                                    </p:animEffect>
                                    <p:animScale>
                                      <p:cBhvr>
                                        <p:cTn id="25" dur="250" autoRev="1" fill="hold"/>
                                        <p:tgtEl>
                                          <p:spTgt spid="518184"/>
                                        </p:tgtEl>
                                      </p:cBhvr>
                                      <p:by x="105000" y="105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518221"/>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1822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518223"/>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518222"/>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xit" presetSubtype="8" fill="hold" grpId="1" nodeType="clickEffect">
                                  <p:stCondLst>
                                    <p:cond delay="0"/>
                                  </p:stCondLst>
                                  <p:childTnLst>
                                    <p:anim calcmode="lin" valueType="num">
                                      <p:cBhvr additive="base">
                                        <p:cTn id="45" dur="500"/>
                                        <p:tgtEl>
                                          <p:spTgt spid="518219"/>
                                        </p:tgtEl>
                                        <p:attrNameLst>
                                          <p:attrName>ppt_x</p:attrName>
                                        </p:attrNameLst>
                                      </p:cBhvr>
                                      <p:tavLst>
                                        <p:tav tm="0">
                                          <p:val>
                                            <p:strVal val="ppt_x"/>
                                          </p:val>
                                        </p:tav>
                                        <p:tav tm="100000">
                                          <p:val>
                                            <p:strVal val="0-ppt_w/2"/>
                                          </p:val>
                                        </p:tav>
                                      </p:tavLst>
                                    </p:anim>
                                    <p:anim calcmode="lin" valueType="num">
                                      <p:cBhvr additive="base">
                                        <p:cTn id="46" dur="500"/>
                                        <p:tgtEl>
                                          <p:spTgt spid="518219"/>
                                        </p:tgtEl>
                                        <p:attrNameLst>
                                          <p:attrName>ppt_y</p:attrName>
                                        </p:attrNameLst>
                                      </p:cBhvr>
                                      <p:tavLst>
                                        <p:tav tm="0">
                                          <p:val>
                                            <p:strVal val="ppt_y"/>
                                          </p:val>
                                        </p:tav>
                                        <p:tav tm="100000">
                                          <p:val>
                                            <p:strVal val="ppt_y"/>
                                          </p:val>
                                        </p:tav>
                                      </p:tavLst>
                                    </p:anim>
                                    <p:set>
                                      <p:cBhvr>
                                        <p:cTn id="47" dur="1" fill="hold">
                                          <p:stCondLst>
                                            <p:cond delay="499"/>
                                          </p:stCondLst>
                                        </p:cTn>
                                        <p:tgtEl>
                                          <p:spTgt spid="518219"/>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518224"/>
                                        </p:tgtEl>
                                        <p:attrNameLst>
                                          <p:attrName>style.visibility</p:attrName>
                                        </p:attrNameLst>
                                      </p:cBhvr>
                                      <p:to>
                                        <p:strVal val="visible"/>
                                      </p:to>
                                    </p:set>
                                    <p:anim calcmode="lin" valueType="num">
                                      <p:cBhvr additive="base">
                                        <p:cTn id="52" dur="500" fill="hold"/>
                                        <p:tgtEl>
                                          <p:spTgt spid="518224"/>
                                        </p:tgtEl>
                                        <p:attrNameLst>
                                          <p:attrName>ppt_x</p:attrName>
                                        </p:attrNameLst>
                                      </p:cBhvr>
                                      <p:tavLst>
                                        <p:tav tm="0">
                                          <p:val>
                                            <p:strVal val="0-#ppt_w/2"/>
                                          </p:val>
                                        </p:tav>
                                        <p:tav tm="100000">
                                          <p:val>
                                            <p:strVal val="#ppt_x"/>
                                          </p:val>
                                        </p:tav>
                                      </p:tavLst>
                                    </p:anim>
                                    <p:anim calcmode="lin" valueType="num">
                                      <p:cBhvr additive="base">
                                        <p:cTn id="53" dur="500" fill="hold"/>
                                        <p:tgtEl>
                                          <p:spTgt spid="518224"/>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18225"/>
                                        </p:tgtEl>
                                        <p:attrNameLst>
                                          <p:attrName>style.visibility</p:attrName>
                                        </p:attrNameLst>
                                      </p:cBhvr>
                                      <p:to>
                                        <p:strVal val="visible"/>
                                      </p:to>
                                    </p:set>
                                    <p:animEffect transition="in" filter="wipe(left)">
                                      <p:cBhvr>
                                        <p:cTn id="58" dur="500"/>
                                        <p:tgtEl>
                                          <p:spTgt spid="51822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1822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51822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nodeType="clickEffect">
                                  <p:stCondLst>
                                    <p:cond delay="0"/>
                                  </p:stCondLst>
                                  <p:childTnLst>
                                    <p:set>
                                      <p:cBhvr>
                                        <p:cTn id="70" dur="1" fill="hold">
                                          <p:stCondLst>
                                            <p:cond delay="0"/>
                                          </p:stCondLst>
                                        </p:cTn>
                                        <p:tgtEl>
                                          <p:spTgt spid="518232"/>
                                        </p:tgtEl>
                                        <p:attrNameLst>
                                          <p:attrName>style.visibility</p:attrName>
                                        </p:attrNameLst>
                                      </p:cBhvr>
                                      <p:to>
                                        <p:strVal val="visible"/>
                                      </p:to>
                                    </p:set>
                                    <p:animEffect transition="in" filter="wipe(down)">
                                      <p:cBhvr>
                                        <p:cTn id="71" dur="500"/>
                                        <p:tgtEl>
                                          <p:spTgt spid="51823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518226"/>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518233"/>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518234"/>
                                        </p:tgtEl>
                                        <p:attrNameLst>
                                          <p:attrName>style.visibility</p:attrName>
                                        </p:attrNameLst>
                                      </p:cBhvr>
                                      <p:to>
                                        <p:strVal val="visible"/>
                                      </p:to>
                                    </p:set>
                                    <p:animEffect transition="in" filter="wipe(down)">
                                      <p:cBhvr>
                                        <p:cTn id="84" dur="500"/>
                                        <p:tgtEl>
                                          <p:spTgt spid="51823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518234"/>
                                        </p:tgtEl>
                                        <p:attrNameLst>
                                          <p:attrName>style.visibility</p:attrName>
                                        </p:attrNameLst>
                                      </p:cBhvr>
                                      <p:to>
                                        <p:strVal val="hidden"/>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518235"/>
                                        </p:tgtEl>
                                        <p:attrNameLst>
                                          <p:attrName>style.visibility</p:attrName>
                                        </p:attrNameLst>
                                      </p:cBhvr>
                                      <p:to>
                                        <p:strVal val="visible"/>
                                      </p:to>
                                    </p:set>
                                    <p:animEffect transition="in" filter="wipe(down)">
                                      <p:cBhvr>
                                        <p:cTn id="93" dur="500"/>
                                        <p:tgtEl>
                                          <p:spTgt spid="51823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6" presetClass="emph" presetSubtype="0" repeatCount="3000" fill="hold" nodeType="clickEffect">
                                  <p:stCondLst>
                                    <p:cond delay="0"/>
                                  </p:stCondLst>
                                  <p:childTnLst>
                                    <p:animEffect transition="out" filter="fade">
                                      <p:cBhvr>
                                        <p:cTn id="97" dur="500" tmFilter="0, 0; .2, .5; .8, .5; 1, 0"/>
                                        <p:tgtEl>
                                          <p:spTgt spid="518213"/>
                                        </p:tgtEl>
                                      </p:cBhvr>
                                    </p:animEffect>
                                    <p:animScale>
                                      <p:cBhvr>
                                        <p:cTn id="98" dur="250" autoRev="1" fill="hold"/>
                                        <p:tgtEl>
                                          <p:spTgt spid="518213"/>
                                        </p:tgtEl>
                                      </p:cBhvr>
                                      <p:by x="105000" y="105000"/>
                                    </p:animScale>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518233"/>
                                        </p:tgtEl>
                                        <p:attrNameLst>
                                          <p:attrName>style.visibility</p:attrName>
                                        </p:attrNameLst>
                                      </p:cBhvr>
                                      <p:to>
                                        <p:strVal val="hidden"/>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18236"/>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518236"/>
                                        </p:tgtEl>
                                        <p:attrNameLst>
                                          <p:attrName>style.visibility</p:attrName>
                                        </p:attrNameLst>
                                      </p:cBhvr>
                                      <p:to>
                                        <p:strVal val="hidden"/>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518235"/>
                                        </p:tgtEl>
                                        <p:attrNameLst>
                                          <p:attrName>style.visibility</p:attrName>
                                        </p:attrNameLst>
                                      </p:cBhvr>
                                      <p:to>
                                        <p:strVal val="hidden"/>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2" fill="hold" grpId="0" nodeType="clickEffect">
                                  <p:stCondLst>
                                    <p:cond delay="0"/>
                                  </p:stCondLst>
                                  <p:childTnLst>
                                    <p:set>
                                      <p:cBhvr>
                                        <p:cTn id="118" dur="1" fill="hold">
                                          <p:stCondLst>
                                            <p:cond delay="0"/>
                                          </p:stCondLst>
                                        </p:cTn>
                                        <p:tgtEl>
                                          <p:spTgt spid="518237"/>
                                        </p:tgtEl>
                                        <p:attrNameLst>
                                          <p:attrName>style.visibility</p:attrName>
                                        </p:attrNameLst>
                                      </p:cBhvr>
                                      <p:to>
                                        <p:strVal val="visible"/>
                                      </p:to>
                                    </p:set>
                                    <p:anim calcmode="lin" valueType="num">
                                      <p:cBhvr additive="base">
                                        <p:cTn id="119" dur="500" fill="hold"/>
                                        <p:tgtEl>
                                          <p:spTgt spid="518237"/>
                                        </p:tgtEl>
                                        <p:attrNameLst>
                                          <p:attrName>ppt_x</p:attrName>
                                        </p:attrNameLst>
                                      </p:cBhvr>
                                      <p:tavLst>
                                        <p:tav tm="0">
                                          <p:val>
                                            <p:strVal val="1+#ppt_w/2"/>
                                          </p:val>
                                        </p:tav>
                                        <p:tav tm="100000">
                                          <p:val>
                                            <p:strVal val="#ppt_x"/>
                                          </p:val>
                                        </p:tav>
                                      </p:tavLst>
                                    </p:anim>
                                    <p:anim calcmode="lin" valueType="num">
                                      <p:cBhvr additive="base">
                                        <p:cTn id="120" dur="500" fill="hold"/>
                                        <p:tgtEl>
                                          <p:spTgt spid="5182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219" grpId="0"/>
      <p:bldP spid="518219" grpId="1"/>
      <p:bldP spid="518220" grpId="0"/>
      <p:bldP spid="518221" grpId="0" animBg="1"/>
      <p:bldP spid="518221" grpId="1" animBg="1"/>
      <p:bldP spid="518222" grpId="0" animBg="1"/>
      <p:bldP spid="518222" grpId="1" animBg="1"/>
      <p:bldP spid="518224" grpId="0"/>
      <p:bldP spid="518225" grpId="0"/>
      <p:bldP spid="518226" grpId="0" animBg="1"/>
      <p:bldP spid="518226" grpId="1" animBg="1"/>
      <p:bldP spid="518233" grpId="0" animBg="1"/>
      <p:bldP spid="518233" grpId="1" animBg="1"/>
      <p:bldP spid="518234" grpId="0" animBg="1"/>
      <p:bldP spid="518234" grpId="1" animBg="1"/>
      <p:bldP spid="518235" grpId="0" animBg="1"/>
      <p:bldP spid="518235" grpId="1" animBg="1"/>
      <p:bldP spid="518236" grpId="0" animBg="1"/>
      <p:bldP spid="518236" grpId="1" animBg="1"/>
      <p:bldP spid="518223" grpId="0" animBg="1"/>
      <p:bldP spid="518223" grpId="1" animBg="1"/>
      <p:bldP spid="51823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614717F6-2756-44A2-B0E3-636C27CC82EF}" type="slidenum">
              <a:rPr lang="en-US"/>
              <a:pPr/>
              <a:t>37</a:t>
            </a:fld>
            <a:endParaRPr lang="en-US"/>
          </a:p>
        </p:txBody>
      </p:sp>
      <p:sp>
        <p:nvSpPr>
          <p:cNvPr id="368642" name="Rectangle 2"/>
          <p:cNvSpPr>
            <a:spLocks noGrp="1" noChangeArrowheads="1"/>
          </p:cNvSpPr>
          <p:nvPr>
            <p:ph type="title"/>
          </p:nvPr>
        </p:nvSpPr>
        <p:spPr/>
        <p:txBody>
          <a:bodyPr/>
          <a:lstStyle/>
          <a:p>
            <a:r>
              <a:rPr lang="en-US"/>
              <a:t>Summary of Polymorphism</a:t>
            </a:r>
          </a:p>
        </p:txBody>
      </p:sp>
      <p:sp>
        <p:nvSpPr>
          <p:cNvPr id="368652" name="Text Box 12"/>
          <p:cNvSpPr txBox="1">
            <a:spLocks noChangeArrowheads="1"/>
          </p:cNvSpPr>
          <p:nvPr/>
        </p:nvSpPr>
        <p:spPr bwMode="auto">
          <a:xfrm>
            <a:off x="209550" y="914400"/>
            <a:ext cx="8799513" cy="22256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sz="2000">
                <a:solidFill>
                  <a:srgbClr val="006666"/>
                </a:solidFill>
              </a:rPr>
              <a:t> First we figure out what we want to represent (like a bunch of shapes)</a:t>
            </a:r>
          </a:p>
          <a:p>
            <a:pPr algn="l">
              <a:buFontTx/>
              <a:buChar char="•"/>
            </a:pPr>
            <a:endParaRPr lang="en-US" sz="2000">
              <a:solidFill>
                <a:srgbClr val="006666"/>
              </a:solidFill>
            </a:endParaRPr>
          </a:p>
          <a:p>
            <a:pPr algn="l">
              <a:buFontTx/>
              <a:buChar char="•"/>
            </a:pPr>
            <a:r>
              <a:rPr lang="en-US" sz="2000">
                <a:solidFill>
                  <a:srgbClr val="006666"/>
                </a:solidFill>
              </a:rPr>
              <a:t> Then we define a base class that contains functions </a:t>
            </a:r>
            <a:br>
              <a:rPr lang="en-US" sz="2000">
                <a:solidFill>
                  <a:srgbClr val="006666"/>
                </a:solidFill>
              </a:rPr>
            </a:br>
            <a:r>
              <a:rPr lang="en-US" sz="2000">
                <a:solidFill>
                  <a:srgbClr val="006666"/>
                </a:solidFill>
              </a:rPr>
              <a:t>   common to all of the derived classes (e.g. </a:t>
            </a:r>
            <a:r>
              <a:rPr lang="en-US" sz="2000">
                <a:solidFill>
                  <a:schemeClr val="accent2"/>
                </a:solidFill>
              </a:rPr>
              <a:t>getArea</a:t>
            </a:r>
            <a:r>
              <a:rPr lang="en-US" sz="2000">
                <a:solidFill>
                  <a:srgbClr val="006666"/>
                </a:solidFill>
              </a:rPr>
              <a:t>, </a:t>
            </a:r>
            <a:r>
              <a:rPr lang="en-US" sz="2000">
                <a:solidFill>
                  <a:schemeClr val="accent2"/>
                </a:solidFill>
              </a:rPr>
              <a:t>plotShape</a:t>
            </a:r>
            <a:r>
              <a:rPr lang="en-US" sz="2000">
                <a:solidFill>
                  <a:srgbClr val="006666"/>
                </a:solidFill>
              </a:rPr>
              <a:t>).</a:t>
            </a:r>
          </a:p>
          <a:p>
            <a:pPr algn="l">
              <a:buFontTx/>
              <a:buChar char="•"/>
            </a:pPr>
            <a:endParaRPr lang="en-US" sz="2000">
              <a:solidFill>
                <a:srgbClr val="006666"/>
              </a:solidFill>
            </a:endParaRPr>
          </a:p>
          <a:p>
            <a:pPr algn="l">
              <a:buFontTx/>
              <a:buChar char="•"/>
            </a:pPr>
            <a:r>
              <a:rPr lang="en-US" sz="2000">
                <a:solidFill>
                  <a:srgbClr val="006666"/>
                </a:solidFill>
              </a:rPr>
              <a:t> Then you write your derived classes, creating specialized </a:t>
            </a:r>
            <a:br>
              <a:rPr lang="en-US" sz="2000">
                <a:solidFill>
                  <a:srgbClr val="006666"/>
                </a:solidFill>
              </a:rPr>
            </a:br>
            <a:r>
              <a:rPr lang="en-US" sz="2000">
                <a:solidFill>
                  <a:srgbClr val="006666"/>
                </a:solidFill>
              </a:rPr>
              <a:t>   versions of each common function:  </a:t>
            </a:r>
          </a:p>
        </p:txBody>
      </p:sp>
      <p:sp>
        <p:nvSpPr>
          <p:cNvPr id="368660" name="Text Box 20"/>
          <p:cNvSpPr txBox="1">
            <a:spLocks noChangeArrowheads="1"/>
          </p:cNvSpPr>
          <p:nvPr/>
        </p:nvSpPr>
        <p:spPr bwMode="auto">
          <a:xfrm>
            <a:off x="304800" y="3429000"/>
            <a:ext cx="4211638" cy="1828800"/>
          </a:xfrm>
          <a:prstGeom prst="rect">
            <a:avLst/>
          </a:prstGeom>
          <a:solidFill>
            <a:srgbClr val="FFD9EC"/>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200">
                <a:solidFill>
                  <a:schemeClr val="accent2"/>
                </a:solidFill>
              </a:rPr>
              <a:t>Square</a:t>
            </a:r>
            <a:r>
              <a:rPr lang="en-US" sz="2200"/>
              <a:t> version of getArea</a:t>
            </a:r>
          </a:p>
          <a:p>
            <a:pPr algn="l"/>
            <a:endParaRPr lang="en-US" sz="1200"/>
          </a:p>
          <a:p>
            <a:pPr algn="l"/>
            <a:r>
              <a:rPr lang="en-US" sz="2000">
                <a:solidFill>
                  <a:srgbClr val="FF0000"/>
                </a:solidFill>
              </a:rPr>
              <a:t>virtual </a:t>
            </a:r>
            <a:r>
              <a:rPr lang="en-US" sz="2000">
                <a:solidFill>
                  <a:schemeClr val="tx1"/>
                </a:solidFill>
              </a:rPr>
              <a:t>int getArea(void)</a:t>
            </a:r>
          </a:p>
          <a:p>
            <a:pPr algn="l"/>
            <a:r>
              <a:rPr lang="en-US" sz="2000">
                <a:solidFill>
                  <a:schemeClr val="tx1"/>
                </a:solidFill>
              </a:rPr>
              <a:t>{ </a:t>
            </a:r>
          </a:p>
          <a:p>
            <a:pPr algn="l"/>
            <a:r>
              <a:rPr lang="en-US" sz="2000">
                <a:solidFill>
                  <a:schemeClr val="tx1"/>
                </a:solidFill>
              </a:rPr>
              <a:t>   return(</a:t>
            </a:r>
            <a:r>
              <a:rPr lang="en-US" sz="2000">
                <a:solidFill>
                  <a:srgbClr val="6600CC"/>
                </a:solidFill>
              </a:rPr>
              <a:t>m_side * m_side</a:t>
            </a:r>
            <a:r>
              <a:rPr lang="en-US" sz="2000">
                <a:solidFill>
                  <a:schemeClr val="tx1"/>
                </a:solidFill>
              </a:rPr>
              <a:t>);</a:t>
            </a:r>
          </a:p>
          <a:p>
            <a:pPr algn="l"/>
            <a:r>
              <a:rPr lang="en-US" sz="2000">
                <a:solidFill>
                  <a:schemeClr val="tx1"/>
                </a:solidFill>
              </a:rPr>
              <a:t>}</a:t>
            </a:r>
          </a:p>
        </p:txBody>
      </p:sp>
      <p:sp>
        <p:nvSpPr>
          <p:cNvPr id="368661" name="Text Box 21"/>
          <p:cNvSpPr txBox="1">
            <a:spLocks noChangeArrowheads="1"/>
          </p:cNvSpPr>
          <p:nvPr/>
        </p:nvSpPr>
        <p:spPr bwMode="auto">
          <a:xfrm>
            <a:off x="4572000" y="3427413"/>
            <a:ext cx="4443413" cy="1828800"/>
          </a:xfrm>
          <a:prstGeom prst="rect">
            <a:avLst/>
          </a:prstGeom>
          <a:solidFill>
            <a:srgbClr val="FFD9EC"/>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200">
                <a:solidFill>
                  <a:schemeClr val="accent2"/>
                </a:solidFill>
              </a:rPr>
              <a:t>Circle</a:t>
            </a:r>
            <a:r>
              <a:rPr lang="en-US" sz="2200"/>
              <a:t> version of getArea</a:t>
            </a:r>
          </a:p>
          <a:p>
            <a:pPr algn="l"/>
            <a:endParaRPr lang="en-US" sz="1200"/>
          </a:p>
          <a:p>
            <a:pPr algn="l"/>
            <a:r>
              <a:rPr lang="en-US" sz="2000">
                <a:solidFill>
                  <a:srgbClr val="FF0000"/>
                </a:solidFill>
              </a:rPr>
              <a:t>virtual</a:t>
            </a:r>
            <a:r>
              <a:rPr lang="en-US" sz="2000"/>
              <a:t> </a:t>
            </a:r>
            <a:r>
              <a:rPr lang="en-US" sz="2000">
                <a:solidFill>
                  <a:schemeClr val="tx1"/>
                </a:solidFill>
              </a:rPr>
              <a:t>int getArea(void)</a:t>
            </a:r>
          </a:p>
          <a:p>
            <a:pPr algn="l"/>
            <a:r>
              <a:rPr lang="en-US" sz="2000">
                <a:solidFill>
                  <a:schemeClr val="tx1"/>
                </a:solidFill>
              </a:rPr>
              <a:t>{ </a:t>
            </a:r>
          </a:p>
          <a:p>
            <a:pPr algn="l"/>
            <a:r>
              <a:rPr lang="en-US" sz="2000">
                <a:solidFill>
                  <a:schemeClr val="tx1"/>
                </a:solidFill>
              </a:rPr>
              <a:t>   return(</a:t>
            </a:r>
            <a:r>
              <a:rPr lang="en-US" sz="2000">
                <a:solidFill>
                  <a:srgbClr val="6600CC"/>
                </a:solidFill>
              </a:rPr>
              <a:t>3.14*m_rad*m_rad</a:t>
            </a:r>
            <a:r>
              <a:rPr lang="en-US" sz="2000">
                <a:solidFill>
                  <a:schemeClr val="tx1"/>
                </a:solidFill>
              </a:rPr>
              <a:t>);</a:t>
            </a:r>
          </a:p>
          <a:p>
            <a:pPr algn="l"/>
            <a:r>
              <a:rPr lang="en-US" sz="2000">
                <a:solidFill>
                  <a:schemeClr val="tx1"/>
                </a:solidFill>
              </a:rPr>
              <a:t>}</a:t>
            </a:r>
          </a:p>
        </p:txBody>
      </p:sp>
      <p:sp>
        <p:nvSpPr>
          <p:cNvPr id="368662" name="Text Box 22"/>
          <p:cNvSpPr txBox="1">
            <a:spLocks noChangeArrowheads="1"/>
          </p:cNvSpPr>
          <p:nvPr/>
        </p:nvSpPr>
        <p:spPr bwMode="auto">
          <a:xfrm>
            <a:off x="214313" y="5486400"/>
            <a:ext cx="8921750" cy="15859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sz="2000">
                <a:solidFill>
                  <a:srgbClr val="006666"/>
                </a:solidFill>
              </a:rPr>
              <a:t> You can access derived variables with a base class pointer or reference.</a:t>
            </a:r>
          </a:p>
          <a:p>
            <a:pPr algn="l">
              <a:buFontTx/>
              <a:buChar char="•"/>
            </a:pPr>
            <a:endParaRPr lang="en-US" sz="2000">
              <a:solidFill>
                <a:srgbClr val="006666"/>
              </a:solidFill>
            </a:endParaRPr>
          </a:p>
          <a:p>
            <a:pPr algn="l">
              <a:buFontTx/>
              <a:buChar char="•"/>
            </a:pPr>
            <a:r>
              <a:rPr lang="en-US" sz="2000">
                <a:solidFill>
                  <a:srgbClr val="CC0000"/>
                </a:solidFill>
              </a:rPr>
              <a:t> Finally, you should (MUST) always define a virtual destructor in your </a:t>
            </a:r>
            <a:br>
              <a:rPr lang="en-US" sz="2000">
                <a:solidFill>
                  <a:srgbClr val="CC0000"/>
                </a:solidFill>
              </a:rPr>
            </a:br>
            <a:r>
              <a:rPr lang="en-US" sz="2000">
                <a:solidFill>
                  <a:srgbClr val="CC0000"/>
                </a:solidFill>
              </a:rPr>
              <a:t>  base class, whether it needs it or not. </a:t>
            </a:r>
            <a:r>
              <a:rPr lang="en-US" sz="1800" i="1">
                <a:solidFill>
                  <a:schemeClr val="accent2"/>
                </a:solidFill>
              </a:rPr>
              <a:t>(no vd in the base class, no points!)</a:t>
            </a:r>
          </a:p>
          <a:p>
            <a:pPr algn="l">
              <a:buFontTx/>
              <a:buChar char="•"/>
            </a:pPr>
            <a:endParaRPr lang="en-US" sz="180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5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5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60"/>
                                        </p:tgtEl>
                                        <p:attrNameLst>
                                          <p:attrName>style.visibility</p:attrName>
                                        </p:attrNameLst>
                                      </p:cBhvr>
                                      <p:to>
                                        <p:strVal val="visible"/>
                                      </p:to>
                                    </p:set>
                                    <p:anim calcmode="lin" valueType="num">
                                      <p:cBhvr additive="base">
                                        <p:cTn id="19" dur="500" fill="hold"/>
                                        <p:tgtEl>
                                          <p:spTgt spid="368660"/>
                                        </p:tgtEl>
                                        <p:attrNameLst>
                                          <p:attrName>ppt_x</p:attrName>
                                        </p:attrNameLst>
                                      </p:cBhvr>
                                      <p:tavLst>
                                        <p:tav tm="0">
                                          <p:val>
                                            <p:strVal val="#ppt_x"/>
                                          </p:val>
                                        </p:tav>
                                        <p:tav tm="100000">
                                          <p:val>
                                            <p:strVal val="#ppt_x"/>
                                          </p:val>
                                        </p:tav>
                                      </p:tavLst>
                                    </p:anim>
                                    <p:anim calcmode="lin" valueType="num">
                                      <p:cBhvr additive="base">
                                        <p:cTn id="20" dur="500" fill="hold"/>
                                        <p:tgtEl>
                                          <p:spTgt spid="368660"/>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368661"/>
                                        </p:tgtEl>
                                        <p:attrNameLst>
                                          <p:attrName>style.visibility</p:attrName>
                                        </p:attrNameLst>
                                      </p:cBhvr>
                                      <p:to>
                                        <p:strVal val="visible"/>
                                      </p:to>
                                    </p:set>
                                    <p:anim calcmode="lin" valueType="num">
                                      <p:cBhvr additive="base">
                                        <p:cTn id="24" dur="500" fill="hold"/>
                                        <p:tgtEl>
                                          <p:spTgt spid="368661"/>
                                        </p:tgtEl>
                                        <p:attrNameLst>
                                          <p:attrName>ppt_x</p:attrName>
                                        </p:attrNameLst>
                                      </p:cBhvr>
                                      <p:tavLst>
                                        <p:tav tm="0">
                                          <p:val>
                                            <p:strVal val="#ppt_x"/>
                                          </p:val>
                                        </p:tav>
                                        <p:tav tm="100000">
                                          <p:val>
                                            <p:strVal val="#ppt_x"/>
                                          </p:val>
                                        </p:tav>
                                      </p:tavLst>
                                    </p:anim>
                                    <p:anim calcmode="lin" valueType="num">
                                      <p:cBhvr additive="base">
                                        <p:cTn id="25" dur="500" fill="hold"/>
                                        <p:tgtEl>
                                          <p:spTgt spid="368661"/>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68662">
                                            <p:txEl>
                                              <p:pRg st="0" end="0"/>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686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52" grpId="0" build="p"/>
      <p:bldP spid="368660" grpId="0" animBg="1"/>
      <p:bldP spid="368661" grpId="0" animBg="1"/>
      <p:bldP spid="36866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fld id="{FDF357C5-D4D0-45AD-B6F9-D1E8F17AF571}" type="slidenum">
              <a:rPr lang="en-US"/>
              <a:pPr/>
              <a:t>38</a:t>
            </a:fld>
            <a:endParaRPr lang="en-US"/>
          </a:p>
        </p:txBody>
      </p:sp>
      <p:sp>
        <p:nvSpPr>
          <p:cNvPr id="488597" name="Rectangle 149"/>
          <p:cNvSpPr>
            <a:spLocks noChangeArrowheads="1"/>
          </p:cNvSpPr>
          <p:nvPr/>
        </p:nvSpPr>
        <p:spPr bwMode="auto">
          <a:xfrm>
            <a:off x="152400" y="4618038"/>
            <a:ext cx="4572000" cy="2163762"/>
          </a:xfrm>
          <a:prstGeom prst="rect">
            <a:avLst/>
          </a:prstGeom>
          <a:solidFill>
            <a:srgbClr val="FFF7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8596" name="Rectangle 148"/>
          <p:cNvSpPr>
            <a:spLocks noChangeArrowheads="1"/>
          </p:cNvSpPr>
          <p:nvPr/>
        </p:nvSpPr>
        <p:spPr bwMode="auto">
          <a:xfrm>
            <a:off x="158750" y="2300288"/>
            <a:ext cx="4572000" cy="2163762"/>
          </a:xfrm>
          <a:prstGeom prst="rect">
            <a:avLst/>
          </a:prstGeom>
          <a:solidFill>
            <a:srgbClr val="FFF7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8450" name="Rectangle 2"/>
          <p:cNvSpPr>
            <a:spLocks noGrp="1" noChangeArrowheads="1"/>
          </p:cNvSpPr>
          <p:nvPr>
            <p:ph type="title"/>
          </p:nvPr>
        </p:nvSpPr>
        <p:spPr>
          <a:xfrm>
            <a:off x="3810000" y="76200"/>
            <a:ext cx="7772400" cy="1143000"/>
          </a:xfrm>
        </p:spPr>
        <p:txBody>
          <a:bodyPr/>
          <a:lstStyle/>
          <a:p>
            <a:r>
              <a:rPr lang="en-US" sz="3600"/>
              <a:t>Useless </a:t>
            </a:r>
            <a:br>
              <a:rPr lang="en-US" sz="3600"/>
            </a:br>
            <a:r>
              <a:rPr lang="en-US" sz="3600"/>
              <a:t>Functions</a:t>
            </a:r>
          </a:p>
        </p:txBody>
      </p:sp>
      <p:sp>
        <p:nvSpPr>
          <p:cNvPr id="488488" name="Text Box 40"/>
          <p:cNvSpPr txBox="1">
            <a:spLocks noChangeArrowheads="1"/>
          </p:cNvSpPr>
          <p:nvPr/>
        </p:nvSpPr>
        <p:spPr bwMode="auto">
          <a:xfrm>
            <a:off x="4876800" y="2811463"/>
            <a:ext cx="4114800" cy="3970337"/>
          </a:xfrm>
          <a:prstGeom prst="rect">
            <a:avLst/>
          </a:prstGeom>
          <a:solidFill>
            <a:srgbClr val="F7FFF7"/>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PrintInfo(</a:t>
            </a:r>
            <a:r>
              <a:rPr lang="en-US" sz="1800" b="1">
                <a:solidFill>
                  <a:schemeClr val="accent2"/>
                </a:solidFill>
                <a:latin typeface="Courier New" pitchFamily="49" charset="0"/>
              </a:rPr>
              <a:t>Shape</a:t>
            </a:r>
            <a:r>
              <a:rPr lang="en-US" sz="1800" b="1">
                <a:solidFill>
                  <a:srgbClr val="FF3300"/>
                </a:solidFill>
                <a:latin typeface="Courier New" pitchFamily="49" charset="0"/>
              </a:rPr>
              <a:t> </a:t>
            </a:r>
            <a:r>
              <a:rPr lang="en-US" sz="1800" b="1">
                <a:solidFill>
                  <a:schemeClr val="accent2"/>
                </a:solidFill>
                <a:latin typeface="Courier New" pitchFamily="49" charset="0"/>
              </a:rPr>
              <a:t>&amp;x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a:t>
            </a:r>
            <a:r>
              <a:rPr lang="en-US" sz="1700" b="1">
                <a:latin typeface="Courier New" pitchFamily="49" charset="0"/>
              </a:rPr>
              <a:t>cout &lt;&lt;</a:t>
            </a:r>
            <a:r>
              <a:rPr lang="en-US" sz="1800" b="1">
                <a:latin typeface="Courier New" pitchFamily="49" charset="0"/>
              </a:rPr>
              <a:t> “The area is “ &lt;&lt;</a:t>
            </a:r>
            <a:br>
              <a:rPr lang="en-US" sz="1800" b="1">
                <a:latin typeface="Courier New" pitchFamily="49" charset="0"/>
              </a:rPr>
            </a:br>
            <a:r>
              <a:rPr lang="en-US" sz="1800" b="1">
                <a:latin typeface="Courier New" pitchFamily="49" charset="0"/>
              </a:rPr>
              <a:t>    x.getArea();</a:t>
            </a:r>
          </a:p>
          <a:p>
            <a:pPr algn="l"/>
            <a:r>
              <a:rPr lang="en-US" sz="1800" b="1">
                <a:latin typeface="Courier New" pitchFamily="49" charset="0"/>
              </a:rPr>
              <a:t> </a:t>
            </a:r>
            <a:r>
              <a:rPr lang="en-US" sz="1700" b="1">
                <a:latin typeface="Courier New" pitchFamily="49" charset="0"/>
              </a:rPr>
              <a:t>cout &lt;&lt;</a:t>
            </a:r>
            <a:r>
              <a:rPr lang="en-US" sz="1500" b="1">
                <a:latin typeface="Courier New" pitchFamily="49" charset="0"/>
              </a:rPr>
              <a:t> “The circumference is </a:t>
            </a:r>
            <a:r>
              <a:rPr lang="en-US" sz="1800" b="1">
                <a:latin typeface="Courier New" pitchFamily="49" charset="0"/>
              </a:rPr>
              <a:t>”</a:t>
            </a:r>
          </a:p>
          <a:p>
            <a:pPr algn="l"/>
            <a:r>
              <a:rPr lang="en-US" sz="1800" b="1">
                <a:latin typeface="Courier New" pitchFamily="49" charset="0"/>
              </a:rPr>
              <a:t>    x.getCircum();</a:t>
            </a:r>
          </a:p>
          <a:p>
            <a:pPr algn="l"/>
            <a:r>
              <a:rPr lang="en-US" sz="1800" b="1">
                <a:latin typeface="Courier New" pitchFamily="49" charset="0"/>
              </a:rPr>
              <a:t>}</a:t>
            </a: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Circle c(10);</a:t>
            </a:r>
          </a:p>
          <a:p>
            <a:pPr algn="l"/>
            <a:endParaRPr lang="en-US" sz="1000" b="1">
              <a:latin typeface="Courier New" pitchFamily="49" charset="0"/>
            </a:endParaRPr>
          </a:p>
          <a:p>
            <a:pPr algn="l"/>
            <a:r>
              <a:rPr lang="en-US" sz="1800" b="1">
                <a:latin typeface="Courier New" pitchFamily="49" charset="0"/>
              </a:rPr>
              <a:t>  PrintInfo(</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  PrintInfo(</a:t>
            </a:r>
            <a:r>
              <a:rPr lang="en-US" sz="1800" b="1">
                <a:solidFill>
                  <a:srgbClr val="FF3300"/>
                </a:solidFill>
                <a:latin typeface="Courier New" pitchFamily="49" charset="0"/>
              </a:rPr>
              <a:t>c</a:t>
            </a:r>
            <a:r>
              <a:rPr lang="en-US" sz="1800" b="1">
                <a:latin typeface="Courier New" pitchFamily="49" charset="0"/>
              </a:rPr>
              <a:t>);</a:t>
            </a:r>
          </a:p>
        </p:txBody>
      </p:sp>
      <p:sp>
        <p:nvSpPr>
          <p:cNvPr id="488491" name="Rectangle 43"/>
          <p:cNvSpPr>
            <a:spLocks noChangeArrowheads="1"/>
          </p:cNvSpPr>
          <p:nvPr/>
        </p:nvSpPr>
        <p:spPr bwMode="auto">
          <a:xfrm>
            <a:off x="152400" y="304800"/>
            <a:ext cx="5438775" cy="1906588"/>
          </a:xfrm>
          <a:prstGeom prst="rect">
            <a:avLst/>
          </a:prstGeom>
          <a:solidFill>
            <a:srgbClr val="FFF7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a:t>
            </a:r>
            <a:r>
              <a:rPr lang="en-US" sz="1700" b="1">
                <a:solidFill>
                  <a:srgbClr val="6600CC"/>
                </a:solidFill>
                <a:latin typeface="Courier New" pitchFamily="49" charset="0"/>
                <a:ea typeface="MS Mincho" pitchFamily="49" charset="-128"/>
              </a:rPr>
              <a:t>Shape</a:t>
            </a:r>
            <a:endParaRPr lang="en-US" sz="1700">
              <a:solidFill>
                <a:srgbClr val="6600CC"/>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7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rgbClr val="FF3300"/>
                </a:solidFill>
                <a:latin typeface="Courier New" pitchFamily="49" charset="0"/>
                <a:ea typeface="MS Mincho" pitchFamily="49" charset="-128"/>
              </a:rPr>
              <a:t>  virtual</a:t>
            </a:r>
            <a:r>
              <a:rPr lang="en-US" sz="1700" b="1">
                <a:solidFill>
                  <a:schemeClr val="tx1"/>
                </a:solidFill>
                <a:latin typeface="Courier New" pitchFamily="49" charset="0"/>
                <a:ea typeface="MS Mincho" pitchFamily="49" charset="-128"/>
              </a:rPr>
              <a:t> float getArea()  { return(0);}</a:t>
            </a:r>
          </a:p>
          <a:p>
            <a:pPr algn="l"/>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return(0);}</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p>
        </p:txBody>
      </p:sp>
      <p:sp>
        <p:nvSpPr>
          <p:cNvPr id="488595" name="Rectangle 147"/>
          <p:cNvSpPr>
            <a:spLocks noChangeArrowheads="1"/>
          </p:cNvSpPr>
          <p:nvPr/>
        </p:nvSpPr>
        <p:spPr bwMode="auto">
          <a:xfrm>
            <a:off x="381000" y="3109913"/>
            <a:ext cx="4114800" cy="533400"/>
          </a:xfrm>
          <a:prstGeom prst="rect">
            <a:avLst/>
          </a:prstGeom>
          <a:solidFill>
            <a:srgbClr val="FFCC99"/>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8600" name="Rectangle 152"/>
          <p:cNvSpPr>
            <a:spLocks noChangeArrowheads="1"/>
          </p:cNvSpPr>
          <p:nvPr/>
        </p:nvSpPr>
        <p:spPr bwMode="auto">
          <a:xfrm>
            <a:off x="381000" y="3705225"/>
            <a:ext cx="4114800" cy="533400"/>
          </a:xfrm>
          <a:prstGeom prst="rect">
            <a:avLst/>
          </a:prstGeom>
          <a:solidFill>
            <a:srgbClr val="FFCC99"/>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8494" name="Rectangle 46"/>
          <p:cNvSpPr>
            <a:spLocks noChangeArrowheads="1"/>
          </p:cNvSpPr>
          <p:nvPr/>
        </p:nvSpPr>
        <p:spPr bwMode="auto">
          <a:xfrm>
            <a:off x="152400" y="2300288"/>
            <a:ext cx="4570413" cy="216535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a:t>
            </a:r>
            <a:r>
              <a:rPr lang="en-US" sz="1700" b="1">
                <a:solidFill>
                  <a:srgbClr val="006666"/>
                </a:solidFill>
                <a:latin typeface="Courier New" pitchFamily="49" charset="0"/>
                <a:ea typeface="MS Mincho" pitchFamily="49" charset="-128"/>
              </a:rPr>
              <a:t>Square</a:t>
            </a:r>
            <a:r>
              <a:rPr lang="en-US" sz="1700" b="1">
                <a:solidFill>
                  <a:schemeClr val="tx1"/>
                </a:solidFill>
                <a:latin typeface="Courier New" pitchFamily="49" charset="0"/>
                <a:ea typeface="MS Mincho" pitchFamily="49" charset="-128"/>
              </a:rPr>
              <a:t>: public </a:t>
            </a:r>
            <a:r>
              <a:rPr lang="en-US" sz="1700" b="1">
                <a:solidFill>
                  <a:srgbClr val="6600CC"/>
                </a:solidFill>
                <a:latin typeface="Courier New" pitchFamily="49" charset="0"/>
                <a:ea typeface="MS Mincho" pitchFamily="49" charset="-128"/>
              </a:rPr>
              <a:t>Shape</a:t>
            </a:r>
            <a:endParaRPr lang="en-US" sz="1200">
              <a:solidFill>
                <a:srgbClr val="6600CC"/>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Courier New" pitchFamily="49" charset="0"/>
                <a:ea typeface="MS Mincho" pitchFamily="49" charset="-128"/>
              </a:rPr>
              <a:t>  </a:t>
            </a:r>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a:t>
            </a:r>
            <a:r>
              <a:rPr lang="en-US" sz="1700" b="1">
                <a:solidFill>
                  <a:srgbClr val="006666"/>
                </a:solidFill>
                <a:latin typeface="Courier New" pitchFamily="49" charset="0"/>
                <a:ea typeface="MS Mincho" pitchFamily="49" charset="-128"/>
              </a:rPr>
              <a:t>m_side*m_side</a:t>
            </a:r>
            <a:r>
              <a:rPr lang="en-US" sz="1700" b="1">
                <a:solidFill>
                  <a:schemeClr val="tx1"/>
                </a:solidFill>
                <a:latin typeface="Courier New" pitchFamily="49" charset="0"/>
                <a:ea typeface="MS Mincho" pitchFamily="49" charset="-128"/>
              </a:rPr>
              <a:t>); }</a:t>
            </a:r>
          </a:p>
          <a:p>
            <a:pPr algn="l"/>
            <a:r>
              <a:rPr lang="en-US" sz="1700">
                <a:latin typeface="Courier New" pitchFamily="49" charset="0"/>
              </a:rPr>
              <a:t> </a:t>
            </a:r>
            <a:r>
              <a:rPr lang="en-US" sz="1700" b="1">
                <a:solidFill>
                  <a:schemeClr val="tx1"/>
                </a:solidFill>
                <a:latin typeface="Courier New" pitchFamily="49" charset="0"/>
              </a:rPr>
              <a:t> </a:t>
            </a:r>
            <a:r>
              <a:rPr lang="en-US" sz="1700" b="1">
                <a:solidFill>
                  <a:srgbClr val="FF3300"/>
                </a:solidFill>
                <a:latin typeface="Courier New" pitchFamily="49" charset="0"/>
              </a:rPr>
              <a:t>virtual</a:t>
            </a:r>
            <a:r>
              <a:rPr lang="en-US" sz="1700" b="1">
                <a:solidFill>
                  <a:schemeClr val="tx1"/>
                </a:solidFill>
                <a:latin typeface="Courier New" pitchFamily="49" charset="0"/>
              </a:rPr>
              <a:t> double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4*m_side</a:t>
            </a:r>
            <a:r>
              <a:rPr lang="en-US" sz="1700" b="1">
                <a:solidFill>
                  <a:schemeClr val="tx1"/>
                </a:solidFill>
                <a:latin typeface="Courier New" pitchFamily="49" charset="0"/>
              </a:rPr>
              <a:t>); }</a:t>
            </a:r>
          </a:p>
          <a:p>
            <a:pPr algn="l"/>
            <a:r>
              <a:rPr lang="en-US" sz="1700" b="1">
                <a:solidFill>
                  <a:schemeClr val="tx1"/>
                </a:solidFill>
                <a:latin typeface="Courier New" pitchFamily="49" charset="0"/>
              </a:rPr>
              <a:t>   ...</a:t>
            </a:r>
          </a:p>
        </p:txBody>
      </p:sp>
      <p:sp>
        <p:nvSpPr>
          <p:cNvPr id="488603" name="Rectangle 155"/>
          <p:cNvSpPr>
            <a:spLocks noChangeArrowheads="1"/>
          </p:cNvSpPr>
          <p:nvPr/>
        </p:nvSpPr>
        <p:spPr bwMode="auto">
          <a:xfrm>
            <a:off x="409575" y="5410200"/>
            <a:ext cx="4114800" cy="533400"/>
          </a:xfrm>
          <a:prstGeom prst="rect">
            <a:avLst/>
          </a:prstGeom>
          <a:solidFill>
            <a:srgbClr val="FFCC99"/>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8604" name="Rectangle 156"/>
          <p:cNvSpPr>
            <a:spLocks noChangeArrowheads="1"/>
          </p:cNvSpPr>
          <p:nvPr/>
        </p:nvSpPr>
        <p:spPr bwMode="auto">
          <a:xfrm>
            <a:off x="409575" y="6005513"/>
            <a:ext cx="4114800" cy="533400"/>
          </a:xfrm>
          <a:prstGeom prst="rect">
            <a:avLst/>
          </a:prstGeom>
          <a:solidFill>
            <a:srgbClr val="FFCC99"/>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8497" name="Rectangle 49"/>
          <p:cNvSpPr>
            <a:spLocks noChangeArrowheads="1"/>
          </p:cNvSpPr>
          <p:nvPr/>
        </p:nvSpPr>
        <p:spPr bwMode="auto">
          <a:xfrm>
            <a:off x="152400" y="4616450"/>
            <a:ext cx="4572000" cy="216535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a:t>
            </a:r>
            <a:r>
              <a:rPr lang="en-US" sz="1700" b="1">
                <a:solidFill>
                  <a:srgbClr val="006666"/>
                </a:solidFill>
                <a:latin typeface="Courier New" pitchFamily="49" charset="0"/>
                <a:ea typeface="MS Mincho" pitchFamily="49" charset="-128"/>
              </a:rPr>
              <a:t>Circle</a:t>
            </a:r>
            <a:r>
              <a:rPr lang="en-US" sz="1700" b="1">
                <a:solidFill>
                  <a:schemeClr val="tx1"/>
                </a:solidFill>
                <a:latin typeface="Courier New" pitchFamily="49" charset="0"/>
                <a:ea typeface="MS Mincho" pitchFamily="49" charset="-128"/>
              </a:rPr>
              <a:t>: public </a:t>
            </a:r>
            <a:r>
              <a:rPr lang="en-US" sz="1700" b="1">
                <a:solidFill>
                  <a:srgbClr val="6600CC"/>
                </a:solidFill>
                <a:latin typeface="Courier New" pitchFamily="49" charset="0"/>
                <a:ea typeface="MS Mincho" pitchFamily="49" charset="-128"/>
              </a:rPr>
              <a:t>Shape</a:t>
            </a:r>
            <a:endParaRPr lang="en-US" sz="1200">
              <a:solidFill>
                <a:srgbClr val="6600CC"/>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double getArea() </a:t>
            </a:r>
          </a:p>
          <a:p>
            <a:pPr algn="l" eaLnBrk="0" hangingPunct="0"/>
            <a:r>
              <a:rPr lang="en-US" sz="1700" b="1">
                <a:solidFill>
                  <a:schemeClr val="tx1"/>
                </a:solidFill>
                <a:latin typeface="Courier New" pitchFamily="49" charset="0"/>
                <a:ea typeface="MS Mincho" pitchFamily="49" charset="-128"/>
              </a:rPr>
              <a:t>   { return (</a:t>
            </a:r>
            <a:r>
              <a:rPr lang="en-US" sz="1700" b="1">
                <a:solidFill>
                  <a:srgbClr val="006666"/>
                </a:solidFill>
                <a:latin typeface="Courier New" pitchFamily="49" charset="0"/>
                <a:ea typeface="MS Mincho" pitchFamily="49" charset="-128"/>
              </a:rPr>
              <a:t>3.14*m_rad*m_rad</a:t>
            </a:r>
            <a:r>
              <a:rPr lang="en-US" sz="1700" b="1">
                <a:solidFill>
                  <a:schemeClr val="tx1"/>
                </a:solidFill>
                <a:latin typeface="Courier New" pitchFamily="49" charset="0"/>
                <a:ea typeface="MS Mincho" pitchFamily="49" charset="-128"/>
              </a:rPr>
              <a:t>); }</a:t>
            </a:r>
          </a:p>
          <a:p>
            <a:pPr algn="l"/>
            <a:r>
              <a:rPr lang="en-US" sz="1700" b="1">
                <a:solidFill>
                  <a:schemeClr val="tx1"/>
                </a:solidFill>
                <a:latin typeface="Courier New" pitchFamily="49" charset="0"/>
              </a:rPr>
              <a:t> </a:t>
            </a:r>
            <a:r>
              <a:rPr lang="en-US" sz="1700" b="1">
                <a:solidFill>
                  <a:srgbClr val="FF3300"/>
                </a:solidFill>
                <a:latin typeface="Courier New" pitchFamily="49" charset="0"/>
              </a:rPr>
              <a:t>virtual</a:t>
            </a:r>
            <a:r>
              <a:rPr lang="en-US" sz="1700" b="1">
                <a:solidFill>
                  <a:schemeClr val="tx1"/>
                </a:solidFill>
                <a:latin typeface="Courier New" pitchFamily="49" charset="0"/>
              </a:rPr>
              <a:t> double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2*3.14*m_rad</a:t>
            </a:r>
            <a:r>
              <a:rPr lang="en-US" sz="1700" b="1">
                <a:solidFill>
                  <a:schemeClr val="tx1"/>
                </a:solidFill>
                <a:latin typeface="Courier New" pitchFamily="49" charset="0"/>
              </a:rPr>
              <a:t>); }</a:t>
            </a:r>
          </a:p>
          <a:p>
            <a:pPr algn="l" eaLnBrk="0" hangingPunct="0"/>
            <a:r>
              <a:rPr lang="en-US" sz="1700" b="1">
                <a:solidFill>
                  <a:schemeClr val="tx1"/>
                </a:solidFill>
                <a:latin typeface="Courier New" pitchFamily="49" charset="0"/>
                <a:ea typeface="MS Mincho" pitchFamily="49" charset="-128"/>
              </a:rPr>
              <a:t>  </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p:txBody>
      </p:sp>
      <p:sp>
        <p:nvSpPr>
          <p:cNvPr id="488590" name="Text Box 142"/>
          <p:cNvSpPr txBox="1">
            <a:spLocks noChangeArrowheads="1"/>
          </p:cNvSpPr>
          <p:nvPr/>
        </p:nvSpPr>
        <p:spPr bwMode="auto">
          <a:xfrm>
            <a:off x="4968875" y="228600"/>
            <a:ext cx="4022725" cy="1933575"/>
          </a:xfrm>
          <a:prstGeom prst="rect">
            <a:avLst/>
          </a:prstGeom>
          <a:solidFill>
            <a:srgbClr val="FFF9F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Question: When I call the </a:t>
            </a:r>
            <a:r>
              <a:rPr lang="en-US">
                <a:solidFill>
                  <a:srgbClr val="6600CC"/>
                </a:solidFill>
              </a:rPr>
              <a:t>PrintInfo</a:t>
            </a:r>
            <a:r>
              <a:rPr lang="en-US"/>
              <a:t> function and pass in a </a:t>
            </a:r>
            <a:r>
              <a:rPr lang="en-US">
                <a:solidFill>
                  <a:srgbClr val="006666"/>
                </a:solidFill>
              </a:rPr>
              <a:t>Square</a:t>
            </a:r>
            <a:r>
              <a:rPr lang="en-US"/>
              <a:t>, what </a:t>
            </a:r>
            <a:r>
              <a:rPr lang="en-US">
                <a:solidFill>
                  <a:srgbClr val="800000"/>
                </a:solidFill>
              </a:rPr>
              <a:t>getArea</a:t>
            </a:r>
            <a:r>
              <a:rPr lang="en-US"/>
              <a:t> and </a:t>
            </a:r>
            <a:r>
              <a:rPr lang="en-US">
                <a:solidFill>
                  <a:srgbClr val="800000"/>
                </a:solidFill>
              </a:rPr>
              <a:t>getCircum</a:t>
            </a:r>
            <a:r>
              <a:rPr lang="en-US"/>
              <a:t> functions does it call?</a:t>
            </a:r>
          </a:p>
        </p:txBody>
      </p:sp>
      <p:sp>
        <p:nvSpPr>
          <p:cNvPr id="488592" name="Line 144"/>
          <p:cNvSpPr>
            <a:spLocks noChangeShapeType="1"/>
          </p:cNvSpPr>
          <p:nvPr/>
        </p:nvSpPr>
        <p:spPr bwMode="auto">
          <a:xfrm>
            <a:off x="4891088" y="63246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8593" name="Text Box 145"/>
          <p:cNvSpPr txBox="1">
            <a:spLocks noChangeArrowheads="1"/>
          </p:cNvSpPr>
          <p:nvPr/>
        </p:nvSpPr>
        <p:spPr bwMode="auto">
          <a:xfrm>
            <a:off x="5029200" y="228600"/>
            <a:ext cx="4022725" cy="1933575"/>
          </a:xfrm>
          <a:prstGeom prst="rect">
            <a:avLst/>
          </a:prstGeom>
          <a:solidFill>
            <a:srgbClr val="FFF9F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…and when I call the </a:t>
            </a:r>
            <a:r>
              <a:rPr lang="en-US">
                <a:solidFill>
                  <a:srgbClr val="6600CC"/>
                </a:solidFill>
              </a:rPr>
              <a:t>PrintInfo</a:t>
            </a:r>
            <a:r>
              <a:rPr lang="en-US"/>
              <a:t> function and pass in a </a:t>
            </a:r>
            <a:r>
              <a:rPr lang="en-US">
                <a:solidFill>
                  <a:srgbClr val="006666"/>
                </a:solidFill>
              </a:rPr>
              <a:t>Circle</a:t>
            </a:r>
            <a:r>
              <a:rPr lang="en-US"/>
              <a:t>, what </a:t>
            </a:r>
            <a:r>
              <a:rPr lang="en-US">
                <a:solidFill>
                  <a:srgbClr val="800000"/>
                </a:solidFill>
              </a:rPr>
              <a:t>getArea</a:t>
            </a:r>
            <a:r>
              <a:rPr lang="en-US"/>
              <a:t> and </a:t>
            </a:r>
            <a:r>
              <a:rPr lang="en-US">
                <a:solidFill>
                  <a:srgbClr val="800000"/>
                </a:solidFill>
              </a:rPr>
              <a:t>getCircum</a:t>
            </a:r>
            <a:r>
              <a:rPr lang="en-US"/>
              <a:t> functions does it call?</a:t>
            </a:r>
          </a:p>
        </p:txBody>
      </p:sp>
      <p:sp>
        <p:nvSpPr>
          <p:cNvPr id="488594" name="Line 146"/>
          <p:cNvSpPr>
            <a:spLocks noChangeShapeType="1"/>
          </p:cNvSpPr>
          <p:nvPr/>
        </p:nvSpPr>
        <p:spPr bwMode="auto">
          <a:xfrm>
            <a:off x="4876800" y="66008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8598" name="Line 150"/>
          <p:cNvSpPr>
            <a:spLocks noChangeShapeType="1"/>
          </p:cNvSpPr>
          <p:nvPr/>
        </p:nvSpPr>
        <p:spPr bwMode="auto">
          <a:xfrm>
            <a:off x="4784725" y="3556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8599" name="Line 151"/>
          <p:cNvSpPr>
            <a:spLocks noChangeShapeType="1"/>
          </p:cNvSpPr>
          <p:nvPr/>
        </p:nvSpPr>
        <p:spPr bwMode="auto">
          <a:xfrm>
            <a:off x="4800600" y="41148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8601" name="Line 153"/>
          <p:cNvSpPr>
            <a:spLocks noChangeShapeType="1"/>
          </p:cNvSpPr>
          <p:nvPr/>
        </p:nvSpPr>
        <p:spPr bwMode="auto">
          <a:xfrm>
            <a:off x="4800600" y="3556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8602" name="Line 154"/>
          <p:cNvSpPr>
            <a:spLocks noChangeShapeType="1"/>
          </p:cNvSpPr>
          <p:nvPr/>
        </p:nvSpPr>
        <p:spPr bwMode="auto">
          <a:xfrm>
            <a:off x="4816475" y="41148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88605" name="Text Box 157"/>
          <p:cNvSpPr txBox="1">
            <a:spLocks noChangeArrowheads="1"/>
          </p:cNvSpPr>
          <p:nvPr/>
        </p:nvSpPr>
        <p:spPr bwMode="auto">
          <a:xfrm>
            <a:off x="5562600" y="504825"/>
            <a:ext cx="3413125" cy="1933575"/>
          </a:xfrm>
          <a:prstGeom prst="rect">
            <a:avLst/>
          </a:prstGeom>
          <a:solidFill>
            <a:srgbClr val="FFF9F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rPr>
              <a:t>So here’s my question:</a:t>
            </a:r>
          </a:p>
          <a:p>
            <a:r>
              <a:rPr lang="en-US"/>
              <a:t>When would </a:t>
            </a:r>
            <a:r>
              <a:rPr lang="en-US">
                <a:solidFill>
                  <a:srgbClr val="6600CC"/>
                </a:solidFill>
              </a:rPr>
              <a:t>Shape</a:t>
            </a:r>
            <a:r>
              <a:rPr lang="en-US"/>
              <a:t>’s </a:t>
            </a:r>
            <a:r>
              <a:rPr lang="en-US">
                <a:solidFill>
                  <a:srgbClr val="800000"/>
                </a:solidFill>
              </a:rPr>
              <a:t>getArea()</a:t>
            </a:r>
            <a:r>
              <a:rPr lang="en-US"/>
              <a:t> and </a:t>
            </a:r>
            <a:r>
              <a:rPr lang="en-US">
                <a:solidFill>
                  <a:srgbClr val="800000"/>
                </a:solidFill>
              </a:rPr>
              <a:t>getCircum()</a:t>
            </a:r>
            <a:r>
              <a:rPr lang="en-US"/>
              <a:t> functions ever be called?</a:t>
            </a:r>
          </a:p>
        </p:txBody>
      </p:sp>
      <p:sp>
        <p:nvSpPr>
          <p:cNvPr id="488606" name="Text Box 158"/>
          <p:cNvSpPr txBox="1">
            <a:spLocks noChangeArrowheads="1"/>
          </p:cNvSpPr>
          <p:nvPr/>
        </p:nvSpPr>
        <p:spPr bwMode="auto">
          <a:xfrm>
            <a:off x="6400800" y="1447800"/>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88607" name="Text Box 159"/>
          <p:cNvSpPr txBox="1">
            <a:spLocks noChangeArrowheads="1"/>
          </p:cNvSpPr>
          <p:nvPr/>
        </p:nvSpPr>
        <p:spPr bwMode="auto">
          <a:xfrm>
            <a:off x="5270500" y="119221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488608" name="AutoShape 160"/>
          <p:cNvCxnSpPr>
            <a:cxnSpLocks noChangeShapeType="1"/>
            <a:stCxn id="488606" idx="1"/>
            <a:endCxn id="488607" idx="3"/>
          </p:cNvCxnSpPr>
          <p:nvPr/>
        </p:nvCxnSpPr>
        <p:spPr bwMode="auto">
          <a:xfrm rot="10800000">
            <a:off x="5545138" y="1420813"/>
            <a:ext cx="855662" cy="255587"/>
          </a:xfrm>
          <a:prstGeom prst="curvedConnector3">
            <a:avLst>
              <a:gd name="adj1" fmla="val 50093"/>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8609" name="Text Box 161"/>
          <p:cNvSpPr txBox="1">
            <a:spLocks noChangeArrowheads="1"/>
          </p:cNvSpPr>
          <p:nvPr/>
        </p:nvSpPr>
        <p:spPr bwMode="auto">
          <a:xfrm>
            <a:off x="439738" y="1622425"/>
            <a:ext cx="3536950" cy="396875"/>
          </a:xfrm>
          <a:prstGeom prst="rect">
            <a:avLst/>
          </a:prstGeom>
          <a:solidFill>
            <a:srgbClr val="FFFBFD"/>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b="1">
                <a:solidFill>
                  <a:srgbClr val="FF3300"/>
                </a:solidFill>
                <a:latin typeface="Courier New" pitchFamily="49" charset="0"/>
              </a:rPr>
              <a:t>virtual</a:t>
            </a:r>
            <a:r>
              <a:rPr lang="en-US" sz="2000" b="1">
                <a:latin typeface="Courier New" pitchFamily="49" charset="0"/>
              </a:rPr>
              <a:t> </a:t>
            </a:r>
            <a:r>
              <a:rPr lang="en-US" sz="2000" b="1">
                <a:solidFill>
                  <a:schemeClr val="accent2"/>
                </a:solidFill>
                <a:latin typeface="Courier New" pitchFamily="49" charset="0"/>
              </a:rPr>
              <a:t>~Shape() { … }</a:t>
            </a:r>
          </a:p>
        </p:txBody>
      </p:sp>
      <p:sp>
        <p:nvSpPr>
          <p:cNvPr id="488610" name="AutoShape 162"/>
          <p:cNvSpPr>
            <a:spLocks noChangeArrowheads="1"/>
          </p:cNvSpPr>
          <p:nvPr/>
        </p:nvSpPr>
        <p:spPr bwMode="auto">
          <a:xfrm>
            <a:off x="2312988" y="123825"/>
            <a:ext cx="3429000" cy="1595438"/>
          </a:xfrm>
          <a:prstGeom prst="wedgeRoundRectCallout">
            <a:avLst>
              <a:gd name="adj1" fmla="val -60324"/>
              <a:gd name="adj2" fmla="val 49204"/>
              <a:gd name="adj3" fmla="val 16667"/>
            </a:avLst>
          </a:prstGeom>
          <a:solidFill>
            <a:srgbClr val="F9FEDE"/>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FF3300"/>
                </a:solidFill>
              </a:rPr>
              <a:t>!!Remember!!</a:t>
            </a:r>
            <a:r>
              <a:rPr lang="en-US" sz="2000"/>
              <a:t> You </a:t>
            </a:r>
            <a:r>
              <a:rPr lang="en-US" sz="2000" b="1" i="1" u="sng"/>
              <a:t>always</a:t>
            </a:r>
            <a:r>
              <a:rPr lang="en-US" sz="2000"/>
              <a:t> need a </a:t>
            </a:r>
            <a:r>
              <a:rPr lang="en-US" sz="2000">
                <a:solidFill>
                  <a:schemeClr val="accent2"/>
                </a:solidFill>
              </a:rPr>
              <a:t>virtual destructor </a:t>
            </a:r>
            <a:r>
              <a:rPr lang="en-US" sz="2000"/>
              <a:t>in your </a:t>
            </a:r>
            <a:r>
              <a:rPr lang="en-US" sz="2000">
                <a:solidFill>
                  <a:schemeClr val="accent2"/>
                </a:solidFill>
              </a:rPr>
              <a:t>base class</a:t>
            </a:r>
            <a:r>
              <a:rPr lang="en-US" sz="2000"/>
              <a:t> when using polymorphism!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86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88610"/>
                                        </p:tgtEl>
                                        <p:attrNameLst>
                                          <p:attrName>style.visibility</p:attrName>
                                        </p:attrNameLst>
                                      </p:cBhvr>
                                      <p:to>
                                        <p:strVal val="visible"/>
                                      </p:to>
                                    </p:set>
                                    <p:animEffect transition="in" filter="wipe(down)">
                                      <p:cBhvr>
                                        <p:cTn id="11" dur="500"/>
                                        <p:tgtEl>
                                          <p:spTgt spid="4886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488610"/>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48860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488590"/>
                                        </p:tgtEl>
                                        <p:attrNameLst>
                                          <p:attrName>style.visibility</p:attrName>
                                        </p:attrNameLst>
                                      </p:cBhvr>
                                      <p:to>
                                        <p:strVal val="visible"/>
                                      </p:to>
                                    </p:set>
                                    <p:anim calcmode="lin" valueType="num">
                                      <p:cBhvr additive="base">
                                        <p:cTn id="22" dur="500" fill="hold"/>
                                        <p:tgtEl>
                                          <p:spTgt spid="488590"/>
                                        </p:tgtEl>
                                        <p:attrNameLst>
                                          <p:attrName>ppt_x</p:attrName>
                                        </p:attrNameLst>
                                      </p:cBhvr>
                                      <p:tavLst>
                                        <p:tav tm="0">
                                          <p:val>
                                            <p:strVal val="1+#ppt_w/2"/>
                                          </p:val>
                                        </p:tav>
                                        <p:tav tm="100000">
                                          <p:val>
                                            <p:strVal val="#ppt_x"/>
                                          </p:val>
                                        </p:tav>
                                      </p:tavLst>
                                    </p:anim>
                                    <p:anim calcmode="lin" valueType="num">
                                      <p:cBhvr additive="base">
                                        <p:cTn id="23" dur="500" fill="hold"/>
                                        <p:tgtEl>
                                          <p:spTgt spid="48859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8859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488592"/>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88598"/>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8859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488598"/>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88599"/>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8860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488599"/>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xit" presetSubtype="2" fill="hold" grpId="1" nodeType="clickEffect">
                                  <p:stCondLst>
                                    <p:cond delay="0"/>
                                  </p:stCondLst>
                                  <p:childTnLst>
                                    <p:anim calcmode="lin" valueType="num">
                                      <p:cBhvr additive="base">
                                        <p:cTn id="59" dur="500"/>
                                        <p:tgtEl>
                                          <p:spTgt spid="488590"/>
                                        </p:tgtEl>
                                        <p:attrNameLst>
                                          <p:attrName>ppt_x</p:attrName>
                                        </p:attrNameLst>
                                      </p:cBhvr>
                                      <p:tavLst>
                                        <p:tav tm="0">
                                          <p:val>
                                            <p:strVal val="ppt_x"/>
                                          </p:val>
                                        </p:tav>
                                        <p:tav tm="100000">
                                          <p:val>
                                            <p:strVal val="1+ppt_w/2"/>
                                          </p:val>
                                        </p:tav>
                                      </p:tavLst>
                                    </p:anim>
                                    <p:anim calcmode="lin" valueType="num">
                                      <p:cBhvr additive="base">
                                        <p:cTn id="60" dur="500"/>
                                        <p:tgtEl>
                                          <p:spTgt spid="488590"/>
                                        </p:tgtEl>
                                        <p:attrNameLst>
                                          <p:attrName>ppt_y</p:attrName>
                                        </p:attrNameLst>
                                      </p:cBhvr>
                                      <p:tavLst>
                                        <p:tav tm="0">
                                          <p:val>
                                            <p:strVal val="ppt_y"/>
                                          </p:val>
                                        </p:tav>
                                        <p:tav tm="100000">
                                          <p:val>
                                            <p:strVal val="ppt_y"/>
                                          </p:val>
                                        </p:tav>
                                      </p:tavLst>
                                    </p:anim>
                                    <p:set>
                                      <p:cBhvr>
                                        <p:cTn id="61" dur="1" fill="hold">
                                          <p:stCondLst>
                                            <p:cond delay="499"/>
                                          </p:stCondLst>
                                        </p:cTn>
                                        <p:tgtEl>
                                          <p:spTgt spid="488590"/>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488593"/>
                                        </p:tgtEl>
                                        <p:attrNameLst>
                                          <p:attrName>style.visibility</p:attrName>
                                        </p:attrNameLst>
                                      </p:cBhvr>
                                      <p:to>
                                        <p:strVal val="visible"/>
                                      </p:to>
                                    </p:set>
                                    <p:anim calcmode="lin" valueType="num">
                                      <p:cBhvr additive="base">
                                        <p:cTn id="66" dur="500" fill="hold"/>
                                        <p:tgtEl>
                                          <p:spTgt spid="488593"/>
                                        </p:tgtEl>
                                        <p:attrNameLst>
                                          <p:attrName>ppt_x</p:attrName>
                                        </p:attrNameLst>
                                      </p:cBhvr>
                                      <p:tavLst>
                                        <p:tav tm="0">
                                          <p:val>
                                            <p:strVal val="1+#ppt_w/2"/>
                                          </p:val>
                                        </p:tav>
                                        <p:tav tm="100000">
                                          <p:val>
                                            <p:strVal val="#ppt_x"/>
                                          </p:val>
                                        </p:tav>
                                      </p:tavLst>
                                    </p:anim>
                                    <p:anim calcmode="lin" valueType="num">
                                      <p:cBhvr additive="base">
                                        <p:cTn id="67" dur="500" fill="hold"/>
                                        <p:tgtEl>
                                          <p:spTgt spid="488593"/>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88594"/>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488594"/>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88601"/>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88603"/>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488601"/>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88602"/>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488604"/>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488602"/>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xit" presetSubtype="2" fill="hold" grpId="1" nodeType="clickEffect">
                                  <p:stCondLst>
                                    <p:cond delay="0"/>
                                  </p:stCondLst>
                                  <p:childTnLst>
                                    <p:anim calcmode="lin" valueType="num">
                                      <p:cBhvr additive="base">
                                        <p:cTn id="103" dur="500"/>
                                        <p:tgtEl>
                                          <p:spTgt spid="488593"/>
                                        </p:tgtEl>
                                        <p:attrNameLst>
                                          <p:attrName>ppt_x</p:attrName>
                                        </p:attrNameLst>
                                      </p:cBhvr>
                                      <p:tavLst>
                                        <p:tav tm="0">
                                          <p:val>
                                            <p:strVal val="ppt_x"/>
                                          </p:val>
                                        </p:tav>
                                        <p:tav tm="100000">
                                          <p:val>
                                            <p:strVal val="1+ppt_w/2"/>
                                          </p:val>
                                        </p:tav>
                                      </p:tavLst>
                                    </p:anim>
                                    <p:anim calcmode="lin" valueType="num">
                                      <p:cBhvr additive="base">
                                        <p:cTn id="104" dur="500"/>
                                        <p:tgtEl>
                                          <p:spTgt spid="488593"/>
                                        </p:tgtEl>
                                        <p:attrNameLst>
                                          <p:attrName>ppt_y</p:attrName>
                                        </p:attrNameLst>
                                      </p:cBhvr>
                                      <p:tavLst>
                                        <p:tav tm="0">
                                          <p:val>
                                            <p:strVal val="ppt_y"/>
                                          </p:val>
                                        </p:tav>
                                        <p:tav tm="100000">
                                          <p:val>
                                            <p:strVal val="ppt_y"/>
                                          </p:val>
                                        </p:tav>
                                      </p:tavLst>
                                    </p:anim>
                                    <p:set>
                                      <p:cBhvr>
                                        <p:cTn id="105" dur="1" fill="hold">
                                          <p:stCondLst>
                                            <p:cond delay="499"/>
                                          </p:stCondLst>
                                        </p:cTn>
                                        <p:tgtEl>
                                          <p:spTgt spid="488593"/>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ntr" presetSubtype="2" fill="hold" grpId="0" nodeType="clickEffect">
                                  <p:stCondLst>
                                    <p:cond delay="0"/>
                                  </p:stCondLst>
                                  <p:childTnLst>
                                    <p:set>
                                      <p:cBhvr>
                                        <p:cTn id="109" dur="1" fill="hold">
                                          <p:stCondLst>
                                            <p:cond delay="0"/>
                                          </p:stCondLst>
                                        </p:cTn>
                                        <p:tgtEl>
                                          <p:spTgt spid="488605"/>
                                        </p:tgtEl>
                                        <p:attrNameLst>
                                          <p:attrName>style.visibility</p:attrName>
                                        </p:attrNameLst>
                                      </p:cBhvr>
                                      <p:to>
                                        <p:strVal val="visible"/>
                                      </p:to>
                                    </p:set>
                                    <p:anim calcmode="lin" valueType="num">
                                      <p:cBhvr additive="base">
                                        <p:cTn id="110" dur="500" fill="hold"/>
                                        <p:tgtEl>
                                          <p:spTgt spid="488605"/>
                                        </p:tgtEl>
                                        <p:attrNameLst>
                                          <p:attrName>ppt_x</p:attrName>
                                        </p:attrNameLst>
                                      </p:cBhvr>
                                      <p:tavLst>
                                        <p:tav tm="0">
                                          <p:val>
                                            <p:strVal val="1+#ppt_w/2"/>
                                          </p:val>
                                        </p:tav>
                                        <p:tav tm="100000">
                                          <p:val>
                                            <p:strVal val="#ppt_x"/>
                                          </p:val>
                                        </p:tav>
                                      </p:tavLst>
                                    </p:anim>
                                    <p:anim calcmode="lin" valueType="num">
                                      <p:cBhvr additive="base">
                                        <p:cTn id="111" dur="500" fill="hold"/>
                                        <p:tgtEl>
                                          <p:spTgt spid="488605"/>
                                        </p:tgtEl>
                                        <p:attrNameLst>
                                          <p:attrName>ppt_y</p:attrName>
                                        </p:attrNameLst>
                                      </p:cBhvr>
                                      <p:tavLst>
                                        <p:tav tm="0">
                                          <p:val>
                                            <p:strVal val="#ppt_y"/>
                                          </p:val>
                                        </p:tav>
                                        <p:tav tm="100000">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2" fill="hold" nodeType="clickEffect">
                                  <p:stCondLst>
                                    <p:cond delay="0"/>
                                  </p:stCondLst>
                                  <p:childTnLst>
                                    <p:set>
                                      <p:cBhvr>
                                        <p:cTn id="115" dur="1" fill="hold">
                                          <p:stCondLst>
                                            <p:cond delay="0"/>
                                          </p:stCondLst>
                                        </p:cTn>
                                        <p:tgtEl>
                                          <p:spTgt spid="488608"/>
                                        </p:tgtEl>
                                        <p:attrNameLst>
                                          <p:attrName>style.visibility</p:attrName>
                                        </p:attrNameLst>
                                      </p:cBhvr>
                                      <p:to>
                                        <p:strVal val="visible"/>
                                      </p:to>
                                    </p:set>
                                    <p:animEffect transition="in" filter="wipe(right)">
                                      <p:cBhvr>
                                        <p:cTn id="116" dur="500"/>
                                        <p:tgtEl>
                                          <p:spTgt spid="488608"/>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xit" presetSubtype="2" fill="hold" grpId="1" nodeType="clickEffect">
                                  <p:stCondLst>
                                    <p:cond delay="0"/>
                                  </p:stCondLst>
                                  <p:childTnLst>
                                    <p:anim calcmode="lin" valueType="num">
                                      <p:cBhvr additive="base">
                                        <p:cTn id="120" dur="500"/>
                                        <p:tgtEl>
                                          <p:spTgt spid="488605"/>
                                        </p:tgtEl>
                                        <p:attrNameLst>
                                          <p:attrName>ppt_x</p:attrName>
                                        </p:attrNameLst>
                                      </p:cBhvr>
                                      <p:tavLst>
                                        <p:tav tm="0">
                                          <p:val>
                                            <p:strVal val="ppt_x"/>
                                          </p:val>
                                        </p:tav>
                                        <p:tav tm="100000">
                                          <p:val>
                                            <p:strVal val="1+ppt_w/2"/>
                                          </p:val>
                                        </p:tav>
                                      </p:tavLst>
                                    </p:anim>
                                    <p:anim calcmode="lin" valueType="num">
                                      <p:cBhvr additive="base">
                                        <p:cTn id="121" dur="500"/>
                                        <p:tgtEl>
                                          <p:spTgt spid="488605"/>
                                        </p:tgtEl>
                                        <p:attrNameLst>
                                          <p:attrName>ppt_y</p:attrName>
                                        </p:attrNameLst>
                                      </p:cBhvr>
                                      <p:tavLst>
                                        <p:tav tm="0">
                                          <p:val>
                                            <p:strVal val="ppt_y"/>
                                          </p:val>
                                        </p:tav>
                                        <p:tav tm="100000">
                                          <p:val>
                                            <p:strVal val="ppt_y"/>
                                          </p:val>
                                        </p:tav>
                                      </p:tavLst>
                                    </p:anim>
                                    <p:set>
                                      <p:cBhvr>
                                        <p:cTn id="122" dur="1" fill="hold">
                                          <p:stCondLst>
                                            <p:cond delay="499"/>
                                          </p:stCondLst>
                                        </p:cTn>
                                        <p:tgtEl>
                                          <p:spTgt spid="488605"/>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4886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595" grpId="0" animBg="1"/>
      <p:bldP spid="488600" grpId="0" animBg="1"/>
      <p:bldP spid="488603" grpId="0" animBg="1"/>
      <p:bldP spid="488604" grpId="0" animBg="1"/>
      <p:bldP spid="488590" grpId="0" animBg="1"/>
      <p:bldP spid="488590" grpId="1" animBg="1"/>
      <p:bldP spid="488592" grpId="0" animBg="1"/>
      <p:bldP spid="488592" grpId="1" animBg="1"/>
      <p:bldP spid="488593" grpId="0" animBg="1"/>
      <p:bldP spid="488593" grpId="1" animBg="1"/>
      <p:bldP spid="488594" grpId="0" animBg="1"/>
      <p:bldP spid="488594" grpId="1" animBg="1"/>
      <p:bldP spid="488598" grpId="0" animBg="1"/>
      <p:bldP spid="488598" grpId="1" animBg="1"/>
      <p:bldP spid="488599" grpId="0" animBg="1"/>
      <p:bldP spid="488599" grpId="1" animBg="1"/>
      <p:bldP spid="488601" grpId="0" animBg="1"/>
      <p:bldP spid="488601" grpId="1" animBg="1"/>
      <p:bldP spid="488602" grpId="0" animBg="1"/>
      <p:bldP spid="488602" grpId="1" animBg="1"/>
      <p:bldP spid="488605" grpId="0" animBg="1"/>
      <p:bldP spid="488605" grpId="1" animBg="1"/>
      <p:bldP spid="488609" grpId="0" animBg="1"/>
      <p:bldP spid="488609" grpId="1" animBg="1"/>
      <p:bldP spid="488610" grpId="0" animBg="1"/>
      <p:bldP spid="488610"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C3BAC5CD-4C51-4B93-8CFB-12A8D43A48F9}" type="slidenum">
              <a:rPr lang="en-US"/>
              <a:pPr/>
              <a:t>39</a:t>
            </a:fld>
            <a:endParaRPr lang="en-US"/>
          </a:p>
        </p:txBody>
      </p:sp>
      <p:sp>
        <p:nvSpPr>
          <p:cNvPr id="490498" name="Rectangle 2"/>
          <p:cNvSpPr>
            <a:spLocks noChangeArrowheads="1"/>
          </p:cNvSpPr>
          <p:nvPr/>
        </p:nvSpPr>
        <p:spPr bwMode="auto">
          <a:xfrm>
            <a:off x="152400" y="4618038"/>
            <a:ext cx="4572000" cy="2163762"/>
          </a:xfrm>
          <a:prstGeom prst="rect">
            <a:avLst/>
          </a:prstGeom>
          <a:solidFill>
            <a:srgbClr val="FFF7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0499" name="Rectangle 3"/>
          <p:cNvSpPr>
            <a:spLocks noChangeArrowheads="1"/>
          </p:cNvSpPr>
          <p:nvPr/>
        </p:nvSpPr>
        <p:spPr bwMode="auto">
          <a:xfrm>
            <a:off x="158750" y="2300288"/>
            <a:ext cx="4572000" cy="2163762"/>
          </a:xfrm>
          <a:prstGeom prst="rect">
            <a:avLst/>
          </a:prstGeom>
          <a:solidFill>
            <a:srgbClr val="FFF7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0500" name="Rectangle 4"/>
          <p:cNvSpPr>
            <a:spLocks noGrp="1" noChangeArrowheads="1"/>
          </p:cNvSpPr>
          <p:nvPr>
            <p:ph type="title"/>
          </p:nvPr>
        </p:nvSpPr>
        <p:spPr>
          <a:xfrm>
            <a:off x="3810000" y="76200"/>
            <a:ext cx="7772400" cy="1143000"/>
          </a:xfrm>
        </p:spPr>
        <p:txBody>
          <a:bodyPr/>
          <a:lstStyle/>
          <a:p>
            <a:r>
              <a:rPr lang="en-US" sz="3600"/>
              <a:t>Useless </a:t>
            </a:r>
            <a:br>
              <a:rPr lang="en-US" sz="3600"/>
            </a:br>
            <a:r>
              <a:rPr lang="en-US" sz="3600"/>
              <a:t>Functions</a:t>
            </a:r>
          </a:p>
        </p:txBody>
      </p:sp>
      <p:sp>
        <p:nvSpPr>
          <p:cNvPr id="490501" name="Text Box 5"/>
          <p:cNvSpPr txBox="1">
            <a:spLocks noChangeArrowheads="1"/>
          </p:cNvSpPr>
          <p:nvPr/>
        </p:nvSpPr>
        <p:spPr bwMode="auto">
          <a:xfrm>
            <a:off x="4876800" y="2811463"/>
            <a:ext cx="4114800" cy="3970337"/>
          </a:xfrm>
          <a:prstGeom prst="rect">
            <a:avLst/>
          </a:prstGeom>
          <a:solidFill>
            <a:srgbClr val="F7FFF7"/>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PrintInfo(</a:t>
            </a:r>
            <a:r>
              <a:rPr lang="en-US" sz="1800" b="1">
                <a:solidFill>
                  <a:schemeClr val="accent2"/>
                </a:solidFill>
                <a:latin typeface="Courier New" pitchFamily="49" charset="0"/>
              </a:rPr>
              <a:t>Shape</a:t>
            </a:r>
            <a:r>
              <a:rPr lang="en-US" sz="1800" b="1">
                <a:solidFill>
                  <a:srgbClr val="FF3300"/>
                </a:solidFill>
                <a:latin typeface="Courier New" pitchFamily="49" charset="0"/>
              </a:rPr>
              <a:t> </a:t>
            </a:r>
            <a:r>
              <a:rPr lang="en-US" sz="1800" b="1">
                <a:solidFill>
                  <a:schemeClr val="accent2"/>
                </a:solidFill>
                <a:latin typeface="Courier New" pitchFamily="49" charset="0"/>
              </a:rPr>
              <a:t>&amp;x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a:t>
            </a:r>
            <a:r>
              <a:rPr lang="en-US" sz="1700" b="1">
                <a:latin typeface="Courier New" pitchFamily="49" charset="0"/>
              </a:rPr>
              <a:t>cout &lt;&lt;</a:t>
            </a:r>
            <a:r>
              <a:rPr lang="en-US" sz="1800" b="1">
                <a:latin typeface="Courier New" pitchFamily="49" charset="0"/>
              </a:rPr>
              <a:t> “The area is “ &lt;&lt;</a:t>
            </a:r>
            <a:br>
              <a:rPr lang="en-US" sz="1800" b="1">
                <a:latin typeface="Courier New" pitchFamily="49" charset="0"/>
              </a:rPr>
            </a:br>
            <a:r>
              <a:rPr lang="en-US" sz="1800" b="1">
                <a:latin typeface="Courier New" pitchFamily="49" charset="0"/>
              </a:rPr>
              <a:t>    x.getArea();</a:t>
            </a:r>
          </a:p>
          <a:p>
            <a:pPr algn="l"/>
            <a:r>
              <a:rPr lang="en-US" sz="1800" b="1">
                <a:latin typeface="Courier New" pitchFamily="49" charset="0"/>
              </a:rPr>
              <a:t> </a:t>
            </a:r>
            <a:r>
              <a:rPr lang="en-US" sz="1700" b="1">
                <a:latin typeface="Courier New" pitchFamily="49" charset="0"/>
              </a:rPr>
              <a:t>cout &lt;&lt;</a:t>
            </a:r>
            <a:r>
              <a:rPr lang="en-US" sz="1500" b="1">
                <a:latin typeface="Courier New" pitchFamily="49" charset="0"/>
              </a:rPr>
              <a:t> “The circumference is </a:t>
            </a:r>
            <a:r>
              <a:rPr lang="en-US" sz="1800" b="1">
                <a:latin typeface="Courier New" pitchFamily="49" charset="0"/>
              </a:rPr>
              <a:t>”</a:t>
            </a:r>
          </a:p>
          <a:p>
            <a:pPr algn="l"/>
            <a:r>
              <a:rPr lang="en-US" sz="1800" b="1">
                <a:latin typeface="Courier New" pitchFamily="49" charset="0"/>
              </a:rPr>
              <a:t>    x.getCircum();</a:t>
            </a:r>
          </a:p>
          <a:p>
            <a:pPr algn="l"/>
            <a:r>
              <a:rPr lang="en-US" sz="1800" b="1">
                <a:latin typeface="Courier New" pitchFamily="49" charset="0"/>
              </a:rPr>
              <a:t>}</a:t>
            </a: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Circle c(10);</a:t>
            </a:r>
          </a:p>
          <a:p>
            <a:pPr algn="l"/>
            <a:endParaRPr lang="en-US" sz="1000" b="1">
              <a:latin typeface="Courier New" pitchFamily="49" charset="0"/>
            </a:endParaRPr>
          </a:p>
          <a:p>
            <a:pPr algn="l"/>
            <a:r>
              <a:rPr lang="en-US" sz="1800" b="1">
                <a:latin typeface="Courier New" pitchFamily="49" charset="0"/>
              </a:rPr>
              <a:t>  PrintInfo(</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  PrintInfo(</a:t>
            </a:r>
            <a:r>
              <a:rPr lang="en-US" sz="1800" b="1">
                <a:solidFill>
                  <a:srgbClr val="FF3300"/>
                </a:solidFill>
                <a:latin typeface="Courier New" pitchFamily="49" charset="0"/>
              </a:rPr>
              <a:t>c</a:t>
            </a:r>
            <a:r>
              <a:rPr lang="en-US" sz="1800" b="1">
                <a:latin typeface="Courier New" pitchFamily="49" charset="0"/>
              </a:rPr>
              <a:t>);</a:t>
            </a:r>
          </a:p>
        </p:txBody>
      </p:sp>
      <p:sp>
        <p:nvSpPr>
          <p:cNvPr id="490502" name="Rectangle 6"/>
          <p:cNvSpPr>
            <a:spLocks noChangeArrowheads="1"/>
          </p:cNvSpPr>
          <p:nvPr/>
        </p:nvSpPr>
        <p:spPr bwMode="auto">
          <a:xfrm>
            <a:off x="152400" y="304800"/>
            <a:ext cx="5438775" cy="1906588"/>
          </a:xfrm>
          <a:prstGeom prst="rect">
            <a:avLst/>
          </a:prstGeom>
          <a:solidFill>
            <a:srgbClr val="FFF7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a:t>
            </a:r>
            <a:r>
              <a:rPr lang="en-US" sz="1700" b="1">
                <a:solidFill>
                  <a:srgbClr val="6600CC"/>
                </a:solidFill>
                <a:latin typeface="Courier New" pitchFamily="49" charset="0"/>
                <a:ea typeface="MS Mincho" pitchFamily="49" charset="-128"/>
              </a:rPr>
              <a:t>Shape</a:t>
            </a:r>
            <a:endParaRPr lang="en-US" sz="1700">
              <a:solidFill>
                <a:srgbClr val="6600CC"/>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7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rgbClr val="FF3300"/>
                </a:solidFill>
                <a:latin typeface="Courier New" pitchFamily="49" charset="0"/>
                <a:ea typeface="MS Mincho" pitchFamily="49" charset="-128"/>
              </a:rPr>
              <a:t>  virtual</a:t>
            </a:r>
            <a:r>
              <a:rPr lang="en-US" sz="1700" b="1">
                <a:solidFill>
                  <a:schemeClr val="tx1"/>
                </a:solidFill>
                <a:latin typeface="Courier New" pitchFamily="49" charset="0"/>
                <a:ea typeface="MS Mincho" pitchFamily="49" charset="-128"/>
              </a:rPr>
              <a:t> float getArea()  { return(0);}</a:t>
            </a:r>
          </a:p>
          <a:p>
            <a:pPr algn="l"/>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return(0);}</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p>
        </p:txBody>
      </p:sp>
      <p:sp>
        <p:nvSpPr>
          <p:cNvPr id="490505" name="Rectangle 9"/>
          <p:cNvSpPr>
            <a:spLocks noChangeArrowheads="1"/>
          </p:cNvSpPr>
          <p:nvPr/>
        </p:nvSpPr>
        <p:spPr bwMode="auto">
          <a:xfrm>
            <a:off x="152400" y="2300288"/>
            <a:ext cx="4570413" cy="216535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a:t>
            </a:r>
            <a:r>
              <a:rPr lang="en-US" sz="1700" b="1">
                <a:solidFill>
                  <a:srgbClr val="006666"/>
                </a:solidFill>
                <a:latin typeface="Courier New" pitchFamily="49" charset="0"/>
                <a:ea typeface="MS Mincho" pitchFamily="49" charset="-128"/>
              </a:rPr>
              <a:t>Square</a:t>
            </a:r>
            <a:r>
              <a:rPr lang="en-US" sz="1700" b="1">
                <a:solidFill>
                  <a:schemeClr val="tx1"/>
                </a:solidFill>
                <a:latin typeface="Courier New" pitchFamily="49" charset="0"/>
                <a:ea typeface="MS Mincho" pitchFamily="49" charset="-128"/>
              </a:rPr>
              <a:t>: public </a:t>
            </a:r>
            <a:r>
              <a:rPr lang="en-US" sz="1700" b="1">
                <a:solidFill>
                  <a:srgbClr val="6600CC"/>
                </a:solidFill>
                <a:latin typeface="Courier New" pitchFamily="49" charset="0"/>
                <a:ea typeface="MS Mincho" pitchFamily="49" charset="-128"/>
              </a:rPr>
              <a:t>Shape</a:t>
            </a:r>
            <a:endParaRPr lang="en-US" sz="1200">
              <a:solidFill>
                <a:srgbClr val="6600CC"/>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Courier New" pitchFamily="49" charset="0"/>
                <a:ea typeface="MS Mincho" pitchFamily="49" charset="-128"/>
              </a:rPr>
              <a:t>  </a:t>
            </a:r>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getArea() </a:t>
            </a:r>
          </a:p>
          <a:p>
            <a:pPr algn="l" eaLnBrk="0" hangingPunct="0"/>
            <a:r>
              <a:rPr lang="en-US" sz="1700" b="1">
                <a:solidFill>
                  <a:schemeClr val="tx1"/>
                </a:solidFill>
                <a:latin typeface="Courier New" pitchFamily="49" charset="0"/>
                <a:ea typeface="MS Mincho" pitchFamily="49" charset="-128"/>
              </a:rPr>
              <a:t>    { return (</a:t>
            </a:r>
            <a:r>
              <a:rPr lang="en-US" sz="1700" b="1">
                <a:solidFill>
                  <a:srgbClr val="006666"/>
                </a:solidFill>
                <a:latin typeface="Courier New" pitchFamily="49" charset="0"/>
                <a:ea typeface="MS Mincho" pitchFamily="49" charset="-128"/>
              </a:rPr>
              <a:t>m_side*m_side</a:t>
            </a:r>
            <a:r>
              <a:rPr lang="en-US" sz="1700" b="1">
                <a:solidFill>
                  <a:schemeClr val="tx1"/>
                </a:solidFill>
                <a:latin typeface="Courier New" pitchFamily="49" charset="0"/>
                <a:ea typeface="MS Mincho" pitchFamily="49" charset="-128"/>
              </a:rPr>
              <a:t>); }</a:t>
            </a:r>
          </a:p>
          <a:p>
            <a:pPr algn="l"/>
            <a:r>
              <a:rPr lang="en-US" sz="1700">
                <a:latin typeface="Courier New" pitchFamily="49" charset="0"/>
              </a:rPr>
              <a:t> </a:t>
            </a:r>
            <a:r>
              <a:rPr lang="en-US" sz="1700" b="1">
                <a:solidFill>
                  <a:schemeClr val="tx1"/>
                </a:solidFill>
                <a:latin typeface="Courier New" pitchFamily="49" charset="0"/>
              </a:rPr>
              <a:t> </a:t>
            </a:r>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4*m_side</a:t>
            </a:r>
            <a:r>
              <a:rPr lang="en-US" sz="1700" b="1">
                <a:solidFill>
                  <a:schemeClr val="tx1"/>
                </a:solidFill>
                <a:latin typeface="Courier New" pitchFamily="49" charset="0"/>
              </a:rPr>
              <a:t>); }</a:t>
            </a:r>
          </a:p>
          <a:p>
            <a:pPr algn="l"/>
            <a:r>
              <a:rPr lang="en-US" sz="1700" b="1">
                <a:solidFill>
                  <a:schemeClr val="tx1"/>
                </a:solidFill>
                <a:latin typeface="Courier New" pitchFamily="49" charset="0"/>
              </a:rPr>
              <a:t>   ...</a:t>
            </a:r>
          </a:p>
        </p:txBody>
      </p:sp>
      <p:sp>
        <p:nvSpPr>
          <p:cNvPr id="490508" name="Rectangle 12"/>
          <p:cNvSpPr>
            <a:spLocks noChangeArrowheads="1"/>
          </p:cNvSpPr>
          <p:nvPr/>
        </p:nvSpPr>
        <p:spPr bwMode="auto">
          <a:xfrm>
            <a:off x="152400" y="4616450"/>
            <a:ext cx="4572000" cy="216535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a:t>
            </a:r>
            <a:r>
              <a:rPr lang="en-US" sz="1700" b="1">
                <a:solidFill>
                  <a:srgbClr val="006666"/>
                </a:solidFill>
                <a:latin typeface="Courier New" pitchFamily="49" charset="0"/>
                <a:ea typeface="MS Mincho" pitchFamily="49" charset="-128"/>
              </a:rPr>
              <a:t>Circle</a:t>
            </a:r>
            <a:r>
              <a:rPr lang="en-US" sz="1700" b="1">
                <a:solidFill>
                  <a:schemeClr val="tx1"/>
                </a:solidFill>
                <a:latin typeface="Courier New" pitchFamily="49" charset="0"/>
                <a:ea typeface="MS Mincho" pitchFamily="49" charset="-128"/>
              </a:rPr>
              <a:t>: public </a:t>
            </a:r>
            <a:r>
              <a:rPr lang="en-US" sz="1700" b="1">
                <a:solidFill>
                  <a:srgbClr val="6600CC"/>
                </a:solidFill>
                <a:latin typeface="Courier New" pitchFamily="49" charset="0"/>
                <a:ea typeface="MS Mincho" pitchFamily="49" charset="-128"/>
              </a:rPr>
              <a:t>Shape</a:t>
            </a:r>
            <a:endParaRPr lang="en-US" sz="1200">
              <a:solidFill>
                <a:srgbClr val="6600CC"/>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getArea() </a:t>
            </a:r>
          </a:p>
          <a:p>
            <a:pPr algn="l" eaLnBrk="0" hangingPunct="0"/>
            <a:r>
              <a:rPr lang="en-US" sz="1700" b="1">
                <a:solidFill>
                  <a:schemeClr val="tx1"/>
                </a:solidFill>
                <a:latin typeface="Courier New" pitchFamily="49" charset="0"/>
                <a:ea typeface="MS Mincho" pitchFamily="49" charset="-128"/>
              </a:rPr>
              <a:t>   { return (</a:t>
            </a:r>
            <a:r>
              <a:rPr lang="en-US" sz="1700" b="1">
                <a:solidFill>
                  <a:srgbClr val="006666"/>
                </a:solidFill>
                <a:latin typeface="Courier New" pitchFamily="49" charset="0"/>
                <a:ea typeface="MS Mincho" pitchFamily="49" charset="-128"/>
              </a:rPr>
              <a:t>3.14*m_rad*m_rad</a:t>
            </a:r>
            <a:r>
              <a:rPr lang="en-US" sz="1700" b="1">
                <a:solidFill>
                  <a:schemeClr val="tx1"/>
                </a:solidFill>
                <a:latin typeface="Courier New" pitchFamily="49" charset="0"/>
                <a:ea typeface="MS Mincho" pitchFamily="49" charset="-128"/>
              </a:rPr>
              <a:t>); }</a:t>
            </a:r>
          </a:p>
          <a:p>
            <a:pPr algn="l"/>
            <a:r>
              <a:rPr lang="en-US" sz="1700" b="1">
                <a:solidFill>
                  <a:schemeClr val="tx1"/>
                </a:solidFill>
                <a:latin typeface="Courier New" pitchFamily="49" charset="0"/>
              </a:rPr>
              <a:t> </a:t>
            </a:r>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2*3.14*m_rad</a:t>
            </a:r>
            <a:r>
              <a:rPr lang="en-US" sz="1700" b="1">
                <a:solidFill>
                  <a:schemeClr val="tx1"/>
                </a:solidFill>
                <a:latin typeface="Courier New" pitchFamily="49" charset="0"/>
              </a:rPr>
              <a:t>); }</a:t>
            </a:r>
          </a:p>
          <a:p>
            <a:pPr algn="l" eaLnBrk="0" hangingPunct="0"/>
            <a:r>
              <a:rPr lang="en-US" sz="1700" b="1">
                <a:solidFill>
                  <a:schemeClr val="tx1"/>
                </a:solidFill>
                <a:latin typeface="Courier New" pitchFamily="49" charset="0"/>
                <a:ea typeface="MS Mincho" pitchFamily="49" charset="-128"/>
              </a:rPr>
              <a:t>  </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p:txBody>
      </p:sp>
      <p:sp>
        <p:nvSpPr>
          <p:cNvPr id="490509" name="Text Box 13"/>
          <p:cNvSpPr txBox="1">
            <a:spLocks noChangeArrowheads="1"/>
          </p:cNvSpPr>
          <p:nvPr/>
        </p:nvSpPr>
        <p:spPr bwMode="auto">
          <a:xfrm>
            <a:off x="4805363" y="1692275"/>
            <a:ext cx="4337050" cy="1022350"/>
          </a:xfrm>
          <a:prstGeom prst="rect">
            <a:avLst/>
          </a:prstGeom>
          <a:solidFill>
            <a:srgbClr val="FFF9F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But why would we ever want to get the area and circumference of an “abstract” shape?</a:t>
            </a:r>
          </a:p>
        </p:txBody>
      </p:sp>
      <p:sp>
        <p:nvSpPr>
          <p:cNvPr id="490518" name="Text Box 22"/>
          <p:cNvSpPr txBox="1">
            <a:spLocks noChangeArrowheads="1"/>
          </p:cNvSpPr>
          <p:nvPr/>
        </p:nvSpPr>
        <p:spPr bwMode="auto">
          <a:xfrm>
            <a:off x="6400800" y="1447800"/>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90519" name="Text Box 23"/>
          <p:cNvSpPr txBox="1">
            <a:spLocks noChangeArrowheads="1"/>
          </p:cNvSpPr>
          <p:nvPr/>
        </p:nvSpPr>
        <p:spPr bwMode="auto">
          <a:xfrm>
            <a:off x="5270500" y="119221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grpSp>
        <p:nvGrpSpPr>
          <p:cNvPr id="490523" name="Group 27"/>
          <p:cNvGrpSpPr>
            <a:grpSpLocks/>
          </p:cNvGrpSpPr>
          <p:nvPr/>
        </p:nvGrpSpPr>
        <p:grpSpPr bwMode="auto">
          <a:xfrm>
            <a:off x="4953000" y="5457825"/>
            <a:ext cx="3944938" cy="1243013"/>
            <a:chOff x="3120" y="3438"/>
            <a:chExt cx="2485" cy="783"/>
          </a:xfrm>
        </p:grpSpPr>
        <p:sp>
          <p:nvSpPr>
            <p:cNvPr id="490521" name="Rectangle 25"/>
            <p:cNvSpPr>
              <a:spLocks noChangeArrowheads="1"/>
            </p:cNvSpPr>
            <p:nvPr/>
          </p:nvSpPr>
          <p:spPr bwMode="auto">
            <a:xfrm>
              <a:off x="3120" y="3456"/>
              <a:ext cx="2485" cy="765"/>
            </a:xfrm>
            <a:prstGeom prst="rect">
              <a:avLst/>
            </a:prstGeom>
            <a:solidFill>
              <a:srgbClr val="F7FFF7">
                <a:alpha val="92999"/>
              </a:srgbClr>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0522" name="Text Box 26"/>
            <p:cNvSpPr txBox="1">
              <a:spLocks noChangeArrowheads="1"/>
            </p:cNvSpPr>
            <p:nvPr/>
          </p:nvSpPr>
          <p:spPr bwMode="auto">
            <a:xfrm>
              <a:off x="3246" y="3438"/>
              <a:ext cx="1182" cy="54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700" b="1">
                  <a:latin typeface="Courier New" pitchFamily="49" charset="0"/>
                </a:rPr>
                <a:t>Shape p;</a:t>
              </a:r>
            </a:p>
            <a:p>
              <a:pPr algn="l"/>
              <a:endParaRPr lang="en-US" sz="1700" b="1">
                <a:latin typeface="Courier New" pitchFamily="49" charset="0"/>
              </a:endParaRPr>
            </a:p>
            <a:p>
              <a:pPr algn="l"/>
              <a:r>
                <a:rPr lang="en-US" sz="1700" b="1">
                  <a:latin typeface="Courier New" pitchFamily="49" charset="0"/>
                </a:rPr>
                <a:t>PrintInfo(p);</a:t>
              </a:r>
            </a:p>
          </p:txBody>
        </p:sp>
      </p:grpSp>
      <p:sp>
        <p:nvSpPr>
          <p:cNvPr id="490510" name="Line 14"/>
          <p:cNvSpPr>
            <a:spLocks noChangeShapeType="1"/>
          </p:cNvSpPr>
          <p:nvPr/>
        </p:nvSpPr>
        <p:spPr bwMode="auto">
          <a:xfrm>
            <a:off x="4891088" y="61579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90513" name="Line 17"/>
          <p:cNvSpPr>
            <a:spLocks noChangeShapeType="1"/>
          </p:cNvSpPr>
          <p:nvPr/>
        </p:nvSpPr>
        <p:spPr bwMode="auto">
          <a:xfrm>
            <a:off x="4784725" y="3556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90516" name="Line 20"/>
          <p:cNvSpPr>
            <a:spLocks noChangeShapeType="1"/>
          </p:cNvSpPr>
          <p:nvPr/>
        </p:nvSpPr>
        <p:spPr bwMode="auto">
          <a:xfrm>
            <a:off x="217488" y="12636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90524" name="Text Box 28"/>
          <p:cNvSpPr txBox="1">
            <a:spLocks noChangeArrowheads="1"/>
          </p:cNvSpPr>
          <p:nvPr/>
        </p:nvSpPr>
        <p:spPr bwMode="auto">
          <a:xfrm>
            <a:off x="5638800" y="577850"/>
            <a:ext cx="3505200" cy="1022350"/>
          </a:xfrm>
          <a:prstGeom prst="rect">
            <a:avLst/>
          </a:prstGeom>
          <a:solidFill>
            <a:srgbClr val="FFF9F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Well, I guess they’d be called if you created a </a:t>
            </a:r>
            <a:r>
              <a:rPr lang="en-US" sz="2000">
                <a:solidFill>
                  <a:srgbClr val="800000"/>
                </a:solidFill>
              </a:rPr>
              <a:t>Shape</a:t>
            </a:r>
            <a:r>
              <a:rPr lang="en-US" sz="2000"/>
              <a:t> variable in main…</a:t>
            </a:r>
          </a:p>
        </p:txBody>
      </p:sp>
      <p:sp>
        <p:nvSpPr>
          <p:cNvPr id="490525" name="Text Box 29"/>
          <p:cNvSpPr txBox="1">
            <a:spLocks noChangeArrowheads="1"/>
          </p:cNvSpPr>
          <p:nvPr/>
        </p:nvSpPr>
        <p:spPr bwMode="auto">
          <a:xfrm>
            <a:off x="4829175" y="2819400"/>
            <a:ext cx="4324350" cy="1631950"/>
          </a:xfrm>
          <a:prstGeom prst="rect">
            <a:avLst/>
          </a:prstGeom>
          <a:solidFill>
            <a:srgbClr val="FFF9F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Those are just dummy functions… They return </a:t>
            </a:r>
            <a:r>
              <a:rPr lang="en-US" sz="2000">
                <a:solidFill>
                  <a:srgbClr val="800000"/>
                </a:solidFill>
              </a:rPr>
              <a:t>zero</a:t>
            </a:r>
            <a:r>
              <a:rPr lang="en-US" sz="2000"/>
              <a:t>!</a:t>
            </a:r>
          </a:p>
          <a:p>
            <a:endParaRPr lang="en-US" sz="2000"/>
          </a:p>
          <a:p>
            <a:r>
              <a:rPr lang="en-US" sz="2000"/>
              <a:t>They were never meant to be used…</a:t>
            </a:r>
          </a:p>
        </p:txBody>
      </p:sp>
      <p:sp>
        <p:nvSpPr>
          <p:cNvPr id="490526" name="Line 30"/>
          <p:cNvSpPr>
            <a:spLocks noChangeShapeType="1"/>
          </p:cNvSpPr>
          <p:nvPr/>
        </p:nvSpPr>
        <p:spPr bwMode="auto">
          <a:xfrm>
            <a:off x="3971925" y="1033463"/>
            <a:ext cx="196850" cy="177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0524"/>
                                        </p:tgtEl>
                                        <p:attrNameLst>
                                          <p:attrName>style.visibility</p:attrName>
                                        </p:attrNameLst>
                                      </p:cBhvr>
                                      <p:to>
                                        <p:strVal val="visible"/>
                                      </p:to>
                                    </p:set>
                                    <p:anim calcmode="lin" valueType="num">
                                      <p:cBhvr additive="base">
                                        <p:cTn id="7" dur="500" fill="hold"/>
                                        <p:tgtEl>
                                          <p:spTgt spid="490524"/>
                                        </p:tgtEl>
                                        <p:attrNameLst>
                                          <p:attrName>ppt_x</p:attrName>
                                        </p:attrNameLst>
                                      </p:cBhvr>
                                      <p:tavLst>
                                        <p:tav tm="0">
                                          <p:val>
                                            <p:strVal val="1+#ppt_w/2"/>
                                          </p:val>
                                        </p:tav>
                                        <p:tav tm="100000">
                                          <p:val>
                                            <p:strVal val="#ppt_x"/>
                                          </p:val>
                                        </p:tav>
                                      </p:tavLst>
                                    </p:anim>
                                    <p:anim calcmode="lin" valueType="num">
                                      <p:cBhvr additive="base">
                                        <p:cTn id="8" dur="500" fill="hold"/>
                                        <p:tgtEl>
                                          <p:spTgt spid="4905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490523"/>
                                        </p:tgtEl>
                                        <p:attrNameLst>
                                          <p:attrName>style.visibility</p:attrName>
                                        </p:attrNameLst>
                                      </p:cBhvr>
                                      <p:to>
                                        <p:strVal val="visible"/>
                                      </p:to>
                                    </p:set>
                                    <p:animEffect transition="in" filter="fade">
                                      <p:cBhvr>
                                        <p:cTn id="13" dur="500"/>
                                        <p:tgtEl>
                                          <p:spTgt spid="49052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9051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490510"/>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9051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90513"/>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90516"/>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490509"/>
                                        </p:tgtEl>
                                        <p:attrNameLst>
                                          <p:attrName>style.visibility</p:attrName>
                                        </p:attrNameLst>
                                      </p:cBhvr>
                                      <p:to>
                                        <p:strVal val="visible"/>
                                      </p:to>
                                    </p:set>
                                    <p:anim calcmode="lin" valueType="num">
                                      <p:cBhvr additive="base">
                                        <p:cTn id="38" dur="500" fill="hold"/>
                                        <p:tgtEl>
                                          <p:spTgt spid="490509"/>
                                        </p:tgtEl>
                                        <p:attrNameLst>
                                          <p:attrName>ppt_x</p:attrName>
                                        </p:attrNameLst>
                                      </p:cBhvr>
                                      <p:tavLst>
                                        <p:tav tm="0">
                                          <p:val>
                                            <p:strVal val="1+#ppt_w/2"/>
                                          </p:val>
                                        </p:tav>
                                        <p:tav tm="100000">
                                          <p:val>
                                            <p:strVal val="#ppt_x"/>
                                          </p:val>
                                        </p:tav>
                                      </p:tavLst>
                                    </p:anim>
                                    <p:anim calcmode="lin" valueType="num">
                                      <p:cBhvr additive="base">
                                        <p:cTn id="39" dur="500" fill="hold"/>
                                        <p:tgtEl>
                                          <p:spTgt spid="490509"/>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490525"/>
                                        </p:tgtEl>
                                        <p:attrNameLst>
                                          <p:attrName>style.visibility</p:attrName>
                                        </p:attrNameLst>
                                      </p:cBhvr>
                                      <p:to>
                                        <p:strVal val="visible"/>
                                      </p:to>
                                    </p:set>
                                    <p:anim calcmode="lin" valueType="num">
                                      <p:cBhvr additive="base">
                                        <p:cTn id="44" dur="500" fill="hold"/>
                                        <p:tgtEl>
                                          <p:spTgt spid="490525"/>
                                        </p:tgtEl>
                                        <p:attrNameLst>
                                          <p:attrName>ppt_x</p:attrName>
                                        </p:attrNameLst>
                                      </p:cBhvr>
                                      <p:tavLst>
                                        <p:tav tm="0">
                                          <p:val>
                                            <p:strVal val="1+#ppt_w/2"/>
                                          </p:val>
                                        </p:tav>
                                        <p:tav tm="100000">
                                          <p:val>
                                            <p:strVal val="#ppt_x"/>
                                          </p:val>
                                        </p:tav>
                                      </p:tavLst>
                                    </p:anim>
                                    <p:anim calcmode="lin" valueType="num">
                                      <p:cBhvr additive="base">
                                        <p:cTn id="45" dur="500" fill="hold"/>
                                        <p:tgtEl>
                                          <p:spTgt spid="490525"/>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490516"/>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90526"/>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4905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9" grpId="0" animBg="1"/>
      <p:bldP spid="490510" grpId="0" animBg="1"/>
      <p:bldP spid="490510" grpId="1" animBg="1"/>
      <p:bldP spid="490513" grpId="0" animBg="1"/>
      <p:bldP spid="490513" grpId="1" animBg="1"/>
      <p:bldP spid="490516" grpId="0" animBg="1"/>
      <p:bldP spid="490516" grpId="1" animBg="1"/>
      <p:bldP spid="490524" grpId="0" animBg="1"/>
      <p:bldP spid="490525" grpId="0" animBg="1"/>
      <p:bldP spid="490526" grpId="0" animBg="1"/>
      <p:bldP spid="49052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C637A043-EC30-4E24-9327-4497E8C65C78}" type="slidenum">
              <a:rPr lang="en-US"/>
              <a:pPr/>
              <a:t>4</a:t>
            </a:fld>
            <a:endParaRPr lang="en-US"/>
          </a:p>
        </p:txBody>
      </p:sp>
      <p:grpSp>
        <p:nvGrpSpPr>
          <p:cNvPr id="483349" name="Group 21"/>
          <p:cNvGrpSpPr>
            <a:grpSpLocks/>
          </p:cNvGrpSpPr>
          <p:nvPr/>
        </p:nvGrpSpPr>
        <p:grpSpPr bwMode="auto">
          <a:xfrm>
            <a:off x="4191000" y="4267200"/>
            <a:ext cx="2362200" cy="2514600"/>
            <a:chOff x="2640" y="2688"/>
            <a:chExt cx="1488" cy="1584"/>
          </a:xfrm>
        </p:grpSpPr>
        <p:pic>
          <p:nvPicPr>
            <p:cNvPr id="483347" name="Picture 19" descr="j0283002"/>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0" y="2688"/>
              <a:ext cx="1488" cy="1488"/>
            </a:xfrm>
            <a:prstGeom prst="rect">
              <a:avLst/>
            </a:prstGeom>
            <a:noFill/>
            <a:extLst>
              <a:ext uri="{909E8E84-426E-40DD-AFC4-6F175D3DCCD1}">
                <a14:hiddenFill xmlns:a14="http://schemas.microsoft.com/office/drawing/2010/main">
                  <a:solidFill>
                    <a:srgbClr val="FFFFFF"/>
                  </a:solidFill>
                </a14:hiddenFill>
              </a:ext>
            </a:extLst>
          </p:spPr>
        </p:pic>
        <p:sp>
          <p:nvSpPr>
            <p:cNvPr id="483348" name="Text Box 20"/>
            <p:cNvSpPr txBox="1">
              <a:spLocks noChangeArrowheads="1"/>
            </p:cNvSpPr>
            <p:nvPr/>
          </p:nvSpPr>
          <p:spPr bwMode="auto">
            <a:xfrm>
              <a:off x="2928" y="3984"/>
              <a:ext cx="848"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6600CC"/>
                  </a:solidFill>
                </a:rPr>
                <a:t>Student</a:t>
              </a:r>
            </a:p>
          </p:txBody>
        </p:sp>
      </p:grpSp>
      <p:sp>
        <p:nvSpPr>
          <p:cNvPr id="483330" name="Rectangle 2"/>
          <p:cNvSpPr>
            <a:spLocks noGrp="1" noChangeArrowheads="1"/>
          </p:cNvSpPr>
          <p:nvPr>
            <p:ph type="title"/>
          </p:nvPr>
        </p:nvSpPr>
        <p:spPr>
          <a:noFill/>
          <a:ln/>
        </p:spPr>
        <p:txBody>
          <a:bodyPr/>
          <a:lstStyle/>
          <a:p>
            <a:r>
              <a:rPr lang="en-US"/>
              <a:t>Polymorphism</a:t>
            </a:r>
          </a:p>
        </p:txBody>
      </p:sp>
      <p:sp>
        <p:nvSpPr>
          <p:cNvPr id="483331" name="Text Box 3"/>
          <p:cNvSpPr txBox="1">
            <a:spLocks noChangeArrowheads="1"/>
          </p:cNvSpPr>
          <p:nvPr/>
        </p:nvSpPr>
        <p:spPr bwMode="auto">
          <a:xfrm>
            <a:off x="0" y="946150"/>
            <a:ext cx="4206875" cy="1187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Consider a function that accepts a </a:t>
            </a:r>
            <a:r>
              <a:rPr lang="en-US">
                <a:solidFill>
                  <a:schemeClr val="accent2"/>
                </a:solidFill>
              </a:rPr>
              <a:t>Person</a:t>
            </a:r>
            <a:r>
              <a:rPr lang="en-US"/>
              <a:t> as an argument</a:t>
            </a:r>
          </a:p>
        </p:txBody>
      </p:sp>
      <p:grpSp>
        <p:nvGrpSpPr>
          <p:cNvPr id="483332" name="Group 4"/>
          <p:cNvGrpSpPr>
            <a:grpSpLocks/>
          </p:cNvGrpSpPr>
          <p:nvPr/>
        </p:nvGrpSpPr>
        <p:grpSpPr bwMode="auto">
          <a:xfrm>
            <a:off x="4256088" y="982663"/>
            <a:ext cx="5802312" cy="2171700"/>
            <a:chOff x="3494" y="1776"/>
            <a:chExt cx="2610" cy="3014"/>
          </a:xfrm>
        </p:grpSpPr>
        <p:sp>
          <p:nvSpPr>
            <p:cNvPr id="483333" name="Rectangle 5"/>
            <p:cNvSpPr>
              <a:spLocks noChangeArrowheads="1"/>
            </p:cNvSpPr>
            <p:nvPr/>
          </p:nvSpPr>
          <p:spPr bwMode="auto">
            <a:xfrm>
              <a:off x="3504" y="1776"/>
              <a:ext cx="2152" cy="243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34" name="Text Box 6"/>
            <p:cNvSpPr txBox="1">
              <a:spLocks noChangeArrowheads="1"/>
            </p:cNvSpPr>
            <p:nvPr/>
          </p:nvSpPr>
          <p:spPr bwMode="auto">
            <a:xfrm>
              <a:off x="3494" y="1783"/>
              <a:ext cx="2610" cy="30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LemonadeStand(</a:t>
              </a:r>
              <a:r>
                <a:rPr lang="en-US" sz="1800" b="1">
                  <a:solidFill>
                    <a:schemeClr val="accent2"/>
                  </a:solidFill>
                  <a:latin typeface="Courier New" pitchFamily="49" charset="0"/>
                </a:rPr>
                <a:t>Person</a:t>
              </a:r>
              <a:r>
                <a:rPr lang="en-US" sz="1800" b="1">
                  <a:latin typeface="Courier New" pitchFamily="49" charset="0"/>
                </a:rPr>
                <a:t> </a:t>
              </a:r>
              <a:r>
                <a:rPr lang="en-US" sz="1800" b="1">
                  <a:solidFill>
                    <a:schemeClr val="accent2"/>
                  </a:solidFill>
                  <a:latin typeface="Courier New" pitchFamily="49" charset="0"/>
                </a:rPr>
                <a:t>&amp;p</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“Hello “ &lt;&lt; </a:t>
              </a:r>
              <a:r>
                <a:rPr lang="en-US" sz="1800" b="1">
                  <a:solidFill>
                    <a:schemeClr val="accent2"/>
                  </a:solidFill>
                  <a:latin typeface="Courier New" pitchFamily="49" charset="0"/>
                </a:rPr>
                <a:t>p</a:t>
              </a:r>
              <a:r>
                <a:rPr lang="en-US" sz="1800" b="1">
                  <a:latin typeface="Courier New" pitchFamily="49" charset="0"/>
                </a:rPr>
                <a:t>.getName();</a:t>
              </a:r>
              <a:br>
                <a:rPr lang="en-US" sz="1800" b="1">
                  <a:latin typeface="Courier New" pitchFamily="49" charset="0"/>
                </a:rPr>
              </a:br>
              <a:r>
                <a:rPr lang="en-US" sz="1800" b="1">
                  <a:latin typeface="Courier New" pitchFamily="49" charset="0"/>
                </a:rPr>
                <a:t>  cout &lt;&lt; “How many cups of ”; </a:t>
              </a:r>
              <a:br>
                <a:rPr lang="en-US" sz="1800" b="1">
                  <a:latin typeface="Courier New" pitchFamily="49" charset="0"/>
                </a:rPr>
              </a:br>
              <a:r>
                <a:rPr lang="en-US" sz="1800" b="1">
                  <a:latin typeface="Courier New" pitchFamily="49" charset="0"/>
                </a:rPr>
                <a:t>  cout &lt;&lt; “lemonade do you want?”;</a:t>
              </a:r>
            </a:p>
            <a:p>
              <a:pPr algn="l"/>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p:txBody>
        </p:sp>
      </p:grpSp>
      <p:sp>
        <p:nvSpPr>
          <p:cNvPr id="483335" name="Text Box 7"/>
          <p:cNvSpPr txBox="1">
            <a:spLocks noChangeArrowheads="1"/>
          </p:cNvSpPr>
          <p:nvPr/>
        </p:nvSpPr>
        <p:spPr bwMode="auto">
          <a:xfrm>
            <a:off x="0" y="2286000"/>
            <a:ext cx="4211638"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Can we also pass a </a:t>
            </a:r>
            <a:r>
              <a:rPr lang="en-US" sz="2200">
                <a:solidFill>
                  <a:schemeClr val="accent2"/>
                </a:solidFill>
              </a:rPr>
              <a:t>Student</a:t>
            </a:r>
            <a:r>
              <a:rPr lang="en-US" sz="2200"/>
              <a:t> as a parameter to it?</a:t>
            </a:r>
          </a:p>
        </p:txBody>
      </p:sp>
      <p:pic>
        <p:nvPicPr>
          <p:cNvPr id="483336" name="Picture 8" descr="MCj0355327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0" y="3843338"/>
            <a:ext cx="2482850" cy="2725737"/>
          </a:xfrm>
          <a:prstGeom prst="rect">
            <a:avLst/>
          </a:prstGeom>
          <a:noFill/>
          <a:extLst>
            <a:ext uri="{909E8E84-426E-40DD-AFC4-6F175D3DCCD1}">
              <a14:hiddenFill xmlns:a14="http://schemas.microsoft.com/office/drawing/2010/main">
                <a:solidFill>
                  <a:srgbClr val="FFFFFF"/>
                </a:solidFill>
              </a14:hiddenFill>
            </a:ext>
          </a:extLst>
        </p:spPr>
      </p:pic>
      <p:sp>
        <p:nvSpPr>
          <p:cNvPr id="483340" name="AutoShape 12"/>
          <p:cNvSpPr>
            <a:spLocks noChangeArrowheads="1"/>
          </p:cNvSpPr>
          <p:nvPr/>
        </p:nvSpPr>
        <p:spPr bwMode="auto">
          <a:xfrm>
            <a:off x="3505200" y="2667000"/>
            <a:ext cx="2590800" cy="990600"/>
          </a:xfrm>
          <a:prstGeom prst="wedgeRoundRectCallout">
            <a:avLst>
              <a:gd name="adj1" fmla="val 24389"/>
              <a:gd name="adj2" fmla="val 166829"/>
              <a:gd name="adj3" fmla="val 16667"/>
            </a:avLst>
          </a:prstGeom>
          <a:solidFill>
            <a:srgbClr val="FFF1E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t>I’d like to buy some lemonade.</a:t>
            </a:r>
          </a:p>
        </p:txBody>
      </p:sp>
      <p:sp>
        <p:nvSpPr>
          <p:cNvPr id="483341" name="AutoShape 13"/>
          <p:cNvSpPr>
            <a:spLocks noChangeArrowheads="1"/>
          </p:cNvSpPr>
          <p:nvPr/>
        </p:nvSpPr>
        <p:spPr bwMode="auto">
          <a:xfrm flipH="1">
            <a:off x="6108700" y="2570163"/>
            <a:ext cx="2405063" cy="1209675"/>
          </a:xfrm>
          <a:prstGeom prst="wedgeRoundRectCallout">
            <a:avLst>
              <a:gd name="adj1" fmla="val -29542"/>
              <a:gd name="adj2" fmla="val 101968"/>
              <a:gd name="adj3" fmla="val 16667"/>
            </a:avLst>
          </a:prstGeom>
          <a:solidFill>
            <a:srgbClr val="EBFFEB"/>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t>We only serve people. Are you a person?</a:t>
            </a:r>
          </a:p>
        </p:txBody>
      </p:sp>
      <p:sp>
        <p:nvSpPr>
          <p:cNvPr id="483346" name="AutoShape 18"/>
          <p:cNvSpPr>
            <a:spLocks noChangeArrowheads="1"/>
          </p:cNvSpPr>
          <p:nvPr/>
        </p:nvSpPr>
        <p:spPr bwMode="auto">
          <a:xfrm flipH="1">
            <a:off x="6105525" y="2711450"/>
            <a:ext cx="2405063" cy="1209675"/>
          </a:xfrm>
          <a:prstGeom prst="wedgeRoundRectCallout">
            <a:avLst>
              <a:gd name="adj1" fmla="val -23931"/>
              <a:gd name="adj2" fmla="val 77162"/>
              <a:gd name="adj3" fmla="val 16667"/>
            </a:avLst>
          </a:prstGeom>
          <a:solidFill>
            <a:srgbClr val="EBFFEB"/>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a:p>
            <a:r>
              <a:rPr lang="en-US" sz="2200">
                <a:solidFill>
                  <a:schemeClr val="accent2"/>
                </a:solidFill>
              </a:rPr>
              <a:t>Prove it to us!</a:t>
            </a:r>
          </a:p>
        </p:txBody>
      </p:sp>
      <p:grpSp>
        <p:nvGrpSpPr>
          <p:cNvPr id="483350" name="Group 22"/>
          <p:cNvGrpSpPr>
            <a:grpSpLocks/>
          </p:cNvGrpSpPr>
          <p:nvPr/>
        </p:nvGrpSpPr>
        <p:grpSpPr bwMode="auto">
          <a:xfrm>
            <a:off x="304800" y="3581400"/>
            <a:ext cx="3597275" cy="2879725"/>
            <a:chOff x="2976" y="1835"/>
            <a:chExt cx="2180" cy="1723"/>
          </a:xfrm>
        </p:grpSpPr>
        <p:sp>
          <p:nvSpPr>
            <p:cNvPr id="483351" name="Rectangle 23"/>
            <p:cNvSpPr>
              <a:spLocks noChangeArrowheads="1"/>
            </p:cNvSpPr>
            <p:nvPr/>
          </p:nvSpPr>
          <p:spPr bwMode="auto">
            <a:xfrm>
              <a:off x="2976" y="1835"/>
              <a:ext cx="2112" cy="17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52" name="Text Box 24"/>
            <p:cNvSpPr txBox="1">
              <a:spLocks noChangeArrowheads="1"/>
            </p:cNvSpPr>
            <p:nvPr/>
          </p:nvSpPr>
          <p:spPr bwMode="auto">
            <a:xfrm>
              <a:off x="2976" y="1860"/>
              <a:ext cx="2180" cy="169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ea typeface="MS Mincho" pitchFamily="49" charset="-128"/>
                </a:rPr>
                <a:t>class Student </a:t>
              </a:r>
              <a:r>
                <a:rPr lang="en-US" sz="1800" b="1" i="1">
                  <a:solidFill>
                    <a:srgbClr val="990000"/>
                  </a:solidFill>
                  <a:latin typeface="Courier New" pitchFamily="49" charset="0"/>
                  <a:ea typeface="MS Mincho" pitchFamily="49" charset="-128"/>
                </a:rPr>
                <a:t>: </a:t>
              </a:r>
            </a:p>
            <a:p>
              <a:pPr algn="l"/>
              <a:r>
                <a:rPr lang="en-US" sz="1800" b="1" i="1">
                  <a:solidFill>
                    <a:srgbClr val="990000"/>
                  </a:solidFill>
                  <a:latin typeface="Courier New" pitchFamily="49" charset="0"/>
                  <a:ea typeface="MS Mincho" pitchFamily="49" charset="-128"/>
                </a:rPr>
                <a:t>	public Person</a:t>
              </a:r>
              <a:endParaRPr lang="en-US" sz="1800" b="1">
                <a:solidFill>
                  <a:srgbClr val="990000"/>
                </a:solidFill>
                <a:latin typeface="Courier New" pitchFamily="49" charset="0"/>
                <a:ea typeface="MS Mincho" pitchFamily="49" charset="-128"/>
              </a:endParaRP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p>
            <a:p>
              <a:pPr algn="l"/>
              <a:r>
                <a:rPr lang="en-US" sz="1800" b="1">
                  <a:solidFill>
                    <a:srgbClr val="6600CC"/>
                  </a:solidFill>
                  <a:latin typeface="Courier New" pitchFamily="49" charset="0"/>
                  <a:ea typeface="MS Mincho" pitchFamily="49" charset="-128"/>
                </a:rPr>
                <a:t>  // new stuff: </a:t>
              </a:r>
              <a:endParaRPr lang="en-US" sz="1800">
                <a:solidFill>
                  <a:srgbClr val="6600CC"/>
                </a:solidFill>
                <a:latin typeface="Courier New" pitchFamily="49" charset="0"/>
              </a:endParaRPr>
            </a:p>
            <a:p>
              <a:pPr algn="l"/>
              <a:r>
                <a:rPr lang="en-US" sz="1800" b="1">
                  <a:solidFill>
                    <a:srgbClr val="6600CC"/>
                  </a:solidFill>
                  <a:latin typeface="Courier New" pitchFamily="49" charset="0"/>
                  <a:ea typeface="MS Mincho" pitchFamily="49" charset="-128"/>
                </a:rPr>
                <a:t>  int getStudentID();</a:t>
              </a:r>
            </a:p>
            <a:p>
              <a:pPr algn="l"/>
              <a:r>
                <a:rPr lang="en-US" sz="1800" b="1">
                  <a:latin typeface="Courier New" pitchFamily="49" charset="0"/>
                  <a:ea typeface="MS Mincho" pitchFamily="49" charset="-128"/>
                </a:rPr>
                <a:t>private:</a:t>
              </a:r>
            </a:p>
            <a:p>
              <a:pPr algn="l"/>
              <a:r>
                <a:rPr lang="en-US" sz="1800" b="1">
                  <a:solidFill>
                    <a:srgbClr val="6600CC"/>
                  </a:solidFill>
                  <a:latin typeface="Courier New" pitchFamily="49" charset="0"/>
                  <a:ea typeface="MS Mincho" pitchFamily="49" charset="-128"/>
                </a:rPr>
                <a:t>  // new stuff:</a:t>
              </a:r>
            </a:p>
            <a:p>
              <a:pPr algn="l"/>
              <a:r>
                <a:rPr lang="en-US" sz="1800" b="1">
                  <a:solidFill>
                    <a:srgbClr val="6600CC"/>
                  </a:solidFill>
                  <a:latin typeface="Courier New" pitchFamily="49" charset="0"/>
                  <a:ea typeface="MS Mincho" pitchFamily="49" charset="-128"/>
                </a:rPr>
                <a:t>  int m_nStudentID;</a:t>
              </a:r>
              <a:endParaRPr lang="en-US" sz="1800">
                <a:solidFill>
                  <a:srgbClr val="6600CC"/>
                </a:solidFill>
                <a:latin typeface="Courier New" pitchFamily="49" charset="0"/>
              </a:endParaRPr>
            </a:p>
            <a:p>
              <a:pPr algn="l"/>
              <a:r>
                <a:rPr lang="en-US" sz="1800" b="1">
                  <a:latin typeface="Courier New" pitchFamily="49" charset="0"/>
                </a:rPr>
                <a:t>};</a:t>
              </a:r>
              <a:r>
                <a:rPr lang="en-US" sz="1800">
                  <a:latin typeface="Courier New" pitchFamily="49" charset="0"/>
                </a:rPr>
                <a:t> </a:t>
              </a:r>
            </a:p>
          </p:txBody>
        </p:sp>
      </p:grpSp>
      <p:sp>
        <p:nvSpPr>
          <p:cNvPr id="483342" name="AutoShape 14"/>
          <p:cNvSpPr>
            <a:spLocks noChangeArrowheads="1"/>
          </p:cNvSpPr>
          <p:nvPr/>
        </p:nvSpPr>
        <p:spPr bwMode="auto">
          <a:xfrm>
            <a:off x="3124200" y="2667000"/>
            <a:ext cx="2951163" cy="1512888"/>
          </a:xfrm>
          <a:prstGeom prst="wedgeRoundRectCallout">
            <a:avLst>
              <a:gd name="adj1" fmla="val 28162"/>
              <a:gd name="adj2" fmla="val 89769"/>
              <a:gd name="adj3" fmla="val 16667"/>
            </a:avLst>
          </a:prstGeom>
          <a:solidFill>
            <a:srgbClr val="FFF1E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200"/>
              <a:t>Hmm. I’m a student but as far as I know, all students are people! </a:t>
            </a:r>
          </a:p>
        </p:txBody>
      </p:sp>
      <p:sp>
        <p:nvSpPr>
          <p:cNvPr id="483353" name="AutoShape 25"/>
          <p:cNvSpPr>
            <a:spLocks noChangeArrowheads="1"/>
          </p:cNvSpPr>
          <p:nvPr/>
        </p:nvSpPr>
        <p:spPr bwMode="auto">
          <a:xfrm>
            <a:off x="2951163" y="2176463"/>
            <a:ext cx="3244850" cy="2003425"/>
          </a:xfrm>
          <a:prstGeom prst="wedgeRoundRectCallout">
            <a:avLst>
              <a:gd name="adj1" fmla="val 26417"/>
              <a:gd name="adj2" fmla="val 80032"/>
              <a:gd name="adj3" fmla="val 16667"/>
            </a:avLst>
          </a:prstGeom>
          <a:solidFill>
            <a:srgbClr val="FFF1E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200"/>
              <a:t>Well, you can see by my </a:t>
            </a:r>
            <a:r>
              <a:rPr lang="en-US" sz="2200">
                <a:solidFill>
                  <a:srgbClr val="6600CC"/>
                </a:solidFill>
              </a:rPr>
              <a:t>class declaration</a:t>
            </a:r>
            <a:r>
              <a:rPr lang="en-US" sz="2200"/>
              <a:t> that all </a:t>
            </a:r>
            <a:r>
              <a:rPr lang="en-US" sz="2200">
                <a:solidFill>
                  <a:schemeClr val="accent2"/>
                </a:solidFill>
              </a:rPr>
              <a:t>students</a:t>
            </a:r>
            <a:r>
              <a:rPr lang="en-US" sz="2200"/>
              <a:t> are just a more specific sub-class of </a:t>
            </a:r>
            <a:r>
              <a:rPr lang="en-US" sz="2200">
                <a:solidFill>
                  <a:schemeClr val="accent2"/>
                </a:solidFill>
              </a:rPr>
              <a:t>people</a:t>
            </a:r>
            <a:r>
              <a:rPr lang="en-US" sz="2200"/>
              <a:t>.</a:t>
            </a:r>
          </a:p>
        </p:txBody>
      </p:sp>
      <p:sp>
        <p:nvSpPr>
          <p:cNvPr id="483354" name="Rectangle 26"/>
          <p:cNvSpPr>
            <a:spLocks noChangeArrowheads="1"/>
          </p:cNvSpPr>
          <p:nvPr/>
        </p:nvSpPr>
        <p:spPr bwMode="auto">
          <a:xfrm>
            <a:off x="1219200" y="3897313"/>
            <a:ext cx="1958975"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i="1">
                <a:solidFill>
                  <a:srgbClr val="FF0000"/>
                </a:solidFill>
                <a:latin typeface="Courier New" pitchFamily="49" charset="0"/>
              </a:rPr>
              <a:t>public Person</a:t>
            </a:r>
          </a:p>
        </p:txBody>
      </p:sp>
      <p:sp>
        <p:nvSpPr>
          <p:cNvPr id="483355" name="AutoShape 27"/>
          <p:cNvSpPr>
            <a:spLocks noChangeArrowheads="1"/>
          </p:cNvSpPr>
          <p:nvPr/>
        </p:nvSpPr>
        <p:spPr bwMode="auto">
          <a:xfrm flipH="1">
            <a:off x="6107113" y="2743200"/>
            <a:ext cx="2405062" cy="1209675"/>
          </a:xfrm>
          <a:prstGeom prst="wedgeRoundRectCallout">
            <a:avLst>
              <a:gd name="adj1" fmla="val -34356"/>
              <a:gd name="adj2" fmla="val 93306"/>
              <a:gd name="adj3" fmla="val 16667"/>
            </a:avLst>
          </a:prstGeom>
          <a:solidFill>
            <a:srgbClr val="EBFFEB"/>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200">
                <a:solidFill>
                  <a:schemeClr val="accent2"/>
                </a:solidFill>
              </a:rPr>
              <a:t>But do you have a name like a person?</a:t>
            </a:r>
          </a:p>
        </p:txBody>
      </p:sp>
      <p:sp>
        <p:nvSpPr>
          <p:cNvPr id="483356" name="AutoShape 28"/>
          <p:cNvSpPr>
            <a:spLocks noChangeArrowheads="1"/>
          </p:cNvSpPr>
          <p:nvPr/>
        </p:nvSpPr>
        <p:spPr bwMode="auto">
          <a:xfrm>
            <a:off x="2774950" y="2482850"/>
            <a:ext cx="3529013" cy="1654175"/>
          </a:xfrm>
          <a:prstGeom prst="wedgeRoundRectCallout">
            <a:avLst>
              <a:gd name="adj1" fmla="val 24898"/>
              <a:gd name="adj2" fmla="val 86370"/>
              <a:gd name="adj3" fmla="val 16667"/>
            </a:avLst>
          </a:prstGeom>
          <a:solidFill>
            <a:srgbClr val="FFF1E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200"/>
              <a:t>Since I’m based on a </a:t>
            </a:r>
            <a:r>
              <a:rPr lang="en-US" sz="2200">
                <a:solidFill>
                  <a:schemeClr val="accent2"/>
                </a:solidFill>
              </a:rPr>
              <a:t>Person</a:t>
            </a:r>
            <a:r>
              <a:rPr lang="en-US" sz="2200"/>
              <a:t>, I have every-thing a Person has… Including a name! Look!</a:t>
            </a:r>
          </a:p>
        </p:txBody>
      </p:sp>
      <p:grpSp>
        <p:nvGrpSpPr>
          <p:cNvPr id="483357" name="Group 29"/>
          <p:cNvGrpSpPr>
            <a:grpSpLocks/>
          </p:cNvGrpSpPr>
          <p:nvPr/>
        </p:nvGrpSpPr>
        <p:grpSpPr bwMode="auto">
          <a:xfrm>
            <a:off x="566738" y="4243388"/>
            <a:ext cx="3352800" cy="2843212"/>
            <a:chOff x="240" y="2057"/>
            <a:chExt cx="2112" cy="1791"/>
          </a:xfrm>
        </p:grpSpPr>
        <p:sp>
          <p:nvSpPr>
            <p:cNvPr id="483358" name="Rectangle 30"/>
            <p:cNvSpPr>
              <a:spLocks noChangeArrowheads="1"/>
            </p:cNvSpPr>
            <p:nvPr/>
          </p:nvSpPr>
          <p:spPr bwMode="auto">
            <a:xfrm>
              <a:off x="240" y="2057"/>
              <a:ext cx="2112" cy="177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359" name="Text Box 31"/>
            <p:cNvSpPr txBox="1">
              <a:spLocks noChangeArrowheads="1"/>
            </p:cNvSpPr>
            <p:nvPr/>
          </p:nvSpPr>
          <p:spPr bwMode="auto">
            <a:xfrm>
              <a:off x="258" y="2060"/>
              <a:ext cx="2094" cy="17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ea typeface="MS Mincho" pitchFamily="49" charset="-128"/>
                </a:rPr>
                <a:t>class Person</a:t>
              </a: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endParaRPr lang="en-US" sz="1800">
                <a:latin typeface="Courier New" pitchFamily="49" charset="0"/>
              </a:endParaRPr>
            </a:p>
            <a:p>
              <a:pPr algn="l"/>
              <a:r>
                <a:rPr lang="en-US" sz="1800" b="1">
                  <a:latin typeface="Courier New" pitchFamily="49" charset="0"/>
                  <a:ea typeface="MS Mincho" pitchFamily="49" charset="-128"/>
                </a:rPr>
                <a:t>  string </a:t>
              </a:r>
              <a:r>
                <a:rPr lang="en-US" sz="1800" b="1">
                  <a:solidFill>
                    <a:srgbClr val="6600CC"/>
                  </a:solidFill>
                  <a:latin typeface="Courier New" pitchFamily="49" charset="0"/>
                  <a:ea typeface="MS Mincho" pitchFamily="49" charset="-128"/>
                </a:rPr>
                <a:t>getName</a:t>
              </a:r>
              <a:r>
                <a:rPr lang="en-US" sz="1800" b="1">
                  <a:latin typeface="Courier New" pitchFamily="49" charset="0"/>
                  <a:ea typeface="MS Mincho" pitchFamily="49" charset="-128"/>
                </a:rPr>
                <a:t>(void);</a:t>
              </a:r>
            </a:p>
            <a:p>
              <a:pPr algn="l"/>
              <a:r>
                <a:rPr lang="en-US" sz="1800" b="1">
                  <a:latin typeface="Courier New" pitchFamily="49" charset="0"/>
                  <a:ea typeface="MS Mincho" pitchFamily="49" charset="-128"/>
                </a:rPr>
                <a:t>  ...</a:t>
              </a:r>
            </a:p>
            <a:p>
              <a:pPr algn="l"/>
              <a:endParaRPr lang="en-US" sz="1800">
                <a:latin typeface="Courier New" pitchFamily="49" charset="0"/>
              </a:endParaRPr>
            </a:p>
            <a:p>
              <a:pPr algn="l"/>
              <a:r>
                <a:rPr lang="en-US" sz="1800" b="1">
                  <a:latin typeface="Courier New" pitchFamily="49" charset="0"/>
                  <a:ea typeface="MS Mincho" pitchFamily="49" charset="-128"/>
                </a:rPr>
                <a:t>private:</a:t>
              </a:r>
              <a:endParaRPr lang="en-US" sz="1800">
                <a:latin typeface="Courier New" pitchFamily="49" charset="0"/>
              </a:endParaRPr>
            </a:p>
            <a:p>
              <a:pPr algn="l"/>
              <a:r>
                <a:rPr lang="en-US" sz="1800" b="1">
                  <a:latin typeface="Courier New" pitchFamily="49" charset="0"/>
                  <a:ea typeface="MS Mincho" pitchFamily="49" charset="-128"/>
                </a:rPr>
                <a:t>  </a:t>
              </a:r>
              <a:r>
                <a:rPr lang="en-US" sz="1800" b="1">
                  <a:latin typeface="Courier New" pitchFamily="49" charset="0"/>
                </a:rPr>
                <a:t>string m_sName;</a:t>
              </a:r>
            </a:p>
            <a:p>
              <a:pPr algn="l"/>
              <a:r>
                <a:rPr lang="en-US" sz="1800" b="1">
                  <a:latin typeface="Courier New" pitchFamily="49" charset="0"/>
                </a:rPr>
                <a:t>  int    m_nAge;</a:t>
              </a:r>
            </a:p>
            <a:p>
              <a:pPr algn="l"/>
              <a:r>
                <a:rPr lang="en-US" sz="1800" b="1">
                  <a:latin typeface="Courier New" pitchFamily="49" charset="0"/>
                </a:rPr>
                <a:t>};</a:t>
              </a:r>
              <a:r>
                <a:rPr lang="en-US" sz="1800">
                  <a:latin typeface="Courier New" pitchFamily="49" charset="0"/>
                </a:rPr>
                <a:t> </a:t>
              </a:r>
            </a:p>
          </p:txBody>
        </p:sp>
      </p:grpSp>
      <p:sp>
        <p:nvSpPr>
          <p:cNvPr id="483362" name="AutoShape 34"/>
          <p:cNvSpPr>
            <a:spLocks noChangeArrowheads="1"/>
          </p:cNvSpPr>
          <p:nvPr/>
        </p:nvSpPr>
        <p:spPr bwMode="auto">
          <a:xfrm flipH="1">
            <a:off x="5911850" y="2533650"/>
            <a:ext cx="2763838" cy="1254125"/>
          </a:xfrm>
          <a:prstGeom prst="wedgeRoundRectCallout">
            <a:avLst>
              <a:gd name="adj1" fmla="val -31565"/>
              <a:gd name="adj2" fmla="val 106708"/>
              <a:gd name="adj3" fmla="val 16667"/>
            </a:avLst>
          </a:prstGeom>
          <a:solidFill>
            <a:srgbClr val="EBFFEB"/>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200">
                <a:solidFill>
                  <a:schemeClr val="accent2"/>
                </a:solidFill>
              </a:rPr>
              <a:t>Well, as long as you’re a person, we can serve you.</a:t>
            </a:r>
          </a:p>
        </p:txBody>
      </p:sp>
      <p:sp>
        <p:nvSpPr>
          <p:cNvPr id="483363" name="AutoShape 35"/>
          <p:cNvSpPr>
            <a:spLocks noChangeArrowheads="1"/>
          </p:cNvSpPr>
          <p:nvPr/>
        </p:nvSpPr>
        <p:spPr bwMode="auto">
          <a:xfrm>
            <a:off x="6553200" y="2800350"/>
            <a:ext cx="1970087" cy="708025"/>
          </a:xfrm>
          <a:prstGeom prst="wedgeRoundRectCallout">
            <a:avLst>
              <a:gd name="adj1" fmla="val -11762"/>
              <a:gd name="adj2" fmla="val 190479"/>
              <a:gd name="adj3" fmla="val 16667"/>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dirty="0"/>
              <a:t>Mom. It’s a NERD!!!</a:t>
            </a:r>
          </a:p>
        </p:txBody>
      </p:sp>
      <p:sp>
        <p:nvSpPr>
          <p:cNvPr id="483364" name="AutoShape 36"/>
          <p:cNvSpPr>
            <a:spLocks noChangeArrowheads="1"/>
          </p:cNvSpPr>
          <p:nvPr/>
        </p:nvSpPr>
        <p:spPr bwMode="auto">
          <a:xfrm>
            <a:off x="7942285" y="3365635"/>
            <a:ext cx="1219200" cy="392113"/>
          </a:xfrm>
          <a:prstGeom prst="wedgeRoundRectCallout">
            <a:avLst>
              <a:gd name="adj1" fmla="val -26301"/>
              <a:gd name="adj2" fmla="val 153644"/>
              <a:gd name="adj3" fmla="val 16667"/>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a:t>Uh huh.</a:t>
            </a:r>
          </a:p>
        </p:txBody>
      </p:sp>
      <p:sp>
        <p:nvSpPr>
          <p:cNvPr id="483366" name="Rectangle 38"/>
          <p:cNvSpPr>
            <a:spLocks noChangeArrowheads="1"/>
          </p:cNvSpPr>
          <p:nvPr/>
        </p:nvSpPr>
        <p:spPr bwMode="auto">
          <a:xfrm>
            <a:off x="1822450" y="5065713"/>
            <a:ext cx="1139825"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solidFill>
                  <a:srgbClr val="FF0000"/>
                </a:solidFill>
                <a:latin typeface="Courier New" pitchFamily="49" charset="0"/>
              </a:rPr>
              <a:t>getName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83349"/>
                                        </p:tgtEl>
                                        <p:attrNameLst>
                                          <p:attrName>style.visibility</p:attrName>
                                        </p:attrNameLst>
                                      </p:cBhvr>
                                      <p:to>
                                        <p:strVal val="visible"/>
                                      </p:to>
                                    </p:set>
                                    <p:anim calcmode="lin" valueType="num">
                                      <p:cBhvr additive="base">
                                        <p:cTn id="7" dur="2000" fill="hold"/>
                                        <p:tgtEl>
                                          <p:spTgt spid="483349"/>
                                        </p:tgtEl>
                                        <p:attrNameLst>
                                          <p:attrName>ppt_x</p:attrName>
                                        </p:attrNameLst>
                                      </p:cBhvr>
                                      <p:tavLst>
                                        <p:tav tm="0">
                                          <p:val>
                                            <p:strVal val="0-#ppt_w/2"/>
                                          </p:val>
                                        </p:tav>
                                        <p:tav tm="100000">
                                          <p:val>
                                            <p:strVal val="#ppt_x"/>
                                          </p:val>
                                        </p:tav>
                                      </p:tavLst>
                                    </p:anim>
                                    <p:anim calcmode="lin" valueType="num">
                                      <p:cBhvr additive="base">
                                        <p:cTn id="8" dur="2000" fill="hold"/>
                                        <p:tgtEl>
                                          <p:spTgt spid="4833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83363"/>
                                        </p:tgtEl>
                                        <p:attrNameLst>
                                          <p:attrName>style.visibility</p:attrName>
                                        </p:attrNameLst>
                                      </p:cBhvr>
                                      <p:to>
                                        <p:strVal val="visible"/>
                                      </p:to>
                                    </p:set>
                                    <p:animEffect transition="in" filter="wipe(down)">
                                      <p:cBhvr>
                                        <p:cTn id="13" dur="500"/>
                                        <p:tgtEl>
                                          <p:spTgt spid="48336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83364"/>
                                        </p:tgtEl>
                                        <p:attrNameLst>
                                          <p:attrName>style.visibility</p:attrName>
                                        </p:attrNameLst>
                                      </p:cBhvr>
                                      <p:to>
                                        <p:strVal val="visible"/>
                                      </p:to>
                                    </p:set>
                                    <p:animEffect transition="in" filter="wipe(down)">
                                      <p:cBhvr>
                                        <p:cTn id="18" dur="500"/>
                                        <p:tgtEl>
                                          <p:spTgt spid="48336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8336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83364"/>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83340"/>
                                        </p:tgtEl>
                                        <p:attrNameLst>
                                          <p:attrName>style.visibility</p:attrName>
                                        </p:attrNameLst>
                                      </p:cBhvr>
                                      <p:to>
                                        <p:strVal val="visible"/>
                                      </p:to>
                                    </p:set>
                                    <p:animEffect transition="in" filter="wipe(down)">
                                      <p:cBhvr>
                                        <p:cTn id="29" dur="500"/>
                                        <p:tgtEl>
                                          <p:spTgt spid="48334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1" nodeType="clickEffect">
                                  <p:stCondLst>
                                    <p:cond delay="0"/>
                                  </p:stCondLst>
                                  <p:childTnLst>
                                    <p:set>
                                      <p:cBhvr>
                                        <p:cTn id="33" dur="1" fill="hold">
                                          <p:stCondLst>
                                            <p:cond delay="0"/>
                                          </p:stCondLst>
                                        </p:cTn>
                                        <p:tgtEl>
                                          <p:spTgt spid="483341"/>
                                        </p:tgtEl>
                                        <p:attrNameLst>
                                          <p:attrName>style.visibility</p:attrName>
                                        </p:attrNameLst>
                                      </p:cBhvr>
                                      <p:to>
                                        <p:strVal val="visible"/>
                                      </p:to>
                                    </p:set>
                                    <p:animEffect transition="in" filter="wipe(down)">
                                      <p:cBhvr>
                                        <p:cTn id="34" dur="500"/>
                                        <p:tgtEl>
                                          <p:spTgt spid="48334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83340"/>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83342"/>
                                        </p:tgtEl>
                                        <p:attrNameLst>
                                          <p:attrName>style.visibility</p:attrName>
                                        </p:attrNameLst>
                                      </p:cBhvr>
                                      <p:to>
                                        <p:strVal val="visible"/>
                                      </p:to>
                                    </p:set>
                                    <p:animEffect transition="in" filter="wipe(down)">
                                      <p:cBhvr>
                                        <p:cTn id="43" dur="500"/>
                                        <p:tgtEl>
                                          <p:spTgt spid="48334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483342"/>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xit" presetSubtype="0" fill="hold" grpId="0" nodeType="clickEffect">
                                  <p:stCondLst>
                                    <p:cond delay="0"/>
                                  </p:stCondLst>
                                  <p:childTnLst>
                                    <p:set>
                                      <p:cBhvr>
                                        <p:cTn id="51" dur="1" fill="hold">
                                          <p:stCondLst>
                                            <p:cond delay="0"/>
                                          </p:stCondLst>
                                        </p:cTn>
                                        <p:tgtEl>
                                          <p:spTgt spid="483341"/>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83346"/>
                                        </p:tgtEl>
                                        <p:attrNameLst>
                                          <p:attrName>style.visibility</p:attrName>
                                        </p:attrNameLst>
                                      </p:cBhvr>
                                      <p:to>
                                        <p:strVal val="visible"/>
                                      </p:to>
                                    </p:set>
                                    <p:animEffect transition="in" filter="wipe(down)">
                                      <p:cBhvr>
                                        <p:cTn id="56" dur="500"/>
                                        <p:tgtEl>
                                          <p:spTgt spid="48334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83353"/>
                                        </p:tgtEl>
                                        <p:attrNameLst>
                                          <p:attrName>style.visibility</p:attrName>
                                        </p:attrNameLst>
                                      </p:cBhvr>
                                      <p:to>
                                        <p:strVal val="visible"/>
                                      </p:to>
                                    </p:set>
                                    <p:animEffect transition="in" filter="wipe(down)">
                                      <p:cBhvr>
                                        <p:cTn id="61" dur="500"/>
                                        <p:tgtEl>
                                          <p:spTgt spid="48335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nodeType="clickEffect">
                                  <p:stCondLst>
                                    <p:cond delay="0"/>
                                  </p:stCondLst>
                                  <p:childTnLst>
                                    <p:set>
                                      <p:cBhvr>
                                        <p:cTn id="65" dur="1" fill="hold">
                                          <p:stCondLst>
                                            <p:cond delay="0"/>
                                          </p:stCondLst>
                                        </p:cTn>
                                        <p:tgtEl>
                                          <p:spTgt spid="483350"/>
                                        </p:tgtEl>
                                        <p:attrNameLst>
                                          <p:attrName>style.visibility</p:attrName>
                                        </p:attrNameLst>
                                      </p:cBhvr>
                                      <p:to>
                                        <p:strVal val="visible"/>
                                      </p:to>
                                    </p:set>
                                    <p:anim calcmode="lin" valueType="num">
                                      <p:cBhvr additive="base">
                                        <p:cTn id="66" dur="500" fill="hold"/>
                                        <p:tgtEl>
                                          <p:spTgt spid="483350"/>
                                        </p:tgtEl>
                                        <p:attrNameLst>
                                          <p:attrName>ppt_x</p:attrName>
                                        </p:attrNameLst>
                                      </p:cBhvr>
                                      <p:tavLst>
                                        <p:tav tm="0">
                                          <p:val>
                                            <p:strVal val="0-#ppt_w/2"/>
                                          </p:val>
                                        </p:tav>
                                        <p:tav tm="100000">
                                          <p:val>
                                            <p:strVal val="#ppt_x"/>
                                          </p:val>
                                        </p:tav>
                                      </p:tavLst>
                                    </p:anim>
                                    <p:anim calcmode="lin" valueType="num">
                                      <p:cBhvr additive="base">
                                        <p:cTn id="67" dur="500" fill="hold"/>
                                        <p:tgtEl>
                                          <p:spTgt spid="483350"/>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48335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6" presetClass="emph" presetSubtype="0" repeatCount="2000" autoRev="1" fill="hold" grpId="1" nodeType="clickEffect">
                                  <p:stCondLst>
                                    <p:cond delay="0"/>
                                  </p:stCondLst>
                                  <p:childTnLst>
                                    <p:animScale>
                                      <p:cBhvr>
                                        <p:cTn id="74" dur="500" fill="hold"/>
                                        <p:tgtEl>
                                          <p:spTgt spid="483354"/>
                                        </p:tgtEl>
                                      </p:cBhvr>
                                      <p:by x="110000" y="11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483353"/>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483346"/>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483355"/>
                                        </p:tgtEl>
                                        <p:attrNameLst>
                                          <p:attrName>style.visibility</p:attrName>
                                        </p:attrNameLst>
                                      </p:cBhvr>
                                      <p:to>
                                        <p:strVal val="visible"/>
                                      </p:to>
                                    </p:set>
                                    <p:animEffect transition="in" filter="wipe(down)">
                                      <p:cBhvr>
                                        <p:cTn id="87" dur="500"/>
                                        <p:tgtEl>
                                          <p:spTgt spid="48335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xit" presetSubtype="0" fill="hold" grpId="2" nodeType="clickEffect">
                                  <p:stCondLst>
                                    <p:cond delay="0"/>
                                  </p:stCondLst>
                                  <p:childTnLst>
                                    <p:set>
                                      <p:cBhvr>
                                        <p:cTn id="91" dur="1" fill="hold">
                                          <p:stCondLst>
                                            <p:cond delay="0"/>
                                          </p:stCondLst>
                                        </p:cTn>
                                        <p:tgtEl>
                                          <p:spTgt spid="483353"/>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483356"/>
                                        </p:tgtEl>
                                        <p:attrNameLst>
                                          <p:attrName>style.visibility</p:attrName>
                                        </p:attrNameLst>
                                      </p:cBhvr>
                                      <p:to>
                                        <p:strVal val="visible"/>
                                      </p:to>
                                    </p:set>
                                    <p:animEffect transition="in" filter="wipe(down)">
                                      <p:cBhvr>
                                        <p:cTn id="96" dur="500"/>
                                        <p:tgtEl>
                                          <p:spTgt spid="48335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8" fill="hold" nodeType="clickEffect">
                                  <p:stCondLst>
                                    <p:cond delay="0"/>
                                  </p:stCondLst>
                                  <p:childTnLst>
                                    <p:set>
                                      <p:cBhvr>
                                        <p:cTn id="100" dur="1" fill="hold">
                                          <p:stCondLst>
                                            <p:cond delay="0"/>
                                          </p:stCondLst>
                                        </p:cTn>
                                        <p:tgtEl>
                                          <p:spTgt spid="483357"/>
                                        </p:tgtEl>
                                        <p:attrNameLst>
                                          <p:attrName>style.visibility</p:attrName>
                                        </p:attrNameLst>
                                      </p:cBhvr>
                                      <p:to>
                                        <p:strVal val="visible"/>
                                      </p:to>
                                    </p:set>
                                    <p:anim calcmode="lin" valueType="num">
                                      <p:cBhvr additive="base">
                                        <p:cTn id="101" dur="500" fill="hold"/>
                                        <p:tgtEl>
                                          <p:spTgt spid="483357"/>
                                        </p:tgtEl>
                                        <p:attrNameLst>
                                          <p:attrName>ppt_x</p:attrName>
                                        </p:attrNameLst>
                                      </p:cBhvr>
                                      <p:tavLst>
                                        <p:tav tm="0">
                                          <p:val>
                                            <p:strVal val="0-#ppt_w/2"/>
                                          </p:val>
                                        </p:tav>
                                        <p:tav tm="100000">
                                          <p:val>
                                            <p:strVal val="#ppt_x"/>
                                          </p:val>
                                        </p:tav>
                                      </p:tavLst>
                                    </p:anim>
                                    <p:anim calcmode="lin" valueType="num">
                                      <p:cBhvr additive="base">
                                        <p:cTn id="102" dur="500" fill="hold"/>
                                        <p:tgtEl>
                                          <p:spTgt spid="483357"/>
                                        </p:tgtEl>
                                        <p:attrNameLst>
                                          <p:attrName>ppt_y</p:attrName>
                                        </p:attrNameLst>
                                      </p:cBhvr>
                                      <p:tavLst>
                                        <p:tav tm="0">
                                          <p:val>
                                            <p:strVal val="#ppt_y"/>
                                          </p:val>
                                        </p:tav>
                                        <p:tav tm="100000">
                                          <p:val>
                                            <p:strVal val="#ppt_y"/>
                                          </p:val>
                                        </p:tav>
                                      </p:tavLst>
                                    </p:anim>
                                  </p:childTnLst>
                                </p:cTn>
                              </p:par>
                            </p:childTnLst>
                          </p:cTn>
                        </p:par>
                        <p:par>
                          <p:cTn id="103" fill="hold" nodeType="afterGroup">
                            <p:stCondLst>
                              <p:cond delay="500"/>
                            </p:stCondLst>
                            <p:childTnLst>
                              <p:par>
                                <p:cTn id="104" presetID="1" presetClass="entr" presetSubtype="0" fill="hold" grpId="0" nodeType="afterEffect">
                                  <p:stCondLst>
                                    <p:cond delay="0"/>
                                  </p:stCondLst>
                                  <p:childTnLst>
                                    <p:set>
                                      <p:cBhvr>
                                        <p:cTn id="105" dur="1" fill="hold">
                                          <p:stCondLst>
                                            <p:cond delay="0"/>
                                          </p:stCondLst>
                                        </p:cTn>
                                        <p:tgtEl>
                                          <p:spTgt spid="483366"/>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6" presetClass="emph" presetSubtype="0" repeatCount="2000" autoRev="1" fill="hold" grpId="1" nodeType="clickEffect">
                                  <p:stCondLst>
                                    <p:cond delay="0"/>
                                  </p:stCondLst>
                                  <p:childTnLst>
                                    <p:animScale>
                                      <p:cBhvr>
                                        <p:cTn id="109" dur="500" fill="hold"/>
                                        <p:tgtEl>
                                          <p:spTgt spid="483366"/>
                                        </p:tgtEl>
                                      </p:cBhvr>
                                      <p:by x="110000" y="110000"/>
                                    </p:animScale>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483355"/>
                                        </p:tgtEl>
                                        <p:attrNameLst>
                                          <p:attrName>style.visibility</p:attrName>
                                        </p:attrNameLst>
                                      </p:cBhvr>
                                      <p:to>
                                        <p:strVal val="hidden"/>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4" fill="hold" grpId="0" nodeType="clickEffect">
                                  <p:stCondLst>
                                    <p:cond delay="0"/>
                                  </p:stCondLst>
                                  <p:childTnLst>
                                    <p:set>
                                      <p:cBhvr>
                                        <p:cTn id="117" dur="1" fill="hold">
                                          <p:stCondLst>
                                            <p:cond delay="0"/>
                                          </p:stCondLst>
                                        </p:cTn>
                                        <p:tgtEl>
                                          <p:spTgt spid="483362"/>
                                        </p:tgtEl>
                                        <p:attrNameLst>
                                          <p:attrName>style.visibility</p:attrName>
                                        </p:attrNameLst>
                                      </p:cBhvr>
                                      <p:to>
                                        <p:strVal val="visible"/>
                                      </p:to>
                                    </p:set>
                                    <p:animEffect transition="in" filter="wipe(down)">
                                      <p:cBhvr>
                                        <p:cTn id="118" dur="500"/>
                                        <p:tgtEl>
                                          <p:spTgt spid="483362"/>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4833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40" grpId="0" animBg="1"/>
      <p:bldP spid="483340" grpId="1" animBg="1"/>
      <p:bldP spid="483341" grpId="0" animBg="1"/>
      <p:bldP spid="483341" grpId="1" animBg="1"/>
      <p:bldP spid="483346" grpId="0" animBg="1"/>
      <p:bldP spid="483346" grpId="1" animBg="1"/>
      <p:bldP spid="483342" grpId="0" animBg="1"/>
      <p:bldP spid="483342" grpId="1" animBg="1"/>
      <p:bldP spid="483353" grpId="0" animBg="1"/>
      <p:bldP spid="483353" grpId="1" animBg="1"/>
      <p:bldP spid="483353" grpId="2" animBg="1"/>
      <p:bldP spid="483354" grpId="0"/>
      <p:bldP spid="483354" grpId="1"/>
      <p:bldP spid="483355" grpId="0" animBg="1"/>
      <p:bldP spid="483355" grpId="1" animBg="1"/>
      <p:bldP spid="483356" grpId="0" animBg="1"/>
      <p:bldP spid="483362" grpId="0" animBg="1"/>
      <p:bldP spid="483362" grpId="1" animBg="1"/>
      <p:bldP spid="483363" grpId="0" animBg="1"/>
      <p:bldP spid="483363" grpId="1" animBg="1"/>
      <p:bldP spid="483364" grpId="0" animBg="1"/>
      <p:bldP spid="483364" grpId="1" animBg="1"/>
      <p:bldP spid="483366" grpId="0"/>
      <p:bldP spid="483366"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2"/>
          </p:nvPr>
        </p:nvSpPr>
        <p:spPr/>
        <p:txBody>
          <a:bodyPr/>
          <a:lstStyle/>
          <a:p>
            <a:fld id="{CA05B696-2FC0-441C-8270-C635EAF960D2}" type="slidenum">
              <a:rPr lang="en-US"/>
              <a:pPr/>
              <a:t>40</a:t>
            </a:fld>
            <a:endParaRPr lang="en-US"/>
          </a:p>
        </p:txBody>
      </p:sp>
      <p:sp>
        <p:nvSpPr>
          <p:cNvPr id="371714" name="Rectangle 2"/>
          <p:cNvSpPr>
            <a:spLocks noGrp="1" noChangeArrowheads="1"/>
          </p:cNvSpPr>
          <p:nvPr>
            <p:ph type="title"/>
          </p:nvPr>
        </p:nvSpPr>
        <p:spPr>
          <a:xfrm>
            <a:off x="685800" y="-152400"/>
            <a:ext cx="7772400" cy="1143000"/>
          </a:xfrm>
        </p:spPr>
        <p:txBody>
          <a:bodyPr/>
          <a:lstStyle/>
          <a:p>
            <a:r>
              <a:rPr lang="en-US"/>
              <a:t>Pure Virtual Functions</a:t>
            </a:r>
          </a:p>
        </p:txBody>
      </p:sp>
      <p:sp>
        <p:nvSpPr>
          <p:cNvPr id="371720" name="Text Box 8"/>
          <p:cNvSpPr txBox="1">
            <a:spLocks noChangeArrowheads="1"/>
          </p:cNvSpPr>
          <p:nvPr/>
        </p:nvSpPr>
        <p:spPr bwMode="auto">
          <a:xfrm>
            <a:off x="228600" y="838200"/>
            <a:ext cx="85344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We </a:t>
            </a:r>
            <a:r>
              <a:rPr lang="en-US" sz="2200" i="1"/>
              <a:t>must</a:t>
            </a:r>
            <a:r>
              <a:rPr lang="en-US" sz="2200"/>
              <a:t> define functions that are </a:t>
            </a:r>
            <a:r>
              <a:rPr lang="en-US" sz="2200">
                <a:solidFill>
                  <a:schemeClr val="accent2"/>
                </a:solidFill>
              </a:rPr>
              <a:t>common to all derived classes</a:t>
            </a:r>
            <a:r>
              <a:rPr lang="en-US" sz="2200"/>
              <a:t> in our </a:t>
            </a:r>
            <a:r>
              <a:rPr lang="en-US" sz="2200">
                <a:solidFill>
                  <a:srgbClr val="990000"/>
                </a:solidFill>
              </a:rPr>
              <a:t>base class</a:t>
            </a:r>
            <a:r>
              <a:rPr lang="en-US" sz="2200"/>
              <a:t> or we can’t use polymorphism!</a:t>
            </a:r>
          </a:p>
        </p:txBody>
      </p:sp>
      <p:grpSp>
        <p:nvGrpSpPr>
          <p:cNvPr id="371722" name="Group 10"/>
          <p:cNvGrpSpPr>
            <a:grpSpLocks/>
          </p:cNvGrpSpPr>
          <p:nvPr/>
        </p:nvGrpSpPr>
        <p:grpSpPr bwMode="auto">
          <a:xfrm>
            <a:off x="4953000" y="1600200"/>
            <a:ext cx="3963988" cy="3684588"/>
            <a:chOff x="336" y="2400"/>
            <a:chExt cx="2021" cy="2132"/>
          </a:xfrm>
        </p:grpSpPr>
        <p:sp>
          <p:nvSpPr>
            <p:cNvPr id="371723" name="Rectangle 11"/>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724" name="Text Box 12"/>
            <p:cNvSpPr txBox="1">
              <a:spLocks noChangeArrowheads="1"/>
            </p:cNvSpPr>
            <p:nvPr/>
          </p:nvSpPr>
          <p:spPr bwMode="auto">
            <a:xfrm>
              <a:off x="336" y="2400"/>
              <a:ext cx="2021" cy="17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a:t>
              </a:r>
              <a:r>
                <a:rPr lang="en-US" sz="1800" b="1">
                  <a:solidFill>
                    <a:srgbClr val="FF3300"/>
                  </a:solidFill>
                  <a:latin typeface="Courier New" pitchFamily="49" charset="0"/>
                </a:rPr>
                <a:t>Shape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a:t>
              </a:r>
            </a:p>
            <a:p>
              <a:pPr algn="l"/>
              <a:r>
                <a:rPr lang="en-US" sz="1800" b="1">
                  <a:latin typeface="Courier New" pitchFamily="49" charset="0"/>
                </a:rPr>
                <a:t>  cout &lt;&lt; x.getArea()*3.25;</a:t>
              </a:r>
            </a:p>
            <a:p>
              <a:pPr algn="l"/>
              <a:r>
                <a:rPr lang="en-US" sz="1800" b="1">
                  <a:latin typeface="Courier New" pitchFamily="49" charset="0"/>
                </a:rPr>
                <a:t>}</a:t>
              </a: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PrintPrice(</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a:t>
              </a:r>
            </a:p>
          </p:txBody>
        </p:sp>
      </p:grpSp>
      <p:sp>
        <p:nvSpPr>
          <p:cNvPr id="371725" name="Rectangle 13"/>
          <p:cNvSpPr>
            <a:spLocks noChangeArrowheads="1"/>
          </p:cNvSpPr>
          <p:nvPr/>
        </p:nvSpPr>
        <p:spPr bwMode="auto">
          <a:xfrm>
            <a:off x="77788" y="4692650"/>
            <a:ext cx="4337050" cy="2165350"/>
          </a:xfrm>
          <a:prstGeom prst="rect">
            <a:avLst/>
          </a:prstGeom>
          <a:solidFill>
            <a:srgbClr val="FFEB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a:t>
            </a:r>
            <a:r>
              <a:rPr lang="en-US" sz="1700" b="1">
                <a:solidFill>
                  <a:srgbClr val="006666"/>
                </a:solidFill>
                <a:latin typeface="Courier New" pitchFamily="49" charset="0"/>
                <a:ea typeface="MS Mincho" pitchFamily="49" charset="-128"/>
              </a:rPr>
              <a:t>Square</a:t>
            </a:r>
            <a:r>
              <a:rPr lang="en-US" sz="1700" b="1">
                <a:solidFill>
                  <a:schemeClr val="tx1"/>
                </a:solidFill>
                <a:latin typeface="Courier New" pitchFamily="49" charset="0"/>
                <a:ea typeface="MS Mincho" pitchFamily="49" charset="-128"/>
              </a:rPr>
              <a:t>: public </a:t>
            </a:r>
            <a:r>
              <a:rPr lang="en-US" sz="1700" b="1">
                <a:solidFill>
                  <a:srgbClr val="6600CC"/>
                </a:solidFill>
                <a:latin typeface="Courier New" pitchFamily="49" charset="0"/>
                <a:ea typeface="MS Mincho" pitchFamily="49" charset="-128"/>
              </a:rPr>
              <a:t>Shape</a:t>
            </a:r>
            <a:endParaRPr lang="en-US" sz="1200">
              <a:solidFill>
                <a:srgbClr val="6600CC"/>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Courier New" pitchFamily="49" charset="0"/>
                <a:ea typeface="MS Mincho" pitchFamily="49" charset="-128"/>
              </a:rPr>
              <a:t>  </a:t>
            </a:r>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getArea() </a:t>
            </a:r>
          </a:p>
          <a:p>
            <a:pPr algn="l" eaLnBrk="0" hangingPunct="0"/>
            <a:r>
              <a:rPr lang="en-US" sz="1700" b="1">
                <a:solidFill>
                  <a:schemeClr val="tx1"/>
                </a:solidFill>
                <a:latin typeface="Courier New" pitchFamily="49" charset="0"/>
                <a:ea typeface="MS Mincho" pitchFamily="49" charset="-128"/>
              </a:rPr>
              <a:t>    { return (</a:t>
            </a:r>
            <a:r>
              <a:rPr lang="en-US" sz="1700" b="1">
                <a:solidFill>
                  <a:srgbClr val="006666"/>
                </a:solidFill>
                <a:latin typeface="Courier New" pitchFamily="49" charset="0"/>
                <a:ea typeface="MS Mincho" pitchFamily="49" charset="-128"/>
              </a:rPr>
              <a:t>m_side*m_side</a:t>
            </a:r>
            <a:r>
              <a:rPr lang="en-US" sz="1700" b="1">
                <a:solidFill>
                  <a:schemeClr val="tx1"/>
                </a:solidFill>
                <a:latin typeface="Courier New" pitchFamily="49" charset="0"/>
                <a:ea typeface="MS Mincho" pitchFamily="49" charset="-128"/>
              </a:rPr>
              <a:t>); }</a:t>
            </a:r>
          </a:p>
          <a:p>
            <a:pPr algn="l"/>
            <a:r>
              <a:rPr lang="en-US" sz="1700">
                <a:latin typeface="Courier New" pitchFamily="49" charset="0"/>
              </a:rPr>
              <a:t> </a:t>
            </a:r>
            <a:r>
              <a:rPr lang="en-US" sz="1700" b="1">
                <a:solidFill>
                  <a:schemeClr val="tx1"/>
                </a:solidFill>
                <a:latin typeface="Courier New" pitchFamily="49" charset="0"/>
              </a:rPr>
              <a:t> </a:t>
            </a:r>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4*m_side</a:t>
            </a:r>
            <a:r>
              <a:rPr lang="en-US" sz="1700" b="1">
                <a:solidFill>
                  <a:schemeClr val="tx1"/>
                </a:solidFill>
                <a:latin typeface="Courier New" pitchFamily="49" charset="0"/>
              </a:rPr>
              <a:t>); }</a:t>
            </a:r>
          </a:p>
          <a:p>
            <a:pPr algn="l"/>
            <a:r>
              <a:rPr lang="en-US" sz="1700" b="1">
                <a:solidFill>
                  <a:schemeClr val="tx1"/>
                </a:solidFill>
                <a:latin typeface="Courier New" pitchFamily="49" charset="0"/>
              </a:rPr>
              <a:t>   ...</a:t>
            </a:r>
          </a:p>
        </p:txBody>
      </p:sp>
      <p:sp>
        <p:nvSpPr>
          <p:cNvPr id="371726" name="Rectangle 14"/>
          <p:cNvSpPr>
            <a:spLocks noChangeArrowheads="1"/>
          </p:cNvSpPr>
          <p:nvPr/>
        </p:nvSpPr>
        <p:spPr bwMode="auto">
          <a:xfrm>
            <a:off x="4572000" y="4692650"/>
            <a:ext cx="4572000" cy="2165350"/>
          </a:xfrm>
          <a:prstGeom prst="rect">
            <a:avLst/>
          </a:prstGeom>
          <a:solidFill>
            <a:srgbClr val="FFEB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a:t>
            </a:r>
            <a:r>
              <a:rPr lang="en-US" sz="1700" b="1">
                <a:solidFill>
                  <a:srgbClr val="006666"/>
                </a:solidFill>
                <a:latin typeface="Courier New" pitchFamily="49" charset="0"/>
                <a:ea typeface="MS Mincho" pitchFamily="49" charset="-128"/>
              </a:rPr>
              <a:t>Circle</a:t>
            </a:r>
            <a:r>
              <a:rPr lang="en-US" sz="1700" b="1">
                <a:solidFill>
                  <a:schemeClr val="tx1"/>
                </a:solidFill>
                <a:latin typeface="Courier New" pitchFamily="49" charset="0"/>
                <a:ea typeface="MS Mincho" pitchFamily="49" charset="-128"/>
              </a:rPr>
              <a:t>: public </a:t>
            </a:r>
            <a:r>
              <a:rPr lang="en-US" sz="1700" b="1">
                <a:solidFill>
                  <a:srgbClr val="6600CC"/>
                </a:solidFill>
                <a:latin typeface="Courier New" pitchFamily="49" charset="0"/>
                <a:ea typeface="MS Mincho" pitchFamily="49" charset="-128"/>
              </a:rPr>
              <a:t>Shape</a:t>
            </a:r>
            <a:endParaRPr lang="en-US" sz="1200">
              <a:solidFill>
                <a:srgbClr val="6600CC"/>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getArea() </a:t>
            </a:r>
          </a:p>
          <a:p>
            <a:pPr algn="l" eaLnBrk="0" hangingPunct="0"/>
            <a:r>
              <a:rPr lang="en-US" sz="1700" b="1">
                <a:solidFill>
                  <a:schemeClr val="tx1"/>
                </a:solidFill>
                <a:latin typeface="Courier New" pitchFamily="49" charset="0"/>
                <a:ea typeface="MS Mincho" pitchFamily="49" charset="-128"/>
              </a:rPr>
              <a:t>   { return (</a:t>
            </a:r>
            <a:r>
              <a:rPr lang="en-US" sz="1700" b="1">
                <a:solidFill>
                  <a:srgbClr val="006666"/>
                </a:solidFill>
                <a:latin typeface="Courier New" pitchFamily="49" charset="0"/>
                <a:ea typeface="MS Mincho" pitchFamily="49" charset="-128"/>
              </a:rPr>
              <a:t>3.14*m_rad*m_rad</a:t>
            </a:r>
            <a:r>
              <a:rPr lang="en-US" sz="1700" b="1">
                <a:solidFill>
                  <a:schemeClr val="tx1"/>
                </a:solidFill>
                <a:latin typeface="Courier New" pitchFamily="49" charset="0"/>
                <a:ea typeface="MS Mincho" pitchFamily="49" charset="-128"/>
              </a:rPr>
              <a:t>); }</a:t>
            </a:r>
          </a:p>
          <a:p>
            <a:pPr algn="l"/>
            <a:r>
              <a:rPr lang="en-US" sz="1700" b="1">
                <a:solidFill>
                  <a:schemeClr val="tx1"/>
                </a:solidFill>
                <a:latin typeface="Courier New" pitchFamily="49" charset="0"/>
              </a:rPr>
              <a:t> </a:t>
            </a:r>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2*3.14*m_rad</a:t>
            </a:r>
            <a:r>
              <a:rPr lang="en-US" sz="1700" b="1">
                <a:solidFill>
                  <a:schemeClr val="tx1"/>
                </a:solidFill>
                <a:latin typeface="Courier New" pitchFamily="49" charset="0"/>
              </a:rPr>
              <a:t>); }</a:t>
            </a:r>
          </a:p>
          <a:p>
            <a:pPr algn="l" eaLnBrk="0" hangingPunct="0"/>
            <a:r>
              <a:rPr lang="en-US" sz="1700" b="1">
                <a:solidFill>
                  <a:schemeClr val="tx1"/>
                </a:solidFill>
                <a:latin typeface="Courier New" pitchFamily="49" charset="0"/>
                <a:ea typeface="MS Mincho" pitchFamily="49" charset="-128"/>
              </a:rPr>
              <a:t>  </a:t>
            </a:r>
            <a:r>
              <a:rPr lang="en-US" sz="1700" b="1">
                <a:solidFill>
                  <a:schemeClr val="tx1"/>
                </a:solidFill>
                <a:latin typeface="Times New Roman"/>
                <a:ea typeface="MS Mincho" pitchFamily="49" charset="-128"/>
              </a:rPr>
              <a:t>…</a:t>
            </a:r>
            <a:endParaRPr lang="en-US" sz="1700" b="1">
              <a:solidFill>
                <a:schemeClr val="tx1"/>
              </a:solidFill>
              <a:latin typeface="Courier New" pitchFamily="49" charset="0"/>
              <a:ea typeface="MS Mincho" pitchFamily="49" charset="-128"/>
            </a:endParaRPr>
          </a:p>
        </p:txBody>
      </p:sp>
      <p:sp>
        <p:nvSpPr>
          <p:cNvPr id="371727" name="Rectangle 15"/>
          <p:cNvSpPr>
            <a:spLocks noChangeArrowheads="1"/>
          </p:cNvSpPr>
          <p:nvPr/>
        </p:nvSpPr>
        <p:spPr bwMode="auto">
          <a:xfrm>
            <a:off x="152400" y="1981200"/>
            <a:ext cx="4267200" cy="2424113"/>
          </a:xfrm>
          <a:prstGeom prst="rect">
            <a:avLst/>
          </a:prstGeom>
          <a:solidFill>
            <a:srgbClr val="FFF7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a:t>
            </a:r>
            <a:r>
              <a:rPr lang="en-US" sz="1700" b="1">
                <a:solidFill>
                  <a:srgbClr val="6600CC"/>
                </a:solidFill>
                <a:latin typeface="Courier New" pitchFamily="49" charset="0"/>
                <a:ea typeface="MS Mincho" pitchFamily="49" charset="-128"/>
              </a:rPr>
              <a:t>Shape</a:t>
            </a:r>
            <a:endParaRPr lang="en-US" sz="1700">
              <a:solidFill>
                <a:srgbClr val="6600CC"/>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7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endParaRPr lang="en-US" sz="1700" b="1">
              <a:solidFill>
                <a:schemeClr val="tx1"/>
              </a:solidFill>
              <a:latin typeface="Courier New" pitchFamily="49" charset="0"/>
              <a:ea typeface="MS Mincho" pitchFamily="49" charset="-128"/>
            </a:endParaRPr>
          </a:p>
          <a:p>
            <a:pPr algn="l" eaLnBrk="0" hangingPunct="0"/>
            <a:endParaRPr lang="en-US" sz="1700" b="1">
              <a:solidFill>
                <a:schemeClr val="tx1"/>
              </a:solidFill>
              <a:latin typeface="Courier New" pitchFamily="49" charset="0"/>
              <a:ea typeface="MS Mincho" pitchFamily="49" charset="-128"/>
            </a:endParaRPr>
          </a:p>
          <a:p>
            <a:pPr algn="l" eaLnBrk="0" hangingPunct="0"/>
            <a:r>
              <a:rPr lang="en-US" sz="1700" b="1">
                <a:solidFill>
                  <a:srgbClr val="FF3300"/>
                </a:solidFill>
                <a:latin typeface="Courier New" pitchFamily="49" charset="0"/>
                <a:ea typeface="MS Mincho" pitchFamily="49" charset="-128"/>
              </a:rPr>
              <a:t>   </a:t>
            </a:r>
          </a:p>
          <a:p>
            <a:pPr algn="l" eaLnBrk="0" hangingPunct="0"/>
            <a:endParaRPr lang="en-US" sz="1700" b="1">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p>
        </p:txBody>
      </p:sp>
      <p:sp>
        <p:nvSpPr>
          <p:cNvPr id="371728" name="Rectangle 16"/>
          <p:cNvSpPr>
            <a:spLocks noChangeArrowheads="1"/>
          </p:cNvSpPr>
          <p:nvPr/>
        </p:nvSpPr>
        <p:spPr bwMode="auto">
          <a:xfrm>
            <a:off x="357188" y="5472113"/>
            <a:ext cx="4572000" cy="609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rgbClr val="FF3300"/>
                </a:solidFill>
                <a:latin typeface="Courier New" pitchFamily="49" charset="0"/>
              </a:rPr>
              <a:t>virtual</a:t>
            </a:r>
            <a:r>
              <a:rPr lang="en-US" sz="1700" b="1">
                <a:solidFill>
                  <a:schemeClr val="tx1"/>
                </a:solidFill>
                <a:latin typeface="Courier New" pitchFamily="49" charset="0"/>
              </a:rPr>
              <a:t> float getArea()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m_side*m_side</a:t>
            </a:r>
            <a:r>
              <a:rPr lang="en-US" sz="1700" b="1">
                <a:solidFill>
                  <a:schemeClr val="tx1"/>
                </a:solidFill>
                <a:latin typeface="Courier New" pitchFamily="49" charset="0"/>
              </a:rPr>
              <a:t>); }</a:t>
            </a:r>
          </a:p>
        </p:txBody>
      </p:sp>
      <p:sp>
        <p:nvSpPr>
          <p:cNvPr id="371729" name="Rectangle 17"/>
          <p:cNvSpPr>
            <a:spLocks noChangeArrowheads="1"/>
          </p:cNvSpPr>
          <p:nvPr/>
        </p:nvSpPr>
        <p:spPr bwMode="auto">
          <a:xfrm>
            <a:off x="4724400" y="5472113"/>
            <a:ext cx="4572000" cy="609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rgbClr val="FF3300"/>
                </a:solidFill>
                <a:latin typeface="Courier New" pitchFamily="49" charset="0"/>
              </a:rPr>
              <a:t>virtual</a:t>
            </a:r>
            <a:r>
              <a:rPr lang="en-US" sz="1700" b="1">
                <a:solidFill>
                  <a:schemeClr val="tx1"/>
                </a:solidFill>
                <a:latin typeface="Courier New" pitchFamily="49" charset="0"/>
              </a:rPr>
              <a:t> float getArea()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3.14*m_rad*m_rad</a:t>
            </a:r>
            <a:r>
              <a:rPr lang="en-US" sz="1700" b="1">
                <a:solidFill>
                  <a:schemeClr val="tx1"/>
                </a:solidFill>
                <a:latin typeface="Courier New" pitchFamily="49" charset="0"/>
              </a:rPr>
              <a:t>); }</a:t>
            </a:r>
          </a:p>
        </p:txBody>
      </p:sp>
      <p:sp>
        <p:nvSpPr>
          <p:cNvPr id="371739" name="Rectangle 27"/>
          <p:cNvSpPr>
            <a:spLocks noChangeArrowheads="1"/>
          </p:cNvSpPr>
          <p:nvPr/>
        </p:nvSpPr>
        <p:spPr bwMode="auto">
          <a:xfrm>
            <a:off x="228600" y="2819400"/>
            <a:ext cx="3810000" cy="1143000"/>
          </a:xfrm>
          <a:prstGeom prst="rect">
            <a:avLst/>
          </a:prstGeom>
          <a:solidFill>
            <a:srgbClr val="FFFF99"/>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1730" name="Rectangle 18"/>
          <p:cNvSpPr>
            <a:spLocks noChangeArrowheads="1"/>
          </p:cNvSpPr>
          <p:nvPr/>
        </p:nvSpPr>
        <p:spPr bwMode="auto">
          <a:xfrm>
            <a:off x="304800" y="2819400"/>
            <a:ext cx="4572000" cy="609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rgbClr val="FF3300"/>
                </a:solidFill>
                <a:latin typeface="Courier New" pitchFamily="49" charset="0"/>
              </a:rPr>
              <a:t>virtual</a:t>
            </a:r>
            <a:r>
              <a:rPr lang="en-US" sz="1700" b="1">
                <a:solidFill>
                  <a:schemeClr val="tx1"/>
                </a:solidFill>
                <a:latin typeface="Courier New" pitchFamily="49" charset="0"/>
              </a:rPr>
              <a:t> float getArea()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0</a:t>
            </a:r>
            <a:r>
              <a:rPr lang="en-US" sz="1700" b="1">
                <a:solidFill>
                  <a:schemeClr val="tx1"/>
                </a:solidFill>
                <a:latin typeface="Courier New" pitchFamily="49" charset="0"/>
              </a:rPr>
              <a:t>); }</a:t>
            </a:r>
          </a:p>
        </p:txBody>
      </p:sp>
      <p:sp>
        <p:nvSpPr>
          <p:cNvPr id="371731" name="Rectangle 19"/>
          <p:cNvSpPr>
            <a:spLocks noChangeArrowheads="1"/>
          </p:cNvSpPr>
          <p:nvPr/>
        </p:nvSpPr>
        <p:spPr bwMode="auto">
          <a:xfrm>
            <a:off x="342900" y="6005513"/>
            <a:ext cx="4572000" cy="609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4*m_side</a:t>
            </a:r>
            <a:r>
              <a:rPr lang="en-US" sz="1700" b="1">
                <a:solidFill>
                  <a:schemeClr val="tx1"/>
                </a:solidFill>
                <a:latin typeface="Courier New" pitchFamily="49" charset="0"/>
              </a:rPr>
              <a:t>); }</a:t>
            </a:r>
          </a:p>
        </p:txBody>
      </p:sp>
      <p:sp>
        <p:nvSpPr>
          <p:cNvPr id="371732" name="Rectangle 20"/>
          <p:cNvSpPr>
            <a:spLocks noChangeArrowheads="1"/>
          </p:cNvSpPr>
          <p:nvPr/>
        </p:nvSpPr>
        <p:spPr bwMode="auto">
          <a:xfrm>
            <a:off x="4710113" y="5991225"/>
            <a:ext cx="4572000" cy="609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2*3.14*m_rad</a:t>
            </a:r>
            <a:r>
              <a:rPr lang="en-US" sz="1700" b="1">
                <a:solidFill>
                  <a:schemeClr val="tx1"/>
                </a:solidFill>
                <a:latin typeface="Courier New" pitchFamily="49" charset="0"/>
              </a:rPr>
              <a:t>); }</a:t>
            </a:r>
          </a:p>
        </p:txBody>
      </p:sp>
      <p:sp>
        <p:nvSpPr>
          <p:cNvPr id="371733" name="Rectangle 21"/>
          <p:cNvSpPr>
            <a:spLocks noChangeArrowheads="1"/>
          </p:cNvSpPr>
          <p:nvPr/>
        </p:nvSpPr>
        <p:spPr bwMode="auto">
          <a:xfrm>
            <a:off x="304800" y="3367088"/>
            <a:ext cx="4572000" cy="609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a:t>
            </a:r>
          </a:p>
          <a:p>
            <a:pPr algn="l"/>
            <a:r>
              <a:rPr lang="en-US" sz="1700" b="1">
                <a:solidFill>
                  <a:schemeClr val="tx1"/>
                </a:solidFill>
                <a:latin typeface="Courier New" pitchFamily="49" charset="0"/>
              </a:rPr>
              <a:t>  { return (</a:t>
            </a:r>
            <a:r>
              <a:rPr lang="en-US" sz="1700" b="1">
                <a:solidFill>
                  <a:srgbClr val="006666"/>
                </a:solidFill>
                <a:latin typeface="Courier New" pitchFamily="49" charset="0"/>
              </a:rPr>
              <a:t>0</a:t>
            </a:r>
            <a:r>
              <a:rPr lang="en-US" sz="1700" b="1">
                <a:solidFill>
                  <a:schemeClr val="tx1"/>
                </a:solidFill>
                <a:latin typeface="Courier New" pitchFamily="49" charset="0"/>
              </a:rPr>
              <a:t>); }</a:t>
            </a:r>
          </a:p>
        </p:txBody>
      </p:sp>
      <p:sp>
        <p:nvSpPr>
          <p:cNvPr id="371734" name="Rectangle 22"/>
          <p:cNvSpPr>
            <a:spLocks noChangeArrowheads="1"/>
          </p:cNvSpPr>
          <p:nvPr/>
        </p:nvSpPr>
        <p:spPr bwMode="auto">
          <a:xfrm>
            <a:off x="7239000" y="1600200"/>
            <a:ext cx="1100138" cy="350838"/>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1735" name="Rectangle 23"/>
          <p:cNvSpPr>
            <a:spLocks noChangeArrowheads="1"/>
          </p:cNvSpPr>
          <p:nvPr/>
        </p:nvSpPr>
        <p:spPr bwMode="auto">
          <a:xfrm>
            <a:off x="6340475" y="2447925"/>
            <a:ext cx="1549400" cy="350838"/>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1736" name="Rectangle 24"/>
          <p:cNvSpPr>
            <a:spLocks noChangeArrowheads="1"/>
          </p:cNvSpPr>
          <p:nvPr/>
        </p:nvSpPr>
        <p:spPr bwMode="auto">
          <a:xfrm>
            <a:off x="5257800" y="3657600"/>
            <a:ext cx="1836738" cy="350838"/>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1721" name="Text Box 9"/>
          <p:cNvSpPr txBox="1">
            <a:spLocks noChangeArrowheads="1"/>
          </p:cNvSpPr>
          <p:nvPr/>
        </p:nvSpPr>
        <p:spPr bwMode="auto">
          <a:xfrm>
            <a:off x="4572000" y="2133600"/>
            <a:ext cx="4327525" cy="19177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But these functions in our base class are </a:t>
            </a:r>
            <a:r>
              <a:rPr lang="en-US">
                <a:solidFill>
                  <a:srgbClr val="990000"/>
                </a:solidFill>
              </a:rPr>
              <a:t>never actually used</a:t>
            </a:r>
            <a:r>
              <a:rPr lang="en-US"/>
              <a:t> – they just define common functions for the derived classes.</a:t>
            </a:r>
          </a:p>
        </p:txBody>
      </p:sp>
      <p:sp>
        <p:nvSpPr>
          <p:cNvPr id="371737" name="Rectangle 25"/>
          <p:cNvSpPr>
            <a:spLocks noChangeArrowheads="1"/>
          </p:cNvSpPr>
          <p:nvPr/>
        </p:nvSpPr>
        <p:spPr bwMode="auto">
          <a:xfrm>
            <a:off x="6148388" y="1230313"/>
            <a:ext cx="1946275" cy="350837"/>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1738" name="Rectangle 26"/>
          <p:cNvSpPr>
            <a:spLocks noChangeArrowheads="1"/>
          </p:cNvSpPr>
          <p:nvPr/>
        </p:nvSpPr>
        <p:spPr bwMode="auto">
          <a:xfrm>
            <a:off x="6597650" y="3973513"/>
            <a:ext cx="595313" cy="350837"/>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371742" name="Group 30"/>
          <p:cNvGrpSpPr>
            <a:grpSpLocks/>
          </p:cNvGrpSpPr>
          <p:nvPr/>
        </p:nvGrpSpPr>
        <p:grpSpPr bwMode="auto">
          <a:xfrm>
            <a:off x="3429000" y="2667000"/>
            <a:ext cx="1219200" cy="836613"/>
            <a:chOff x="2160" y="1680"/>
            <a:chExt cx="768" cy="527"/>
          </a:xfrm>
        </p:grpSpPr>
        <p:sp>
          <p:nvSpPr>
            <p:cNvPr id="371740" name="Line 28"/>
            <p:cNvSpPr>
              <a:spLocks noChangeShapeType="1"/>
            </p:cNvSpPr>
            <p:nvPr/>
          </p:nvSpPr>
          <p:spPr bwMode="auto">
            <a:xfrm flipH="1">
              <a:off x="2160" y="1680"/>
              <a:ext cx="768" cy="192"/>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1741" name="Line 29"/>
            <p:cNvSpPr>
              <a:spLocks noChangeShapeType="1"/>
            </p:cNvSpPr>
            <p:nvPr/>
          </p:nvSpPr>
          <p:spPr bwMode="auto">
            <a:xfrm flipH="1">
              <a:off x="2289" y="1680"/>
              <a:ext cx="639" cy="527"/>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71743" name="Rectangle 31"/>
          <p:cNvSpPr>
            <a:spLocks noChangeArrowheads="1"/>
          </p:cNvSpPr>
          <p:nvPr/>
        </p:nvSpPr>
        <p:spPr bwMode="auto">
          <a:xfrm>
            <a:off x="192088" y="2770188"/>
            <a:ext cx="3916362" cy="668337"/>
          </a:xfrm>
          <a:prstGeom prst="rect">
            <a:avLst/>
          </a:prstGeom>
          <a:solidFill>
            <a:srgbClr val="FFF3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1744" name="Text Box 32"/>
          <p:cNvSpPr txBox="1">
            <a:spLocks noChangeArrowheads="1"/>
          </p:cNvSpPr>
          <p:nvPr/>
        </p:nvSpPr>
        <p:spPr bwMode="auto">
          <a:xfrm>
            <a:off x="6838950" y="1943100"/>
            <a:ext cx="517525" cy="8540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5000">
                <a:solidFill>
                  <a:srgbClr val="FF33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1720"/>
                                        </p:tgtEl>
                                        <p:attrNameLst>
                                          <p:attrName>style.visibility</p:attrName>
                                        </p:attrNameLst>
                                      </p:cBhvr>
                                      <p:to>
                                        <p:strVal val="visible"/>
                                      </p:to>
                                    </p:set>
                                    <p:animEffect transition="in" filter="wipe(up)">
                                      <p:cBhvr>
                                        <p:cTn id="7" dur="500"/>
                                        <p:tgtEl>
                                          <p:spTgt spid="3717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1725"/>
                                        </p:tgtEl>
                                        <p:attrNameLst>
                                          <p:attrName>style.visibility</p:attrName>
                                        </p:attrNameLst>
                                      </p:cBhvr>
                                      <p:to>
                                        <p:strVal val="visible"/>
                                      </p:to>
                                    </p:set>
                                    <p:anim calcmode="lin" valueType="num">
                                      <p:cBhvr additive="base">
                                        <p:cTn id="12" dur="500" fill="hold"/>
                                        <p:tgtEl>
                                          <p:spTgt spid="371725"/>
                                        </p:tgtEl>
                                        <p:attrNameLst>
                                          <p:attrName>ppt_x</p:attrName>
                                        </p:attrNameLst>
                                      </p:cBhvr>
                                      <p:tavLst>
                                        <p:tav tm="0">
                                          <p:val>
                                            <p:strVal val="#ppt_x"/>
                                          </p:val>
                                        </p:tav>
                                        <p:tav tm="100000">
                                          <p:val>
                                            <p:strVal val="#ppt_x"/>
                                          </p:val>
                                        </p:tav>
                                      </p:tavLst>
                                    </p:anim>
                                    <p:anim calcmode="lin" valueType="num">
                                      <p:cBhvr additive="base">
                                        <p:cTn id="13" dur="500" fill="hold"/>
                                        <p:tgtEl>
                                          <p:spTgt spid="37172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71726"/>
                                        </p:tgtEl>
                                        <p:attrNameLst>
                                          <p:attrName>style.visibility</p:attrName>
                                        </p:attrNameLst>
                                      </p:cBhvr>
                                      <p:to>
                                        <p:strVal val="visible"/>
                                      </p:to>
                                    </p:set>
                                    <p:anim calcmode="lin" valueType="num">
                                      <p:cBhvr additive="base">
                                        <p:cTn id="16" dur="500" fill="hold"/>
                                        <p:tgtEl>
                                          <p:spTgt spid="371726"/>
                                        </p:tgtEl>
                                        <p:attrNameLst>
                                          <p:attrName>ppt_x</p:attrName>
                                        </p:attrNameLst>
                                      </p:cBhvr>
                                      <p:tavLst>
                                        <p:tav tm="0">
                                          <p:val>
                                            <p:strVal val="#ppt_x"/>
                                          </p:val>
                                        </p:tav>
                                        <p:tav tm="100000">
                                          <p:val>
                                            <p:strVal val="#ppt_x"/>
                                          </p:val>
                                        </p:tav>
                                      </p:tavLst>
                                    </p:anim>
                                    <p:anim calcmode="lin" valueType="num">
                                      <p:cBhvr additive="base">
                                        <p:cTn id="17" dur="500" fill="hold"/>
                                        <p:tgtEl>
                                          <p:spTgt spid="371726"/>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71727"/>
                                        </p:tgtEl>
                                        <p:attrNameLst>
                                          <p:attrName>style.visibility</p:attrName>
                                        </p:attrNameLst>
                                      </p:cBhvr>
                                      <p:to>
                                        <p:strVal val="visible"/>
                                      </p:to>
                                    </p:set>
                                    <p:anim calcmode="lin" valueType="num">
                                      <p:cBhvr additive="base">
                                        <p:cTn id="22" dur="500" fill="hold"/>
                                        <p:tgtEl>
                                          <p:spTgt spid="371727"/>
                                        </p:tgtEl>
                                        <p:attrNameLst>
                                          <p:attrName>ppt_x</p:attrName>
                                        </p:attrNameLst>
                                      </p:cBhvr>
                                      <p:tavLst>
                                        <p:tav tm="0">
                                          <p:val>
                                            <p:strVal val="0-#ppt_w/2"/>
                                          </p:val>
                                        </p:tav>
                                        <p:tav tm="100000">
                                          <p:val>
                                            <p:strVal val="#ppt_x"/>
                                          </p:val>
                                        </p:tav>
                                      </p:tavLst>
                                    </p:anim>
                                    <p:anim calcmode="lin" valueType="num">
                                      <p:cBhvr additive="base">
                                        <p:cTn id="23" dur="500" fill="hold"/>
                                        <p:tgtEl>
                                          <p:spTgt spid="371727"/>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1" nodeType="clickEffect">
                                  <p:stCondLst>
                                    <p:cond delay="0"/>
                                  </p:stCondLst>
                                  <p:childTnLst>
                                    <p:set>
                                      <p:cBhvr>
                                        <p:cTn id="27" dur="1" fill="hold">
                                          <p:stCondLst>
                                            <p:cond delay="0"/>
                                          </p:stCondLst>
                                        </p:cTn>
                                        <p:tgtEl>
                                          <p:spTgt spid="371728"/>
                                        </p:tgtEl>
                                        <p:attrNameLst>
                                          <p:attrName>style.visibility</p:attrName>
                                        </p:attrNameLst>
                                      </p:cBhvr>
                                      <p:to>
                                        <p:strVal val="visible"/>
                                      </p:to>
                                    </p:set>
                                  </p:childTnLst>
                                </p:cTn>
                              </p:par>
                              <p:par>
                                <p:cTn id="28" presetID="1" presetClass="entr" presetSubtype="0" fill="hold" grpId="1" nodeType="withEffect">
                                  <p:stCondLst>
                                    <p:cond delay="0"/>
                                  </p:stCondLst>
                                  <p:childTnLst>
                                    <p:set>
                                      <p:cBhvr>
                                        <p:cTn id="29" dur="1" fill="hold">
                                          <p:stCondLst>
                                            <p:cond delay="0"/>
                                          </p:stCondLst>
                                        </p:cTn>
                                        <p:tgtEl>
                                          <p:spTgt spid="371729"/>
                                        </p:tgtEl>
                                        <p:attrNameLst>
                                          <p:attrName>style.visibility</p:attrName>
                                        </p:attrNameLst>
                                      </p:cBhvr>
                                      <p:to>
                                        <p:strVal val="visible"/>
                                      </p:to>
                                    </p:set>
                                  </p:childTnLst>
                                </p:cTn>
                              </p:par>
                              <p:par>
                                <p:cTn id="30" presetID="64" presetClass="path" presetSubtype="0" accel="50000" decel="50000" fill="hold" grpId="0" nodeType="withEffect">
                                  <p:stCondLst>
                                    <p:cond delay="0"/>
                                  </p:stCondLst>
                                  <p:childTnLst>
                                    <p:animMotion origin="layout" path="M -2.5E-6 -1.86864E-6 L -0.07153 -0.39847 " pathEditMode="relative" rAng="0" ptsTypes="AA">
                                      <p:cBhvr>
                                        <p:cTn id="31" dur="2000" fill="hold"/>
                                        <p:tgtEl>
                                          <p:spTgt spid="371728"/>
                                        </p:tgtEl>
                                        <p:attrNameLst>
                                          <p:attrName>ppt_x</p:attrName>
                                          <p:attrName>ppt_y</p:attrName>
                                        </p:attrNameLst>
                                      </p:cBhvr>
                                      <p:rCtr x="-3576" y="-19935"/>
                                    </p:animMotion>
                                  </p:childTnLst>
                                </p:cTn>
                              </p:par>
                              <p:par>
                                <p:cTn id="32" presetID="64" presetClass="path" presetSubtype="0" accel="50000" decel="50000" fill="hold" grpId="0" nodeType="withEffect">
                                  <p:stCondLst>
                                    <p:cond delay="0"/>
                                  </p:stCondLst>
                                  <p:childTnLst>
                                    <p:animMotion origin="layout" path="M 3.33333E-6 -1.86864E-6 L -0.54931 -0.39662 " pathEditMode="relative" rAng="0" ptsTypes="AA">
                                      <p:cBhvr>
                                        <p:cTn id="33" dur="2000" fill="hold"/>
                                        <p:tgtEl>
                                          <p:spTgt spid="371729"/>
                                        </p:tgtEl>
                                        <p:attrNameLst>
                                          <p:attrName>ppt_x</p:attrName>
                                          <p:attrName>ppt_y</p:attrName>
                                        </p:attrNameLst>
                                      </p:cBhvr>
                                      <p:rCtr x="-27465" y="-19843"/>
                                    </p:animMotion>
                                  </p:childTnLst>
                                </p:cTn>
                              </p:par>
                              <p:par>
                                <p:cTn id="34" presetID="10" presetClass="exit" presetSubtype="0" fill="hold" grpId="2" nodeType="withEffect">
                                  <p:stCondLst>
                                    <p:cond delay="0"/>
                                  </p:stCondLst>
                                  <p:childTnLst>
                                    <p:animEffect transition="out" filter="fade">
                                      <p:cBhvr>
                                        <p:cTn id="35" dur="3000"/>
                                        <p:tgtEl>
                                          <p:spTgt spid="371728"/>
                                        </p:tgtEl>
                                      </p:cBhvr>
                                    </p:animEffect>
                                    <p:set>
                                      <p:cBhvr>
                                        <p:cTn id="36" dur="1" fill="hold">
                                          <p:stCondLst>
                                            <p:cond delay="2999"/>
                                          </p:stCondLst>
                                        </p:cTn>
                                        <p:tgtEl>
                                          <p:spTgt spid="371728"/>
                                        </p:tgtEl>
                                        <p:attrNameLst>
                                          <p:attrName>style.visibility</p:attrName>
                                        </p:attrNameLst>
                                      </p:cBhvr>
                                      <p:to>
                                        <p:strVal val="hidden"/>
                                      </p:to>
                                    </p:set>
                                  </p:childTnLst>
                                </p:cTn>
                              </p:par>
                              <p:par>
                                <p:cTn id="37" presetID="10" presetClass="exit" presetSubtype="0" fill="hold" grpId="2" nodeType="withEffect">
                                  <p:stCondLst>
                                    <p:cond delay="0"/>
                                  </p:stCondLst>
                                  <p:childTnLst>
                                    <p:animEffect transition="out" filter="fade">
                                      <p:cBhvr>
                                        <p:cTn id="38" dur="3000"/>
                                        <p:tgtEl>
                                          <p:spTgt spid="371729"/>
                                        </p:tgtEl>
                                      </p:cBhvr>
                                    </p:animEffect>
                                    <p:set>
                                      <p:cBhvr>
                                        <p:cTn id="39" dur="1" fill="hold">
                                          <p:stCondLst>
                                            <p:cond delay="2999"/>
                                          </p:stCondLst>
                                        </p:cTn>
                                        <p:tgtEl>
                                          <p:spTgt spid="371729"/>
                                        </p:tgtEl>
                                        <p:attrNameLst>
                                          <p:attrName>style.visibility</p:attrName>
                                        </p:attrNameLst>
                                      </p:cBhvr>
                                      <p:to>
                                        <p:strVal val="hidden"/>
                                      </p:to>
                                    </p:set>
                                  </p:childTnLst>
                                </p:cTn>
                              </p:par>
                              <p:par>
                                <p:cTn id="40" presetID="10" presetClass="entr" presetSubtype="0" fill="hold" grpId="1" nodeType="withEffect">
                                  <p:stCondLst>
                                    <p:cond delay="0"/>
                                  </p:stCondLst>
                                  <p:childTnLst>
                                    <p:set>
                                      <p:cBhvr>
                                        <p:cTn id="41" dur="1" fill="hold">
                                          <p:stCondLst>
                                            <p:cond delay="0"/>
                                          </p:stCondLst>
                                        </p:cTn>
                                        <p:tgtEl>
                                          <p:spTgt spid="371730"/>
                                        </p:tgtEl>
                                        <p:attrNameLst>
                                          <p:attrName>style.visibility</p:attrName>
                                        </p:attrNameLst>
                                      </p:cBhvr>
                                      <p:to>
                                        <p:strVal val="visible"/>
                                      </p:to>
                                    </p:set>
                                    <p:animEffect transition="in" filter="fade">
                                      <p:cBhvr>
                                        <p:cTn id="42" dur="1000"/>
                                        <p:tgtEl>
                                          <p:spTgt spid="3717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71731"/>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71732"/>
                                        </p:tgtEl>
                                        <p:attrNameLst>
                                          <p:attrName>style.visibility</p:attrName>
                                        </p:attrNameLst>
                                      </p:cBhvr>
                                      <p:to>
                                        <p:strVal val="visible"/>
                                      </p:to>
                                    </p:set>
                                  </p:childTnLst>
                                </p:cTn>
                              </p:par>
                              <p:par>
                                <p:cTn id="49" presetID="64" presetClass="path" presetSubtype="0" accel="50000" decel="50000" fill="hold" grpId="0" nodeType="withEffect">
                                  <p:stCondLst>
                                    <p:cond delay="0"/>
                                  </p:stCondLst>
                                  <p:childTnLst>
                                    <p:animMotion origin="layout" path="M -2.5E-6 -1.86864E-6 L -0.07153 -0.39847 " pathEditMode="relative" rAng="0" ptsTypes="AA">
                                      <p:cBhvr>
                                        <p:cTn id="50" dur="2000" fill="hold"/>
                                        <p:tgtEl>
                                          <p:spTgt spid="371731"/>
                                        </p:tgtEl>
                                        <p:attrNameLst>
                                          <p:attrName>ppt_x</p:attrName>
                                          <p:attrName>ppt_y</p:attrName>
                                        </p:attrNameLst>
                                      </p:cBhvr>
                                      <p:rCtr x="-3576" y="-19935"/>
                                    </p:animMotion>
                                  </p:childTnLst>
                                </p:cTn>
                              </p:par>
                              <p:par>
                                <p:cTn id="51" presetID="64" presetClass="path" presetSubtype="0" accel="50000" decel="50000" fill="hold" grpId="0" nodeType="withEffect">
                                  <p:stCondLst>
                                    <p:cond delay="0"/>
                                  </p:stCondLst>
                                  <p:childTnLst>
                                    <p:animMotion origin="layout" path="M 3.33333E-6 -1.86864E-6 L -0.54931 -0.39662 " pathEditMode="relative" rAng="0" ptsTypes="AA">
                                      <p:cBhvr>
                                        <p:cTn id="52" dur="2000" fill="hold"/>
                                        <p:tgtEl>
                                          <p:spTgt spid="371732"/>
                                        </p:tgtEl>
                                        <p:attrNameLst>
                                          <p:attrName>ppt_x</p:attrName>
                                          <p:attrName>ppt_y</p:attrName>
                                        </p:attrNameLst>
                                      </p:cBhvr>
                                      <p:rCtr x="-27465" y="-19843"/>
                                    </p:animMotion>
                                  </p:childTnLst>
                                </p:cTn>
                              </p:par>
                              <p:par>
                                <p:cTn id="53" presetID="10" presetClass="exit" presetSubtype="0" fill="hold" grpId="2" nodeType="withEffect">
                                  <p:stCondLst>
                                    <p:cond delay="0"/>
                                  </p:stCondLst>
                                  <p:childTnLst>
                                    <p:animEffect transition="out" filter="fade">
                                      <p:cBhvr>
                                        <p:cTn id="54" dur="3000"/>
                                        <p:tgtEl>
                                          <p:spTgt spid="371731"/>
                                        </p:tgtEl>
                                      </p:cBhvr>
                                    </p:animEffect>
                                    <p:set>
                                      <p:cBhvr>
                                        <p:cTn id="55" dur="1" fill="hold">
                                          <p:stCondLst>
                                            <p:cond delay="2999"/>
                                          </p:stCondLst>
                                        </p:cTn>
                                        <p:tgtEl>
                                          <p:spTgt spid="371731"/>
                                        </p:tgtEl>
                                        <p:attrNameLst>
                                          <p:attrName>style.visibility</p:attrName>
                                        </p:attrNameLst>
                                      </p:cBhvr>
                                      <p:to>
                                        <p:strVal val="hidden"/>
                                      </p:to>
                                    </p:set>
                                  </p:childTnLst>
                                </p:cTn>
                              </p:par>
                              <p:par>
                                <p:cTn id="56" presetID="10" presetClass="exit" presetSubtype="0" fill="hold" grpId="2" nodeType="withEffect">
                                  <p:stCondLst>
                                    <p:cond delay="0"/>
                                  </p:stCondLst>
                                  <p:childTnLst>
                                    <p:animEffect transition="out" filter="fade">
                                      <p:cBhvr>
                                        <p:cTn id="57" dur="3000"/>
                                        <p:tgtEl>
                                          <p:spTgt spid="371732"/>
                                        </p:tgtEl>
                                      </p:cBhvr>
                                    </p:animEffect>
                                    <p:set>
                                      <p:cBhvr>
                                        <p:cTn id="58" dur="1" fill="hold">
                                          <p:stCondLst>
                                            <p:cond delay="2999"/>
                                          </p:stCondLst>
                                        </p:cTn>
                                        <p:tgtEl>
                                          <p:spTgt spid="371732"/>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371733"/>
                                        </p:tgtEl>
                                        <p:attrNameLst>
                                          <p:attrName>style.visibility</p:attrName>
                                        </p:attrNameLst>
                                      </p:cBhvr>
                                      <p:to>
                                        <p:strVal val="visible"/>
                                      </p:to>
                                    </p:set>
                                    <p:animEffect transition="in" filter="fade">
                                      <p:cBhvr>
                                        <p:cTn id="61" dur="1000"/>
                                        <p:tgtEl>
                                          <p:spTgt spid="37173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371722"/>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71734"/>
                                        </p:tgtEl>
                                        <p:attrNameLst>
                                          <p:attrName>style.visibility</p:attrName>
                                        </p:attrNameLst>
                                      </p:cBhvr>
                                      <p:to>
                                        <p:strVal val="visible"/>
                                      </p:to>
                                    </p:set>
                                  </p:childTnLst>
                                </p:cTn>
                              </p:par>
                              <p:par>
                                <p:cTn id="70" presetID="26" presetClass="emph" presetSubtype="0" repeatCount="3000" fill="hold" grpId="1" nodeType="withEffect">
                                  <p:stCondLst>
                                    <p:cond delay="0"/>
                                  </p:stCondLst>
                                  <p:childTnLst>
                                    <p:animEffect transition="out" filter="fade">
                                      <p:cBhvr>
                                        <p:cTn id="71" dur="500" tmFilter="0, 0; .2, .5; .8, .5; 1, 0"/>
                                        <p:tgtEl>
                                          <p:spTgt spid="371734"/>
                                        </p:tgtEl>
                                      </p:cBhvr>
                                    </p:animEffect>
                                    <p:animScale>
                                      <p:cBhvr>
                                        <p:cTn id="72" dur="250" autoRev="1" fill="hold"/>
                                        <p:tgtEl>
                                          <p:spTgt spid="371734"/>
                                        </p:tgtEl>
                                      </p:cBhvr>
                                      <p:by x="105000" y="105000"/>
                                    </p:animScale>
                                  </p:childTnLst>
                                </p:cTn>
                              </p:par>
                              <p:par>
                                <p:cTn id="73" presetID="1" presetClass="entr" presetSubtype="0" fill="hold" grpId="0" nodeType="withEffect">
                                  <p:stCondLst>
                                    <p:cond delay="0"/>
                                  </p:stCondLst>
                                  <p:childTnLst>
                                    <p:set>
                                      <p:cBhvr>
                                        <p:cTn id="74" dur="1" fill="hold">
                                          <p:stCondLst>
                                            <p:cond delay="0"/>
                                          </p:stCondLst>
                                        </p:cTn>
                                        <p:tgtEl>
                                          <p:spTgt spid="371735"/>
                                        </p:tgtEl>
                                        <p:attrNameLst>
                                          <p:attrName>style.visibility</p:attrName>
                                        </p:attrNameLst>
                                      </p:cBhvr>
                                      <p:to>
                                        <p:strVal val="visible"/>
                                      </p:to>
                                    </p:set>
                                  </p:childTnLst>
                                </p:cTn>
                              </p:par>
                              <p:par>
                                <p:cTn id="75" presetID="26" presetClass="emph" presetSubtype="0" repeatCount="3000" fill="hold" grpId="1" nodeType="withEffect">
                                  <p:stCondLst>
                                    <p:cond delay="0"/>
                                  </p:stCondLst>
                                  <p:childTnLst>
                                    <p:animEffect transition="out" filter="fade">
                                      <p:cBhvr>
                                        <p:cTn id="76" dur="500" tmFilter="0, 0; .2, .5; .8, .5; 1, 0"/>
                                        <p:tgtEl>
                                          <p:spTgt spid="371735"/>
                                        </p:tgtEl>
                                      </p:cBhvr>
                                    </p:animEffect>
                                    <p:animScale>
                                      <p:cBhvr>
                                        <p:cTn id="77" dur="250" autoRev="1" fill="hold"/>
                                        <p:tgtEl>
                                          <p:spTgt spid="371735"/>
                                        </p:tgtEl>
                                      </p:cBhvr>
                                      <p:by x="105000" y="105000"/>
                                    </p:animScale>
                                  </p:childTnLst>
                                </p:cTn>
                              </p:par>
                              <p:par>
                                <p:cTn id="78" presetID="1" presetClass="entr" presetSubtype="0" fill="hold" grpId="0" nodeType="withEffect">
                                  <p:stCondLst>
                                    <p:cond delay="0"/>
                                  </p:stCondLst>
                                  <p:childTnLst>
                                    <p:set>
                                      <p:cBhvr>
                                        <p:cTn id="79" dur="1" fill="hold">
                                          <p:stCondLst>
                                            <p:cond delay="0"/>
                                          </p:stCondLst>
                                        </p:cTn>
                                        <p:tgtEl>
                                          <p:spTgt spid="371736"/>
                                        </p:tgtEl>
                                        <p:attrNameLst>
                                          <p:attrName>style.visibility</p:attrName>
                                        </p:attrNameLst>
                                      </p:cBhvr>
                                      <p:to>
                                        <p:strVal val="visible"/>
                                      </p:to>
                                    </p:set>
                                  </p:childTnLst>
                                </p:cTn>
                              </p:par>
                              <p:par>
                                <p:cTn id="80" presetID="26" presetClass="emph" presetSubtype="0" repeatCount="3000" fill="hold" grpId="1" nodeType="withEffect">
                                  <p:stCondLst>
                                    <p:cond delay="0"/>
                                  </p:stCondLst>
                                  <p:childTnLst>
                                    <p:animEffect transition="out" filter="fade">
                                      <p:cBhvr>
                                        <p:cTn id="81" dur="500" tmFilter="0, 0; .2, .5; .8, .5; 1, 0"/>
                                        <p:tgtEl>
                                          <p:spTgt spid="371736"/>
                                        </p:tgtEl>
                                      </p:cBhvr>
                                    </p:animEffect>
                                    <p:animScale>
                                      <p:cBhvr>
                                        <p:cTn id="82" dur="250" autoRev="1" fill="hold"/>
                                        <p:tgtEl>
                                          <p:spTgt spid="371736"/>
                                        </p:tgtEl>
                                      </p:cBhvr>
                                      <p:by x="105000" y="105000"/>
                                    </p:animScale>
                                  </p:childTnLst>
                                </p:cTn>
                              </p:par>
                              <p:par>
                                <p:cTn id="83" presetID="1" presetClass="entr" presetSubtype="0" fill="hold" grpId="0" nodeType="withEffect">
                                  <p:stCondLst>
                                    <p:cond delay="0"/>
                                  </p:stCondLst>
                                  <p:childTnLst>
                                    <p:set>
                                      <p:cBhvr>
                                        <p:cTn id="84" dur="1" fill="hold">
                                          <p:stCondLst>
                                            <p:cond delay="0"/>
                                          </p:stCondLst>
                                        </p:cTn>
                                        <p:tgtEl>
                                          <p:spTgt spid="371737"/>
                                        </p:tgtEl>
                                        <p:attrNameLst>
                                          <p:attrName>style.visibility</p:attrName>
                                        </p:attrNameLst>
                                      </p:cBhvr>
                                      <p:to>
                                        <p:strVal val="visible"/>
                                      </p:to>
                                    </p:set>
                                  </p:childTnLst>
                                </p:cTn>
                              </p:par>
                              <p:par>
                                <p:cTn id="85" presetID="26" presetClass="emph" presetSubtype="0" repeatCount="3000" fill="hold" grpId="1" nodeType="withEffect">
                                  <p:stCondLst>
                                    <p:cond delay="0"/>
                                  </p:stCondLst>
                                  <p:childTnLst>
                                    <p:animEffect transition="out" filter="fade">
                                      <p:cBhvr>
                                        <p:cTn id="86" dur="500" tmFilter="0, 0; .2, .5; .8, .5; 1, 0"/>
                                        <p:tgtEl>
                                          <p:spTgt spid="371737"/>
                                        </p:tgtEl>
                                      </p:cBhvr>
                                    </p:animEffect>
                                    <p:animScale>
                                      <p:cBhvr>
                                        <p:cTn id="87" dur="250" autoRev="1" fill="hold"/>
                                        <p:tgtEl>
                                          <p:spTgt spid="371737"/>
                                        </p:tgtEl>
                                      </p:cBhvr>
                                      <p:by x="105000" y="105000"/>
                                    </p:animScale>
                                  </p:childTnLst>
                                </p:cTn>
                              </p:par>
                              <p:par>
                                <p:cTn id="88" presetID="1" presetClass="entr" presetSubtype="0" fill="hold" grpId="0" nodeType="withEffect">
                                  <p:stCondLst>
                                    <p:cond delay="0"/>
                                  </p:stCondLst>
                                  <p:childTnLst>
                                    <p:set>
                                      <p:cBhvr>
                                        <p:cTn id="89" dur="1" fill="hold">
                                          <p:stCondLst>
                                            <p:cond delay="0"/>
                                          </p:stCondLst>
                                        </p:cTn>
                                        <p:tgtEl>
                                          <p:spTgt spid="371738"/>
                                        </p:tgtEl>
                                        <p:attrNameLst>
                                          <p:attrName>style.visibility</p:attrName>
                                        </p:attrNameLst>
                                      </p:cBhvr>
                                      <p:to>
                                        <p:strVal val="visible"/>
                                      </p:to>
                                    </p:set>
                                  </p:childTnLst>
                                </p:cTn>
                              </p:par>
                              <p:par>
                                <p:cTn id="90" presetID="26" presetClass="emph" presetSubtype="0" repeatCount="3000" fill="hold" grpId="1" nodeType="withEffect">
                                  <p:stCondLst>
                                    <p:cond delay="0"/>
                                  </p:stCondLst>
                                  <p:childTnLst>
                                    <p:animEffect transition="out" filter="fade">
                                      <p:cBhvr>
                                        <p:cTn id="91" dur="500" tmFilter="0, 0; .2, .5; .8, .5; 1, 0"/>
                                        <p:tgtEl>
                                          <p:spTgt spid="371738"/>
                                        </p:tgtEl>
                                      </p:cBhvr>
                                    </p:animEffect>
                                    <p:animScale>
                                      <p:cBhvr>
                                        <p:cTn id="92" dur="250" autoRev="1" fill="hold"/>
                                        <p:tgtEl>
                                          <p:spTgt spid="371738"/>
                                        </p:tgtEl>
                                      </p:cBhvr>
                                      <p:by x="105000" y="105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71743"/>
                                        </p:tgtEl>
                                        <p:attrNameLst>
                                          <p:attrName>style.visibility</p:attrName>
                                        </p:attrNameLst>
                                      </p:cBhvr>
                                      <p:to>
                                        <p:strVal val="visible"/>
                                      </p:to>
                                    </p:set>
                                    <p:animEffect transition="in" filter="fade">
                                      <p:cBhvr>
                                        <p:cTn id="97" dur="1000"/>
                                        <p:tgtEl>
                                          <p:spTgt spid="371743"/>
                                        </p:tgtEl>
                                      </p:cBhvr>
                                    </p:animEffect>
                                  </p:childTnLst>
                                </p:cTn>
                              </p:par>
                              <p:par>
                                <p:cTn id="98" presetID="1" presetClass="exit" presetSubtype="0" fill="hold" grpId="2" nodeType="withEffect">
                                  <p:stCondLst>
                                    <p:cond delay="0"/>
                                  </p:stCondLst>
                                  <p:childTnLst>
                                    <p:set>
                                      <p:cBhvr>
                                        <p:cTn id="99" dur="1" fill="hold">
                                          <p:stCondLst>
                                            <p:cond delay="0"/>
                                          </p:stCondLst>
                                        </p:cTn>
                                        <p:tgtEl>
                                          <p:spTgt spid="371734"/>
                                        </p:tgtEl>
                                        <p:attrNameLst>
                                          <p:attrName>style.visibility</p:attrName>
                                        </p:attrNameLst>
                                      </p:cBhvr>
                                      <p:to>
                                        <p:strVal val="hidden"/>
                                      </p:to>
                                    </p:set>
                                  </p:childTnLst>
                                </p:cTn>
                              </p:par>
                              <p:par>
                                <p:cTn id="100" presetID="1" presetClass="exit" presetSubtype="0" fill="hold" grpId="2" nodeType="withEffect">
                                  <p:stCondLst>
                                    <p:cond delay="0"/>
                                  </p:stCondLst>
                                  <p:childTnLst>
                                    <p:set>
                                      <p:cBhvr>
                                        <p:cTn id="101" dur="1" fill="hold">
                                          <p:stCondLst>
                                            <p:cond delay="0"/>
                                          </p:stCondLst>
                                        </p:cTn>
                                        <p:tgtEl>
                                          <p:spTgt spid="371735"/>
                                        </p:tgtEl>
                                        <p:attrNameLst>
                                          <p:attrName>style.visibility</p:attrName>
                                        </p:attrNameLst>
                                      </p:cBhvr>
                                      <p:to>
                                        <p:strVal val="hidden"/>
                                      </p:to>
                                    </p:set>
                                  </p:childTnLst>
                                </p:cTn>
                              </p:par>
                              <p:par>
                                <p:cTn id="102" presetID="1" presetClass="exit" presetSubtype="0" fill="hold" grpId="2" nodeType="withEffect">
                                  <p:stCondLst>
                                    <p:cond delay="0"/>
                                  </p:stCondLst>
                                  <p:childTnLst>
                                    <p:set>
                                      <p:cBhvr>
                                        <p:cTn id="103" dur="1" fill="hold">
                                          <p:stCondLst>
                                            <p:cond delay="0"/>
                                          </p:stCondLst>
                                        </p:cTn>
                                        <p:tgtEl>
                                          <p:spTgt spid="371736"/>
                                        </p:tgtEl>
                                        <p:attrNameLst>
                                          <p:attrName>style.visibility</p:attrName>
                                        </p:attrNameLst>
                                      </p:cBhvr>
                                      <p:to>
                                        <p:strVal val="hidden"/>
                                      </p:to>
                                    </p:set>
                                  </p:childTnLst>
                                </p:cTn>
                              </p:par>
                              <p:par>
                                <p:cTn id="104" presetID="1" presetClass="exit" presetSubtype="0" fill="hold" grpId="2" nodeType="withEffect">
                                  <p:stCondLst>
                                    <p:cond delay="0"/>
                                  </p:stCondLst>
                                  <p:childTnLst>
                                    <p:set>
                                      <p:cBhvr>
                                        <p:cTn id="105" dur="1" fill="hold">
                                          <p:stCondLst>
                                            <p:cond delay="0"/>
                                          </p:stCondLst>
                                        </p:cTn>
                                        <p:tgtEl>
                                          <p:spTgt spid="371737"/>
                                        </p:tgtEl>
                                        <p:attrNameLst>
                                          <p:attrName>style.visibility</p:attrName>
                                        </p:attrNameLst>
                                      </p:cBhvr>
                                      <p:to>
                                        <p:strVal val="hidden"/>
                                      </p:to>
                                    </p:set>
                                  </p:childTnLst>
                                </p:cTn>
                              </p:par>
                              <p:par>
                                <p:cTn id="106" presetID="1" presetClass="exit" presetSubtype="0" fill="hold" grpId="2" nodeType="withEffect">
                                  <p:stCondLst>
                                    <p:cond delay="0"/>
                                  </p:stCondLst>
                                  <p:childTnLst>
                                    <p:set>
                                      <p:cBhvr>
                                        <p:cTn id="107" dur="1" fill="hold">
                                          <p:stCondLst>
                                            <p:cond delay="0"/>
                                          </p:stCondLst>
                                        </p:cTn>
                                        <p:tgtEl>
                                          <p:spTgt spid="371738"/>
                                        </p:tgtEl>
                                        <p:attrNameLst>
                                          <p:attrName>style.visibility</p:attrName>
                                        </p:attrNameLst>
                                      </p:cBhvr>
                                      <p:to>
                                        <p:strVal val="hidden"/>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71744"/>
                                        </p:tgtEl>
                                        <p:attrNameLst>
                                          <p:attrName>style.visibility</p:attrName>
                                        </p:attrNameLst>
                                      </p:cBhvr>
                                      <p:to>
                                        <p:strVal val="visible"/>
                                      </p:to>
                                    </p:set>
                                  </p:childTnLst>
                                </p:cTn>
                              </p:par>
                              <p:par>
                                <p:cTn id="112" presetID="26" presetClass="emph" presetSubtype="0" repeatCount="3000" fill="hold" grpId="1" nodeType="withEffect">
                                  <p:stCondLst>
                                    <p:cond delay="0"/>
                                  </p:stCondLst>
                                  <p:childTnLst>
                                    <p:animEffect transition="out" filter="fade">
                                      <p:cBhvr>
                                        <p:cTn id="113" dur="500" tmFilter="0, 0; .2, .5; .8, .5; 1, 0"/>
                                        <p:tgtEl>
                                          <p:spTgt spid="371744"/>
                                        </p:tgtEl>
                                      </p:cBhvr>
                                    </p:animEffect>
                                    <p:animScale>
                                      <p:cBhvr>
                                        <p:cTn id="114" dur="250" autoRev="1" fill="hold"/>
                                        <p:tgtEl>
                                          <p:spTgt spid="371744"/>
                                        </p:tgtEl>
                                      </p:cBhvr>
                                      <p:by x="105000" y="105000"/>
                                    </p:animScale>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371721"/>
                                        </p:tgtEl>
                                        <p:attrNameLst>
                                          <p:attrName>style.visibility</p:attrName>
                                        </p:attrNameLst>
                                      </p:cBhvr>
                                      <p:to>
                                        <p:strVal val="visible"/>
                                      </p:to>
                                    </p:set>
                                    <p:animEffect transition="in" filter="wipe(up)">
                                      <p:cBhvr>
                                        <p:cTn id="119" dur="500"/>
                                        <p:tgtEl>
                                          <p:spTgt spid="371721"/>
                                        </p:tgtEl>
                                      </p:cBhvr>
                                    </p:animEffect>
                                  </p:childTnLst>
                                </p:cTn>
                              </p:par>
                              <p:par>
                                <p:cTn id="120" presetID="1" presetClass="exit" presetSubtype="0" fill="hold" grpId="1" nodeType="withEffect">
                                  <p:stCondLst>
                                    <p:cond delay="0"/>
                                  </p:stCondLst>
                                  <p:childTnLst>
                                    <p:set>
                                      <p:cBhvr>
                                        <p:cTn id="121" dur="1" fill="hold">
                                          <p:stCondLst>
                                            <p:cond delay="0"/>
                                          </p:stCondLst>
                                        </p:cTn>
                                        <p:tgtEl>
                                          <p:spTgt spid="371743"/>
                                        </p:tgtEl>
                                        <p:attrNameLst>
                                          <p:attrName>style.visibility</p:attrName>
                                        </p:attrNameLst>
                                      </p:cBhvr>
                                      <p:to>
                                        <p:strVal val="hidden"/>
                                      </p:to>
                                    </p:set>
                                  </p:childTnLst>
                                </p:cTn>
                              </p:par>
                              <p:par>
                                <p:cTn id="122" presetID="1" presetClass="exit" presetSubtype="0" fill="hold" grpId="2" nodeType="withEffect">
                                  <p:stCondLst>
                                    <p:cond delay="0"/>
                                  </p:stCondLst>
                                  <p:childTnLst>
                                    <p:set>
                                      <p:cBhvr>
                                        <p:cTn id="123" dur="1" fill="hold">
                                          <p:stCondLst>
                                            <p:cond delay="0"/>
                                          </p:stCondLst>
                                        </p:cTn>
                                        <p:tgtEl>
                                          <p:spTgt spid="371744"/>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371722"/>
                                        </p:tgtEl>
                                        <p:attrNameLst>
                                          <p:attrName>style.visibility</p:attrName>
                                        </p:attrNameLst>
                                      </p:cBhvr>
                                      <p:to>
                                        <p:strVal val="hidden"/>
                                      </p:to>
                                    </p:set>
                                  </p:childTnLst>
                                </p:cTn>
                              </p:par>
                              <p:par>
                                <p:cTn id="126" presetID="10" presetClass="entr" presetSubtype="0" fill="hold" grpId="0" nodeType="withEffect">
                                  <p:stCondLst>
                                    <p:cond delay="0"/>
                                  </p:stCondLst>
                                  <p:childTnLst>
                                    <p:set>
                                      <p:cBhvr>
                                        <p:cTn id="127" dur="1" fill="hold">
                                          <p:stCondLst>
                                            <p:cond delay="0"/>
                                          </p:stCondLst>
                                        </p:cTn>
                                        <p:tgtEl>
                                          <p:spTgt spid="371739"/>
                                        </p:tgtEl>
                                        <p:attrNameLst>
                                          <p:attrName>style.visibility</p:attrName>
                                        </p:attrNameLst>
                                      </p:cBhvr>
                                      <p:to>
                                        <p:strVal val="visible"/>
                                      </p:to>
                                    </p:set>
                                    <p:animEffect transition="in" filter="fade">
                                      <p:cBhvr>
                                        <p:cTn id="128" dur="1000"/>
                                        <p:tgtEl>
                                          <p:spTgt spid="371739"/>
                                        </p:tgtEl>
                                      </p:cBhvr>
                                    </p:animEffect>
                                  </p:childTnLst>
                                </p:cTn>
                              </p:par>
                              <p:par>
                                <p:cTn id="129" presetID="22" presetClass="entr" presetSubtype="2" fill="hold" nodeType="withEffect">
                                  <p:stCondLst>
                                    <p:cond delay="0"/>
                                  </p:stCondLst>
                                  <p:childTnLst>
                                    <p:set>
                                      <p:cBhvr>
                                        <p:cTn id="130" dur="1" fill="hold">
                                          <p:stCondLst>
                                            <p:cond delay="0"/>
                                          </p:stCondLst>
                                        </p:cTn>
                                        <p:tgtEl>
                                          <p:spTgt spid="371742"/>
                                        </p:tgtEl>
                                        <p:attrNameLst>
                                          <p:attrName>style.visibility</p:attrName>
                                        </p:attrNameLst>
                                      </p:cBhvr>
                                      <p:to>
                                        <p:strVal val="visible"/>
                                      </p:to>
                                    </p:set>
                                    <p:animEffect transition="in" filter="wipe(right)">
                                      <p:cBhvr>
                                        <p:cTn id="131" dur="500"/>
                                        <p:tgtEl>
                                          <p:spTgt spid="371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0" grpId="0" autoUpdateAnimBg="0"/>
      <p:bldP spid="371725" grpId="0" animBg="1"/>
      <p:bldP spid="371726" grpId="0" animBg="1"/>
      <p:bldP spid="371727" grpId="0" animBg="1"/>
      <p:bldP spid="371728" grpId="0"/>
      <p:bldP spid="371728" grpId="1"/>
      <p:bldP spid="371728" grpId="2"/>
      <p:bldP spid="371729" grpId="0"/>
      <p:bldP spid="371729" grpId="1"/>
      <p:bldP spid="371729" grpId="2"/>
      <p:bldP spid="371739" grpId="0" animBg="1"/>
      <p:bldP spid="371730" grpId="1"/>
      <p:bldP spid="371731" grpId="0"/>
      <p:bldP spid="371731" grpId="1"/>
      <p:bldP spid="371731" grpId="2"/>
      <p:bldP spid="371732" grpId="0"/>
      <p:bldP spid="371732" grpId="1"/>
      <p:bldP spid="371732" grpId="2"/>
      <p:bldP spid="371733" grpId="0"/>
      <p:bldP spid="371734" grpId="0" animBg="1"/>
      <p:bldP spid="371734" grpId="1" animBg="1"/>
      <p:bldP spid="371734" grpId="2" animBg="1"/>
      <p:bldP spid="371735" grpId="0" animBg="1"/>
      <p:bldP spid="371735" grpId="1" animBg="1"/>
      <p:bldP spid="371735" grpId="2" animBg="1"/>
      <p:bldP spid="371736" grpId="0" animBg="1"/>
      <p:bldP spid="371736" grpId="1" animBg="1"/>
      <p:bldP spid="371736" grpId="2" animBg="1"/>
      <p:bldP spid="371721" grpId="0"/>
      <p:bldP spid="371737" grpId="0" animBg="1"/>
      <p:bldP spid="371737" grpId="1" animBg="1"/>
      <p:bldP spid="371737" grpId="2" animBg="1"/>
      <p:bldP spid="371738" grpId="0" animBg="1"/>
      <p:bldP spid="371738" grpId="1" animBg="1"/>
      <p:bldP spid="371738" grpId="2" animBg="1"/>
      <p:bldP spid="371743" grpId="0" animBg="1"/>
      <p:bldP spid="371743" grpId="1" animBg="1"/>
      <p:bldP spid="371744" grpId="0"/>
      <p:bldP spid="371744" grpId="1"/>
      <p:bldP spid="371744" grpId="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A3317123-16FE-4430-844A-A0FCEF26F4D8}" type="slidenum">
              <a:rPr lang="en-US"/>
              <a:pPr/>
              <a:t>41</a:t>
            </a:fld>
            <a:endParaRPr lang="en-US"/>
          </a:p>
        </p:txBody>
      </p:sp>
      <p:sp>
        <p:nvSpPr>
          <p:cNvPr id="372738" name="Rectangle 2"/>
          <p:cNvSpPr>
            <a:spLocks noGrp="1" noChangeArrowheads="1"/>
          </p:cNvSpPr>
          <p:nvPr>
            <p:ph type="title"/>
          </p:nvPr>
        </p:nvSpPr>
        <p:spPr>
          <a:xfrm>
            <a:off x="685800" y="-152400"/>
            <a:ext cx="7772400" cy="1143000"/>
          </a:xfrm>
        </p:spPr>
        <p:txBody>
          <a:bodyPr/>
          <a:lstStyle/>
          <a:p>
            <a:r>
              <a:rPr lang="en-US"/>
              <a:t>Pure Virtual Functions</a:t>
            </a:r>
          </a:p>
        </p:txBody>
      </p:sp>
      <p:sp>
        <p:nvSpPr>
          <p:cNvPr id="372739" name="Text Box 3"/>
          <p:cNvSpPr txBox="1">
            <a:spLocks noChangeArrowheads="1"/>
          </p:cNvSpPr>
          <p:nvPr/>
        </p:nvSpPr>
        <p:spPr bwMode="auto">
          <a:xfrm>
            <a:off x="449263" y="914400"/>
            <a:ext cx="8310562"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So what we’ve done so far is to define a </a:t>
            </a:r>
            <a:r>
              <a:rPr lang="en-US">
                <a:solidFill>
                  <a:srgbClr val="006666"/>
                </a:solidFill>
              </a:rPr>
              <a:t>dummy version</a:t>
            </a:r>
            <a:r>
              <a:rPr lang="en-US"/>
              <a:t> of these functions in our </a:t>
            </a:r>
            <a:r>
              <a:rPr lang="en-US">
                <a:solidFill>
                  <a:srgbClr val="6600CC"/>
                </a:solidFill>
              </a:rPr>
              <a:t>base class</a:t>
            </a:r>
            <a:r>
              <a:rPr lang="en-US"/>
              <a:t>:</a:t>
            </a:r>
          </a:p>
        </p:txBody>
      </p:sp>
      <p:grpSp>
        <p:nvGrpSpPr>
          <p:cNvPr id="372740" name="Group 4"/>
          <p:cNvGrpSpPr>
            <a:grpSpLocks/>
          </p:cNvGrpSpPr>
          <p:nvPr/>
        </p:nvGrpSpPr>
        <p:grpSpPr bwMode="auto">
          <a:xfrm>
            <a:off x="228600" y="1968500"/>
            <a:ext cx="4714875" cy="2679700"/>
            <a:chOff x="240" y="2640"/>
            <a:chExt cx="2304" cy="1552"/>
          </a:xfrm>
        </p:grpSpPr>
        <p:sp>
          <p:nvSpPr>
            <p:cNvPr id="372741" name="Rectangle 5"/>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2742" name="Rectangle 6"/>
            <p:cNvSpPr>
              <a:spLocks noChangeArrowheads="1"/>
            </p:cNvSpPr>
            <p:nvPr/>
          </p:nvSpPr>
          <p:spPr bwMode="auto">
            <a:xfrm>
              <a:off x="240" y="2640"/>
              <a:ext cx="2304" cy="15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rgbClr val="FF3300"/>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virtual float getArea()</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 </a:t>
              </a:r>
              <a:r>
                <a:rPr lang="en-US" sz="1700" b="1">
                  <a:solidFill>
                    <a:srgbClr val="FF3300"/>
                  </a:solidFill>
                  <a:latin typeface="Courier New" pitchFamily="49" charset="0"/>
                  <a:ea typeface="MS Mincho" pitchFamily="49" charset="-128"/>
                </a:rPr>
                <a:t>return (0);</a:t>
              </a:r>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rgbClr val="FF3300"/>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virtual float getCircum() </a:t>
              </a:r>
            </a:p>
            <a:p>
              <a:pPr algn="l" eaLnBrk="0" hangingPunct="0"/>
              <a:r>
                <a:rPr lang="en-US" sz="1700" b="1">
                  <a:solidFill>
                    <a:schemeClr val="tx1"/>
                  </a:solidFill>
                  <a:latin typeface="Courier New" pitchFamily="49" charset="0"/>
                  <a:ea typeface="MS Mincho" pitchFamily="49" charset="-128"/>
                </a:rPr>
                <a:t>  { </a:t>
              </a:r>
              <a:r>
                <a:rPr lang="en-US" sz="1700" b="1">
                  <a:solidFill>
                    <a:srgbClr val="FF3300"/>
                  </a:solidFill>
                  <a:latin typeface="Courier New" pitchFamily="49" charset="0"/>
                  <a:ea typeface="MS Mincho" pitchFamily="49" charset="-128"/>
                </a:rPr>
                <a:t>return (0);</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a:t>
              </a:r>
            </a:p>
          </p:txBody>
        </p:sp>
      </p:grpSp>
      <p:grpSp>
        <p:nvGrpSpPr>
          <p:cNvPr id="372751" name="Group 15"/>
          <p:cNvGrpSpPr>
            <a:grpSpLocks/>
          </p:cNvGrpSpPr>
          <p:nvPr/>
        </p:nvGrpSpPr>
        <p:grpSpPr bwMode="auto">
          <a:xfrm>
            <a:off x="373063" y="2994025"/>
            <a:ext cx="4876800" cy="366713"/>
            <a:chOff x="-1094" y="4704"/>
            <a:chExt cx="3072" cy="231"/>
          </a:xfrm>
        </p:grpSpPr>
        <p:sp>
          <p:nvSpPr>
            <p:cNvPr id="372749" name="Rectangle 13"/>
            <p:cNvSpPr>
              <a:spLocks noChangeArrowheads="1"/>
            </p:cNvSpPr>
            <p:nvPr/>
          </p:nvSpPr>
          <p:spPr bwMode="auto">
            <a:xfrm>
              <a:off x="-1094" y="4716"/>
              <a:ext cx="2160" cy="192"/>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2750" name="Text Box 14"/>
            <p:cNvSpPr txBox="1">
              <a:spLocks noChangeArrowheads="1"/>
            </p:cNvSpPr>
            <p:nvPr/>
          </p:nvSpPr>
          <p:spPr bwMode="auto">
            <a:xfrm>
              <a:off x="-1056" y="4704"/>
              <a:ext cx="3034"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 cout &lt;&lt; “I am useless!\n”; }</a:t>
              </a:r>
            </a:p>
          </p:txBody>
        </p:sp>
      </p:grpSp>
      <p:grpSp>
        <p:nvGrpSpPr>
          <p:cNvPr id="372752" name="Group 16"/>
          <p:cNvGrpSpPr>
            <a:grpSpLocks/>
          </p:cNvGrpSpPr>
          <p:nvPr/>
        </p:nvGrpSpPr>
        <p:grpSpPr bwMode="auto">
          <a:xfrm>
            <a:off x="373063" y="3494088"/>
            <a:ext cx="4876800" cy="366712"/>
            <a:chOff x="-1094" y="4704"/>
            <a:chExt cx="3072" cy="231"/>
          </a:xfrm>
        </p:grpSpPr>
        <p:sp>
          <p:nvSpPr>
            <p:cNvPr id="372753" name="Rectangle 17"/>
            <p:cNvSpPr>
              <a:spLocks noChangeArrowheads="1"/>
            </p:cNvSpPr>
            <p:nvPr/>
          </p:nvSpPr>
          <p:spPr bwMode="auto">
            <a:xfrm>
              <a:off x="-1094" y="4716"/>
              <a:ext cx="2160" cy="192"/>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2754" name="Text Box 18"/>
            <p:cNvSpPr txBox="1">
              <a:spLocks noChangeArrowheads="1"/>
            </p:cNvSpPr>
            <p:nvPr/>
          </p:nvSpPr>
          <p:spPr bwMode="auto">
            <a:xfrm>
              <a:off x="-1056" y="4704"/>
              <a:ext cx="3034"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 cout &lt;&lt; “Me too!\n”; }</a:t>
              </a:r>
            </a:p>
          </p:txBody>
        </p:sp>
      </p:grpSp>
      <p:sp>
        <p:nvSpPr>
          <p:cNvPr id="372755" name="Text Box 19"/>
          <p:cNvSpPr txBox="1">
            <a:spLocks noChangeArrowheads="1"/>
          </p:cNvSpPr>
          <p:nvPr/>
        </p:nvSpPr>
        <p:spPr bwMode="auto">
          <a:xfrm>
            <a:off x="4824413" y="1889125"/>
            <a:ext cx="4319587" cy="1006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Since these funcs in our </a:t>
            </a:r>
            <a:r>
              <a:rPr lang="en-US" sz="2000">
                <a:solidFill>
                  <a:srgbClr val="6600CC"/>
                </a:solidFill>
              </a:rPr>
              <a:t>base class</a:t>
            </a:r>
            <a:r>
              <a:rPr lang="en-US" sz="2000"/>
              <a:t> are never used, we could just as easily change their logic to …</a:t>
            </a:r>
          </a:p>
        </p:txBody>
      </p:sp>
      <p:sp>
        <p:nvSpPr>
          <p:cNvPr id="372756" name="Text Box 20"/>
          <p:cNvSpPr txBox="1">
            <a:spLocks noChangeArrowheads="1"/>
          </p:cNvSpPr>
          <p:nvPr/>
        </p:nvSpPr>
        <p:spPr bwMode="auto">
          <a:xfrm>
            <a:off x="4765675" y="3135313"/>
            <a:ext cx="4405313" cy="1006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But it would be better if we could </a:t>
            </a:r>
            <a:r>
              <a:rPr lang="en-US" sz="2000">
                <a:solidFill>
                  <a:srgbClr val="6600CC"/>
                </a:solidFill>
              </a:rPr>
              <a:t>totally remove</a:t>
            </a:r>
            <a:r>
              <a:rPr lang="en-US" sz="2000"/>
              <a:t> this useless logic from our base class!</a:t>
            </a:r>
          </a:p>
        </p:txBody>
      </p:sp>
      <p:grpSp>
        <p:nvGrpSpPr>
          <p:cNvPr id="372759" name="Group 23"/>
          <p:cNvGrpSpPr>
            <a:grpSpLocks/>
          </p:cNvGrpSpPr>
          <p:nvPr/>
        </p:nvGrpSpPr>
        <p:grpSpPr bwMode="auto">
          <a:xfrm>
            <a:off x="381000" y="3028950"/>
            <a:ext cx="4233863" cy="836613"/>
            <a:chOff x="480" y="1960"/>
            <a:chExt cx="2667" cy="527"/>
          </a:xfrm>
        </p:grpSpPr>
        <p:sp>
          <p:nvSpPr>
            <p:cNvPr id="372757" name="Rectangle 21"/>
            <p:cNvSpPr>
              <a:spLocks noChangeArrowheads="1"/>
            </p:cNvSpPr>
            <p:nvPr/>
          </p:nvSpPr>
          <p:spPr bwMode="auto">
            <a:xfrm>
              <a:off x="516" y="1960"/>
              <a:ext cx="2631" cy="181"/>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2758" name="Rectangle 22"/>
            <p:cNvSpPr>
              <a:spLocks noChangeArrowheads="1"/>
            </p:cNvSpPr>
            <p:nvPr/>
          </p:nvSpPr>
          <p:spPr bwMode="auto">
            <a:xfrm>
              <a:off x="480" y="2306"/>
              <a:ext cx="2631" cy="181"/>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72760" name="Text Box 24"/>
          <p:cNvSpPr txBox="1">
            <a:spLocks noChangeArrowheads="1"/>
          </p:cNvSpPr>
          <p:nvPr/>
        </p:nvSpPr>
        <p:spPr bwMode="auto">
          <a:xfrm>
            <a:off x="82550" y="4754563"/>
            <a:ext cx="4479925" cy="1006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rPr>
              <a:t>C++ actually has an </a:t>
            </a:r>
            <a:r>
              <a:rPr lang="en-US" sz="2000">
                <a:solidFill>
                  <a:srgbClr val="6600CC"/>
                </a:solidFill>
              </a:rPr>
              <a:t>“officially correct”</a:t>
            </a:r>
            <a:r>
              <a:rPr lang="en-US" sz="2000">
                <a:solidFill>
                  <a:schemeClr val="tx1"/>
                </a:solidFill>
              </a:rPr>
              <a:t> way to define such </a:t>
            </a:r>
            <a:r>
              <a:rPr lang="en-US" sz="2000">
                <a:solidFill>
                  <a:srgbClr val="800000"/>
                </a:solidFill>
              </a:rPr>
              <a:t>“abstract”</a:t>
            </a:r>
            <a:r>
              <a:rPr lang="en-US" sz="2000">
                <a:solidFill>
                  <a:schemeClr val="tx1"/>
                </a:solidFill>
              </a:rPr>
              <a:t> functions.  Let’s see how!</a:t>
            </a:r>
          </a:p>
        </p:txBody>
      </p:sp>
      <p:sp>
        <p:nvSpPr>
          <p:cNvPr id="372761" name="Text Box 25"/>
          <p:cNvSpPr txBox="1">
            <a:spLocks noChangeArrowheads="1"/>
          </p:cNvSpPr>
          <p:nvPr/>
        </p:nvSpPr>
        <p:spPr bwMode="auto">
          <a:xfrm>
            <a:off x="3386138" y="2689225"/>
            <a:ext cx="7064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 0;</a:t>
            </a:r>
          </a:p>
        </p:txBody>
      </p:sp>
      <p:sp>
        <p:nvSpPr>
          <p:cNvPr id="372762" name="Text Box 26"/>
          <p:cNvSpPr txBox="1">
            <a:spLocks noChangeArrowheads="1"/>
          </p:cNvSpPr>
          <p:nvPr/>
        </p:nvSpPr>
        <p:spPr bwMode="auto">
          <a:xfrm>
            <a:off x="3636963" y="3194050"/>
            <a:ext cx="7064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 0;</a:t>
            </a:r>
          </a:p>
        </p:txBody>
      </p:sp>
      <p:sp>
        <p:nvSpPr>
          <p:cNvPr id="372763" name="Text Box 27"/>
          <p:cNvSpPr txBox="1">
            <a:spLocks noChangeArrowheads="1"/>
          </p:cNvSpPr>
          <p:nvPr/>
        </p:nvSpPr>
        <p:spPr bwMode="auto">
          <a:xfrm>
            <a:off x="381000" y="5867400"/>
            <a:ext cx="4038600" cy="7016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These are called </a:t>
            </a:r>
            <a:br>
              <a:rPr lang="en-US" sz="2000"/>
            </a:br>
            <a:r>
              <a:rPr lang="en-US" sz="2000"/>
              <a:t>“</a:t>
            </a:r>
            <a:r>
              <a:rPr lang="en-US" sz="2000">
                <a:solidFill>
                  <a:srgbClr val="990000"/>
                </a:solidFill>
              </a:rPr>
              <a:t>pure virtual</a:t>
            </a:r>
            <a:r>
              <a:rPr lang="en-US" sz="2000"/>
              <a:t>” functions.</a:t>
            </a:r>
          </a:p>
        </p:txBody>
      </p:sp>
      <p:sp>
        <p:nvSpPr>
          <p:cNvPr id="372764" name="Text Box 28"/>
          <p:cNvSpPr txBox="1">
            <a:spLocks noChangeArrowheads="1"/>
          </p:cNvSpPr>
          <p:nvPr/>
        </p:nvSpPr>
        <p:spPr bwMode="auto">
          <a:xfrm>
            <a:off x="4648200" y="4603750"/>
            <a:ext cx="4513263" cy="21018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solidFill>
                  <a:schemeClr val="accent2"/>
                </a:solidFill>
              </a:rPr>
              <a:t>Rule:</a:t>
            </a:r>
            <a:r>
              <a:rPr lang="en-US" sz="2200"/>
              <a:t> Make a </a:t>
            </a:r>
            <a:r>
              <a:rPr lang="en-US" sz="2200">
                <a:solidFill>
                  <a:srgbClr val="006666"/>
                </a:solidFill>
              </a:rPr>
              <a:t>base class function</a:t>
            </a:r>
            <a:r>
              <a:rPr lang="en-US" sz="2200"/>
              <a:t> </a:t>
            </a:r>
            <a:r>
              <a:rPr lang="en-US" sz="2200">
                <a:solidFill>
                  <a:srgbClr val="6600CC"/>
                </a:solidFill>
              </a:rPr>
              <a:t>pure virtual</a:t>
            </a:r>
            <a:r>
              <a:rPr lang="en-US" sz="2200"/>
              <a:t> if </a:t>
            </a:r>
            <a:r>
              <a:rPr lang="en-US" sz="2200">
                <a:solidFill>
                  <a:schemeClr val="tx1"/>
                </a:solidFill>
              </a:rPr>
              <a:t>you realize</a:t>
            </a:r>
            <a:r>
              <a:rPr lang="en-US" sz="2200"/>
              <a:t>:</a:t>
            </a:r>
          </a:p>
          <a:p>
            <a:endParaRPr lang="en-US" sz="2200"/>
          </a:p>
          <a:p>
            <a:r>
              <a:rPr lang="en-US" sz="2200"/>
              <a:t>the base-class version of your function doesn’t (or can’t logically) do anything useful.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2740"/>
                                        </p:tgtEl>
                                        <p:attrNameLst>
                                          <p:attrName>style.visibility</p:attrName>
                                        </p:attrNameLst>
                                      </p:cBhvr>
                                      <p:to>
                                        <p:strVal val="visible"/>
                                      </p:to>
                                    </p:set>
                                    <p:anim calcmode="lin" valueType="num">
                                      <p:cBhvr additive="base">
                                        <p:cTn id="7" dur="500" fill="hold"/>
                                        <p:tgtEl>
                                          <p:spTgt spid="372740"/>
                                        </p:tgtEl>
                                        <p:attrNameLst>
                                          <p:attrName>ppt_x</p:attrName>
                                        </p:attrNameLst>
                                      </p:cBhvr>
                                      <p:tavLst>
                                        <p:tav tm="0">
                                          <p:val>
                                            <p:strVal val="#ppt_x"/>
                                          </p:val>
                                        </p:tav>
                                        <p:tav tm="100000">
                                          <p:val>
                                            <p:strVal val="#ppt_x"/>
                                          </p:val>
                                        </p:tav>
                                      </p:tavLst>
                                    </p:anim>
                                    <p:anim calcmode="lin" valueType="num">
                                      <p:cBhvr additive="base">
                                        <p:cTn id="8" dur="500" fill="hold"/>
                                        <p:tgtEl>
                                          <p:spTgt spid="3727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275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72751"/>
                                        </p:tgtEl>
                                        <p:attrNameLst>
                                          <p:attrName>style.visibility</p:attrName>
                                        </p:attrNameLst>
                                      </p:cBhvr>
                                      <p:to>
                                        <p:strVal val="visible"/>
                                      </p:to>
                                    </p:set>
                                    <p:animEffect transition="in" filter="fade">
                                      <p:cBhvr>
                                        <p:cTn id="17" dur="1000"/>
                                        <p:tgtEl>
                                          <p:spTgt spid="3727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72752"/>
                                        </p:tgtEl>
                                        <p:attrNameLst>
                                          <p:attrName>style.visibility</p:attrName>
                                        </p:attrNameLst>
                                      </p:cBhvr>
                                      <p:to>
                                        <p:strVal val="visible"/>
                                      </p:to>
                                    </p:set>
                                    <p:animEffect transition="in" filter="fade">
                                      <p:cBhvr>
                                        <p:cTn id="22" dur="1000"/>
                                        <p:tgtEl>
                                          <p:spTgt spid="3727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275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372759"/>
                                        </p:tgtEl>
                                        <p:attrNameLst>
                                          <p:attrName>style.visibility</p:attrName>
                                        </p:attrNameLst>
                                      </p:cBhvr>
                                      <p:to>
                                        <p:strVal val="visible"/>
                                      </p:to>
                                    </p:set>
                                    <p:animEffect transition="in" filter="fade">
                                      <p:cBhvr>
                                        <p:cTn id="31" dur="1000"/>
                                        <p:tgtEl>
                                          <p:spTgt spid="37275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72760"/>
                                        </p:tgtEl>
                                        <p:attrNameLst>
                                          <p:attrName>style.visibility</p:attrName>
                                        </p:attrNameLst>
                                      </p:cBhvr>
                                      <p:to>
                                        <p:strVal val="visible"/>
                                      </p:to>
                                    </p:set>
                                    <p:anim calcmode="lin" valueType="num">
                                      <p:cBhvr additive="base">
                                        <p:cTn id="36" dur="500" fill="hold"/>
                                        <p:tgtEl>
                                          <p:spTgt spid="372760"/>
                                        </p:tgtEl>
                                        <p:attrNameLst>
                                          <p:attrName>ppt_x</p:attrName>
                                        </p:attrNameLst>
                                      </p:cBhvr>
                                      <p:tavLst>
                                        <p:tav tm="0">
                                          <p:val>
                                            <p:strVal val="#ppt_x"/>
                                          </p:val>
                                        </p:tav>
                                        <p:tav tm="100000">
                                          <p:val>
                                            <p:strVal val="#ppt_x"/>
                                          </p:val>
                                        </p:tav>
                                      </p:tavLst>
                                    </p:anim>
                                    <p:anim calcmode="lin" valueType="num">
                                      <p:cBhvr additive="base">
                                        <p:cTn id="37" dur="500" fill="hold"/>
                                        <p:tgtEl>
                                          <p:spTgt spid="372760"/>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2761"/>
                                        </p:tgtEl>
                                        <p:attrNameLst>
                                          <p:attrName>style.visibility</p:attrName>
                                        </p:attrNameLst>
                                      </p:cBhvr>
                                      <p:to>
                                        <p:strVal val="visible"/>
                                      </p:to>
                                    </p:set>
                                    <p:animEffect transition="in" filter="wipe(left)">
                                      <p:cBhvr>
                                        <p:cTn id="42" dur="500"/>
                                        <p:tgtEl>
                                          <p:spTgt spid="3727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72762"/>
                                        </p:tgtEl>
                                        <p:attrNameLst>
                                          <p:attrName>style.visibility</p:attrName>
                                        </p:attrNameLst>
                                      </p:cBhvr>
                                      <p:to>
                                        <p:strVal val="visible"/>
                                      </p:to>
                                    </p:set>
                                    <p:animEffect transition="in" filter="wipe(left)">
                                      <p:cBhvr>
                                        <p:cTn id="47" dur="500"/>
                                        <p:tgtEl>
                                          <p:spTgt spid="3727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72763"/>
                                        </p:tgtEl>
                                        <p:attrNameLst>
                                          <p:attrName>style.visibility</p:attrName>
                                        </p:attrNameLst>
                                      </p:cBhvr>
                                      <p:to>
                                        <p:strVal val="visible"/>
                                      </p:to>
                                    </p:set>
                                    <p:anim calcmode="lin" valueType="num">
                                      <p:cBhvr additive="base">
                                        <p:cTn id="52" dur="500" fill="hold"/>
                                        <p:tgtEl>
                                          <p:spTgt spid="372763"/>
                                        </p:tgtEl>
                                        <p:attrNameLst>
                                          <p:attrName>ppt_x</p:attrName>
                                        </p:attrNameLst>
                                      </p:cBhvr>
                                      <p:tavLst>
                                        <p:tav tm="0">
                                          <p:val>
                                            <p:strVal val="#ppt_x"/>
                                          </p:val>
                                        </p:tav>
                                        <p:tav tm="100000">
                                          <p:val>
                                            <p:strVal val="#ppt_x"/>
                                          </p:val>
                                        </p:tav>
                                      </p:tavLst>
                                    </p:anim>
                                    <p:anim calcmode="lin" valueType="num">
                                      <p:cBhvr additive="base">
                                        <p:cTn id="53" dur="500" fill="hold"/>
                                        <p:tgtEl>
                                          <p:spTgt spid="372763"/>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72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55" grpId="0"/>
      <p:bldP spid="372756" grpId="0"/>
      <p:bldP spid="372760" grpId="0" autoUpdateAnimBg="0"/>
      <p:bldP spid="372761" grpId="0" autoUpdateAnimBg="0"/>
      <p:bldP spid="372762" grpId="0" autoUpdateAnimBg="0"/>
      <p:bldP spid="372763" grpId="0" autoUpdateAnimBg="0"/>
      <p:bldP spid="37276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8E577E47-E396-4C25-AD54-85999AE59807}" type="slidenum">
              <a:rPr lang="en-US"/>
              <a:pPr/>
              <a:t>42</a:t>
            </a:fld>
            <a:endParaRPr lang="en-US"/>
          </a:p>
        </p:txBody>
      </p:sp>
      <p:sp>
        <p:nvSpPr>
          <p:cNvPr id="373762" name="Rectangle 2"/>
          <p:cNvSpPr>
            <a:spLocks noGrp="1" noChangeArrowheads="1"/>
          </p:cNvSpPr>
          <p:nvPr>
            <p:ph type="title"/>
          </p:nvPr>
        </p:nvSpPr>
        <p:spPr/>
        <p:txBody>
          <a:bodyPr/>
          <a:lstStyle/>
          <a:p>
            <a:r>
              <a:rPr lang="en-US"/>
              <a:t>Pure Virtual Functions</a:t>
            </a:r>
          </a:p>
        </p:txBody>
      </p:sp>
      <p:grpSp>
        <p:nvGrpSpPr>
          <p:cNvPr id="373770" name="Group 10"/>
          <p:cNvGrpSpPr>
            <a:grpSpLocks/>
          </p:cNvGrpSpPr>
          <p:nvPr/>
        </p:nvGrpSpPr>
        <p:grpSpPr bwMode="auto">
          <a:xfrm>
            <a:off x="4419600" y="914400"/>
            <a:ext cx="4714875" cy="2679700"/>
            <a:chOff x="1493" y="1283"/>
            <a:chExt cx="2970" cy="1688"/>
          </a:xfrm>
        </p:grpSpPr>
        <p:grpSp>
          <p:nvGrpSpPr>
            <p:cNvPr id="373763" name="Group 3"/>
            <p:cNvGrpSpPr>
              <a:grpSpLocks/>
            </p:cNvGrpSpPr>
            <p:nvPr/>
          </p:nvGrpSpPr>
          <p:grpSpPr bwMode="auto">
            <a:xfrm>
              <a:off x="1493" y="1283"/>
              <a:ext cx="2970" cy="1688"/>
              <a:chOff x="240" y="2640"/>
              <a:chExt cx="2304" cy="1552"/>
            </a:xfrm>
          </p:grpSpPr>
          <p:sp>
            <p:nvSpPr>
              <p:cNvPr id="373764" name="Rectangle 4"/>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65" name="Rectangle 5"/>
              <p:cNvSpPr>
                <a:spLocks noChangeArrowheads="1"/>
              </p:cNvSpPr>
              <p:nvPr/>
            </p:nvSpPr>
            <p:spPr bwMode="auto">
              <a:xfrm>
                <a:off x="240" y="2640"/>
                <a:ext cx="2304" cy="15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rgbClr val="FF3300"/>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virtual float getArea()</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 </a:t>
                </a:r>
                <a:r>
                  <a:rPr lang="en-US" sz="1700" b="1">
                    <a:solidFill>
                      <a:srgbClr val="FF3300"/>
                    </a:solidFill>
                    <a:latin typeface="Courier New" pitchFamily="49" charset="0"/>
                    <a:ea typeface="MS Mincho" pitchFamily="49" charset="-128"/>
                  </a:rPr>
                  <a:t>return (0);</a:t>
                </a:r>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rgbClr val="FF3300"/>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virtual float getCircum() </a:t>
                </a:r>
              </a:p>
              <a:p>
                <a:pPr algn="l" eaLnBrk="0" hangingPunct="0"/>
                <a:r>
                  <a:rPr lang="en-US" sz="1700" b="1">
                    <a:solidFill>
                      <a:schemeClr val="tx1"/>
                    </a:solidFill>
                    <a:latin typeface="Courier New" pitchFamily="49" charset="0"/>
                    <a:ea typeface="MS Mincho" pitchFamily="49" charset="-128"/>
                  </a:rPr>
                  <a:t>  { </a:t>
                </a:r>
                <a:r>
                  <a:rPr lang="en-US" sz="1700" b="1">
                    <a:solidFill>
                      <a:srgbClr val="FF3300"/>
                    </a:solidFill>
                    <a:latin typeface="Courier New" pitchFamily="49" charset="0"/>
                    <a:ea typeface="MS Mincho" pitchFamily="49" charset="-128"/>
                  </a:rPr>
                  <a:t>return (0);</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a:t>
                </a:r>
              </a:p>
            </p:txBody>
          </p:sp>
        </p:grpSp>
        <p:sp>
          <p:nvSpPr>
            <p:cNvPr id="373766" name="Text Box 6"/>
            <p:cNvSpPr txBox="1">
              <a:spLocks noChangeArrowheads="1"/>
            </p:cNvSpPr>
            <p:nvPr/>
          </p:nvSpPr>
          <p:spPr bwMode="auto">
            <a:xfrm>
              <a:off x="3604" y="1744"/>
              <a:ext cx="44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 0;</a:t>
              </a:r>
            </a:p>
          </p:txBody>
        </p:sp>
        <p:sp>
          <p:nvSpPr>
            <p:cNvPr id="373767" name="Rectangle 7"/>
            <p:cNvSpPr>
              <a:spLocks noChangeArrowheads="1"/>
            </p:cNvSpPr>
            <p:nvPr/>
          </p:nvSpPr>
          <p:spPr bwMode="auto">
            <a:xfrm>
              <a:off x="1632" y="1983"/>
              <a:ext cx="2604" cy="180"/>
            </a:xfrm>
            <a:prstGeom prst="rect">
              <a:avLst/>
            </a:prstGeom>
            <a:solidFill>
              <a:srgbClr val="CCFFFF"/>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68" name="Text Box 8"/>
            <p:cNvSpPr txBox="1">
              <a:spLocks noChangeArrowheads="1"/>
            </p:cNvSpPr>
            <p:nvPr/>
          </p:nvSpPr>
          <p:spPr bwMode="auto">
            <a:xfrm>
              <a:off x="3621" y="2057"/>
              <a:ext cx="44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 0;</a:t>
              </a:r>
            </a:p>
          </p:txBody>
        </p:sp>
        <p:sp>
          <p:nvSpPr>
            <p:cNvPr id="373769" name="Rectangle 9"/>
            <p:cNvSpPr>
              <a:spLocks noChangeArrowheads="1"/>
            </p:cNvSpPr>
            <p:nvPr/>
          </p:nvSpPr>
          <p:spPr bwMode="auto">
            <a:xfrm>
              <a:off x="1632" y="2293"/>
              <a:ext cx="2604" cy="180"/>
            </a:xfrm>
            <a:prstGeom prst="rect">
              <a:avLst/>
            </a:prstGeom>
            <a:solidFill>
              <a:srgbClr val="CCFFFF"/>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3771" name="Text Box 11"/>
          <p:cNvSpPr txBox="1">
            <a:spLocks noChangeArrowheads="1"/>
          </p:cNvSpPr>
          <p:nvPr/>
        </p:nvSpPr>
        <p:spPr bwMode="auto">
          <a:xfrm>
            <a:off x="-7938" y="914400"/>
            <a:ext cx="4510088" cy="2679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A </a:t>
            </a:r>
            <a:r>
              <a:rPr lang="en-US" sz="2200">
                <a:solidFill>
                  <a:schemeClr val="accent2"/>
                </a:solidFill>
              </a:rPr>
              <a:t>pure virtual function</a:t>
            </a:r>
            <a:r>
              <a:rPr lang="en-US" sz="2200"/>
              <a:t> is one that has </a:t>
            </a:r>
            <a:r>
              <a:rPr lang="en-US" sz="2200">
                <a:solidFill>
                  <a:srgbClr val="990000"/>
                </a:solidFill>
              </a:rPr>
              <a:t>no actual { code</a:t>
            </a:r>
            <a:r>
              <a:rPr lang="en-US" sz="2200"/>
              <a:t> </a:t>
            </a:r>
            <a:r>
              <a:rPr lang="en-US" sz="2200">
                <a:solidFill>
                  <a:srgbClr val="990000"/>
                </a:solidFill>
              </a:rPr>
              <a:t>}. </a:t>
            </a:r>
          </a:p>
          <a:p>
            <a:endParaRPr lang="en-US" sz="1000">
              <a:solidFill>
                <a:srgbClr val="990000"/>
              </a:solidFill>
            </a:endParaRPr>
          </a:p>
          <a:p>
            <a:r>
              <a:rPr lang="en-US"/>
              <a:t>If your </a:t>
            </a:r>
            <a:r>
              <a:rPr lang="en-US">
                <a:solidFill>
                  <a:schemeClr val="accent2"/>
                </a:solidFill>
              </a:rPr>
              <a:t>base class</a:t>
            </a:r>
            <a:r>
              <a:rPr lang="en-US"/>
              <a:t> has a </a:t>
            </a:r>
            <a:br>
              <a:rPr lang="en-US"/>
            </a:br>
            <a:r>
              <a:rPr lang="en-US"/>
              <a:t>pure virtual function…</a:t>
            </a:r>
          </a:p>
          <a:p>
            <a:r>
              <a:rPr lang="en-US" sz="1000"/>
              <a:t/>
            </a:r>
            <a:br>
              <a:rPr lang="en-US" sz="1000"/>
            </a:br>
            <a:r>
              <a:rPr lang="en-US"/>
              <a:t>Your </a:t>
            </a:r>
            <a:r>
              <a:rPr lang="en-US">
                <a:solidFill>
                  <a:schemeClr val="accent2"/>
                </a:solidFill>
              </a:rPr>
              <a:t>derived classes</a:t>
            </a:r>
            <a:r>
              <a:rPr lang="en-US"/>
              <a:t> </a:t>
            </a:r>
            <a:r>
              <a:rPr lang="en-US" i="1">
                <a:solidFill>
                  <a:srgbClr val="FF3300"/>
                </a:solidFill>
              </a:rPr>
              <a:t>must</a:t>
            </a:r>
            <a:r>
              <a:rPr lang="en-US" i="1"/>
              <a:t> </a:t>
            </a:r>
            <a:r>
              <a:rPr lang="en-US"/>
              <a:t>define their own version of it.</a:t>
            </a:r>
            <a:endParaRPr lang="en-US">
              <a:solidFill>
                <a:srgbClr val="990000"/>
              </a:solidFill>
            </a:endParaRPr>
          </a:p>
          <a:p>
            <a:endParaRPr lang="en-US" sz="1000">
              <a:solidFill>
                <a:srgbClr val="990000"/>
              </a:solidFill>
            </a:endParaRPr>
          </a:p>
        </p:txBody>
      </p:sp>
      <p:grpSp>
        <p:nvGrpSpPr>
          <p:cNvPr id="373776" name="Group 16"/>
          <p:cNvGrpSpPr>
            <a:grpSpLocks/>
          </p:cNvGrpSpPr>
          <p:nvPr/>
        </p:nvGrpSpPr>
        <p:grpSpPr bwMode="auto">
          <a:xfrm>
            <a:off x="4419600" y="3765550"/>
            <a:ext cx="4572000" cy="2938463"/>
            <a:chOff x="2832" y="2400"/>
            <a:chExt cx="2880" cy="1571"/>
          </a:xfrm>
        </p:grpSpPr>
        <p:sp>
          <p:nvSpPr>
            <p:cNvPr id="373777" name="Rectangle 17"/>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78" name="Rectangle 18"/>
            <p:cNvSpPr>
              <a:spLocks noChangeArrowheads="1"/>
            </p:cNvSpPr>
            <p:nvPr/>
          </p:nvSpPr>
          <p:spPr bwMode="auto">
            <a:xfrm>
              <a:off x="2832" y="2400"/>
              <a:ext cx="2880" cy="157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Circle(int rad){ m_rad = rad;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getArea() </a:t>
              </a:r>
            </a:p>
            <a:p>
              <a:pPr algn="l" eaLnBrk="0" hangingPunct="0"/>
              <a:r>
                <a:rPr lang="en-US" sz="1700" b="1">
                  <a:solidFill>
                    <a:srgbClr val="6600CC"/>
                  </a:solidFill>
                  <a:latin typeface="Courier New" pitchFamily="49" charset="0"/>
                  <a:ea typeface="MS Mincho" pitchFamily="49" charset="-128"/>
                </a:rPr>
                <a:t>  { return (3.14*m_rad*m_rad);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getCircum() </a:t>
              </a:r>
            </a:p>
            <a:p>
              <a:pPr algn="l" eaLnBrk="0" hangingPunct="0"/>
              <a:r>
                <a:rPr lang="en-US" sz="1700" b="1">
                  <a:solidFill>
                    <a:srgbClr val="6600CC"/>
                  </a:solidFill>
                  <a:latin typeface="Courier New" pitchFamily="49" charset="0"/>
                  <a:ea typeface="MS Mincho" pitchFamily="49" charset="-128"/>
                </a:rPr>
                <a:t>  { return (2*3.14*m_rad);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p>
          </p:txBody>
        </p:sp>
      </p:grpSp>
      <p:grpSp>
        <p:nvGrpSpPr>
          <p:cNvPr id="373784" name="Group 24"/>
          <p:cNvGrpSpPr>
            <a:grpSpLocks/>
          </p:cNvGrpSpPr>
          <p:nvPr/>
        </p:nvGrpSpPr>
        <p:grpSpPr bwMode="auto">
          <a:xfrm>
            <a:off x="4648200" y="3971925"/>
            <a:ext cx="4572000" cy="2938463"/>
            <a:chOff x="2832" y="2400"/>
            <a:chExt cx="2880" cy="1571"/>
          </a:xfrm>
        </p:grpSpPr>
        <p:sp>
          <p:nvSpPr>
            <p:cNvPr id="373785" name="Rectangle 25"/>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786" name="Rectangle 26"/>
            <p:cNvSpPr>
              <a:spLocks noChangeArrowheads="1"/>
            </p:cNvSpPr>
            <p:nvPr/>
          </p:nvSpPr>
          <p:spPr bwMode="auto">
            <a:xfrm>
              <a:off x="2832" y="2400"/>
              <a:ext cx="2880" cy="157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rad){ m_rad = rad;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getArea() </a:t>
              </a:r>
            </a:p>
            <a:p>
              <a:pPr algn="l" eaLnBrk="0" hangingPunct="0"/>
              <a:r>
                <a:rPr lang="en-US" sz="1700" b="1">
                  <a:solidFill>
                    <a:schemeClr val="tx1"/>
                  </a:solidFill>
                  <a:latin typeface="Courier New" pitchFamily="49" charset="0"/>
                  <a:ea typeface="MS Mincho" pitchFamily="49" charset="-128"/>
                </a:rPr>
                <a:t>  </a:t>
              </a:r>
              <a:r>
                <a:rPr lang="en-US" sz="1700" b="1">
                  <a:solidFill>
                    <a:srgbClr val="6600CC"/>
                  </a:solidFill>
                  <a:latin typeface="Courier New" pitchFamily="49" charset="0"/>
                  <a:ea typeface="MS Mincho" pitchFamily="49" charset="-128"/>
                </a:rPr>
                <a:t>{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getCircum() </a:t>
              </a:r>
            </a:p>
            <a:p>
              <a:pPr algn="l" eaLnBrk="0" hangingPunct="0"/>
              <a:r>
                <a:rPr lang="en-US" sz="1700" b="1">
                  <a:solidFill>
                    <a:srgbClr val="6600CC"/>
                  </a:solidFill>
                  <a:latin typeface="Courier New" pitchFamily="49" charset="0"/>
                  <a:ea typeface="MS Mincho" pitchFamily="49" charset="-128"/>
                </a:rPr>
                <a:t>  { return(4*m_side);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3771">
                                            <p:txEl>
                                              <p:pRg st="0" end="0"/>
                                            </p:txEl>
                                          </p:spTgt>
                                        </p:tgtEl>
                                        <p:attrNameLst>
                                          <p:attrName>style.visibility</p:attrName>
                                        </p:attrNameLst>
                                      </p:cBhvr>
                                      <p:to>
                                        <p:strVal val="visible"/>
                                      </p:to>
                                    </p:set>
                                    <p:anim calcmode="lin" valueType="num">
                                      <p:cBhvr additive="base">
                                        <p:cTn id="7" dur="500" fill="hold"/>
                                        <p:tgtEl>
                                          <p:spTgt spid="373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3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3771">
                                            <p:txEl>
                                              <p:pRg st="2" end="2"/>
                                            </p:txEl>
                                          </p:spTgt>
                                        </p:tgtEl>
                                        <p:attrNameLst>
                                          <p:attrName>style.visibility</p:attrName>
                                        </p:attrNameLst>
                                      </p:cBhvr>
                                      <p:to>
                                        <p:strVal val="visible"/>
                                      </p:to>
                                    </p:set>
                                    <p:anim calcmode="lin" valueType="num">
                                      <p:cBhvr additive="base">
                                        <p:cTn id="13" dur="500" fill="hold"/>
                                        <p:tgtEl>
                                          <p:spTgt spid="3737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3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3771">
                                            <p:txEl>
                                              <p:pRg st="3" end="3"/>
                                            </p:txEl>
                                          </p:spTgt>
                                        </p:tgtEl>
                                        <p:attrNameLst>
                                          <p:attrName>style.visibility</p:attrName>
                                        </p:attrNameLst>
                                      </p:cBhvr>
                                      <p:to>
                                        <p:strVal val="visible"/>
                                      </p:to>
                                    </p:set>
                                    <p:anim calcmode="lin" valueType="num">
                                      <p:cBhvr additive="base">
                                        <p:cTn id="19" dur="500" fill="hold"/>
                                        <p:tgtEl>
                                          <p:spTgt spid="3737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37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73776"/>
                                        </p:tgtEl>
                                        <p:attrNameLst>
                                          <p:attrName>style.visibility</p:attrName>
                                        </p:attrNameLst>
                                      </p:cBhvr>
                                      <p:to>
                                        <p:strVal val="visible"/>
                                      </p:to>
                                    </p:set>
                                    <p:anim calcmode="lin" valueType="num">
                                      <p:cBhvr additive="base">
                                        <p:cTn id="25" dur="500" fill="hold"/>
                                        <p:tgtEl>
                                          <p:spTgt spid="373776"/>
                                        </p:tgtEl>
                                        <p:attrNameLst>
                                          <p:attrName>ppt_x</p:attrName>
                                        </p:attrNameLst>
                                      </p:cBhvr>
                                      <p:tavLst>
                                        <p:tav tm="0">
                                          <p:val>
                                            <p:strVal val="#ppt_x"/>
                                          </p:val>
                                        </p:tav>
                                        <p:tav tm="100000">
                                          <p:val>
                                            <p:strVal val="#ppt_x"/>
                                          </p:val>
                                        </p:tav>
                                      </p:tavLst>
                                    </p:anim>
                                    <p:anim calcmode="lin" valueType="num">
                                      <p:cBhvr additive="base">
                                        <p:cTn id="26" dur="500" fill="hold"/>
                                        <p:tgtEl>
                                          <p:spTgt spid="37377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73784"/>
                                        </p:tgtEl>
                                        <p:attrNameLst>
                                          <p:attrName>style.visibility</p:attrName>
                                        </p:attrNameLst>
                                      </p:cBhvr>
                                      <p:to>
                                        <p:strVal val="visible"/>
                                      </p:to>
                                    </p:set>
                                    <p:anim calcmode="lin" valueType="num">
                                      <p:cBhvr additive="base">
                                        <p:cTn id="31" dur="500" fill="hold"/>
                                        <p:tgtEl>
                                          <p:spTgt spid="373784"/>
                                        </p:tgtEl>
                                        <p:attrNameLst>
                                          <p:attrName>ppt_x</p:attrName>
                                        </p:attrNameLst>
                                      </p:cBhvr>
                                      <p:tavLst>
                                        <p:tav tm="0">
                                          <p:val>
                                            <p:strVal val="#ppt_x"/>
                                          </p:val>
                                        </p:tav>
                                        <p:tav tm="100000">
                                          <p:val>
                                            <p:strVal val="#ppt_x"/>
                                          </p:val>
                                        </p:tav>
                                      </p:tavLst>
                                    </p:anim>
                                    <p:anim calcmode="lin" valueType="num">
                                      <p:cBhvr additive="base">
                                        <p:cTn id="32" dur="500" fill="hold"/>
                                        <p:tgtEl>
                                          <p:spTgt spid="3737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71" grpId="0" uiExpand="1"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6120DDB2-EAA9-496E-9343-8075CA4E970C}" type="slidenum">
              <a:rPr lang="en-US"/>
              <a:pPr/>
              <a:t>43</a:t>
            </a:fld>
            <a:endParaRPr lang="en-US"/>
          </a:p>
        </p:txBody>
      </p:sp>
      <p:sp>
        <p:nvSpPr>
          <p:cNvPr id="374786" name="Rectangle 2"/>
          <p:cNvSpPr>
            <a:spLocks noGrp="1" noChangeArrowheads="1"/>
          </p:cNvSpPr>
          <p:nvPr>
            <p:ph type="title"/>
          </p:nvPr>
        </p:nvSpPr>
        <p:spPr/>
        <p:txBody>
          <a:bodyPr/>
          <a:lstStyle/>
          <a:p>
            <a:r>
              <a:rPr lang="en-US"/>
              <a:t>Pure Virtual Functions</a:t>
            </a:r>
          </a:p>
        </p:txBody>
      </p:sp>
      <p:sp>
        <p:nvSpPr>
          <p:cNvPr id="374787" name="Text Box 3"/>
          <p:cNvSpPr txBox="1">
            <a:spLocks noChangeArrowheads="1"/>
          </p:cNvSpPr>
          <p:nvPr/>
        </p:nvSpPr>
        <p:spPr bwMode="auto">
          <a:xfrm>
            <a:off x="593725" y="990600"/>
            <a:ext cx="81788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If you define </a:t>
            </a:r>
            <a:r>
              <a:rPr lang="en-US" i="1" u="sng"/>
              <a:t>at least</a:t>
            </a:r>
            <a:r>
              <a:rPr lang="en-US" u="sng"/>
              <a:t> </a:t>
            </a:r>
            <a:r>
              <a:rPr lang="en-US" i="1" u="sng"/>
              <a:t>one</a:t>
            </a:r>
            <a:r>
              <a:rPr lang="en-US" i="1"/>
              <a:t> </a:t>
            </a:r>
            <a:r>
              <a:rPr lang="en-US">
                <a:solidFill>
                  <a:srgbClr val="990000"/>
                </a:solidFill>
              </a:rPr>
              <a:t>pure virtual function </a:t>
            </a:r>
            <a:r>
              <a:rPr lang="en-US"/>
              <a:t>in a base class, then the class is called an “</a:t>
            </a:r>
            <a:r>
              <a:rPr lang="en-US">
                <a:solidFill>
                  <a:srgbClr val="006666"/>
                </a:solidFill>
              </a:rPr>
              <a:t>abstract base class</a:t>
            </a:r>
            <a:r>
              <a:rPr lang="en-US"/>
              <a:t>”</a:t>
            </a:r>
          </a:p>
        </p:txBody>
      </p:sp>
      <p:grpSp>
        <p:nvGrpSpPr>
          <p:cNvPr id="374796" name="Group 12"/>
          <p:cNvGrpSpPr>
            <a:grpSpLocks/>
          </p:cNvGrpSpPr>
          <p:nvPr/>
        </p:nvGrpSpPr>
        <p:grpSpPr bwMode="auto">
          <a:xfrm>
            <a:off x="2260600" y="2057400"/>
            <a:ext cx="4714875" cy="3197225"/>
            <a:chOff x="1350" y="1545"/>
            <a:chExt cx="2970" cy="2014"/>
          </a:xfrm>
        </p:grpSpPr>
        <p:grpSp>
          <p:nvGrpSpPr>
            <p:cNvPr id="374789" name="Group 5"/>
            <p:cNvGrpSpPr>
              <a:grpSpLocks/>
            </p:cNvGrpSpPr>
            <p:nvPr/>
          </p:nvGrpSpPr>
          <p:grpSpPr bwMode="auto">
            <a:xfrm>
              <a:off x="1350" y="1545"/>
              <a:ext cx="2970" cy="2014"/>
              <a:chOff x="240" y="2640"/>
              <a:chExt cx="2304" cy="1567"/>
            </a:xfrm>
          </p:grpSpPr>
          <p:sp>
            <p:nvSpPr>
              <p:cNvPr id="374790" name="Rectangle 6"/>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791" name="Rectangle 7"/>
              <p:cNvSpPr>
                <a:spLocks noChangeArrowheads="1"/>
              </p:cNvSpPr>
              <p:nvPr/>
            </p:nvSpPr>
            <p:spPr bwMode="auto">
              <a:xfrm>
                <a:off x="240" y="2640"/>
                <a:ext cx="2304" cy="156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rgbClr val="FF3300"/>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virtual double getArea()</a:t>
                </a:r>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rgbClr val="FF3300"/>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virtual void someOtherFunc() </a:t>
                </a:r>
              </a:p>
              <a:p>
                <a:pPr algn="l" eaLnBrk="0" hangingPunct="0"/>
                <a:r>
                  <a:rPr lang="en-US" sz="1700" b="1">
                    <a:solidFill>
                      <a:srgbClr val="990000"/>
                    </a:solidFill>
                    <a:latin typeface="Courier New" pitchFamily="49" charset="0"/>
                    <a:ea typeface="MS Mincho" pitchFamily="49" charset="-128"/>
                  </a:rPr>
                  <a:t> {</a:t>
                </a:r>
              </a:p>
              <a:p>
                <a:pPr algn="l" eaLnBrk="0" hangingPunct="0"/>
                <a:r>
                  <a:rPr lang="en-US" sz="1700" b="1">
                    <a:solidFill>
                      <a:srgbClr val="990000"/>
                    </a:solidFill>
                    <a:latin typeface="Courier New" pitchFamily="49" charset="0"/>
                    <a:ea typeface="MS Mincho" pitchFamily="49" charset="-128"/>
                  </a:rPr>
                  <a:t>   cout &lt;&lt; </a:t>
                </a:r>
                <a:r>
                  <a:rPr lang="en-US" sz="1700" b="1">
                    <a:solidFill>
                      <a:srgbClr val="990000"/>
                    </a:solidFill>
                    <a:latin typeface="Times New Roman"/>
                    <a:ea typeface="MS Mincho" pitchFamily="49" charset="-128"/>
                  </a:rPr>
                  <a:t>“</a:t>
                </a:r>
                <a:r>
                  <a:rPr lang="en-US" sz="1700" b="1">
                    <a:solidFill>
                      <a:srgbClr val="990000"/>
                    </a:solidFill>
                    <a:latin typeface="Courier New" pitchFamily="49" charset="0"/>
                    <a:ea typeface="MS Mincho" pitchFamily="49" charset="-128"/>
                  </a:rPr>
                  <a:t>blah blah blah\n</a:t>
                </a:r>
                <a:r>
                  <a:rPr lang="en-US" sz="1700" b="1">
                    <a:solidFill>
                      <a:srgbClr val="990000"/>
                    </a:solidFill>
                    <a:latin typeface="Times New Roman"/>
                    <a:ea typeface="MS Mincho" pitchFamily="49" charset="-128"/>
                  </a:rPr>
                  <a:t>”</a:t>
                </a:r>
                <a:r>
                  <a:rPr lang="en-US" sz="1700" b="1">
                    <a:solidFill>
                      <a:srgbClr val="990000"/>
                    </a:solidFill>
                    <a:latin typeface="Courier New" pitchFamily="49" charset="0"/>
                    <a:ea typeface="MS Mincho" pitchFamily="49" charset="-128"/>
                  </a:rPr>
                  <a:t>;</a:t>
                </a:r>
              </a:p>
              <a:p>
                <a:pPr algn="l" eaLnBrk="0" hangingPunct="0"/>
                <a:r>
                  <a:rPr lang="en-US" sz="1700" b="1">
                    <a:solidFill>
                      <a:srgbClr val="990000"/>
                    </a:solidFill>
                    <a:latin typeface="Courier New" pitchFamily="49" charset="0"/>
                    <a:ea typeface="MS Mincho" pitchFamily="49" charset="-128"/>
                  </a:rPr>
                  <a:t>   ...</a:t>
                </a:r>
              </a:p>
              <a:p>
                <a:pPr algn="l" eaLnBrk="0" hangingPunct="0"/>
                <a:r>
                  <a:rPr lang="en-US" sz="1700" b="1">
                    <a:solidFill>
                      <a:srgbClr val="990000"/>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a:t>
                </a:r>
              </a:p>
            </p:txBody>
          </p:sp>
        </p:grpSp>
        <p:sp>
          <p:nvSpPr>
            <p:cNvPr id="374792" name="Text Box 8"/>
            <p:cNvSpPr txBox="1">
              <a:spLocks noChangeArrowheads="1"/>
            </p:cNvSpPr>
            <p:nvPr/>
          </p:nvSpPr>
          <p:spPr bwMode="auto">
            <a:xfrm>
              <a:off x="3461" y="2006"/>
              <a:ext cx="44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 0;</a:t>
              </a:r>
            </a:p>
          </p:txBody>
        </p:sp>
      </p:grpSp>
      <p:sp>
        <p:nvSpPr>
          <p:cNvPr id="374797" name="Text Box 13"/>
          <p:cNvSpPr txBox="1">
            <a:spLocks noChangeArrowheads="1"/>
          </p:cNvSpPr>
          <p:nvPr/>
        </p:nvSpPr>
        <p:spPr bwMode="auto">
          <a:xfrm>
            <a:off x="193675" y="5486400"/>
            <a:ext cx="887412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So, in the above example…</a:t>
            </a:r>
          </a:p>
          <a:p>
            <a:r>
              <a:rPr lang="en-US"/>
              <a:t> </a:t>
            </a:r>
            <a:r>
              <a:rPr lang="en-US">
                <a:solidFill>
                  <a:srgbClr val="800000"/>
                </a:solidFill>
              </a:rPr>
              <a:t>getArea</a:t>
            </a:r>
            <a:r>
              <a:rPr lang="en-US"/>
              <a:t> is a </a:t>
            </a:r>
            <a:r>
              <a:rPr lang="en-US">
                <a:solidFill>
                  <a:srgbClr val="006666"/>
                </a:solidFill>
              </a:rPr>
              <a:t>pure virtual function</a:t>
            </a:r>
            <a:r>
              <a:rPr lang="en-US"/>
              <a:t>, </a:t>
            </a:r>
          </a:p>
          <a:p>
            <a:r>
              <a:rPr lang="en-US"/>
              <a:t>and </a:t>
            </a:r>
            <a:r>
              <a:rPr lang="en-US">
                <a:solidFill>
                  <a:srgbClr val="800000"/>
                </a:solidFill>
              </a:rPr>
              <a:t>Shape</a:t>
            </a:r>
            <a:r>
              <a:rPr lang="en-US"/>
              <a:t> is an </a:t>
            </a:r>
            <a:r>
              <a:rPr lang="en-US" i="1">
                <a:solidFill>
                  <a:srgbClr val="006666"/>
                </a:solidFill>
              </a:rPr>
              <a:t>abstract base class.</a:t>
            </a:r>
            <a:endParaRPr lang="en-US">
              <a:solidFill>
                <a:srgbClr val="00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4797"/>
                                        </p:tgtEl>
                                        <p:attrNameLst>
                                          <p:attrName>style.visibility</p:attrName>
                                        </p:attrNameLst>
                                      </p:cBhvr>
                                      <p:to>
                                        <p:strVal val="visible"/>
                                      </p:to>
                                    </p:set>
                                    <p:anim calcmode="lin" valueType="num">
                                      <p:cBhvr additive="base">
                                        <p:cTn id="7" dur="500" fill="hold"/>
                                        <p:tgtEl>
                                          <p:spTgt spid="374797"/>
                                        </p:tgtEl>
                                        <p:attrNameLst>
                                          <p:attrName>ppt_x</p:attrName>
                                        </p:attrNameLst>
                                      </p:cBhvr>
                                      <p:tavLst>
                                        <p:tav tm="0">
                                          <p:val>
                                            <p:strVal val="#ppt_x"/>
                                          </p:val>
                                        </p:tav>
                                        <p:tav tm="100000">
                                          <p:val>
                                            <p:strVal val="#ppt_x"/>
                                          </p:val>
                                        </p:tav>
                                      </p:tavLst>
                                    </p:anim>
                                    <p:anim calcmode="lin" valueType="num">
                                      <p:cBhvr additive="base">
                                        <p:cTn id="8" dur="500" fill="hold"/>
                                        <p:tgtEl>
                                          <p:spTgt spid="3747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2"/>
          </p:nvPr>
        </p:nvSpPr>
        <p:spPr/>
        <p:txBody>
          <a:bodyPr/>
          <a:lstStyle/>
          <a:p>
            <a:fld id="{F556E793-6A5D-4594-84DF-CF1799DA5850}" type="slidenum">
              <a:rPr lang="en-US"/>
              <a:pPr/>
              <a:t>44</a:t>
            </a:fld>
            <a:endParaRPr lang="en-US"/>
          </a:p>
        </p:txBody>
      </p:sp>
      <p:sp>
        <p:nvSpPr>
          <p:cNvPr id="379906" name="Rectangle 2"/>
          <p:cNvSpPr>
            <a:spLocks noGrp="1" noChangeArrowheads="1"/>
          </p:cNvSpPr>
          <p:nvPr>
            <p:ph type="title"/>
          </p:nvPr>
        </p:nvSpPr>
        <p:spPr/>
        <p:txBody>
          <a:bodyPr/>
          <a:lstStyle/>
          <a:p>
            <a:r>
              <a:rPr lang="en-US" sz="4000" dirty="0"/>
              <a:t>Abstract Base Classes (ABCs)</a:t>
            </a:r>
          </a:p>
        </p:txBody>
      </p:sp>
      <p:sp>
        <p:nvSpPr>
          <p:cNvPr id="379909" name="Text Box 5"/>
          <p:cNvSpPr txBox="1">
            <a:spLocks noChangeArrowheads="1"/>
          </p:cNvSpPr>
          <p:nvPr/>
        </p:nvSpPr>
        <p:spPr bwMode="auto">
          <a:xfrm>
            <a:off x="533400" y="990600"/>
            <a:ext cx="8297863" cy="1236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lgn="ctr"/>
            <a:r>
              <a:rPr lang="en-US" sz="2300">
                <a:solidFill>
                  <a:srgbClr val="6600CC"/>
                </a:solidFill>
                <a:latin typeface="Comic Sans MS" pitchFamily="66" charset="0"/>
              </a:rPr>
              <a:t>If you define an </a:t>
            </a:r>
            <a:r>
              <a:rPr lang="en-US" sz="2300">
                <a:solidFill>
                  <a:srgbClr val="006666"/>
                </a:solidFill>
                <a:latin typeface="Comic Sans MS" pitchFamily="66" charset="0"/>
              </a:rPr>
              <a:t>abstract base class</a:t>
            </a:r>
            <a:r>
              <a:rPr lang="en-US" sz="2300">
                <a:solidFill>
                  <a:srgbClr val="6600CC"/>
                </a:solidFill>
                <a:latin typeface="Comic Sans MS" pitchFamily="66" charset="0"/>
              </a:rPr>
              <a:t>, its derived class(es)</a:t>
            </a:r>
            <a:r>
              <a:rPr lang="en-US" sz="2300">
                <a:solidFill>
                  <a:srgbClr val="006666"/>
                </a:solidFill>
                <a:latin typeface="Comic Sans MS" pitchFamily="66" charset="0"/>
              </a:rPr>
              <a:t>:</a:t>
            </a:r>
          </a:p>
          <a:p>
            <a:pPr algn="ctr"/>
            <a:endParaRPr lang="en-US" sz="1000">
              <a:solidFill>
                <a:srgbClr val="006666"/>
              </a:solidFill>
              <a:latin typeface="Comic Sans MS" pitchFamily="66" charset="0"/>
            </a:endParaRPr>
          </a:p>
          <a:p>
            <a:pPr>
              <a:buFontTx/>
              <a:buAutoNum type="arabicPeriod"/>
            </a:pPr>
            <a:r>
              <a:rPr lang="en-US" sz="2100">
                <a:latin typeface="Comic Sans MS" pitchFamily="66" charset="0"/>
              </a:rPr>
              <a:t>Must either provide { code } for </a:t>
            </a:r>
            <a:r>
              <a:rPr lang="en-US" sz="2100" i="1">
                <a:solidFill>
                  <a:srgbClr val="FF0000"/>
                </a:solidFill>
                <a:latin typeface="Comic Sans MS" pitchFamily="66" charset="0"/>
              </a:rPr>
              <a:t>ALL</a:t>
            </a:r>
            <a:r>
              <a:rPr lang="en-US" sz="2100">
                <a:latin typeface="Comic Sans MS" pitchFamily="66" charset="0"/>
              </a:rPr>
              <a:t> pure virtual functions,</a:t>
            </a:r>
          </a:p>
          <a:p>
            <a:pPr>
              <a:buFontTx/>
              <a:buAutoNum type="arabicPeriod"/>
            </a:pPr>
            <a:r>
              <a:rPr lang="en-US" sz="2100">
                <a:latin typeface="Comic Sans MS" pitchFamily="66" charset="0"/>
              </a:rPr>
              <a:t>Or the derived class becomes an </a:t>
            </a:r>
            <a:r>
              <a:rPr lang="en-US" sz="2100">
                <a:solidFill>
                  <a:schemeClr val="accent2"/>
                </a:solidFill>
                <a:latin typeface="Comic Sans MS" pitchFamily="66" charset="0"/>
              </a:rPr>
              <a:t>abstract base class itself!</a:t>
            </a:r>
            <a:endParaRPr lang="en-US" sz="2100">
              <a:latin typeface="Comic Sans MS" pitchFamily="66" charset="0"/>
            </a:endParaRPr>
          </a:p>
        </p:txBody>
      </p:sp>
      <p:sp>
        <p:nvSpPr>
          <p:cNvPr id="379913" name="Text Box 9"/>
          <p:cNvSpPr txBox="1">
            <a:spLocks noChangeArrowheads="1"/>
          </p:cNvSpPr>
          <p:nvPr/>
        </p:nvSpPr>
        <p:spPr bwMode="auto">
          <a:xfrm>
            <a:off x="609600" y="2312988"/>
            <a:ext cx="4510088" cy="2030412"/>
          </a:xfrm>
          <a:prstGeom prst="rect">
            <a:avLst/>
          </a:prstGeom>
          <a:solidFill>
            <a:srgbClr val="CCFF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class </a:t>
            </a:r>
            <a:r>
              <a:rPr lang="en-US" sz="1800">
                <a:solidFill>
                  <a:schemeClr val="accent2"/>
                </a:solidFill>
              </a:rPr>
              <a:t>Robot</a:t>
            </a:r>
          </a:p>
          <a:p>
            <a:pPr algn="l"/>
            <a:r>
              <a:rPr lang="en-US" sz="1800"/>
              <a:t>{</a:t>
            </a:r>
          </a:p>
          <a:p>
            <a:pPr algn="l"/>
            <a:r>
              <a:rPr lang="en-US" sz="1800"/>
              <a:t>public:</a:t>
            </a:r>
          </a:p>
          <a:p>
            <a:pPr algn="l"/>
            <a:r>
              <a:rPr lang="en-US" sz="1800"/>
              <a:t>   virtual void talkToMe() = 0;</a:t>
            </a:r>
          </a:p>
          <a:p>
            <a:pPr algn="l"/>
            <a:r>
              <a:rPr lang="en-US" sz="1800"/>
              <a:t>   virtual int getWeight( ) = 0;</a:t>
            </a:r>
          </a:p>
          <a:p>
            <a:pPr algn="l"/>
            <a:r>
              <a:rPr lang="en-US" sz="1800"/>
              <a:t>...</a:t>
            </a:r>
          </a:p>
          <a:p>
            <a:pPr algn="l"/>
            <a:r>
              <a:rPr lang="en-US" sz="1800"/>
              <a:t>};</a:t>
            </a:r>
          </a:p>
        </p:txBody>
      </p:sp>
      <p:sp>
        <p:nvSpPr>
          <p:cNvPr id="379914" name="Text Box 10"/>
          <p:cNvSpPr txBox="1">
            <a:spLocks noChangeArrowheads="1"/>
          </p:cNvSpPr>
          <p:nvPr/>
        </p:nvSpPr>
        <p:spPr bwMode="auto">
          <a:xfrm>
            <a:off x="5943600" y="2514600"/>
            <a:ext cx="2419350" cy="641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So is </a:t>
            </a:r>
            <a:r>
              <a:rPr lang="en-US" sz="1800">
                <a:solidFill>
                  <a:schemeClr val="accent2"/>
                </a:solidFill>
              </a:rPr>
              <a:t>Robot</a:t>
            </a:r>
            <a:r>
              <a:rPr lang="en-US" sz="1800"/>
              <a:t> a regular</a:t>
            </a:r>
            <a:br>
              <a:rPr lang="en-US" sz="1800"/>
            </a:br>
            <a:r>
              <a:rPr lang="en-US" sz="1800"/>
              <a:t>class or an ABC?</a:t>
            </a:r>
          </a:p>
        </p:txBody>
      </p:sp>
      <p:sp>
        <p:nvSpPr>
          <p:cNvPr id="379915" name="Text Box 11"/>
          <p:cNvSpPr txBox="1">
            <a:spLocks noChangeArrowheads="1"/>
          </p:cNvSpPr>
          <p:nvPr/>
        </p:nvSpPr>
        <p:spPr bwMode="auto">
          <a:xfrm>
            <a:off x="6072188" y="3254375"/>
            <a:ext cx="2081212" cy="3667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accent2"/>
                </a:solidFill>
              </a:rPr>
              <a:t>Right</a:t>
            </a:r>
            <a:r>
              <a:rPr lang="en-US" sz="1800"/>
              <a:t>! It’s an ABC</a:t>
            </a:r>
          </a:p>
        </p:txBody>
      </p:sp>
      <p:sp>
        <p:nvSpPr>
          <p:cNvPr id="379916" name="Text Box 12"/>
          <p:cNvSpPr txBox="1">
            <a:spLocks noChangeArrowheads="1"/>
          </p:cNvSpPr>
          <p:nvPr/>
        </p:nvSpPr>
        <p:spPr bwMode="auto">
          <a:xfrm>
            <a:off x="609600" y="4495800"/>
            <a:ext cx="4510088" cy="2305050"/>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class </a:t>
            </a:r>
            <a:r>
              <a:rPr lang="en-US" sz="1800">
                <a:solidFill>
                  <a:srgbClr val="800000"/>
                </a:solidFill>
              </a:rPr>
              <a:t>KillerRobot</a:t>
            </a:r>
            <a:r>
              <a:rPr lang="en-US" sz="1800"/>
              <a:t>: public </a:t>
            </a:r>
            <a:r>
              <a:rPr lang="en-US" sz="1800">
                <a:solidFill>
                  <a:schemeClr val="accent2"/>
                </a:solidFill>
              </a:rPr>
              <a:t>Robot</a:t>
            </a:r>
          </a:p>
          <a:p>
            <a:pPr algn="l"/>
            <a:r>
              <a:rPr lang="en-US" sz="1800"/>
              <a:t>{</a:t>
            </a:r>
          </a:p>
          <a:p>
            <a:pPr algn="l"/>
            <a:r>
              <a:rPr lang="en-US" sz="1800"/>
              <a:t>public:</a:t>
            </a:r>
          </a:p>
          <a:p>
            <a:pPr algn="l"/>
            <a:r>
              <a:rPr lang="en-US" sz="1800"/>
              <a:t>   virtual void talkToMe()</a:t>
            </a:r>
          </a:p>
          <a:p>
            <a:pPr algn="l"/>
            <a:r>
              <a:rPr lang="en-US" sz="1800">
                <a:solidFill>
                  <a:srgbClr val="800000"/>
                </a:solidFill>
              </a:rPr>
              <a:t>      { cout &lt;&lt; “I must destroy geeks.”; }</a:t>
            </a:r>
          </a:p>
          <a:p>
            <a:pPr algn="l"/>
            <a:r>
              <a:rPr lang="en-US" sz="1800"/>
              <a:t>   virtual int getWeight() </a:t>
            </a:r>
            <a:r>
              <a:rPr lang="en-US" sz="1800">
                <a:solidFill>
                  <a:srgbClr val="800000"/>
                </a:solidFill>
              </a:rPr>
              <a:t>{ return 100; }</a:t>
            </a:r>
          </a:p>
          <a:p>
            <a:pPr algn="l"/>
            <a:r>
              <a:rPr lang="en-US" sz="1800"/>
              <a:t>...</a:t>
            </a:r>
          </a:p>
          <a:p>
            <a:pPr algn="l"/>
            <a:r>
              <a:rPr lang="en-US" sz="1800"/>
              <a:t>};</a:t>
            </a:r>
          </a:p>
        </p:txBody>
      </p:sp>
      <p:sp>
        <p:nvSpPr>
          <p:cNvPr id="379917" name="Text Box 13"/>
          <p:cNvSpPr txBox="1">
            <a:spLocks noChangeArrowheads="1"/>
          </p:cNvSpPr>
          <p:nvPr/>
        </p:nvSpPr>
        <p:spPr bwMode="auto">
          <a:xfrm>
            <a:off x="5818188" y="4243388"/>
            <a:ext cx="2808287" cy="641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How about </a:t>
            </a:r>
            <a:r>
              <a:rPr lang="en-US" sz="1800">
                <a:solidFill>
                  <a:schemeClr val="accent2"/>
                </a:solidFill>
              </a:rPr>
              <a:t>KillerRobot</a:t>
            </a:r>
            <a:r>
              <a:rPr lang="en-US" sz="1800"/>
              <a:t>?</a:t>
            </a:r>
            <a:br>
              <a:rPr lang="en-US" sz="1800"/>
            </a:br>
            <a:r>
              <a:rPr lang="en-US" sz="1800"/>
              <a:t>Regular class or an ABC?</a:t>
            </a:r>
          </a:p>
        </p:txBody>
      </p:sp>
      <p:sp>
        <p:nvSpPr>
          <p:cNvPr id="379918" name="Text Box 14"/>
          <p:cNvSpPr txBox="1">
            <a:spLocks noChangeArrowheads="1"/>
          </p:cNvSpPr>
          <p:nvPr/>
        </p:nvSpPr>
        <p:spPr bwMode="auto">
          <a:xfrm>
            <a:off x="5256213" y="5162550"/>
            <a:ext cx="3698875" cy="9159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accent2"/>
                </a:solidFill>
              </a:rPr>
              <a:t>Right</a:t>
            </a:r>
            <a:r>
              <a:rPr lang="en-US" sz="1800"/>
              <a:t>! It’s a regular class</a:t>
            </a:r>
            <a:br>
              <a:rPr lang="en-US" sz="1800"/>
            </a:br>
            <a:r>
              <a:rPr lang="en-US" sz="1800"/>
              <a:t>because it provides </a:t>
            </a:r>
            <a:r>
              <a:rPr lang="en-US" sz="1800">
                <a:solidFill>
                  <a:srgbClr val="800000"/>
                </a:solidFill>
              </a:rPr>
              <a:t>{ code } </a:t>
            </a:r>
            <a:br>
              <a:rPr lang="en-US" sz="1800">
                <a:solidFill>
                  <a:srgbClr val="800000"/>
                </a:solidFill>
              </a:rPr>
            </a:br>
            <a:r>
              <a:rPr lang="en-US" sz="1800"/>
              <a:t>for both of Robot’s PV functions!</a:t>
            </a:r>
          </a:p>
        </p:txBody>
      </p:sp>
      <p:sp>
        <p:nvSpPr>
          <p:cNvPr id="379919" name="Text Box 15"/>
          <p:cNvSpPr txBox="1">
            <a:spLocks noChangeArrowheads="1"/>
          </p:cNvSpPr>
          <p:nvPr/>
        </p:nvSpPr>
        <p:spPr bwMode="auto">
          <a:xfrm>
            <a:off x="609600" y="4495800"/>
            <a:ext cx="4510088" cy="2030413"/>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class </a:t>
            </a:r>
            <a:r>
              <a:rPr lang="en-US" sz="1800">
                <a:solidFill>
                  <a:srgbClr val="800000"/>
                </a:solidFill>
              </a:rPr>
              <a:t>FriendlyRobot</a:t>
            </a:r>
            <a:r>
              <a:rPr lang="en-US" sz="1800"/>
              <a:t>: public </a:t>
            </a:r>
            <a:r>
              <a:rPr lang="en-US" sz="1800">
                <a:solidFill>
                  <a:schemeClr val="accent2"/>
                </a:solidFill>
              </a:rPr>
              <a:t>Robot</a:t>
            </a:r>
          </a:p>
          <a:p>
            <a:pPr algn="l"/>
            <a:r>
              <a:rPr lang="en-US" sz="1800"/>
              <a:t>{</a:t>
            </a:r>
          </a:p>
          <a:p>
            <a:pPr algn="l"/>
            <a:r>
              <a:rPr lang="en-US" sz="1800"/>
              <a:t>public:</a:t>
            </a:r>
          </a:p>
          <a:p>
            <a:pPr algn="l"/>
            <a:r>
              <a:rPr lang="en-US" sz="1800"/>
              <a:t>   virtual void talkToMe()</a:t>
            </a:r>
          </a:p>
          <a:p>
            <a:pPr algn="l"/>
            <a:r>
              <a:rPr lang="en-US" sz="1800"/>
              <a:t>      </a:t>
            </a:r>
            <a:r>
              <a:rPr lang="en-US" sz="1800">
                <a:solidFill>
                  <a:srgbClr val="800000"/>
                </a:solidFill>
              </a:rPr>
              <a:t>{ cout &lt;&lt; “I like geeks.”; }</a:t>
            </a:r>
          </a:p>
          <a:p>
            <a:pPr algn="l"/>
            <a:r>
              <a:rPr lang="en-US" sz="1800"/>
              <a:t>...</a:t>
            </a:r>
          </a:p>
          <a:p>
            <a:pPr algn="l"/>
            <a:r>
              <a:rPr lang="en-US" sz="1800"/>
              <a:t>};</a:t>
            </a:r>
          </a:p>
        </p:txBody>
      </p:sp>
      <p:sp>
        <p:nvSpPr>
          <p:cNvPr id="379920" name="Text Box 16"/>
          <p:cNvSpPr txBox="1">
            <a:spLocks noChangeArrowheads="1"/>
          </p:cNvSpPr>
          <p:nvPr/>
        </p:nvSpPr>
        <p:spPr bwMode="auto">
          <a:xfrm>
            <a:off x="5670550" y="4038600"/>
            <a:ext cx="2992438" cy="641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How about </a:t>
            </a:r>
            <a:r>
              <a:rPr lang="en-US" sz="1800">
                <a:solidFill>
                  <a:schemeClr val="accent2"/>
                </a:solidFill>
              </a:rPr>
              <a:t>FriendlyRobot</a:t>
            </a:r>
            <a:r>
              <a:rPr lang="en-US" sz="1800"/>
              <a:t>?</a:t>
            </a:r>
            <a:br>
              <a:rPr lang="en-US" sz="1800"/>
            </a:br>
            <a:r>
              <a:rPr lang="en-US" sz="1800"/>
              <a:t>Regular class or an ABC?</a:t>
            </a:r>
          </a:p>
        </p:txBody>
      </p:sp>
      <p:sp>
        <p:nvSpPr>
          <p:cNvPr id="379921" name="Text Box 17"/>
          <p:cNvSpPr txBox="1">
            <a:spLocks noChangeArrowheads="1"/>
          </p:cNvSpPr>
          <p:nvPr/>
        </p:nvSpPr>
        <p:spPr bwMode="auto">
          <a:xfrm>
            <a:off x="5573713" y="4905375"/>
            <a:ext cx="3000375" cy="9159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accent2"/>
                </a:solidFill>
              </a:rPr>
              <a:t>Right</a:t>
            </a:r>
            <a:r>
              <a:rPr lang="en-US" sz="1800"/>
              <a:t>! It’s an ABC because</a:t>
            </a:r>
            <a:br>
              <a:rPr lang="en-US" sz="1800"/>
            </a:br>
            <a:r>
              <a:rPr lang="en-US" sz="1800"/>
              <a:t>it doesn’t provide a body</a:t>
            </a:r>
            <a:br>
              <a:rPr lang="en-US" sz="1800"/>
            </a:br>
            <a:r>
              <a:rPr lang="en-US" sz="1800"/>
              <a:t>for getWeight()</a:t>
            </a:r>
          </a:p>
        </p:txBody>
      </p:sp>
      <p:sp>
        <p:nvSpPr>
          <p:cNvPr id="379922" name="Rectangle 18"/>
          <p:cNvSpPr>
            <a:spLocks noChangeArrowheads="1"/>
          </p:cNvSpPr>
          <p:nvPr/>
        </p:nvSpPr>
        <p:spPr bwMode="auto">
          <a:xfrm>
            <a:off x="822325" y="3414713"/>
            <a:ext cx="3140075"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6600CC"/>
                </a:solidFill>
              </a:rPr>
              <a:t>virtual int getWeight( ) = 0;</a:t>
            </a:r>
          </a:p>
        </p:txBody>
      </p:sp>
      <p:sp>
        <p:nvSpPr>
          <p:cNvPr id="379924" name="Text Box 20"/>
          <p:cNvSpPr txBox="1">
            <a:spLocks noChangeArrowheads="1"/>
          </p:cNvSpPr>
          <p:nvPr/>
        </p:nvSpPr>
        <p:spPr bwMode="auto">
          <a:xfrm>
            <a:off x="5391150" y="6096000"/>
            <a:ext cx="3548063" cy="641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Effectively it has a pure virtual</a:t>
            </a:r>
            <a:br>
              <a:rPr lang="en-US" sz="1800"/>
            </a:br>
            <a:r>
              <a:rPr lang="en-US" sz="1800"/>
              <a:t>version of </a:t>
            </a:r>
            <a:r>
              <a:rPr lang="en-US" sz="1800">
                <a:solidFill>
                  <a:srgbClr val="006666"/>
                </a:solidFill>
              </a:rPr>
              <a:t>getWeight( )</a:t>
            </a:r>
            <a:r>
              <a:rPr lang="en-US" sz="1800"/>
              <a:t> too!</a:t>
            </a:r>
          </a:p>
        </p:txBody>
      </p:sp>
      <p:sp>
        <p:nvSpPr>
          <p:cNvPr id="379925" name="Text Box 21"/>
          <p:cNvSpPr txBox="1">
            <a:spLocks noChangeArrowheads="1"/>
          </p:cNvSpPr>
          <p:nvPr/>
        </p:nvSpPr>
        <p:spPr bwMode="auto">
          <a:xfrm>
            <a:off x="604838" y="7077075"/>
            <a:ext cx="4510087" cy="2014538"/>
          </a:xfrm>
          <a:prstGeom prst="rect">
            <a:avLst/>
          </a:prstGeom>
          <a:solidFill>
            <a:srgbClr val="FFFBFD"/>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a:t>class </a:t>
            </a:r>
            <a:r>
              <a:rPr lang="en-US" sz="1700">
                <a:solidFill>
                  <a:srgbClr val="6600CC"/>
                </a:solidFill>
              </a:rPr>
              <a:t>BigHappyRobot</a:t>
            </a:r>
            <a:r>
              <a:rPr lang="en-US" sz="1700"/>
              <a:t>: public </a:t>
            </a:r>
            <a:r>
              <a:rPr lang="en-US" sz="1700">
                <a:solidFill>
                  <a:srgbClr val="800000"/>
                </a:solidFill>
              </a:rPr>
              <a:t>FriendlyRobot</a:t>
            </a:r>
          </a:p>
          <a:p>
            <a:pPr algn="l"/>
            <a:r>
              <a:rPr lang="en-US" sz="1800"/>
              <a:t>{</a:t>
            </a:r>
          </a:p>
          <a:p>
            <a:pPr algn="l"/>
            <a:r>
              <a:rPr lang="en-US" sz="1800"/>
              <a:t>public:</a:t>
            </a:r>
          </a:p>
          <a:p>
            <a:pPr algn="l"/>
            <a:endParaRPr lang="en-US" sz="1800"/>
          </a:p>
          <a:p>
            <a:pPr algn="l"/>
            <a:r>
              <a:rPr lang="en-US" sz="1800"/>
              <a:t>   virtual int getWeight() </a:t>
            </a:r>
            <a:r>
              <a:rPr lang="en-US" sz="1800">
                <a:solidFill>
                  <a:srgbClr val="6600CC"/>
                </a:solidFill>
              </a:rPr>
              <a:t>{ return 500; }</a:t>
            </a:r>
          </a:p>
          <a:p>
            <a:pPr algn="l"/>
            <a:r>
              <a:rPr lang="en-US" sz="1800"/>
              <a:t>...</a:t>
            </a:r>
          </a:p>
          <a:p>
            <a:pPr algn="l"/>
            <a:r>
              <a:rPr lang="en-US" sz="1800"/>
              <a:t>};</a:t>
            </a:r>
          </a:p>
        </p:txBody>
      </p:sp>
      <p:sp>
        <p:nvSpPr>
          <p:cNvPr id="379926" name="Text Box 22"/>
          <p:cNvSpPr txBox="1">
            <a:spLocks noChangeArrowheads="1"/>
          </p:cNvSpPr>
          <p:nvPr/>
        </p:nvSpPr>
        <p:spPr bwMode="auto">
          <a:xfrm>
            <a:off x="5268913" y="3886200"/>
            <a:ext cx="3875087" cy="641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Finally, how about </a:t>
            </a:r>
            <a:r>
              <a:rPr lang="en-US" sz="1800">
                <a:solidFill>
                  <a:schemeClr val="accent2"/>
                </a:solidFill>
              </a:rPr>
              <a:t>BigHappyRobot</a:t>
            </a:r>
            <a:r>
              <a:rPr lang="en-US" sz="1800"/>
              <a:t>?</a:t>
            </a:r>
            <a:br>
              <a:rPr lang="en-US" sz="1800"/>
            </a:br>
            <a:r>
              <a:rPr lang="en-US" sz="1800"/>
              <a:t>Is it a regular class or an ABC?</a:t>
            </a:r>
          </a:p>
        </p:txBody>
      </p:sp>
      <p:sp>
        <p:nvSpPr>
          <p:cNvPr id="379927" name="Text Box 23"/>
          <p:cNvSpPr txBox="1">
            <a:spLocks noChangeArrowheads="1"/>
          </p:cNvSpPr>
          <p:nvPr/>
        </p:nvSpPr>
        <p:spPr bwMode="auto">
          <a:xfrm>
            <a:off x="5265738" y="4648200"/>
            <a:ext cx="3783012" cy="9159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accent2"/>
                </a:solidFill>
              </a:rPr>
              <a:t>Right</a:t>
            </a:r>
            <a:r>
              <a:rPr lang="en-US" sz="1800"/>
              <a:t>! It’s a regular class because</a:t>
            </a:r>
            <a:br>
              <a:rPr lang="en-US" sz="1800"/>
            </a:br>
            <a:r>
              <a:rPr lang="en-US" sz="1800"/>
              <a:t>it has no unimplemented pure </a:t>
            </a:r>
            <a:br>
              <a:rPr lang="en-US" sz="1800"/>
            </a:br>
            <a:r>
              <a:rPr lang="en-US" sz="1800"/>
              <a:t>virtual functions!</a:t>
            </a:r>
          </a:p>
        </p:txBody>
      </p:sp>
      <p:sp>
        <p:nvSpPr>
          <p:cNvPr id="379928" name="Text Box 24"/>
          <p:cNvSpPr txBox="1">
            <a:spLocks noChangeArrowheads="1"/>
          </p:cNvSpPr>
          <p:nvPr/>
        </p:nvSpPr>
        <p:spPr bwMode="auto">
          <a:xfrm>
            <a:off x="5181600" y="5713413"/>
            <a:ext cx="3871913" cy="9159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It inherits FriendlyRobot’s </a:t>
            </a:r>
            <a:br>
              <a:rPr lang="en-US" sz="1800"/>
            </a:br>
            <a:r>
              <a:rPr lang="en-US" sz="1800"/>
              <a:t>version of </a:t>
            </a:r>
            <a:r>
              <a:rPr lang="en-US" sz="1800">
                <a:solidFill>
                  <a:srgbClr val="006666"/>
                </a:solidFill>
              </a:rPr>
              <a:t>talkToMe( ) </a:t>
            </a:r>
            <a:r>
              <a:rPr lang="en-US" sz="1800"/>
              <a:t>and defines</a:t>
            </a:r>
            <a:br>
              <a:rPr lang="en-US" sz="1800"/>
            </a:br>
            <a:r>
              <a:rPr lang="en-US" sz="1800"/>
              <a:t>its own version of </a:t>
            </a:r>
            <a:r>
              <a:rPr lang="en-US" sz="1800">
                <a:solidFill>
                  <a:srgbClr val="006666"/>
                </a:solidFill>
              </a:rPr>
              <a:t>getWeight(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99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9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9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99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99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99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xit" presetSubtype="8" fill="hold" grpId="1" nodeType="clickEffect">
                                  <p:stCondLst>
                                    <p:cond delay="0"/>
                                  </p:stCondLst>
                                  <p:childTnLst>
                                    <p:anim calcmode="lin" valueType="num">
                                      <p:cBhvr additive="base">
                                        <p:cTn id="34" dur="500"/>
                                        <p:tgtEl>
                                          <p:spTgt spid="379916"/>
                                        </p:tgtEl>
                                        <p:attrNameLst>
                                          <p:attrName>ppt_x</p:attrName>
                                        </p:attrNameLst>
                                      </p:cBhvr>
                                      <p:tavLst>
                                        <p:tav tm="0">
                                          <p:val>
                                            <p:strVal val="ppt_x"/>
                                          </p:val>
                                        </p:tav>
                                        <p:tav tm="100000">
                                          <p:val>
                                            <p:strVal val="0-ppt_w/2"/>
                                          </p:val>
                                        </p:tav>
                                      </p:tavLst>
                                    </p:anim>
                                    <p:anim calcmode="lin" valueType="num">
                                      <p:cBhvr additive="base">
                                        <p:cTn id="35" dur="500"/>
                                        <p:tgtEl>
                                          <p:spTgt spid="379916"/>
                                        </p:tgtEl>
                                        <p:attrNameLst>
                                          <p:attrName>ppt_y</p:attrName>
                                        </p:attrNameLst>
                                      </p:cBhvr>
                                      <p:tavLst>
                                        <p:tav tm="0">
                                          <p:val>
                                            <p:strVal val="ppt_y"/>
                                          </p:val>
                                        </p:tav>
                                        <p:tav tm="100000">
                                          <p:val>
                                            <p:strVal val="ppt_y"/>
                                          </p:val>
                                        </p:tav>
                                      </p:tavLst>
                                    </p:anim>
                                    <p:set>
                                      <p:cBhvr>
                                        <p:cTn id="36" dur="1" fill="hold">
                                          <p:stCondLst>
                                            <p:cond delay="499"/>
                                          </p:stCondLst>
                                        </p:cTn>
                                        <p:tgtEl>
                                          <p:spTgt spid="379916"/>
                                        </p:tgtEl>
                                        <p:attrNameLst>
                                          <p:attrName>style.visibility</p:attrName>
                                        </p:attrNameLst>
                                      </p:cBhvr>
                                      <p:to>
                                        <p:strVal val="hidden"/>
                                      </p:to>
                                    </p:set>
                                  </p:childTnLst>
                                </p:cTn>
                              </p:par>
                              <p:par>
                                <p:cTn id="37" presetID="2" presetClass="exit" presetSubtype="2" fill="hold" grpId="1" nodeType="withEffect">
                                  <p:stCondLst>
                                    <p:cond delay="0"/>
                                  </p:stCondLst>
                                  <p:childTnLst>
                                    <p:anim calcmode="lin" valueType="num">
                                      <p:cBhvr additive="base">
                                        <p:cTn id="38" dur="500"/>
                                        <p:tgtEl>
                                          <p:spTgt spid="379917"/>
                                        </p:tgtEl>
                                        <p:attrNameLst>
                                          <p:attrName>ppt_x</p:attrName>
                                        </p:attrNameLst>
                                      </p:cBhvr>
                                      <p:tavLst>
                                        <p:tav tm="0">
                                          <p:val>
                                            <p:strVal val="ppt_x"/>
                                          </p:val>
                                        </p:tav>
                                        <p:tav tm="100000">
                                          <p:val>
                                            <p:strVal val="1+ppt_w/2"/>
                                          </p:val>
                                        </p:tav>
                                      </p:tavLst>
                                    </p:anim>
                                    <p:anim calcmode="lin" valueType="num">
                                      <p:cBhvr additive="base">
                                        <p:cTn id="39" dur="500"/>
                                        <p:tgtEl>
                                          <p:spTgt spid="379917"/>
                                        </p:tgtEl>
                                        <p:attrNameLst>
                                          <p:attrName>ppt_y</p:attrName>
                                        </p:attrNameLst>
                                      </p:cBhvr>
                                      <p:tavLst>
                                        <p:tav tm="0">
                                          <p:val>
                                            <p:strVal val="ppt_y"/>
                                          </p:val>
                                        </p:tav>
                                        <p:tav tm="100000">
                                          <p:val>
                                            <p:strVal val="ppt_y"/>
                                          </p:val>
                                        </p:tav>
                                      </p:tavLst>
                                    </p:anim>
                                    <p:set>
                                      <p:cBhvr>
                                        <p:cTn id="40" dur="1" fill="hold">
                                          <p:stCondLst>
                                            <p:cond delay="499"/>
                                          </p:stCondLst>
                                        </p:cTn>
                                        <p:tgtEl>
                                          <p:spTgt spid="379917"/>
                                        </p:tgtEl>
                                        <p:attrNameLst>
                                          <p:attrName>style.visibility</p:attrName>
                                        </p:attrNameLst>
                                      </p:cBhvr>
                                      <p:to>
                                        <p:strVal val="hidden"/>
                                      </p:to>
                                    </p:set>
                                  </p:childTnLst>
                                </p:cTn>
                              </p:par>
                              <p:par>
                                <p:cTn id="41" presetID="2" presetClass="exit" presetSubtype="2" fill="hold" grpId="1" nodeType="withEffect">
                                  <p:stCondLst>
                                    <p:cond delay="0"/>
                                  </p:stCondLst>
                                  <p:childTnLst>
                                    <p:anim calcmode="lin" valueType="num">
                                      <p:cBhvr additive="base">
                                        <p:cTn id="42" dur="500"/>
                                        <p:tgtEl>
                                          <p:spTgt spid="379918"/>
                                        </p:tgtEl>
                                        <p:attrNameLst>
                                          <p:attrName>ppt_x</p:attrName>
                                        </p:attrNameLst>
                                      </p:cBhvr>
                                      <p:tavLst>
                                        <p:tav tm="0">
                                          <p:val>
                                            <p:strVal val="ppt_x"/>
                                          </p:val>
                                        </p:tav>
                                        <p:tav tm="100000">
                                          <p:val>
                                            <p:strVal val="1+ppt_w/2"/>
                                          </p:val>
                                        </p:tav>
                                      </p:tavLst>
                                    </p:anim>
                                    <p:anim calcmode="lin" valueType="num">
                                      <p:cBhvr additive="base">
                                        <p:cTn id="43" dur="500"/>
                                        <p:tgtEl>
                                          <p:spTgt spid="379918"/>
                                        </p:tgtEl>
                                        <p:attrNameLst>
                                          <p:attrName>ppt_y</p:attrName>
                                        </p:attrNameLst>
                                      </p:cBhvr>
                                      <p:tavLst>
                                        <p:tav tm="0">
                                          <p:val>
                                            <p:strVal val="ppt_y"/>
                                          </p:val>
                                        </p:tav>
                                        <p:tav tm="100000">
                                          <p:val>
                                            <p:strVal val="ppt_y"/>
                                          </p:val>
                                        </p:tav>
                                      </p:tavLst>
                                    </p:anim>
                                    <p:set>
                                      <p:cBhvr>
                                        <p:cTn id="44" dur="1" fill="hold">
                                          <p:stCondLst>
                                            <p:cond delay="499"/>
                                          </p:stCondLst>
                                        </p:cTn>
                                        <p:tgtEl>
                                          <p:spTgt spid="379918"/>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991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992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992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7992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79924"/>
                                        </p:tgtEl>
                                        <p:attrNameLst>
                                          <p:attrName>style.visibility</p:attrName>
                                        </p:attrNameLst>
                                      </p:cBhvr>
                                      <p:to>
                                        <p:strVal val="visible"/>
                                      </p:to>
                                    </p:set>
                                  </p:childTnLst>
                                </p:cTn>
                              </p:par>
                              <p:par>
                                <p:cTn id="65" presetID="42" presetClass="path" presetSubtype="0" accel="50000" decel="50000" fill="hold" grpId="1" nodeType="withEffect">
                                  <p:stCondLst>
                                    <p:cond delay="0"/>
                                  </p:stCondLst>
                                  <p:childTnLst>
                                    <p:animMotion origin="layout" path="M -1.94444E-6 -1.80389E-6 L -1.94444E-6 0.35477 " pathEditMode="relative" rAng="0" ptsTypes="AA">
                                      <p:cBhvr>
                                        <p:cTn id="66" dur="2000" fill="hold"/>
                                        <p:tgtEl>
                                          <p:spTgt spid="379922"/>
                                        </p:tgtEl>
                                        <p:attrNameLst>
                                          <p:attrName>ppt_x</p:attrName>
                                          <p:attrName>ppt_y</p:attrName>
                                        </p:attrNameLst>
                                      </p:cBhvr>
                                      <p:rCtr x="0" y="17738"/>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xit" presetSubtype="2" fill="hold" grpId="1" nodeType="clickEffect">
                                  <p:stCondLst>
                                    <p:cond delay="0"/>
                                  </p:stCondLst>
                                  <p:childTnLst>
                                    <p:anim calcmode="lin" valueType="num">
                                      <p:cBhvr additive="base">
                                        <p:cTn id="70" dur="500"/>
                                        <p:tgtEl>
                                          <p:spTgt spid="379920"/>
                                        </p:tgtEl>
                                        <p:attrNameLst>
                                          <p:attrName>ppt_x</p:attrName>
                                        </p:attrNameLst>
                                      </p:cBhvr>
                                      <p:tavLst>
                                        <p:tav tm="0">
                                          <p:val>
                                            <p:strVal val="ppt_x"/>
                                          </p:val>
                                        </p:tav>
                                        <p:tav tm="100000">
                                          <p:val>
                                            <p:strVal val="1+ppt_w/2"/>
                                          </p:val>
                                        </p:tav>
                                      </p:tavLst>
                                    </p:anim>
                                    <p:anim calcmode="lin" valueType="num">
                                      <p:cBhvr additive="base">
                                        <p:cTn id="71" dur="500"/>
                                        <p:tgtEl>
                                          <p:spTgt spid="379920"/>
                                        </p:tgtEl>
                                        <p:attrNameLst>
                                          <p:attrName>ppt_y</p:attrName>
                                        </p:attrNameLst>
                                      </p:cBhvr>
                                      <p:tavLst>
                                        <p:tav tm="0">
                                          <p:val>
                                            <p:strVal val="ppt_y"/>
                                          </p:val>
                                        </p:tav>
                                        <p:tav tm="100000">
                                          <p:val>
                                            <p:strVal val="ppt_y"/>
                                          </p:val>
                                        </p:tav>
                                      </p:tavLst>
                                    </p:anim>
                                    <p:set>
                                      <p:cBhvr>
                                        <p:cTn id="72" dur="1" fill="hold">
                                          <p:stCondLst>
                                            <p:cond delay="499"/>
                                          </p:stCondLst>
                                        </p:cTn>
                                        <p:tgtEl>
                                          <p:spTgt spid="379920"/>
                                        </p:tgtEl>
                                        <p:attrNameLst>
                                          <p:attrName>style.visibility</p:attrName>
                                        </p:attrNameLst>
                                      </p:cBhvr>
                                      <p:to>
                                        <p:strVal val="hidden"/>
                                      </p:to>
                                    </p:set>
                                  </p:childTnLst>
                                </p:cTn>
                              </p:par>
                              <p:par>
                                <p:cTn id="73" presetID="2" presetClass="exit" presetSubtype="2" fill="hold" grpId="1" nodeType="withEffect">
                                  <p:stCondLst>
                                    <p:cond delay="0"/>
                                  </p:stCondLst>
                                  <p:childTnLst>
                                    <p:anim calcmode="lin" valueType="num">
                                      <p:cBhvr additive="base">
                                        <p:cTn id="74" dur="500"/>
                                        <p:tgtEl>
                                          <p:spTgt spid="379921"/>
                                        </p:tgtEl>
                                        <p:attrNameLst>
                                          <p:attrName>ppt_x</p:attrName>
                                        </p:attrNameLst>
                                      </p:cBhvr>
                                      <p:tavLst>
                                        <p:tav tm="0">
                                          <p:val>
                                            <p:strVal val="ppt_x"/>
                                          </p:val>
                                        </p:tav>
                                        <p:tav tm="100000">
                                          <p:val>
                                            <p:strVal val="1+ppt_w/2"/>
                                          </p:val>
                                        </p:tav>
                                      </p:tavLst>
                                    </p:anim>
                                    <p:anim calcmode="lin" valueType="num">
                                      <p:cBhvr additive="base">
                                        <p:cTn id="75" dur="500"/>
                                        <p:tgtEl>
                                          <p:spTgt spid="379921"/>
                                        </p:tgtEl>
                                        <p:attrNameLst>
                                          <p:attrName>ppt_y</p:attrName>
                                        </p:attrNameLst>
                                      </p:cBhvr>
                                      <p:tavLst>
                                        <p:tav tm="0">
                                          <p:val>
                                            <p:strVal val="ppt_y"/>
                                          </p:val>
                                        </p:tav>
                                        <p:tav tm="100000">
                                          <p:val>
                                            <p:strVal val="ppt_y"/>
                                          </p:val>
                                        </p:tav>
                                      </p:tavLst>
                                    </p:anim>
                                    <p:set>
                                      <p:cBhvr>
                                        <p:cTn id="76" dur="1" fill="hold">
                                          <p:stCondLst>
                                            <p:cond delay="499"/>
                                          </p:stCondLst>
                                        </p:cTn>
                                        <p:tgtEl>
                                          <p:spTgt spid="379921"/>
                                        </p:tgtEl>
                                        <p:attrNameLst>
                                          <p:attrName>style.visibility</p:attrName>
                                        </p:attrNameLst>
                                      </p:cBhvr>
                                      <p:to>
                                        <p:strVal val="hidden"/>
                                      </p:to>
                                    </p:set>
                                  </p:childTnLst>
                                </p:cTn>
                              </p:par>
                              <p:par>
                                <p:cTn id="77" presetID="1" presetClass="exit" presetSubtype="0" fill="hold" grpId="2" nodeType="withEffect">
                                  <p:stCondLst>
                                    <p:cond delay="0"/>
                                  </p:stCondLst>
                                  <p:childTnLst>
                                    <p:set>
                                      <p:cBhvr>
                                        <p:cTn id="78" dur="1" fill="hold">
                                          <p:stCondLst>
                                            <p:cond delay="0"/>
                                          </p:stCondLst>
                                        </p:cTn>
                                        <p:tgtEl>
                                          <p:spTgt spid="379922"/>
                                        </p:tgtEl>
                                        <p:attrNameLst>
                                          <p:attrName>style.visibility</p:attrName>
                                        </p:attrNameLst>
                                      </p:cBhvr>
                                      <p:to>
                                        <p:strVal val="hidden"/>
                                      </p:to>
                                    </p:set>
                                  </p:childTnLst>
                                </p:cTn>
                              </p:par>
                              <p:par>
                                <p:cTn id="79" presetID="2" presetClass="exit" presetSubtype="2" fill="hold" grpId="1" nodeType="withEffect">
                                  <p:stCondLst>
                                    <p:cond delay="0"/>
                                  </p:stCondLst>
                                  <p:childTnLst>
                                    <p:anim calcmode="lin" valueType="num">
                                      <p:cBhvr additive="base">
                                        <p:cTn id="80" dur="500"/>
                                        <p:tgtEl>
                                          <p:spTgt spid="379924"/>
                                        </p:tgtEl>
                                        <p:attrNameLst>
                                          <p:attrName>ppt_x</p:attrName>
                                        </p:attrNameLst>
                                      </p:cBhvr>
                                      <p:tavLst>
                                        <p:tav tm="0">
                                          <p:val>
                                            <p:strVal val="ppt_x"/>
                                          </p:val>
                                        </p:tav>
                                        <p:tav tm="100000">
                                          <p:val>
                                            <p:strVal val="1+ppt_w/2"/>
                                          </p:val>
                                        </p:tav>
                                      </p:tavLst>
                                    </p:anim>
                                    <p:anim calcmode="lin" valueType="num">
                                      <p:cBhvr additive="base">
                                        <p:cTn id="81" dur="500"/>
                                        <p:tgtEl>
                                          <p:spTgt spid="379924"/>
                                        </p:tgtEl>
                                        <p:attrNameLst>
                                          <p:attrName>ppt_y</p:attrName>
                                        </p:attrNameLst>
                                      </p:cBhvr>
                                      <p:tavLst>
                                        <p:tav tm="0">
                                          <p:val>
                                            <p:strVal val="ppt_y"/>
                                          </p:val>
                                        </p:tav>
                                        <p:tav tm="100000">
                                          <p:val>
                                            <p:strVal val="ppt_y"/>
                                          </p:val>
                                        </p:tav>
                                      </p:tavLst>
                                    </p:anim>
                                    <p:set>
                                      <p:cBhvr>
                                        <p:cTn id="82" dur="1" fill="hold">
                                          <p:stCondLst>
                                            <p:cond delay="499"/>
                                          </p:stCondLst>
                                        </p:cTn>
                                        <p:tgtEl>
                                          <p:spTgt spid="379924"/>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64" presetClass="path" presetSubtype="0" accel="50000" decel="50000" fill="hold" nodeType="clickEffect">
                                  <p:stCondLst>
                                    <p:cond delay="0"/>
                                  </p:stCondLst>
                                  <p:childTnLst>
                                    <p:animMotion origin="layout" path="M -0.00208 -0.00995 L -0.00208 -0.24769 " pathEditMode="relative" rAng="0" ptsTypes="AA">
                                      <p:cBhvr>
                                        <p:cTn id="86" dur="2000" fill="hold"/>
                                        <p:tgtEl>
                                          <p:spTgt spid="379919"/>
                                        </p:tgtEl>
                                        <p:attrNameLst>
                                          <p:attrName>ppt_x</p:attrName>
                                          <p:attrName>ppt_y</p:attrName>
                                        </p:attrNameLst>
                                      </p:cBhvr>
                                      <p:rCtr x="0" y="-11887"/>
                                    </p:animMotion>
                                  </p:childTnLst>
                                </p:cTn>
                              </p:par>
                              <p:par>
                                <p:cTn id="87" presetID="64" presetClass="path" presetSubtype="0" accel="50000" decel="50000" fill="hold" grpId="1" nodeType="withEffect">
                                  <p:stCondLst>
                                    <p:cond delay="0"/>
                                  </p:stCondLst>
                                  <p:childTnLst>
                                    <p:animMotion origin="layout" path="M -4.44444E-6 3.64477E-6 L -0.00156 -0.21369 " pathEditMode="relative" rAng="0" ptsTypes="AA">
                                      <p:cBhvr>
                                        <p:cTn id="88" dur="2000" fill="hold"/>
                                        <p:tgtEl>
                                          <p:spTgt spid="379913"/>
                                        </p:tgtEl>
                                        <p:attrNameLst>
                                          <p:attrName>ppt_x</p:attrName>
                                          <p:attrName>ppt_y</p:attrName>
                                        </p:attrNameLst>
                                      </p:cBhvr>
                                      <p:rCtr x="-87" y="-10685"/>
                                    </p:animMotion>
                                  </p:childTnLst>
                                </p:cTn>
                              </p:par>
                              <p:par>
                                <p:cTn id="89" presetID="64" presetClass="path" presetSubtype="0" accel="50000" decel="50000" fill="hold" grpId="0" nodeType="withEffect">
                                  <p:stCondLst>
                                    <p:cond delay="0"/>
                                  </p:stCondLst>
                                  <p:childTnLst>
                                    <p:animMotion origin="layout" path="M 0 0  L 0 -0.33302  E" pathEditMode="relative" ptsTypes="">
                                      <p:cBhvr>
                                        <p:cTn id="90" dur="2000" fill="hold"/>
                                        <p:tgtEl>
                                          <p:spTgt spid="379925"/>
                                        </p:tgtEl>
                                        <p:attrNameLst>
                                          <p:attrName>ppt_x</p:attrName>
                                          <p:attrName>ppt_y</p:attrName>
                                        </p:attrNameLst>
                                      </p:cBhvr>
                                    </p:animMotion>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79926"/>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79927"/>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79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9" grpId="0"/>
      <p:bldP spid="379913" grpId="0" animBg="1"/>
      <p:bldP spid="379913" grpId="1" animBg="1"/>
      <p:bldP spid="379914" grpId="0"/>
      <p:bldP spid="379915" grpId="0"/>
      <p:bldP spid="379916" grpId="0" animBg="1"/>
      <p:bldP spid="379916" grpId="1" animBg="1"/>
      <p:bldP spid="379917" grpId="0"/>
      <p:bldP spid="379917" grpId="1"/>
      <p:bldP spid="379918" grpId="0"/>
      <p:bldP spid="379918" grpId="1"/>
      <p:bldP spid="379919" grpId="0" animBg="1"/>
      <p:bldP spid="379920" grpId="0"/>
      <p:bldP spid="379920" grpId="1"/>
      <p:bldP spid="379921" grpId="0"/>
      <p:bldP spid="379921" grpId="1"/>
      <p:bldP spid="379922" grpId="0"/>
      <p:bldP spid="379922" grpId="1"/>
      <p:bldP spid="379922" grpId="2"/>
      <p:bldP spid="379924" grpId="0"/>
      <p:bldP spid="379924" grpId="1"/>
      <p:bldP spid="379925" grpId="0" animBg="1"/>
      <p:bldP spid="379926" grpId="0"/>
      <p:bldP spid="379927" grpId="0"/>
      <p:bldP spid="3799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2"/>
          </p:nvPr>
        </p:nvSpPr>
        <p:spPr/>
        <p:txBody>
          <a:bodyPr/>
          <a:lstStyle/>
          <a:p>
            <a:fld id="{B25B9358-BFAB-4E48-870F-E1501B8D6D64}" type="slidenum">
              <a:rPr lang="en-US"/>
              <a:pPr/>
              <a:t>45</a:t>
            </a:fld>
            <a:endParaRPr lang="en-US"/>
          </a:p>
        </p:txBody>
      </p:sp>
      <p:sp>
        <p:nvSpPr>
          <p:cNvPr id="375845" name="Text Box 37"/>
          <p:cNvSpPr txBox="1">
            <a:spLocks noChangeArrowheads="1"/>
          </p:cNvSpPr>
          <p:nvPr/>
        </p:nvSpPr>
        <p:spPr bwMode="auto">
          <a:xfrm>
            <a:off x="4648200" y="3079750"/>
            <a:ext cx="4495800" cy="1006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chemeClr val="tx1"/>
                </a:solidFill>
              </a:rPr>
              <a:t>For example, what if we create a </a:t>
            </a:r>
            <a:r>
              <a:rPr lang="en-US" sz="2000">
                <a:solidFill>
                  <a:schemeClr val="accent2"/>
                </a:solidFill>
              </a:rPr>
              <a:t>Rectangle</a:t>
            </a:r>
            <a:r>
              <a:rPr lang="en-US" sz="2000">
                <a:solidFill>
                  <a:schemeClr val="tx1"/>
                </a:solidFill>
              </a:rPr>
              <a:t> class that </a:t>
            </a:r>
            <a:r>
              <a:rPr lang="en-US" sz="2000">
                <a:solidFill>
                  <a:srgbClr val="FF3300"/>
                </a:solidFill>
              </a:rPr>
              <a:t>forgets to define its own getCircum( )?</a:t>
            </a:r>
          </a:p>
        </p:txBody>
      </p:sp>
      <p:sp>
        <p:nvSpPr>
          <p:cNvPr id="375810" name="Rectangle 2"/>
          <p:cNvSpPr>
            <a:spLocks noGrp="1" noChangeArrowheads="1"/>
          </p:cNvSpPr>
          <p:nvPr>
            <p:ph type="title"/>
          </p:nvPr>
        </p:nvSpPr>
        <p:spPr>
          <a:xfrm>
            <a:off x="685800" y="-152400"/>
            <a:ext cx="7772400" cy="1143000"/>
          </a:xfrm>
        </p:spPr>
        <p:txBody>
          <a:bodyPr/>
          <a:lstStyle/>
          <a:p>
            <a:r>
              <a:rPr lang="en-US" sz="4000"/>
              <a:t>Abstract Base Classes (ABCs)</a:t>
            </a:r>
          </a:p>
        </p:txBody>
      </p:sp>
      <p:sp>
        <p:nvSpPr>
          <p:cNvPr id="375811" name="Text Box 3"/>
          <p:cNvSpPr txBox="1">
            <a:spLocks noChangeArrowheads="1"/>
          </p:cNvSpPr>
          <p:nvPr/>
        </p:nvSpPr>
        <p:spPr bwMode="auto">
          <a:xfrm>
            <a:off x="304800" y="838200"/>
            <a:ext cx="6948488"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Why should you use Pure Virtual Functions and create Abstract Base Classes anyway?</a:t>
            </a:r>
          </a:p>
        </p:txBody>
      </p:sp>
      <p:sp>
        <p:nvSpPr>
          <p:cNvPr id="375821" name="Text Box 13"/>
          <p:cNvSpPr txBox="1">
            <a:spLocks noChangeArrowheads="1"/>
          </p:cNvSpPr>
          <p:nvPr/>
        </p:nvSpPr>
        <p:spPr bwMode="auto">
          <a:xfrm>
            <a:off x="4648200" y="1708150"/>
            <a:ext cx="44958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You </a:t>
            </a:r>
            <a:r>
              <a:rPr lang="en-US" i="1">
                <a:solidFill>
                  <a:srgbClr val="FF3300"/>
                </a:solidFill>
              </a:rPr>
              <a:t>force</a:t>
            </a:r>
            <a:r>
              <a:rPr lang="en-US">
                <a:solidFill>
                  <a:schemeClr val="tx1"/>
                </a:solidFill>
              </a:rPr>
              <a:t> the user to implement certain functions to </a:t>
            </a:r>
            <a:r>
              <a:rPr lang="en-US">
                <a:solidFill>
                  <a:schemeClr val="accent2"/>
                </a:solidFill>
              </a:rPr>
              <a:t>prevent common mistakes</a:t>
            </a:r>
            <a:r>
              <a:rPr lang="en-US">
                <a:solidFill>
                  <a:schemeClr val="tx1"/>
                </a:solidFill>
              </a:rPr>
              <a:t>!</a:t>
            </a:r>
          </a:p>
        </p:txBody>
      </p:sp>
      <p:grpSp>
        <p:nvGrpSpPr>
          <p:cNvPr id="375823" name="Group 15"/>
          <p:cNvGrpSpPr>
            <a:grpSpLocks/>
          </p:cNvGrpSpPr>
          <p:nvPr/>
        </p:nvGrpSpPr>
        <p:grpSpPr bwMode="auto">
          <a:xfrm>
            <a:off x="200025" y="2066925"/>
            <a:ext cx="4714875" cy="2679700"/>
            <a:chOff x="240" y="2640"/>
            <a:chExt cx="2304" cy="1552"/>
          </a:xfrm>
        </p:grpSpPr>
        <p:sp>
          <p:nvSpPr>
            <p:cNvPr id="375824" name="Rectangle 16"/>
            <p:cNvSpPr>
              <a:spLocks noChangeArrowheads="1"/>
            </p:cNvSpPr>
            <p:nvPr/>
          </p:nvSpPr>
          <p:spPr bwMode="auto">
            <a:xfrm>
              <a:off x="240" y="2640"/>
              <a:ext cx="2160"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5825" name="Rectangle 17"/>
            <p:cNvSpPr>
              <a:spLocks noChangeArrowheads="1"/>
            </p:cNvSpPr>
            <p:nvPr/>
          </p:nvSpPr>
          <p:spPr bwMode="auto">
            <a:xfrm>
              <a:off x="240" y="2640"/>
              <a:ext cx="2304" cy="15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rgbClr val="FF3300"/>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virtual float getArea()</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 </a:t>
              </a:r>
              <a:r>
                <a:rPr lang="en-US" sz="1700" b="1">
                  <a:solidFill>
                    <a:srgbClr val="FF3300"/>
                  </a:solidFill>
                  <a:latin typeface="Courier New" pitchFamily="49" charset="0"/>
                  <a:ea typeface="MS Mincho" pitchFamily="49" charset="-128"/>
                </a:rPr>
                <a:t>return (0);</a:t>
              </a:r>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rgbClr val="FF3300"/>
                  </a:solidFill>
                  <a:latin typeface="Courier New" pitchFamily="49" charset="0"/>
                  <a:ea typeface="MS Mincho" pitchFamily="49" charset="-128"/>
                </a:rPr>
                <a:t> </a:t>
              </a:r>
              <a:r>
                <a:rPr lang="en-US" sz="1700" b="1">
                  <a:solidFill>
                    <a:srgbClr val="990000"/>
                  </a:solidFill>
                  <a:latin typeface="Courier New" pitchFamily="49" charset="0"/>
                  <a:ea typeface="MS Mincho" pitchFamily="49" charset="-128"/>
                </a:rPr>
                <a:t>virtual float getCircum() </a:t>
              </a:r>
            </a:p>
            <a:p>
              <a:pPr algn="l" eaLnBrk="0" hangingPunct="0"/>
              <a:r>
                <a:rPr lang="en-US" sz="1700" b="1">
                  <a:solidFill>
                    <a:schemeClr val="tx1"/>
                  </a:solidFill>
                  <a:latin typeface="Courier New" pitchFamily="49" charset="0"/>
                  <a:ea typeface="MS Mincho" pitchFamily="49" charset="-128"/>
                </a:rPr>
                <a:t>  { </a:t>
              </a:r>
              <a:r>
                <a:rPr lang="en-US" sz="1700" b="1">
                  <a:solidFill>
                    <a:srgbClr val="FF3300"/>
                  </a:solidFill>
                  <a:latin typeface="Courier New" pitchFamily="49" charset="0"/>
                  <a:ea typeface="MS Mincho" pitchFamily="49" charset="-128"/>
                </a:rPr>
                <a:t>return (0);</a:t>
              </a:r>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a:t>
              </a:r>
            </a:p>
          </p:txBody>
        </p:sp>
      </p:grpSp>
      <p:grpSp>
        <p:nvGrpSpPr>
          <p:cNvPr id="375830" name="Group 22"/>
          <p:cNvGrpSpPr>
            <a:grpSpLocks/>
          </p:cNvGrpSpPr>
          <p:nvPr/>
        </p:nvGrpSpPr>
        <p:grpSpPr bwMode="auto">
          <a:xfrm>
            <a:off x="533400" y="4038600"/>
            <a:ext cx="4572000" cy="2711450"/>
            <a:chOff x="2832" y="2400"/>
            <a:chExt cx="2880" cy="1536"/>
          </a:xfrm>
        </p:grpSpPr>
        <p:sp>
          <p:nvSpPr>
            <p:cNvPr id="375831" name="Rectangle 23"/>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5832" name="Rectangle 24"/>
            <p:cNvSpPr>
              <a:spLocks noChangeArrowheads="1"/>
            </p:cNvSpPr>
            <p:nvPr/>
          </p:nvSpPr>
          <p:spPr bwMode="auto">
            <a:xfrm>
              <a:off x="2832" y="2400"/>
              <a:ext cx="2880" cy="1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Rectangle: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float getArea() </a:t>
              </a:r>
            </a:p>
            <a:p>
              <a:pPr algn="l" eaLnBrk="0" hangingPunct="0"/>
              <a:r>
                <a:rPr lang="en-US" sz="1700" b="1">
                  <a:solidFill>
                    <a:schemeClr val="tx1"/>
                  </a:solidFill>
                  <a:latin typeface="Courier New" pitchFamily="49" charset="0"/>
                  <a:ea typeface="MS Mincho" pitchFamily="49" charset="-128"/>
                </a:rPr>
                <a:t>  </a:t>
              </a:r>
              <a:r>
                <a:rPr lang="en-US" sz="1700" b="1">
                  <a:solidFill>
                    <a:srgbClr val="6600CC"/>
                  </a:solidFill>
                  <a:latin typeface="Courier New" pitchFamily="49" charset="0"/>
                  <a:ea typeface="MS Mincho" pitchFamily="49" charset="-128"/>
                </a:rPr>
                <a:t>{ return (m_w * m_h); }</a:t>
              </a:r>
            </a:p>
            <a:p>
              <a:pPr algn="l" eaLnBrk="0" hangingPunct="0"/>
              <a:endParaRPr lang="en-US" sz="1700" b="1">
                <a:solidFill>
                  <a:srgbClr val="6600CC"/>
                </a:solidFill>
                <a:latin typeface="Courier New" pitchFamily="49" charset="0"/>
                <a:ea typeface="MS Mincho" pitchFamily="49" charset="-128"/>
              </a:endParaRPr>
            </a:p>
            <a:p>
              <a:pPr algn="l" eaLnBrk="0" hangingPunct="0"/>
              <a:endParaRPr lang="en-US" sz="1700" b="1">
                <a:solidFill>
                  <a:srgbClr val="6600CC"/>
                </a:solidFill>
                <a:latin typeface="Courier New" pitchFamily="49" charset="0"/>
                <a:ea typeface="MS Mincho" pitchFamily="49" charset="-128"/>
              </a:endParaRPr>
            </a:p>
            <a:p>
              <a:pPr algn="l" eaLnBrk="0" hangingPunct="0"/>
              <a:endParaRPr lang="en-US" sz="1700" b="1">
                <a:solidFill>
                  <a:schemeClr val="tx1"/>
                </a:solidFill>
                <a:latin typeface="Courier New" pitchFamily="49" charset="0"/>
                <a:ea typeface="MS Mincho" pitchFamily="49" charset="-128"/>
              </a:endParaRPr>
            </a:p>
            <a:p>
              <a:pPr algn="l" eaLnBrk="0" hangingPunct="0"/>
              <a:r>
                <a:rPr lang="en-US" sz="1700" b="1">
                  <a:solidFill>
                    <a:schemeClr val="tx1"/>
                  </a:solidFill>
                  <a:latin typeface="Courier New" pitchFamily="49" charset="0"/>
                  <a:ea typeface="MS Mincho" pitchFamily="49" charset="-128"/>
                </a:rPr>
                <a:t>...</a:t>
              </a:r>
            </a:p>
            <a:p>
              <a:pPr algn="l" eaLnBrk="0" hangingPunct="0"/>
              <a:r>
                <a:rPr lang="en-US" sz="1700" b="1">
                  <a:solidFill>
                    <a:schemeClr val="tx1"/>
                  </a:solidFill>
                  <a:latin typeface="Courier New" pitchFamily="49" charset="0"/>
                  <a:ea typeface="MS Mincho" pitchFamily="49" charset="-128"/>
                </a:rPr>
                <a:t>};</a:t>
              </a:r>
            </a:p>
          </p:txBody>
        </p:sp>
      </p:grpSp>
      <p:grpSp>
        <p:nvGrpSpPr>
          <p:cNvPr id="375833" name="Group 25"/>
          <p:cNvGrpSpPr>
            <a:grpSpLocks/>
          </p:cNvGrpSpPr>
          <p:nvPr/>
        </p:nvGrpSpPr>
        <p:grpSpPr bwMode="auto">
          <a:xfrm>
            <a:off x="5111750" y="4170363"/>
            <a:ext cx="3963988" cy="2538412"/>
            <a:chOff x="336" y="2400"/>
            <a:chExt cx="2021" cy="2132"/>
          </a:xfrm>
        </p:grpSpPr>
        <p:sp>
          <p:nvSpPr>
            <p:cNvPr id="375834" name="Rectangle 26"/>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5835" name="Text Box 27"/>
            <p:cNvSpPr txBox="1">
              <a:spLocks noChangeArrowheads="1"/>
            </p:cNvSpPr>
            <p:nvPr/>
          </p:nvSpPr>
          <p:spPr bwMode="auto">
            <a:xfrm>
              <a:off x="336" y="2400"/>
              <a:ext cx="2021" cy="205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Rectangle r(10,20);</a:t>
              </a:r>
            </a:p>
            <a:p>
              <a:pPr algn="l"/>
              <a:endParaRPr lang="en-US" sz="1800" b="1">
                <a:latin typeface="Courier New" pitchFamily="49" charset="0"/>
              </a:endParaRPr>
            </a:p>
            <a:p>
              <a:pPr algn="l"/>
              <a:r>
                <a:rPr lang="en-US" sz="1800" b="1">
                  <a:latin typeface="Courier New" pitchFamily="49" charset="0"/>
                </a:rPr>
                <a:t> cout &lt;&lt; r.getArea(); // OK</a:t>
              </a:r>
            </a:p>
            <a:p>
              <a:pPr algn="l"/>
              <a:r>
                <a:rPr lang="en-US" sz="1800" b="1">
                  <a:latin typeface="Courier New" pitchFamily="49" charset="0"/>
                </a:rPr>
                <a:t> cout &lt;&lt; r.getCircum</a:t>
              </a:r>
              <a:r>
                <a:rPr lang="en-US" sz="1800" b="1">
                  <a:solidFill>
                    <a:schemeClr val="tx1"/>
                  </a:solidFill>
                  <a:latin typeface="Courier New" pitchFamily="49" charset="0"/>
                </a:rPr>
                <a:t>();</a:t>
              </a:r>
              <a:r>
                <a:rPr lang="en-US" sz="1800" b="1">
                  <a:solidFill>
                    <a:srgbClr val="FF3300"/>
                  </a:solidFill>
                  <a:latin typeface="Courier New" pitchFamily="49" charset="0"/>
                </a:rPr>
                <a:t> //?</a:t>
              </a:r>
            </a:p>
            <a:p>
              <a:pPr algn="l"/>
              <a:r>
                <a:rPr lang="en-US" sz="1800" b="1">
                  <a:latin typeface="Courier New" pitchFamily="49" charset="0"/>
                </a:rPr>
                <a:t> </a:t>
              </a:r>
            </a:p>
            <a:p>
              <a:pPr algn="l"/>
              <a:r>
                <a:rPr lang="en-US" sz="1800" b="1">
                  <a:latin typeface="Courier New" pitchFamily="49" charset="0"/>
                </a:rPr>
                <a:t>}</a:t>
              </a:r>
            </a:p>
          </p:txBody>
        </p:sp>
      </p:grpSp>
      <p:sp>
        <p:nvSpPr>
          <p:cNvPr id="375836" name="Line 28"/>
          <p:cNvSpPr>
            <a:spLocks noChangeShapeType="1"/>
          </p:cNvSpPr>
          <p:nvPr/>
        </p:nvSpPr>
        <p:spPr bwMode="auto">
          <a:xfrm>
            <a:off x="4992688" y="50450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5837" name="Line 29"/>
          <p:cNvSpPr>
            <a:spLocks noChangeShapeType="1"/>
          </p:cNvSpPr>
          <p:nvPr/>
        </p:nvSpPr>
        <p:spPr bwMode="auto">
          <a:xfrm>
            <a:off x="4986338" y="5624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5838" name="Line 30"/>
          <p:cNvSpPr>
            <a:spLocks noChangeShapeType="1"/>
          </p:cNvSpPr>
          <p:nvPr/>
        </p:nvSpPr>
        <p:spPr bwMode="auto">
          <a:xfrm>
            <a:off x="457200" y="49863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5839" name="Line 31"/>
          <p:cNvSpPr>
            <a:spLocks noChangeShapeType="1"/>
          </p:cNvSpPr>
          <p:nvPr/>
        </p:nvSpPr>
        <p:spPr bwMode="auto">
          <a:xfrm>
            <a:off x="776288" y="5243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5840" name="Text Box 32"/>
          <p:cNvSpPr txBox="1">
            <a:spLocks noChangeArrowheads="1"/>
          </p:cNvSpPr>
          <p:nvPr/>
        </p:nvSpPr>
        <p:spPr bwMode="auto">
          <a:xfrm>
            <a:off x="2209800" y="5334000"/>
            <a:ext cx="122078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6600CC"/>
                </a:solidFill>
              </a:rPr>
              <a:t>10 * 20</a:t>
            </a:r>
          </a:p>
        </p:txBody>
      </p:sp>
      <p:sp>
        <p:nvSpPr>
          <p:cNvPr id="375841" name="Line 33"/>
          <p:cNvSpPr>
            <a:spLocks noChangeShapeType="1"/>
          </p:cNvSpPr>
          <p:nvPr/>
        </p:nvSpPr>
        <p:spPr bwMode="auto">
          <a:xfrm>
            <a:off x="4981575" y="58880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5842" name="Line 34"/>
          <p:cNvSpPr>
            <a:spLocks noChangeShapeType="1"/>
          </p:cNvSpPr>
          <p:nvPr/>
        </p:nvSpPr>
        <p:spPr bwMode="auto">
          <a:xfrm>
            <a:off x="76200" y="35480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5843" name="Line 35"/>
          <p:cNvSpPr>
            <a:spLocks noChangeShapeType="1"/>
          </p:cNvSpPr>
          <p:nvPr/>
        </p:nvSpPr>
        <p:spPr bwMode="auto">
          <a:xfrm>
            <a:off x="457200" y="3810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5844" name="AutoShape 36"/>
          <p:cNvSpPr>
            <a:spLocks noChangeArrowheads="1"/>
          </p:cNvSpPr>
          <p:nvPr/>
        </p:nvSpPr>
        <p:spPr bwMode="auto">
          <a:xfrm>
            <a:off x="5989638" y="2667000"/>
            <a:ext cx="2925762" cy="1752600"/>
          </a:xfrm>
          <a:prstGeom prst="wedgeRoundRectCallout">
            <a:avLst>
              <a:gd name="adj1" fmla="val -18366"/>
              <a:gd name="adj2" fmla="val 125634"/>
              <a:gd name="adj3" fmla="val 16667"/>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t>Ack– our rectangle should have a circumference of 60, not 0!!! This is a </a:t>
            </a:r>
            <a:r>
              <a:rPr lang="en-US" sz="2000">
                <a:solidFill>
                  <a:srgbClr val="FF3300"/>
                </a:solidFill>
              </a:rPr>
              <a:t>bug</a:t>
            </a:r>
            <a:r>
              <a:rPr lang="en-US" sz="2000"/>
              <a:t>!</a:t>
            </a:r>
          </a:p>
        </p:txBody>
      </p:sp>
      <p:sp>
        <p:nvSpPr>
          <p:cNvPr id="375846" name="Text Box 38"/>
          <p:cNvSpPr txBox="1">
            <a:spLocks noChangeArrowheads="1"/>
          </p:cNvSpPr>
          <p:nvPr/>
        </p:nvSpPr>
        <p:spPr bwMode="auto">
          <a:xfrm>
            <a:off x="4648200" y="1752600"/>
            <a:ext cx="44958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Had we made </a:t>
            </a:r>
            <a:r>
              <a:rPr lang="en-US">
                <a:solidFill>
                  <a:srgbClr val="6600CC"/>
                </a:solidFill>
              </a:rPr>
              <a:t>getArea( )</a:t>
            </a:r>
            <a:r>
              <a:rPr lang="en-US">
                <a:solidFill>
                  <a:schemeClr val="tx1"/>
                </a:solidFill>
              </a:rPr>
              <a:t> and </a:t>
            </a:r>
            <a:r>
              <a:rPr lang="en-US">
                <a:solidFill>
                  <a:srgbClr val="6600CC"/>
                </a:solidFill>
              </a:rPr>
              <a:t>getCircum( )</a:t>
            </a:r>
            <a:r>
              <a:rPr lang="en-US">
                <a:solidFill>
                  <a:schemeClr val="tx1"/>
                </a:solidFill>
              </a:rPr>
              <a:t> pure virtual, this couldn’t have happened!</a:t>
            </a:r>
          </a:p>
        </p:txBody>
      </p:sp>
      <p:grpSp>
        <p:nvGrpSpPr>
          <p:cNvPr id="375849" name="Group 41"/>
          <p:cNvGrpSpPr>
            <a:grpSpLocks/>
          </p:cNvGrpSpPr>
          <p:nvPr/>
        </p:nvGrpSpPr>
        <p:grpSpPr bwMode="auto">
          <a:xfrm>
            <a:off x="450850" y="3138488"/>
            <a:ext cx="2336800" cy="847725"/>
            <a:chOff x="284" y="1977"/>
            <a:chExt cx="1472" cy="534"/>
          </a:xfrm>
        </p:grpSpPr>
        <p:sp>
          <p:nvSpPr>
            <p:cNvPr id="375847" name="Rectangle 39"/>
            <p:cNvSpPr>
              <a:spLocks noChangeArrowheads="1"/>
            </p:cNvSpPr>
            <p:nvPr/>
          </p:nvSpPr>
          <p:spPr bwMode="auto">
            <a:xfrm>
              <a:off x="284" y="1977"/>
              <a:ext cx="1453" cy="189"/>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5848" name="Rectangle 40"/>
            <p:cNvSpPr>
              <a:spLocks noChangeArrowheads="1"/>
            </p:cNvSpPr>
            <p:nvPr/>
          </p:nvSpPr>
          <p:spPr bwMode="auto">
            <a:xfrm>
              <a:off x="303" y="2322"/>
              <a:ext cx="1453" cy="189"/>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75850" name="Text Box 42"/>
          <p:cNvSpPr txBox="1">
            <a:spLocks noChangeArrowheads="1"/>
          </p:cNvSpPr>
          <p:nvPr/>
        </p:nvSpPr>
        <p:spPr bwMode="auto">
          <a:xfrm>
            <a:off x="3443288" y="2762250"/>
            <a:ext cx="887412" cy="10048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 0;</a:t>
            </a:r>
          </a:p>
          <a:p>
            <a:pPr algn="l"/>
            <a:endParaRPr lang="en-US" sz="1200">
              <a:solidFill>
                <a:srgbClr val="FF3300"/>
              </a:solidFill>
            </a:endParaRPr>
          </a:p>
          <a:p>
            <a:pPr algn="l"/>
            <a:r>
              <a:rPr lang="en-US">
                <a:solidFill>
                  <a:srgbClr val="FF3300"/>
                </a:solidFill>
              </a:rPr>
              <a:t>  = 0;</a:t>
            </a:r>
          </a:p>
        </p:txBody>
      </p:sp>
      <p:sp>
        <p:nvSpPr>
          <p:cNvPr id="375851" name="AutoShape 43"/>
          <p:cNvSpPr>
            <a:spLocks noChangeArrowheads="1"/>
          </p:cNvSpPr>
          <p:nvPr/>
        </p:nvSpPr>
        <p:spPr bwMode="auto">
          <a:xfrm>
            <a:off x="5540375" y="2819400"/>
            <a:ext cx="3527425" cy="1752600"/>
          </a:xfrm>
          <a:prstGeom prst="wedgeRoundRectCallout">
            <a:avLst>
              <a:gd name="adj1" fmla="val -5130"/>
              <a:gd name="adj2" fmla="val 118657"/>
              <a:gd name="adj3" fmla="val 16667"/>
            </a:avLst>
          </a:prstGeom>
          <a:solidFill>
            <a:srgbClr val="FFD9E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chemeClr val="accent2"/>
                </a:solidFill>
              </a:rPr>
              <a:t>Compiler:</a:t>
            </a:r>
          </a:p>
          <a:p>
            <a:r>
              <a:rPr lang="en-US" sz="2000"/>
              <a:t>“You have a </a:t>
            </a:r>
            <a:r>
              <a:rPr lang="en-US" sz="2000">
                <a:solidFill>
                  <a:srgbClr val="FF3300"/>
                </a:solidFill>
              </a:rPr>
              <a:t>syntax error</a:t>
            </a:r>
            <a:r>
              <a:rPr lang="en-US" sz="2000"/>
              <a:t> you silly programmer! There is no getCircum( ) function to call!”</a:t>
            </a:r>
          </a:p>
        </p:txBody>
      </p:sp>
      <p:sp>
        <p:nvSpPr>
          <p:cNvPr id="375852" name="Rectangle 44"/>
          <p:cNvSpPr>
            <a:spLocks noChangeArrowheads="1"/>
          </p:cNvSpPr>
          <p:nvPr/>
        </p:nvSpPr>
        <p:spPr bwMode="auto">
          <a:xfrm>
            <a:off x="609600" y="5667375"/>
            <a:ext cx="4572000" cy="609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rgbClr val="FF3300"/>
                </a:solidFill>
                <a:latin typeface="Courier New" pitchFamily="49" charset="0"/>
              </a:rPr>
              <a:t>virtual</a:t>
            </a:r>
            <a:r>
              <a:rPr lang="en-US" sz="1700" b="1">
                <a:solidFill>
                  <a:schemeClr val="tx1"/>
                </a:solidFill>
                <a:latin typeface="Courier New" pitchFamily="49" charset="0"/>
              </a:rPr>
              <a:t> float getCircum() </a:t>
            </a:r>
          </a:p>
          <a:p>
            <a:pPr algn="l"/>
            <a:r>
              <a:rPr lang="en-US" sz="1700" b="1">
                <a:solidFill>
                  <a:schemeClr val="tx1"/>
                </a:solidFill>
                <a:latin typeface="Courier New" pitchFamily="49" charset="0"/>
              </a:rPr>
              <a:t>  </a:t>
            </a:r>
            <a:r>
              <a:rPr lang="en-US" sz="1700" b="1">
                <a:solidFill>
                  <a:srgbClr val="6600CC"/>
                </a:solidFill>
                <a:latin typeface="Courier New" pitchFamily="49" charset="0"/>
              </a:rPr>
              <a:t>{ return (2*m_w+2*m_h); }</a:t>
            </a:r>
          </a:p>
        </p:txBody>
      </p:sp>
      <p:sp>
        <p:nvSpPr>
          <p:cNvPr id="375853" name="AutoShape 45"/>
          <p:cNvSpPr>
            <a:spLocks noChangeArrowheads="1"/>
          </p:cNvSpPr>
          <p:nvPr/>
        </p:nvSpPr>
        <p:spPr bwMode="auto">
          <a:xfrm>
            <a:off x="1447800" y="3429000"/>
            <a:ext cx="3076575" cy="1370013"/>
          </a:xfrm>
          <a:prstGeom prst="wedgeRoundRectCallout">
            <a:avLst>
              <a:gd name="adj1" fmla="val 569"/>
              <a:gd name="adj2" fmla="val 115005"/>
              <a:gd name="adj3" fmla="val 16667"/>
            </a:avLst>
          </a:prstGeom>
          <a:solidFill>
            <a:srgbClr val="FFD9E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chemeClr val="accent2"/>
                </a:solidFill>
              </a:rPr>
              <a:t>Compiler:</a:t>
            </a:r>
          </a:p>
          <a:p>
            <a:r>
              <a:rPr lang="en-US" sz="2000"/>
              <a:t>“That’s much better. Don’t screw up like that again!”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8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58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375830"/>
                                        </p:tgtEl>
                                        <p:attrNameLst>
                                          <p:attrName>style.visibility</p:attrName>
                                        </p:attrNameLst>
                                      </p:cBhvr>
                                      <p:to>
                                        <p:strVal val="visible"/>
                                      </p:to>
                                    </p:set>
                                    <p:anim calcmode="lin" valueType="num">
                                      <p:cBhvr additive="base">
                                        <p:cTn id="15" dur="500" fill="hold"/>
                                        <p:tgtEl>
                                          <p:spTgt spid="375830"/>
                                        </p:tgtEl>
                                        <p:attrNameLst>
                                          <p:attrName>ppt_x</p:attrName>
                                        </p:attrNameLst>
                                      </p:cBhvr>
                                      <p:tavLst>
                                        <p:tav tm="0">
                                          <p:val>
                                            <p:strVal val="#ppt_x"/>
                                          </p:val>
                                        </p:tav>
                                        <p:tav tm="100000">
                                          <p:val>
                                            <p:strVal val="#ppt_x"/>
                                          </p:val>
                                        </p:tav>
                                      </p:tavLst>
                                    </p:anim>
                                    <p:anim calcmode="lin" valueType="num">
                                      <p:cBhvr additive="base">
                                        <p:cTn id="16" dur="500" fill="hold"/>
                                        <p:tgtEl>
                                          <p:spTgt spid="375830"/>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7583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583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375836"/>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583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75837"/>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583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75838"/>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583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584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375840"/>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75839"/>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75841"/>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75841"/>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584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375842"/>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7584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75844"/>
                                        </p:tgtEl>
                                        <p:attrNameLst>
                                          <p:attrName>style.visibility</p:attrName>
                                        </p:attrNameLst>
                                      </p:cBhvr>
                                      <p:to>
                                        <p:strVal val="visible"/>
                                      </p:to>
                                    </p:set>
                                    <p:animEffect transition="in" filter="wipe(down)">
                                      <p:cBhvr>
                                        <p:cTn id="85" dur="500"/>
                                        <p:tgtEl>
                                          <p:spTgt spid="375844"/>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375843"/>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375845"/>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375821"/>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375844"/>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75846"/>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0" presetClass="entr" presetSubtype="0" fill="hold" nodeType="clickEffect">
                                  <p:stCondLst>
                                    <p:cond delay="0"/>
                                  </p:stCondLst>
                                  <p:childTnLst>
                                    <p:set>
                                      <p:cBhvr>
                                        <p:cTn id="105" dur="1" fill="hold">
                                          <p:stCondLst>
                                            <p:cond delay="0"/>
                                          </p:stCondLst>
                                        </p:cTn>
                                        <p:tgtEl>
                                          <p:spTgt spid="375849"/>
                                        </p:tgtEl>
                                        <p:attrNameLst>
                                          <p:attrName>style.visibility</p:attrName>
                                        </p:attrNameLst>
                                      </p:cBhvr>
                                      <p:to>
                                        <p:strVal val="visible"/>
                                      </p:to>
                                    </p:set>
                                    <p:animEffect transition="in" filter="fade">
                                      <p:cBhvr>
                                        <p:cTn id="106" dur="1000"/>
                                        <p:tgtEl>
                                          <p:spTgt spid="37584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75850"/>
                                        </p:tgtEl>
                                        <p:attrNameLst>
                                          <p:attrName>style.visibility</p:attrName>
                                        </p:attrNameLst>
                                      </p:cBhvr>
                                      <p:to>
                                        <p:strVal val="visible"/>
                                      </p:to>
                                    </p:set>
                                    <p:animEffect transition="in" filter="fade">
                                      <p:cBhvr>
                                        <p:cTn id="109" dur="1000"/>
                                        <p:tgtEl>
                                          <p:spTgt spid="375850"/>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375851"/>
                                        </p:tgtEl>
                                        <p:attrNameLst>
                                          <p:attrName>style.visibility</p:attrName>
                                        </p:attrNameLst>
                                      </p:cBhvr>
                                      <p:to>
                                        <p:strVal val="visible"/>
                                      </p:to>
                                    </p:set>
                                    <p:animEffect transition="in" filter="wipe(down)">
                                      <p:cBhvr>
                                        <p:cTn id="114" dur="500"/>
                                        <p:tgtEl>
                                          <p:spTgt spid="375851"/>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75852"/>
                                        </p:tgtEl>
                                        <p:attrNameLst>
                                          <p:attrName>style.visibility</p:attrName>
                                        </p:attrNameLst>
                                      </p:cBhvr>
                                      <p:to>
                                        <p:strVal val="visible"/>
                                      </p:to>
                                    </p:set>
                                    <p:animEffect transition="in" filter="fade">
                                      <p:cBhvr>
                                        <p:cTn id="119" dur="2000"/>
                                        <p:tgtEl>
                                          <p:spTgt spid="375852"/>
                                        </p:tgtEl>
                                      </p:cBhvr>
                                    </p:animEffect>
                                  </p:childTnLst>
                                </p:cTn>
                              </p:par>
                            </p:childTnLst>
                          </p:cTn>
                        </p:par>
                        <p:par>
                          <p:cTn id="120" fill="hold" nodeType="afterGroup">
                            <p:stCondLst>
                              <p:cond delay="2000"/>
                            </p:stCondLst>
                            <p:childTnLst>
                              <p:par>
                                <p:cTn id="121" presetID="26" presetClass="emph" presetSubtype="0" repeatCount="3000" fill="hold" grpId="1" nodeType="afterEffect">
                                  <p:stCondLst>
                                    <p:cond delay="0"/>
                                  </p:stCondLst>
                                  <p:childTnLst>
                                    <p:animEffect transition="out" filter="fade">
                                      <p:cBhvr>
                                        <p:cTn id="122" dur="500" tmFilter="0, 0; .2, .5; .8, .5; 1, 0"/>
                                        <p:tgtEl>
                                          <p:spTgt spid="375852"/>
                                        </p:tgtEl>
                                      </p:cBhvr>
                                    </p:animEffect>
                                    <p:animScale>
                                      <p:cBhvr>
                                        <p:cTn id="123" dur="250" autoRev="1" fill="hold"/>
                                        <p:tgtEl>
                                          <p:spTgt spid="375852"/>
                                        </p:tgtEl>
                                      </p:cBhvr>
                                      <p:by x="105000" y="105000"/>
                                    </p:animScale>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xit" presetSubtype="0" fill="hold" grpId="1" nodeType="clickEffect">
                                  <p:stCondLst>
                                    <p:cond delay="0"/>
                                  </p:stCondLst>
                                  <p:childTnLst>
                                    <p:set>
                                      <p:cBhvr>
                                        <p:cTn id="127" dur="1" fill="hold">
                                          <p:stCondLst>
                                            <p:cond delay="0"/>
                                          </p:stCondLst>
                                        </p:cTn>
                                        <p:tgtEl>
                                          <p:spTgt spid="375851"/>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375853"/>
                                        </p:tgtEl>
                                        <p:attrNameLst>
                                          <p:attrName>style.visibility</p:attrName>
                                        </p:attrNameLst>
                                      </p:cBhvr>
                                      <p:to>
                                        <p:strVal val="visible"/>
                                      </p:to>
                                    </p:set>
                                    <p:animEffect transition="in" filter="wipe(down)">
                                      <p:cBhvr>
                                        <p:cTn id="132" dur="500"/>
                                        <p:tgtEl>
                                          <p:spTgt spid="37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45" grpId="0"/>
      <p:bldP spid="375845" grpId="1"/>
      <p:bldP spid="375821" grpId="0"/>
      <p:bldP spid="375821" grpId="1"/>
      <p:bldP spid="375836" grpId="0" animBg="1"/>
      <p:bldP spid="375836" grpId="1" animBg="1"/>
      <p:bldP spid="375837" grpId="0" animBg="1"/>
      <p:bldP spid="375837" grpId="1" animBg="1"/>
      <p:bldP spid="375838" grpId="0" animBg="1"/>
      <p:bldP spid="375838" grpId="1" animBg="1"/>
      <p:bldP spid="375839" grpId="0" animBg="1"/>
      <p:bldP spid="375839" grpId="1" animBg="1"/>
      <p:bldP spid="375840" grpId="0"/>
      <p:bldP spid="375840" grpId="1"/>
      <p:bldP spid="375841" grpId="0" animBg="1"/>
      <p:bldP spid="375841" grpId="1" animBg="1"/>
      <p:bldP spid="375842" grpId="0" animBg="1"/>
      <p:bldP spid="375842" grpId="1" animBg="1"/>
      <p:bldP spid="375843" grpId="0" animBg="1"/>
      <p:bldP spid="375843" grpId="1" animBg="1"/>
      <p:bldP spid="375844" grpId="0" animBg="1"/>
      <p:bldP spid="375844" grpId="1" animBg="1"/>
      <p:bldP spid="375846" grpId="0"/>
      <p:bldP spid="375850" grpId="0"/>
      <p:bldP spid="375851" grpId="0" animBg="1"/>
      <p:bldP spid="375851" grpId="1" animBg="1"/>
      <p:bldP spid="375852" grpId="0"/>
      <p:bldP spid="375852" grpId="1"/>
      <p:bldP spid="37585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D79FDFB9-9DDA-4651-BEBF-415AC174D207}" type="slidenum">
              <a:rPr lang="en-US"/>
              <a:pPr/>
              <a:t>46</a:t>
            </a:fld>
            <a:endParaRPr lang="en-US"/>
          </a:p>
        </p:txBody>
      </p:sp>
      <p:sp>
        <p:nvSpPr>
          <p:cNvPr id="495618" name="Rectangle 2"/>
          <p:cNvSpPr>
            <a:spLocks noGrp="1" noChangeArrowheads="1"/>
          </p:cNvSpPr>
          <p:nvPr>
            <p:ph type="title"/>
          </p:nvPr>
        </p:nvSpPr>
        <p:spPr/>
        <p:txBody>
          <a:bodyPr/>
          <a:lstStyle/>
          <a:p>
            <a:r>
              <a:rPr lang="en-US"/>
              <a:t>What you can do with ABCs</a:t>
            </a:r>
          </a:p>
        </p:txBody>
      </p:sp>
      <p:sp>
        <p:nvSpPr>
          <p:cNvPr id="495620" name="Text Box 4"/>
          <p:cNvSpPr txBox="1">
            <a:spLocks noChangeArrowheads="1"/>
          </p:cNvSpPr>
          <p:nvPr/>
        </p:nvSpPr>
        <p:spPr bwMode="auto">
          <a:xfrm>
            <a:off x="152399" y="990600"/>
            <a:ext cx="4634285"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solidFill>
                  <a:schemeClr val="tx1"/>
                </a:solidFill>
              </a:rPr>
              <a:t>Even though </a:t>
            </a:r>
            <a:r>
              <a:rPr lang="en-US" dirty="0">
                <a:solidFill>
                  <a:srgbClr val="FF3300"/>
                </a:solidFill>
              </a:rPr>
              <a:t>you </a:t>
            </a:r>
            <a:r>
              <a:rPr lang="en-US" dirty="0" smtClean="0">
                <a:solidFill>
                  <a:srgbClr val="FF3300"/>
                </a:solidFill>
              </a:rPr>
              <a:t>CAN’T create </a:t>
            </a:r>
            <a:r>
              <a:rPr lang="en-US" dirty="0">
                <a:solidFill>
                  <a:srgbClr val="FF3300"/>
                </a:solidFill>
              </a:rPr>
              <a:t>a variable</a:t>
            </a:r>
            <a:r>
              <a:rPr lang="en-US" dirty="0">
                <a:solidFill>
                  <a:schemeClr val="tx1"/>
                </a:solidFill>
              </a:rPr>
              <a:t> with an </a:t>
            </a:r>
            <a:r>
              <a:rPr lang="en-US" dirty="0" smtClean="0">
                <a:solidFill>
                  <a:srgbClr val="FF3300"/>
                </a:solidFill>
              </a:rPr>
              <a:t>ABC</a:t>
            </a:r>
            <a:r>
              <a:rPr lang="en-US" dirty="0">
                <a:solidFill>
                  <a:schemeClr val="tx1"/>
                </a:solidFill>
              </a:rPr>
              <a:t> </a:t>
            </a:r>
            <a:r>
              <a:rPr lang="en-US" dirty="0" smtClean="0">
                <a:solidFill>
                  <a:srgbClr val="FF3300"/>
                </a:solidFill>
              </a:rPr>
              <a:t>type</a:t>
            </a:r>
            <a:r>
              <a:rPr lang="en-US" dirty="0" smtClean="0">
                <a:solidFill>
                  <a:schemeClr val="tx1"/>
                </a:solidFill>
              </a:rPr>
              <a:t>…</a:t>
            </a:r>
            <a:endParaRPr lang="en-US" dirty="0">
              <a:solidFill>
                <a:schemeClr val="tx1"/>
              </a:solidFill>
            </a:endParaRPr>
          </a:p>
        </p:txBody>
      </p:sp>
      <p:grpSp>
        <p:nvGrpSpPr>
          <p:cNvPr id="495621" name="Group 5"/>
          <p:cNvGrpSpPr>
            <a:grpSpLocks/>
          </p:cNvGrpSpPr>
          <p:nvPr/>
        </p:nvGrpSpPr>
        <p:grpSpPr bwMode="auto">
          <a:xfrm>
            <a:off x="457200" y="1981200"/>
            <a:ext cx="3963988" cy="1905000"/>
            <a:chOff x="336" y="2400"/>
            <a:chExt cx="2021" cy="2132"/>
          </a:xfrm>
        </p:grpSpPr>
        <p:sp>
          <p:nvSpPr>
            <p:cNvPr id="495622" name="Rectangle 6"/>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5623" name="Text Box 7"/>
            <p:cNvSpPr txBox="1">
              <a:spLocks noChangeArrowheads="1"/>
            </p:cNvSpPr>
            <p:nvPr/>
          </p:nvSpPr>
          <p:spPr bwMode="auto">
            <a:xfrm>
              <a:off x="336" y="2400"/>
              <a:ext cx="2021" cy="21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Shape s;</a:t>
              </a:r>
            </a:p>
            <a:p>
              <a:pPr algn="l"/>
              <a:endParaRPr lang="en-US" sz="1800" b="1">
                <a:latin typeface="Courier New" pitchFamily="49" charset="0"/>
              </a:endParaRPr>
            </a:p>
            <a:p>
              <a:pPr algn="l"/>
              <a:r>
                <a:rPr lang="en-US" sz="1800" b="1">
                  <a:latin typeface="Courier New" pitchFamily="49" charset="0"/>
                </a:rPr>
                <a:t> cout &lt;&lt; s.getArea(); </a:t>
              </a:r>
            </a:p>
            <a:p>
              <a:pPr algn="l"/>
              <a:r>
                <a:rPr lang="en-US" sz="1800" b="1">
                  <a:latin typeface="Courier New" pitchFamily="49" charset="0"/>
                </a:rPr>
                <a:t>}</a:t>
              </a:r>
            </a:p>
          </p:txBody>
        </p:sp>
      </p:grpSp>
      <p:sp>
        <p:nvSpPr>
          <p:cNvPr id="495624" name="Text Box 8"/>
          <p:cNvSpPr txBox="1">
            <a:spLocks noChangeArrowheads="1"/>
          </p:cNvSpPr>
          <p:nvPr/>
        </p:nvSpPr>
        <p:spPr bwMode="auto">
          <a:xfrm>
            <a:off x="2819400" y="2895600"/>
            <a:ext cx="1339850"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FF3300"/>
                </a:solidFill>
              </a:rPr>
              <a:t>!ERROR!</a:t>
            </a:r>
          </a:p>
        </p:txBody>
      </p:sp>
      <p:sp>
        <p:nvSpPr>
          <p:cNvPr id="495625" name="Text Box 9"/>
          <p:cNvSpPr txBox="1">
            <a:spLocks noChangeArrowheads="1"/>
          </p:cNvSpPr>
          <p:nvPr/>
        </p:nvSpPr>
        <p:spPr bwMode="auto">
          <a:xfrm>
            <a:off x="4648200" y="914400"/>
            <a:ext cx="44958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You can still use ABCs like regular base classes to implement polymorphism…</a:t>
            </a:r>
          </a:p>
        </p:txBody>
      </p:sp>
      <p:grpSp>
        <p:nvGrpSpPr>
          <p:cNvPr id="495626" name="Group 10"/>
          <p:cNvGrpSpPr>
            <a:grpSpLocks/>
          </p:cNvGrpSpPr>
          <p:nvPr/>
        </p:nvGrpSpPr>
        <p:grpSpPr bwMode="auto">
          <a:xfrm>
            <a:off x="5103813" y="2335213"/>
            <a:ext cx="3963987" cy="3908425"/>
            <a:chOff x="336" y="2400"/>
            <a:chExt cx="2021" cy="2132"/>
          </a:xfrm>
        </p:grpSpPr>
        <p:sp>
          <p:nvSpPr>
            <p:cNvPr id="495627" name="Rectangle 11"/>
            <p:cNvSpPr>
              <a:spLocks noChangeArrowheads="1"/>
            </p:cNvSpPr>
            <p:nvPr/>
          </p:nvSpPr>
          <p:spPr bwMode="auto">
            <a:xfrm>
              <a:off x="346" y="2412"/>
              <a:ext cx="1968" cy="212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5628" name="Text Box 12"/>
            <p:cNvSpPr txBox="1">
              <a:spLocks noChangeArrowheads="1"/>
            </p:cNvSpPr>
            <p:nvPr/>
          </p:nvSpPr>
          <p:spPr bwMode="auto">
            <a:xfrm>
              <a:off x="336" y="2400"/>
              <a:ext cx="2021" cy="208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a:t>
              </a:r>
              <a:r>
                <a:rPr lang="en-US" sz="1800" b="1">
                  <a:solidFill>
                    <a:srgbClr val="FF3300"/>
                  </a:solidFill>
                  <a:latin typeface="Courier New" pitchFamily="49" charset="0"/>
                </a:rPr>
                <a:t>Shape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a:t>
              </a:r>
            </a:p>
            <a:p>
              <a:pPr algn="l"/>
              <a:r>
                <a:rPr lang="en-US" sz="1800" b="1">
                  <a:latin typeface="Courier New" pitchFamily="49" charset="0"/>
                </a:rPr>
                <a:t>  cout &lt;&lt; </a:t>
              </a:r>
              <a:r>
                <a:rPr lang="en-US" sz="1800" b="1">
                  <a:solidFill>
                    <a:srgbClr val="FF3300"/>
                  </a:solidFill>
                  <a:latin typeface="Courier New" pitchFamily="49" charset="0"/>
                </a:rPr>
                <a:t>x.getArea()</a:t>
              </a:r>
              <a:r>
                <a:rPr lang="en-US" sz="1800" b="1">
                  <a:latin typeface="Courier New" pitchFamily="49" charset="0"/>
                </a:rPr>
                <a:t>*3.25;</a:t>
              </a:r>
            </a:p>
            <a:p>
              <a:pPr algn="l"/>
              <a:r>
                <a:rPr lang="en-US" sz="1800" b="1">
                  <a:latin typeface="Courier New" pitchFamily="49" charset="0"/>
                </a:rPr>
                <a:t>}</a:t>
              </a: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a:t>
              </a:r>
              <a:r>
                <a:rPr lang="en-US" sz="1800" b="1">
                  <a:solidFill>
                    <a:schemeClr val="tx1"/>
                  </a:solidFill>
                  <a:latin typeface="Courier New" pitchFamily="49" charset="0"/>
                </a:rPr>
                <a:t>PrintPrice(s);</a:t>
              </a:r>
            </a:p>
            <a:p>
              <a:pPr algn="l"/>
              <a:endParaRPr lang="en-US" sz="1800" b="1">
                <a:solidFill>
                  <a:schemeClr val="tx1"/>
                </a:solidFill>
                <a:latin typeface="Courier New" pitchFamily="49" charset="0"/>
              </a:endParaRPr>
            </a:p>
            <a:p>
              <a:pPr algn="l"/>
              <a:r>
                <a:rPr lang="en-US" sz="1800" b="1">
                  <a:latin typeface="Courier New" pitchFamily="49" charset="0"/>
                </a:rPr>
                <a:t>  Rectangle r(20,30);</a:t>
              </a:r>
            </a:p>
            <a:p>
              <a:pPr algn="l"/>
              <a:r>
                <a:rPr lang="en-US" sz="1800" b="1">
                  <a:latin typeface="Courier New" pitchFamily="49" charset="0"/>
                </a:rPr>
                <a:t>  PrintPrice(r);</a:t>
              </a:r>
            </a:p>
            <a:p>
              <a:pPr algn="l"/>
              <a:r>
                <a:rPr lang="en-US" sz="1800" b="1">
                  <a:latin typeface="Courier New" pitchFamily="49" charset="0"/>
                </a:rPr>
                <a:t>}</a:t>
              </a:r>
            </a:p>
          </p:txBody>
        </p:sp>
      </p:grpSp>
      <p:sp>
        <p:nvSpPr>
          <p:cNvPr id="495630" name="Text Box 14"/>
          <p:cNvSpPr txBox="1">
            <a:spLocks noChangeArrowheads="1"/>
          </p:cNvSpPr>
          <p:nvPr/>
        </p:nvSpPr>
        <p:spPr bwMode="auto">
          <a:xfrm>
            <a:off x="228600" y="3884613"/>
            <a:ext cx="4937125" cy="33845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2000">
                <a:latin typeface="Comic Sans MS" pitchFamily="66" charset="0"/>
              </a:rPr>
              <a:t>So to summarize, use </a:t>
            </a:r>
            <a:r>
              <a:rPr lang="en-US" sz="2000">
                <a:solidFill>
                  <a:schemeClr val="accent2"/>
                </a:solidFill>
                <a:latin typeface="Comic Sans MS" pitchFamily="66" charset="0"/>
              </a:rPr>
              <a:t>pure virtual functions</a:t>
            </a:r>
            <a:r>
              <a:rPr lang="en-US" sz="2000">
                <a:latin typeface="Comic Sans MS" pitchFamily="66" charset="0"/>
              </a:rPr>
              <a:t> to:</a:t>
            </a:r>
          </a:p>
          <a:p>
            <a:endParaRPr lang="en-US" sz="2000">
              <a:latin typeface="Comic Sans MS" pitchFamily="66" charset="0"/>
            </a:endParaRPr>
          </a:p>
          <a:p>
            <a:pPr>
              <a:buFontTx/>
              <a:buAutoNum type="alphaLcParenBoth"/>
            </a:pPr>
            <a:r>
              <a:rPr lang="en-US" sz="2000">
                <a:latin typeface="Comic Sans MS" pitchFamily="66" charset="0"/>
              </a:rPr>
              <a:t> </a:t>
            </a:r>
            <a:r>
              <a:rPr lang="en-US" sz="2000">
                <a:solidFill>
                  <a:srgbClr val="800000"/>
                </a:solidFill>
                <a:latin typeface="Comic Sans MS" pitchFamily="66" charset="0"/>
              </a:rPr>
              <a:t>avoid writing “dummy” logic</a:t>
            </a:r>
            <a:r>
              <a:rPr lang="en-US" sz="2000">
                <a:latin typeface="Comic Sans MS" pitchFamily="66" charset="0"/>
              </a:rPr>
              <a:t> in a base class when it makes no sense to do so!</a:t>
            </a:r>
          </a:p>
          <a:p>
            <a:pPr>
              <a:buFontTx/>
              <a:buAutoNum type="alphaLcParenBoth"/>
            </a:pPr>
            <a:endParaRPr lang="en-US" sz="600">
              <a:latin typeface="Comic Sans MS" pitchFamily="66" charset="0"/>
            </a:endParaRPr>
          </a:p>
          <a:p>
            <a:pPr>
              <a:buFontTx/>
              <a:buAutoNum type="alphaLcParenBoth"/>
            </a:pPr>
            <a:r>
              <a:rPr lang="en-US" sz="2000">
                <a:latin typeface="Comic Sans MS" pitchFamily="66" charset="0"/>
              </a:rPr>
              <a:t> </a:t>
            </a:r>
            <a:r>
              <a:rPr lang="en-US" sz="2000">
                <a:solidFill>
                  <a:srgbClr val="800000"/>
                </a:solidFill>
                <a:latin typeface="Comic Sans MS" pitchFamily="66" charset="0"/>
              </a:rPr>
              <a:t>force the programmer</a:t>
            </a:r>
            <a:r>
              <a:rPr lang="en-US" sz="2000">
                <a:latin typeface="Comic Sans MS" pitchFamily="66" charset="0"/>
              </a:rPr>
              <a:t> to implement functions in a derived class to prevent bugs</a:t>
            </a:r>
          </a:p>
          <a:p>
            <a:pPr>
              <a:buFontTx/>
              <a:buAutoNum type="alphaLcParenBoth"/>
            </a:pPr>
            <a:endParaRPr lang="en-US" sz="1000">
              <a:latin typeface="Comic Sans MS" pitchFamily="66" charset="0"/>
            </a:endParaRPr>
          </a:p>
          <a:p>
            <a:endParaRPr lang="en-US" sz="2000">
              <a:solidFill>
                <a:schemeClr val="tx2"/>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56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56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56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5630">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5630">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56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4" grpId="0"/>
      <p:bldP spid="495625" grpId="0"/>
      <p:bldP spid="495630"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0D7AC326-D64E-4D24-8B8A-9778C7E735A9}" type="slidenum">
              <a:rPr lang="en-US"/>
              <a:pPr/>
              <a:t>47</a:t>
            </a:fld>
            <a:endParaRPr lang="en-US"/>
          </a:p>
        </p:txBody>
      </p:sp>
      <p:sp>
        <p:nvSpPr>
          <p:cNvPr id="436226" name="Rectangle 2"/>
          <p:cNvSpPr>
            <a:spLocks noGrp="1" noChangeArrowheads="1"/>
          </p:cNvSpPr>
          <p:nvPr>
            <p:ph type="title"/>
          </p:nvPr>
        </p:nvSpPr>
        <p:spPr>
          <a:xfrm>
            <a:off x="685800" y="-152400"/>
            <a:ext cx="7772400" cy="1143000"/>
          </a:xfrm>
        </p:spPr>
        <p:txBody>
          <a:bodyPr/>
          <a:lstStyle/>
          <a:p>
            <a:r>
              <a:rPr lang="en-US"/>
              <a:t>Pure Virtual Functions/ABCs</a:t>
            </a:r>
          </a:p>
        </p:txBody>
      </p:sp>
      <p:sp>
        <p:nvSpPr>
          <p:cNvPr id="436228" name="Text Box 4"/>
          <p:cNvSpPr txBox="1">
            <a:spLocks noChangeArrowheads="1"/>
          </p:cNvSpPr>
          <p:nvPr/>
        </p:nvSpPr>
        <p:spPr bwMode="auto">
          <a:xfrm>
            <a:off x="304800" y="838200"/>
            <a:ext cx="4510088" cy="2030413"/>
          </a:xfrm>
          <a:prstGeom prst="rect">
            <a:avLst/>
          </a:prstGeom>
          <a:solidFill>
            <a:srgbClr val="CCFF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class Animal</a:t>
            </a:r>
          </a:p>
          <a:p>
            <a:pPr algn="l"/>
            <a:r>
              <a:rPr lang="en-US" sz="1800"/>
              <a:t>{</a:t>
            </a:r>
          </a:p>
          <a:p>
            <a:pPr algn="l"/>
            <a:r>
              <a:rPr lang="en-US" sz="1800"/>
              <a:t>public:</a:t>
            </a:r>
          </a:p>
          <a:p>
            <a:pPr algn="l"/>
            <a:r>
              <a:rPr lang="en-US" sz="1800"/>
              <a:t>   virtual void GetNumLegs(void) = 0;</a:t>
            </a:r>
          </a:p>
          <a:p>
            <a:pPr algn="l"/>
            <a:r>
              <a:rPr lang="en-US" sz="1800"/>
              <a:t>   virtual void GetNumEyes(void) = 0;</a:t>
            </a:r>
          </a:p>
          <a:p>
            <a:pPr algn="l"/>
            <a:r>
              <a:rPr lang="en-US" sz="1800"/>
              <a:t>   ...</a:t>
            </a:r>
          </a:p>
          <a:p>
            <a:pPr algn="l"/>
            <a:r>
              <a:rPr lang="en-US" sz="1800"/>
              <a:t>};</a:t>
            </a:r>
          </a:p>
        </p:txBody>
      </p:sp>
      <p:sp>
        <p:nvSpPr>
          <p:cNvPr id="436229" name="Text Box 5"/>
          <p:cNvSpPr txBox="1">
            <a:spLocks noChangeArrowheads="1"/>
          </p:cNvSpPr>
          <p:nvPr/>
        </p:nvSpPr>
        <p:spPr bwMode="auto">
          <a:xfrm>
            <a:off x="304800" y="2895600"/>
            <a:ext cx="4524375" cy="2030413"/>
          </a:xfrm>
          <a:prstGeom prst="rect">
            <a:avLst/>
          </a:prstGeom>
          <a:solidFill>
            <a:srgbClr val="CCFF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class Insect: public Animal</a:t>
            </a:r>
          </a:p>
          <a:p>
            <a:pPr algn="l"/>
            <a:r>
              <a:rPr lang="en-US" sz="1800"/>
              <a:t>{</a:t>
            </a:r>
          </a:p>
          <a:p>
            <a:pPr algn="l"/>
            <a:r>
              <a:rPr lang="en-US" sz="1800"/>
              <a:t>public:</a:t>
            </a:r>
          </a:p>
          <a:p>
            <a:pPr algn="l"/>
            <a:r>
              <a:rPr lang="en-US" sz="1800"/>
              <a:t>   void GetNumLegs(void)  {  return(6); }</a:t>
            </a:r>
          </a:p>
          <a:p>
            <a:pPr algn="l"/>
            <a:r>
              <a:rPr lang="en-US" sz="1800"/>
              <a:t>  // Insect does not define GetNumEyes</a:t>
            </a:r>
          </a:p>
          <a:p>
            <a:pPr algn="l"/>
            <a:r>
              <a:rPr lang="en-US" sz="1800"/>
              <a:t>   ...</a:t>
            </a:r>
          </a:p>
          <a:p>
            <a:pPr algn="l"/>
            <a:r>
              <a:rPr lang="en-US" sz="1800"/>
              <a:t>};</a:t>
            </a:r>
          </a:p>
        </p:txBody>
      </p:sp>
      <p:sp>
        <p:nvSpPr>
          <p:cNvPr id="436230" name="Text Box 6"/>
          <p:cNvSpPr txBox="1">
            <a:spLocks noChangeArrowheads="1"/>
          </p:cNvSpPr>
          <p:nvPr/>
        </p:nvSpPr>
        <p:spPr bwMode="auto">
          <a:xfrm>
            <a:off x="304800" y="4965700"/>
            <a:ext cx="4510088" cy="1755775"/>
          </a:xfrm>
          <a:prstGeom prst="rect">
            <a:avLst/>
          </a:prstGeom>
          <a:solidFill>
            <a:srgbClr val="CCFFFF"/>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class Fly: public Insect</a:t>
            </a:r>
          </a:p>
          <a:p>
            <a:pPr algn="l"/>
            <a:r>
              <a:rPr lang="en-US" sz="1800"/>
              <a:t>{</a:t>
            </a:r>
          </a:p>
          <a:p>
            <a:pPr algn="l"/>
            <a:r>
              <a:rPr lang="en-US" sz="1800"/>
              <a:t>public:</a:t>
            </a:r>
          </a:p>
          <a:p>
            <a:pPr algn="l"/>
            <a:r>
              <a:rPr lang="en-US" sz="1800"/>
              <a:t>   void GetNumEyes(void)  {  return(2); }</a:t>
            </a:r>
          </a:p>
          <a:p>
            <a:pPr algn="l"/>
            <a:r>
              <a:rPr lang="en-US" sz="1800"/>
              <a:t>   ...</a:t>
            </a:r>
          </a:p>
          <a:p>
            <a:pPr algn="l"/>
            <a:r>
              <a:rPr lang="en-US" sz="1800"/>
              <a:t>};</a:t>
            </a:r>
          </a:p>
        </p:txBody>
      </p:sp>
      <p:sp>
        <p:nvSpPr>
          <p:cNvPr id="436231" name="Text Box 7"/>
          <p:cNvSpPr txBox="1">
            <a:spLocks noChangeArrowheads="1"/>
          </p:cNvSpPr>
          <p:nvPr/>
        </p:nvSpPr>
        <p:spPr bwMode="auto">
          <a:xfrm>
            <a:off x="4937125" y="884238"/>
            <a:ext cx="3827463" cy="1187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6666"/>
                </a:solidFill>
              </a:rPr>
              <a:t>Animal</a:t>
            </a:r>
            <a:r>
              <a:rPr lang="en-US"/>
              <a:t> is an ABC, since it has two pure virtual functions.</a:t>
            </a:r>
          </a:p>
        </p:txBody>
      </p:sp>
      <p:sp>
        <p:nvSpPr>
          <p:cNvPr id="436232" name="Text Box 8"/>
          <p:cNvSpPr txBox="1">
            <a:spLocks noChangeArrowheads="1"/>
          </p:cNvSpPr>
          <p:nvPr/>
        </p:nvSpPr>
        <p:spPr bwMode="auto">
          <a:xfrm>
            <a:off x="4953000" y="2209800"/>
            <a:ext cx="3827463" cy="1187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6666"/>
                </a:solidFill>
              </a:rPr>
              <a:t>Insect</a:t>
            </a:r>
            <a:r>
              <a:rPr lang="en-US"/>
              <a:t> is also an ABC, since it has at least one pure virtual function.</a:t>
            </a:r>
          </a:p>
        </p:txBody>
      </p:sp>
      <p:sp>
        <p:nvSpPr>
          <p:cNvPr id="436233" name="Text Box 9"/>
          <p:cNvSpPr txBox="1">
            <a:spLocks noChangeArrowheads="1"/>
          </p:cNvSpPr>
          <p:nvPr/>
        </p:nvSpPr>
        <p:spPr bwMode="auto">
          <a:xfrm>
            <a:off x="5029200" y="3581400"/>
            <a:ext cx="3827463" cy="1187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6666"/>
                </a:solidFill>
              </a:rPr>
              <a:t>Fly</a:t>
            </a:r>
            <a:r>
              <a:rPr lang="en-US"/>
              <a:t> is a regular class, since it has no pure virtual functions.</a:t>
            </a:r>
          </a:p>
        </p:txBody>
      </p:sp>
      <p:sp>
        <p:nvSpPr>
          <p:cNvPr id="436234" name="Rectangle 10"/>
          <p:cNvSpPr>
            <a:spLocks noChangeArrowheads="1"/>
          </p:cNvSpPr>
          <p:nvPr/>
        </p:nvSpPr>
        <p:spPr bwMode="auto">
          <a:xfrm>
            <a:off x="5054600" y="4754563"/>
            <a:ext cx="3927475" cy="2030412"/>
          </a:xfrm>
          <a:prstGeom prst="rect">
            <a:avLst/>
          </a:prstGeom>
          <a:solidFill>
            <a:srgbClr val="FFFF99"/>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sz="1800"/>
              <a:t>main()</a:t>
            </a:r>
          </a:p>
          <a:p>
            <a:pPr algn="l"/>
            <a:r>
              <a:rPr lang="en-US" sz="1800"/>
              <a:t>{</a:t>
            </a:r>
          </a:p>
          <a:p>
            <a:pPr algn="l"/>
            <a:endParaRPr lang="en-US" sz="1800"/>
          </a:p>
          <a:p>
            <a:pPr algn="l"/>
            <a:endParaRPr lang="en-US" sz="1800"/>
          </a:p>
          <a:p>
            <a:pPr algn="l"/>
            <a:endParaRPr lang="en-US" sz="1800"/>
          </a:p>
          <a:p>
            <a:pPr algn="l"/>
            <a:endParaRPr lang="en-US" sz="1800"/>
          </a:p>
          <a:p>
            <a:pPr algn="l"/>
            <a:r>
              <a:rPr lang="en-US" sz="1800"/>
              <a:t>}</a:t>
            </a:r>
          </a:p>
        </p:txBody>
      </p:sp>
      <p:sp>
        <p:nvSpPr>
          <p:cNvPr id="436235" name="Text Box 11"/>
          <p:cNvSpPr txBox="1">
            <a:spLocks noChangeArrowheads="1"/>
          </p:cNvSpPr>
          <p:nvPr/>
        </p:nvSpPr>
        <p:spPr bwMode="auto">
          <a:xfrm>
            <a:off x="5257800" y="5272088"/>
            <a:ext cx="3049588"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Animal x;               // OK??</a:t>
            </a:r>
          </a:p>
        </p:txBody>
      </p:sp>
      <p:sp>
        <p:nvSpPr>
          <p:cNvPr id="436236" name="Text Box 12"/>
          <p:cNvSpPr txBox="1">
            <a:spLocks noChangeArrowheads="1"/>
          </p:cNvSpPr>
          <p:nvPr/>
        </p:nvSpPr>
        <p:spPr bwMode="auto">
          <a:xfrm>
            <a:off x="5257800" y="5576888"/>
            <a:ext cx="3033713"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Insect y;               // OK??</a:t>
            </a:r>
          </a:p>
        </p:txBody>
      </p:sp>
      <p:sp>
        <p:nvSpPr>
          <p:cNvPr id="436237" name="Text Box 13"/>
          <p:cNvSpPr txBox="1">
            <a:spLocks noChangeArrowheads="1"/>
          </p:cNvSpPr>
          <p:nvPr/>
        </p:nvSpPr>
        <p:spPr bwMode="auto">
          <a:xfrm>
            <a:off x="5257800" y="5895975"/>
            <a:ext cx="2990850" cy="3667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Fly z;                    // OK??</a:t>
            </a:r>
          </a:p>
        </p:txBody>
      </p:sp>
      <p:sp>
        <p:nvSpPr>
          <p:cNvPr id="436238" name="Text Box 14"/>
          <p:cNvSpPr txBox="1">
            <a:spLocks noChangeArrowheads="1"/>
          </p:cNvSpPr>
          <p:nvPr/>
        </p:nvSpPr>
        <p:spPr bwMode="auto">
          <a:xfrm>
            <a:off x="5257800" y="6200775"/>
            <a:ext cx="2943225" cy="3667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Animal *ptr = &amp;z; // OK??</a:t>
            </a:r>
          </a:p>
        </p:txBody>
      </p:sp>
      <p:sp>
        <p:nvSpPr>
          <p:cNvPr id="436239" name="Rectangle 15"/>
          <p:cNvSpPr>
            <a:spLocks noChangeArrowheads="1"/>
          </p:cNvSpPr>
          <p:nvPr/>
        </p:nvSpPr>
        <p:spPr bwMode="auto">
          <a:xfrm>
            <a:off x="4953000" y="838200"/>
            <a:ext cx="4191000" cy="6019800"/>
          </a:xfrm>
          <a:prstGeom prst="rect">
            <a:avLst/>
          </a:prstGeom>
          <a:solidFill>
            <a:schemeClr val="bg1"/>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36240" name="Text Box 16"/>
          <p:cNvSpPr txBox="1">
            <a:spLocks noChangeArrowheads="1"/>
          </p:cNvSpPr>
          <p:nvPr/>
        </p:nvSpPr>
        <p:spPr bwMode="auto">
          <a:xfrm>
            <a:off x="565150" y="2270125"/>
            <a:ext cx="3689350" cy="396875"/>
          </a:xfrm>
          <a:prstGeom prst="rect">
            <a:avLst/>
          </a:prstGeom>
          <a:solidFill>
            <a:srgbClr val="CCFFFF"/>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b="1">
                <a:solidFill>
                  <a:srgbClr val="FF3300"/>
                </a:solidFill>
                <a:latin typeface="Courier New" pitchFamily="49" charset="0"/>
              </a:rPr>
              <a:t>virtual</a:t>
            </a:r>
            <a:r>
              <a:rPr lang="en-US" sz="2000" b="1">
                <a:latin typeface="Courier New" pitchFamily="49" charset="0"/>
              </a:rPr>
              <a:t> </a:t>
            </a:r>
            <a:r>
              <a:rPr lang="en-US" sz="2000" b="1">
                <a:solidFill>
                  <a:schemeClr val="accent2"/>
                </a:solidFill>
                <a:latin typeface="Courier New" pitchFamily="49" charset="0"/>
              </a:rPr>
              <a:t>~Animal() { … }</a:t>
            </a:r>
          </a:p>
        </p:txBody>
      </p:sp>
      <p:sp>
        <p:nvSpPr>
          <p:cNvPr id="436241" name="AutoShape 17"/>
          <p:cNvSpPr>
            <a:spLocks noChangeArrowheads="1"/>
          </p:cNvSpPr>
          <p:nvPr/>
        </p:nvSpPr>
        <p:spPr bwMode="auto">
          <a:xfrm>
            <a:off x="2438400" y="771525"/>
            <a:ext cx="3429000" cy="1595438"/>
          </a:xfrm>
          <a:prstGeom prst="wedgeRoundRectCallout">
            <a:avLst>
              <a:gd name="adj1" fmla="val -60324"/>
              <a:gd name="adj2" fmla="val 49204"/>
              <a:gd name="adj3" fmla="val 16667"/>
            </a:avLst>
          </a:prstGeom>
          <a:solidFill>
            <a:srgbClr val="F9FEDE"/>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000">
                <a:solidFill>
                  <a:srgbClr val="FF3300"/>
                </a:solidFill>
              </a:rPr>
              <a:t>!!Remember!!</a:t>
            </a:r>
            <a:r>
              <a:rPr lang="en-US" sz="2000"/>
              <a:t> You </a:t>
            </a:r>
            <a:r>
              <a:rPr lang="en-US" sz="2000" b="1" i="1" u="sng"/>
              <a:t>always</a:t>
            </a:r>
            <a:r>
              <a:rPr lang="en-US" sz="2000"/>
              <a:t> need a </a:t>
            </a:r>
            <a:r>
              <a:rPr lang="en-US" sz="2000">
                <a:solidFill>
                  <a:schemeClr val="accent2"/>
                </a:solidFill>
              </a:rPr>
              <a:t>virtual destructor </a:t>
            </a:r>
            <a:r>
              <a:rPr lang="en-US" sz="2000"/>
              <a:t>in your </a:t>
            </a:r>
            <a:r>
              <a:rPr lang="en-US" sz="2000">
                <a:solidFill>
                  <a:schemeClr val="accent2"/>
                </a:solidFill>
              </a:rPr>
              <a:t>base class</a:t>
            </a:r>
            <a:r>
              <a:rPr lang="en-US" sz="2000"/>
              <a:t> when using polymorphism!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62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36241"/>
                                        </p:tgtEl>
                                        <p:attrNameLst>
                                          <p:attrName>style.visibility</p:attrName>
                                        </p:attrNameLst>
                                      </p:cBhvr>
                                      <p:to>
                                        <p:strVal val="visible"/>
                                      </p:to>
                                    </p:set>
                                    <p:animEffect transition="in" filter="wipe(down)">
                                      <p:cBhvr>
                                        <p:cTn id="11" dur="500"/>
                                        <p:tgtEl>
                                          <p:spTgt spid="43624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436241"/>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436240"/>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3623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3623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3623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36234"/>
                                        </p:tgtEl>
                                        <p:attrNameLst>
                                          <p:attrName>style.visibility</p:attrName>
                                        </p:attrNameLst>
                                      </p:cBhvr>
                                      <p:to>
                                        <p:strVal val="visible"/>
                                      </p:to>
                                    </p:set>
                                    <p:anim calcmode="lin" valueType="num">
                                      <p:cBhvr additive="base">
                                        <p:cTn id="34" dur="500" fill="hold"/>
                                        <p:tgtEl>
                                          <p:spTgt spid="436234"/>
                                        </p:tgtEl>
                                        <p:attrNameLst>
                                          <p:attrName>ppt_x</p:attrName>
                                        </p:attrNameLst>
                                      </p:cBhvr>
                                      <p:tavLst>
                                        <p:tav tm="0">
                                          <p:val>
                                            <p:strVal val="#ppt_x"/>
                                          </p:val>
                                        </p:tav>
                                        <p:tav tm="100000">
                                          <p:val>
                                            <p:strVal val="#ppt_x"/>
                                          </p:val>
                                        </p:tav>
                                      </p:tavLst>
                                    </p:anim>
                                    <p:anim calcmode="lin" valueType="num">
                                      <p:cBhvr additive="base">
                                        <p:cTn id="35"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3623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36236"/>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36237"/>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36238"/>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36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1" grpId="0"/>
      <p:bldP spid="436232" grpId="0"/>
      <p:bldP spid="436233" grpId="0"/>
      <p:bldP spid="436234" grpId="0" animBg="1"/>
      <p:bldP spid="436235" grpId="0"/>
      <p:bldP spid="436236" grpId="0"/>
      <p:bldP spid="436237" grpId="0"/>
      <p:bldP spid="436238" grpId="0"/>
      <p:bldP spid="436239" grpId="0" animBg="1"/>
      <p:bldP spid="436240" grpId="0" animBg="1"/>
      <p:bldP spid="436240" grpId="1" animBg="1"/>
      <p:bldP spid="436241" grpId="0" animBg="1"/>
      <p:bldP spid="436241"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Polymorphism Cheat Sheet</a:t>
            </a:r>
            <a:endParaRPr lang="en-US" sz="3600" dirty="0"/>
          </a:p>
        </p:txBody>
      </p:sp>
      <p:sp>
        <p:nvSpPr>
          <p:cNvPr id="4" name="Slide Number Placeholder 3"/>
          <p:cNvSpPr>
            <a:spLocks noGrp="1"/>
          </p:cNvSpPr>
          <p:nvPr>
            <p:ph type="sldNum" sz="quarter" idx="12"/>
          </p:nvPr>
        </p:nvSpPr>
        <p:spPr/>
        <p:txBody>
          <a:bodyPr/>
          <a:lstStyle/>
          <a:p>
            <a:fld id="{E58D96F0-3F6C-4391-A08E-CD9ED706B698}" type="slidenum">
              <a:rPr lang="en-US" smtClean="0"/>
              <a:pPr/>
              <a:t>48</a:t>
            </a:fld>
            <a:endParaRPr lang="en-US"/>
          </a:p>
        </p:txBody>
      </p:sp>
      <p:sp>
        <p:nvSpPr>
          <p:cNvPr id="6" name="TextBox 5"/>
          <p:cNvSpPr txBox="1"/>
          <p:nvPr/>
        </p:nvSpPr>
        <p:spPr>
          <a:xfrm>
            <a:off x="196132" y="868020"/>
            <a:ext cx="4090946" cy="523220"/>
          </a:xfrm>
          <a:prstGeom prst="rect">
            <a:avLst/>
          </a:prstGeom>
          <a:noFill/>
        </p:spPr>
        <p:txBody>
          <a:bodyPr wrap="square" rtlCol="0">
            <a:spAutoFit/>
          </a:bodyPr>
          <a:lstStyle/>
          <a:p>
            <a:r>
              <a:rPr lang="en-US" sz="1400" dirty="0" smtClean="0">
                <a:solidFill>
                  <a:schemeClr val="tx1"/>
                </a:solidFill>
              </a:rPr>
              <a:t>You can’t access private members of the base class from the derived class:</a:t>
            </a:r>
          </a:p>
        </p:txBody>
      </p:sp>
      <p:sp>
        <p:nvSpPr>
          <p:cNvPr id="7" name="TextBox 6"/>
          <p:cNvSpPr txBox="1"/>
          <p:nvPr/>
        </p:nvSpPr>
        <p:spPr>
          <a:xfrm>
            <a:off x="261068" y="1370277"/>
            <a:ext cx="1965297" cy="4778231"/>
          </a:xfrm>
          <a:prstGeom prst="rect">
            <a:avLst/>
          </a:prstGeom>
          <a:solidFill>
            <a:srgbClr val="E7FFFF"/>
          </a:solidFill>
          <a:ln>
            <a:solidFill>
              <a:srgbClr val="512373"/>
            </a:solidFill>
          </a:ln>
        </p:spPr>
        <p:txBody>
          <a:bodyPr wrap="square" rtlCol="0">
            <a:spAutoFit/>
          </a:bodyPr>
          <a:lstStyle/>
          <a:p>
            <a:pPr algn="l"/>
            <a:r>
              <a:rPr lang="en-US" sz="1050" dirty="0" smtClean="0">
                <a:solidFill>
                  <a:srgbClr val="FF0000"/>
                </a:solidFill>
              </a:rPr>
              <a:t>// BAD!</a:t>
            </a:r>
            <a:endParaRPr lang="en-US" sz="1050" dirty="0">
              <a:solidFill>
                <a:srgbClr val="FF0000"/>
              </a:solidFill>
            </a:endParaRPr>
          </a:p>
          <a:p>
            <a:pPr algn="l"/>
            <a:r>
              <a:rPr lang="en-US" sz="1050" dirty="0" smtClean="0">
                <a:solidFill>
                  <a:schemeClr val="tx1"/>
                </a:solidFill>
              </a:rPr>
              <a:t>class Base</a:t>
            </a:r>
          </a:p>
          <a:p>
            <a:pPr algn="l"/>
            <a:r>
              <a:rPr lang="en-US" sz="1050" dirty="0" smtClean="0">
                <a:solidFill>
                  <a:schemeClr val="tx1"/>
                </a:solidFill>
              </a:rPr>
              <a:t>{</a:t>
            </a:r>
          </a:p>
          <a:p>
            <a:pPr algn="l"/>
            <a:r>
              <a:rPr lang="en-US" sz="1050" dirty="0" smtClean="0">
                <a:solidFill>
                  <a:schemeClr val="tx1"/>
                </a:solidFill>
              </a:rPr>
              <a:t>public:</a:t>
            </a:r>
          </a:p>
          <a:p>
            <a:pPr algn="l"/>
            <a:r>
              <a:rPr lang="en-US" sz="1050" dirty="0" smtClean="0">
                <a:solidFill>
                  <a:schemeClr val="tx1"/>
                </a:solidFill>
              </a:rPr>
              <a:t>…</a:t>
            </a:r>
          </a:p>
          <a:p>
            <a:pPr algn="l"/>
            <a:endParaRPr lang="en-US" sz="1050" dirty="0">
              <a:solidFill>
                <a:schemeClr val="tx1"/>
              </a:solidFill>
            </a:endParaRPr>
          </a:p>
          <a:p>
            <a:pPr algn="l"/>
            <a:endParaRPr lang="en-US" sz="1050" dirty="0" smtClean="0">
              <a:solidFill>
                <a:schemeClr val="tx1"/>
              </a:solidFill>
            </a:endParaRPr>
          </a:p>
          <a:p>
            <a:pPr algn="l"/>
            <a:endParaRPr lang="en-US" sz="1050" dirty="0">
              <a:solidFill>
                <a:schemeClr val="tx1"/>
              </a:solidFill>
            </a:endParaRPr>
          </a:p>
          <a:p>
            <a:pPr algn="l"/>
            <a:endParaRPr lang="en-US" sz="1050" dirty="0" smtClean="0">
              <a:solidFill>
                <a:schemeClr val="tx1"/>
              </a:solidFill>
            </a:endParaRPr>
          </a:p>
          <a:p>
            <a:pPr algn="l"/>
            <a:r>
              <a:rPr lang="en-US" sz="1050" dirty="0" smtClean="0">
                <a:solidFill>
                  <a:schemeClr val="tx1"/>
                </a:solidFill>
              </a:rPr>
              <a:t>private:</a:t>
            </a:r>
          </a:p>
          <a:p>
            <a:pPr algn="l"/>
            <a:r>
              <a:rPr lang="en-US" sz="1050" dirty="0">
                <a:solidFill>
                  <a:schemeClr val="tx1"/>
                </a:solidFill>
              </a:rPr>
              <a:t> </a:t>
            </a:r>
            <a:r>
              <a:rPr lang="en-US" sz="1050" dirty="0" smtClean="0">
                <a:solidFill>
                  <a:schemeClr val="tx1"/>
                </a:solidFill>
              </a:rPr>
              <a:t>   </a:t>
            </a:r>
            <a:r>
              <a:rPr lang="en-US" sz="1050" dirty="0" err="1" smtClean="0">
                <a:solidFill>
                  <a:schemeClr val="tx1"/>
                </a:solidFill>
              </a:rPr>
              <a:t>int</a:t>
            </a:r>
            <a:r>
              <a:rPr lang="en-US" sz="1050" dirty="0" smtClean="0">
                <a:solidFill>
                  <a:schemeClr val="tx1"/>
                </a:solidFill>
              </a:rPr>
              <a:t> v;</a:t>
            </a:r>
          </a:p>
          <a:p>
            <a:pPr algn="l"/>
            <a:r>
              <a:rPr lang="en-US" sz="1050" dirty="0" smtClean="0">
                <a:solidFill>
                  <a:schemeClr val="tx1"/>
                </a:solidFill>
              </a:rPr>
              <a:t>};</a:t>
            </a:r>
          </a:p>
          <a:p>
            <a:pPr algn="l"/>
            <a:endParaRPr lang="en-US" sz="1050" dirty="0">
              <a:solidFill>
                <a:schemeClr val="tx1"/>
              </a:solidFill>
            </a:endParaRPr>
          </a:p>
          <a:p>
            <a:pPr algn="l"/>
            <a:r>
              <a:rPr lang="en-US" sz="1050" dirty="0" smtClean="0">
                <a:solidFill>
                  <a:schemeClr val="tx1"/>
                </a:solidFill>
              </a:rPr>
              <a:t>class Derived: public Base</a:t>
            </a:r>
          </a:p>
          <a:p>
            <a:pPr algn="l"/>
            <a:r>
              <a:rPr lang="en-US" sz="1050" dirty="0" smtClean="0">
                <a:solidFill>
                  <a:schemeClr val="tx1"/>
                </a:solidFill>
              </a:rPr>
              <a:t>{</a:t>
            </a:r>
          </a:p>
          <a:p>
            <a:pPr algn="l"/>
            <a:r>
              <a:rPr lang="en-US" sz="1050" dirty="0">
                <a:solidFill>
                  <a:schemeClr val="tx1"/>
                </a:solidFill>
              </a:rPr>
              <a:t>public</a:t>
            </a:r>
            <a:r>
              <a:rPr lang="en-US" sz="1050" dirty="0" smtClean="0">
                <a:solidFill>
                  <a:schemeClr val="tx1"/>
                </a:solidFill>
              </a:rPr>
              <a:t>:</a:t>
            </a:r>
          </a:p>
          <a:p>
            <a:pPr algn="l"/>
            <a:endParaRPr lang="en-US" sz="1050" dirty="0" smtClean="0">
              <a:solidFill>
                <a:schemeClr val="tx1"/>
              </a:solidFill>
            </a:endParaRPr>
          </a:p>
          <a:p>
            <a:pPr algn="l"/>
            <a:r>
              <a:rPr lang="en-US" sz="1050" dirty="0" smtClean="0">
                <a:solidFill>
                  <a:schemeClr val="tx1"/>
                </a:solidFill>
              </a:rPr>
              <a:t>    Derived(</a:t>
            </a:r>
            <a:r>
              <a:rPr lang="en-US" sz="1050" dirty="0" err="1" smtClean="0">
                <a:solidFill>
                  <a:schemeClr val="tx1"/>
                </a:solidFill>
              </a:rPr>
              <a:t>int</a:t>
            </a:r>
            <a:r>
              <a:rPr lang="en-US" sz="1050" dirty="0" smtClean="0">
                <a:solidFill>
                  <a:schemeClr val="tx1"/>
                </a:solidFill>
              </a:rPr>
              <a:t> q)</a:t>
            </a:r>
          </a:p>
          <a:p>
            <a:pPr algn="l"/>
            <a:r>
              <a:rPr lang="en-US" sz="1050" dirty="0">
                <a:solidFill>
                  <a:schemeClr val="tx1"/>
                </a:solidFill>
              </a:rPr>
              <a:t> </a:t>
            </a:r>
            <a:r>
              <a:rPr lang="en-US" sz="1050" dirty="0" smtClean="0">
                <a:solidFill>
                  <a:schemeClr val="tx1"/>
                </a:solidFill>
              </a:rPr>
              <a:t>   {</a:t>
            </a:r>
          </a:p>
          <a:p>
            <a:pPr algn="l"/>
            <a:r>
              <a:rPr lang="en-US" sz="1050" dirty="0">
                <a:solidFill>
                  <a:srgbClr val="FF0000"/>
                </a:solidFill>
              </a:rPr>
              <a:t> </a:t>
            </a:r>
            <a:r>
              <a:rPr lang="en-US" sz="1050" dirty="0" smtClean="0">
                <a:solidFill>
                  <a:srgbClr val="FF0000"/>
                </a:solidFill>
              </a:rPr>
              <a:t>        v = q;  // ERROR!</a:t>
            </a:r>
          </a:p>
          <a:p>
            <a:pPr algn="l"/>
            <a:r>
              <a:rPr lang="en-US" sz="1050" dirty="0">
                <a:solidFill>
                  <a:schemeClr val="tx1"/>
                </a:solidFill>
              </a:rPr>
              <a:t> </a:t>
            </a:r>
            <a:r>
              <a:rPr lang="en-US" sz="1050" dirty="0" smtClean="0">
                <a:solidFill>
                  <a:schemeClr val="tx1"/>
                </a:solidFill>
              </a:rPr>
              <a:t>   }</a:t>
            </a:r>
          </a:p>
          <a:p>
            <a:pPr algn="l"/>
            <a:endParaRPr lang="en-US" sz="1050" dirty="0" smtClean="0">
              <a:solidFill>
                <a:schemeClr val="tx1"/>
              </a:solidFill>
            </a:endParaRPr>
          </a:p>
          <a:p>
            <a:pPr algn="l"/>
            <a:endParaRPr lang="en-US" sz="1050" dirty="0" smtClean="0">
              <a:solidFill>
                <a:schemeClr val="tx1"/>
              </a:solidFill>
            </a:endParaRPr>
          </a:p>
          <a:p>
            <a:pPr algn="l"/>
            <a:r>
              <a:rPr lang="en-US" sz="1050" dirty="0">
                <a:solidFill>
                  <a:schemeClr val="tx1"/>
                </a:solidFill>
              </a:rPr>
              <a:t> </a:t>
            </a:r>
            <a:r>
              <a:rPr lang="en-US" sz="1050" dirty="0" smtClean="0">
                <a:solidFill>
                  <a:schemeClr val="tx1"/>
                </a:solidFill>
              </a:rPr>
              <a:t>   void foo()</a:t>
            </a:r>
          </a:p>
          <a:p>
            <a:pPr algn="l"/>
            <a:r>
              <a:rPr lang="en-US" sz="1050" dirty="0">
                <a:solidFill>
                  <a:schemeClr val="tx1"/>
                </a:solidFill>
              </a:rPr>
              <a:t> </a:t>
            </a:r>
            <a:r>
              <a:rPr lang="en-US" sz="1050" dirty="0" smtClean="0">
                <a:solidFill>
                  <a:schemeClr val="tx1"/>
                </a:solidFill>
              </a:rPr>
              <a:t>   {</a:t>
            </a:r>
          </a:p>
          <a:p>
            <a:pPr algn="l"/>
            <a:r>
              <a:rPr lang="en-US" sz="1050" dirty="0" smtClean="0">
                <a:solidFill>
                  <a:srgbClr val="FF0000"/>
                </a:solidFill>
              </a:rPr>
              <a:t>        v = 10; // ERROR!</a:t>
            </a:r>
          </a:p>
          <a:p>
            <a:pPr algn="l"/>
            <a:r>
              <a:rPr lang="en-US" sz="1050" dirty="0">
                <a:solidFill>
                  <a:schemeClr val="tx1"/>
                </a:solidFill>
              </a:rPr>
              <a:t> </a:t>
            </a:r>
            <a:r>
              <a:rPr lang="en-US" sz="1050" dirty="0" smtClean="0">
                <a:solidFill>
                  <a:schemeClr val="tx1"/>
                </a:solidFill>
              </a:rPr>
              <a:t>   }</a:t>
            </a:r>
            <a:endParaRPr lang="en-US" sz="1050" dirty="0">
              <a:solidFill>
                <a:schemeClr val="tx1"/>
              </a:solidFill>
            </a:endParaRPr>
          </a:p>
          <a:p>
            <a:pPr algn="l"/>
            <a:r>
              <a:rPr lang="en-US" sz="1050" dirty="0" smtClean="0">
                <a:solidFill>
                  <a:schemeClr val="tx1"/>
                </a:solidFill>
              </a:rPr>
              <a:t>};</a:t>
            </a:r>
          </a:p>
        </p:txBody>
      </p:sp>
      <p:sp>
        <p:nvSpPr>
          <p:cNvPr id="8" name="TextBox 7"/>
          <p:cNvSpPr txBox="1"/>
          <p:nvPr/>
        </p:nvSpPr>
        <p:spPr>
          <a:xfrm>
            <a:off x="2321781" y="1370277"/>
            <a:ext cx="1965297" cy="4778231"/>
          </a:xfrm>
          <a:prstGeom prst="rect">
            <a:avLst/>
          </a:prstGeom>
          <a:solidFill>
            <a:srgbClr val="E7FFFF"/>
          </a:solidFill>
          <a:ln>
            <a:solidFill>
              <a:srgbClr val="512373"/>
            </a:solidFill>
          </a:ln>
        </p:spPr>
        <p:txBody>
          <a:bodyPr wrap="square" rtlCol="0">
            <a:spAutoFit/>
          </a:bodyPr>
          <a:lstStyle/>
          <a:p>
            <a:pPr algn="l"/>
            <a:r>
              <a:rPr lang="en-US" sz="1050" dirty="0" smtClean="0">
                <a:solidFill>
                  <a:schemeClr val="accent1">
                    <a:lumMod val="50000"/>
                  </a:schemeClr>
                </a:solidFill>
              </a:rPr>
              <a:t>// GOOD!</a:t>
            </a:r>
            <a:endParaRPr lang="en-US" sz="1050" dirty="0">
              <a:solidFill>
                <a:schemeClr val="accent1">
                  <a:lumMod val="50000"/>
                </a:schemeClr>
              </a:solidFill>
            </a:endParaRPr>
          </a:p>
          <a:p>
            <a:pPr algn="l"/>
            <a:r>
              <a:rPr lang="en-US" sz="1050" dirty="0" smtClean="0">
                <a:solidFill>
                  <a:schemeClr val="tx1"/>
                </a:solidFill>
              </a:rPr>
              <a:t>class Base</a:t>
            </a:r>
          </a:p>
          <a:p>
            <a:pPr algn="l"/>
            <a:r>
              <a:rPr lang="en-US" sz="1050" dirty="0" smtClean="0">
                <a:solidFill>
                  <a:schemeClr val="tx1"/>
                </a:solidFill>
              </a:rPr>
              <a:t>{</a:t>
            </a:r>
          </a:p>
          <a:p>
            <a:pPr algn="l"/>
            <a:r>
              <a:rPr lang="en-US" sz="1050" dirty="0" smtClean="0">
                <a:solidFill>
                  <a:schemeClr val="tx1"/>
                </a:solidFill>
              </a:rPr>
              <a:t>public:</a:t>
            </a:r>
          </a:p>
          <a:p>
            <a:pPr algn="l"/>
            <a:r>
              <a:rPr lang="en-US" sz="1050" dirty="0">
                <a:solidFill>
                  <a:schemeClr val="tx1"/>
                </a:solidFill>
              </a:rPr>
              <a:t> </a:t>
            </a:r>
            <a:r>
              <a:rPr lang="en-US" sz="1050" dirty="0" smtClean="0">
                <a:solidFill>
                  <a:schemeClr val="tx1"/>
                </a:solidFill>
              </a:rPr>
              <a:t>   Base(</a:t>
            </a:r>
            <a:r>
              <a:rPr lang="en-US" sz="1050" dirty="0" err="1" smtClean="0">
                <a:solidFill>
                  <a:srgbClr val="006666"/>
                </a:solidFill>
              </a:rPr>
              <a:t>int</a:t>
            </a:r>
            <a:r>
              <a:rPr lang="en-US" sz="1050" dirty="0" smtClean="0">
                <a:solidFill>
                  <a:srgbClr val="006666"/>
                </a:solidFill>
              </a:rPr>
              <a:t> x</a:t>
            </a:r>
            <a:r>
              <a:rPr lang="en-US" sz="1050" dirty="0" smtClean="0">
                <a:solidFill>
                  <a:schemeClr val="tx1"/>
                </a:solidFill>
              </a:rPr>
              <a:t>)</a:t>
            </a:r>
          </a:p>
          <a:p>
            <a:pPr algn="l"/>
            <a:r>
              <a:rPr lang="en-US" sz="1050" dirty="0" smtClean="0">
                <a:solidFill>
                  <a:schemeClr val="tx1"/>
                </a:solidFill>
              </a:rPr>
              <a:t>       { </a:t>
            </a:r>
            <a:r>
              <a:rPr lang="en-US" sz="1050" dirty="0" smtClean="0">
                <a:solidFill>
                  <a:srgbClr val="006666"/>
                </a:solidFill>
              </a:rPr>
              <a:t>v = x; </a:t>
            </a:r>
            <a:r>
              <a:rPr lang="en-US" sz="1050" dirty="0" smtClean="0">
                <a:solidFill>
                  <a:schemeClr val="tx1"/>
                </a:solidFill>
              </a:rPr>
              <a:t>}</a:t>
            </a:r>
          </a:p>
          <a:p>
            <a:pPr algn="l"/>
            <a:r>
              <a:rPr lang="en-US" sz="1050" dirty="0">
                <a:solidFill>
                  <a:srgbClr val="006666"/>
                </a:solidFill>
              </a:rPr>
              <a:t> </a:t>
            </a:r>
            <a:r>
              <a:rPr lang="en-US" sz="1050" dirty="0" smtClean="0">
                <a:solidFill>
                  <a:srgbClr val="006666"/>
                </a:solidFill>
              </a:rPr>
              <a:t>   void </a:t>
            </a:r>
            <a:r>
              <a:rPr lang="en-US" sz="1050" dirty="0" err="1" smtClean="0">
                <a:solidFill>
                  <a:srgbClr val="006666"/>
                </a:solidFill>
              </a:rPr>
              <a:t>setV</a:t>
            </a:r>
            <a:r>
              <a:rPr lang="en-US" sz="1050" dirty="0" smtClean="0">
                <a:solidFill>
                  <a:srgbClr val="006666"/>
                </a:solidFill>
              </a:rPr>
              <a:t>(</a:t>
            </a:r>
            <a:r>
              <a:rPr lang="en-US" sz="1050" dirty="0" err="1" smtClean="0">
                <a:solidFill>
                  <a:srgbClr val="006666"/>
                </a:solidFill>
              </a:rPr>
              <a:t>int</a:t>
            </a:r>
            <a:r>
              <a:rPr lang="en-US" sz="1050" dirty="0" smtClean="0">
                <a:solidFill>
                  <a:srgbClr val="006666"/>
                </a:solidFill>
              </a:rPr>
              <a:t> x)</a:t>
            </a:r>
          </a:p>
          <a:p>
            <a:pPr algn="l"/>
            <a:r>
              <a:rPr lang="en-US" sz="1050" dirty="0">
                <a:solidFill>
                  <a:srgbClr val="006666"/>
                </a:solidFill>
              </a:rPr>
              <a:t> </a:t>
            </a:r>
            <a:r>
              <a:rPr lang="en-US" sz="1050" dirty="0" smtClean="0">
                <a:solidFill>
                  <a:srgbClr val="006666"/>
                </a:solidFill>
              </a:rPr>
              <a:t>      { v = x; }</a:t>
            </a:r>
          </a:p>
          <a:p>
            <a:pPr algn="l"/>
            <a:r>
              <a:rPr lang="en-US" sz="1050" dirty="0">
                <a:solidFill>
                  <a:schemeClr val="tx1"/>
                </a:solidFill>
              </a:rPr>
              <a:t> </a:t>
            </a:r>
            <a:r>
              <a:rPr lang="en-US" sz="1050" dirty="0" smtClean="0">
                <a:solidFill>
                  <a:schemeClr val="tx1"/>
                </a:solidFill>
              </a:rPr>
              <a:t>   …</a:t>
            </a:r>
          </a:p>
          <a:p>
            <a:pPr algn="l"/>
            <a:r>
              <a:rPr lang="en-US" sz="1050" dirty="0" smtClean="0">
                <a:solidFill>
                  <a:schemeClr val="tx1"/>
                </a:solidFill>
              </a:rPr>
              <a:t>private:</a:t>
            </a:r>
          </a:p>
          <a:p>
            <a:pPr algn="l"/>
            <a:r>
              <a:rPr lang="en-US" sz="1050" dirty="0">
                <a:solidFill>
                  <a:schemeClr val="tx1"/>
                </a:solidFill>
              </a:rPr>
              <a:t> </a:t>
            </a:r>
            <a:r>
              <a:rPr lang="en-US" sz="1050" dirty="0" smtClean="0">
                <a:solidFill>
                  <a:schemeClr val="tx1"/>
                </a:solidFill>
              </a:rPr>
              <a:t>   </a:t>
            </a:r>
            <a:r>
              <a:rPr lang="en-US" sz="1050" dirty="0" err="1" smtClean="0">
                <a:solidFill>
                  <a:schemeClr val="tx1"/>
                </a:solidFill>
              </a:rPr>
              <a:t>int</a:t>
            </a:r>
            <a:r>
              <a:rPr lang="en-US" sz="1050" dirty="0" smtClean="0">
                <a:solidFill>
                  <a:schemeClr val="tx1"/>
                </a:solidFill>
              </a:rPr>
              <a:t> v;</a:t>
            </a:r>
          </a:p>
          <a:p>
            <a:pPr algn="l"/>
            <a:r>
              <a:rPr lang="en-US" sz="1050" dirty="0" smtClean="0">
                <a:solidFill>
                  <a:schemeClr val="tx1"/>
                </a:solidFill>
              </a:rPr>
              <a:t>};</a:t>
            </a:r>
          </a:p>
          <a:p>
            <a:pPr algn="l"/>
            <a:endParaRPr lang="en-US" sz="1050" dirty="0">
              <a:solidFill>
                <a:schemeClr val="tx1"/>
              </a:solidFill>
            </a:endParaRPr>
          </a:p>
          <a:p>
            <a:pPr algn="l"/>
            <a:r>
              <a:rPr lang="en-US" sz="1050" dirty="0" smtClean="0">
                <a:solidFill>
                  <a:schemeClr val="tx1"/>
                </a:solidFill>
              </a:rPr>
              <a:t>class Derived: public Base</a:t>
            </a:r>
          </a:p>
          <a:p>
            <a:pPr algn="l"/>
            <a:r>
              <a:rPr lang="en-US" sz="1050" dirty="0" smtClean="0">
                <a:solidFill>
                  <a:schemeClr val="tx1"/>
                </a:solidFill>
              </a:rPr>
              <a:t>{</a:t>
            </a:r>
          </a:p>
          <a:p>
            <a:pPr algn="l"/>
            <a:r>
              <a:rPr lang="en-US" sz="1050" dirty="0">
                <a:solidFill>
                  <a:schemeClr val="tx1"/>
                </a:solidFill>
              </a:rPr>
              <a:t>public</a:t>
            </a:r>
            <a:r>
              <a:rPr lang="en-US" sz="1050" dirty="0" smtClean="0">
                <a:solidFill>
                  <a:schemeClr val="tx1"/>
                </a:solidFill>
              </a:rPr>
              <a:t>:</a:t>
            </a:r>
          </a:p>
          <a:p>
            <a:pPr algn="l"/>
            <a:endParaRPr lang="en-US" sz="1050" dirty="0" smtClean="0">
              <a:solidFill>
                <a:schemeClr val="tx1"/>
              </a:solidFill>
            </a:endParaRPr>
          </a:p>
          <a:p>
            <a:pPr algn="l"/>
            <a:r>
              <a:rPr lang="en-US" sz="1050" dirty="0" smtClean="0">
                <a:solidFill>
                  <a:schemeClr val="tx1"/>
                </a:solidFill>
              </a:rPr>
              <a:t>    Derived(</a:t>
            </a:r>
            <a:r>
              <a:rPr lang="en-US" sz="1050" dirty="0" err="1" smtClean="0">
                <a:solidFill>
                  <a:schemeClr val="tx1"/>
                </a:solidFill>
              </a:rPr>
              <a:t>int</a:t>
            </a:r>
            <a:r>
              <a:rPr lang="en-US" sz="1050" dirty="0" smtClean="0">
                <a:solidFill>
                  <a:schemeClr val="tx1"/>
                </a:solidFill>
              </a:rPr>
              <a:t> q) </a:t>
            </a:r>
          </a:p>
          <a:p>
            <a:pPr algn="l"/>
            <a:r>
              <a:rPr lang="en-US" sz="1050" dirty="0">
                <a:solidFill>
                  <a:schemeClr val="tx1"/>
                </a:solidFill>
              </a:rPr>
              <a:t> </a:t>
            </a:r>
            <a:r>
              <a:rPr lang="en-US" sz="1050" dirty="0" smtClean="0">
                <a:solidFill>
                  <a:schemeClr val="tx1"/>
                </a:solidFill>
              </a:rPr>
              <a:t>     </a:t>
            </a:r>
            <a:r>
              <a:rPr lang="en-US" sz="1050" dirty="0" smtClean="0">
                <a:solidFill>
                  <a:srgbClr val="006666"/>
                </a:solidFill>
              </a:rPr>
              <a:t>: </a:t>
            </a:r>
            <a:r>
              <a:rPr lang="en-US" sz="1050" dirty="0" smtClean="0">
                <a:solidFill>
                  <a:schemeClr val="accent1">
                    <a:lumMod val="50000"/>
                  </a:schemeClr>
                </a:solidFill>
              </a:rPr>
              <a:t>Base(q)   </a:t>
            </a:r>
            <a:r>
              <a:rPr lang="en-US" sz="1050" dirty="0" smtClean="0">
                <a:solidFill>
                  <a:srgbClr val="006666"/>
                </a:solidFill>
              </a:rPr>
              <a:t>// </a:t>
            </a:r>
            <a:r>
              <a:rPr lang="en-US" sz="1050" dirty="0">
                <a:solidFill>
                  <a:srgbClr val="006666"/>
                </a:solidFill>
              </a:rPr>
              <a:t>GOOD!</a:t>
            </a:r>
            <a:r>
              <a:rPr lang="en-US" sz="1050" dirty="0" smtClean="0">
                <a:solidFill>
                  <a:schemeClr val="accent1">
                    <a:lumMod val="50000"/>
                  </a:schemeClr>
                </a:solidFill>
              </a:rPr>
              <a:t/>
            </a:r>
            <a:br>
              <a:rPr lang="en-US" sz="1050" dirty="0" smtClean="0">
                <a:solidFill>
                  <a:schemeClr val="accent1">
                    <a:lumMod val="50000"/>
                  </a:schemeClr>
                </a:solidFill>
              </a:rPr>
            </a:br>
            <a:r>
              <a:rPr lang="en-US" sz="1050" dirty="0" smtClean="0">
                <a:solidFill>
                  <a:schemeClr val="accent1">
                    <a:lumMod val="50000"/>
                  </a:schemeClr>
                </a:solidFill>
              </a:rPr>
              <a:t>    </a:t>
            </a:r>
            <a:r>
              <a:rPr lang="en-US" sz="1050" dirty="0" smtClean="0">
                <a:solidFill>
                  <a:schemeClr val="tx1"/>
                </a:solidFill>
              </a:rPr>
              <a:t>{ </a:t>
            </a:r>
          </a:p>
          <a:p>
            <a:pPr algn="l"/>
            <a:r>
              <a:rPr lang="en-US" sz="1050" dirty="0">
                <a:solidFill>
                  <a:schemeClr val="tx1"/>
                </a:solidFill>
              </a:rPr>
              <a:t> </a:t>
            </a:r>
            <a:r>
              <a:rPr lang="en-US" sz="1050" dirty="0" smtClean="0">
                <a:solidFill>
                  <a:schemeClr val="tx1"/>
                </a:solidFill>
              </a:rPr>
              <a:t>      …</a:t>
            </a:r>
          </a:p>
          <a:p>
            <a:pPr algn="l"/>
            <a:r>
              <a:rPr lang="en-US" sz="1050" dirty="0">
                <a:solidFill>
                  <a:schemeClr val="tx1"/>
                </a:solidFill>
              </a:rPr>
              <a:t> </a:t>
            </a:r>
            <a:r>
              <a:rPr lang="en-US" sz="1050" dirty="0" smtClean="0">
                <a:solidFill>
                  <a:schemeClr val="tx1"/>
                </a:solidFill>
              </a:rPr>
              <a:t>   }</a:t>
            </a:r>
            <a:endParaRPr lang="en-US" sz="1050" dirty="0" smtClean="0">
              <a:solidFill>
                <a:srgbClr val="006666"/>
              </a:solidFill>
            </a:endParaRPr>
          </a:p>
          <a:p>
            <a:pPr algn="l"/>
            <a:endParaRPr lang="en-US" sz="1050" dirty="0">
              <a:solidFill>
                <a:srgbClr val="006666"/>
              </a:solidFill>
            </a:endParaRPr>
          </a:p>
          <a:p>
            <a:pPr algn="l"/>
            <a:r>
              <a:rPr lang="en-US" sz="1050" dirty="0" smtClean="0">
                <a:solidFill>
                  <a:srgbClr val="006666"/>
                </a:solidFill>
              </a:rPr>
              <a:t>    </a:t>
            </a:r>
            <a:r>
              <a:rPr lang="en-US" sz="1050" dirty="0" smtClean="0">
                <a:solidFill>
                  <a:schemeClr val="tx1"/>
                </a:solidFill>
              </a:rPr>
              <a:t>void </a:t>
            </a:r>
            <a:r>
              <a:rPr lang="en-US" sz="1050" dirty="0">
                <a:solidFill>
                  <a:schemeClr val="tx1"/>
                </a:solidFill>
              </a:rPr>
              <a:t>foo()</a:t>
            </a:r>
          </a:p>
          <a:p>
            <a:pPr algn="l"/>
            <a:r>
              <a:rPr lang="en-US" sz="1050" dirty="0">
                <a:solidFill>
                  <a:schemeClr val="tx1"/>
                </a:solidFill>
              </a:rPr>
              <a:t>    {</a:t>
            </a:r>
          </a:p>
          <a:p>
            <a:pPr algn="l"/>
            <a:r>
              <a:rPr lang="en-US" sz="1050" dirty="0">
                <a:solidFill>
                  <a:schemeClr val="tx1"/>
                </a:solidFill>
              </a:rPr>
              <a:t>         </a:t>
            </a:r>
            <a:r>
              <a:rPr lang="en-US" sz="1050" dirty="0" err="1" smtClean="0">
                <a:solidFill>
                  <a:srgbClr val="006666"/>
                </a:solidFill>
              </a:rPr>
              <a:t>setV</a:t>
            </a:r>
            <a:r>
              <a:rPr lang="en-US" sz="1050" dirty="0" smtClean="0">
                <a:solidFill>
                  <a:srgbClr val="006666"/>
                </a:solidFill>
              </a:rPr>
              <a:t>(10);  </a:t>
            </a:r>
            <a:r>
              <a:rPr lang="en-US" sz="1050" dirty="0">
                <a:solidFill>
                  <a:srgbClr val="006666"/>
                </a:solidFill>
              </a:rPr>
              <a:t>// </a:t>
            </a:r>
            <a:r>
              <a:rPr lang="en-US" sz="1050" dirty="0" smtClean="0">
                <a:solidFill>
                  <a:srgbClr val="006666"/>
                </a:solidFill>
              </a:rPr>
              <a:t>GOOD!</a:t>
            </a:r>
            <a:endParaRPr lang="en-US" sz="1050" dirty="0">
              <a:solidFill>
                <a:srgbClr val="006666"/>
              </a:solidFill>
            </a:endParaRPr>
          </a:p>
          <a:p>
            <a:pPr algn="l"/>
            <a:r>
              <a:rPr lang="en-US" sz="1050" dirty="0">
                <a:solidFill>
                  <a:schemeClr val="tx1"/>
                </a:solidFill>
              </a:rPr>
              <a:t>    }</a:t>
            </a:r>
            <a:endParaRPr lang="en-US" sz="1050" dirty="0">
              <a:solidFill>
                <a:srgbClr val="006666"/>
              </a:solidFill>
            </a:endParaRPr>
          </a:p>
          <a:p>
            <a:pPr algn="l"/>
            <a:r>
              <a:rPr lang="en-US" sz="1050" dirty="0" smtClean="0">
                <a:solidFill>
                  <a:schemeClr val="tx1"/>
                </a:solidFill>
              </a:rPr>
              <a:t>};</a:t>
            </a:r>
          </a:p>
          <a:p>
            <a:pPr algn="l"/>
            <a:endParaRPr lang="en-US" sz="1050" dirty="0" smtClean="0">
              <a:solidFill>
                <a:schemeClr val="tx1"/>
              </a:solidFill>
            </a:endParaRPr>
          </a:p>
        </p:txBody>
      </p:sp>
      <p:sp>
        <p:nvSpPr>
          <p:cNvPr id="9" name="TextBox 8"/>
          <p:cNvSpPr txBox="1"/>
          <p:nvPr/>
        </p:nvSpPr>
        <p:spPr>
          <a:xfrm>
            <a:off x="4737652" y="868020"/>
            <a:ext cx="4090946" cy="523220"/>
          </a:xfrm>
          <a:prstGeom prst="rect">
            <a:avLst/>
          </a:prstGeom>
          <a:noFill/>
        </p:spPr>
        <p:txBody>
          <a:bodyPr wrap="square" rtlCol="0">
            <a:spAutoFit/>
          </a:bodyPr>
          <a:lstStyle/>
          <a:p>
            <a:r>
              <a:rPr lang="en-US" sz="1400" dirty="0" smtClean="0">
                <a:solidFill>
                  <a:schemeClr val="tx1"/>
                </a:solidFill>
              </a:rPr>
              <a:t>Always make sure to always add a virtual destructor to your base class:</a:t>
            </a:r>
          </a:p>
        </p:txBody>
      </p:sp>
      <p:sp>
        <p:nvSpPr>
          <p:cNvPr id="10" name="TextBox 9"/>
          <p:cNvSpPr txBox="1"/>
          <p:nvPr/>
        </p:nvSpPr>
        <p:spPr>
          <a:xfrm>
            <a:off x="4754883" y="1391240"/>
            <a:ext cx="1965297" cy="2031325"/>
          </a:xfrm>
          <a:prstGeom prst="rect">
            <a:avLst/>
          </a:prstGeom>
          <a:solidFill>
            <a:srgbClr val="E7FFFF"/>
          </a:solidFill>
          <a:ln>
            <a:solidFill>
              <a:srgbClr val="512373"/>
            </a:solidFill>
          </a:ln>
        </p:spPr>
        <p:txBody>
          <a:bodyPr wrap="square" rtlCol="0">
            <a:spAutoFit/>
          </a:bodyPr>
          <a:lstStyle/>
          <a:p>
            <a:pPr algn="l"/>
            <a:r>
              <a:rPr lang="en-US" sz="1050" dirty="0" smtClean="0">
                <a:solidFill>
                  <a:srgbClr val="FF0000"/>
                </a:solidFill>
              </a:rPr>
              <a:t>// BAD!</a:t>
            </a:r>
            <a:endParaRPr lang="en-US" sz="1050" dirty="0">
              <a:solidFill>
                <a:srgbClr val="FF0000"/>
              </a:solidFill>
            </a:endParaRPr>
          </a:p>
          <a:p>
            <a:pPr algn="l"/>
            <a:r>
              <a:rPr lang="en-US" sz="1050" dirty="0" smtClean="0">
                <a:solidFill>
                  <a:schemeClr val="tx1"/>
                </a:solidFill>
              </a:rPr>
              <a:t>class Base</a:t>
            </a:r>
          </a:p>
          <a:p>
            <a:pPr algn="l"/>
            <a:r>
              <a:rPr lang="en-US" sz="1050" dirty="0" smtClean="0">
                <a:solidFill>
                  <a:schemeClr val="tx1"/>
                </a:solidFill>
              </a:rPr>
              <a:t>{</a:t>
            </a:r>
          </a:p>
          <a:p>
            <a:pPr algn="l"/>
            <a:r>
              <a:rPr lang="en-US" sz="1050" dirty="0" smtClean="0">
                <a:solidFill>
                  <a:schemeClr val="tx1"/>
                </a:solidFill>
              </a:rPr>
              <a:t>public:</a:t>
            </a:r>
          </a:p>
          <a:p>
            <a:pPr algn="l"/>
            <a:r>
              <a:rPr lang="en-US" sz="1050" dirty="0">
                <a:solidFill>
                  <a:schemeClr val="tx1"/>
                </a:solidFill>
              </a:rPr>
              <a:t> </a:t>
            </a:r>
            <a:r>
              <a:rPr lang="en-US" sz="1050" dirty="0" smtClean="0">
                <a:solidFill>
                  <a:schemeClr val="tx1"/>
                </a:solidFill>
              </a:rPr>
              <a:t>  ~Base() { … } </a:t>
            </a:r>
            <a:r>
              <a:rPr lang="en-US" sz="1050" dirty="0" smtClean="0">
                <a:solidFill>
                  <a:srgbClr val="FF3300"/>
                </a:solidFill>
              </a:rPr>
              <a:t>// BAD!</a:t>
            </a:r>
          </a:p>
          <a:p>
            <a:pPr algn="l"/>
            <a:r>
              <a:rPr lang="en-US" sz="1050" dirty="0">
                <a:solidFill>
                  <a:schemeClr val="tx1"/>
                </a:solidFill>
              </a:rPr>
              <a:t> </a:t>
            </a:r>
            <a:r>
              <a:rPr lang="en-US" sz="1050" dirty="0" smtClean="0">
                <a:solidFill>
                  <a:schemeClr val="tx1"/>
                </a:solidFill>
              </a:rPr>
              <a:t>  …</a:t>
            </a:r>
          </a:p>
          <a:p>
            <a:pPr algn="l"/>
            <a:r>
              <a:rPr lang="en-US" sz="1050" dirty="0" smtClean="0">
                <a:solidFill>
                  <a:schemeClr val="tx1"/>
                </a:solidFill>
              </a:rPr>
              <a:t>};</a:t>
            </a:r>
          </a:p>
          <a:p>
            <a:pPr algn="l"/>
            <a:endParaRPr lang="en-US" sz="1050" dirty="0">
              <a:solidFill>
                <a:schemeClr val="tx1"/>
              </a:solidFill>
            </a:endParaRPr>
          </a:p>
          <a:p>
            <a:pPr algn="l"/>
            <a:r>
              <a:rPr lang="en-US" sz="1050" dirty="0" smtClean="0">
                <a:solidFill>
                  <a:schemeClr val="tx1"/>
                </a:solidFill>
              </a:rPr>
              <a:t>class Derived: public Base</a:t>
            </a:r>
          </a:p>
          <a:p>
            <a:pPr algn="l"/>
            <a:r>
              <a:rPr lang="en-US" sz="1050" dirty="0" smtClean="0">
                <a:solidFill>
                  <a:schemeClr val="tx1"/>
                </a:solidFill>
              </a:rPr>
              <a:t>{</a:t>
            </a:r>
          </a:p>
          <a:p>
            <a:pPr algn="l"/>
            <a:r>
              <a:rPr lang="en-US" sz="1050" dirty="0" smtClean="0">
                <a:solidFill>
                  <a:schemeClr val="tx1"/>
                </a:solidFill>
              </a:rPr>
              <a:t>  …</a:t>
            </a:r>
            <a:endParaRPr lang="en-US" sz="1050" dirty="0">
              <a:solidFill>
                <a:schemeClr val="tx1"/>
              </a:solidFill>
            </a:endParaRPr>
          </a:p>
          <a:p>
            <a:pPr algn="l"/>
            <a:r>
              <a:rPr lang="en-US" sz="1050" dirty="0" smtClean="0">
                <a:solidFill>
                  <a:schemeClr val="tx1"/>
                </a:solidFill>
              </a:rPr>
              <a:t>};</a:t>
            </a:r>
          </a:p>
        </p:txBody>
      </p:sp>
      <p:sp>
        <p:nvSpPr>
          <p:cNvPr id="11" name="TextBox 10"/>
          <p:cNvSpPr txBox="1"/>
          <p:nvPr/>
        </p:nvSpPr>
        <p:spPr>
          <a:xfrm>
            <a:off x="6807641" y="1391240"/>
            <a:ext cx="2217089" cy="2031325"/>
          </a:xfrm>
          <a:prstGeom prst="rect">
            <a:avLst/>
          </a:prstGeom>
          <a:solidFill>
            <a:srgbClr val="E7FFFF"/>
          </a:solidFill>
          <a:ln>
            <a:solidFill>
              <a:srgbClr val="512373"/>
            </a:solidFill>
          </a:ln>
        </p:spPr>
        <p:txBody>
          <a:bodyPr wrap="square" rtlCol="0">
            <a:spAutoFit/>
          </a:bodyPr>
          <a:lstStyle/>
          <a:p>
            <a:pPr algn="l"/>
            <a:r>
              <a:rPr lang="en-US" sz="1050" dirty="0" smtClean="0">
                <a:solidFill>
                  <a:schemeClr val="accent1">
                    <a:lumMod val="50000"/>
                  </a:schemeClr>
                </a:solidFill>
              </a:rPr>
              <a:t>// GOOD!</a:t>
            </a:r>
            <a:endParaRPr lang="en-US" sz="1050" dirty="0">
              <a:solidFill>
                <a:schemeClr val="accent1">
                  <a:lumMod val="50000"/>
                </a:schemeClr>
              </a:solidFill>
            </a:endParaRPr>
          </a:p>
          <a:p>
            <a:pPr algn="l"/>
            <a:r>
              <a:rPr lang="en-US" sz="1050" dirty="0" smtClean="0">
                <a:solidFill>
                  <a:schemeClr val="tx1"/>
                </a:solidFill>
              </a:rPr>
              <a:t>class Base</a:t>
            </a:r>
          </a:p>
          <a:p>
            <a:pPr algn="l"/>
            <a:r>
              <a:rPr lang="en-US" sz="1050" dirty="0" smtClean="0">
                <a:solidFill>
                  <a:schemeClr val="tx1"/>
                </a:solidFill>
              </a:rPr>
              <a:t>{</a:t>
            </a:r>
          </a:p>
          <a:p>
            <a:pPr algn="l"/>
            <a:r>
              <a:rPr lang="en-US" sz="1050" dirty="0" smtClean="0">
                <a:solidFill>
                  <a:schemeClr val="tx1"/>
                </a:solidFill>
              </a:rPr>
              <a:t>public:</a:t>
            </a:r>
          </a:p>
          <a:p>
            <a:pPr algn="l"/>
            <a:r>
              <a:rPr lang="en-US" sz="1050" dirty="0">
                <a:solidFill>
                  <a:srgbClr val="006666"/>
                </a:solidFill>
              </a:rPr>
              <a:t> </a:t>
            </a:r>
            <a:r>
              <a:rPr lang="en-US" sz="1050" dirty="0" smtClean="0">
                <a:solidFill>
                  <a:srgbClr val="006666"/>
                </a:solidFill>
              </a:rPr>
              <a:t> virtual </a:t>
            </a:r>
            <a:r>
              <a:rPr lang="en-US" sz="1050" dirty="0" smtClean="0">
                <a:solidFill>
                  <a:schemeClr val="tx1"/>
                </a:solidFill>
              </a:rPr>
              <a:t>~Base() { … } </a:t>
            </a:r>
            <a:r>
              <a:rPr lang="en-US" sz="1050" dirty="0" smtClean="0">
                <a:solidFill>
                  <a:srgbClr val="006666"/>
                </a:solidFill>
              </a:rPr>
              <a:t>// GOOD!</a:t>
            </a:r>
          </a:p>
          <a:p>
            <a:pPr algn="l"/>
            <a:r>
              <a:rPr lang="en-US" sz="1050" dirty="0" smtClean="0">
                <a:solidFill>
                  <a:schemeClr val="tx1"/>
                </a:solidFill>
              </a:rPr>
              <a:t>  …</a:t>
            </a:r>
          </a:p>
          <a:p>
            <a:pPr algn="l"/>
            <a:r>
              <a:rPr lang="en-US" sz="1050" dirty="0" smtClean="0">
                <a:solidFill>
                  <a:schemeClr val="tx1"/>
                </a:solidFill>
              </a:rPr>
              <a:t>};</a:t>
            </a:r>
          </a:p>
          <a:p>
            <a:pPr algn="l"/>
            <a:endParaRPr lang="en-US" sz="1050" dirty="0">
              <a:solidFill>
                <a:schemeClr val="tx1"/>
              </a:solidFill>
            </a:endParaRPr>
          </a:p>
          <a:p>
            <a:pPr algn="l"/>
            <a:r>
              <a:rPr lang="en-US" sz="1050" dirty="0" smtClean="0">
                <a:solidFill>
                  <a:schemeClr val="tx1"/>
                </a:solidFill>
              </a:rPr>
              <a:t>class Derived: public Base</a:t>
            </a:r>
          </a:p>
          <a:p>
            <a:pPr algn="l"/>
            <a:r>
              <a:rPr lang="en-US" sz="1050" dirty="0" smtClean="0">
                <a:solidFill>
                  <a:schemeClr val="tx1"/>
                </a:solidFill>
              </a:rPr>
              <a:t>{</a:t>
            </a:r>
          </a:p>
          <a:p>
            <a:pPr algn="l"/>
            <a:r>
              <a:rPr lang="en-US" sz="1050" dirty="0" smtClean="0">
                <a:solidFill>
                  <a:schemeClr val="tx1"/>
                </a:solidFill>
              </a:rPr>
              <a:t>   …  </a:t>
            </a:r>
          </a:p>
          <a:p>
            <a:pPr algn="l"/>
            <a:r>
              <a:rPr lang="en-US" sz="1050" dirty="0" smtClean="0">
                <a:solidFill>
                  <a:schemeClr val="tx1"/>
                </a:solidFill>
              </a:rPr>
              <a:t>};</a:t>
            </a:r>
          </a:p>
        </p:txBody>
      </p:sp>
      <p:sp>
        <p:nvSpPr>
          <p:cNvPr id="12" name="TextBox 11"/>
          <p:cNvSpPr txBox="1"/>
          <p:nvPr/>
        </p:nvSpPr>
        <p:spPr>
          <a:xfrm>
            <a:off x="7657106" y="3928105"/>
            <a:ext cx="1367623" cy="2516073"/>
          </a:xfrm>
          <a:prstGeom prst="rect">
            <a:avLst/>
          </a:prstGeom>
          <a:noFill/>
        </p:spPr>
        <p:txBody>
          <a:bodyPr wrap="square" rtlCol="0">
            <a:spAutoFit/>
          </a:bodyPr>
          <a:lstStyle/>
          <a:p>
            <a:r>
              <a:rPr lang="en-US" sz="1050" dirty="0" smtClean="0">
                <a:solidFill>
                  <a:schemeClr val="tx1"/>
                </a:solidFill>
              </a:rPr>
              <a:t>Don’t forget to use </a:t>
            </a:r>
            <a:r>
              <a:rPr lang="en-US" sz="1050" dirty="0" smtClean="0">
                <a:solidFill>
                  <a:srgbClr val="006666"/>
                </a:solidFill>
              </a:rPr>
              <a:t>virtual</a:t>
            </a:r>
            <a:r>
              <a:rPr lang="en-US" sz="1050" dirty="0" smtClean="0">
                <a:solidFill>
                  <a:schemeClr val="tx1"/>
                </a:solidFill>
              </a:rPr>
              <a:t> to define methods </a:t>
            </a:r>
            <a:r>
              <a:rPr lang="en-US" sz="1050" dirty="0" smtClean="0">
                <a:solidFill>
                  <a:srgbClr val="FF0000"/>
                </a:solidFill>
              </a:rPr>
              <a:t>in your base class</a:t>
            </a:r>
            <a:r>
              <a:rPr lang="en-US" sz="1050" dirty="0" smtClean="0">
                <a:solidFill>
                  <a:schemeClr val="tx1"/>
                </a:solidFill>
              </a:rPr>
              <a:t>, if you expect to re-define them in your derived class(</a:t>
            </a:r>
            <a:r>
              <a:rPr lang="en-US" sz="1050" dirty="0" err="1" smtClean="0">
                <a:solidFill>
                  <a:schemeClr val="tx1"/>
                </a:solidFill>
              </a:rPr>
              <a:t>es</a:t>
            </a:r>
            <a:r>
              <a:rPr lang="en-US" sz="1050" dirty="0" smtClean="0">
                <a:solidFill>
                  <a:schemeClr val="tx1"/>
                </a:solidFill>
              </a:rPr>
              <a:t>)</a:t>
            </a:r>
          </a:p>
          <a:p>
            <a:endParaRPr lang="en-US" sz="1050" dirty="0" smtClean="0">
              <a:solidFill>
                <a:schemeClr val="tx1"/>
              </a:solidFill>
            </a:endParaRPr>
          </a:p>
          <a:p>
            <a:r>
              <a:rPr lang="en-US" sz="1050" dirty="0" smtClean="0">
                <a:solidFill>
                  <a:schemeClr val="tx1"/>
                </a:solidFill>
              </a:rPr>
              <a:t>To call a base-class method that has been re-defined in a derived class, use the </a:t>
            </a:r>
            <a:r>
              <a:rPr lang="en-US" sz="1050" dirty="0" smtClean="0">
                <a:solidFill>
                  <a:srgbClr val="006666"/>
                </a:solidFill>
              </a:rPr>
              <a:t>base:: </a:t>
            </a:r>
            <a:r>
              <a:rPr lang="en-US" sz="1050" dirty="0" smtClean="0">
                <a:solidFill>
                  <a:schemeClr val="tx1"/>
                </a:solidFill>
              </a:rPr>
              <a:t>prefix!</a:t>
            </a:r>
          </a:p>
        </p:txBody>
      </p:sp>
      <p:sp>
        <p:nvSpPr>
          <p:cNvPr id="13" name="TextBox 12"/>
          <p:cNvSpPr txBox="1"/>
          <p:nvPr/>
        </p:nvSpPr>
        <p:spPr>
          <a:xfrm>
            <a:off x="4772114" y="3678601"/>
            <a:ext cx="2884992" cy="2677656"/>
          </a:xfrm>
          <a:prstGeom prst="rect">
            <a:avLst/>
          </a:prstGeom>
          <a:solidFill>
            <a:srgbClr val="E7FFFF"/>
          </a:solidFill>
          <a:ln>
            <a:solidFill>
              <a:srgbClr val="512373"/>
            </a:solidFill>
          </a:ln>
        </p:spPr>
        <p:txBody>
          <a:bodyPr wrap="square" rtlCol="0">
            <a:spAutoFit/>
          </a:bodyPr>
          <a:lstStyle/>
          <a:p>
            <a:pPr algn="l"/>
            <a:r>
              <a:rPr lang="en-US" sz="1050" dirty="0" smtClean="0">
                <a:solidFill>
                  <a:schemeClr val="tx1"/>
                </a:solidFill>
              </a:rPr>
              <a:t>class </a:t>
            </a:r>
            <a:r>
              <a:rPr lang="en-US" sz="1050" dirty="0" smtClean="0">
                <a:solidFill>
                  <a:srgbClr val="006666"/>
                </a:solidFill>
              </a:rPr>
              <a:t>Person</a:t>
            </a:r>
          </a:p>
          <a:p>
            <a:pPr algn="l"/>
            <a:r>
              <a:rPr lang="en-US" sz="1050" dirty="0" smtClean="0">
                <a:solidFill>
                  <a:schemeClr val="tx1"/>
                </a:solidFill>
              </a:rPr>
              <a:t>{</a:t>
            </a:r>
          </a:p>
          <a:p>
            <a:pPr algn="l"/>
            <a:r>
              <a:rPr lang="en-US" sz="1050" dirty="0" smtClean="0">
                <a:solidFill>
                  <a:schemeClr val="tx1"/>
                </a:solidFill>
              </a:rPr>
              <a:t>public:</a:t>
            </a:r>
          </a:p>
          <a:p>
            <a:pPr algn="l"/>
            <a:r>
              <a:rPr lang="en-US" sz="1050" dirty="0">
                <a:solidFill>
                  <a:schemeClr val="tx1"/>
                </a:solidFill>
              </a:rPr>
              <a:t> </a:t>
            </a:r>
            <a:r>
              <a:rPr lang="en-US" sz="1050" dirty="0" smtClean="0">
                <a:solidFill>
                  <a:schemeClr val="tx1"/>
                </a:solidFill>
              </a:rPr>
              <a:t>  </a:t>
            </a:r>
            <a:r>
              <a:rPr lang="en-US" sz="1050" dirty="0" smtClean="0">
                <a:solidFill>
                  <a:srgbClr val="006666"/>
                </a:solidFill>
              </a:rPr>
              <a:t>virtual</a:t>
            </a:r>
            <a:r>
              <a:rPr lang="en-US" sz="1050" dirty="0" smtClean="0">
                <a:solidFill>
                  <a:schemeClr val="tx1"/>
                </a:solidFill>
              </a:rPr>
              <a:t> void talk(string &amp;s) { … }</a:t>
            </a:r>
            <a:endParaRPr lang="en-US" sz="1050" dirty="0" smtClean="0">
              <a:solidFill>
                <a:srgbClr val="FF3300"/>
              </a:solidFill>
            </a:endParaRPr>
          </a:p>
          <a:p>
            <a:pPr algn="l"/>
            <a:r>
              <a:rPr lang="en-US" sz="1050" dirty="0">
                <a:solidFill>
                  <a:schemeClr val="tx1"/>
                </a:solidFill>
              </a:rPr>
              <a:t> </a:t>
            </a:r>
            <a:r>
              <a:rPr lang="en-US" sz="1050" dirty="0" smtClean="0">
                <a:solidFill>
                  <a:schemeClr val="tx1"/>
                </a:solidFill>
              </a:rPr>
              <a:t>  …</a:t>
            </a:r>
          </a:p>
          <a:p>
            <a:pPr algn="l"/>
            <a:r>
              <a:rPr lang="en-US" sz="1050" dirty="0" smtClean="0">
                <a:solidFill>
                  <a:schemeClr val="tx1"/>
                </a:solidFill>
              </a:rPr>
              <a:t>};</a:t>
            </a:r>
          </a:p>
          <a:p>
            <a:pPr algn="l"/>
            <a:endParaRPr lang="en-US" sz="1050" dirty="0">
              <a:solidFill>
                <a:schemeClr val="tx1"/>
              </a:solidFill>
            </a:endParaRPr>
          </a:p>
          <a:p>
            <a:pPr algn="l"/>
            <a:r>
              <a:rPr lang="en-US" sz="1050" dirty="0" smtClean="0">
                <a:solidFill>
                  <a:schemeClr val="tx1"/>
                </a:solidFill>
              </a:rPr>
              <a:t>class Professor: public Person</a:t>
            </a:r>
          </a:p>
          <a:p>
            <a:pPr algn="l"/>
            <a:r>
              <a:rPr lang="en-US" sz="1050" dirty="0" smtClean="0">
                <a:solidFill>
                  <a:schemeClr val="tx1"/>
                </a:solidFill>
              </a:rPr>
              <a:t>{</a:t>
            </a:r>
          </a:p>
          <a:p>
            <a:pPr algn="l"/>
            <a:r>
              <a:rPr lang="en-US" sz="1050" dirty="0" smtClean="0">
                <a:solidFill>
                  <a:schemeClr val="tx1"/>
                </a:solidFill>
              </a:rPr>
              <a:t>public:</a:t>
            </a:r>
          </a:p>
          <a:p>
            <a:pPr algn="l"/>
            <a:r>
              <a:rPr lang="en-US" sz="1050" dirty="0">
                <a:solidFill>
                  <a:schemeClr val="tx1"/>
                </a:solidFill>
              </a:rPr>
              <a:t> </a:t>
            </a:r>
            <a:r>
              <a:rPr lang="en-US" sz="1050" dirty="0" smtClean="0">
                <a:solidFill>
                  <a:schemeClr val="tx1"/>
                </a:solidFill>
              </a:rPr>
              <a:t>     void talk(</a:t>
            </a:r>
            <a:r>
              <a:rPr lang="en-US" sz="1050" dirty="0" err="1" smtClean="0">
                <a:solidFill>
                  <a:schemeClr val="tx1"/>
                </a:solidFill>
              </a:rPr>
              <a:t>std</a:t>
            </a:r>
            <a:r>
              <a:rPr lang="en-US" sz="1050" dirty="0" smtClean="0">
                <a:solidFill>
                  <a:schemeClr val="tx1"/>
                </a:solidFill>
              </a:rPr>
              <a:t>::string &amp;s)</a:t>
            </a:r>
          </a:p>
          <a:p>
            <a:pPr algn="l"/>
            <a:r>
              <a:rPr lang="en-US" sz="1050" dirty="0">
                <a:solidFill>
                  <a:schemeClr val="tx1"/>
                </a:solidFill>
              </a:rPr>
              <a:t> </a:t>
            </a:r>
            <a:r>
              <a:rPr lang="en-US" sz="1050" dirty="0" smtClean="0">
                <a:solidFill>
                  <a:schemeClr val="tx1"/>
                </a:solidFill>
              </a:rPr>
              <a:t>     {</a:t>
            </a:r>
          </a:p>
          <a:p>
            <a:pPr algn="l"/>
            <a:r>
              <a:rPr lang="en-US" sz="1050" dirty="0" smtClean="0">
                <a:solidFill>
                  <a:schemeClr val="tx1"/>
                </a:solidFill>
              </a:rPr>
              <a:t>           </a:t>
            </a:r>
            <a:r>
              <a:rPr lang="en-US" sz="1050" dirty="0" err="1">
                <a:solidFill>
                  <a:schemeClr val="tx1"/>
                </a:solidFill>
              </a:rPr>
              <a:t>cout</a:t>
            </a:r>
            <a:r>
              <a:rPr lang="en-US" sz="1050" dirty="0">
                <a:solidFill>
                  <a:schemeClr val="tx1"/>
                </a:solidFill>
              </a:rPr>
              <a:t> &lt;&lt; </a:t>
            </a:r>
            <a:r>
              <a:rPr lang="en-US" sz="1050" dirty="0" smtClean="0">
                <a:solidFill>
                  <a:schemeClr val="tx1"/>
                </a:solidFill>
              </a:rPr>
              <a:t>“I profess the following: “;</a:t>
            </a:r>
          </a:p>
          <a:p>
            <a:pPr algn="l"/>
            <a:r>
              <a:rPr lang="en-US" sz="1050" dirty="0" smtClean="0">
                <a:solidFill>
                  <a:srgbClr val="006666"/>
                </a:solidFill>
              </a:rPr>
              <a:t>           Person</a:t>
            </a:r>
            <a:r>
              <a:rPr lang="en-US" sz="1050" dirty="0" smtClean="0">
                <a:solidFill>
                  <a:schemeClr val="tx1"/>
                </a:solidFill>
              </a:rPr>
              <a:t>::talk(s); // uses </a:t>
            </a:r>
            <a:r>
              <a:rPr lang="en-US" sz="1050" dirty="0" smtClean="0">
                <a:solidFill>
                  <a:srgbClr val="006666"/>
                </a:solidFill>
              </a:rPr>
              <a:t>Person</a:t>
            </a:r>
            <a:r>
              <a:rPr lang="en-US" sz="1050" dirty="0" smtClean="0">
                <a:solidFill>
                  <a:schemeClr val="tx1"/>
                </a:solidFill>
              </a:rPr>
              <a:t>’s talk</a:t>
            </a:r>
          </a:p>
          <a:p>
            <a:pPr algn="l"/>
            <a:r>
              <a:rPr lang="en-US" sz="1050" dirty="0" smtClean="0">
                <a:solidFill>
                  <a:schemeClr val="tx1"/>
                </a:solidFill>
              </a:rPr>
              <a:t>      }</a:t>
            </a:r>
          </a:p>
          <a:p>
            <a:pPr algn="l"/>
            <a:r>
              <a:rPr lang="en-US" sz="1050" dirty="0" smtClean="0">
                <a:solidFill>
                  <a:schemeClr val="tx1"/>
                </a:solidFill>
              </a:rPr>
              <a:t>};</a:t>
            </a:r>
          </a:p>
        </p:txBody>
      </p:sp>
      <p:sp>
        <p:nvSpPr>
          <p:cNvPr id="14" name="TextBox 13"/>
          <p:cNvSpPr txBox="1"/>
          <p:nvPr/>
        </p:nvSpPr>
        <p:spPr>
          <a:xfrm>
            <a:off x="1421026" y="6417788"/>
            <a:ext cx="5918887" cy="415498"/>
          </a:xfrm>
          <a:prstGeom prst="rect">
            <a:avLst/>
          </a:prstGeom>
          <a:noFill/>
        </p:spPr>
        <p:txBody>
          <a:bodyPr wrap="square" rtlCol="0">
            <a:spAutoFit/>
          </a:bodyPr>
          <a:lstStyle/>
          <a:p>
            <a:r>
              <a:rPr lang="en-US" sz="1050" dirty="0" smtClean="0">
                <a:solidFill>
                  <a:schemeClr val="tx1"/>
                </a:solidFill>
              </a:rPr>
              <a:t>So long as you define your BASE version of a function with virtual, all derived versions </a:t>
            </a:r>
            <a:br>
              <a:rPr lang="en-US" sz="1050" dirty="0" smtClean="0">
                <a:solidFill>
                  <a:schemeClr val="tx1"/>
                </a:solidFill>
              </a:rPr>
            </a:br>
            <a:r>
              <a:rPr lang="en-US" sz="1050" dirty="0" smtClean="0">
                <a:solidFill>
                  <a:schemeClr val="tx1"/>
                </a:solidFill>
              </a:rPr>
              <a:t>of the function will automatically be virtual too (even without the virtual keyword)!</a:t>
            </a:r>
          </a:p>
        </p:txBody>
      </p:sp>
      <p:cxnSp>
        <p:nvCxnSpPr>
          <p:cNvPr id="16" name="Straight Arrow Connector 15"/>
          <p:cNvCxnSpPr/>
          <p:nvPr/>
        </p:nvCxnSpPr>
        <p:spPr bwMode="auto">
          <a:xfrm flipV="1">
            <a:off x="3756454" y="4324865"/>
            <a:ext cx="1334530" cy="2162432"/>
          </a:xfrm>
          <a:prstGeom prst="straightConnector1">
            <a:avLst/>
          </a:prstGeom>
          <a:solidFill>
            <a:schemeClr val="accent1"/>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flipH="1" flipV="1">
            <a:off x="5659395" y="5498757"/>
            <a:ext cx="1062681" cy="951470"/>
          </a:xfrm>
          <a:prstGeom prst="straightConnector1">
            <a:avLst/>
          </a:prstGeom>
          <a:solidFill>
            <a:schemeClr val="accent1"/>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29540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630" y="0"/>
            <a:ext cx="4441370" cy="1143000"/>
          </a:xfrm>
        </p:spPr>
        <p:txBody>
          <a:bodyPr/>
          <a:lstStyle/>
          <a:p>
            <a:r>
              <a:rPr lang="en-US" sz="3200" dirty="0" smtClean="0"/>
              <a:t>Polymorphism Cheat Sheet, Page #2</a:t>
            </a:r>
            <a:endParaRPr lang="en-US" sz="3200" dirty="0"/>
          </a:p>
        </p:txBody>
      </p:sp>
      <p:sp>
        <p:nvSpPr>
          <p:cNvPr id="4" name="Slide Number Placeholder 3"/>
          <p:cNvSpPr>
            <a:spLocks noGrp="1"/>
          </p:cNvSpPr>
          <p:nvPr>
            <p:ph type="sldNum" sz="quarter" idx="12"/>
          </p:nvPr>
        </p:nvSpPr>
        <p:spPr/>
        <p:txBody>
          <a:bodyPr/>
          <a:lstStyle/>
          <a:p>
            <a:fld id="{E58D96F0-3F6C-4391-A08E-CD9ED706B698}" type="slidenum">
              <a:rPr lang="en-US" smtClean="0"/>
              <a:pPr/>
              <a:t>49</a:t>
            </a:fld>
            <a:endParaRPr lang="en-US"/>
          </a:p>
        </p:txBody>
      </p:sp>
      <p:sp>
        <p:nvSpPr>
          <p:cNvPr id="6" name="TextBox 5"/>
          <p:cNvSpPr txBox="1"/>
          <p:nvPr/>
        </p:nvSpPr>
        <p:spPr>
          <a:xfrm>
            <a:off x="4934419" y="1473211"/>
            <a:ext cx="3958372" cy="1169551"/>
          </a:xfrm>
          <a:prstGeom prst="rect">
            <a:avLst/>
          </a:prstGeom>
          <a:noFill/>
        </p:spPr>
        <p:txBody>
          <a:bodyPr wrap="square" rtlCol="0">
            <a:spAutoFit/>
          </a:bodyPr>
          <a:lstStyle/>
          <a:p>
            <a:r>
              <a:rPr lang="en-US" sz="1400" dirty="0" smtClean="0">
                <a:solidFill>
                  <a:srgbClr val="006666"/>
                </a:solidFill>
              </a:rPr>
              <a:t>Example #1: </a:t>
            </a:r>
            <a:r>
              <a:rPr lang="en-US" sz="1400" dirty="0" smtClean="0">
                <a:solidFill>
                  <a:schemeClr val="tx1"/>
                </a:solidFill>
              </a:rPr>
              <a:t>When you use a BASE pointer to access a DERIVED object, AND you call a VIRTUAL function defined in both the BASE and the DERIVED classes, your code will call the DERIVED version of the function.</a:t>
            </a:r>
          </a:p>
        </p:txBody>
      </p:sp>
      <p:sp>
        <p:nvSpPr>
          <p:cNvPr id="7" name="TextBox 6"/>
          <p:cNvSpPr txBox="1"/>
          <p:nvPr/>
        </p:nvSpPr>
        <p:spPr>
          <a:xfrm>
            <a:off x="119551" y="340312"/>
            <a:ext cx="4749011" cy="6186309"/>
          </a:xfrm>
          <a:prstGeom prst="rect">
            <a:avLst/>
          </a:prstGeom>
          <a:solidFill>
            <a:srgbClr val="E7FFFF"/>
          </a:solidFill>
          <a:ln>
            <a:solidFill>
              <a:srgbClr val="512373"/>
            </a:solidFill>
          </a:ln>
        </p:spPr>
        <p:txBody>
          <a:bodyPr wrap="square" rtlCol="0">
            <a:spAutoFit/>
          </a:bodyPr>
          <a:lstStyle/>
          <a:p>
            <a:pPr algn="l"/>
            <a:r>
              <a:rPr lang="en-US" sz="1200" dirty="0" smtClean="0">
                <a:solidFill>
                  <a:schemeClr val="tx1"/>
                </a:solidFill>
              </a:rPr>
              <a:t>class </a:t>
            </a:r>
            <a:r>
              <a:rPr lang="en-US" sz="1200" dirty="0" err="1" smtClean="0">
                <a:solidFill>
                  <a:schemeClr val="tx1"/>
                </a:solidFill>
              </a:rPr>
              <a:t>SomeBaseClass</a:t>
            </a:r>
            <a:endParaRPr lang="en-US" sz="1200" dirty="0" smtClean="0">
              <a:solidFill>
                <a:schemeClr val="tx1"/>
              </a:solidFill>
            </a:endParaRPr>
          </a:p>
          <a:p>
            <a:pPr algn="l"/>
            <a:r>
              <a:rPr lang="en-US" sz="1200" dirty="0" smtClean="0">
                <a:solidFill>
                  <a:schemeClr val="tx1"/>
                </a:solidFill>
              </a:rPr>
              <a:t>{</a:t>
            </a:r>
          </a:p>
          <a:p>
            <a:pPr algn="l"/>
            <a:r>
              <a:rPr lang="en-US" sz="1200" dirty="0" smtClean="0">
                <a:solidFill>
                  <a:schemeClr val="tx1"/>
                </a:solidFill>
              </a:rPr>
              <a:t>public:</a:t>
            </a:r>
          </a:p>
          <a:p>
            <a:pPr algn="l"/>
            <a:r>
              <a:rPr lang="en-US" sz="1200" dirty="0" smtClean="0">
                <a:solidFill>
                  <a:schemeClr val="tx1"/>
                </a:solidFill>
              </a:rPr>
              <a:t>    </a:t>
            </a:r>
            <a:r>
              <a:rPr lang="en-US" sz="1200" dirty="0" smtClean="0">
                <a:solidFill>
                  <a:srgbClr val="FF0000"/>
                </a:solidFill>
              </a:rPr>
              <a:t>virtual</a:t>
            </a:r>
            <a:r>
              <a:rPr lang="en-US" sz="1200" dirty="0" smtClean="0">
                <a:solidFill>
                  <a:schemeClr val="tx1"/>
                </a:solidFill>
              </a:rPr>
              <a:t> void </a:t>
            </a:r>
            <a:r>
              <a:rPr lang="en-US" sz="1200" dirty="0" err="1" smtClean="0">
                <a:solidFill>
                  <a:schemeClr val="tx1"/>
                </a:solidFill>
              </a:rPr>
              <a:t>aVirtualFunc</a:t>
            </a:r>
            <a:r>
              <a:rPr lang="en-US" sz="1200" dirty="0" smtClean="0">
                <a:solidFill>
                  <a:schemeClr val="tx1"/>
                </a:solidFill>
              </a:rPr>
              <a:t>() { </a:t>
            </a:r>
            <a:r>
              <a:rPr lang="en-US" sz="1200" dirty="0" err="1" smtClean="0">
                <a:solidFill>
                  <a:schemeClr val="tx1"/>
                </a:solidFill>
              </a:rPr>
              <a:t>cout</a:t>
            </a:r>
            <a:r>
              <a:rPr lang="en-US" sz="1200" dirty="0" smtClean="0">
                <a:solidFill>
                  <a:schemeClr val="tx1"/>
                </a:solidFill>
              </a:rPr>
              <a:t> &lt;&lt; “I’m virtual”; } </a:t>
            </a:r>
            <a:r>
              <a:rPr lang="en-US" sz="1200" dirty="0" smtClean="0">
                <a:solidFill>
                  <a:srgbClr val="FF0000"/>
                </a:solidFill>
              </a:rPr>
              <a:t>// #1</a:t>
            </a:r>
          </a:p>
          <a:p>
            <a:pPr algn="l"/>
            <a:r>
              <a:rPr lang="en-US" sz="1200" dirty="0" smtClean="0">
                <a:solidFill>
                  <a:schemeClr val="tx1"/>
                </a:solidFill>
              </a:rPr>
              <a:t>    void </a:t>
            </a:r>
            <a:r>
              <a:rPr lang="en-US" sz="1200" dirty="0" err="1" smtClean="0">
                <a:solidFill>
                  <a:schemeClr val="tx1"/>
                </a:solidFill>
              </a:rPr>
              <a:t>notVirtualFunc</a:t>
            </a:r>
            <a:r>
              <a:rPr lang="en-US" sz="1200" dirty="0" smtClean="0">
                <a:solidFill>
                  <a:schemeClr val="tx1"/>
                </a:solidFill>
              </a:rPr>
              <a:t>() { </a:t>
            </a:r>
            <a:r>
              <a:rPr lang="en-US" sz="1200" dirty="0" err="1" smtClean="0">
                <a:solidFill>
                  <a:schemeClr val="tx1"/>
                </a:solidFill>
              </a:rPr>
              <a:t>cout</a:t>
            </a:r>
            <a:r>
              <a:rPr lang="en-US" sz="1200" dirty="0" smtClean="0">
                <a:solidFill>
                  <a:schemeClr val="tx1"/>
                </a:solidFill>
              </a:rPr>
              <a:t> &lt;&lt; “I’m not”; }  </a:t>
            </a:r>
            <a:r>
              <a:rPr lang="en-US" sz="1200" dirty="0" smtClean="0">
                <a:solidFill>
                  <a:srgbClr val="FF0000"/>
                </a:solidFill>
              </a:rPr>
              <a:t>            // #2</a:t>
            </a:r>
          </a:p>
          <a:p>
            <a:pPr algn="l"/>
            <a:r>
              <a:rPr lang="en-US" sz="1200" dirty="0" smtClean="0">
                <a:solidFill>
                  <a:schemeClr val="tx1"/>
                </a:solidFill>
              </a:rPr>
              <a:t>    void tricky()                                                          </a:t>
            </a:r>
            <a:r>
              <a:rPr lang="en-US" sz="1200" dirty="0" smtClean="0">
                <a:solidFill>
                  <a:srgbClr val="FF0000"/>
                </a:solidFill>
              </a:rPr>
              <a:t>// #3</a:t>
            </a:r>
          </a:p>
          <a:p>
            <a:pPr algn="l"/>
            <a:r>
              <a:rPr lang="en-US" sz="1200" dirty="0" smtClean="0">
                <a:solidFill>
                  <a:schemeClr val="tx1"/>
                </a:solidFill>
              </a:rPr>
              <a:t>    {</a:t>
            </a:r>
          </a:p>
          <a:p>
            <a:pPr algn="l"/>
            <a:r>
              <a:rPr lang="en-US" sz="1200" dirty="0" smtClean="0">
                <a:solidFill>
                  <a:schemeClr val="tx1"/>
                </a:solidFill>
              </a:rPr>
              <a:t>         </a:t>
            </a:r>
            <a:r>
              <a:rPr lang="en-US" sz="1200" dirty="0" err="1" smtClean="0">
                <a:solidFill>
                  <a:schemeClr val="tx1"/>
                </a:solidFill>
              </a:rPr>
              <a:t>aVirtualFunc</a:t>
            </a:r>
            <a:r>
              <a:rPr lang="en-US" sz="1200" dirty="0" smtClean="0">
                <a:solidFill>
                  <a:schemeClr val="tx1"/>
                </a:solidFill>
              </a:rPr>
              <a:t>();                                                 // ***</a:t>
            </a:r>
          </a:p>
          <a:p>
            <a:pPr algn="l"/>
            <a:r>
              <a:rPr lang="en-US" sz="1200" dirty="0" smtClean="0">
                <a:solidFill>
                  <a:schemeClr val="tx1"/>
                </a:solidFill>
              </a:rPr>
              <a:t>         </a:t>
            </a:r>
            <a:r>
              <a:rPr lang="en-US" sz="1200" dirty="0" err="1" smtClean="0">
                <a:solidFill>
                  <a:schemeClr val="tx1"/>
                </a:solidFill>
              </a:rPr>
              <a:t>notVirtualFunc</a:t>
            </a:r>
            <a:r>
              <a:rPr lang="en-US" sz="1200" dirty="0" smtClean="0">
                <a:solidFill>
                  <a:schemeClr val="tx1"/>
                </a:solidFill>
              </a:rPr>
              <a:t>();</a:t>
            </a:r>
          </a:p>
          <a:p>
            <a:pPr algn="l"/>
            <a:r>
              <a:rPr lang="en-US" sz="1200" dirty="0" smtClean="0">
                <a:solidFill>
                  <a:schemeClr val="tx1"/>
                </a:solidFill>
              </a:rPr>
              <a:t>     }</a:t>
            </a:r>
          </a:p>
          <a:p>
            <a:pPr algn="l"/>
            <a:r>
              <a:rPr lang="en-US" sz="1200" dirty="0" smtClean="0">
                <a:solidFill>
                  <a:schemeClr val="tx1"/>
                </a:solidFill>
              </a:rPr>
              <a:t>};</a:t>
            </a:r>
          </a:p>
          <a:p>
            <a:pPr algn="l"/>
            <a:endParaRPr lang="en-US" sz="1200" dirty="0">
              <a:solidFill>
                <a:schemeClr val="tx1"/>
              </a:solidFill>
            </a:endParaRPr>
          </a:p>
          <a:p>
            <a:pPr algn="l"/>
            <a:r>
              <a:rPr lang="en-US" sz="1200" dirty="0" smtClean="0">
                <a:solidFill>
                  <a:schemeClr val="tx1"/>
                </a:solidFill>
              </a:rPr>
              <a:t>class </a:t>
            </a:r>
            <a:r>
              <a:rPr lang="en-US" sz="1200" dirty="0" err="1" smtClean="0">
                <a:solidFill>
                  <a:schemeClr val="tx1"/>
                </a:solidFill>
              </a:rPr>
              <a:t>DerivedClass</a:t>
            </a:r>
            <a:r>
              <a:rPr lang="en-US" sz="1200" dirty="0" smtClean="0">
                <a:solidFill>
                  <a:schemeClr val="tx1"/>
                </a:solidFill>
              </a:rPr>
              <a:t>: public </a:t>
            </a:r>
            <a:r>
              <a:rPr lang="en-US" sz="1200" dirty="0" err="1" smtClean="0">
                <a:solidFill>
                  <a:schemeClr val="tx1"/>
                </a:solidFill>
              </a:rPr>
              <a:t>SomeBaseClass</a:t>
            </a:r>
            <a:endParaRPr lang="en-US" sz="1200" dirty="0" smtClean="0">
              <a:solidFill>
                <a:schemeClr val="tx1"/>
              </a:solidFill>
            </a:endParaRPr>
          </a:p>
          <a:p>
            <a:pPr algn="l"/>
            <a:r>
              <a:rPr lang="en-US" sz="1200" dirty="0" smtClean="0">
                <a:solidFill>
                  <a:schemeClr val="tx1"/>
                </a:solidFill>
              </a:rPr>
              <a:t>{</a:t>
            </a:r>
          </a:p>
          <a:p>
            <a:pPr algn="l"/>
            <a:r>
              <a:rPr lang="en-US" sz="1200" dirty="0">
                <a:solidFill>
                  <a:schemeClr val="tx1"/>
                </a:solidFill>
              </a:rPr>
              <a:t>public</a:t>
            </a:r>
            <a:r>
              <a:rPr lang="en-US" sz="1200" dirty="0" smtClean="0">
                <a:solidFill>
                  <a:schemeClr val="tx1"/>
                </a:solidFill>
              </a:rPr>
              <a:t>:</a:t>
            </a:r>
          </a:p>
          <a:p>
            <a:pPr algn="l"/>
            <a:r>
              <a:rPr lang="en-US" sz="1200" dirty="0" smtClean="0">
                <a:solidFill>
                  <a:schemeClr val="tx1"/>
                </a:solidFill>
              </a:rPr>
              <a:t>    void </a:t>
            </a:r>
            <a:r>
              <a:rPr lang="en-US" sz="1200" dirty="0" err="1" smtClean="0">
                <a:solidFill>
                  <a:schemeClr val="tx1"/>
                </a:solidFill>
              </a:rPr>
              <a:t>aVirtualFunc</a:t>
            </a:r>
            <a:r>
              <a:rPr lang="en-US" sz="1200" dirty="0" smtClean="0">
                <a:solidFill>
                  <a:schemeClr val="tx1"/>
                </a:solidFill>
              </a:rPr>
              <a:t>()   { </a:t>
            </a:r>
            <a:r>
              <a:rPr lang="en-US" sz="1200" dirty="0" err="1" smtClean="0">
                <a:solidFill>
                  <a:schemeClr val="tx1"/>
                </a:solidFill>
              </a:rPr>
              <a:t>cout</a:t>
            </a:r>
            <a:r>
              <a:rPr lang="en-US" sz="1200" dirty="0" smtClean="0">
                <a:solidFill>
                  <a:schemeClr val="tx1"/>
                </a:solidFill>
              </a:rPr>
              <a:t> &lt;&lt; “Also virtual!”; }       </a:t>
            </a:r>
            <a:r>
              <a:rPr lang="en-US" sz="1200" dirty="0" smtClean="0">
                <a:solidFill>
                  <a:srgbClr val="FF0000"/>
                </a:solidFill>
              </a:rPr>
              <a:t>//</a:t>
            </a:r>
            <a:r>
              <a:rPr lang="en-US" sz="1200" dirty="0" smtClean="0">
                <a:solidFill>
                  <a:schemeClr val="tx1"/>
                </a:solidFill>
              </a:rPr>
              <a:t> </a:t>
            </a:r>
            <a:r>
              <a:rPr lang="en-US" sz="1200" dirty="0" smtClean="0">
                <a:solidFill>
                  <a:srgbClr val="FF0000"/>
                </a:solidFill>
              </a:rPr>
              <a:t>#4</a:t>
            </a:r>
          </a:p>
          <a:p>
            <a:pPr algn="l"/>
            <a:r>
              <a:rPr lang="en-US" sz="1200" dirty="0" smtClean="0">
                <a:solidFill>
                  <a:schemeClr val="tx1"/>
                </a:solidFill>
              </a:rPr>
              <a:t>    void </a:t>
            </a:r>
            <a:r>
              <a:rPr lang="en-US" sz="1200" dirty="0" err="1" smtClean="0">
                <a:solidFill>
                  <a:schemeClr val="tx1"/>
                </a:solidFill>
              </a:rPr>
              <a:t>notVirtual</a:t>
            </a:r>
            <a:r>
              <a:rPr lang="en-US" sz="1200" dirty="0" smtClean="0">
                <a:solidFill>
                  <a:schemeClr val="tx1"/>
                </a:solidFill>
              </a:rPr>
              <a:t>() { </a:t>
            </a:r>
            <a:r>
              <a:rPr lang="en-US" sz="1200" dirty="0" err="1" smtClean="0">
                <a:solidFill>
                  <a:schemeClr val="tx1"/>
                </a:solidFill>
              </a:rPr>
              <a:t>cout</a:t>
            </a:r>
            <a:r>
              <a:rPr lang="en-US" sz="1200" dirty="0" smtClean="0">
                <a:solidFill>
                  <a:schemeClr val="tx1"/>
                </a:solidFill>
              </a:rPr>
              <a:t> &lt;&lt; “Still not”; }  </a:t>
            </a:r>
            <a:r>
              <a:rPr lang="en-US" sz="1200" dirty="0" smtClean="0">
                <a:solidFill>
                  <a:srgbClr val="FF0000"/>
                </a:solidFill>
              </a:rPr>
              <a:t>                 // #5</a:t>
            </a:r>
          </a:p>
          <a:p>
            <a:pPr algn="l"/>
            <a:r>
              <a:rPr lang="en-US" sz="1200" dirty="0" smtClean="0">
                <a:solidFill>
                  <a:schemeClr val="tx1"/>
                </a:solidFill>
              </a:rPr>
              <a:t>};</a:t>
            </a:r>
          </a:p>
          <a:p>
            <a:pPr algn="l"/>
            <a:endParaRPr lang="en-US" sz="1200" dirty="0" smtClean="0">
              <a:solidFill>
                <a:schemeClr val="tx1"/>
              </a:solidFill>
            </a:endParaRPr>
          </a:p>
          <a:p>
            <a:pPr algn="l"/>
            <a:r>
              <a:rPr lang="en-US" sz="1200" dirty="0" smtClean="0">
                <a:solidFill>
                  <a:schemeClr val="tx1"/>
                </a:solidFill>
              </a:rPr>
              <a:t>main()</a:t>
            </a:r>
          </a:p>
          <a:p>
            <a:pPr algn="l"/>
            <a:r>
              <a:rPr lang="en-US" sz="1200" dirty="0" smtClean="0">
                <a:solidFill>
                  <a:schemeClr val="tx1"/>
                </a:solidFill>
              </a:rPr>
              <a:t>{</a:t>
            </a:r>
          </a:p>
          <a:p>
            <a:pPr algn="l"/>
            <a:r>
              <a:rPr lang="en-US" sz="1200" dirty="0" smtClean="0">
                <a:solidFill>
                  <a:schemeClr val="tx1"/>
                </a:solidFill>
              </a:rPr>
              <a:t>    </a:t>
            </a:r>
            <a:r>
              <a:rPr lang="en-US" sz="1200" dirty="0" err="1" smtClean="0">
                <a:solidFill>
                  <a:schemeClr val="tx1"/>
                </a:solidFill>
              </a:rPr>
              <a:t>SomeDerivedClass</a:t>
            </a:r>
            <a:r>
              <a:rPr lang="en-US" sz="1200" dirty="0" smtClean="0">
                <a:solidFill>
                  <a:schemeClr val="tx1"/>
                </a:solidFill>
              </a:rPr>
              <a:t> d;	     </a:t>
            </a:r>
          </a:p>
          <a:p>
            <a:pPr algn="l"/>
            <a:r>
              <a:rPr lang="en-US" sz="1200" dirty="0" smtClean="0">
                <a:solidFill>
                  <a:schemeClr val="tx1"/>
                </a:solidFill>
              </a:rPr>
              <a:t>    </a:t>
            </a:r>
            <a:r>
              <a:rPr lang="en-US" sz="1200" dirty="0" err="1" smtClean="0">
                <a:solidFill>
                  <a:schemeClr val="tx1"/>
                </a:solidFill>
              </a:rPr>
              <a:t>SomeBaseClass</a:t>
            </a:r>
            <a:r>
              <a:rPr lang="en-US" sz="1200" dirty="0" smtClean="0">
                <a:solidFill>
                  <a:schemeClr val="tx1"/>
                </a:solidFill>
              </a:rPr>
              <a:t>  *b = &amp;d;  // base </a:t>
            </a:r>
            <a:r>
              <a:rPr lang="en-US" sz="1200" dirty="0" err="1" smtClean="0">
                <a:solidFill>
                  <a:schemeClr val="tx1"/>
                </a:solidFill>
              </a:rPr>
              <a:t>ptr</a:t>
            </a:r>
            <a:r>
              <a:rPr lang="en-US" sz="1200" dirty="0" smtClean="0">
                <a:solidFill>
                  <a:schemeClr val="tx1"/>
                </a:solidFill>
              </a:rPr>
              <a:t> points to derived </a:t>
            </a:r>
            <a:r>
              <a:rPr lang="en-US" sz="1200" dirty="0" err="1" smtClean="0">
                <a:solidFill>
                  <a:schemeClr val="tx1"/>
                </a:solidFill>
              </a:rPr>
              <a:t>obj</a:t>
            </a:r>
            <a:endParaRPr lang="en-US" sz="1200" dirty="0" smtClean="0">
              <a:solidFill>
                <a:schemeClr val="tx1"/>
              </a:solidFill>
            </a:endParaRPr>
          </a:p>
          <a:p>
            <a:pPr algn="l"/>
            <a:endParaRPr lang="en-US" sz="1200" dirty="0" smtClean="0">
              <a:solidFill>
                <a:schemeClr val="tx1"/>
              </a:solidFill>
            </a:endParaRPr>
          </a:p>
          <a:p>
            <a:pPr algn="l"/>
            <a:r>
              <a:rPr lang="en-US" sz="1200" dirty="0" smtClean="0">
                <a:solidFill>
                  <a:srgbClr val="003366"/>
                </a:solidFill>
              </a:rPr>
              <a:t>    </a:t>
            </a:r>
            <a:r>
              <a:rPr lang="en-US" sz="1200" dirty="0" smtClean="0">
                <a:solidFill>
                  <a:srgbClr val="006666"/>
                </a:solidFill>
              </a:rPr>
              <a:t>// Example #1 </a:t>
            </a:r>
          </a:p>
          <a:p>
            <a:pPr algn="l"/>
            <a:r>
              <a:rPr lang="en-US" sz="1200" dirty="0" smtClean="0">
                <a:solidFill>
                  <a:schemeClr val="tx1"/>
                </a:solidFill>
              </a:rPr>
              <a:t>    </a:t>
            </a:r>
            <a:r>
              <a:rPr lang="en-US" sz="1200" dirty="0" err="1" smtClean="0">
                <a:solidFill>
                  <a:schemeClr val="tx1"/>
                </a:solidFill>
              </a:rPr>
              <a:t>cout</a:t>
            </a:r>
            <a:r>
              <a:rPr lang="en-US" sz="1200" dirty="0" smtClean="0">
                <a:solidFill>
                  <a:schemeClr val="tx1"/>
                </a:solidFill>
              </a:rPr>
              <a:t> &lt;&lt; b-&gt;</a:t>
            </a:r>
            <a:r>
              <a:rPr lang="en-US" sz="1200" dirty="0" err="1" smtClean="0">
                <a:solidFill>
                  <a:schemeClr val="tx1"/>
                </a:solidFill>
              </a:rPr>
              <a:t>aVirtualFunc</a:t>
            </a:r>
            <a:r>
              <a:rPr lang="en-US" sz="1200" dirty="0" smtClean="0">
                <a:solidFill>
                  <a:schemeClr val="tx1"/>
                </a:solidFill>
              </a:rPr>
              <a:t>();       </a:t>
            </a:r>
            <a:r>
              <a:rPr lang="en-US" sz="1200" dirty="0" smtClean="0">
                <a:solidFill>
                  <a:srgbClr val="FF0000"/>
                </a:solidFill>
              </a:rPr>
              <a:t>// calls function #4 </a:t>
            </a:r>
          </a:p>
          <a:p>
            <a:pPr algn="l"/>
            <a:endParaRPr lang="en-US" sz="1200" dirty="0" smtClean="0">
              <a:solidFill>
                <a:schemeClr val="tx1"/>
              </a:solidFill>
            </a:endParaRPr>
          </a:p>
          <a:p>
            <a:pPr algn="l"/>
            <a:r>
              <a:rPr lang="en-US" sz="1200" dirty="0" smtClean="0">
                <a:solidFill>
                  <a:srgbClr val="7030A0"/>
                </a:solidFill>
              </a:rPr>
              <a:t>    // Example #2  </a:t>
            </a:r>
          </a:p>
          <a:p>
            <a:pPr algn="l"/>
            <a:r>
              <a:rPr lang="en-US" sz="1200" dirty="0" smtClean="0">
                <a:solidFill>
                  <a:schemeClr val="tx1"/>
                </a:solidFill>
              </a:rPr>
              <a:t>    </a:t>
            </a:r>
            <a:r>
              <a:rPr lang="en-US" sz="1200" dirty="0" err="1" smtClean="0">
                <a:solidFill>
                  <a:schemeClr val="tx1"/>
                </a:solidFill>
              </a:rPr>
              <a:t>cout</a:t>
            </a:r>
            <a:r>
              <a:rPr lang="en-US" sz="1200" dirty="0" smtClean="0">
                <a:solidFill>
                  <a:schemeClr val="tx1"/>
                </a:solidFill>
              </a:rPr>
              <a:t> &lt;&lt; b-&gt;</a:t>
            </a:r>
            <a:r>
              <a:rPr lang="en-US" sz="1200" dirty="0" err="1" smtClean="0">
                <a:solidFill>
                  <a:schemeClr val="tx1"/>
                </a:solidFill>
              </a:rPr>
              <a:t>notAVirtualFunc</a:t>
            </a:r>
            <a:r>
              <a:rPr lang="en-US" sz="1200" dirty="0" smtClean="0">
                <a:solidFill>
                  <a:schemeClr val="tx1"/>
                </a:solidFill>
              </a:rPr>
              <a:t>(); </a:t>
            </a:r>
            <a:r>
              <a:rPr lang="en-US" sz="1200" dirty="0" smtClean="0">
                <a:solidFill>
                  <a:srgbClr val="FF0000"/>
                </a:solidFill>
              </a:rPr>
              <a:t>// calls function #2</a:t>
            </a:r>
          </a:p>
          <a:p>
            <a:pPr algn="l"/>
            <a:endParaRPr lang="en-US" sz="1200" dirty="0" smtClean="0">
              <a:solidFill>
                <a:schemeClr val="tx1"/>
              </a:solidFill>
            </a:endParaRPr>
          </a:p>
          <a:p>
            <a:pPr algn="l"/>
            <a:r>
              <a:rPr lang="en-US" sz="1200" dirty="0" smtClean="0">
                <a:solidFill>
                  <a:srgbClr val="C00000"/>
                </a:solidFill>
              </a:rPr>
              <a:t>    // Example #3  </a:t>
            </a:r>
          </a:p>
          <a:p>
            <a:pPr algn="l"/>
            <a:r>
              <a:rPr lang="en-US" sz="1200" dirty="0" smtClean="0">
                <a:solidFill>
                  <a:schemeClr val="tx1"/>
                </a:solidFill>
              </a:rPr>
              <a:t>    b-&gt;tricky();        </a:t>
            </a:r>
            <a:r>
              <a:rPr lang="en-US" sz="1200" dirty="0" smtClean="0">
                <a:solidFill>
                  <a:srgbClr val="FF0000"/>
                </a:solidFill>
              </a:rPr>
              <a:t>// calls </a:t>
            </a:r>
            <a:r>
              <a:rPr lang="en-US" sz="1200" dirty="0" err="1" smtClean="0">
                <a:solidFill>
                  <a:srgbClr val="FF0000"/>
                </a:solidFill>
              </a:rPr>
              <a:t>func</a:t>
            </a:r>
            <a:r>
              <a:rPr lang="en-US" sz="1200" dirty="0" smtClean="0">
                <a:solidFill>
                  <a:srgbClr val="FF0000"/>
                </a:solidFill>
              </a:rPr>
              <a:t> #3 which calls #4 then #2</a:t>
            </a:r>
          </a:p>
          <a:p>
            <a:pPr algn="l"/>
            <a:r>
              <a:rPr lang="en-US" sz="1200" dirty="0" smtClean="0">
                <a:solidFill>
                  <a:schemeClr val="tx1"/>
                </a:solidFill>
              </a:rPr>
              <a:t>}</a:t>
            </a:r>
          </a:p>
        </p:txBody>
      </p:sp>
      <p:sp>
        <p:nvSpPr>
          <p:cNvPr id="16" name="TextBox 15"/>
          <p:cNvSpPr txBox="1"/>
          <p:nvPr/>
        </p:nvSpPr>
        <p:spPr>
          <a:xfrm>
            <a:off x="4961237" y="3234930"/>
            <a:ext cx="3904736" cy="1169551"/>
          </a:xfrm>
          <a:prstGeom prst="rect">
            <a:avLst/>
          </a:prstGeom>
          <a:noFill/>
        </p:spPr>
        <p:txBody>
          <a:bodyPr wrap="square" rtlCol="0">
            <a:spAutoFit/>
          </a:bodyPr>
          <a:lstStyle/>
          <a:p>
            <a:r>
              <a:rPr lang="en-US" sz="1400" dirty="0" smtClean="0">
                <a:solidFill>
                  <a:srgbClr val="7030A0"/>
                </a:solidFill>
              </a:rPr>
              <a:t>Example #2: </a:t>
            </a:r>
            <a:r>
              <a:rPr lang="en-US" sz="1400" dirty="0" smtClean="0">
                <a:solidFill>
                  <a:schemeClr val="tx1"/>
                </a:solidFill>
              </a:rPr>
              <a:t>When you use a BASE pointer to access a DERIVED object, AND you call a NON-VIRTUAL function defined in both the BASE and the DERIVED classes, your code will call the BASE version of the function.</a:t>
            </a:r>
          </a:p>
        </p:txBody>
      </p:sp>
      <p:sp>
        <p:nvSpPr>
          <p:cNvPr id="17" name="TextBox 16"/>
          <p:cNvSpPr txBox="1"/>
          <p:nvPr/>
        </p:nvSpPr>
        <p:spPr>
          <a:xfrm>
            <a:off x="5002426" y="4968995"/>
            <a:ext cx="3904736" cy="1384995"/>
          </a:xfrm>
          <a:prstGeom prst="rect">
            <a:avLst/>
          </a:prstGeom>
          <a:noFill/>
        </p:spPr>
        <p:txBody>
          <a:bodyPr wrap="square" rtlCol="0">
            <a:spAutoFit/>
          </a:bodyPr>
          <a:lstStyle/>
          <a:p>
            <a:r>
              <a:rPr lang="en-US" sz="1400" dirty="0" smtClean="0">
                <a:solidFill>
                  <a:srgbClr val="C00000"/>
                </a:solidFill>
              </a:rPr>
              <a:t>Example #3: </a:t>
            </a:r>
            <a:r>
              <a:rPr lang="en-US" sz="1400" dirty="0" smtClean="0">
                <a:solidFill>
                  <a:schemeClr val="tx1"/>
                </a:solidFill>
              </a:rPr>
              <a:t>When you use a BASE pointer to access a DERIVED object, all function calls to VIRTUAL functions (***) will be directed to the derived object’s version, even if the function (tricky) calling the virtual function is NOT VIRTUAL itself.</a:t>
            </a:r>
          </a:p>
        </p:txBody>
      </p:sp>
    </p:spTree>
    <p:extLst>
      <p:ext uri="{BB962C8B-B14F-4D97-AF65-F5344CB8AC3E}">
        <p14:creationId xmlns:p14="http://schemas.microsoft.com/office/powerpoint/2010/main" val="62954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2"/>
          </p:nvPr>
        </p:nvSpPr>
        <p:spPr/>
        <p:txBody>
          <a:bodyPr/>
          <a:lstStyle/>
          <a:p>
            <a:fld id="{43A0DFA7-8ED5-41F0-B5ED-33AE8D7095CF}" type="slidenum">
              <a:rPr lang="en-US"/>
              <a:pPr/>
              <a:t>5</a:t>
            </a:fld>
            <a:endParaRPr lang="en-US"/>
          </a:p>
        </p:txBody>
      </p:sp>
      <p:grpSp>
        <p:nvGrpSpPr>
          <p:cNvPr id="404482" name="Group 2"/>
          <p:cNvGrpSpPr>
            <a:grpSpLocks/>
          </p:cNvGrpSpPr>
          <p:nvPr/>
        </p:nvGrpSpPr>
        <p:grpSpPr bwMode="auto">
          <a:xfrm>
            <a:off x="354013" y="3048000"/>
            <a:ext cx="3352800" cy="3149600"/>
            <a:chOff x="240" y="2057"/>
            <a:chExt cx="2112" cy="1774"/>
          </a:xfrm>
        </p:grpSpPr>
        <p:sp>
          <p:nvSpPr>
            <p:cNvPr id="404483" name="Rectangle 3"/>
            <p:cNvSpPr>
              <a:spLocks noChangeArrowheads="1"/>
            </p:cNvSpPr>
            <p:nvPr/>
          </p:nvSpPr>
          <p:spPr bwMode="auto">
            <a:xfrm>
              <a:off x="240" y="2057"/>
              <a:ext cx="2112" cy="177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484" name="Text Box 4"/>
            <p:cNvSpPr txBox="1">
              <a:spLocks noChangeArrowheads="1"/>
            </p:cNvSpPr>
            <p:nvPr/>
          </p:nvSpPr>
          <p:spPr bwMode="auto">
            <a:xfrm>
              <a:off x="258" y="2060"/>
              <a:ext cx="2008" cy="17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ea typeface="MS Mincho" pitchFamily="49" charset="-128"/>
                </a:rPr>
                <a:t>class Person</a:t>
              </a: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endParaRPr lang="en-US" sz="1800">
                <a:latin typeface="Courier New" pitchFamily="49" charset="0"/>
              </a:endParaRPr>
            </a:p>
            <a:p>
              <a:pPr algn="l"/>
              <a:r>
                <a:rPr lang="en-US" sz="1800" b="1">
                  <a:latin typeface="Courier New" pitchFamily="49" charset="0"/>
                  <a:ea typeface="MS Mincho" pitchFamily="49" charset="-128"/>
                </a:rPr>
                <a:t>  string getName(void)</a:t>
              </a:r>
            </a:p>
            <a:p>
              <a:pPr algn="l"/>
              <a:r>
                <a:rPr lang="en-US" sz="1800" b="1">
                  <a:latin typeface="Courier New" pitchFamily="49" charset="0"/>
                  <a:ea typeface="MS Mincho" pitchFamily="49" charset="-128"/>
                </a:rPr>
                <a:t>  { return m_name; }</a:t>
              </a:r>
            </a:p>
            <a:p>
              <a:pPr algn="l"/>
              <a:r>
                <a:rPr lang="en-US" sz="1800" b="1">
                  <a:latin typeface="Courier New" pitchFamily="49" charset="0"/>
                  <a:ea typeface="MS Mincho" pitchFamily="49" charset="-128"/>
                </a:rPr>
                <a:t>  ...</a:t>
              </a:r>
            </a:p>
            <a:p>
              <a:pPr algn="l"/>
              <a:endParaRPr lang="en-US" sz="1800">
                <a:latin typeface="Courier New" pitchFamily="49" charset="0"/>
              </a:endParaRPr>
            </a:p>
            <a:p>
              <a:pPr algn="l"/>
              <a:r>
                <a:rPr lang="en-US" sz="1800" b="1">
                  <a:latin typeface="Courier New" pitchFamily="49" charset="0"/>
                  <a:ea typeface="MS Mincho" pitchFamily="49" charset="-128"/>
                </a:rPr>
                <a:t>private:</a:t>
              </a:r>
              <a:endParaRPr lang="en-US" sz="1800">
                <a:latin typeface="Courier New" pitchFamily="49" charset="0"/>
              </a:endParaRPr>
            </a:p>
            <a:p>
              <a:pPr algn="l"/>
              <a:r>
                <a:rPr lang="en-US" sz="1800" b="1">
                  <a:latin typeface="Courier New" pitchFamily="49" charset="0"/>
                  <a:ea typeface="MS Mincho" pitchFamily="49" charset="-128"/>
                </a:rPr>
                <a:t>  </a:t>
              </a:r>
              <a:r>
                <a:rPr lang="en-US" sz="1800" b="1">
                  <a:latin typeface="Courier New" pitchFamily="49" charset="0"/>
                </a:rPr>
                <a:t>string m_name;</a:t>
              </a:r>
            </a:p>
            <a:p>
              <a:pPr algn="l"/>
              <a:r>
                <a:rPr lang="en-US" sz="1800" b="1">
                  <a:latin typeface="Courier New" pitchFamily="49" charset="0"/>
                </a:rPr>
                <a:t>  int    m_age;</a:t>
              </a:r>
            </a:p>
            <a:p>
              <a:pPr algn="l"/>
              <a:r>
                <a:rPr lang="en-US" sz="1800" b="1">
                  <a:latin typeface="Courier New" pitchFamily="49" charset="0"/>
                </a:rPr>
                <a:t>};</a:t>
              </a:r>
              <a:r>
                <a:rPr lang="en-US" sz="1800">
                  <a:latin typeface="Courier New" pitchFamily="49" charset="0"/>
                </a:rPr>
                <a:t> </a:t>
              </a:r>
            </a:p>
          </p:txBody>
        </p:sp>
      </p:grpSp>
      <p:sp>
        <p:nvSpPr>
          <p:cNvPr id="404485" name="Rectangle 5"/>
          <p:cNvSpPr>
            <a:spLocks noGrp="1" noChangeArrowheads="1"/>
          </p:cNvSpPr>
          <p:nvPr>
            <p:ph type="title"/>
          </p:nvPr>
        </p:nvSpPr>
        <p:spPr>
          <a:xfrm>
            <a:off x="685800" y="-228600"/>
            <a:ext cx="7772400" cy="1143000"/>
          </a:xfrm>
        </p:spPr>
        <p:txBody>
          <a:bodyPr/>
          <a:lstStyle/>
          <a:p>
            <a:r>
              <a:rPr lang="en-US"/>
              <a:t>Polymorphism</a:t>
            </a:r>
          </a:p>
        </p:txBody>
      </p:sp>
      <p:sp>
        <p:nvSpPr>
          <p:cNvPr id="404487" name="Rectangle 7"/>
          <p:cNvSpPr>
            <a:spLocks noChangeArrowheads="1"/>
          </p:cNvSpPr>
          <p:nvPr/>
        </p:nvSpPr>
        <p:spPr bwMode="auto">
          <a:xfrm>
            <a:off x="66675" y="681038"/>
            <a:ext cx="90233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The idea behind </a:t>
            </a:r>
            <a:r>
              <a:rPr lang="en-US">
                <a:solidFill>
                  <a:srgbClr val="6600CC"/>
                </a:solidFill>
              </a:rPr>
              <a:t>polymorphism</a:t>
            </a:r>
            <a:r>
              <a:rPr lang="en-US">
                <a:solidFill>
                  <a:schemeClr val="tx1"/>
                </a:solidFill>
              </a:rPr>
              <a:t> is that once I define a function that accepts a (</a:t>
            </a:r>
            <a:r>
              <a:rPr lang="en-US" i="1">
                <a:solidFill>
                  <a:schemeClr val="tx1"/>
                </a:solidFill>
              </a:rPr>
              <a:t>reference</a:t>
            </a:r>
            <a:r>
              <a:rPr lang="en-US">
                <a:solidFill>
                  <a:schemeClr val="tx1"/>
                </a:solidFill>
              </a:rPr>
              <a:t> or </a:t>
            </a:r>
            <a:r>
              <a:rPr lang="en-US" i="1">
                <a:solidFill>
                  <a:schemeClr val="tx1"/>
                </a:solidFill>
              </a:rPr>
              <a:t>pointer</a:t>
            </a:r>
            <a:r>
              <a:rPr lang="en-US">
                <a:solidFill>
                  <a:schemeClr val="tx1"/>
                </a:solidFill>
              </a:rPr>
              <a:t> to a) </a:t>
            </a:r>
            <a:r>
              <a:rPr lang="en-US">
                <a:solidFill>
                  <a:srgbClr val="006666"/>
                </a:solidFill>
              </a:rPr>
              <a:t>Person</a:t>
            </a:r>
            <a:r>
              <a:rPr lang="en-US">
                <a:solidFill>
                  <a:schemeClr val="tx1"/>
                </a:solidFill>
              </a:rPr>
              <a:t>…</a:t>
            </a:r>
          </a:p>
        </p:txBody>
      </p:sp>
      <p:grpSp>
        <p:nvGrpSpPr>
          <p:cNvPr id="404488" name="Group 8"/>
          <p:cNvGrpSpPr>
            <a:grpSpLocks/>
          </p:cNvGrpSpPr>
          <p:nvPr/>
        </p:nvGrpSpPr>
        <p:grpSpPr bwMode="auto">
          <a:xfrm>
            <a:off x="5043488" y="3273425"/>
            <a:ext cx="3963987" cy="3451225"/>
            <a:chOff x="3494" y="1776"/>
            <a:chExt cx="2162" cy="2432"/>
          </a:xfrm>
        </p:grpSpPr>
        <p:sp>
          <p:nvSpPr>
            <p:cNvPr id="404489" name="Rectangle 9"/>
            <p:cNvSpPr>
              <a:spLocks noChangeArrowheads="1"/>
            </p:cNvSpPr>
            <p:nvPr/>
          </p:nvSpPr>
          <p:spPr bwMode="auto">
            <a:xfrm>
              <a:off x="3504" y="1776"/>
              <a:ext cx="2152" cy="243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490" name="Text Box 10"/>
            <p:cNvSpPr txBox="1">
              <a:spLocks noChangeArrowheads="1"/>
            </p:cNvSpPr>
            <p:nvPr/>
          </p:nvSpPr>
          <p:spPr bwMode="auto">
            <a:xfrm>
              <a:off x="3494" y="1780"/>
              <a:ext cx="2008" cy="15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SayHi(</a:t>
              </a:r>
              <a:r>
                <a:rPr lang="en-US" sz="1800" b="1">
                  <a:solidFill>
                    <a:schemeClr val="accent2"/>
                  </a:solidFill>
                  <a:latin typeface="Courier New" pitchFamily="49" charset="0"/>
                </a:rPr>
                <a:t>Person</a:t>
              </a:r>
              <a:r>
                <a:rPr lang="en-US" sz="1800" b="1">
                  <a:latin typeface="Courier New" pitchFamily="49" charset="0"/>
                </a:rPr>
                <a:t> </a:t>
              </a:r>
              <a:r>
                <a:rPr lang="en-US" sz="1800" b="1">
                  <a:solidFill>
                    <a:schemeClr val="accent2"/>
                  </a:solidFill>
                  <a:latin typeface="Courier New" pitchFamily="49" charset="0"/>
                </a:rPr>
                <a:t>&amp;p</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“Hello “ &lt;&lt;</a:t>
              </a:r>
            </a:p>
            <a:p>
              <a:pPr algn="l"/>
              <a:r>
                <a:rPr lang="en-US" sz="1800" b="1">
                  <a:latin typeface="Courier New" pitchFamily="49" charset="0"/>
                </a:rPr>
                <a:t>     p.getName();</a:t>
              </a:r>
              <a:br>
                <a:rPr lang="en-US" sz="1800" b="1">
                  <a:latin typeface="Courier New" pitchFamily="49" charset="0"/>
                </a:rPr>
              </a:br>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a:p>
              <a:pPr algn="l"/>
              <a:r>
                <a:rPr lang="en-US" sz="1800" b="1">
                  <a:latin typeface="Courier New" pitchFamily="49" charset="0"/>
                </a:rPr>
                <a:t> </a:t>
              </a:r>
            </a:p>
          </p:txBody>
        </p:sp>
      </p:grpSp>
      <p:sp>
        <p:nvSpPr>
          <p:cNvPr id="404491" name="Text Box 11"/>
          <p:cNvSpPr txBox="1">
            <a:spLocks noChangeArrowheads="1"/>
          </p:cNvSpPr>
          <p:nvPr/>
        </p:nvSpPr>
        <p:spPr bwMode="auto">
          <a:xfrm>
            <a:off x="5057775" y="4845050"/>
            <a:ext cx="2706688" cy="18256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900"/>
              <a:t>main()</a:t>
            </a:r>
          </a:p>
          <a:p>
            <a:pPr algn="l"/>
            <a:r>
              <a:rPr lang="en-US" sz="1900"/>
              <a:t>{</a:t>
            </a:r>
          </a:p>
          <a:p>
            <a:pPr algn="l"/>
            <a:r>
              <a:rPr lang="en-US" sz="1900"/>
              <a:t>     Person </a:t>
            </a:r>
            <a:r>
              <a:rPr lang="en-US" sz="1900">
                <a:solidFill>
                  <a:srgbClr val="6600CC"/>
                </a:solidFill>
              </a:rPr>
              <a:t>p</a:t>
            </a:r>
            <a:r>
              <a:rPr lang="en-US" sz="1900"/>
              <a:t>(“Eric”,18);</a:t>
            </a:r>
          </a:p>
          <a:p>
            <a:pPr algn="l"/>
            <a:endParaRPr lang="en-US" sz="1900"/>
          </a:p>
          <a:p>
            <a:pPr algn="l"/>
            <a:r>
              <a:rPr lang="en-US" sz="1900"/>
              <a:t>    SayHi(</a:t>
            </a:r>
            <a:r>
              <a:rPr lang="en-US" sz="1900">
                <a:solidFill>
                  <a:srgbClr val="6600CC"/>
                </a:solidFill>
              </a:rPr>
              <a:t>p</a:t>
            </a:r>
            <a:r>
              <a:rPr lang="en-US" sz="1900"/>
              <a:t>);</a:t>
            </a:r>
          </a:p>
          <a:p>
            <a:pPr algn="l"/>
            <a:r>
              <a:rPr lang="en-US" sz="1900"/>
              <a:t>}</a:t>
            </a:r>
          </a:p>
        </p:txBody>
      </p:sp>
      <p:sp>
        <p:nvSpPr>
          <p:cNvPr id="404493" name="Text Box 13"/>
          <p:cNvSpPr txBox="1">
            <a:spLocks noChangeArrowheads="1"/>
          </p:cNvSpPr>
          <p:nvPr/>
        </p:nvSpPr>
        <p:spPr bwMode="auto">
          <a:xfrm>
            <a:off x="5386388" y="5337175"/>
            <a:ext cx="3571875" cy="1158875"/>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chemeClr val="tx1"/>
                </a:solidFill>
              </a:rPr>
              <a:t>float GPA = 1.6;</a:t>
            </a:r>
          </a:p>
          <a:p>
            <a:pPr algn="l"/>
            <a:r>
              <a:rPr lang="en-US" sz="2000">
                <a:solidFill>
                  <a:srgbClr val="FF3300"/>
                </a:solidFill>
              </a:rPr>
              <a:t>Student s</a:t>
            </a:r>
            <a:r>
              <a:rPr lang="en-US" sz="2000">
                <a:solidFill>
                  <a:schemeClr val="tx1"/>
                </a:solidFill>
              </a:rPr>
              <a:t>(“David”,19,</a:t>
            </a:r>
            <a:r>
              <a:rPr lang="en-US" sz="2000">
                <a:solidFill>
                  <a:srgbClr val="FF3300"/>
                </a:solidFill>
              </a:rPr>
              <a:t> GPA</a:t>
            </a:r>
            <a:r>
              <a:rPr lang="en-US" sz="2000">
                <a:solidFill>
                  <a:schemeClr val="tx1"/>
                </a:solidFill>
              </a:rPr>
              <a:t>);</a:t>
            </a:r>
          </a:p>
          <a:p>
            <a:pPr algn="l"/>
            <a:endParaRPr lang="en-US" sz="1000">
              <a:solidFill>
                <a:schemeClr val="tx1"/>
              </a:solidFill>
            </a:endParaRPr>
          </a:p>
          <a:p>
            <a:pPr algn="l"/>
            <a:r>
              <a:rPr lang="en-US" sz="2000"/>
              <a:t>SayHi(</a:t>
            </a:r>
            <a:r>
              <a:rPr lang="en-US" sz="2000">
                <a:solidFill>
                  <a:srgbClr val="FF3300"/>
                </a:solidFill>
              </a:rPr>
              <a:t>s</a:t>
            </a:r>
            <a:r>
              <a:rPr lang="en-US" sz="2000"/>
              <a:t>);</a:t>
            </a:r>
          </a:p>
        </p:txBody>
      </p:sp>
      <p:sp>
        <p:nvSpPr>
          <p:cNvPr id="404496" name="Text Box 16"/>
          <p:cNvSpPr txBox="1">
            <a:spLocks noChangeArrowheads="1"/>
          </p:cNvSpPr>
          <p:nvPr/>
        </p:nvSpPr>
        <p:spPr bwMode="auto">
          <a:xfrm>
            <a:off x="700088" y="4391025"/>
            <a:ext cx="4210050" cy="2566988"/>
          </a:xfrm>
          <a:prstGeom prst="rect">
            <a:avLst/>
          </a:prstGeom>
          <a:solidFill>
            <a:srgbClr val="FFFBFD"/>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ea typeface="MS Mincho" pitchFamily="49" charset="-128"/>
              </a:rPr>
              <a:t>class </a:t>
            </a:r>
            <a:r>
              <a:rPr lang="en-US" sz="1800" b="1">
                <a:solidFill>
                  <a:srgbClr val="006666"/>
                </a:solidFill>
                <a:latin typeface="Courier New" pitchFamily="49" charset="0"/>
                <a:ea typeface="MS Mincho" pitchFamily="49" charset="-128"/>
              </a:rPr>
              <a:t>Student</a:t>
            </a:r>
            <a:r>
              <a:rPr lang="en-US" sz="800" b="1">
                <a:solidFill>
                  <a:srgbClr val="006666"/>
                </a:solidFill>
                <a:latin typeface="Courier New" pitchFamily="49" charset="0"/>
                <a:ea typeface="MS Mincho" pitchFamily="49" charset="-128"/>
              </a:rPr>
              <a:t> </a:t>
            </a:r>
            <a:r>
              <a:rPr lang="en-US" sz="1800" b="1" i="1">
                <a:solidFill>
                  <a:srgbClr val="990000"/>
                </a:solidFill>
                <a:latin typeface="Courier New" pitchFamily="49" charset="0"/>
                <a:ea typeface="MS Mincho" pitchFamily="49" charset="-128"/>
              </a:rPr>
              <a:t>:</a:t>
            </a:r>
            <a:r>
              <a:rPr lang="en-US" sz="800" b="1" i="1">
                <a:solidFill>
                  <a:srgbClr val="990000"/>
                </a:solidFill>
                <a:latin typeface="Courier New" pitchFamily="49" charset="0"/>
                <a:ea typeface="MS Mincho" pitchFamily="49" charset="-128"/>
              </a:rPr>
              <a:t> </a:t>
            </a:r>
            <a:r>
              <a:rPr lang="en-US" sz="1800" b="1" i="1">
                <a:solidFill>
                  <a:schemeClr val="tx1"/>
                </a:solidFill>
                <a:latin typeface="Courier New" pitchFamily="49" charset="0"/>
                <a:ea typeface="MS Mincho" pitchFamily="49" charset="-128"/>
              </a:rPr>
              <a:t>public</a:t>
            </a:r>
            <a:r>
              <a:rPr lang="en-US" sz="1800" b="1" i="1">
                <a:solidFill>
                  <a:srgbClr val="990000"/>
                </a:solidFill>
                <a:latin typeface="Courier New" pitchFamily="49" charset="0"/>
                <a:ea typeface="MS Mincho" pitchFamily="49" charset="-128"/>
              </a:rPr>
              <a:t> </a:t>
            </a:r>
            <a:r>
              <a:rPr lang="en-US" sz="1800" b="1" i="1">
                <a:solidFill>
                  <a:srgbClr val="6600CC"/>
                </a:solidFill>
                <a:latin typeface="Courier New" pitchFamily="49" charset="0"/>
                <a:ea typeface="MS Mincho" pitchFamily="49" charset="-128"/>
              </a:rPr>
              <a:t>Person</a:t>
            </a:r>
            <a:endParaRPr lang="en-US" sz="1800" b="1">
              <a:solidFill>
                <a:srgbClr val="6600CC"/>
              </a:solidFill>
              <a:latin typeface="Courier New" pitchFamily="49" charset="0"/>
              <a:ea typeface="MS Mincho" pitchFamily="49" charset="-128"/>
            </a:endParaRP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p>
          <a:p>
            <a:pPr algn="l"/>
            <a:r>
              <a:rPr lang="en-US" sz="1800" b="1">
                <a:solidFill>
                  <a:schemeClr val="accent2"/>
                </a:solidFill>
                <a:latin typeface="Courier New" pitchFamily="49" charset="0"/>
                <a:ea typeface="MS Mincho" pitchFamily="49" charset="-128"/>
              </a:rPr>
              <a:t>  // new stuff:</a:t>
            </a:r>
            <a:endParaRPr lang="en-US" sz="1800">
              <a:solidFill>
                <a:schemeClr val="accent2"/>
              </a:solidFill>
              <a:latin typeface="Courier New" pitchFamily="49" charset="0"/>
            </a:endParaRPr>
          </a:p>
          <a:p>
            <a:pPr algn="l"/>
            <a:r>
              <a:rPr lang="en-US" sz="1800" b="1">
                <a:solidFill>
                  <a:schemeClr val="accent2"/>
                </a:solidFill>
                <a:latin typeface="Courier New" pitchFamily="49" charset="0"/>
                <a:ea typeface="MS Mincho" pitchFamily="49" charset="-128"/>
              </a:rPr>
              <a:t>  int getGPA();</a:t>
            </a:r>
          </a:p>
          <a:p>
            <a:pPr algn="l"/>
            <a:r>
              <a:rPr lang="en-US" sz="1800" b="1">
                <a:latin typeface="Courier New" pitchFamily="49" charset="0"/>
                <a:ea typeface="MS Mincho" pitchFamily="49" charset="-128"/>
              </a:rPr>
              <a:t>private:</a:t>
            </a:r>
          </a:p>
          <a:p>
            <a:pPr algn="l"/>
            <a:r>
              <a:rPr lang="en-US" sz="1800" b="1">
                <a:solidFill>
                  <a:schemeClr val="accent2"/>
                </a:solidFill>
                <a:latin typeface="Courier New" pitchFamily="49" charset="0"/>
                <a:ea typeface="MS Mincho" pitchFamily="49" charset="-128"/>
              </a:rPr>
              <a:t>  // new stuff:</a:t>
            </a:r>
          </a:p>
          <a:p>
            <a:pPr algn="l"/>
            <a:r>
              <a:rPr lang="en-US" sz="1800" b="1">
                <a:solidFill>
                  <a:schemeClr val="accent2"/>
                </a:solidFill>
                <a:latin typeface="Courier New" pitchFamily="49" charset="0"/>
                <a:ea typeface="MS Mincho" pitchFamily="49" charset="-128"/>
              </a:rPr>
              <a:t>  float m_gpa;</a:t>
            </a:r>
            <a:endParaRPr lang="en-US" sz="1800">
              <a:solidFill>
                <a:schemeClr val="accent2"/>
              </a:solidFill>
              <a:latin typeface="Courier New" pitchFamily="49" charset="0"/>
            </a:endParaRPr>
          </a:p>
          <a:p>
            <a:pPr algn="l"/>
            <a:r>
              <a:rPr lang="en-US" sz="1800" b="1">
                <a:latin typeface="Courier New" pitchFamily="49" charset="0"/>
              </a:rPr>
              <a:t>};</a:t>
            </a:r>
            <a:r>
              <a:rPr lang="en-US" sz="1800">
                <a:latin typeface="Courier New" pitchFamily="49" charset="0"/>
              </a:rPr>
              <a:t> </a:t>
            </a:r>
          </a:p>
        </p:txBody>
      </p:sp>
      <p:sp>
        <p:nvSpPr>
          <p:cNvPr id="404499" name="Rectangle 19"/>
          <p:cNvSpPr>
            <a:spLocks noChangeArrowheads="1"/>
          </p:cNvSpPr>
          <p:nvPr/>
        </p:nvSpPr>
        <p:spPr bwMode="auto">
          <a:xfrm>
            <a:off x="431800" y="1524000"/>
            <a:ext cx="83820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Not only can I pass </a:t>
            </a:r>
            <a:r>
              <a:rPr lang="en-US">
                <a:solidFill>
                  <a:srgbClr val="6600CC"/>
                </a:solidFill>
              </a:rPr>
              <a:t>Person</a:t>
            </a:r>
            <a:r>
              <a:rPr lang="en-US">
                <a:solidFill>
                  <a:schemeClr val="tx1"/>
                </a:solidFill>
              </a:rPr>
              <a:t> </a:t>
            </a:r>
            <a:r>
              <a:rPr lang="en-US">
                <a:solidFill>
                  <a:srgbClr val="6600CC"/>
                </a:solidFill>
              </a:rPr>
              <a:t>variables</a:t>
            </a:r>
            <a:r>
              <a:rPr lang="en-US">
                <a:solidFill>
                  <a:schemeClr val="tx1"/>
                </a:solidFill>
              </a:rPr>
              <a:t> to that class…</a:t>
            </a:r>
          </a:p>
        </p:txBody>
      </p:sp>
      <p:sp>
        <p:nvSpPr>
          <p:cNvPr id="404500" name="Rectangle 20"/>
          <p:cNvSpPr>
            <a:spLocks noChangeArrowheads="1"/>
          </p:cNvSpPr>
          <p:nvPr/>
        </p:nvSpPr>
        <p:spPr bwMode="auto">
          <a:xfrm>
            <a:off x="368300" y="2057400"/>
            <a:ext cx="83820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tx1"/>
                </a:solidFill>
              </a:rPr>
              <a:t>But I can also pass </a:t>
            </a:r>
            <a:r>
              <a:rPr lang="en-US">
                <a:solidFill>
                  <a:srgbClr val="6600CC"/>
                </a:solidFill>
              </a:rPr>
              <a:t>any variable</a:t>
            </a:r>
            <a:r>
              <a:rPr lang="en-US">
                <a:solidFill>
                  <a:schemeClr val="tx1"/>
                </a:solidFill>
              </a:rPr>
              <a:t> that </a:t>
            </a:r>
            <a:br>
              <a:rPr lang="en-US">
                <a:solidFill>
                  <a:schemeClr val="tx1"/>
                </a:solidFill>
              </a:rPr>
            </a:br>
            <a:r>
              <a:rPr lang="en-US">
                <a:solidFill>
                  <a:schemeClr val="tx1"/>
                </a:solidFill>
              </a:rPr>
              <a:t>was derived from a Person!</a:t>
            </a:r>
          </a:p>
        </p:txBody>
      </p:sp>
      <p:sp>
        <p:nvSpPr>
          <p:cNvPr id="404501" name="Text Box 21"/>
          <p:cNvSpPr txBox="1">
            <a:spLocks noChangeArrowheads="1"/>
          </p:cNvSpPr>
          <p:nvPr/>
        </p:nvSpPr>
        <p:spPr bwMode="auto">
          <a:xfrm>
            <a:off x="4792663" y="1616075"/>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4502" name="Text Box 22"/>
          <p:cNvSpPr txBox="1">
            <a:spLocks noChangeArrowheads="1"/>
          </p:cNvSpPr>
          <p:nvPr/>
        </p:nvSpPr>
        <p:spPr bwMode="auto">
          <a:xfrm>
            <a:off x="6111875" y="6075363"/>
            <a:ext cx="2746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4504" name="Freeform 24"/>
          <p:cNvSpPr>
            <a:spLocks/>
          </p:cNvSpPr>
          <p:nvPr/>
        </p:nvSpPr>
        <p:spPr bwMode="auto">
          <a:xfrm>
            <a:off x="4953000" y="1955800"/>
            <a:ext cx="1298575" cy="4254500"/>
          </a:xfrm>
          <a:custGeom>
            <a:avLst/>
            <a:gdLst>
              <a:gd name="T0" fmla="*/ 0 w 852"/>
              <a:gd name="T1" fmla="*/ 0 h 2559"/>
              <a:gd name="T2" fmla="*/ 0 w 852"/>
              <a:gd name="T3" fmla="*/ 2112 h 2559"/>
              <a:gd name="T4" fmla="*/ 336 w 852"/>
              <a:gd name="T5" fmla="*/ 2448 h 2559"/>
              <a:gd name="T6" fmla="*/ 852 w 852"/>
              <a:gd name="T7" fmla="*/ 2464 h 2559"/>
              <a:gd name="T8" fmla="*/ 852 w 852"/>
              <a:gd name="T9" fmla="*/ 2559 h 2559"/>
            </a:gdLst>
            <a:ahLst/>
            <a:cxnLst>
              <a:cxn ang="0">
                <a:pos x="T0" y="T1"/>
              </a:cxn>
              <a:cxn ang="0">
                <a:pos x="T2" y="T3"/>
              </a:cxn>
              <a:cxn ang="0">
                <a:pos x="T4" y="T5"/>
              </a:cxn>
              <a:cxn ang="0">
                <a:pos x="T6" y="T7"/>
              </a:cxn>
              <a:cxn ang="0">
                <a:pos x="T8" y="T9"/>
              </a:cxn>
            </a:cxnLst>
            <a:rect l="0" t="0" r="r" b="b"/>
            <a:pathLst>
              <a:path w="852" h="2559">
                <a:moveTo>
                  <a:pt x="0" y="0"/>
                </a:moveTo>
                <a:lnTo>
                  <a:pt x="0" y="2112"/>
                </a:lnTo>
                <a:lnTo>
                  <a:pt x="336" y="2448"/>
                </a:lnTo>
                <a:lnTo>
                  <a:pt x="852" y="2464"/>
                </a:lnTo>
                <a:lnTo>
                  <a:pt x="852" y="2559"/>
                </a:lnTo>
              </a:path>
            </a:pathLst>
          </a:custGeom>
          <a:noFill/>
          <a:ln w="50800" cap="flat" cmpd="sng">
            <a:solidFill>
              <a:srgbClr val="800000"/>
            </a:solidFill>
            <a:prstDash val="solid"/>
            <a:round/>
            <a:headEnd/>
            <a:tailEnd type="stealth"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04506" name="Freeform 26"/>
          <p:cNvSpPr>
            <a:spLocks/>
          </p:cNvSpPr>
          <p:nvPr/>
        </p:nvSpPr>
        <p:spPr bwMode="auto">
          <a:xfrm>
            <a:off x="4114800" y="2819400"/>
            <a:ext cx="2209800" cy="3352800"/>
          </a:xfrm>
          <a:custGeom>
            <a:avLst/>
            <a:gdLst>
              <a:gd name="T0" fmla="*/ 0 w 1392"/>
              <a:gd name="T1" fmla="*/ 0 h 2112"/>
              <a:gd name="T2" fmla="*/ 720 w 1392"/>
              <a:gd name="T3" fmla="*/ 1872 h 2112"/>
              <a:gd name="T4" fmla="*/ 1344 w 1392"/>
              <a:gd name="T5" fmla="*/ 2016 h 2112"/>
              <a:gd name="T6" fmla="*/ 1392 w 1392"/>
              <a:gd name="T7" fmla="*/ 2112 h 2112"/>
            </a:gdLst>
            <a:ahLst/>
            <a:cxnLst>
              <a:cxn ang="0">
                <a:pos x="T0" y="T1"/>
              </a:cxn>
              <a:cxn ang="0">
                <a:pos x="T2" y="T3"/>
              </a:cxn>
              <a:cxn ang="0">
                <a:pos x="T4" y="T5"/>
              </a:cxn>
              <a:cxn ang="0">
                <a:pos x="T6" y="T7"/>
              </a:cxn>
            </a:cxnLst>
            <a:rect l="0" t="0" r="r" b="b"/>
            <a:pathLst>
              <a:path w="1392" h="2112">
                <a:moveTo>
                  <a:pt x="0" y="0"/>
                </a:moveTo>
                <a:lnTo>
                  <a:pt x="720" y="1872"/>
                </a:lnTo>
                <a:lnTo>
                  <a:pt x="1344" y="2016"/>
                </a:lnTo>
                <a:lnTo>
                  <a:pt x="1392" y="2112"/>
                </a:lnTo>
              </a:path>
            </a:pathLst>
          </a:custGeom>
          <a:noFill/>
          <a:ln w="50800" cap="flat" cmpd="sng">
            <a:solidFill>
              <a:srgbClr val="800000"/>
            </a:solidFill>
            <a:prstDash val="solid"/>
            <a:round/>
            <a:headEnd/>
            <a:tailEnd type="stealth"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44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44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449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04504"/>
                                        </p:tgtEl>
                                        <p:attrNameLst>
                                          <p:attrName>style.visibility</p:attrName>
                                        </p:attrNameLst>
                                      </p:cBhvr>
                                      <p:to>
                                        <p:strVal val="visible"/>
                                      </p:to>
                                    </p:set>
                                    <p:animEffect transition="in" filter="wipe(up)">
                                      <p:cBhvr>
                                        <p:cTn id="23" dur="500"/>
                                        <p:tgtEl>
                                          <p:spTgt spid="40450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404504"/>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0450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404496"/>
                                        </p:tgtEl>
                                        <p:attrNameLst>
                                          <p:attrName>style.visibility</p:attrName>
                                        </p:attrNameLst>
                                      </p:cBhvr>
                                      <p:to>
                                        <p:strVal val="visible"/>
                                      </p:to>
                                    </p:set>
                                    <p:anim calcmode="lin" valueType="num">
                                      <p:cBhvr additive="base">
                                        <p:cTn id="36" dur="500" fill="hold"/>
                                        <p:tgtEl>
                                          <p:spTgt spid="404496"/>
                                        </p:tgtEl>
                                        <p:attrNameLst>
                                          <p:attrName>ppt_x</p:attrName>
                                        </p:attrNameLst>
                                      </p:cBhvr>
                                      <p:tavLst>
                                        <p:tav tm="0">
                                          <p:val>
                                            <p:strVal val="0-#ppt_w/2"/>
                                          </p:val>
                                        </p:tav>
                                        <p:tav tm="100000">
                                          <p:val>
                                            <p:strVal val="#ppt_x"/>
                                          </p:val>
                                        </p:tav>
                                      </p:tavLst>
                                    </p:anim>
                                    <p:anim calcmode="lin" valueType="num">
                                      <p:cBhvr additive="base">
                                        <p:cTn id="37" dur="500" fill="hold"/>
                                        <p:tgtEl>
                                          <p:spTgt spid="404496"/>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4493"/>
                                        </p:tgtEl>
                                        <p:attrNameLst>
                                          <p:attrName>style.visibility</p:attrName>
                                        </p:attrNameLst>
                                      </p:cBhvr>
                                      <p:to>
                                        <p:strVal val="visible"/>
                                      </p:to>
                                    </p:set>
                                    <p:animEffect transition="in" filter="fade">
                                      <p:cBhvr>
                                        <p:cTn id="42" dur="1000"/>
                                        <p:tgtEl>
                                          <p:spTgt spid="4044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04506"/>
                                        </p:tgtEl>
                                        <p:attrNameLst>
                                          <p:attrName>style.visibility</p:attrName>
                                        </p:attrNameLst>
                                      </p:cBhvr>
                                      <p:to>
                                        <p:strVal val="visible"/>
                                      </p:to>
                                    </p:set>
                                    <p:animEffect transition="in" filter="wipe(up)">
                                      <p:cBhvr>
                                        <p:cTn id="47" dur="500"/>
                                        <p:tgtEl>
                                          <p:spTgt spid="404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7" grpId="0"/>
      <p:bldP spid="404491" grpId="0"/>
      <p:bldP spid="404493" grpId="0" animBg="1"/>
      <p:bldP spid="404496" grpId="0" animBg="1"/>
      <p:bldP spid="404499" grpId="0"/>
      <p:bldP spid="404500" grpId="0"/>
      <p:bldP spid="404504" grpId="0" animBg="1"/>
      <p:bldP spid="404504" grpId="1" animBg="1"/>
      <p:bldP spid="40450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54733EE-6D19-4F66-A4BE-1E1E661ADD57}" type="slidenum">
              <a:rPr lang="en-US"/>
              <a:pPr/>
              <a:t>50</a:t>
            </a:fld>
            <a:endParaRPr lang="en-US"/>
          </a:p>
        </p:txBody>
      </p:sp>
      <p:sp>
        <p:nvSpPr>
          <p:cNvPr id="432130" name="Rectangle 2"/>
          <p:cNvSpPr>
            <a:spLocks noGrp="1" noChangeArrowheads="1"/>
          </p:cNvSpPr>
          <p:nvPr>
            <p:ph type="title"/>
          </p:nvPr>
        </p:nvSpPr>
        <p:spPr/>
        <p:txBody>
          <a:bodyPr/>
          <a:lstStyle/>
          <a:p>
            <a:r>
              <a:rPr lang="en-US" sz="4000"/>
              <a:t>Challenge Problem: Diary Class</a:t>
            </a:r>
          </a:p>
        </p:txBody>
      </p:sp>
      <p:sp>
        <p:nvSpPr>
          <p:cNvPr id="432132" name="Rectangle 4"/>
          <p:cNvSpPr>
            <a:spLocks noChangeArrowheads="1"/>
          </p:cNvSpPr>
          <p:nvPr/>
        </p:nvSpPr>
        <p:spPr bwMode="auto">
          <a:xfrm>
            <a:off x="457200" y="1131888"/>
            <a:ext cx="8305800" cy="52387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lgn="l">
              <a:tabLst>
                <a:tab pos="685800" algn="l"/>
              </a:tabLst>
            </a:pPr>
            <a:r>
              <a:rPr lang="en-US" sz="2200"/>
              <a:t>Write a Diary class to hold your memories...:</a:t>
            </a:r>
          </a:p>
          <a:p>
            <a:pPr marL="457200" indent="-457200" algn="l">
              <a:tabLst>
                <a:tab pos="685800" algn="l"/>
              </a:tabLst>
            </a:pPr>
            <a:endParaRPr lang="en-US" sz="2200"/>
          </a:p>
          <a:p>
            <a:pPr marL="457200" indent="-457200" algn="l">
              <a:buFontTx/>
              <a:buAutoNum type="arabicPeriod"/>
              <a:tabLst>
                <a:tab pos="685800" algn="l"/>
              </a:tabLst>
            </a:pPr>
            <a:r>
              <a:rPr lang="en-US" sz="2200">
                <a:solidFill>
                  <a:srgbClr val="006666"/>
                </a:solidFill>
              </a:rPr>
              <a:t>When a Diary object is constructed, the user must specify a title for the diary in the form of a C++ string.</a:t>
            </a:r>
          </a:p>
          <a:p>
            <a:pPr marL="457200" indent="-457200" algn="l">
              <a:buFontTx/>
              <a:buAutoNum type="arabicPeriod"/>
              <a:tabLst>
                <a:tab pos="685800" algn="l"/>
              </a:tabLst>
            </a:pPr>
            <a:endParaRPr lang="en-US" sz="1000">
              <a:solidFill>
                <a:srgbClr val="006666"/>
              </a:solidFill>
            </a:endParaRPr>
          </a:p>
          <a:p>
            <a:pPr marL="457200" indent="-457200" algn="l">
              <a:buFontTx/>
              <a:buAutoNum type="arabicPeriod"/>
              <a:tabLst>
                <a:tab pos="685800" algn="l"/>
              </a:tabLst>
            </a:pPr>
            <a:r>
              <a:rPr lang="en-US" sz="2200"/>
              <a:t>All diaries allow the user to find out their title with a getTitle() method.</a:t>
            </a:r>
          </a:p>
          <a:p>
            <a:pPr marL="457200" indent="-457200" algn="l">
              <a:buFontTx/>
              <a:buAutoNum type="arabicPeriod"/>
              <a:tabLst>
                <a:tab pos="685800" algn="l"/>
              </a:tabLst>
            </a:pPr>
            <a:endParaRPr lang="en-US" sz="1000"/>
          </a:p>
          <a:p>
            <a:pPr marL="457200" indent="-457200" algn="l">
              <a:buFontTx/>
              <a:buAutoNum type="arabicPeriod"/>
              <a:tabLst>
                <a:tab pos="685800" algn="l"/>
              </a:tabLst>
            </a:pPr>
            <a:r>
              <a:rPr lang="en-US" sz="2200">
                <a:solidFill>
                  <a:srgbClr val="006666"/>
                </a:solidFill>
              </a:rPr>
              <a:t>All diaries have a writeEntry() method. This method allows the user to add a new entry to the diary. All new entries should be directly appended onto the end of existing entries in the diary.</a:t>
            </a:r>
          </a:p>
          <a:p>
            <a:pPr marL="457200" indent="-457200" algn="l">
              <a:buFontTx/>
              <a:buAutoNum type="arabicPeriod"/>
              <a:tabLst>
                <a:tab pos="685800" algn="l"/>
              </a:tabLst>
            </a:pPr>
            <a:endParaRPr lang="en-US" sz="1000">
              <a:solidFill>
                <a:srgbClr val="006666"/>
              </a:solidFill>
            </a:endParaRPr>
          </a:p>
          <a:p>
            <a:pPr marL="457200" indent="-457200" algn="l">
              <a:buFontTx/>
              <a:buAutoNum type="arabicPeriod"/>
              <a:tabLst>
                <a:tab pos="685800" algn="l"/>
              </a:tabLst>
            </a:pPr>
            <a:r>
              <a:rPr lang="en-US" sz="2200"/>
              <a:t>All diaries can be read with a read() method. This method takes no arguments and returns a string containing all the entries written in the diary so far.</a:t>
            </a:r>
          </a:p>
          <a:p>
            <a:pPr marL="457200" indent="-457200" algn="l">
              <a:tabLst>
                <a:tab pos="685800" algn="l"/>
              </a:tabLst>
            </a:pPr>
            <a:endParaRPr lang="en-US" sz="220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7291D5-A4D0-4392-BC5B-76E84F2664A1}" type="slidenum">
              <a:rPr lang="en-US"/>
              <a:pPr/>
              <a:t>51</a:t>
            </a:fld>
            <a:endParaRPr lang="en-US"/>
          </a:p>
        </p:txBody>
      </p:sp>
      <p:sp>
        <p:nvSpPr>
          <p:cNvPr id="437250" name="Rectangle 2"/>
          <p:cNvSpPr>
            <a:spLocks noGrp="1" noChangeArrowheads="1"/>
          </p:cNvSpPr>
          <p:nvPr>
            <p:ph type="title"/>
          </p:nvPr>
        </p:nvSpPr>
        <p:spPr/>
        <p:txBody>
          <a:bodyPr/>
          <a:lstStyle/>
          <a:p>
            <a:r>
              <a:rPr lang="en-US"/>
              <a:t>Diary Class Solution</a:t>
            </a:r>
          </a:p>
        </p:txBody>
      </p:sp>
      <p:sp>
        <p:nvSpPr>
          <p:cNvPr id="437251" name="Rectangle 3"/>
          <p:cNvSpPr>
            <a:spLocks noChangeArrowheads="1"/>
          </p:cNvSpPr>
          <p:nvPr/>
        </p:nvSpPr>
        <p:spPr bwMode="auto">
          <a:xfrm>
            <a:off x="457200" y="1095375"/>
            <a:ext cx="8305800" cy="53911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lgn="l">
              <a:tabLst>
                <a:tab pos="685800" algn="l"/>
              </a:tabLst>
            </a:pPr>
            <a:r>
              <a:rPr lang="en-US" sz="2200"/>
              <a:t>class Diary</a:t>
            </a:r>
          </a:p>
          <a:p>
            <a:pPr marL="457200" indent="-457200" algn="l">
              <a:tabLst>
                <a:tab pos="685800" algn="l"/>
              </a:tabLst>
            </a:pPr>
            <a:r>
              <a:rPr lang="en-US" sz="2200"/>
              <a:t>{</a:t>
            </a:r>
          </a:p>
          <a:p>
            <a:pPr marL="457200" indent="-457200" algn="l">
              <a:tabLst>
                <a:tab pos="685800" algn="l"/>
              </a:tabLst>
            </a:pPr>
            <a:r>
              <a:rPr lang="en-US" sz="2200"/>
              <a:t>public:</a:t>
            </a:r>
            <a:br>
              <a:rPr lang="en-US" sz="2200"/>
            </a:br>
            <a:r>
              <a:rPr lang="en-US" sz="2200"/>
              <a:t>Diary(const string &amp;s) { m_sTitle = s; }</a:t>
            </a:r>
          </a:p>
          <a:p>
            <a:pPr marL="457200" indent="-457200" algn="l">
              <a:tabLst>
                <a:tab pos="685800" algn="l"/>
              </a:tabLst>
            </a:pPr>
            <a:r>
              <a:rPr lang="en-US" sz="2200">
                <a:solidFill>
                  <a:schemeClr val="accent2"/>
                </a:solidFill>
              </a:rPr>
              <a:t>      </a:t>
            </a:r>
            <a:r>
              <a:rPr lang="en-US" sz="2200">
                <a:solidFill>
                  <a:srgbClr val="FF3300"/>
                </a:solidFill>
              </a:rPr>
              <a:t>virtual</a:t>
            </a:r>
            <a:r>
              <a:rPr lang="en-US" sz="2200">
                <a:solidFill>
                  <a:schemeClr val="accent2"/>
                </a:solidFill>
              </a:rPr>
              <a:t> ~Diary() { /* do nothing* }    // required!!!</a:t>
            </a:r>
          </a:p>
          <a:p>
            <a:pPr marL="457200" indent="-457200" algn="l">
              <a:tabLst>
                <a:tab pos="685800" algn="l"/>
              </a:tabLst>
            </a:pPr>
            <a:endParaRPr lang="en-US" sz="1000">
              <a:solidFill>
                <a:schemeClr val="accent2"/>
              </a:solidFill>
            </a:endParaRPr>
          </a:p>
          <a:p>
            <a:pPr marL="457200" indent="-457200" algn="l">
              <a:tabLst>
                <a:tab pos="685800" algn="l"/>
              </a:tabLst>
            </a:pPr>
            <a:r>
              <a:rPr lang="en-US" sz="2200"/>
              <a:t>      string getTitle(void) const { return(m_sTitle); }</a:t>
            </a:r>
          </a:p>
          <a:p>
            <a:pPr marL="457200" indent="-457200" algn="l">
              <a:tabLst>
                <a:tab pos="685800" algn="l"/>
              </a:tabLst>
            </a:pPr>
            <a:endParaRPr lang="en-US" sz="1000"/>
          </a:p>
          <a:p>
            <a:pPr marL="457200" indent="-457200" algn="l">
              <a:tabLst>
                <a:tab pos="685800" algn="l"/>
              </a:tabLst>
            </a:pPr>
            <a:r>
              <a:rPr lang="en-US" sz="2200"/>
              <a:t>      virtual void writeEntry(string &amp;sEntry)</a:t>
            </a:r>
          </a:p>
          <a:p>
            <a:pPr marL="457200" indent="-457200" algn="l">
              <a:tabLst>
                <a:tab pos="685800" algn="l"/>
              </a:tabLst>
            </a:pPr>
            <a:r>
              <a:rPr lang="en-US" sz="2200"/>
              <a:t>      {</a:t>
            </a:r>
          </a:p>
          <a:p>
            <a:pPr marL="457200" indent="-457200" algn="l">
              <a:tabLst>
                <a:tab pos="685800" algn="l"/>
              </a:tabLst>
            </a:pPr>
            <a:r>
              <a:rPr lang="en-US" sz="2200"/>
              <a:t>           m_sEntries += sEntry;</a:t>
            </a:r>
          </a:p>
          <a:p>
            <a:pPr marL="457200" indent="-457200" algn="l">
              <a:tabLst>
                <a:tab pos="685800" algn="l"/>
              </a:tabLst>
            </a:pPr>
            <a:r>
              <a:rPr lang="en-US" sz="2200"/>
              <a:t>      }</a:t>
            </a:r>
          </a:p>
          <a:p>
            <a:pPr marL="457200" indent="-457200" algn="l">
              <a:tabLst>
                <a:tab pos="685800" algn="l"/>
              </a:tabLst>
            </a:pPr>
            <a:endParaRPr lang="en-US" sz="1000"/>
          </a:p>
          <a:p>
            <a:pPr marL="457200" indent="-457200" algn="l">
              <a:tabLst>
                <a:tab pos="685800" algn="l"/>
              </a:tabLst>
            </a:pPr>
            <a:r>
              <a:rPr lang="en-US" sz="2200"/>
              <a:t>      virtual string read(void) const { return(m_sEntries); }</a:t>
            </a:r>
          </a:p>
          <a:p>
            <a:pPr marL="457200" indent="-457200" algn="l">
              <a:tabLst>
                <a:tab pos="685800" algn="l"/>
              </a:tabLst>
            </a:pPr>
            <a:endParaRPr lang="en-US" sz="1000">
              <a:solidFill>
                <a:srgbClr val="006666"/>
              </a:solidFill>
            </a:endParaRPr>
          </a:p>
          <a:p>
            <a:pPr marL="457200" indent="-457200" algn="l">
              <a:tabLst>
                <a:tab pos="685800" algn="l"/>
              </a:tabLst>
            </a:pPr>
            <a:r>
              <a:rPr lang="en-US" sz="2200"/>
              <a:t>private:</a:t>
            </a:r>
          </a:p>
          <a:p>
            <a:pPr marL="457200" indent="-457200" algn="l">
              <a:tabLst>
                <a:tab pos="685800" algn="l"/>
              </a:tabLst>
            </a:pPr>
            <a:r>
              <a:rPr lang="en-US" sz="2200"/>
              <a:t>      string m_sEntries, m_sTitle;</a:t>
            </a:r>
          </a:p>
          <a:p>
            <a:pPr marL="457200" indent="-457200" algn="l">
              <a:tabLst>
                <a:tab pos="685800" algn="l"/>
              </a:tabLst>
            </a:pPr>
            <a:r>
              <a:rPr lang="en-US" sz="2200"/>
              <a:t>};</a:t>
            </a:r>
          </a:p>
        </p:txBody>
      </p:sp>
      <p:sp>
        <p:nvSpPr>
          <p:cNvPr id="437252" name="Rectangle 4"/>
          <p:cNvSpPr>
            <a:spLocks noChangeArrowheads="1"/>
          </p:cNvSpPr>
          <p:nvPr/>
        </p:nvSpPr>
        <p:spPr bwMode="auto">
          <a:xfrm>
            <a:off x="0" y="990600"/>
            <a:ext cx="8686800" cy="5867400"/>
          </a:xfrm>
          <a:prstGeom prst="rect">
            <a:avLst/>
          </a:prstGeom>
          <a:solidFill>
            <a:schemeClr val="bg1"/>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7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A812B26-34EC-4774-BA23-92C3A28FA500}" type="slidenum">
              <a:rPr lang="en-US"/>
              <a:pPr/>
              <a:t>52</a:t>
            </a:fld>
            <a:endParaRPr lang="en-US"/>
          </a:p>
        </p:txBody>
      </p:sp>
      <p:sp>
        <p:nvSpPr>
          <p:cNvPr id="433154" name="Rectangle 2"/>
          <p:cNvSpPr>
            <a:spLocks noGrp="1" noChangeArrowheads="1"/>
          </p:cNvSpPr>
          <p:nvPr>
            <p:ph type="title"/>
          </p:nvPr>
        </p:nvSpPr>
        <p:spPr/>
        <p:txBody>
          <a:bodyPr/>
          <a:lstStyle/>
          <a:p>
            <a:r>
              <a:rPr lang="en-US"/>
              <a:t>Challenge Problem Part 2</a:t>
            </a:r>
          </a:p>
        </p:txBody>
      </p:sp>
      <p:sp>
        <p:nvSpPr>
          <p:cNvPr id="433156" name="Text Box 4"/>
          <p:cNvSpPr txBox="1">
            <a:spLocks noChangeArrowheads="1"/>
          </p:cNvSpPr>
          <p:nvPr/>
        </p:nvSpPr>
        <p:spPr bwMode="auto">
          <a:xfrm>
            <a:off x="228600" y="1143000"/>
            <a:ext cx="8786813" cy="56610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a:solidFill>
                  <a:schemeClr val="tx2"/>
                </a:solidFill>
                <a:latin typeface="Comic Sans MS" pitchFamily="66" charset="0"/>
              </a:rPr>
              <a:t>Now you are to write a derived class called “SecretDiary”. This diary has all of its entries </a:t>
            </a:r>
            <a:r>
              <a:rPr lang="en-US" i="1">
                <a:solidFill>
                  <a:schemeClr val="tx2"/>
                </a:solidFill>
                <a:latin typeface="Comic Sans MS" pitchFamily="66" charset="0"/>
              </a:rPr>
              <a:t>encoded</a:t>
            </a:r>
            <a:r>
              <a:rPr lang="en-US">
                <a:solidFill>
                  <a:schemeClr val="tx2"/>
                </a:solidFill>
                <a:latin typeface="Comic Sans MS" pitchFamily="66" charset="0"/>
              </a:rPr>
              <a:t>.  </a:t>
            </a:r>
          </a:p>
          <a:p>
            <a:endParaRPr lang="en-US">
              <a:solidFill>
                <a:schemeClr val="tx2"/>
              </a:solidFill>
              <a:latin typeface="Comic Sans MS" pitchFamily="66" charset="0"/>
            </a:endParaRPr>
          </a:p>
          <a:p>
            <a:pPr>
              <a:buFontTx/>
              <a:buAutoNum type="arabicPeriod"/>
            </a:pPr>
            <a:r>
              <a:rPr lang="en-US">
                <a:solidFill>
                  <a:srgbClr val="006666"/>
                </a:solidFill>
                <a:latin typeface="Comic Sans MS" pitchFamily="66" charset="0"/>
              </a:rPr>
              <a:t>Secret diaries always have a title of “TOP-SECRET”.</a:t>
            </a:r>
          </a:p>
          <a:p>
            <a:pPr>
              <a:buFontTx/>
              <a:buAutoNum type="arabicPeriod"/>
            </a:pPr>
            <a:endParaRPr lang="en-US" sz="1000">
              <a:solidFill>
                <a:srgbClr val="006666"/>
              </a:solidFill>
              <a:latin typeface="Comic Sans MS" pitchFamily="66" charset="0"/>
            </a:endParaRPr>
          </a:p>
          <a:p>
            <a:pPr>
              <a:buFontTx/>
              <a:buAutoNum type="arabicPeriod"/>
            </a:pPr>
            <a:r>
              <a:rPr lang="en-US">
                <a:solidFill>
                  <a:schemeClr val="tx2"/>
                </a:solidFill>
                <a:latin typeface="Comic Sans MS" pitchFamily="66" charset="0"/>
              </a:rPr>
              <a:t>Secret diaries should support the getTitle() method, just like regular diaries. </a:t>
            </a:r>
          </a:p>
          <a:p>
            <a:pPr>
              <a:buFontTx/>
              <a:buAutoNum type="arabicPeriod"/>
            </a:pPr>
            <a:endParaRPr lang="en-US" sz="1000">
              <a:solidFill>
                <a:schemeClr val="tx2"/>
              </a:solidFill>
              <a:latin typeface="Comic Sans MS" pitchFamily="66" charset="0"/>
            </a:endParaRPr>
          </a:p>
          <a:p>
            <a:pPr>
              <a:buFontTx/>
              <a:buAutoNum type="arabicPeriod"/>
            </a:pPr>
            <a:r>
              <a:rPr lang="en-US">
                <a:solidFill>
                  <a:srgbClr val="006666"/>
                </a:solidFill>
                <a:latin typeface="Comic Sans MS" pitchFamily="66" charset="0"/>
              </a:rPr>
              <a:t>The SecretDiary has a writeEntry method that allows the user to write new </a:t>
            </a:r>
            <a:r>
              <a:rPr lang="en-US" i="1">
                <a:solidFill>
                  <a:srgbClr val="006666"/>
                </a:solidFill>
                <a:latin typeface="Comic Sans MS" pitchFamily="66" charset="0"/>
              </a:rPr>
              <a:t>encoded </a:t>
            </a:r>
            <a:r>
              <a:rPr lang="en-US">
                <a:solidFill>
                  <a:srgbClr val="006666"/>
                </a:solidFill>
                <a:latin typeface="Comic Sans MS" pitchFamily="66" charset="0"/>
              </a:rPr>
              <a:t>entries into the diary. </a:t>
            </a:r>
          </a:p>
          <a:p>
            <a:r>
              <a:rPr lang="en-US">
                <a:solidFill>
                  <a:srgbClr val="6600CC"/>
                </a:solidFill>
                <a:latin typeface="Comic Sans MS" pitchFamily="66" charset="0"/>
              </a:rPr>
              <a:t>     - You can use a function called encode() to encode text</a:t>
            </a:r>
          </a:p>
          <a:p>
            <a:endParaRPr lang="en-US" sz="1000">
              <a:solidFill>
                <a:schemeClr val="tx2"/>
              </a:solidFill>
              <a:latin typeface="Comic Sans MS" pitchFamily="66" charset="0"/>
            </a:endParaRPr>
          </a:p>
          <a:p>
            <a:r>
              <a:rPr lang="en-US">
                <a:latin typeface="Comic Sans MS" pitchFamily="66" charset="0"/>
              </a:rPr>
              <a:t>4. The SecretDiary has a read() method. This method should return a properly decoded string containing all of the entries in the diary.</a:t>
            </a:r>
          </a:p>
          <a:p>
            <a:r>
              <a:rPr lang="en-US">
                <a:solidFill>
                  <a:schemeClr val="tx2"/>
                </a:solidFill>
                <a:latin typeface="Comic Sans MS" pitchFamily="66" charset="0"/>
              </a:rPr>
              <a:t> </a:t>
            </a:r>
            <a:r>
              <a:rPr lang="en-US">
                <a:solidFill>
                  <a:srgbClr val="6600CC"/>
                </a:solidFill>
                <a:latin typeface="Comic Sans MS" pitchFamily="66" charset="0"/>
              </a:rPr>
              <a:t>- You can use a function called decode() to decode text</a:t>
            </a:r>
          </a:p>
          <a:p>
            <a:endParaRPr lang="en-US">
              <a:latin typeface="Comic Sans MS" pitchFamily="66"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89B04A0-E6A1-471F-8B46-9714A99FB95E}" type="slidenum">
              <a:rPr lang="en-US"/>
              <a:pPr/>
              <a:t>53</a:t>
            </a:fld>
            <a:endParaRPr lang="en-US"/>
          </a:p>
        </p:txBody>
      </p:sp>
      <p:sp>
        <p:nvSpPr>
          <p:cNvPr id="500740" name="Text Box 4"/>
          <p:cNvSpPr txBox="1">
            <a:spLocks noChangeArrowheads="1"/>
          </p:cNvSpPr>
          <p:nvPr/>
        </p:nvSpPr>
        <p:spPr bwMode="auto">
          <a:xfrm>
            <a:off x="593725" y="491154"/>
            <a:ext cx="5125121" cy="606319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dirty="0"/>
              <a:t>Class </a:t>
            </a:r>
            <a:r>
              <a:rPr lang="en-US" sz="2000" dirty="0" err="1"/>
              <a:t>SecretDiary</a:t>
            </a:r>
            <a:r>
              <a:rPr lang="en-US" sz="2000" dirty="0"/>
              <a:t>: public Diary</a:t>
            </a:r>
          </a:p>
          <a:p>
            <a:pPr algn="l"/>
            <a:r>
              <a:rPr lang="en-US" sz="2000" dirty="0"/>
              <a:t>{</a:t>
            </a:r>
          </a:p>
          <a:p>
            <a:pPr algn="l"/>
            <a:r>
              <a:rPr lang="en-US" sz="2000" dirty="0"/>
              <a:t>Public:</a:t>
            </a:r>
          </a:p>
          <a:p>
            <a:pPr algn="l"/>
            <a:r>
              <a:rPr lang="en-US" sz="2000" dirty="0"/>
              <a:t>   </a:t>
            </a:r>
            <a:r>
              <a:rPr lang="en-US" sz="2000" dirty="0" err="1"/>
              <a:t>SecretDiary</a:t>
            </a:r>
            <a:r>
              <a:rPr lang="en-US" sz="2000" dirty="0"/>
              <a:t>() :Diary(“TOP-SECRET”)</a:t>
            </a:r>
          </a:p>
          <a:p>
            <a:pPr algn="l"/>
            <a:r>
              <a:rPr lang="en-US" sz="2000" dirty="0"/>
              <a:t>   {</a:t>
            </a:r>
          </a:p>
          <a:p>
            <a:pPr algn="l"/>
            <a:r>
              <a:rPr lang="en-US" sz="2000" dirty="0"/>
              <a:t>   }</a:t>
            </a:r>
          </a:p>
          <a:p>
            <a:pPr algn="l"/>
            <a:endParaRPr lang="en-US" sz="2000" dirty="0"/>
          </a:p>
          <a:p>
            <a:pPr algn="l"/>
            <a:r>
              <a:rPr lang="en-US" sz="2000" dirty="0"/>
              <a:t>   virtual void </a:t>
            </a:r>
            <a:r>
              <a:rPr lang="en-US" sz="2000" dirty="0" err="1"/>
              <a:t>writeEntry</a:t>
            </a:r>
            <a:r>
              <a:rPr lang="en-US" sz="2000" dirty="0"/>
              <a:t>(</a:t>
            </a:r>
            <a:r>
              <a:rPr lang="en-US" sz="2000" dirty="0" err="1"/>
              <a:t>const</a:t>
            </a:r>
            <a:r>
              <a:rPr lang="en-US" sz="2000" dirty="0"/>
              <a:t> string &amp;s)</a:t>
            </a:r>
          </a:p>
          <a:p>
            <a:pPr algn="l"/>
            <a:r>
              <a:rPr lang="en-US" sz="2000" dirty="0"/>
              <a:t>   {</a:t>
            </a:r>
          </a:p>
          <a:p>
            <a:pPr algn="l"/>
            <a:r>
              <a:rPr lang="en-US" sz="2000" dirty="0"/>
              <a:t>      Diary::</a:t>
            </a:r>
            <a:r>
              <a:rPr lang="en-US" sz="2000" dirty="0" err="1"/>
              <a:t>writeEntry</a:t>
            </a:r>
            <a:r>
              <a:rPr lang="en-US" sz="2000" dirty="0"/>
              <a:t>(encoded(s));</a:t>
            </a:r>
          </a:p>
          <a:p>
            <a:pPr algn="l"/>
            <a:r>
              <a:rPr lang="en-US" sz="2000" dirty="0"/>
              <a:t>   }</a:t>
            </a:r>
          </a:p>
          <a:p>
            <a:pPr algn="l"/>
            <a:r>
              <a:rPr lang="en-US" sz="2000" dirty="0"/>
              <a:t>   </a:t>
            </a:r>
          </a:p>
          <a:p>
            <a:pPr algn="l"/>
            <a:r>
              <a:rPr lang="en-US" sz="2000" dirty="0"/>
              <a:t>   virtual string read(void) </a:t>
            </a:r>
            <a:r>
              <a:rPr lang="en-US" sz="2000" dirty="0" err="1"/>
              <a:t>const</a:t>
            </a:r>
            <a:endParaRPr lang="en-US" sz="2000" dirty="0"/>
          </a:p>
          <a:p>
            <a:pPr algn="l"/>
            <a:r>
              <a:rPr lang="en-US" sz="2000" dirty="0"/>
              <a:t>   {</a:t>
            </a:r>
            <a:br>
              <a:rPr lang="en-US" sz="2000" dirty="0"/>
            </a:br>
            <a:r>
              <a:rPr lang="en-US" sz="2000" dirty="0"/>
              <a:t>      return decode(Diary::read());</a:t>
            </a:r>
          </a:p>
          <a:p>
            <a:pPr algn="l"/>
            <a:r>
              <a:rPr lang="en-US" sz="2000" dirty="0"/>
              <a:t>   } </a:t>
            </a:r>
          </a:p>
          <a:p>
            <a:pPr algn="l"/>
            <a:endParaRPr lang="en-US" sz="2000" dirty="0"/>
          </a:p>
          <a:p>
            <a:pPr algn="l"/>
            <a:r>
              <a:rPr lang="en-US" sz="2000" dirty="0"/>
              <a:t>Private:</a:t>
            </a:r>
          </a:p>
          <a:p>
            <a:pPr algn="l"/>
            <a:r>
              <a:rPr lang="en-US" sz="2000" dirty="0"/>
              <a:t>};</a:t>
            </a:r>
          </a:p>
        </p:txBody>
      </p:sp>
      <p:sp>
        <p:nvSpPr>
          <p:cNvPr id="5" name="Rectangle 4"/>
          <p:cNvSpPr>
            <a:spLocks noChangeArrowheads="1"/>
          </p:cNvSpPr>
          <p:nvPr/>
        </p:nvSpPr>
        <p:spPr bwMode="auto">
          <a:xfrm>
            <a:off x="0" y="317193"/>
            <a:ext cx="8686800" cy="6001643"/>
          </a:xfrm>
          <a:prstGeom prst="rect">
            <a:avLst/>
          </a:prstGeom>
          <a:solidFill>
            <a:schemeClr val="bg1"/>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11E7724-9A9A-4D23-A64B-12286743B0FA}" type="slidenum">
              <a:rPr lang="en-US"/>
              <a:pPr/>
              <a:t>54</a:t>
            </a:fld>
            <a:endParaRPr lang="en-US"/>
          </a:p>
        </p:txBody>
      </p:sp>
      <p:sp>
        <p:nvSpPr>
          <p:cNvPr id="435202" name="Rectangle 2"/>
          <p:cNvSpPr>
            <a:spLocks noGrp="1" noChangeArrowheads="1"/>
          </p:cNvSpPr>
          <p:nvPr>
            <p:ph type="title"/>
          </p:nvPr>
        </p:nvSpPr>
        <p:spPr/>
        <p:txBody>
          <a:bodyPr/>
          <a:lstStyle/>
          <a:p>
            <a:r>
              <a:rPr lang="en-US"/>
              <a:t>Challenge Problem Part 3</a:t>
            </a:r>
          </a:p>
        </p:txBody>
      </p:sp>
      <p:sp>
        <p:nvSpPr>
          <p:cNvPr id="435204" name="Rectangle 4"/>
          <p:cNvSpPr>
            <a:spLocks noChangeArrowheads="1"/>
          </p:cNvSpPr>
          <p:nvPr/>
        </p:nvSpPr>
        <p:spPr bwMode="auto">
          <a:xfrm>
            <a:off x="355600" y="1176338"/>
            <a:ext cx="8283575" cy="51165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r>
              <a:rPr lang="en-US" sz="2200"/>
              <a:t>One of the brilliant CS students in CS32 is having a problem with your classes.  He says the following code properly prints the title of the diary, but for some reason when it prints out the diary’s entries, all it prints is gobbledygook.</a:t>
            </a:r>
          </a:p>
          <a:p>
            <a:pPr indent="457200" algn="l"/>
            <a:r>
              <a:rPr lang="en-US" sz="2200"/>
              <a:t>main()</a:t>
            </a:r>
          </a:p>
          <a:p>
            <a:pPr indent="457200" algn="l"/>
            <a:r>
              <a:rPr lang="en-US" sz="2200"/>
              <a:t>{</a:t>
            </a:r>
          </a:p>
          <a:p>
            <a:pPr indent="457200" algn="l"/>
            <a:r>
              <a:rPr lang="en-US" sz="2200"/>
              <a:t>  SecretDiary	a;</a:t>
            </a:r>
          </a:p>
          <a:p>
            <a:pPr indent="457200" algn="l"/>
            <a:r>
              <a:rPr lang="en-US" sz="2200"/>
              <a:t>  a.writeEntry(“Dear diary,”);</a:t>
            </a:r>
          </a:p>
          <a:p>
            <a:pPr indent="457200" algn="l"/>
            <a:r>
              <a:rPr lang="en-US" sz="2200"/>
              <a:t>  a.writeEntry(“Those CS32 professors are sure great.”);</a:t>
            </a:r>
          </a:p>
          <a:p>
            <a:pPr indent="457200" algn="l"/>
            <a:r>
              <a:rPr lang="en-US" sz="2200"/>
              <a:t>  a.writeEntry(“Signed, Ahski Issar”); </a:t>
            </a:r>
          </a:p>
          <a:p>
            <a:pPr indent="457200" algn="l"/>
            <a:r>
              <a:rPr lang="en-US" sz="2200"/>
              <a:t>  Diary	*b = &amp;a;</a:t>
            </a:r>
          </a:p>
          <a:p>
            <a:pPr indent="457200" algn="l"/>
            <a:r>
              <a:rPr lang="en-US" sz="2200"/>
              <a:t>  cout &lt;&lt; b-&gt;getTitle();</a:t>
            </a:r>
          </a:p>
          <a:p>
            <a:pPr indent="457200" algn="l"/>
            <a:r>
              <a:rPr lang="en-US" sz="2200"/>
              <a:t>  cout &lt;&lt; b-&gt;read();</a:t>
            </a:r>
          </a:p>
          <a:p>
            <a:pPr indent="457200" algn="l"/>
            <a:r>
              <a:rPr lang="en-US" sz="2200"/>
              <a:t>}</a:t>
            </a:r>
          </a:p>
        </p:txBody>
      </p:sp>
      <p:sp>
        <p:nvSpPr>
          <p:cNvPr id="435205" name="Text Box 5"/>
          <p:cNvSpPr txBox="1">
            <a:spLocks noChangeArrowheads="1"/>
          </p:cNvSpPr>
          <p:nvPr/>
        </p:nvSpPr>
        <p:spPr bwMode="auto">
          <a:xfrm>
            <a:off x="457200" y="6248400"/>
            <a:ext cx="8339138"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6666"/>
                </a:solidFill>
              </a:rPr>
              <a:t>Find the problem with the code and fix it!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p:cNvSpPr>
            <a:spLocks noGrp="1"/>
          </p:cNvSpPr>
          <p:nvPr>
            <p:ph type="sldNum" sz="quarter" idx="12"/>
          </p:nvPr>
        </p:nvSpPr>
        <p:spPr/>
        <p:txBody>
          <a:bodyPr/>
          <a:lstStyle/>
          <a:p>
            <a:fld id="{AE5309E1-48D2-45E2-82EE-6F65C6667763}" type="slidenum">
              <a:rPr lang="en-US"/>
              <a:pPr/>
              <a:t>6</a:t>
            </a:fld>
            <a:endParaRPr lang="en-US"/>
          </a:p>
        </p:txBody>
      </p:sp>
      <p:sp>
        <p:nvSpPr>
          <p:cNvPr id="405506" name="Rectangle 2"/>
          <p:cNvSpPr>
            <a:spLocks noGrp="1" noChangeArrowheads="1"/>
          </p:cNvSpPr>
          <p:nvPr>
            <p:ph type="title"/>
          </p:nvPr>
        </p:nvSpPr>
        <p:spPr>
          <a:xfrm>
            <a:off x="685800" y="-228600"/>
            <a:ext cx="7772400" cy="1143000"/>
          </a:xfrm>
        </p:spPr>
        <p:txBody>
          <a:bodyPr/>
          <a:lstStyle/>
          <a:p>
            <a:r>
              <a:rPr lang="en-US"/>
              <a:t>Polymorphism</a:t>
            </a:r>
          </a:p>
        </p:txBody>
      </p:sp>
      <p:sp>
        <p:nvSpPr>
          <p:cNvPr id="405507" name="Rectangle 3"/>
          <p:cNvSpPr>
            <a:spLocks noChangeArrowheads="1"/>
          </p:cNvSpPr>
          <p:nvPr/>
        </p:nvSpPr>
        <p:spPr bwMode="auto">
          <a:xfrm>
            <a:off x="600075" y="1039813"/>
            <a:ext cx="82613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a:p>
        </p:txBody>
      </p:sp>
      <p:sp>
        <p:nvSpPr>
          <p:cNvPr id="405508" name="Rectangle 4"/>
          <p:cNvSpPr>
            <a:spLocks noChangeArrowheads="1"/>
          </p:cNvSpPr>
          <p:nvPr/>
        </p:nvSpPr>
        <p:spPr bwMode="auto">
          <a:xfrm>
            <a:off x="533400" y="762000"/>
            <a:ext cx="81534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6666"/>
                </a:solidFill>
              </a:rPr>
              <a:t>Why is this?</a:t>
            </a:r>
            <a:r>
              <a:rPr lang="en-US">
                <a:solidFill>
                  <a:srgbClr val="990000"/>
                </a:solidFill>
              </a:rPr>
              <a:t>  Well a Student </a:t>
            </a:r>
            <a:r>
              <a:rPr lang="en-US" i="1">
                <a:solidFill>
                  <a:srgbClr val="006666"/>
                </a:solidFill>
              </a:rPr>
              <a:t>IS</a:t>
            </a:r>
            <a:r>
              <a:rPr lang="en-US">
                <a:solidFill>
                  <a:srgbClr val="006666"/>
                </a:solidFill>
              </a:rPr>
              <a:t> a</a:t>
            </a:r>
            <a:r>
              <a:rPr lang="en-US">
                <a:solidFill>
                  <a:srgbClr val="990000"/>
                </a:solidFill>
              </a:rPr>
              <a:t> Person.  </a:t>
            </a:r>
            <a:r>
              <a:rPr lang="en-US">
                <a:solidFill>
                  <a:srgbClr val="006666"/>
                </a:solidFill>
              </a:rPr>
              <a:t>Everything a Person can do, it can do.  </a:t>
            </a:r>
          </a:p>
        </p:txBody>
      </p:sp>
      <p:sp>
        <p:nvSpPr>
          <p:cNvPr id="405514" name="Rectangle 10"/>
          <p:cNvSpPr>
            <a:spLocks noChangeArrowheads="1"/>
          </p:cNvSpPr>
          <p:nvPr/>
        </p:nvSpPr>
        <p:spPr bwMode="auto">
          <a:xfrm>
            <a:off x="304800" y="1600200"/>
            <a:ext cx="8621713"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990000"/>
                </a:solidFill>
              </a:rPr>
              <a:t>So if I can ask for a </a:t>
            </a:r>
            <a:r>
              <a:rPr lang="en-US">
                <a:solidFill>
                  <a:srgbClr val="6600CC"/>
                </a:solidFill>
              </a:rPr>
              <a:t>Person’s</a:t>
            </a:r>
            <a:r>
              <a:rPr lang="en-US">
                <a:solidFill>
                  <a:srgbClr val="990000"/>
                </a:solidFill>
              </a:rPr>
              <a:t> name with </a:t>
            </a:r>
            <a:r>
              <a:rPr lang="en-US">
                <a:solidFill>
                  <a:srgbClr val="6600CC"/>
                </a:solidFill>
              </a:rPr>
              <a:t>getName</a:t>
            </a:r>
            <a:r>
              <a:rPr lang="en-US">
                <a:solidFill>
                  <a:srgbClr val="990000"/>
                </a:solidFill>
              </a:rPr>
              <a:t>, I can ask for a </a:t>
            </a:r>
            <a:r>
              <a:rPr lang="en-US">
                <a:solidFill>
                  <a:srgbClr val="6600CC"/>
                </a:solidFill>
              </a:rPr>
              <a:t>Student’s</a:t>
            </a:r>
            <a:r>
              <a:rPr lang="en-US">
                <a:solidFill>
                  <a:srgbClr val="990000"/>
                </a:solidFill>
              </a:rPr>
              <a:t> name with </a:t>
            </a:r>
            <a:r>
              <a:rPr lang="en-US">
                <a:solidFill>
                  <a:srgbClr val="6600CC"/>
                </a:solidFill>
              </a:rPr>
              <a:t>getName </a:t>
            </a:r>
            <a:r>
              <a:rPr lang="en-US">
                <a:solidFill>
                  <a:srgbClr val="990000"/>
                </a:solidFill>
              </a:rPr>
              <a:t>too!</a:t>
            </a:r>
          </a:p>
        </p:txBody>
      </p:sp>
      <p:grpSp>
        <p:nvGrpSpPr>
          <p:cNvPr id="405542" name="Group 38"/>
          <p:cNvGrpSpPr>
            <a:grpSpLocks/>
          </p:cNvGrpSpPr>
          <p:nvPr/>
        </p:nvGrpSpPr>
        <p:grpSpPr bwMode="auto">
          <a:xfrm>
            <a:off x="304800" y="3048000"/>
            <a:ext cx="3352800" cy="3149600"/>
            <a:chOff x="240" y="2057"/>
            <a:chExt cx="2112" cy="1774"/>
          </a:xfrm>
        </p:grpSpPr>
        <p:sp>
          <p:nvSpPr>
            <p:cNvPr id="405543" name="Rectangle 39"/>
            <p:cNvSpPr>
              <a:spLocks noChangeArrowheads="1"/>
            </p:cNvSpPr>
            <p:nvPr/>
          </p:nvSpPr>
          <p:spPr bwMode="auto">
            <a:xfrm>
              <a:off x="240" y="2057"/>
              <a:ext cx="2112" cy="177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544" name="Text Box 40"/>
            <p:cNvSpPr txBox="1">
              <a:spLocks noChangeArrowheads="1"/>
            </p:cNvSpPr>
            <p:nvPr/>
          </p:nvSpPr>
          <p:spPr bwMode="auto">
            <a:xfrm>
              <a:off x="258" y="2060"/>
              <a:ext cx="2008" cy="17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ea typeface="MS Mincho" pitchFamily="49" charset="-128"/>
                </a:rPr>
                <a:t>class Person</a:t>
              </a: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endParaRPr lang="en-US" sz="1800">
                <a:latin typeface="Courier New" pitchFamily="49" charset="0"/>
              </a:endParaRPr>
            </a:p>
            <a:p>
              <a:pPr algn="l"/>
              <a:r>
                <a:rPr lang="en-US" sz="1800" b="1">
                  <a:latin typeface="Courier New" pitchFamily="49" charset="0"/>
                  <a:ea typeface="MS Mincho" pitchFamily="49" charset="-128"/>
                </a:rPr>
                <a:t>  string getName(void)</a:t>
              </a:r>
            </a:p>
            <a:p>
              <a:pPr algn="l"/>
              <a:r>
                <a:rPr lang="en-US" sz="1800" b="1">
                  <a:latin typeface="Courier New" pitchFamily="49" charset="0"/>
                  <a:ea typeface="MS Mincho" pitchFamily="49" charset="-128"/>
                </a:rPr>
                <a:t>  { return m_name; }</a:t>
              </a:r>
            </a:p>
            <a:p>
              <a:pPr algn="l"/>
              <a:r>
                <a:rPr lang="en-US" sz="1800" b="1">
                  <a:latin typeface="Courier New" pitchFamily="49" charset="0"/>
                  <a:ea typeface="MS Mincho" pitchFamily="49" charset="-128"/>
                </a:rPr>
                <a:t>  ...</a:t>
              </a:r>
            </a:p>
            <a:p>
              <a:pPr algn="l"/>
              <a:endParaRPr lang="en-US" sz="1800">
                <a:latin typeface="Courier New" pitchFamily="49" charset="0"/>
              </a:endParaRPr>
            </a:p>
            <a:p>
              <a:pPr algn="l"/>
              <a:r>
                <a:rPr lang="en-US" sz="1800" b="1">
                  <a:latin typeface="Courier New" pitchFamily="49" charset="0"/>
                  <a:ea typeface="MS Mincho" pitchFamily="49" charset="-128"/>
                </a:rPr>
                <a:t>private:</a:t>
              </a:r>
              <a:endParaRPr lang="en-US" sz="1800">
                <a:latin typeface="Courier New" pitchFamily="49" charset="0"/>
              </a:endParaRPr>
            </a:p>
            <a:p>
              <a:pPr algn="l"/>
              <a:r>
                <a:rPr lang="en-US" sz="1800" b="1">
                  <a:latin typeface="Courier New" pitchFamily="49" charset="0"/>
                  <a:ea typeface="MS Mincho" pitchFamily="49" charset="-128"/>
                </a:rPr>
                <a:t>  </a:t>
              </a:r>
              <a:r>
                <a:rPr lang="en-US" sz="1800" b="1">
                  <a:latin typeface="Courier New" pitchFamily="49" charset="0"/>
                </a:rPr>
                <a:t>string m_name;</a:t>
              </a:r>
            </a:p>
            <a:p>
              <a:pPr algn="l"/>
              <a:r>
                <a:rPr lang="en-US" sz="1800" b="1">
                  <a:latin typeface="Courier New" pitchFamily="49" charset="0"/>
                </a:rPr>
                <a:t>  int    m_age;</a:t>
              </a:r>
            </a:p>
            <a:p>
              <a:pPr algn="l"/>
              <a:r>
                <a:rPr lang="en-US" sz="1800" b="1">
                  <a:latin typeface="Courier New" pitchFamily="49" charset="0"/>
                </a:rPr>
                <a:t>};</a:t>
              </a:r>
              <a:r>
                <a:rPr lang="en-US" sz="1800">
                  <a:latin typeface="Courier New" pitchFamily="49" charset="0"/>
                </a:rPr>
                <a:t> </a:t>
              </a:r>
            </a:p>
          </p:txBody>
        </p:sp>
      </p:grpSp>
      <p:grpSp>
        <p:nvGrpSpPr>
          <p:cNvPr id="405545" name="Group 41"/>
          <p:cNvGrpSpPr>
            <a:grpSpLocks/>
          </p:cNvGrpSpPr>
          <p:nvPr/>
        </p:nvGrpSpPr>
        <p:grpSpPr bwMode="auto">
          <a:xfrm>
            <a:off x="4994275" y="3273425"/>
            <a:ext cx="3963988" cy="3451225"/>
            <a:chOff x="3494" y="1776"/>
            <a:chExt cx="2162" cy="2432"/>
          </a:xfrm>
        </p:grpSpPr>
        <p:sp>
          <p:nvSpPr>
            <p:cNvPr id="405546" name="Rectangle 42"/>
            <p:cNvSpPr>
              <a:spLocks noChangeArrowheads="1"/>
            </p:cNvSpPr>
            <p:nvPr/>
          </p:nvSpPr>
          <p:spPr bwMode="auto">
            <a:xfrm>
              <a:off x="3504" y="1776"/>
              <a:ext cx="2152" cy="243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547" name="Text Box 43"/>
            <p:cNvSpPr txBox="1">
              <a:spLocks noChangeArrowheads="1"/>
            </p:cNvSpPr>
            <p:nvPr/>
          </p:nvSpPr>
          <p:spPr bwMode="auto">
            <a:xfrm>
              <a:off x="3494" y="1780"/>
              <a:ext cx="2008" cy="152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SayHi(</a:t>
              </a:r>
              <a:r>
                <a:rPr lang="en-US" sz="1800" b="1">
                  <a:solidFill>
                    <a:schemeClr val="accent2"/>
                  </a:solidFill>
                  <a:latin typeface="Courier New" pitchFamily="49" charset="0"/>
                </a:rPr>
                <a:t>Person</a:t>
              </a:r>
              <a:r>
                <a:rPr lang="en-US" sz="1800" b="1">
                  <a:latin typeface="Courier New" pitchFamily="49" charset="0"/>
                </a:rPr>
                <a:t> </a:t>
              </a:r>
              <a:r>
                <a:rPr lang="en-US" sz="1800" b="1">
                  <a:solidFill>
                    <a:schemeClr val="accent2"/>
                  </a:solidFill>
                  <a:latin typeface="Courier New" pitchFamily="49" charset="0"/>
                </a:rPr>
                <a:t>&amp;p</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“Hello “ &lt;&lt;</a:t>
              </a:r>
            </a:p>
            <a:p>
              <a:pPr algn="l"/>
              <a:r>
                <a:rPr lang="en-US" sz="1800" b="1">
                  <a:latin typeface="Courier New" pitchFamily="49" charset="0"/>
                </a:rPr>
                <a:t>     p.getName();</a:t>
              </a:r>
              <a:br>
                <a:rPr lang="en-US" sz="1800" b="1">
                  <a:latin typeface="Courier New" pitchFamily="49" charset="0"/>
                </a:rPr>
              </a:br>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a:p>
              <a:pPr algn="l"/>
              <a:r>
                <a:rPr lang="en-US" sz="1800" b="1">
                  <a:latin typeface="Courier New" pitchFamily="49" charset="0"/>
                </a:rPr>
                <a:t> </a:t>
              </a:r>
            </a:p>
          </p:txBody>
        </p:sp>
      </p:grpSp>
      <p:sp>
        <p:nvSpPr>
          <p:cNvPr id="405548" name="Text Box 44"/>
          <p:cNvSpPr txBox="1">
            <a:spLocks noChangeArrowheads="1"/>
          </p:cNvSpPr>
          <p:nvPr/>
        </p:nvSpPr>
        <p:spPr bwMode="auto">
          <a:xfrm>
            <a:off x="5008563" y="4845050"/>
            <a:ext cx="2706687" cy="18256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900"/>
              <a:t>main()</a:t>
            </a:r>
          </a:p>
          <a:p>
            <a:pPr algn="l"/>
            <a:r>
              <a:rPr lang="en-US" sz="1900"/>
              <a:t>{</a:t>
            </a:r>
          </a:p>
          <a:p>
            <a:pPr algn="l"/>
            <a:r>
              <a:rPr lang="en-US" sz="1900"/>
              <a:t>     Person </a:t>
            </a:r>
            <a:r>
              <a:rPr lang="en-US" sz="1900">
                <a:solidFill>
                  <a:srgbClr val="6600CC"/>
                </a:solidFill>
              </a:rPr>
              <a:t>p</a:t>
            </a:r>
            <a:r>
              <a:rPr lang="en-US" sz="1900"/>
              <a:t>(“Eric”,18);</a:t>
            </a:r>
          </a:p>
          <a:p>
            <a:pPr algn="l"/>
            <a:endParaRPr lang="en-US" sz="1900"/>
          </a:p>
          <a:p>
            <a:pPr algn="l"/>
            <a:r>
              <a:rPr lang="en-US" sz="1900"/>
              <a:t>    SayHi(</a:t>
            </a:r>
            <a:r>
              <a:rPr lang="en-US" sz="1900">
                <a:solidFill>
                  <a:srgbClr val="6600CC"/>
                </a:solidFill>
              </a:rPr>
              <a:t>p</a:t>
            </a:r>
            <a:r>
              <a:rPr lang="en-US" sz="1900"/>
              <a:t>);</a:t>
            </a:r>
          </a:p>
          <a:p>
            <a:pPr algn="l"/>
            <a:r>
              <a:rPr lang="en-US" sz="1900"/>
              <a:t>}</a:t>
            </a:r>
          </a:p>
        </p:txBody>
      </p:sp>
      <p:sp>
        <p:nvSpPr>
          <p:cNvPr id="405549" name="Text Box 45"/>
          <p:cNvSpPr txBox="1">
            <a:spLocks noChangeArrowheads="1"/>
          </p:cNvSpPr>
          <p:nvPr/>
        </p:nvSpPr>
        <p:spPr bwMode="auto">
          <a:xfrm>
            <a:off x="5337175" y="5337175"/>
            <a:ext cx="3571875" cy="1158875"/>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solidFill>
                  <a:schemeClr val="tx1"/>
                </a:solidFill>
              </a:rPr>
              <a:t>float GPA = 1.6;</a:t>
            </a:r>
          </a:p>
          <a:p>
            <a:pPr algn="l"/>
            <a:r>
              <a:rPr lang="en-US" sz="2000">
                <a:solidFill>
                  <a:srgbClr val="FF3300"/>
                </a:solidFill>
              </a:rPr>
              <a:t>Student s</a:t>
            </a:r>
            <a:r>
              <a:rPr lang="en-US" sz="2000">
                <a:solidFill>
                  <a:schemeClr val="tx1"/>
                </a:solidFill>
              </a:rPr>
              <a:t>(“David”,52,</a:t>
            </a:r>
            <a:r>
              <a:rPr lang="en-US" sz="2000">
                <a:solidFill>
                  <a:srgbClr val="FF3300"/>
                </a:solidFill>
              </a:rPr>
              <a:t> GPA</a:t>
            </a:r>
            <a:r>
              <a:rPr lang="en-US" sz="2000">
                <a:solidFill>
                  <a:schemeClr val="tx1"/>
                </a:solidFill>
              </a:rPr>
              <a:t>);</a:t>
            </a:r>
          </a:p>
          <a:p>
            <a:pPr algn="l"/>
            <a:endParaRPr lang="en-US" sz="1000">
              <a:solidFill>
                <a:schemeClr val="tx1"/>
              </a:solidFill>
            </a:endParaRPr>
          </a:p>
          <a:p>
            <a:pPr algn="l"/>
            <a:r>
              <a:rPr lang="en-US" sz="2000"/>
              <a:t>SayHi(</a:t>
            </a:r>
            <a:r>
              <a:rPr lang="en-US" sz="2000">
                <a:solidFill>
                  <a:srgbClr val="FF3300"/>
                </a:solidFill>
              </a:rPr>
              <a:t>s</a:t>
            </a:r>
            <a:r>
              <a:rPr lang="en-US" sz="2000"/>
              <a:t>);</a:t>
            </a:r>
          </a:p>
        </p:txBody>
      </p:sp>
      <p:sp>
        <p:nvSpPr>
          <p:cNvPr id="405550" name="Text Box 46"/>
          <p:cNvSpPr txBox="1">
            <a:spLocks noChangeArrowheads="1"/>
          </p:cNvSpPr>
          <p:nvPr/>
        </p:nvSpPr>
        <p:spPr bwMode="auto">
          <a:xfrm>
            <a:off x="650875" y="4391025"/>
            <a:ext cx="4210050" cy="2566988"/>
          </a:xfrm>
          <a:prstGeom prst="rect">
            <a:avLst/>
          </a:prstGeom>
          <a:solidFill>
            <a:srgbClr val="FFFBFD"/>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ea typeface="MS Mincho" pitchFamily="49" charset="-128"/>
              </a:rPr>
              <a:t>class </a:t>
            </a:r>
            <a:r>
              <a:rPr lang="en-US" sz="1800" b="1">
                <a:solidFill>
                  <a:srgbClr val="006666"/>
                </a:solidFill>
                <a:latin typeface="Courier New" pitchFamily="49" charset="0"/>
                <a:ea typeface="MS Mincho" pitchFamily="49" charset="-128"/>
              </a:rPr>
              <a:t>Student</a:t>
            </a:r>
            <a:r>
              <a:rPr lang="en-US" sz="800" b="1">
                <a:solidFill>
                  <a:srgbClr val="006666"/>
                </a:solidFill>
                <a:latin typeface="Courier New" pitchFamily="49" charset="0"/>
                <a:ea typeface="MS Mincho" pitchFamily="49" charset="-128"/>
              </a:rPr>
              <a:t> </a:t>
            </a:r>
            <a:r>
              <a:rPr lang="en-US" sz="1800" b="1" i="1">
                <a:solidFill>
                  <a:srgbClr val="990000"/>
                </a:solidFill>
                <a:latin typeface="Courier New" pitchFamily="49" charset="0"/>
                <a:ea typeface="MS Mincho" pitchFamily="49" charset="-128"/>
              </a:rPr>
              <a:t>:</a:t>
            </a:r>
            <a:r>
              <a:rPr lang="en-US" sz="800" b="1" i="1">
                <a:solidFill>
                  <a:srgbClr val="990000"/>
                </a:solidFill>
                <a:latin typeface="Courier New" pitchFamily="49" charset="0"/>
                <a:ea typeface="MS Mincho" pitchFamily="49" charset="-128"/>
              </a:rPr>
              <a:t> </a:t>
            </a:r>
            <a:r>
              <a:rPr lang="en-US" sz="1800" b="1" i="1">
                <a:solidFill>
                  <a:schemeClr val="tx1"/>
                </a:solidFill>
                <a:latin typeface="Courier New" pitchFamily="49" charset="0"/>
                <a:ea typeface="MS Mincho" pitchFamily="49" charset="-128"/>
              </a:rPr>
              <a:t>public</a:t>
            </a:r>
            <a:r>
              <a:rPr lang="en-US" sz="1800" b="1" i="1">
                <a:solidFill>
                  <a:srgbClr val="990000"/>
                </a:solidFill>
                <a:latin typeface="Courier New" pitchFamily="49" charset="0"/>
                <a:ea typeface="MS Mincho" pitchFamily="49" charset="-128"/>
              </a:rPr>
              <a:t> </a:t>
            </a:r>
            <a:r>
              <a:rPr lang="en-US" sz="1800" b="1" i="1">
                <a:solidFill>
                  <a:srgbClr val="6600CC"/>
                </a:solidFill>
                <a:latin typeface="Courier New" pitchFamily="49" charset="0"/>
                <a:ea typeface="MS Mincho" pitchFamily="49" charset="-128"/>
              </a:rPr>
              <a:t>Person</a:t>
            </a:r>
            <a:endParaRPr lang="en-US" sz="1800" b="1">
              <a:solidFill>
                <a:srgbClr val="6600CC"/>
              </a:solidFill>
              <a:latin typeface="Courier New" pitchFamily="49" charset="0"/>
              <a:ea typeface="MS Mincho" pitchFamily="49" charset="-128"/>
            </a:endParaRP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p>
          <a:p>
            <a:pPr algn="l"/>
            <a:r>
              <a:rPr lang="en-US" sz="1800" b="1">
                <a:solidFill>
                  <a:schemeClr val="accent2"/>
                </a:solidFill>
                <a:latin typeface="Courier New" pitchFamily="49" charset="0"/>
                <a:ea typeface="MS Mincho" pitchFamily="49" charset="-128"/>
              </a:rPr>
              <a:t>  // new stuff:</a:t>
            </a:r>
            <a:endParaRPr lang="en-US" sz="1800">
              <a:solidFill>
                <a:schemeClr val="accent2"/>
              </a:solidFill>
              <a:latin typeface="Courier New" pitchFamily="49" charset="0"/>
            </a:endParaRPr>
          </a:p>
          <a:p>
            <a:pPr algn="l"/>
            <a:r>
              <a:rPr lang="en-US" sz="1800" b="1">
                <a:solidFill>
                  <a:schemeClr val="accent2"/>
                </a:solidFill>
                <a:latin typeface="Courier New" pitchFamily="49" charset="0"/>
                <a:ea typeface="MS Mincho" pitchFamily="49" charset="-128"/>
              </a:rPr>
              <a:t>  int getGPA();</a:t>
            </a:r>
          </a:p>
          <a:p>
            <a:pPr algn="l"/>
            <a:r>
              <a:rPr lang="en-US" sz="1800" b="1">
                <a:latin typeface="Courier New" pitchFamily="49" charset="0"/>
                <a:ea typeface="MS Mincho" pitchFamily="49" charset="-128"/>
              </a:rPr>
              <a:t>private:</a:t>
            </a:r>
          </a:p>
          <a:p>
            <a:pPr algn="l"/>
            <a:r>
              <a:rPr lang="en-US" sz="1800" b="1">
                <a:solidFill>
                  <a:schemeClr val="accent2"/>
                </a:solidFill>
                <a:latin typeface="Courier New" pitchFamily="49" charset="0"/>
                <a:ea typeface="MS Mincho" pitchFamily="49" charset="-128"/>
              </a:rPr>
              <a:t>  // new stuff:</a:t>
            </a:r>
          </a:p>
          <a:p>
            <a:pPr algn="l"/>
            <a:r>
              <a:rPr lang="en-US" sz="1800" b="1">
                <a:solidFill>
                  <a:schemeClr val="accent2"/>
                </a:solidFill>
                <a:latin typeface="Courier New" pitchFamily="49" charset="0"/>
                <a:ea typeface="MS Mincho" pitchFamily="49" charset="-128"/>
              </a:rPr>
              <a:t>  float m_gpa;</a:t>
            </a:r>
            <a:endParaRPr lang="en-US" sz="1800">
              <a:solidFill>
                <a:schemeClr val="accent2"/>
              </a:solidFill>
              <a:latin typeface="Courier New" pitchFamily="49" charset="0"/>
            </a:endParaRPr>
          </a:p>
          <a:p>
            <a:pPr algn="l"/>
            <a:r>
              <a:rPr lang="en-US" sz="1800" b="1">
                <a:latin typeface="Courier New" pitchFamily="49" charset="0"/>
              </a:rPr>
              <a:t>};</a:t>
            </a:r>
            <a:r>
              <a:rPr lang="en-US" sz="1800">
                <a:latin typeface="Courier New" pitchFamily="49" charset="0"/>
              </a:rPr>
              <a:t> </a:t>
            </a:r>
          </a:p>
        </p:txBody>
      </p:sp>
      <p:sp>
        <p:nvSpPr>
          <p:cNvPr id="405551" name="Text Box 47"/>
          <p:cNvSpPr txBox="1">
            <a:spLocks noChangeArrowheads="1"/>
          </p:cNvSpPr>
          <p:nvPr/>
        </p:nvSpPr>
        <p:spPr bwMode="auto">
          <a:xfrm>
            <a:off x="6062663" y="6075363"/>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5552" name="Line 48"/>
          <p:cNvSpPr>
            <a:spLocks noChangeShapeType="1"/>
          </p:cNvSpPr>
          <p:nvPr/>
        </p:nvSpPr>
        <p:spPr bwMode="auto">
          <a:xfrm>
            <a:off x="5005388" y="5527675"/>
            <a:ext cx="3810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05557" name="Rectangle 53"/>
          <p:cNvSpPr>
            <a:spLocks noChangeArrowheads="1"/>
          </p:cNvSpPr>
          <p:nvPr/>
        </p:nvSpPr>
        <p:spPr bwMode="auto">
          <a:xfrm>
            <a:off x="152400" y="2667000"/>
            <a:ext cx="4814888" cy="4443413"/>
          </a:xfrm>
          <a:prstGeom prst="rect">
            <a:avLst/>
          </a:prstGeom>
          <a:solidFill>
            <a:schemeClr val="bg1"/>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05558" name="Line 54"/>
          <p:cNvSpPr>
            <a:spLocks noChangeShapeType="1"/>
          </p:cNvSpPr>
          <p:nvPr/>
        </p:nvSpPr>
        <p:spPr bwMode="auto">
          <a:xfrm>
            <a:off x="5021263" y="5816600"/>
            <a:ext cx="3810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405567" name="Group 63"/>
          <p:cNvGrpSpPr>
            <a:grpSpLocks/>
          </p:cNvGrpSpPr>
          <p:nvPr/>
        </p:nvGrpSpPr>
        <p:grpSpPr bwMode="auto">
          <a:xfrm>
            <a:off x="268288" y="2590800"/>
            <a:ext cx="3617912" cy="4175125"/>
            <a:chOff x="-1872" y="3504"/>
            <a:chExt cx="2279" cy="2630"/>
          </a:xfrm>
        </p:grpSpPr>
        <p:sp>
          <p:nvSpPr>
            <p:cNvPr id="405559" name="Rectangle 55"/>
            <p:cNvSpPr>
              <a:spLocks noChangeArrowheads="1"/>
            </p:cNvSpPr>
            <p:nvPr/>
          </p:nvSpPr>
          <p:spPr bwMode="auto">
            <a:xfrm>
              <a:off x="-1632" y="3648"/>
              <a:ext cx="2039" cy="2486"/>
            </a:xfrm>
            <a:prstGeom prst="rect">
              <a:avLst/>
            </a:prstGeom>
            <a:solidFill>
              <a:srgbClr val="FFF5EB"/>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5560" name="Text Box 56"/>
            <p:cNvSpPr txBox="1">
              <a:spLocks noChangeArrowheads="1"/>
            </p:cNvSpPr>
            <p:nvPr/>
          </p:nvSpPr>
          <p:spPr bwMode="auto">
            <a:xfrm>
              <a:off x="-1648" y="3660"/>
              <a:ext cx="1196"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u="sng">
                  <a:solidFill>
                    <a:srgbClr val="006666"/>
                  </a:solidFill>
                </a:rPr>
                <a:t>Person’s Stuff</a:t>
              </a:r>
            </a:p>
          </p:txBody>
        </p:sp>
        <p:sp>
          <p:nvSpPr>
            <p:cNvPr id="405561" name="Text Box 57"/>
            <p:cNvSpPr txBox="1">
              <a:spLocks noChangeArrowheads="1"/>
            </p:cNvSpPr>
            <p:nvPr/>
          </p:nvSpPr>
          <p:spPr bwMode="auto">
            <a:xfrm>
              <a:off x="-1872" y="3504"/>
              <a:ext cx="209"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6600CC"/>
                  </a:solidFill>
                </a:rPr>
                <a:t>s</a:t>
              </a:r>
            </a:p>
          </p:txBody>
        </p:sp>
        <p:sp>
          <p:nvSpPr>
            <p:cNvPr id="405562" name="Text Box 58"/>
            <p:cNvSpPr txBox="1">
              <a:spLocks noChangeArrowheads="1"/>
            </p:cNvSpPr>
            <p:nvPr/>
          </p:nvSpPr>
          <p:spPr bwMode="auto">
            <a:xfrm>
              <a:off x="-1611" y="3894"/>
              <a:ext cx="1715" cy="21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string </a:t>
              </a:r>
              <a:r>
                <a:rPr lang="en-US" sz="1800">
                  <a:solidFill>
                    <a:schemeClr val="accent2"/>
                  </a:solidFill>
                </a:rPr>
                <a:t>getName</a:t>
              </a:r>
              <a:r>
                <a:rPr lang="en-US" sz="1800"/>
                <a:t>()</a:t>
              </a:r>
            </a:p>
            <a:p>
              <a:pPr algn="l"/>
              <a:r>
                <a:rPr lang="en-US" sz="1800"/>
                <a:t>   { return m_name; }</a:t>
              </a:r>
            </a:p>
            <a:p>
              <a:pPr algn="l"/>
              <a:endParaRPr lang="en-US" sz="600"/>
            </a:p>
            <a:p>
              <a:pPr algn="l"/>
              <a:r>
                <a:rPr lang="en-US" sz="1800"/>
                <a:t>int  </a:t>
              </a:r>
              <a:r>
                <a:rPr lang="en-US" sz="1800">
                  <a:solidFill>
                    <a:schemeClr val="accent2"/>
                  </a:solidFill>
                </a:rPr>
                <a:t>getAge</a:t>
              </a:r>
              <a:r>
                <a:rPr lang="en-US" sz="1800"/>
                <a:t>()</a:t>
              </a:r>
            </a:p>
            <a:p>
              <a:pPr algn="l"/>
              <a:r>
                <a:rPr lang="en-US" sz="1800"/>
                <a:t>   { return m_age; }</a:t>
              </a:r>
            </a:p>
            <a:p>
              <a:pPr algn="l"/>
              <a:endParaRPr lang="en-US" sz="1400"/>
            </a:p>
            <a:p>
              <a:pPr algn="l"/>
              <a:r>
                <a:rPr lang="en-US" sz="1800">
                  <a:solidFill>
                    <a:srgbClr val="800000"/>
                  </a:solidFill>
                </a:rPr>
                <a:t>m_name             m_age</a:t>
              </a:r>
            </a:p>
            <a:p>
              <a:pPr algn="l"/>
              <a:endParaRPr lang="en-US" sz="1800"/>
            </a:p>
            <a:p>
              <a:pPr algn="l"/>
              <a:r>
                <a:rPr lang="en-US" sz="2000" u="sng">
                  <a:solidFill>
                    <a:srgbClr val="006666"/>
                  </a:solidFill>
                </a:rPr>
                <a:t>Student’s Stuff</a:t>
              </a:r>
            </a:p>
            <a:p>
              <a:pPr algn="l"/>
              <a:endParaRPr lang="en-US" sz="800">
                <a:solidFill>
                  <a:schemeClr val="tx1"/>
                </a:solidFill>
              </a:endParaRPr>
            </a:p>
            <a:p>
              <a:pPr algn="l"/>
              <a:r>
                <a:rPr lang="en-US" sz="1800">
                  <a:solidFill>
                    <a:schemeClr val="tx1"/>
                  </a:solidFill>
                </a:rPr>
                <a:t>float getGPA()</a:t>
              </a:r>
            </a:p>
            <a:p>
              <a:pPr algn="l"/>
              <a:r>
                <a:rPr lang="en-US" sz="1800">
                  <a:solidFill>
                    <a:schemeClr val="tx1"/>
                  </a:solidFill>
                </a:rPr>
                <a:t>  { return m_gpa; }</a:t>
              </a:r>
            </a:p>
            <a:p>
              <a:pPr algn="l"/>
              <a:endParaRPr lang="en-US" sz="800">
                <a:solidFill>
                  <a:schemeClr val="tx1"/>
                </a:solidFill>
              </a:endParaRPr>
            </a:p>
            <a:p>
              <a:pPr algn="l"/>
              <a:r>
                <a:rPr lang="en-US" sz="1800">
                  <a:solidFill>
                    <a:srgbClr val="800000"/>
                  </a:solidFill>
                </a:rPr>
                <a:t>m_gpa</a:t>
              </a:r>
            </a:p>
          </p:txBody>
        </p:sp>
        <p:sp>
          <p:nvSpPr>
            <p:cNvPr id="405563" name="Rectangle 59"/>
            <p:cNvSpPr>
              <a:spLocks noChangeArrowheads="1"/>
            </p:cNvSpPr>
            <p:nvPr/>
          </p:nvSpPr>
          <p:spPr bwMode="auto">
            <a:xfrm>
              <a:off x="-982" y="4798"/>
              <a:ext cx="465" cy="188"/>
            </a:xfrm>
            <a:prstGeom prst="rect">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5564" name="Rectangle 60"/>
            <p:cNvSpPr>
              <a:spLocks noChangeArrowheads="1"/>
            </p:cNvSpPr>
            <p:nvPr/>
          </p:nvSpPr>
          <p:spPr bwMode="auto">
            <a:xfrm>
              <a:off x="10" y="4791"/>
              <a:ext cx="336" cy="188"/>
            </a:xfrm>
            <a:prstGeom prst="rect">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5566" name="Rectangle 62"/>
            <p:cNvSpPr>
              <a:spLocks noChangeArrowheads="1"/>
            </p:cNvSpPr>
            <p:nvPr/>
          </p:nvSpPr>
          <p:spPr bwMode="auto">
            <a:xfrm>
              <a:off x="-1072" y="5850"/>
              <a:ext cx="336" cy="188"/>
            </a:xfrm>
            <a:prstGeom prst="rect">
              <a:avLst/>
            </a:prstGeom>
            <a:solidFill>
              <a:srgbClr val="CC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405568" name="Text Box 64"/>
          <p:cNvSpPr txBox="1">
            <a:spLocks noChangeArrowheads="1"/>
          </p:cNvSpPr>
          <p:nvPr/>
        </p:nvSpPr>
        <p:spPr bwMode="auto">
          <a:xfrm>
            <a:off x="1598613" y="4605338"/>
            <a:ext cx="957262"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6600CC"/>
                </a:solidFill>
              </a:rPr>
              <a:t>“David”</a:t>
            </a:r>
          </a:p>
        </p:txBody>
      </p:sp>
      <p:sp>
        <p:nvSpPr>
          <p:cNvPr id="405569" name="Text Box 65"/>
          <p:cNvSpPr txBox="1">
            <a:spLocks noChangeArrowheads="1"/>
          </p:cNvSpPr>
          <p:nvPr/>
        </p:nvSpPr>
        <p:spPr bwMode="auto">
          <a:xfrm>
            <a:off x="3317875" y="4618038"/>
            <a:ext cx="463550"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6600CC"/>
                </a:solidFill>
              </a:rPr>
              <a:t>52</a:t>
            </a:r>
          </a:p>
        </p:txBody>
      </p:sp>
      <p:sp>
        <p:nvSpPr>
          <p:cNvPr id="405570" name="Text Box 66"/>
          <p:cNvSpPr txBox="1">
            <a:spLocks noChangeArrowheads="1"/>
          </p:cNvSpPr>
          <p:nvPr/>
        </p:nvSpPr>
        <p:spPr bwMode="auto">
          <a:xfrm>
            <a:off x="1601788" y="6294438"/>
            <a:ext cx="484187"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6600CC"/>
                </a:solidFill>
              </a:rPr>
              <a:t>1.6</a:t>
            </a:r>
          </a:p>
        </p:txBody>
      </p:sp>
      <p:sp>
        <p:nvSpPr>
          <p:cNvPr id="405571" name="Line 67"/>
          <p:cNvSpPr>
            <a:spLocks noChangeShapeType="1"/>
          </p:cNvSpPr>
          <p:nvPr/>
        </p:nvSpPr>
        <p:spPr bwMode="auto">
          <a:xfrm>
            <a:off x="5000625" y="6296025"/>
            <a:ext cx="3810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05572" name="Line 68"/>
          <p:cNvSpPr>
            <a:spLocks noChangeShapeType="1"/>
          </p:cNvSpPr>
          <p:nvPr/>
        </p:nvSpPr>
        <p:spPr bwMode="auto">
          <a:xfrm>
            <a:off x="4648200" y="3471863"/>
            <a:ext cx="3810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05573" name="Text Box 69"/>
          <p:cNvSpPr txBox="1">
            <a:spLocks noChangeArrowheads="1"/>
          </p:cNvSpPr>
          <p:nvPr/>
        </p:nvSpPr>
        <p:spPr bwMode="auto">
          <a:xfrm>
            <a:off x="7583488" y="3332163"/>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5574" name="Text Box 70"/>
          <p:cNvSpPr txBox="1">
            <a:spLocks noChangeArrowheads="1"/>
          </p:cNvSpPr>
          <p:nvPr/>
        </p:nvSpPr>
        <p:spPr bwMode="auto">
          <a:xfrm>
            <a:off x="373063" y="2800350"/>
            <a:ext cx="274637"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5576" name="AutoShape 72"/>
          <p:cNvSpPr>
            <a:spLocks noChangeArrowheads="1"/>
          </p:cNvSpPr>
          <p:nvPr/>
        </p:nvSpPr>
        <p:spPr bwMode="auto">
          <a:xfrm>
            <a:off x="3814763" y="188913"/>
            <a:ext cx="5295900" cy="2270125"/>
          </a:xfrm>
          <a:prstGeom prst="wedgeRoundRectCallout">
            <a:avLst>
              <a:gd name="adj1" fmla="val 22870"/>
              <a:gd name="adj2" fmla="val 89023"/>
              <a:gd name="adj3" fmla="val 16667"/>
            </a:avLst>
          </a:prstGeom>
          <a:solidFill>
            <a:srgbClr val="F3FFF3"/>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t>Our </a:t>
            </a:r>
            <a:r>
              <a:rPr lang="en-US">
                <a:solidFill>
                  <a:srgbClr val="6600CC"/>
                </a:solidFill>
              </a:rPr>
              <a:t>SayHi</a:t>
            </a:r>
            <a:r>
              <a:rPr lang="en-US"/>
              <a:t> function now treats variable </a:t>
            </a:r>
            <a:r>
              <a:rPr lang="en-US">
                <a:solidFill>
                  <a:srgbClr val="6600CC"/>
                </a:solidFill>
              </a:rPr>
              <a:t>p </a:t>
            </a:r>
            <a:r>
              <a:rPr lang="en-US"/>
              <a:t>as if it referred to a </a:t>
            </a:r>
            <a:r>
              <a:rPr lang="en-US">
                <a:solidFill>
                  <a:srgbClr val="6600CC"/>
                </a:solidFill>
              </a:rPr>
              <a:t>Person</a:t>
            </a:r>
            <a:r>
              <a:rPr lang="en-US"/>
              <a:t> variable… </a:t>
            </a:r>
          </a:p>
          <a:p>
            <a:endParaRPr lang="en-US" sz="1000"/>
          </a:p>
          <a:p>
            <a:r>
              <a:rPr lang="en-US"/>
              <a:t>In fact, </a:t>
            </a:r>
            <a:r>
              <a:rPr lang="en-US">
                <a:solidFill>
                  <a:srgbClr val="6600CC"/>
                </a:solidFill>
              </a:rPr>
              <a:t>SayHi</a:t>
            </a:r>
            <a:r>
              <a:rPr lang="en-US"/>
              <a:t> has </a:t>
            </a:r>
            <a:r>
              <a:rPr lang="en-US">
                <a:solidFill>
                  <a:srgbClr val="FF3300"/>
                </a:solidFill>
              </a:rPr>
              <a:t>no idea</a:t>
            </a:r>
            <a:r>
              <a:rPr lang="en-US"/>
              <a:t> that </a:t>
            </a:r>
            <a:r>
              <a:rPr lang="en-US">
                <a:solidFill>
                  <a:srgbClr val="6600CC"/>
                </a:solidFill>
              </a:rPr>
              <a:t>p</a:t>
            </a:r>
            <a:r>
              <a:rPr lang="en-US"/>
              <a:t> refers to a </a:t>
            </a:r>
            <a:r>
              <a:rPr lang="en-US">
                <a:solidFill>
                  <a:srgbClr val="6600CC"/>
                </a:solidFill>
              </a:rPr>
              <a:t>Student</a:t>
            </a:r>
            <a:r>
              <a:rPr lang="en-US"/>
              <a:t>!</a:t>
            </a:r>
          </a:p>
        </p:txBody>
      </p:sp>
      <p:cxnSp>
        <p:nvCxnSpPr>
          <p:cNvPr id="405575" name="AutoShape 71"/>
          <p:cNvCxnSpPr>
            <a:cxnSpLocks noChangeShapeType="1"/>
            <a:stCxn id="405573" idx="0"/>
            <a:endCxn id="405574" idx="0"/>
          </p:cNvCxnSpPr>
          <p:nvPr/>
        </p:nvCxnSpPr>
        <p:spPr bwMode="auto">
          <a:xfrm rot="5400000" flipH="1">
            <a:off x="3850481" y="-538956"/>
            <a:ext cx="531813" cy="7210425"/>
          </a:xfrm>
          <a:prstGeom prst="curvedConnector3">
            <a:avLst>
              <a:gd name="adj1" fmla="val 142986"/>
            </a:avLst>
          </a:prstGeom>
          <a:noFill/>
          <a:ln w="50800">
            <a:solidFill>
              <a:srgbClr val="8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5577" name="Line 73"/>
          <p:cNvSpPr>
            <a:spLocks noChangeShapeType="1"/>
          </p:cNvSpPr>
          <p:nvPr/>
        </p:nvSpPr>
        <p:spPr bwMode="auto">
          <a:xfrm>
            <a:off x="5043488" y="4024313"/>
            <a:ext cx="3810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05578" name="Rectangle 74"/>
          <p:cNvSpPr>
            <a:spLocks noChangeArrowheads="1"/>
          </p:cNvSpPr>
          <p:nvPr/>
        </p:nvSpPr>
        <p:spPr bwMode="auto">
          <a:xfrm>
            <a:off x="695325" y="5091113"/>
            <a:ext cx="3125788" cy="1624012"/>
          </a:xfrm>
          <a:prstGeom prst="rect">
            <a:avLst/>
          </a:prstGeom>
          <a:solidFill>
            <a:srgbClr val="FFF5EB">
              <a:alpha val="82001"/>
            </a:srgbClr>
          </a:solidFill>
          <a:ln>
            <a:noFill/>
          </a:ln>
          <a:effectLst/>
          <a:extLs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05579" name="Line 75"/>
          <p:cNvSpPr>
            <a:spLocks noChangeShapeType="1"/>
          </p:cNvSpPr>
          <p:nvPr/>
        </p:nvSpPr>
        <p:spPr bwMode="auto">
          <a:xfrm>
            <a:off x="350838" y="3398838"/>
            <a:ext cx="3810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05580" name="Line 76"/>
          <p:cNvSpPr>
            <a:spLocks noChangeShapeType="1"/>
          </p:cNvSpPr>
          <p:nvPr/>
        </p:nvSpPr>
        <p:spPr bwMode="auto">
          <a:xfrm>
            <a:off x="706438" y="3687763"/>
            <a:ext cx="3810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05582" name="Text Box 78"/>
          <p:cNvSpPr txBox="1">
            <a:spLocks noChangeArrowheads="1"/>
          </p:cNvSpPr>
          <p:nvPr/>
        </p:nvSpPr>
        <p:spPr bwMode="auto">
          <a:xfrm>
            <a:off x="5638800" y="4137025"/>
            <a:ext cx="1933575" cy="396875"/>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sz="2000"/>
          </a:p>
        </p:txBody>
      </p:sp>
      <p:sp>
        <p:nvSpPr>
          <p:cNvPr id="405581" name="Text Box 77"/>
          <p:cNvSpPr txBox="1">
            <a:spLocks noChangeArrowheads="1"/>
          </p:cNvSpPr>
          <p:nvPr/>
        </p:nvSpPr>
        <p:spPr bwMode="auto">
          <a:xfrm>
            <a:off x="1600200" y="4600575"/>
            <a:ext cx="957263" cy="3667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solidFill>
                  <a:srgbClr val="6600CC"/>
                </a:solidFill>
              </a:rPr>
              <a:t>“David”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xit" presetSubtype="8" fill="hold" nodeType="clickEffect">
                                  <p:stCondLst>
                                    <p:cond delay="0"/>
                                  </p:stCondLst>
                                  <p:childTnLst>
                                    <p:anim calcmode="lin" valueType="num">
                                      <p:cBhvr additive="base">
                                        <p:cTn id="10" dur="500"/>
                                        <p:tgtEl>
                                          <p:spTgt spid="405542"/>
                                        </p:tgtEl>
                                        <p:attrNameLst>
                                          <p:attrName>ppt_x</p:attrName>
                                        </p:attrNameLst>
                                      </p:cBhvr>
                                      <p:tavLst>
                                        <p:tav tm="0">
                                          <p:val>
                                            <p:strVal val="ppt_x"/>
                                          </p:val>
                                        </p:tav>
                                        <p:tav tm="100000">
                                          <p:val>
                                            <p:strVal val="0-ppt_w/2"/>
                                          </p:val>
                                        </p:tav>
                                      </p:tavLst>
                                    </p:anim>
                                    <p:anim calcmode="lin" valueType="num">
                                      <p:cBhvr additive="base">
                                        <p:cTn id="11" dur="500"/>
                                        <p:tgtEl>
                                          <p:spTgt spid="405542"/>
                                        </p:tgtEl>
                                        <p:attrNameLst>
                                          <p:attrName>ppt_y</p:attrName>
                                        </p:attrNameLst>
                                      </p:cBhvr>
                                      <p:tavLst>
                                        <p:tav tm="0">
                                          <p:val>
                                            <p:strVal val="ppt_y"/>
                                          </p:val>
                                        </p:tav>
                                        <p:tav tm="100000">
                                          <p:val>
                                            <p:strVal val="ppt_y"/>
                                          </p:val>
                                        </p:tav>
                                      </p:tavLst>
                                    </p:anim>
                                    <p:set>
                                      <p:cBhvr>
                                        <p:cTn id="12" dur="1" fill="hold">
                                          <p:stCondLst>
                                            <p:cond delay="499"/>
                                          </p:stCondLst>
                                        </p:cTn>
                                        <p:tgtEl>
                                          <p:spTgt spid="405542"/>
                                        </p:tgtEl>
                                        <p:attrNameLst>
                                          <p:attrName>style.visibility</p:attrName>
                                        </p:attrNameLst>
                                      </p:cBhvr>
                                      <p:to>
                                        <p:strVal val="hidden"/>
                                      </p:to>
                                    </p:set>
                                  </p:childTnLst>
                                </p:cTn>
                              </p:par>
                              <p:par>
                                <p:cTn id="13" presetID="2" presetClass="exit" presetSubtype="8" fill="hold" grpId="0" nodeType="withEffect">
                                  <p:stCondLst>
                                    <p:cond delay="0"/>
                                  </p:stCondLst>
                                  <p:childTnLst>
                                    <p:anim calcmode="lin" valueType="num">
                                      <p:cBhvr additive="base">
                                        <p:cTn id="14" dur="500"/>
                                        <p:tgtEl>
                                          <p:spTgt spid="405550"/>
                                        </p:tgtEl>
                                        <p:attrNameLst>
                                          <p:attrName>ppt_x</p:attrName>
                                        </p:attrNameLst>
                                      </p:cBhvr>
                                      <p:tavLst>
                                        <p:tav tm="0">
                                          <p:val>
                                            <p:strVal val="ppt_x"/>
                                          </p:val>
                                        </p:tav>
                                        <p:tav tm="100000">
                                          <p:val>
                                            <p:strVal val="0-ppt_w/2"/>
                                          </p:val>
                                        </p:tav>
                                      </p:tavLst>
                                    </p:anim>
                                    <p:anim calcmode="lin" valueType="num">
                                      <p:cBhvr additive="base">
                                        <p:cTn id="15" dur="500"/>
                                        <p:tgtEl>
                                          <p:spTgt spid="405550"/>
                                        </p:tgtEl>
                                        <p:attrNameLst>
                                          <p:attrName>ppt_y</p:attrName>
                                        </p:attrNameLst>
                                      </p:cBhvr>
                                      <p:tavLst>
                                        <p:tav tm="0">
                                          <p:val>
                                            <p:strVal val="ppt_y"/>
                                          </p:val>
                                        </p:tav>
                                        <p:tav tm="100000">
                                          <p:val>
                                            <p:strVal val="ppt_y"/>
                                          </p:val>
                                        </p:tav>
                                      </p:tavLst>
                                    </p:anim>
                                    <p:set>
                                      <p:cBhvr>
                                        <p:cTn id="16" dur="1" fill="hold">
                                          <p:stCondLst>
                                            <p:cond delay="499"/>
                                          </p:stCondLst>
                                        </p:cTn>
                                        <p:tgtEl>
                                          <p:spTgt spid="405550"/>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55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555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05552"/>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555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055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55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55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55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557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405558"/>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557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405571"/>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0557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2" fill="hold" nodeType="clickEffect">
                                  <p:stCondLst>
                                    <p:cond delay="0"/>
                                  </p:stCondLst>
                                  <p:childTnLst>
                                    <p:set>
                                      <p:cBhvr>
                                        <p:cTn id="62" dur="1" fill="hold">
                                          <p:stCondLst>
                                            <p:cond delay="0"/>
                                          </p:stCondLst>
                                        </p:cTn>
                                        <p:tgtEl>
                                          <p:spTgt spid="405575"/>
                                        </p:tgtEl>
                                        <p:attrNameLst>
                                          <p:attrName>style.visibility</p:attrName>
                                        </p:attrNameLst>
                                      </p:cBhvr>
                                      <p:to>
                                        <p:strVal val="visible"/>
                                      </p:to>
                                    </p:set>
                                    <p:animEffect transition="in" filter="wipe(right)">
                                      <p:cBhvr>
                                        <p:cTn id="63" dur="500"/>
                                        <p:tgtEl>
                                          <p:spTgt spid="40557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05576">
                                            <p:bg/>
                                          </p:spTgt>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05576">
                                            <p:txEl>
                                              <p:pRg st="0" end="0"/>
                                            </p:txEl>
                                          </p:spTgt>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05576">
                                            <p:txEl>
                                              <p:pRg st="2" end="2"/>
                                            </p:txEl>
                                          </p:spTgt>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05578"/>
                                        </p:tgtEl>
                                        <p:attrNameLst>
                                          <p:attrName>style.visibility</p:attrName>
                                        </p:attrNameLst>
                                      </p:cBhvr>
                                      <p:to>
                                        <p:strVal val="visible"/>
                                      </p:to>
                                    </p:set>
                                    <p:animEffect transition="in" filter="fade">
                                      <p:cBhvr>
                                        <p:cTn id="80" dur="1000"/>
                                        <p:tgtEl>
                                          <p:spTgt spid="40557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05572"/>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05577"/>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405577"/>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05579"/>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405579"/>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05580"/>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05582"/>
                                        </p:tgtEl>
                                        <p:attrNameLst>
                                          <p:attrName>style.visibility</p:attrName>
                                        </p:attrNameLst>
                                      </p:cBhvr>
                                      <p:to>
                                        <p:strVal val="visible"/>
                                      </p:to>
                                    </p:set>
                                    <p:animEffect transition="in" filter="fade">
                                      <p:cBhvr>
                                        <p:cTn id="109" dur="1000"/>
                                        <p:tgtEl>
                                          <p:spTgt spid="405582"/>
                                        </p:tgtEl>
                                      </p:cBhvr>
                                    </p:animEffect>
                                  </p:childTnLst>
                                </p:cTn>
                              </p:par>
                              <p:par>
                                <p:cTn id="110" presetID="63" presetClass="path" presetSubtype="0" accel="50000" decel="50000" fill="hold" grpId="1" nodeType="withEffect">
                                  <p:stCondLst>
                                    <p:cond delay="0"/>
                                  </p:stCondLst>
                                  <p:childTnLst>
                                    <p:animMotion origin="layout" path="M 3.05556E-6 1.48936E-6 L 0.43055 -0.07563 " pathEditMode="relative" rAng="0" ptsTypes="AA">
                                      <p:cBhvr>
                                        <p:cTn id="111" dur="1000" fill="hold"/>
                                        <p:tgtEl>
                                          <p:spTgt spid="405581"/>
                                        </p:tgtEl>
                                        <p:attrNameLst>
                                          <p:attrName>ppt_x</p:attrName>
                                          <p:attrName>ppt_y</p:attrName>
                                        </p:attrNameLst>
                                      </p:cBhvr>
                                      <p:rCtr x="21528" y="-3793"/>
                                    </p:animMotion>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4055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4" grpId="0"/>
      <p:bldP spid="405550" grpId="0" animBg="1"/>
      <p:bldP spid="405552" grpId="0" animBg="1"/>
      <p:bldP spid="405552" grpId="1" animBg="1"/>
      <p:bldP spid="405557" grpId="0" animBg="1"/>
      <p:bldP spid="405558" grpId="0" animBg="1"/>
      <p:bldP spid="405558" grpId="1" animBg="1"/>
      <p:bldP spid="405568" grpId="0"/>
      <p:bldP spid="405569" grpId="0"/>
      <p:bldP spid="405570" grpId="0"/>
      <p:bldP spid="405571" grpId="0" animBg="1"/>
      <p:bldP spid="405571" grpId="1" animBg="1"/>
      <p:bldP spid="405572" grpId="0" animBg="1"/>
      <p:bldP spid="405572" grpId="1" animBg="1"/>
      <p:bldP spid="405576" grpId="0" build="p" animBg="1"/>
      <p:bldP spid="405577" grpId="0" animBg="1"/>
      <p:bldP spid="405577" grpId="1" animBg="1"/>
      <p:bldP spid="405578" grpId="0" animBg="1"/>
      <p:bldP spid="405579" grpId="0" animBg="1"/>
      <p:bldP spid="405579" grpId="1" animBg="1"/>
      <p:bldP spid="405580" grpId="0" animBg="1"/>
      <p:bldP spid="405580" grpId="1" animBg="1"/>
      <p:bldP spid="405582" grpId="0" animBg="1"/>
      <p:bldP spid="405581" grpId="0"/>
      <p:bldP spid="40558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2"/>
          </p:nvPr>
        </p:nvSpPr>
        <p:spPr/>
        <p:txBody>
          <a:bodyPr/>
          <a:lstStyle/>
          <a:p>
            <a:fld id="{63E3F279-7CD3-4EE9-BF7F-AD0A46FA1A0B}" type="slidenum">
              <a:rPr lang="en-US"/>
              <a:pPr/>
              <a:t>7</a:t>
            </a:fld>
            <a:endParaRPr lang="en-US"/>
          </a:p>
        </p:txBody>
      </p:sp>
      <p:grpSp>
        <p:nvGrpSpPr>
          <p:cNvPr id="406532" name="Group 4"/>
          <p:cNvGrpSpPr>
            <a:grpSpLocks/>
          </p:cNvGrpSpPr>
          <p:nvPr/>
        </p:nvGrpSpPr>
        <p:grpSpPr bwMode="auto">
          <a:xfrm>
            <a:off x="5470525" y="2697163"/>
            <a:ext cx="3609975" cy="3860800"/>
            <a:chOff x="3494" y="1776"/>
            <a:chExt cx="2162" cy="2432"/>
          </a:xfrm>
        </p:grpSpPr>
        <p:sp>
          <p:nvSpPr>
            <p:cNvPr id="406533" name="Rectangle 5"/>
            <p:cNvSpPr>
              <a:spLocks noChangeArrowheads="1"/>
            </p:cNvSpPr>
            <p:nvPr/>
          </p:nvSpPr>
          <p:spPr bwMode="auto">
            <a:xfrm>
              <a:off x="3504" y="1776"/>
              <a:ext cx="2152" cy="243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34" name="Text Box 6"/>
            <p:cNvSpPr txBox="1">
              <a:spLocks noChangeArrowheads="1"/>
            </p:cNvSpPr>
            <p:nvPr/>
          </p:nvSpPr>
          <p:spPr bwMode="auto">
            <a:xfrm>
              <a:off x="3494" y="1780"/>
              <a:ext cx="2008" cy="240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SayHi(</a:t>
              </a:r>
              <a:r>
                <a:rPr lang="en-US" sz="1800" b="1">
                  <a:solidFill>
                    <a:schemeClr val="accent2"/>
                  </a:solidFill>
                  <a:latin typeface="Courier New" pitchFamily="49" charset="0"/>
                </a:rPr>
                <a:t>Person</a:t>
              </a:r>
              <a:r>
                <a:rPr lang="en-US" sz="1800" b="1">
                  <a:latin typeface="Courier New" pitchFamily="49" charset="0"/>
                </a:rPr>
                <a:t> </a:t>
              </a:r>
              <a:r>
                <a:rPr lang="en-US" sz="1800" b="1">
                  <a:solidFill>
                    <a:schemeClr val="accent2"/>
                  </a:solidFill>
                  <a:latin typeface="Courier New" pitchFamily="49" charset="0"/>
                </a:rPr>
                <a:t>&amp;p</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“Hello “ &lt;&lt;</a:t>
              </a:r>
            </a:p>
            <a:p>
              <a:pPr algn="l"/>
              <a:r>
                <a:rPr lang="en-US" sz="1800" b="1">
                  <a:latin typeface="Courier New" pitchFamily="49" charset="0"/>
                </a:rPr>
                <a:t>     p.getName();</a:t>
              </a:r>
              <a:br>
                <a:rPr lang="en-US" sz="1800" b="1">
                  <a:latin typeface="Courier New" pitchFamily="49" charset="0"/>
                </a:rPr>
              </a:br>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		</a:t>
              </a:r>
            </a:p>
            <a:p>
              <a:pPr algn="l"/>
              <a:endParaRPr lang="en-US" sz="1800" b="1">
                <a:latin typeface="Courier New" pitchFamily="49" charset="0"/>
              </a:endParaRPr>
            </a:p>
            <a:p>
              <a:pPr algn="l"/>
              <a:endParaRPr lang="en-US" sz="1800" b="1">
                <a:latin typeface="Courier New" pitchFamily="49" charset="0"/>
              </a:endParaRPr>
            </a:p>
            <a:p>
              <a:pPr algn="l"/>
              <a:endParaRPr lang="en-US" sz="1800" b="1">
                <a:latin typeface="Courier New" pitchFamily="49" charset="0"/>
              </a:endParaRPr>
            </a:p>
            <a:p>
              <a:pPr algn="l"/>
              <a:endParaRPr lang="en-US" sz="1800" b="1">
                <a:latin typeface="Courier New" pitchFamily="49" charset="0"/>
              </a:endParaRPr>
            </a:p>
            <a:p>
              <a:pPr algn="l"/>
              <a:r>
                <a:rPr lang="en-US" sz="1800" b="1">
                  <a:latin typeface="Courier New" pitchFamily="49" charset="0"/>
                </a:rPr>
                <a:t>}</a:t>
              </a:r>
            </a:p>
          </p:txBody>
        </p:sp>
      </p:grpSp>
      <p:sp>
        <p:nvSpPr>
          <p:cNvPr id="406535" name="Text Box 7"/>
          <p:cNvSpPr txBox="1">
            <a:spLocks noChangeArrowheads="1"/>
          </p:cNvSpPr>
          <p:nvPr/>
        </p:nvSpPr>
        <p:spPr bwMode="auto">
          <a:xfrm>
            <a:off x="5803900" y="5151438"/>
            <a:ext cx="1282700" cy="1006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t>Person c;</a:t>
            </a:r>
          </a:p>
          <a:p>
            <a:pPr algn="l"/>
            <a:endParaRPr lang="en-US" sz="2000"/>
          </a:p>
          <a:p>
            <a:pPr algn="l"/>
            <a:r>
              <a:rPr lang="en-US" sz="2000"/>
              <a:t>SayHi(</a:t>
            </a:r>
            <a:r>
              <a:rPr lang="en-US" sz="2000">
                <a:solidFill>
                  <a:schemeClr val="accent2"/>
                </a:solidFill>
              </a:rPr>
              <a:t>c</a:t>
            </a:r>
            <a:r>
              <a:rPr lang="en-US" sz="2000"/>
              <a:t>);</a:t>
            </a:r>
          </a:p>
        </p:txBody>
      </p:sp>
      <p:sp>
        <p:nvSpPr>
          <p:cNvPr id="406536" name="Text Box 8"/>
          <p:cNvSpPr txBox="1">
            <a:spLocks noChangeArrowheads="1"/>
          </p:cNvSpPr>
          <p:nvPr/>
        </p:nvSpPr>
        <p:spPr bwMode="auto">
          <a:xfrm>
            <a:off x="5776913" y="5133975"/>
            <a:ext cx="3279775" cy="1006475"/>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solidFill>
                  <a:srgbClr val="FF3300"/>
                </a:solidFill>
              </a:rPr>
              <a:t>Student s(“Carey”,38,</a:t>
            </a:r>
            <a:r>
              <a:rPr lang="en-US" sz="1800">
                <a:solidFill>
                  <a:srgbClr val="FF3300"/>
                </a:solidFill>
              </a:rPr>
              <a:t>3.9</a:t>
            </a:r>
            <a:r>
              <a:rPr lang="en-US" sz="2000">
                <a:solidFill>
                  <a:srgbClr val="FF3300"/>
                </a:solidFill>
              </a:rPr>
              <a:t>);</a:t>
            </a:r>
          </a:p>
          <a:p>
            <a:pPr algn="l"/>
            <a:endParaRPr lang="en-US" sz="2000"/>
          </a:p>
          <a:p>
            <a:pPr algn="l"/>
            <a:r>
              <a:rPr lang="en-US" sz="2000"/>
              <a:t>SayHi(</a:t>
            </a:r>
            <a:r>
              <a:rPr lang="en-US" sz="2000">
                <a:solidFill>
                  <a:srgbClr val="FF3300"/>
                </a:solidFill>
              </a:rPr>
              <a:t>s</a:t>
            </a:r>
            <a:r>
              <a:rPr lang="en-US" sz="2000"/>
              <a:t>);</a:t>
            </a:r>
          </a:p>
        </p:txBody>
      </p:sp>
      <p:sp>
        <p:nvSpPr>
          <p:cNvPr id="406544" name="Text Box 16"/>
          <p:cNvSpPr txBox="1">
            <a:spLocks noChangeArrowheads="1"/>
          </p:cNvSpPr>
          <p:nvPr/>
        </p:nvSpPr>
        <p:spPr bwMode="auto">
          <a:xfrm>
            <a:off x="7543800" y="2743200"/>
            <a:ext cx="2746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grpSp>
        <p:nvGrpSpPr>
          <p:cNvPr id="406555" name="Group 27"/>
          <p:cNvGrpSpPr>
            <a:grpSpLocks/>
          </p:cNvGrpSpPr>
          <p:nvPr/>
        </p:nvGrpSpPr>
        <p:grpSpPr bwMode="auto">
          <a:xfrm>
            <a:off x="5478463" y="2692400"/>
            <a:ext cx="3609975" cy="3860800"/>
            <a:chOff x="6864" y="1920"/>
            <a:chExt cx="2274" cy="2432"/>
          </a:xfrm>
        </p:grpSpPr>
        <p:grpSp>
          <p:nvGrpSpPr>
            <p:cNvPr id="406551" name="Group 23"/>
            <p:cNvGrpSpPr>
              <a:grpSpLocks/>
            </p:cNvGrpSpPr>
            <p:nvPr/>
          </p:nvGrpSpPr>
          <p:grpSpPr bwMode="auto">
            <a:xfrm>
              <a:off x="6864" y="1920"/>
              <a:ext cx="2274" cy="2432"/>
              <a:chOff x="3494" y="1776"/>
              <a:chExt cx="2162" cy="2432"/>
            </a:xfrm>
          </p:grpSpPr>
          <p:sp>
            <p:nvSpPr>
              <p:cNvPr id="406552" name="Rectangle 24"/>
              <p:cNvSpPr>
                <a:spLocks noChangeArrowheads="1"/>
              </p:cNvSpPr>
              <p:nvPr/>
            </p:nvSpPr>
            <p:spPr bwMode="auto">
              <a:xfrm>
                <a:off x="3504" y="1776"/>
                <a:ext cx="2152" cy="2432"/>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53" name="Text Box 25"/>
              <p:cNvSpPr txBox="1">
                <a:spLocks noChangeArrowheads="1"/>
              </p:cNvSpPr>
              <p:nvPr/>
            </p:nvSpPr>
            <p:spPr bwMode="auto">
              <a:xfrm>
                <a:off x="3494" y="1780"/>
                <a:ext cx="2008" cy="240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SayHi(</a:t>
                </a:r>
                <a:r>
                  <a:rPr lang="en-US" sz="1800" b="1">
                    <a:solidFill>
                      <a:schemeClr val="accent2"/>
                    </a:solidFill>
                    <a:latin typeface="Courier New" pitchFamily="49" charset="0"/>
                  </a:rPr>
                  <a:t>Person</a:t>
                </a:r>
                <a:r>
                  <a:rPr lang="en-US" sz="1800" b="1">
                    <a:latin typeface="Courier New" pitchFamily="49" charset="0"/>
                  </a:rPr>
                  <a:t> </a:t>
                </a:r>
                <a:r>
                  <a:rPr lang="en-US" sz="1800" b="1">
                    <a:solidFill>
                      <a:srgbClr val="FF3300"/>
                    </a:solidFill>
                    <a:latin typeface="Courier New" pitchFamily="49" charset="0"/>
                  </a:rPr>
                  <a:t>*</a:t>
                </a:r>
                <a:r>
                  <a:rPr lang="en-US" sz="1800" b="1">
                    <a:solidFill>
                      <a:schemeClr val="accent2"/>
                    </a:solidFill>
                    <a:latin typeface="Courier New" pitchFamily="49" charset="0"/>
                  </a:rPr>
                  <a:t>p</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“Hello “ &lt;&lt;</a:t>
                </a:r>
              </a:p>
              <a:p>
                <a:pPr algn="l"/>
                <a:r>
                  <a:rPr lang="en-US" sz="1800" b="1">
                    <a:latin typeface="Courier New" pitchFamily="49" charset="0"/>
                  </a:rPr>
                  <a:t>     p</a:t>
                </a:r>
                <a:r>
                  <a:rPr lang="en-US" sz="1800" b="1">
                    <a:solidFill>
                      <a:srgbClr val="FF3300"/>
                    </a:solidFill>
                    <a:latin typeface="Courier New" pitchFamily="49" charset="0"/>
                  </a:rPr>
                  <a:t>-&gt;</a:t>
                </a:r>
                <a:r>
                  <a:rPr lang="en-US" sz="1800" b="1">
                    <a:latin typeface="Courier New" pitchFamily="49" charset="0"/>
                  </a:rPr>
                  <a:t>getName();</a:t>
                </a:r>
                <a:br>
                  <a:rPr lang="en-US" sz="1800" b="1">
                    <a:latin typeface="Courier New" pitchFamily="49" charset="0"/>
                  </a:rPr>
                </a:br>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		</a:t>
                </a:r>
              </a:p>
              <a:p>
                <a:pPr algn="l"/>
                <a:endParaRPr lang="en-US" sz="1800" b="1">
                  <a:latin typeface="Courier New" pitchFamily="49" charset="0"/>
                </a:endParaRPr>
              </a:p>
              <a:p>
                <a:pPr algn="l"/>
                <a:endParaRPr lang="en-US" sz="1800" b="1">
                  <a:latin typeface="Courier New" pitchFamily="49" charset="0"/>
                </a:endParaRPr>
              </a:p>
              <a:p>
                <a:pPr algn="l"/>
                <a:endParaRPr lang="en-US" sz="1800" b="1">
                  <a:latin typeface="Courier New" pitchFamily="49" charset="0"/>
                </a:endParaRPr>
              </a:p>
              <a:p>
                <a:pPr algn="l"/>
                <a:endParaRPr lang="en-US" sz="1800" b="1">
                  <a:latin typeface="Courier New" pitchFamily="49" charset="0"/>
                </a:endParaRPr>
              </a:p>
              <a:p>
                <a:pPr algn="l"/>
                <a:r>
                  <a:rPr lang="en-US" sz="1800" b="1">
                    <a:latin typeface="Courier New" pitchFamily="49" charset="0"/>
                  </a:rPr>
                  <a:t>}</a:t>
                </a:r>
              </a:p>
            </p:txBody>
          </p:sp>
        </p:grpSp>
        <p:sp>
          <p:nvSpPr>
            <p:cNvPr id="406554" name="Text Box 26"/>
            <p:cNvSpPr txBox="1">
              <a:spLocks noChangeArrowheads="1"/>
            </p:cNvSpPr>
            <p:nvPr/>
          </p:nvSpPr>
          <p:spPr bwMode="auto">
            <a:xfrm>
              <a:off x="7057" y="3455"/>
              <a:ext cx="2066" cy="634"/>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solidFill>
                    <a:srgbClr val="FF3300"/>
                  </a:solidFill>
                </a:rPr>
                <a:t>Student s(“Carey”,38,</a:t>
              </a:r>
              <a:r>
                <a:rPr lang="en-US" sz="1800">
                  <a:solidFill>
                    <a:srgbClr val="FF3300"/>
                  </a:solidFill>
                </a:rPr>
                <a:t>3.9</a:t>
              </a:r>
              <a:r>
                <a:rPr lang="en-US" sz="2000">
                  <a:solidFill>
                    <a:srgbClr val="FF3300"/>
                  </a:solidFill>
                </a:rPr>
                <a:t>);</a:t>
              </a:r>
            </a:p>
            <a:p>
              <a:pPr algn="l"/>
              <a:endParaRPr lang="en-US" sz="2000"/>
            </a:p>
            <a:p>
              <a:pPr algn="l"/>
              <a:r>
                <a:rPr lang="en-US" sz="2000"/>
                <a:t>SayHi(</a:t>
              </a:r>
              <a:r>
                <a:rPr lang="en-US" sz="2000">
                  <a:solidFill>
                    <a:srgbClr val="6600CC"/>
                  </a:solidFill>
                </a:rPr>
                <a:t>&amp;</a:t>
              </a:r>
              <a:r>
                <a:rPr lang="en-US" sz="2000">
                  <a:solidFill>
                    <a:srgbClr val="FF3300"/>
                  </a:solidFill>
                </a:rPr>
                <a:t>s</a:t>
              </a:r>
              <a:r>
                <a:rPr lang="en-US" sz="2000"/>
                <a:t>);</a:t>
              </a:r>
            </a:p>
          </p:txBody>
        </p:sp>
      </p:grpSp>
      <p:sp>
        <p:nvSpPr>
          <p:cNvPr id="406530" name="Rectangle 2"/>
          <p:cNvSpPr>
            <a:spLocks noGrp="1" noChangeArrowheads="1"/>
          </p:cNvSpPr>
          <p:nvPr>
            <p:ph type="title"/>
          </p:nvPr>
        </p:nvSpPr>
        <p:spPr>
          <a:xfrm>
            <a:off x="685800" y="-152400"/>
            <a:ext cx="7772400" cy="1143000"/>
          </a:xfrm>
        </p:spPr>
        <p:txBody>
          <a:bodyPr/>
          <a:lstStyle/>
          <a:p>
            <a:r>
              <a:rPr lang="en-US"/>
              <a:t>Polymorphism</a:t>
            </a:r>
          </a:p>
        </p:txBody>
      </p:sp>
      <p:sp>
        <p:nvSpPr>
          <p:cNvPr id="406531" name="Text Box 3"/>
          <p:cNvSpPr txBox="1">
            <a:spLocks noChangeArrowheads="1"/>
          </p:cNvSpPr>
          <p:nvPr/>
        </p:nvSpPr>
        <p:spPr bwMode="auto">
          <a:xfrm>
            <a:off x="222250" y="930275"/>
            <a:ext cx="8634413"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Any time we use a </a:t>
            </a:r>
            <a:r>
              <a:rPr lang="en-US">
                <a:solidFill>
                  <a:srgbClr val="990000"/>
                </a:solidFill>
              </a:rPr>
              <a:t>base pointer</a:t>
            </a:r>
            <a:r>
              <a:rPr lang="en-US"/>
              <a:t> or a </a:t>
            </a:r>
            <a:r>
              <a:rPr lang="en-US">
                <a:solidFill>
                  <a:srgbClr val="990000"/>
                </a:solidFill>
              </a:rPr>
              <a:t>base reference</a:t>
            </a:r>
            <a:r>
              <a:rPr lang="en-US"/>
              <a:t> to access a </a:t>
            </a:r>
            <a:r>
              <a:rPr lang="en-US">
                <a:solidFill>
                  <a:srgbClr val="006666"/>
                </a:solidFill>
              </a:rPr>
              <a:t>derived object</a:t>
            </a:r>
            <a:r>
              <a:rPr lang="en-US"/>
              <a:t>, this is called </a:t>
            </a:r>
            <a:r>
              <a:rPr lang="en-US">
                <a:solidFill>
                  <a:srgbClr val="6600CC"/>
                </a:solidFill>
              </a:rPr>
              <a:t>polymorphism</a:t>
            </a:r>
            <a:r>
              <a:rPr lang="en-US"/>
              <a:t>. </a:t>
            </a:r>
          </a:p>
        </p:txBody>
      </p:sp>
      <p:grpSp>
        <p:nvGrpSpPr>
          <p:cNvPr id="406537" name="Group 9"/>
          <p:cNvGrpSpPr>
            <a:grpSpLocks/>
          </p:cNvGrpSpPr>
          <p:nvPr/>
        </p:nvGrpSpPr>
        <p:grpSpPr bwMode="auto">
          <a:xfrm>
            <a:off x="304800" y="2438400"/>
            <a:ext cx="4816475" cy="4191000"/>
            <a:chOff x="240" y="1680"/>
            <a:chExt cx="3034" cy="2640"/>
          </a:xfrm>
        </p:grpSpPr>
        <p:grpSp>
          <p:nvGrpSpPr>
            <p:cNvPr id="406538" name="Group 10"/>
            <p:cNvGrpSpPr>
              <a:grpSpLocks/>
            </p:cNvGrpSpPr>
            <p:nvPr/>
          </p:nvGrpSpPr>
          <p:grpSpPr bwMode="auto">
            <a:xfrm>
              <a:off x="240" y="1680"/>
              <a:ext cx="2112" cy="1791"/>
              <a:chOff x="240" y="2057"/>
              <a:chExt cx="2112" cy="1791"/>
            </a:xfrm>
          </p:grpSpPr>
          <p:sp>
            <p:nvSpPr>
              <p:cNvPr id="406539" name="Rectangle 11"/>
              <p:cNvSpPr>
                <a:spLocks noChangeArrowheads="1"/>
              </p:cNvSpPr>
              <p:nvPr/>
            </p:nvSpPr>
            <p:spPr bwMode="auto">
              <a:xfrm>
                <a:off x="240" y="2057"/>
                <a:ext cx="2112" cy="177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40" name="Text Box 12"/>
              <p:cNvSpPr txBox="1">
                <a:spLocks noChangeArrowheads="1"/>
              </p:cNvSpPr>
              <p:nvPr/>
            </p:nvSpPr>
            <p:spPr bwMode="auto">
              <a:xfrm>
                <a:off x="258" y="2060"/>
                <a:ext cx="2094" cy="17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b="1">
                    <a:latin typeface="Courier New" pitchFamily="49" charset="0"/>
                    <a:ea typeface="MS Mincho" pitchFamily="49" charset="-128"/>
                  </a:rPr>
                  <a:t>class Person</a:t>
                </a: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endParaRPr lang="en-US" sz="1800">
                  <a:latin typeface="Courier New" pitchFamily="49" charset="0"/>
                </a:endParaRPr>
              </a:p>
              <a:p>
                <a:pPr algn="l"/>
                <a:r>
                  <a:rPr lang="en-US" sz="1800" b="1">
                    <a:latin typeface="Courier New" pitchFamily="49" charset="0"/>
                    <a:ea typeface="MS Mincho" pitchFamily="49" charset="-128"/>
                  </a:rPr>
                  <a:t>  string getName(void);</a:t>
                </a:r>
              </a:p>
              <a:p>
                <a:pPr algn="l"/>
                <a:r>
                  <a:rPr lang="en-US" sz="1800" b="1">
                    <a:latin typeface="Courier New" pitchFamily="49" charset="0"/>
                    <a:ea typeface="MS Mincho" pitchFamily="49" charset="-128"/>
                  </a:rPr>
                  <a:t>  ...</a:t>
                </a:r>
              </a:p>
              <a:p>
                <a:pPr algn="l"/>
                <a:endParaRPr lang="en-US" sz="1800">
                  <a:latin typeface="Courier New" pitchFamily="49" charset="0"/>
                </a:endParaRPr>
              </a:p>
              <a:p>
                <a:pPr algn="l"/>
                <a:r>
                  <a:rPr lang="en-US" sz="1800" b="1">
                    <a:latin typeface="Courier New" pitchFamily="49" charset="0"/>
                    <a:ea typeface="MS Mincho" pitchFamily="49" charset="-128"/>
                  </a:rPr>
                  <a:t>private:</a:t>
                </a:r>
                <a:endParaRPr lang="en-US" sz="1800">
                  <a:latin typeface="Courier New" pitchFamily="49" charset="0"/>
                </a:endParaRPr>
              </a:p>
              <a:p>
                <a:pPr algn="l"/>
                <a:r>
                  <a:rPr lang="en-US" sz="1800" b="1">
                    <a:latin typeface="Courier New" pitchFamily="49" charset="0"/>
                    <a:ea typeface="MS Mincho" pitchFamily="49" charset="-128"/>
                  </a:rPr>
                  <a:t>  </a:t>
                </a:r>
                <a:r>
                  <a:rPr lang="en-US" sz="1800" b="1">
                    <a:latin typeface="Courier New" pitchFamily="49" charset="0"/>
                  </a:rPr>
                  <a:t>string m_sName;</a:t>
                </a:r>
              </a:p>
              <a:p>
                <a:pPr algn="l"/>
                <a:r>
                  <a:rPr lang="en-US" sz="1800" b="1">
                    <a:latin typeface="Courier New" pitchFamily="49" charset="0"/>
                  </a:rPr>
                  <a:t>  int    m_nAge;</a:t>
                </a:r>
              </a:p>
              <a:p>
                <a:pPr algn="l"/>
                <a:r>
                  <a:rPr lang="en-US" sz="1800" b="1">
                    <a:latin typeface="Courier New" pitchFamily="49" charset="0"/>
                  </a:rPr>
                  <a:t>};</a:t>
                </a:r>
                <a:r>
                  <a:rPr lang="en-US" sz="1800">
                    <a:latin typeface="Courier New" pitchFamily="49" charset="0"/>
                  </a:rPr>
                  <a:t> </a:t>
                </a:r>
              </a:p>
            </p:txBody>
          </p:sp>
        </p:grpSp>
        <p:grpSp>
          <p:nvGrpSpPr>
            <p:cNvPr id="406541" name="Group 13"/>
            <p:cNvGrpSpPr>
              <a:grpSpLocks/>
            </p:cNvGrpSpPr>
            <p:nvPr/>
          </p:nvGrpSpPr>
          <p:grpSpPr bwMode="auto">
            <a:xfrm>
              <a:off x="1008" y="2506"/>
              <a:ext cx="2266" cy="1814"/>
              <a:chOff x="2976" y="1835"/>
              <a:chExt cx="2180" cy="1723"/>
            </a:xfrm>
          </p:grpSpPr>
          <p:sp>
            <p:nvSpPr>
              <p:cNvPr id="406542" name="Rectangle 14"/>
              <p:cNvSpPr>
                <a:spLocks noChangeArrowheads="1"/>
              </p:cNvSpPr>
              <p:nvPr/>
            </p:nvSpPr>
            <p:spPr bwMode="auto">
              <a:xfrm>
                <a:off x="2976" y="1835"/>
                <a:ext cx="2112" cy="17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543" name="Text Box 15"/>
              <p:cNvSpPr txBox="1">
                <a:spLocks noChangeArrowheads="1"/>
              </p:cNvSpPr>
              <p:nvPr/>
            </p:nvSpPr>
            <p:spPr bwMode="auto">
              <a:xfrm>
                <a:off x="2976" y="1860"/>
                <a:ext cx="2180" cy="169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ea typeface="MS Mincho" pitchFamily="49" charset="-128"/>
                  </a:rPr>
                  <a:t>class Student </a:t>
                </a:r>
                <a:r>
                  <a:rPr lang="en-US" sz="1800" b="1" i="1">
                    <a:solidFill>
                      <a:srgbClr val="990000"/>
                    </a:solidFill>
                    <a:latin typeface="Courier New" pitchFamily="49" charset="0"/>
                    <a:ea typeface="MS Mincho" pitchFamily="49" charset="-128"/>
                  </a:rPr>
                  <a:t>: </a:t>
                </a:r>
              </a:p>
              <a:p>
                <a:pPr algn="l"/>
                <a:r>
                  <a:rPr lang="en-US" sz="1800" b="1" i="1">
                    <a:solidFill>
                      <a:srgbClr val="990000"/>
                    </a:solidFill>
                    <a:latin typeface="Courier New" pitchFamily="49" charset="0"/>
                    <a:ea typeface="MS Mincho" pitchFamily="49" charset="-128"/>
                  </a:rPr>
                  <a:t>	public Person</a:t>
                </a:r>
                <a:endParaRPr lang="en-US" sz="1800" b="1">
                  <a:solidFill>
                    <a:srgbClr val="990000"/>
                  </a:solidFill>
                  <a:latin typeface="Courier New" pitchFamily="49" charset="0"/>
                  <a:ea typeface="MS Mincho" pitchFamily="49" charset="-128"/>
                </a:endParaRPr>
              </a:p>
              <a:p>
                <a:pPr algn="l"/>
                <a:r>
                  <a:rPr lang="en-US" sz="1800" b="1">
                    <a:latin typeface="Courier New" pitchFamily="49" charset="0"/>
                    <a:ea typeface="MS Mincho" pitchFamily="49" charset="-128"/>
                  </a:rPr>
                  <a:t>{</a:t>
                </a:r>
                <a:endParaRPr lang="en-US" sz="1800">
                  <a:latin typeface="Courier New" pitchFamily="49" charset="0"/>
                </a:endParaRPr>
              </a:p>
              <a:p>
                <a:pPr algn="l"/>
                <a:r>
                  <a:rPr lang="en-US" sz="1800" b="1">
                    <a:latin typeface="Courier New" pitchFamily="49" charset="0"/>
                    <a:ea typeface="MS Mincho" pitchFamily="49" charset="-128"/>
                  </a:rPr>
                  <a:t>public:</a:t>
                </a:r>
              </a:p>
              <a:p>
                <a:pPr algn="l"/>
                <a:r>
                  <a:rPr lang="en-US" sz="1800" b="1">
                    <a:solidFill>
                      <a:srgbClr val="6600CC"/>
                    </a:solidFill>
                    <a:latin typeface="Courier New" pitchFamily="49" charset="0"/>
                    <a:ea typeface="MS Mincho" pitchFamily="49" charset="-128"/>
                  </a:rPr>
                  <a:t>  // new stuff:</a:t>
                </a:r>
                <a:endParaRPr lang="en-US" sz="1800">
                  <a:solidFill>
                    <a:srgbClr val="6600CC"/>
                  </a:solidFill>
                  <a:latin typeface="Courier New" pitchFamily="49" charset="0"/>
                </a:endParaRPr>
              </a:p>
              <a:p>
                <a:pPr algn="l"/>
                <a:r>
                  <a:rPr lang="en-US" sz="1800" b="1">
                    <a:solidFill>
                      <a:srgbClr val="6600CC"/>
                    </a:solidFill>
                    <a:latin typeface="Courier New" pitchFamily="49" charset="0"/>
                    <a:ea typeface="MS Mincho" pitchFamily="49" charset="-128"/>
                  </a:rPr>
                  <a:t>  int getStudentID();</a:t>
                </a:r>
              </a:p>
              <a:p>
                <a:pPr algn="l"/>
                <a:r>
                  <a:rPr lang="en-US" sz="1800" b="1">
                    <a:latin typeface="Courier New" pitchFamily="49" charset="0"/>
                    <a:ea typeface="MS Mincho" pitchFamily="49" charset="-128"/>
                  </a:rPr>
                  <a:t>private:</a:t>
                </a:r>
              </a:p>
              <a:p>
                <a:pPr algn="l"/>
                <a:r>
                  <a:rPr lang="en-US" sz="1800" b="1">
                    <a:solidFill>
                      <a:srgbClr val="6600CC"/>
                    </a:solidFill>
                    <a:latin typeface="Courier New" pitchFamily="49" charset="0"/>
                    <a:ea typeface="MS Mincho" pitchFamily="49" charset="-128"/>
                  </a:rPr>
                  <a:t>  // new stuff:</a:t>
                </a:r>
              </a:p>
              <a:p>
                <a:pPr algn="l"/>
                <a:r>
                  <a:rPr lang="en-US" sz="1800" b="1">
                    <a:solidFill>
                      <a:srgbClr val="6600CC"/>
                    </a:solidFill>
                    <a:latin typeface="Courier New" pitchFamily="49" charset="0"/>
                    <a:ea typeface="MS Mincho" pitchFamily="49" charset="-128"/>
                  </a:rPr>
                  <a:t>  int m_nStudentID;</a:t>
                </a:r>
                <a:endParaRPr lang="en-US" sz="1800">
                  <a:solidFill>
                    <a:srgbClr val="6600CC"/>
                  </a:solidFill>
                  <a:latin typeface="Courier New" pitchFamily="49" charset="0"/>
                </a:endParaRPr>
              </a:p>
              <a:p>
                <a:pPr algn="l"/>
                <a:r>
                  <a:rPr lang="en-US" sz="1800" b="1">
                    <a:latin typeface="Courier New" pitchFamily="49" charset="0"/>
                  </a:rPr>
                  <a:t>};</a:t>
                </a:r>
                <a:r>
                  <a:rPr lang="en-US" sz="1800">
                    <a:latin typeface="Courier New" pitchFamily="49" charset="0"/>
                  </a:rPr>
                  <a:t> </a:t>
                </a:r>
              </a:p>
            </p:txBody>
          </p:sp>
        </p:grpSp>
      </p:grpSp>
      <p:sp>
        <p:nvSpPr>
          <p:cNvPr id="406545" name="Text Box 17"/>
          <p:cNvSpPr txBox="1">
            <a:spLocks noChangeArrowheads="1"/>
          </p:cNvSpPr>
          <p:nvPr/>
        </p:nvSpPr>
        <p:spPr bwMode="auto">
          <a:xfrm>
            <a:off x="6811963" y="828675"/>
            <a:ext cx="274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6547" name="Text Box 19"/>
          <p:cNvSpPr txBox="1">
            <a:spLocks noChangeArrowheads="1"/>
          </p:cNvSpPr>
          <p:nvPr/>
        </p:nvSpPr>
        <p:spPr bwMode="auto">
          <a:xfrm>
            <a:off x="2598738" y="1282700"/>
            <a:ext cx="274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406548" name="AutoShape 20"/>
          <p:cNvCxnSpPr>
            <a:cxnSpLocks noChangeShapeType="1"/>
            <a:stCxn id="406545" idx="2"/>
            <a:endCxn id="406544" idx="0"/>
          </p:cNvCxnSpPr>
          <p:nvPr/>
        </p:nvCxnSpPr>
        <p:spPr bwMode="auto">
          <a:xfrm rot="16200000" flipH="1">
            <a:off x="6587331" y="1648619"/>
            <a:ext cx="1457325" cy="731838"/>
          </a:xfrm>
          <a:prstGeom prst="curvedConnector3">
            <a:avLst>
              <a:gd name="adj1" fmla="val 50000"/>
            </a:avLst>
          </a:prstGeom>
          <a:noFill/>
          <a:ln w="3175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6549" name="AutoShape 21"/>
          <p:cNvCxnSpPr>
            <a:cxnSpLocks noChangeShapeType="1"/>
            <a:stCxn id="406547" idx="2"/>
          </p:cNvCxnSpPr>
          <p:nvPr/>
        </p:nvCxnSpPr>
        <p:spPr bwMode="auto">
          <a:xfrm rot="16200000" flipH="1">
            <a:off x="3164682" y="1312068"/>
            <a:ext cx="3441700" cy="4297363"/>
          </a:xfrm>
          <a:prstGeom prst="curvedConnector3">
            <a:avLst>
              <a:gd name="adj1" fmla="val 50000"/>
            </a:avLst>
          </a:prstGeom>
          <a:noFill/>
          <a:ln w="3175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6556" name="Text Box 28"/>
          <p:cNvSpPr txBox="1">
            <a:spLocks noChangeArrowheads="1"/>
          </p:cNvSpPr>
          <p:nvPr/>
        </p:nvSpPr>
        <p:spPr bwMode="auto">
          <a:xfrm>
            <a:off x="4008438" y="879475"/>
            <a:ext cx="274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406557" name="AutoShape 29"/>
          <p:cNvCxnSpPr>
            <a:cxnSpLocks noChangeShapeType="1"/>
            <a:stCxn id="406556" idx="2"/>
            <a:endCxn id="406558" idx="0"/>
          </p:cNvCxnSpPr>
          <p:nvPr/>
        </p:nvCxnSpPr>
        <p:spPr bwMode="auto">
          <a:xfrm rot="16200000" flipH="1">
            <a:off x="5416550" y="66675"/>
            <a:ext cx="1406525" cy="3946525"/>
          </a:xfrm>
          <a:prstGeom prst="curvedConnector3">
            <a:avLst>
              <a:gd name="adj1" fmla="val 50000"/>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6558" name="Text Box 30"/>
          <p:cNvSpPr txBox="1">
            <a:spLocks noChangeArrowheads="1"/>
          </p:cNvSpPr>
          <p:nvPr/>
        </p:nvSpPr>
        <p:spPr bwMode="auto">
          <a:xfrm>
            <a:off x="7954963" y="2743200"/>
            <a:ext cx="274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06548"/>
                                        </p:tgtEl>
                                        <p:attrNameLst>
                                          <p:attrName>style.visibility</p:attrName>
                                        </p:attrNameLst>
                                      </p:cBhvr>
                                      <p:to>
                                        <p:strVal val="visible"/>
                                      </p:to>
                                    </p:set>
                                    <p:animEffect transition="in" filter="wipe(up)">
                                      <p:cBhvr>
                                        <p:cTn id="7" dur="500"/>
                                        <p:tgtEl>
                                          <p:spTgt spid="406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06549"/>
                                        </p:tgtEl>
                                        <p:attrNameLst>
                                          <p:attrName>style.visibility</p:attrName>
                                        </p:attrNameLst>
                                      </p:cBhvr>
                                      <p:to>
                                        <p:strVal val="visible"/>
                                      </p:to>
                                    </p:set>
                                    <p:animEffect transition="in" filter="wipe(up)">
                                      <p:cBhvr>
                                        <p:cTn id="12" dur="500"/>
                                        <p:tgtEl>
                                          <p:spTgt spid="4065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06555"/>
                                        </p:tgtEl>
                                        <p:attrNameLst>
                                          <p:attrName>style.visibility</p:attrName>
                                        </p:attrNameLst>
                                      </p:cBhvr>
                                      <p:to>
                                        <p:strVal val="visible"/>
                                      </p:to>
                                    </p:set>
                                    <p:animEffect transition="in" filter="fade">
                                      <p:cBhvr>
                                        <p:cTn id="17" dur="500"/>
                                        <p:tgtEl>
                                          <p:spTgt spid="4065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nodeType="clickEffect">
                                  <p:stCondLst>
                                    <p:cond delay="0"/>
                                  </p:stCondLst>
                                  <p:childTnLst>
                                    <p:animEffect transition="out" filter="fade">
                                      <p:cBhvr>
                                        <p:cTn id="21" dur="1000"/>
                                        <p:tgtEl>
                                          <p:spTgt spid="406548"/>
                                        </p:tgtEl>
                                      </p:cBhvr>
                                    </p:animEffect>
                                    <p:set>
                                      <p:cBhvr>
                                        <p:cTn id="22" dur="1" fill="hold">
                                          <p:stCondLst>
                                            <p:cond delay="999"/>
                                          </p:stCondLst>
                                        </p:cTn>
                                        <p:tgtEl>
                                          <p:spTgt spid="40654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06557"/>
                                        </p:tgtEl>
                                        <p:attrNameLst>
                                          <p:attrName>style.visibility</p:attrName>
                                        </p:attrNameLst>
                                      </p:cBhvr>
                                      <p:to>
                                        <p:strVal val="visible"/>
                                      </p:to>
                                    </p:set>
                                    <p:animEffect transition="in" filter="wipe(up)">
                                      <p:cBhvr>
                                        <p:cTn id="27" dur="500"/>
                                        <p:tgtEl>
                                          <p:spTgt spid="406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2"/>
          </p:nvPr>
        </p:nvSpPr>
        <p:spPr/>
        <p:txBody>
          <a:bodyPr/>
          <a:lstStyle/>
          <a:p>
            <a:fld id="{26174917-64FC-40C8-A67C-99CCB09726C7}" type="slidenum">
              <a:rPr lang="en-US"/>
              <a:pPr/>
              <a:t>8</a:t>
            </a:fld>
            <a:endParaRPr lang="en-US"/>
          </a:p>
        </p:txBody>
      </p:sp>
      <p:sp>
        <p:nvSpPr>
          <p:cNvPr id="407554" name="Text Box 2"/>
          <p:cNvSpPr txBox="1">
            <a:spLocks noChangeArrowheads="1"/>
          </p:cNvSpPr>
          <p:nvPr/>
        </p:nvSpPr>
        <p:spPr bwMode="auto">
          <a:xfrm>
            <a:off x="4244975" y="1219200"/>
            <a:ext cx="4351338" cy="1917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Let’s consider a new class called Shape.</a:t>
            </a:r>
          </a:p>
          <a:p>
            <a:endParaRPr lang="en-US"/>
          </a:p>
          <a:p>
            <a:r>
              <a:rPr lang="en-US"/>
              <a:t>We’ll use it to represent different geometric shapes. </a:t>
            </a:r>
          </a:p>
        </p:txBody>
      </p:sp>
      <p:sp>
        <p:nvSpPr>
          <p:cNvPr id="407555" name="Rectangle 3"/>
          <p:cNvSpPr>
            <a:spLocks noChangeArrowheads="1"/>
          </p:cNvSpPr>
          <p:nvPr/>
        </p:nvSpPr>
        <p:spPr bwMode="auto">
          <a:xfrm>
            <a:off x="609600" y="990600"/>
            <a:ext cx="3397250" cy="2438400"/>
          </a:xfrm>
          <a:prstGeom prst="rect">
            <a:avLst/>
          </a:prstGeom>
          <a:solidFill>
            <a:srgbClr val="DF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56" name="Rectangle 4"/>
          <p:cNvSpPr>
            <a:spLocks noGrp="1" noChangeArrowheads="1"/>
          </p:cNvSpPr>
          <p:nvPr>
            <p:ph type="title"/>
          </p:nvPr>
        </p:nvSpPr>
        <p:spPr/>
        <p:txBody>
          <a:bodyPr/>
          <a:lstStyle/>
          <a:p>
            <a:r>
              <a:rPr lang="en-US"/>
              <a:t>Polymorphism</a:t>
            </a:r>
          </a:p>
        </p:txBody>
      </p:sp>
      <p:sp>
        <p:nvSpPr>
          <p:cNvPr id="407557" name="Rectangle 5"/>
          <p:cNvSpPr>
            <a:spLocks noChangeArrowheads="1"/>
          </p:cNvSpPr>
          <p:nvPr/>
        </p:nvSpPr>
        <p:spPr bwMode="auto">
          <a:xfrm>
            <a:off x="609600" y="990600"/>
            <a:ext cx="3540125" cy="2420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nvGrpSpPr>
          <p:cNvPr id="407558" name="Group 6"/>
          <p:cNvGrpSpPr>
            <a:grpSpLocks/>
          </p:cNvGrpSpPr>
          <p:nvPr/>
        </p:nvGrpSpPr>
        <p:grpSpPr bwMode="auto">
          <a:xfrm>
            <a:off x="4419600" y="990600"/>
            <a:ext cx="4572000" cy="2438400"/>
            <a:chOff x="2784" y="576"/>
            <a:chExt cx="2880" cy="1536"/>
          </a:xfrm>
        </p:grpSpPr>
        <p:sp>
          <p:nvSpPr>
            <p:cNvPr id="407559" name="Rectangle 7"/>
            <p:cNvSpPr>
              <a:spLocks noChangeArrowheads="1"/>
            </p:cNvSpPr>
            <p:nvPr/>
          </p:nvSpPr>
          <p:spPr bwMode="auto">
            <a:xfrm>
              <a:off x="2784" y="576"/>
              <a:ext cx="2784" cy="1536"/>
            </a:xfrm>
            <a:prstGeom prst="rect">
              <a:avLst/>
            </a:prstGeom>
            <a:solidFill>
              <a:srgbClr val="DF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60" name="Rectangle 8"/>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accent2"/>
                  </a:solidFill>
                  <a:latin typeface="Times New Roman"/>
                  <a:ea typeface="MS Mincho" pitchFamily="49" charset="-128"/>
                </a:rPr>
                <a:t> </a:t>
              </a:r>
              <a:r>
                <a:rPr lang="en-US" sz="1700" b="1">
                  <a:solidFill>
                    <a:schemeClr val="accent2"/>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07561" name="Group 9"/>
          <p:cNvGrpSpPr>
            <a:grpSpLocks/>
          </p:cNvGrpSpPr>
          <p:nvPr/>
        </p:nvGrpSpPr>
        <p:grpSpPr bwMode="auto">
          <a:xfrm>
            <a:off x="4419600" y="3810000"/>
            <a:ext cx="4572000" cy="2438400"/>
            <a:chOff x="2784" y="2400"/>
            <a:chExt cx="2880" cy="1536"/>
          </a:xfrm>
        </p:grpSpPr>
        <p:sp>
          <p:nvSpPr>
            <p:cNvPr id="407562" name="Rectangle 10"/>
            <p:cNvSpPr>
              <a:spLocks noChangeArrowheads="1"/>
            </p:cNvSpPr>
            <p:nvPr/>
          </p:nvSpPr>
          <p:spPr bwMode="auto">
            <a:xfrm>
              <a:off x="2784" y="2400"/>
              <a:ext cx="2784" cy="1536"/>
            </a:xfrm>
            <a:prstGeom prst="rect">
              <a:avLst/>
            </a:prstGeom>
            <a:solidFill>
              <a:srgbClr val="DF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63" name="Rectangle 11"/>
            <p:cNvSpPr>
              <a:spLocks noChangeArrowheads="1"/>
            </p:cNvSpPr>
            <p:nvPr/>
          </p:nvSpPr>
          <p:spPr bwMode="auto">
            <a:xfrm>
              <a:off x="2784" y="2400"/>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Circle(int rad){ m_rad = rad; }</a:t>
              </a:r>
              <a:endParaRPr lang="en-US" sz="1200">
                <a:solidFill>
                  <a:schemeClr val="tx1"/>
                </a:solidFill>
                <a:latin typeface="Courier New" pitchFamily="49" charset="0"/>
              </a:endParaRPr>
            </a:p>
            <a:p>
              <a:pPr algn="l" eaLnBrk="0" hangingPunct="0"/>
              <a:r>
                <a:rPr lang="en-US" sz="800" b="1">
                  <a:solidFill>
                    <a:schemeClr val="accent2"/>
                  </a:solidFill>
                  <a:latin typeface="Times New Roman"/>
                  <a:ea typeface="MS Mincho" pitchFamily="49" charset="-128"/>
                </a:rPr>
                <a:t> </a:t>
              </a:r>
              <a:r>
                <a:rPr lang="en-US" sz="1700" b="1">
                  <a:solidFill>
                    <a:schemeClr val="accent2"/>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(3.14*m_rad*m_rad);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m_rad;</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407564" name="Text Box 12"/>
          <p:cNvSpPr txBox="1">
            <a:spLocks noChangeArrowheads="1"/>
          </p:cNvSpPr>
          <p:nvPr/>
        </p:nvSpPr>
        <p:spPr bwMode="auto">
          <a:xfrm>
            <a:off x="147638" y="3703638"/>
            <a:ext cx="4195762" cy="10969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Since all shapes have an </a:t>
            </a:r>
            <a:r>
              <a:rPr lang="en-US" sz="2200" i="1">
                <a:solidFill>
                  <a:srgbClr val="006666"/>
                </a:solidFill>
              </a:rPr>
              <a:t>area</a:t>
            </a:r>
            <a:r>
              <a:rPr lang="en-US" sz="2200"/>
              <a:t>, we define a member function called </a:t>
            </a:r>
            <a:r>
              <a:rPr lang="en-US" sz="2200">
                <a:solidFill>
                  <a:schemeClr val="accent2"/>
                </a:solidFill>
              </a:rPr>
              <a:t>getArea</a:t>
            </a:r>
            <a:r>
              <a:rPr lang="en-US" sz="2200"/>
              <a:t>.  </a:t>
            </a:r>
          </a:p>
        </p:txBody>
      </p:sp>
      <p:sp>
        <p:nvSpPr>
          <p:cNvPr id="407565" name="Text Box 13"/>
          <p:cNvSpPr txBox="1">
            <a:spLocks noChangeArrowheads="1"/>
          </p:cNvSpPr>
          <p:nvPr/>
        </p:nvSpPr>
        <p:spPr bwMode="auto">
          <a:xfrm>
            <a:off x="152400" y="4999038"/>
            <a:ext cx="4195763" cy="14319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t>For simplicity, we’ll omit other member functions/variables like </a:t>
            </a:r>
            <a:r>
              <a:rPr lang="en-US" sz="2200">
                <a:solidFill>
                  <a:schemeClr val="accent2"/>
                </a:solidFill>
              </a:rPr>
              <a:t>getX()</a:t>
            </a:r>
            <a:r>
              <a:rPr lang="en-US" sz="2200"/>
              <a:t>, </a:t>
            </a:r>
            <a:r>
              <a:rPr lang="en-US" sz="2200">
                <a:solidFill>
                  <a:schemeClr val="accent2"/>
                </a:solidFill>
              </a:rPr>
              <a:t>setX()</a:t>
            </a:r>
            <a:r>
              <a:rPr lang="en-US" sz="2200"/>
              <a:t>, </a:t>
            </a:r>
            <a:r>
              <a:rPr lang="en-US" sz="2200">
                <a:solidFill>
                  <a:schemeClr val="accent2"/>
                </a:solidFill>
              </a:rPr>
              <a:t>getY()</a:t>
            </a:r>
            <a:r>
              <a:rPr lang="en-US" sz="2200"/>
              <a:t>, </a:t>
            </a:r>
            <a:r>
              <a:rPr lang="en-US" sz="2200">
                <a:solidFill>
                  <a:schemeClr val="accent2"/>
                </a:solidFill>
              </a:rPr>
              <a:t>getPerimeter()</a:t>
            </a:r>
            <a:r>
              <a:rPr lang="en-US" sz="2200"/>
              <a:t>, etc.</a:t>
            </a:r>
          </a:p>
        </p:txBody>
      </p:sp>
      <p:sp>
        <p:nvSpPr>
          <p:cNvPr id="407566" name="Text Box 14"/>
          <p:cNvSpPr txBox="1">
            <a:spLocks noChangeArrowheads="1"/>
          </p:cNvSpPr>
          <p:nvPr/>
        </p:nvSpPr>
        <p:spPr bwMode="auto">
          <a:xfrm>
            <a:off x="2971800" y="4362450"/>
            <a:ext cx="2746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7567" name="Text Box 15"/>
          <p:cNvSpPr txBox="1">
            <a:spLocks noChangeArrowheads="1"/>
          </p:cNvSpPr>
          <p:nvPr/>
        </p:nvSpPr>
        <p:spPr bwMode="auto">
          <a:xfrm>
            <a:off x="3687763" y="1716088"/>
            <a:ext cx="274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cxnSp>
        <p:nvCxnSpPr>
          <p:cNvPr id="407568" name="AutoShape 16"/>
          <p:cNvCxnSpPr>
            <a:cxnSpLocks noChangeShapeType="1"/>
            <a:stCxn id="407566" idx="3"/>
            <a:endCxn id="407567" idx="3"/>
          </p:cNvCxnSpPr>
          <p:nvPr/>
        </p:nvCxnSpPr>
        <p:spPr bwMode="auto">
          <a:xfrm flipV="1">
            <a:off x="3246438" y="1944688"/>
            <a:ext cx="715962" cy="2646362"/>
          </a:xfrm>
          <a:prstGeom prst="curvedConnector3">
            <a:avLst>
              <a:gd name="adj1" fmla="val 131931"/>
            </a:avLst>
          </a:prstGeom>
          <a:noFill/>
          <a:ln w="254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7569" name="Rectangle 17"/>
          <p:cNvSpPr>
            <a:spLocks noChangeArrowheads="1"/>
          </p:cNvSpPr>
          <p:nvPr/>
        </p:nvSpPr>
        <p:spPr bwMode="auto">
          <a:xfrm>
            <a:off x="242888" y="3562350"/>
            <a:ext cx="4030662" cy="2943225"/>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70" name="Text Box 18"/>
          <p:cNvSpPr txBox="1">
            <a:spLocks noChangeArrowheads="1"/>
          </p:cNvSpPr>
          <p:nvPr/>
        </p:nvSpPr>
        <p:spPr bwMode="auto">
          <a:xfrm>
            <a:off x="365125" y="3810000"/>
            <a:ext cx="36734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Now lets consider two derived classes: </a:t>
            </a:r>
            <a:r>
              <a:rPr lang="en-US">
                <a:solidFill>
                  <a:schemeClr val="accent2"/>
                </a:solidFill>
              </a:rPr>
              <a:t>Square</a:t>
            </a:r>
            <a:r>
              <a:rPr lang="en-US"/>
              <a:t> and </a:t>
            </a:r>
            <a:r>
              <a:rPr lang="en-US">
                <a:solidFill>
                  <a:schemeClr val="accent2"/>
                </a:solidFill>
              </a:rPr>
              <a:t>Circle</a:t>
            </a:r>
            <a:r>
              <a:rPr lang="en-US"/>
              <a:t>.</a:t>
            </a:r>
          </a:p>
        </p:txBody>
      </p:sp>
      <p:sp>
        <p:nvSpPr>
          <p:cNvPr id="407571" name="Text Box 19"/>
          <p:cNvSpPr txBox="1">
            <a:spLocks noChangeArrowheads="1"/>
          </p:cNvSpPr>
          <p:nvPr/>
        </p:nvSpPr>
        <p:spPr bwMode="auto">
          <a:xfrm>
            <a:off x="134938" y="5181600"/>
            <a:ext cx="4152900"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Square has its own c’tor as well as an updated </a:t>
            </a:r>
            <a:r>
              <a:rPr lang="en-US">
                <a:solidFill>
                  <a:schemeClr val="accent2"/>
                </a:solidFill>
              </a:rPr>
              <a:t>getArea</a:t>
            </a:r>
            <a:r>
              <a:rPr lang="en-US"/>
              <a:t> function that </a:t>
            </a:r>
            <a:r>
              <a:rPr lang="en-US">
                <a:solidFill>
                  <a:srgbClr val="FF3300"/>
                </a:solidFill>
              </a:rPr>
              <a:t>overrides</a:t>
            </a:r>
            <a:r>
              <a:rPr lang="en-US"/>
              <a:t> the one from Shape. </a:t>
            </a:r>
          </a:p>
        </p:txBody>
      </p:sp>
      <p:sp>
        <p:nvSpPr>
          <p:cNvPr id="407572" name="Rectangle 20"/>
          <p:cNvSpPr>
            <a:spLocks noChangeArrowheads="1"/>
          </p:cNvSpPr>
          <p:nvPr/>
        </p:nvSpPr>
        <p:spPr bwMode="auto">
          <a:xfrm>
            <a:off x="152400" y="3733800"/>
            <a:ext cx="4030663" cy="2943225"/>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573" name="Text Box 21"/>
          <p:cNvSpPr txBox="1">
            <a:spLocks noChangeArrowheads="1"/>
          </p:cNvSpPr>
          <p:nvPr/>
        </p:nvSpPr>
        <p:spPr bwMode="auto">
          <a:xfrm>
            <a:off x="273050" y="3805238"/>
            <a:ext cx="3989388"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Similarly, Circle has its own c’tor and an updated </a:t>
            </a:r>
            <a:r>
              <a:rPr lang="en-US">
                <a:solidFill>
                  <a:schemeClr val="accent2"/>
                </a:solidFill>
              </a:rPr>
              <a:t>getArea</a:t>
            </a:r>
            <a:r>
              <a:rPr lang="en-US"/>
              <a:t> function.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407568"/>
                                        </p:tgtEl>
                                        <p:attrNameLst>
                                          <p:attrName>style.visibility</p:attrName>
                                        </p:attrNameLst>
                                      </p:cBhvr>
                                      <p:to>
                                        <p:strVal val="visible"/>
                                      </p:to>
                                    </p:set>
                                    <p:animEffect transition="in" filter="wipe(down)">
                                      <p:cBhvr>
                                        <p:cTn id="11" dur="500"/>
                                        <p:tgtEl>
                                          <p:spTgt spid="4075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nodeType="clickEffect">
                                  <p:stCondLst>
                                    <p:cond delay="0"/>
                                  </p:stCondLst>
                                  <p:childTnLst>
                                    <p:set>
                                      <p:cBhvr>
                                        <p:cTn id="15" dur="1" fill="hold">
                                          <p:stCondLst>
                                            <p:cond delay="0"/>
                                          </p:stCondLst>
                                        </p:cTn>
                                        <p:tgtEl>
                                          <p:spTgt spid="407568"/>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0756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0756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0757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40755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40756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0757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0757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07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4" grpId="0"/>
      <p:bldP spid="407565" grpId="0"/>
      <p:bldP spid="407569" grpId="0" animBg="1"/>
      <p:bldP spid="407570" grpId="0"/>
      <p:bldP spid="407571" grpId="0"/>
      <p:bldP spid="407572" grpId="0" animBg="1"/>
      <p:bldP spid="4075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4"/>
          <p:cNvSpPr>
            <a:spLocks noGrp="1"/>
          </p:cNvSpPr>
          <p:nvPr>
            <p:ph type="sldNum" sz="quarter" idx="12"/>
          </p:nvPr>
        </p:nvSpPr>
        <p:spPr/>
        <p:txBody>
          <a:bodyPr/>
          <a:lstStyle/>
          <a:p>
            <a:fld id="{7296F31C-C9BE-4B78-9519-AD0937AD66B2}" type="slidenum">
              <a:rPr lang="en-US"/>
              <a:pPr/>
              <a:t>9</a:t>
            </a:fld>
            <a:endParaRPr lang="en-US"/>
          </a:p>
        </p:txBody>
      </p:sp>
      <p:sp>
        <p:nvSpPr>
          <p:cNvPr id="408578" name="Rectangle 2"/>
          <p:cNvSpPr>
            <a:spLocks noGrp="1" noChangeArrowheads="1"/>
          </p:cNvSpPr>
          <p:nvPr>
            <p:ph type="title"/>
          </p:nvPr>
        </p:nvSpPr>
        <p:spPr>
          <a:xfrm>
            <a:off x="-533400" y="-76200"/>
            <a:ext cx="7772400" cy="1143000"/>
          </a:xfrm>
        </p:spPr>
        <p:txBody>
          <a:bodyPr/>
          <a:lstStyle/>
          <a:p>
            <a:r>
              <a:rPr lang="en-US"/>
              <a:t>Polymorphism</a:t>
            </a:r>
          </a:p>
        </p:txBody>
      </p:sp>
      <p:grpSp>
        <p:nvGrpSpPr>
          <p:cNvPr id="408579" name="Group 3"/>
          <p:cNvGrpSpPr>
            <a:grpSpLocks/>
          </p:cNvGrpSpPr>
          <p:nvPr/>
        </p:nvGrpSpPr>
        <p:grpSpPr bwMode="auto">
          <a:xfrm>
            <a:off x="5564188" y="87313"/>
            <a:ext cx="3513137" cy="2438400"/>
            <a:chOff x="384" y="624"/>
            <a:chExt cx="1680" cy="1536"/>
          </a:xfrm>
        </p:grpSpPr>
        <p:sp>
          <p:nvSpPr>
            <p:cNvPr id="408580" name="Rectangle 4"/>
            <p:cNvSpPr>
              <a:spLocks noChangeArrowheads="1"/>
            </p:cNvSpPr>
            <p:nvPr/>
          </p:nvSpPr>
          <p:spPr bwMode="auto">
            <a:xfrm>
              <a:off x="384" y="624"/>
              <a:ext cx="1632"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1" name="Rectangle 5"/>
            <p:cNvSpPr>
              <a:spLocks noChangeArrowheads="1"/>
            </p:cNvSpPr>
            <p:nvPr/>
          </p:nvSpPr>
          <p:spPr bwMode="auto">
            <a:xfrm>
              <a:off x="384" y="624"/>
              <a:ext cx="16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a:t>
              </a:r>
              <a:r>
                <a:rPr lang="en-US" sz="1700" b="1">
                  <a:solidFill>
                    <a:schemeClr val="tx1"/>
                  </a:solidFill>
                  <a:latin typeface="Courier New" pitchFamily="49" charset="0"/>
                  <a:ea typeface="MS Mincho" pitchFamily="49" charset="-128"/>
                </a:rPr>
                <a:t>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(0); }</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a:t>
              </a: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08582" name="Group 6"/>
          <p:cNvGrpSpPr>
            <a:grpSpLocks/>
          </p:cNvGrpSpPr>
          <p:nvPr/>
        </p:nvGrpSpPr>
        <p:grpSpPr bwMode="auto">
          <a:xfrm>
            <a:off x="4495800" y="2141538"/>
            <a:ext cx="4572000" cy="2438400"/>
            <a:chOff x="2784" y="576"/>
            <a:chExt cx="2880" cy="1536"/>
          </a:xfrm>
        </p:grpSpPr>
        <p:sp>
          <p:nvSpPr>
            <p:cNvPr id="408583" name="Rectangle 7"/>
            <p:cNvSpPr>
              <a:spLocks noChangeArrowheads="1"/>
            </p:cNvSpPr>
            <p:nvPr/>
          </p:nvSpPr>
          <p:spPr bwMode="auto">
            <a:xfrm>
              <a:off x="2784" y="576"/>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4" name="Rectangle 8"/>
            <p:cNvSpPr>
              <a:spLocks noChangeArrowheads="1"/>
            </p:cNvSpPr>
            <p:nvPr/>
          </p:nvSpPr>
          <p:spPr bwMode="auto">
            <a:xfrm>
              <a:off x="2784" y="578"/>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Square: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Square(int side){ m_side=side;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(m_side*m_side);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m_side;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grpSp>
        <p:nvGrpSpPr>
          <p:cNvPr id="408585" name="Group 9"/>
          <p:cNvGrpSpPr>
            <a:grpSpLocks/>
          </p:cNvGrpSpPr>
          <p:nvPr/>
        </p:nvGrpSpPr>
        <p:grpSpPr bwMode="auto">
          <a:xfrm>
            <a:off x="4419600" y="4267200"/>
            <a:ext cx="4572000" cy="2438400"/>
            <a:chOff x="2832" y="2400"/>
            <a:chExt cx="2880" cy="1536"/>
          </a:xfrm>
        </p:grpSpPr>
        <p:sp>
          <p:nvSpPr>
            <p:cNvPr id="408586" name="Rectangle 10"/>
            <p:cNvSpPr>
              <a:spLocks noChangeArrowheads="1"/>
            </p:cNvSpPr>
            <p:nvPr/>
          </p:nvSpPr>
          <p:spPr bwMode="auto">
            <a:xfrm>
              <a:off x="2832" y="2400"/>
              <a:ext cx="2784" cy="15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87" name="Rectangle 11"/>
            <p:cNvSpPr>
              <a:spLocks noChangeArrowheads="1"/>
            </p:cNvSpPr>
            <p:nvPr/>
          </p:nvSpPr>
          <p:spPr bwMode="auto">
            <a:xfrm>
              <a:off x="2832" y="2400"/>
              <a:ext cx="2880" cy="15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700" b="1">
                  <a:solidFill>
                    <a:schemeClr val="tx1"/>
                  </a:solidFill>
                  <a:latin typeface="Courier New" pitchFamily="49" charset="0"/>
                  <a:ea typeface="MS Mincho" pitchFamily="49" charset="-128"/>
                </a:rPr>
                <a:t>class Circle: public Shape</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public:</a:t>
              </a:r>
            </a:p>
            <a:p>
              <a:pPr algn="l" eaLnBrk="0" hangingPunct="0"/>
              <a:r>
                <a:rPr lang="en-US" sz="1700" b="1">
                  <a:solidFill>
                    <a:schemeClr val="tx1"/>
                  </a:solidFill>
                  <a:latin typeface="Courier New" pitchFamily="49" charset="0"/>
                  <a:ea typeface="MS Mincho" pitchFamily="49" charset="-128"/>
                </a:rPr>
                <a:t> Circle(int rad){ m_rad = rad; }</a:t>
              </a:r>
              <a:endParaRPr lang="en-US" sz="1200">
                <a:solidFill>
                  <a:schemeClr val="tx1"/>
                </a:solidFill>
                <a:latin typeface="Courier New" pitchFamily="49" charset="0"/>
              </a:endParaRP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 </a:t>
              </a:r>
              <a:r>
                <a:rPr lang="en-US" sz="1700" b="1">
                  <a:solidFill>
                    <a:srgbClr val="FF3300"/>
                  </a:solidFill>
                  <a:latin typeface="Courier New" pitchFamily="49" charset="0"/>
                  <a:ea typeface="MS Mincho" pitchFamily="49" charset="-128"/>
                </a:rPr>
                <a:t>virtual </a:t>
              </a:r>
              <a:r>
                <a:rPr lang="en-US" sz="1700" b="1">
                  <a:solidFill>
                    <a:schemeClr val="accent2"/>
                  </a:solidFill>
                  <a:latin typeface="Courier New" pitchFamily="49" charset="0"/>
                  <a:ea typeface="MS Mincho" pitchFamily="49" charset="-128"/>
                </a:rPr>
                <a:t>double getArea() </a:t>
              </a:r>
            </a:p>
            <a:p>
              <a:pPr algn="l" eaLnBrk="0" hangingPunct="0"/>
              <a:r>
                <a:rPr lang="en-US" sz="1700" b="1">
                  <a:solidFill>
                    <a:schemeClr val="accent2"/>
                  </a:solidFill>
                  <a:latin typeface="Courier New" pitchFamily="49" charset="0"/>
                  <a:ea typeface="MS Mincho" pitchFamily="49" charset="-128"/>
                </a:rPr>
                <a:t>  { return (3.14*m_rad*m_rad); }</a:t>
              </a:r>
            </a:p>
            <a:p>
              <a:pPr algn="l" eaLnBrk="0" hangingPunct="0"/>
              <a:r>
                <a:rPr lang="en-US" sz="800" b="1">
                  <a:solidFill>
                    <a:schemeClr val="tx1"/>
                  </a:solidFill>
                  <a:latin typeface="Times New Roman"/>
                  <a:ea typeface="MS Mincho" pitchFamily="49" charset="-128"/>
                </a:rPr>
                <a:t> </a:t>
              </a:r>
              <a:r>
                <a:rPr lang="en-US" sz="1700" b="1">
                  <a:solidFill>
                    <a:schemeClr val="tx1"/>
                  </a:solidFill>
                  <a:latin typeface="Courier New" pitchFamily="49" charset="0"/>
                  <a:ea typeface="MS Mincho" pitchFamily="49" charset="-128"/>
                </a:rPr>
                <a:t>private:</a:t>
              </a:r>
            </a:p>
            <a:p>
              <a:pPr algn="l" eaLnBrk="0" hangingPunct="0"/>
              <a:r>
                <a:rPr lang="en-US" sz="1700" b="1">
                  <a:solidFill>
                    <a:schemeClr val="tx1"/>
                  </a:solidFill>
                  <a:latin typeface="Courier New" pitchFamily="49" charset="0"/>
                  <a:ea typeface="MS Mincho" pitchFamily="49" charset="-128"/>
                </a:rPr>
                <a:t> int m_rad;</a:t>
              </a:r>
              <a:endParaRPr lang="en-US" sz="1200">
                <a:solidFill>
                  <a:schemeClr val="tx1"/>
                </a:solidFill>
                <a:latin typeface="Courier New" pitchFamily="49" charset="0"/>
              </a:endParaRPr>
            </a:p>
            <a:p>
              <a:pPr algn="l" eaLnBrk="0" hangingPunct="0"/>
              <a:r>
                <a:rPr lang="en-US" sz="1700" b="1">
                  <a:solidFill>
                    <a:schemeClr val="tx1"/>
                  </a:solidFill>
                  <a:latin typeface="Courier New" pitchFamily="49" charset="0"/>
                  <a:ea typeface="MS Mincho" pitchFamily="49" charset="-128"/>
                </a:rPr>
                <a:t>};</a:t>
              </a:r>
              <a:endParaRPr lang="en-US">
                <a:solidFill>
                  <a:schemeClr val="tx1"/>
                </a:solidFill>
                <a:latin typeface="Times New Roman" pitchFamily="18" charset="0"/>
              </a:endParaRPr>
            </a:p>
          </p:txBody>
        </p:sp>
      </p:grpSp>
      <p:sp>
        <p:nvSpPr>
          <p:cNvPr id="408588" name="Text Box 12"/>
          <p:cNvSpPr txBox="1">
            <a:spLocks noChangeArrowheads="1"/>
          </p:cNvSpPr>
          <p:nvPr/>
        </p:nvSpPr>
        <p:spPr bwMode="auto">
          <a:xfrm>
            <a:off x="288925" y="1341438"/>
            <a:ext cx="39782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Lets say we’re a company that sells glass windows.</a:t>
            </a:r>
          </a:p>
        </p:txBody>
      </p:sp>
      <p:sp>
        <p:nvSpPr>
          <p:cNvPr id="408589" name="Text Box 13"/>
          <p:cNvSpPr txBox="1">
            <a:spLocks noChangeArrowheads="1"/>
          </p:cNvSpPr>
          <p:nvPr/>
        </p:nvSpPr>
        <p:spPr bwMode="auto">
          <a:xfrm>
            <a:off x="304800" y="2438400"/>
            <a:ext cx="39782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And we want to write a program to compute the cost of each window.</a:t>
            </a:r>
          </a:p>
        </p:txBody>
      </p:sp>
      <p:sp>
        <p:nvSpPr>
          <p:cNvPr id="408590" name="Text Box 14"/>
          <p:cNvSpPr txBox="1">
            <a:spLocks noChangeArrowheads="1"/>
          </p:cNvSpPr>
          <p:nvPr/>
        </p:nvSpPr>
        <p:spPr bwMode="auto">
          <a:xfrm>
            <a:off x="288925" y="3841750"/>
            <a:ext cx="39782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For example, assume that each window is </a:t>
            </a:r>
            <a:r>
              <a:rPr lang="en-US">
                <a:solidFill>
                  <a:srgbClr val="006666"/>
                </a:solidFill>
              </a:rPr>
              <a:t>$3.25</a:t>
            </a:r>
            <a:r>
              <a:rPr lang="en-US"/>
              <a:t> per square foot.</a:t>
            </a:r>
          </a:p>
        </p:txBody>
      </p:sp>
      <p:sp>
        <p:nvSpPr>
          <p:cNvPr id="408591" name="Text Box 15"/>
          <p:cNvSpPr txBox="1">
            <a:spLocks noChangeArrowheads="1"/>
          </p:cNvSpPr>
          <p:nvPr/>
        </p:nvSpPr>
        <p:spPr bwMode="auto">
          <a:xfrm>
            <a:off x="304800" y="5289550"/>
            <a:ext cx="3978275"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Let’s look at a program that computes the cost for both square and circular windows.</a:t>
            </a:r>
          </a:p>
        </p:txBody>
      </p:sp>
      <p:grpSp>
        <p:nvGrpSpPr>
          <p:cNvPr id="408592" name="Group 16"/>
          <p:cNvGrpSpPr>
            <a:grpSpLocks/>
          </p:cNvGrpSpPr>
          <p:nvPr/>
        </p:nvGrpSpPr>
        <p:grpSpPr bwMode="auto">
          <a:xfrm>
            <a:off x="171450" y="1131888"/>
            <a:ext cx="4149725" cy="5614987"/>
            <a:chOff x="144" y="687"/>
            <a:chExt cx="2448" cy="3537"/>
          </a:xfrm>
        </p:grpSpPr>
        <p:sp>
          <p:nvSpPr>
            <p:cNvPr id="408593" name="Rectangle 17"/>
            <p:cNvSpPr>
              <a:spLocks noChangeArrowheads="1"/>
            </p:cNvSpPr>
            <p:nvPr/>
          </p:nvSpPr>
          <p:spPr bwMode="auto">
            <a:xfrm>
              <a:off x="156" y="704"/>
              <a:ext cx="2399" cy="3515"/>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594" name="Text Box 18"/>
            <p:cNvSpPr txBox="1">
              <a:spLocks noChangeArrowheads="1"/>
            </p:cNvSpPr>
            <p:nvPr/>
          </p:nvSpPr>
          <p:spPr bwMode="auto">
            <a:xfrm>
              <a:off x="144" y="687"/>
              <a:ext cx="2448" cy="35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1">
                  <a:latin typeface="Courier New" pitchFamily="49" charset="0"/>
                </a:rPr>
                <a:t>void PrintPriceSq(</a:t>
              </a:r>
              <a:r>
                <a:rPr lang="en-US" sz="1800" b="1">
                  <a:solidFill>
                    <a:srgbClr val="FF3300"/>
                  </a:solidFill>
                  <a:latin typeface="Courier New" pitchFamily="49" charset="0"/>
                </a:rPr>
                <a:t>Square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 </a:t>
              </a:r>
              <a:br>
                <a:rPr lang="en-US" sz="1800" b="1">
                  <a:latin typeface="Courier New" pitchFamily="49" charset="0"/>
                </a:rPr>
              </a:br>
              <a:r>
                <a:rPr lang="en-US" sz="1800" b="1">
                  <a:latin typeface="Courier New" pitchFamily="49" charset="0"/>
                </a:rPr>
                <a:t>  cout &lt;&lt; x.getArea() * 3.25;</a:t>
              </a:r>
            </a:p>
            <a:p>
              <a:pPr algn="l"/>
              <a:r>
                <a:rPr lang="en-US" sz="1800" b="1">
                  <a:latin typeface="Courier New" pitchFamily="49" charset="0"/>
                </a:rPr>
                <a:t>}</a:t>
              </a:r>
            </a:p>
            <a:p>
              <a:pPr algn="l"/>
              <a:endParaRPr lang="en-US" sz="1800" b="1">
                <a:latin typeface="Courier New" pitchFamily="49" charset="0"/>
              </a:endParaRPr>
            </a:p>
            <a:p>
              <a:pPr algn="l"/>
              <a:r>
                <a:rPr lang="en-US" sz="1800" b="1">
                  <a:latin typeface="Courier New" pitchFamily="49" charset="0"/>
                </a:rPr>
                <a:t>void PrintPriceCir(</a:t>
              </a:r>
              <a:r>
                <a:rPr lang="en-US" sz="1800" b="1">
                  <a:solidFill>
                    <a:srgbClr val="FF3300"/>
                  </a:solidFill>
                  <a:latin typeface="Courier New" pitchFamily="49" charset="0"/>
                </a:rPr>
                <a:t>Circle &amp;x</a:t>
              </a:r>
              <a:r>
                <a:rPr lang="en-US" sz="1800" b="1">
                  <a:latin typeface="Courier New" pitchFamily="49" charset="0"/>
                </a:rPr>
                <a:t>)</a:t>
              </a:r>
            </a:p>
            <a:p>
              <a:pPr algn="l"/>
              <a:r>
                <a:rPr lang="en-US" sz="1800" b="1">
                  <a:latin typeface="Courier New" pitchFamily="49" charset="0"/>
                </a:rPr>
                <a:t>{</a:t>
              </a:r>
            </a:p>
            <a:p>
              <a:pPr algn="l"/>
              <a:r>
                <a:rPr lang="en-US" sz="1800" b="1">
                  <a:latin typeface="Courier New" pitchFamily="49" charset="0"/>
                </a:rPr>
                <a:t>  cout &lt;&lt; “Cost is: $“; </a:t>
              </a:r>
              <a:br>
                <a:rPr lang="en-US" sz="1800" b="1">
                  <a:latin typeface="Courier New" pitchFamily="49" charset="0"/>
                </a:rPr>
              </a:br>
              <a:r>
                <a:rPr lang="en-US" sz="1800" b="1">
                  <a:latin typeface="Courier New" pitchFamily="49" charset="0"/>
                </a:rPr>
                <a:t>  cout &lt;&lt; x.getArea() * 3.25;</a:t>
              </a:r>
            </a:p>
            <a:p>
              <a:pPr algn="l"/>
              <a:r>
                <a:rPr lang="en-US" sz="1800" b="1">
                  <a:latin typeface="Courier New" pitchFamily="49" charset="0"/>
                </a:rPr>
                <a:t>}</a:t>
              </a:r>
            </a:p>
            <a:p>
              <a:pPr algn="l"/>
              <a:endParaRPr lang="en-US" sz="1800" b="1">
                <a:latin typeface="Courier New" pitchFamily="49" charset="0"/>
              </a:endParaRPr>
            </a:p>
            <a:p>
              <a:pPr algn="l"/>
              <a:endParaRPr lang="en-US" sz="1000" b="1">
                <a:latin typeface="Courier New" pitchFamily="49" charset="0"/>
              </a:endParaRPr>
            </a:p>
            <a:p>
              <a:pPr algn="l"/>
              <a:r>
                <a:rPr lang="en-US" sz="1800" b="1">
                  <a:latin typeface="Courier New" pitchFamily="49" charset="0"/>
                </a:rPr>
                <a:t>main()</a:t>
              </a:r>
            </a:p>
            <a:p>
              <a:pPr algn="l"/>
              <a:r>
                <a:rPr lang="en-US" sz="1800" b="1">
                  <a:latin typeface="Courier New" pitchFamily="49" charset="0"/>
                </a:rPr>
                <a:t>{</a:t>
              </a:r>
            </a:p>
            <a:p>
              <a:pPr algn="l"/>
              <a:r>
                <a:rPr lang="en-US" sz="1800" b="1">
                  <a:latin typeface="Courier New" pitchFamily="49" charset="0"/>
                </a:rPr>
                <a:t>  Square s(5);</a:t>
              </a:r>
            </a:p>
            <a:p>
              <a:pPr algn="l"/>
              <a:r>
                <a:rPr lang="en-US" sz="1800" b="1">
                  <a:latin typeface="Courier New" pitchFamily="49" charset="0"/>
                </a:rPr>
                <a:t>  Circle c(10);</a:t>
              </a:r>
            </a:p>
            <a:p>
              <a:pPr algn="l"/>
              <a:endParaRPr lang="en-US" sz="1000" b="1">
                <a:latin typeface="Courier New" pitchFamily="49" charset="0"/>
              </a:endParaRPr>
            </a:p>
            <a:p>
              <a:pPr algn="l"/>
              <a:r>
                <a:rPr lang="en-US" sz="1800" b="1">
                  <a:latin typeface="Courier New" pitchFamily="49" charset="0"/>
                </a:rPr>
                <a:t>  PrintPriceSq(</a:t>
              </a:r>
              <a:r>
                <a:rPr lang="en-US" sz="1800" b="1">
                  <a:solidFill>
                    <a:srgbClr val="FF3300"/>
                  </a:solidFill>
                  <a:latin typeface="Courier New" pitchFamily="49" charset="0"/>
                </a:rPr>
                <a:t>s</a:t>
              </a:r>
              <a:r>
                <a:rPr lang="en-US" sz="1800" b="1">
                  <a:latin typeface="Courier New" pitchFamily="49" charset="0"/>
                </a:rPr>
                <a:t>);</a:t>
              </a:r>
            </a:p>
            <a:p>
              <a:pPr algn="l"/>
              <a:r>
                <a:rPr lang="en-US" sz="1800" b="1">
                  <a:latin typeface="Courier New" pitchFamily="49" charset="0"/>
                </a:rPr>
                <a:t>  PrintPriceCir(</a:t>
              </a:r>
              <a:r>
                <a:rPr lang="en-US" sz="1800" b="1">
                  <a:solidFill>
                    <a:srgbClr val="FF3300"/>
                  </a:solidFill>
                  <a:latin typeface="Courier New" pitchFamily="49" charset="0"/>
                </a:rPr>
                <a:t>c</a:t>
              </a:r>
              <a:r>
                <a:rPr lang="en-US" sz="1800" b="1">
                  <a:latin typeface="Courier New" pitchFamily="49" charset="0"/>
                </a:rPr>
                <a:t>);</a:t>
              </a:r>
            </a:p>
            <a:p>
              <a:pPr algn="l"/>
              <a:r>
                <a:rPr lang="en-US" sz="1800" b="1">
                  <a:latin typeface="Courier New" pitchFamily="49" charset="0"/>
                </a:rPr>
                <a:t>}</a:t>
              </a:r>
            </a:p>
          </p:txBody>
        </p:sp>
      </p:grpSp>
      <p:sp>
        <p:nvSpPr>
          <p:cNvPr id="408595" name="Line 19"/>
          <p:cNvSpPr>
            <a:spLocks noChangeShapeType="1"/>
          </p:cNvSpPr>
          <p:nvPr/>
        </p:nvSpPr>
        <p:spPr bwMode="auto">
          <a:xfrm>
            <a:off x="214313" y="52911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8596" name="Group 20"/>
          <p:cNvGrpSpPr>
            <a:grpSpLocks/>
          </p:cNvGrpSpPr>
          <p:nvPr/>
        </p:nvGrpSpPr>
        <p:grpSpPr bwMode="auto">
          <a:xfrm>
            <a:off x="2743200" y="5334000"/>
            <a:ext cx="1546225" cy="628650"/>
            <a:chOff x="2146" y="3492"/>
            <a:chExt cx="974" cy="396"/>
          </a:xfrm>
        </p:grpSpPr>
        <p:grpSp>
          <p:nvGrpSpPr>
            <p:cNvPr id="408597" name="Group 21"/>
            <p:cNvGrpSpPr>
              <a:grpSpLocks/>
            </p:cNvGrpSpPr>
            <p:nvPr/>
          </p:nvGrpSpPr>
          <p:grpSpPr bwMode="auto">
            <a:xfrm>
              <a:off x="2146" y="3492"/>
              <a:ext cx="974" cy="385"/>
              <a:chOff x="298" y="3845"/>
              <a:chExt cx="974" cy="385"/>
            </a:xfrm>
          </p:grpSpPr>
          <p:sp>
            <p:nvSpPr>
              <p:cNvPr id="408598" name="Text Box 22"/>
              <p:cNvSpPr txBox="1">
                <a:spLocks noChangeArrowheads="1"/>
              </p:cNvSpPr>
              <p:nvPr/>
            </p:nvSpPr>
            <p:spPr bwMode="auto">
              <a:xfrm>
                <a:off x="298" y="3845"/>
                <a:ext cx="20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s</a:t>
                </a:r>
              </a:p>
            </p:txBody>
          </p:sp>
          <p:grpSp>
            <p:nvGrpSpPr>
              <p:cNvPr id="408599" name="Group 23"/>
              <p:cNvGrpSpPr>
                <a:grpSpLocks/>
              </p:cNvGrpSpPr>
              <p:nvPr/>
            </p:nvGrpSpPr>
            <p:grpSpPr bwMode="auto">
              <a:xfrm>
                <a:off x="439" y="3936"/>
                <a:ext cx="833" cy="294"/>
                <a:chOff x="439" y="3936"/>
                <a:chExt cx="833" cy="294"/>
              </a:xfrm>
            </p:grpSpPr>
            <p:sp>
              <p:nvSpPr>
                <p:cNvPr id="408600" name="Rectangle 24"/>
                <p:cNvSpPr>
                  <a:spLocks noChangeArrowheads="1"/>
                </p:cNvSpPr>
                <p:nvPr/>
              </p:nvSpPr>
              <p:spPr bwMode="auto">
                <a:xfrm>
                  <a:off x="480" y="3936"/>
                  <a:ext cx="792" cy="294"/>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01" name="Text Box 25"/>
                <p:cNvSpPr txBox="1">
                  <a:spLocks noChangeArrowheads="1"/>
                </p:cNvSpPr>
                <p:nvPr/>
              </p:nvSpPr>
              <p:spPr bwMode="auto">
                <a:xfrm>
                  <a:off x="439" y="3972"/>
                  <a:ext cx="59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m_side</a:t>
                  </a:r>
                </a:p>
              </p:txBody>
            </p:sp>
            <p:sp>
              <p:nvSpPr>
                <p:cNvPr id="408602" name="Rectangle 26"/>
                <p:cNvSpPr>
                  <a:spLocks noChangeArrowheads="1"/>
                </p:cNvSpPr>
                <p:nvPr/>
              </p:nvSpPr>
              <p:spPr bwMode="auto">
                <a:xfrm>
                  <a:off x="989" y="3980"/>
                  <a:ext cx="240" cy="215"/>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08603" name="Text Box 27"/>
            <p:cNvSpPr txBox="1">
              <a:spLocks noChangeArrowheads="1"/>
            </p:cNvSpPr>
            <p:nvPr/>
          </p:nvSpPr>
          <p:spPr bwMode="auto">
            <a:xfrm>
              <a:off x="2835" y="3600"/>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bg1"/>
                  </a:solidFill>
                </a:rPr>
                <a:t>5</a:t>
              </a:r>
            </a:p>
          </p:txBody>
        </p:sp>
      </p:grpSp>
      <p:grpSp>
        <p:nvGrpSpPr>
          <p:cNvPr id="408604" name="Group 28"/>
          <p:cNvGrpSpPr>
            <a:grpSpLocks/>
          </p:cNvGrpSpPr>
          <p:nvPr/>
        </p:nvGrpSpPr>
        <p:grpSpPr bwMode="auto">
          <a:xfrm>
            <a:off x="2743200" y="5935663"/>
            <a:ext cx="1546225" cy="636587"/>
            <a:chOff x="2146" y="3871"/>
            <a:chExt cx="974" cy="401"/>
          </a:xfrm>
        </p:grpSpPr>
        <p:grpSp>
          <p:nvGrpSpPr>
            <p:cNvPr id="408605" name="Group 29"/>
            <p:cNvGrpSpPr>
              <a:grpSpLocks/>
            </p:cNvGrpSpPr>
            <p:nvPr/>
          </p:nvGrpSpPr>
          <p:grpSpPr bwMode="auto">
            <a:xfrm>
              <a:off x="2146" y="3871"/>
              <a:ext cx="974" cy="385"/>
              <a:chOff x="298" y="3845"/>
              <a:chExt cx="974" cy="385"/>
            </a:xfrm>
          </p:grpSpPr>
          <p:sp>
            <p:nvSpPr>
              <p:cNvPr id="408606" name="Text Box 30"/>
              <p:cNvSpPr txBox="1">
                <a:spLocks noChangeArrowheads="1"/>
              </p:cNvSpPr>
              <p:nvPr/>
            </p:nvSpPr>
            <p:spPr bwMode="auto">
              <a:xfrm>
                <a:off x="298" y="3845"/>
                <a:ext cx="21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c</a:t>
                </a:r>
              </a:p>
            </p:txBody>
          </p:sp>
          <p:grpSp>
            <p:nvGrpSpPr>
              <p:cNvPr id="408607" name="Group 31"/>
              <p:cNvGrpSpPr>
                <a:grpSpLocks/>
              </p:cNvGrpSpPr>
              <p:nvPr/>
            </p:nvGrpSpPr>
            <p:grpSpPr bwMode="auto">
              <a:xfrm>
                <a:off x="439" y="3936"/>
                <a:ext cx="833" cy="294"/>
                <a:chOff x="439" y="3936"/>
                <a:chExt cx="833" cy="294"/>
              </a:xfrm>
            </p:grpSpPr>
            <p:sp>
              <p:nvSpPr>
                <p:cNvPr id="408608" name="Rectangle 32"/>
                <p:cNvSpPr>
                  <a:spLocks noChangeArrowheads="1"/>
                </p:cNvSpPr>
                <p:nvPr/>
              </p:nvSpPr>
              <p:spPr bwMode="auto">
                <a:xfrm>
                  <a:off x="480" y="3936"/>
                  <a:ext cx="792" cy="294"/>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09" name="Text Box 33"/>
                <p:cNvSpPr txBox="1">
                  <a:spLocks noChangeArrowheads="1"/>
                </p:cNvSpPr>
                <p:nvPr/>
              </p:nvSpPr>
              <p:spPr bwMode="auto">
                <a:xfrm>
                  <a:off x="439" y="3972"/>
                  <a:ext cx="54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m_rad</a:t>
                  </a:r>
                </a:p>
              </p:txBody>
            </p:sp>
            <p:sp>
              <p:nvSpPr>
                <p:cNvPr id="408610" name="Rectangle 34"/>
                <p:cNvSpPr>
                  <a:spLocks noChangeArrowheads="1"/>
                </p:cNvSpPr>
                <p:nvPr/>
              </p:nvSpPr>
              <p:spPr bwMode="auto">
                <a:xfrm>
                  <a:off x="989" y="3980"/>
                  <a:ext cx="240" cy="215"/>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08611" name="Text Box 35"/>
            <p:cNvSpPr txBox="1">
              <a:spLocks noChangeArrowheads="1"/>
            </p:cNvSpPr>
            <p:nvPr/>
          </p:nvSpPr>
          <p:spPr bwMode="auto">
            <a:xfrm>
              <a:off x="2788" y="3984"/>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bg1"/>
                  </a:solidFill>
                </a:rPr>
                <a:t>10</a:t>
              </a:r>
            </a:p>
          </p:txBody>
        </p:sp>
      </p:grpSp>
      <p:sp>
        <p:nvSpPr>
          <p:cNvPr id="408612" name="Line 36"/>
          <p:cNvSpPr>
            <a:spLocks noChangeShapeType="1"/>
          </p:cNvSpPr>
          <p:nvPr/>
        </p:nvSpPr>
        <p:spPr bwMode="auto">
          <a:xfrm>
            <a:off x="204788" y="55626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13" name="Line 37"/>
          <p:cNvSpPr>
            <a:spLocks noChangeShapeType="1"/>
          </p:cNvSpPr>
          <p:nvPr/>
        </p:nvSpPr>
        <p:spPr bwMode="auto">
          <a:xfrm>
            <a:off x="176213" y="60150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14" name="Line 38"/>
          <p:cNvSpPr>
            <a:spLocks noChangeShapeType="1"/>
          </p:cNvSpPr>
          <p:nvPr/>
        </p:nvSpPr>
        <p:spPr bwMode="auto">
          <a:xfrm>
            <a:off x="-53975" y="1295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15" name="Text Box 39"/>
          <p:cNvSpPr txBox="1">
            <a:spLocks noChangeArrowheads="1"/>
          </p:cNvSpPr>
          <p:nvPr/>
        </p:nvSpPr>
        <p:spPr bwMode="auto">
          <a:xfrm>
            <a:off x="3733800" y="990600"/>
            <a:ext cx="2746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8616" name="Text Box 40"/>
          <p:cNvSpPr txBox="1">
            <a:spLocks noChangeArrowheads="1"/>
          </p:cNvSpPr>
          <p:nvPr/>
        </p:nvSpPr>
        <p:spPr bwMode="auto">
          <a:xfrm>
            <a:off x="3854450" y="2638425"/>
            <a:ext cx="2746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 </a:t>
            </a:r>
          </a:p>
        </p:txBody>
      </p:sp>
      <p:sp>
        <p:nvSpPr>
          <p:cNvPr id="408617" name="Line 41"/>
          <p:cNvSpPr>
            <a:spLocks noChangeShapeType="1"/>
          </p:cNvSpPr>
          <p:nvPr/>
        </p:nvSpPr>
        <p:spPr bwMode="auto">
          <a:xfrm>
            <a:off x="180975" y="187166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18" name="Line 42"/>
          <p:cNvSpPr>
            <a:spLocks noChangeShapeType="1"/>
          </p:cNvSpPr>
          <p:nvPr/>
        </p:nvSpPr>
        <p:spPr bwMode="auto">
          <a:xfrm>
            <a:off x="166688" y="21478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19" name="Line 43"/>
          <p:cNvSpPr>
            <a:spLocks noChangeShapeType="1"/>
          </p:cNvSpPr>
          <p:nvPr/>
        </p:nvSpPr>
        <p:spPr bwMode="auto">
          <a:xfrm>
            <a:off x="4425950" y="33385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0" name="Line 44"/>
          <p:cNvSpPr>
            <a:spLocks noChangeShapeType="1"/>
          </p:cNvSpPr>
          <p:nvPr/>
        </p:nvSpPr>
        <p:spPr bwMode="auto">
          <a:xfrm>
            <a:off x="4752975" y="36004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1" name="Line 45"/>
          <p:cNvSpPr>
            <a:spLocks noChangeShapeType="1"/>
          </p:cNvSpPr>
          <p:nvPr/>
        </p:nvSpPr>
        <p:spPr bwMode="auto">
          <a:xfrm>
            <a:off x="-7938" y="2428875"/>
            <a:ext cx="304801"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2" name="Line 46"/>
          <p:cNvSpPr>
            <a:spLocks noChangeShapeType="1"/>
          </p:cNvSpPr>
          <p:nvPr/>
        </p:nvSpPr>
        <p:spPr bwMode="auto">
          <a:xfrm>
            <a:off x="173038" y="62769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3" name="Line 47"/>
          <p:cNvSpPr>
            <a:spLocks noChangeShapeType="1"/>
          </p:cNvSpPr>
          <p:nvPr/>
        </p:nvSpPr>
        <p:spPr bwMode="auto">
          <a:xfrm>
            <a:off x="-47625" y="29718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4" name="Line 48"/>
          <p:cNvSpPr>
            <a:spLocks noChangeShapeType="1"/>
          </p:cNvSpPr>
          <p:nvPr/>
        </p:nvSpPr>
        <p:spPr bwMode="auto">
          <a:xfrm>
            <a:off x="4356100" y="54705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5" name="Line 49"/>
          <p:cNvSpPr>
            <a:spLocks noChangeShapeType="1"/>
          </p:cNvSpPr>
          <p:nvPr/>
        </p:nvSpPr>
        <p:spPr bwMode="auto">
          <a:xfrm>
            <a:off x="180975" y="37814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6" name="Line 50"/>
          <p:cNvSpPr>
            <a:spLocks noChangeShapeType="1"/>
          </p:cNvSpPr>
          <p:nvPr/>
        </p:nvSpPr>
        <p:spPr bwMode="auto">
          <a:xfrm>
            <a:off x="152400" y="3505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7" name="Line 51"/>
          <p:cNvSpPr>
            <a:spLocks noChangeShapeType="1"/>
          </p:cNvSpPr>
          <p:nvPr/>
        </p:nvSpPr>
        <p:spPr bwMode="auto">
          <a:xfrm>
            <a:off x="4662488" y="57435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628" name="Line 52"/>
          <p:cNvSpPr>
            <a:spLocks noChangeShapeType="1"/>
          </p:cNvSpPr>
          <p:nvPr/>
        </p:nvSpPr>
        <p:spPr bwMode="auto">
          <a:xfrm>
            <a:off x="4763" y="40798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85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8592"/>
                                        </p:tgtEl>
                                        <p:attrNameLst>
                                          <p:attrName>style.visibility</p:attrName>
                                        </p:attrNameLst>
                                      </p:cBhvr>
                                      <p:to>
                                        <p:strVal val="visible"/>
                                      </p:to>
                                    </p:set>
                                    <p:anim calcmode="lin" valueType="num">
                                      <p:cBhvr additive="base">
                                        <p:cTn id="19" dur="500" fill="hold"/>
                                        <p:tgtEl>
                                          <p:spTgt spid="408592"/>
                                        </p:tgtEl>
                                        <p:attrNameLst>
                                          <p:attrName>ppt_x</p:attrName>
                                        </p:attrNameLst>
                                      </p:cBhvr>
                                      <p:tavLst>
                                        <p:tav tm="0">
                                          <p:val>
                                            <p:strVal val="#ppt_x"/>
                                          </p:val>
                                        </p:tav>
                                        <p:tav tm="100000">
                                          <p:val>
                                            <p:strVal val="#ppt_x"/>
                                          </p:val>
                                        </p:tav>
                                      </p:tavLst>
                                    </p:anim>
                                    <p:anim calcmode="lin" valueType="num">
                                      <p:cBhvr additive="base">
                                        <p:cTn id="20" dur="500" fill="hold"/>
                                        <p:tgtEl>
                                          <p:spTgt spid="40859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859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0859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408595"/>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861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0860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08612"/>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0861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08613"/>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0861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408614"/>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08617"/>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08617"/>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08618"/>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408618"/>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08619"/>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08619"/>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08620"/>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408620"/>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08621"/>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408621"/>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08622"/>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408622"/>
                                        </p:tgtEl>
                                        <p:attrNameLst>
                                          <p:attrName>style.visibility</p:attrName>
                                        </p:attrNameLst>
                                      </p:cBhvr>
                                      <p:to>
                                        <p:strVal val="hidden"/>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08623"/>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408623"/>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08626"/>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408626"/>
                                        </p:tgtEl>
                                        <p:attrNameLst>
                                          <p:attrName>style.visibility</p:attrName>
                                        </p:attrNameLst>
                                      </p:cBhvr>
                                      <p:to>
                                        <p:strVal val="hidden"/>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08625"/>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408625"/>
                                        </p:tgtEl>
                                        <p:attrNameLst>
                                          <p:attrName>style.visibility</p:attrName>
                                        </p:attrNameLst>
                                      </p:cBhvr>
                                      <p:to>
                                        <p:strVal val="hidden"/>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08624"/>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408624"/>
                                        </p:tgtEl>
                                        <p:attrNameLst>
                                          <p:attrName>style.visibility</p:attrName>
                                        </p:attrNameLst>
                                      </p:cBhvr>
                                      <p:to>
                                        <p:strVal val="hidden"/>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408627"/>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408627"/>
                                        </p:tgtEl>
                                        <p:attrNameLst>
                                          <p:attrName>style.visibility</p:attrName>
                                        </p:attrNameLst>
                                      </p:cBhvr>
                                      <p:to>
                                        <p:strVal val="hidden"/>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408628"/>
                                        </p:tgtEl>
                                        <p:attrNameLst>
                                          <p:attrName>style.visibility</p:attrName>
                                        </p:attrNameLst>
                                      </p:cBhvr>
                                      <p:to>
                                        <p:strVal val="visible"/>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086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9" grpId="0"/>
      <p:bldP spid="408590" grpId="0"/>
      <p:bldP spid="408591" grpId="0"/>
      <p:bldP spid="408595" grpId="0" animBg="1"/>
      <p:bldP spid="408595" grpId="1" animBg="1"/>
      <p:bldP spid="408612" grpId="0" animBg="1"/>
      <p:bldP spid="408612" grpId="1" animBg="1"/>
      <p:bldP spid="408613" grpId="0" animBg="1"/>
      <p:bldP spid="408613" grpId="1" animBg="1"/>
      <p:bldP spid="408614" grpId="0" animBg="1"/>
      <p:bldP spid="408614" grpId="1" animBg="1"/>
      <p:bldP spid="408617" grpId="0" animBg="1"/>
      <p:bldP spid="408617" grpId="1" animBg="1"/>
      <p:bldP spid="408618" grpId="0" animBg="1"/>
      <p:bldP spid="408618" grpId="1" animBg="1"/>
      <p:bldP spid="408619" grpId="0" animBg="1"/>
      <p:bldP spid="408619" grpId="1" animBg="1"/>
      <p:bldP spid="408620" grpId="0" animBg="1"/>
      <p:bldP spid="408620" grpId="1" animBg="1"/>
      <p:bldP spid="408621" grpId="0" animBg="1"/>
      <p:bldP spid="408621" grpId="1" animBg="1"/>
      <p:bldP spid="408622" grpId="0" animBg="1"/>
      <p:bldP spid="408622" grpId="1" animBg="1"/>
      <p:bldP spid="408623" grpId="0" animBg="1"/>
      <p:bldP spid="408623" grpId="1" animBg="1"/>
      <p:bldP spid="408624" grpId="0" animBg="1"/>
      <p:bldP spid="408624" grpId="1" animBg="1"/>
      <p:bldP spid="408625" grpId="0" animBg="1"/>
      <p:bldP spid="408625" grpId="1" animBg="1"/>
      <p:bldP spid="408626" grpId="0" animBg="1"/>
      <p:bldP spid="408626" grpId="1" animBg="1"/>
      <p:bldP spid="408627" grpId="0" animBg="1"/>
      <p:bldP spid="408627" grpId="1" animBg="1"/>
      <p:bldP spid="408628" grpId="0" animBg="1"/>
      <p:bldP spid="408628" grpId="1"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Times New Roman"/>
      </a:majorFont>
      <a:minorFont>
        <a:latin typeface="Comic Sans MS"/>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Comic Sans MS" pitchFamily="66" charset="0"/>
            <a:cs typeface="Times New Roman" pitchFamily="18"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Comic Sans MS" pitchFamily="66"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14541</TotalTime>
  <Words>7085</Words>
  <Application>Microsoft Office PowerPoint</Application>
  <PresentationFormat>On-screen Show (4:3)</PresentationFormat>
  <Paragraphs>2281</Paragraphs>
  <Slides>54</Slides>
  <Notes>52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Default Design</vt:lpstr>
      <vt:lpstr>Lecture #7</vt:lpstr>
      <vt:lpstr>Polymorphism</vt:lpstr>
      <vt:lpstr>Polymorphism</vt:lpstr>
      <vt:lpstr>Polymorphism</vt:lpstr>
      <vt:lpstr>Polymorphism</vt:lpstr>
      <vt:lpstr>Polymorphism</vt:lpstr>
      <vt:lpstr>Polymorphism</vt:lpstr>
      <vt:lpstr>Polymorphism</vt:lpstr>
      <vt:lpstr>Polymorphism</vt:lpstr>
      <vt:lpstr>PowerPoint Presentation</vt:lpstr>
      <vt:lpstr>Polymorphism</vt:lpstr>
      <vt:lpstr>Polymorphism</vt:lpstr>
      <vt:lpstr>So What is Inheritance? What is Polymorphism?</vt:lpstr>
      <vt:lpstr>Why use Polymorphism?</vt:lpstr>
      <vt:lpstr>Polymorphism  </vt:lpstr>
      <vt:lpstr>Polymorphism </vt:lpstr>
      <vt:lpstr>Polymorphism</vt:lpstr>
      <vt:lpstr>Polymorphism</vt:lpstr>
      <vt:lpstr>Polymorphism and Pointers</vt:lpstr>
      <vt:lpstr>Polymorphism and Pointers</vt:lpstr>
      <vt:lpstr>Polymorphism and Pointers</vt:lpstr>
      <vt:lpstr>Polymorphism</vt:lpstr>
      <vt:lpstr>Polymorphism</vt:lpstr>
      <vt:lpstr>Polymorphism and Pointers</vt:lpstr>
      <vt:lpstr>Virtual HELL!</vt:lpstr>
      <vt:lpstr>Polymorphism and Virtual Destructors</vt:lpstr>
      <vt:lpstr>Polymorphism and Virtual Destructors</vt:lpstr>
      <vt:lpstr>Virtual Destructors</vt:lpstr>
      <vt:lpstr>Polymorphism and Virtual Destructors</vt:lpstr>
      <vt:lpstr>Virtual Destructors</vt:lpstr>
      <vt:lpstr>Polymorphism and Virtual Destructors</vt:lpstr>
      <vt:lpstr>Polymorphism and Virtual Destructors</vt:lpstr>
      <vt:lpstr>Virtual Destructors – What Happens?</vt:lpstr>
      <vt:lpstr>How does it all work?</vt:lpstr>
      <vt:lpstr>How does it all work?</vt:lpstr>
      <vt:lpstr>How does it all work?</vt:lpstr>
      <vt:lpstr>Summary of Polymorphism</vt:lpstr>
      <vt:lpstr>Useless  Functions</vt:lpstr>
      <vt:lpstr>Useless  Functions</vt:lpstr>
      <vt:lpstr>Pure Virtual Functions</vt:lpstr>
      <vt:lpstr>Pure Virtual Functions</vt:lpstr>
      <vt:lpstr>Pure Virtual Functions</vt:lpstr>
      <vt:lpstr>Pure Virtual Functions</vt:lpstr>
      <vt:lpstr>Abstract Base Classes (ABCs)</vt:lpstr>
      <vt:lpstr>Abstract Base Classes (ABCs)</vt:lpstr>
      <vt:lpstr>What you can do with ABCs</vt:lpstr>
      <vt:lpstr>Pure Virtual Functions/ABCs</vt:lpstr>
      <vt:lpstr>Polymorphism Cheat Sheet</vt:lpstr>
      <vt:lpstr>Polymorphism Cheat Sheet, Page #2</vt:lpstr>
      <vt:lpstr>Challenge Problem: Diary Class</vt:lpstr>
      <vt:lpstr>Diary Class Solution</vt:lpstr>
      <vt:lpstr>Challenge Problem Part 2</vt:lpstr>
      <vt:lpstr>PowerPoint Presentation</vt:lpstr>
      <vt:lpstr>Challenge Problem Part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Preferred Customer</dc:creator>
  <cp:lastModifiedBy>Wesley Lau</cp:lastModifiedBy>
  <cp:revision>3600</cp:revision>
  <dcterms:created xsi:type="dcterms:W3CDTF">2002-10-09T05:27:34Z</dcterms:created>
  <dcterms:modified xsi:type="dcterms:W3CDTF">2013-02-04T11:08:32Z</dcterms:modified>
</cp:coreProperties>
</file>