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303" r:id="rId2"/>
    <p:sldId id="389" r:id="rId3"/>
    <p:sldId id="517" r:id="rId4"/>
    <p:sldId id="445" r:id="rId5"/>
    <p:sldId id="446" r:id="rId6"/>
    <p:sldId id="447" r:id="rId7"/>
    <p:sldId id="448" r:id="rId8"/>
    <p:sldId id="449" r:id="rId9"/>
    <p:sldId id="394" r:id="rId10"/>
    <p:sldId id="395" r:id="rId11"/>
    <p:sldId id="396" r:id="rId12"/>
    <p:sldId id="397" r:id="rId13"/>
    <p:sldId id="495" r:id="rId14"/>
    <p:sldId id="398" r:id="rId15"/>
    <p:sldId id="511" r:id="rId16"/>
    <p:sldId id="512" r:id="rId17"/>
    <p:sldId id="513" r:id="rId18"/>
    <p:sldId id="514" r:id="rId19"/>
    <p:sldId id="515" r:id="rId20"/>
    <p:sldId id="516" r:id="rId21"/>
    <p:sldId id="454" r:id="rId22"/>
    <p:sldId id="461" r:id="rId23"/>
    <p:sldId id="455" r:id="rId24"/>
    <p:sldId id="459" r:id="rId25"/>
    <p:sldId id="456" r:id="rId26"/>
    <p:sldId id="457" r:id="rId27"/>
    <p:sldId id="460" r:id="rId28"/>
    <p:sldId id="497" r:id="rId29"/>
    <p:sldId id="401" r:id="rId30"/>
    <p:sldId id="462" r:id="rId31"/>
    <p:sldId id="466" r:id="rId32"/>
    <p:sldId id="467" r:id="rId33"/>
    <p:sldId id="468" r:id="rId34"/>
    <p:sldId id="469" r:id="rId35"/>
    <p:sldId id="470" r:id="rId36"/>
    <p:sldId id="498" r:id="rId37"/>
    <p:sldId id="477" r:id="rId38"/>
    <p:sldId id="501" r:id="rId39"/>
    <p:sldId id="519" r:id="rId40"/>
    <p:sldId id="502" r:id="rId41"/>
    <p:sldId id="503" r:id="rId42"/>
    <p:sldId id="504" r:id="rId43"/>
    <p:sldId id="505" r:id="rId44"/>
    <p:sldId id="476" r:id="rId45"/>
    <p:sldId id="479" r:id="rId46"/>
    <p:sldId id="480" r:id="rId47"/>
    <p:sldId id="481" r:id="rId48"/>
    <p:sldId id="482" r:id="rId49"/>
    <p:sldId id="483" r:id="rId50"/>
    <p:sldId id="499" r:id="rId51"/>
    <p:sldId id="411" r:id="rId52"/>
    <p:sldId id="412" r:id="rId53"/>
    <p:sldId id="413" r:id="rId54"/>
    <p:sldId id="506" r:id="rId55"/>
    <p:sldId id="507" r:id="rId56"/>
    <p:sldId id="508" r:id="rId57"/>
    <p:sldId id="509" r:id="rId58"/>
    <p:sldId id="416" r:id="rId59"/>
    <p:sldId id="417" r:id="rId60"/>
    <p:sldId id="418" r:id="rId61"/>
    <p:sldId id="419" r:id="rId62"/>
    <p:sldId id="420" r:id="rId63"/>
    <p:sldId id="421" r:id="rId64"/>
    <p:sldId id="422" r:id="rId65"/>
    <p:sldId id="423" r:id="rId66"/>
    <p:sldId id="496" r:id="rId67"/>
    <p:sldId id="424" r:id="rId68"/>
    <p:sldId id="425" r:id="rId69"/>
    <p:sldId id="426" r:id="rId70"/>
    <p:sldId id="427" r:id="rId71"/>
    <p:sldId id="431" r:id="rId72"/>
    <p:sldId id="432" r:id="rId73"/>
    <p:sldId id="433" r:id="rId74"/>
    <p:sldId id="434" r:id="rId75"/>
    <p:sldId id="373" r:id="rId76"/>
    <p:sldId id="374" r:id="rId77"/>
    <p:sldId id="375" r:id="rId78"/>
    <p:sldId id="376" r:id="rId79"/>
    <p:sldId id="377" r:id="rId80"/>
    <p:sldId id="378" r:id="rId81"/>
    <p:sldId id="379" r:id="rId82"/>
    <p:sldId id="380" r:id="rId83"/>
    <p:sldId id="381" r:id="rId84"/>
    <p:sldId id="382" r:id="rId85"/>
    <p:sldId id="383" r:id="rId86"/>
    <p:sldId id="384" r:id="rId87"/>
    <p:sldId id="385" r:id="rId88"/>
    <p:sldId id="386" r:id="rId89"/>
    <p:sldId id="388" r:id="rId90"/>
    <p:sldId id="453" r:id="rId91"/>
    <p:sldId id="450" r:id="rId92"/>
    <p:sldId id="451" r:id="rId93"/>
    <p:sldId id="452" r:id="rId94"/>
    <p:sldId id="473" r:id="rId95"/>
    <p:sldId id="474" r:id="rId96"/>
    <p:sldId id="475" r:id="rId97"/>
    <p:sldId id="487" r:id="rId98"/>
    <p:sldId id="488" r:id="rId99"/>
    <p:sldId id="489" r:id="rId100"/>
    <p:sldId id="490" r:id="rId101"/>
    <p:sldId id="520" r:id="rId102"/>
    <p:sldId id="521" r:id="rId10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BFFFB"/>
    <a:srgbClr val="FFFFF3"/>
    <a:srgbClr val="FFFFEB"/>
    <a:srgbClr val="FCEFDC"/>
    <a:srgbClr val="6600CC"/>
    <a:srgbClr val="CC00FF"/>
    <a:srgbClr val="EB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333" autoAdjust="0"/>
    <p:restoredTop sz="90791" autoAdjust="0"/>
  </p:normalViewPr>
  <p:slideViewPr>
    <p:cSldViewPr snapToGrid="0">
      <p:cViewPr>
        <p:scale>
          <a:sx n="100" d="100"/>
          <a:sy n="100" d="100"/>
        </p:scale>
        <p:origin x="-258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64A536-1894-48BC-B9E9-5FEC800C1B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74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89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9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9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89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4BAA8AB0-F8AC-423F-A223-E73E3D0EDE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44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8ECC0D-9434-43DE-BE5F-28C4C986B7A3}" type="slidenum">
              <a:rPr lang="en-US"/>
              <a:pPr/>
              <a:t>1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C90B8-3FC9-47E4-BC49-5CA8270A96FB}" type="slidenum">
              <a:rPr lang="en-US"/>
              <a:pPr/>
              <a:t>10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87ACE4-031B-4108-8066-2EB87729E68C}" type="slidenum">
              <a:rPr lang="en-US"/>
              <a:pPr/>
              <a:t>100</a:t>
            </a:fld>
            <a:endParaRPr lang="en-US"/>
          </a:p>
        </p:txBody>
      </p:sp>
      <p:sp>
        <p:nvSpPr>
          <p:cNvPr id="89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A81D0C-9D76-498C-B8DF-3B4FF4956A3C}" type="slidenum">
              <a:rPr lang="en-US"/>
              <a:pPr/>
              <a:t>101</a:t>
            </a:fld>
            <a:endParaRPr lang="en-US"/>
          </a:p>
        </p:txBody>
      </p:sp>
      <p:sp>
        <p:nvSpPr>
          <p:cNvPr id="97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F2B8E-A52B-4CC7-AE1D-5B19E0CBF8B6}" type="slidenum">
              <a:rPr lang="en-US"/>
              <a:pPr/>
              <a:t>102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8ADED1-35E2-45B7-93A4-6050F2F96086}" type="slidenum">
              <a:rPr lang="en-US"/>
              <a:pPr/>
              <a:t>11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A24C7-BFA4-4038-AF4A-6A30B3AA18C0}" type="slidenum">
              <a:rPr lang="en-US"/>
              <a:pPr/>
              <a:t>12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B0B50-3FC6-47EE-9E8B-BD8D204A44F1}" type="slidenum">
              <a:rPr lang="en-US"/>
              <a:pPr/>
              <a:t>13</a:t>
            </a:fld>
            <a:endParaRPr lang="en-US"/>
          </a:p>
        </p:txBody>
      </p:sp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1A748-F987-4A68-9867-CD2C43B574C2}" type="slidenum">
              <a:rPr lang="en-US"/>
              <a:pPr/>
              <a:t>14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A15E6-989B-4026-8591-9362FB80D7D6}" type="slidenum">
              <a:rPr lang="en-US"/>
              <a:pPr/>
              <a:t>15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8F854-502D-45D7-9E53-F158CF4A6C1D}" type="slidenum">
              <a:rPr lang="en-US"/>
              <a:pPr/>
              <a:t>16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2BB21-4759-4BB5-A039-78C66C9CCF3A}" type="slidenum">
              <a:rPr lang="en-US"/>
              <a:pPr/>
              <a:t>17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B6F16E-C28A-4E12-9511-D7C8772082DE}" type="slidenum">
              <a:rPr lang="en-US"/>
              <a:pPr/>
              <a:t>18</a:t>
            </a:fld>
            <a:endParaRPr lang="en-US"/>
          </a:p>
        </p:txBody>
      </p:sp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61973-C2DA-4872-B9A9-274E5A29B7A4}" type="slidenum">
              <a:rPr lang="en-US"/>
              <a:pPr/>
              <a:t>19</a:t>
            </a:fld>
            <a:endParaRPr lang="en-US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4C880-7EEE-4E6C-989D-93ACD75E291E}" type="slidenum">
              <a:rPr lang="en-US"/>
              <a:pPr/>
              <a:t>2</a:t>
            </a:fld>
            <a:endParaRPr lang="en-US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A2187-C7C3-49F7-8FDD-B6400A2482D5}" type="slidenum">
              <a:rPr lang="en-US"/>
              <a:pPr/>
              <a:t>20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3 1 0 1 2 3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C5578-13C8-4EB7-BF14-FBF22FE2B777}" type="slidenum">
              <a:rPr lang="en-US"/>
              <a:pPr/>
              <a:t>21</a:t>
            </a:fld>
            <a:endParaRPr lang="en-US"/>
          </a:p>
        </p:txBody>
      </p:sp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3B489-97B9-4E4C-8EBF-FE9B510A8A8E}" type="slidenum">
              <a:rPr lang="en-US"/>
              <a:pPr/>
              <a:t>22</a:t>
            </a:fld>
            <a:endParaRPr lang="en-US"/>
          </a:p>
        </p:txBody>
      </p:sp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E33CF-80AD-4CAB-8679-6D114FBDB6EF}" type="slidenum">
              <a:rPr lang="en-US"/>
              <a:pPr/>
              <a:t>23</a:t>
            </a:fld>
            <a:endParaRPr lang="en-US"/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19221-DBAA-4EDC-B1B3-A04A255CE0A4}" type="slidenum">
              <a:rPr lang="en-US"/>
              <a:pPr/>
              <a:t>24</a:t>
            </a:fld>
            <a:endParaRPr lang="en-US"/>
          </a:p>
        </p:txBody>
      </p:sp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D240B-E48C-42BD-977B-E1029F650330}" type="slidenum">
              <a:rPr lang="en-US"/>
              <a:pPr/>
              <a:t>25</a:t>
            </a:fld>
            <a:endParaRPr lang="en-US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C1B43-9C6B-4381-874D-59BD232F8ED4}" type="slidenum">
              <a:rPr lang="en-US"/>
              <a:pPr/>
              <a:t>26</a:t>
            </a:fld>
            <a:endParaRPr lang="en-US"/>
          </a:p>
        </p:txBody>
      </p:sp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5C33E-B848-430D-B912-60D3183514DE}" type="slidenum">
              <a:rPr lang="en-US"/>
              <a:pPr/>
              <a:t>27</a:t>
            </a:fld>
            <a:endParaRPr lang="en-US"/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7DD97E-3C6D-486A-845E-05B682CDB971}" type="slidenum">
              <a:rPr lang="en-US"/>
              <a:pPr/>
              <a:t>28</a:t>
            </a:fld>
            <a:endParaRPr lang="en-US"/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5EA25-F1E6-43DC-B1A1-BEC4B90B8E84}" type="slidenum">
              <a:rPr lang="en-US"/>
              <a:pPr/>
              <a:t>29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D6D1E-062B-4850-97EB-02CEEBF58938}" type="slidenum">
              <a:rPr lang="en-US"/>
              <a:pPr/>
              <a:t>3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F3DFB-C3AE-4327-9B7F-6E021725C13D}" type="slidenum">
              <a:rPr lang="en-US"/>
              <a:pPr/>
              <a:t>30</a:t>
            </a:fld>
            <a:endParaRPr lang="en-US"/>
          </a:p>
        </p:txBody>
      </p:sp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F98BB-F902-4A92-A96D-57C9DBEDC644}" type="slidenum">
              <a:rPr lang="en-US"/>
              <a:pPr/>
              <a:t>31</a:t>
            </a:fld>
            <a:endParaRPr 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83165-F7CC-4D6C-A1B6-C855A7A7B923}" type="slidenum">
              <a:rPr lang="en-US"/>
              <a:pPr/>
              <a:t>32</a:t>
            </a:fld>
            <a:endParaRPr lang="en-US"/>
          </a:p>
        </p:txBody>
      </p:sp>
      <p:sp>
        <p:nvSpPr>
          <p:cNvPr id="84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0BCAE-5953-42D1-B2BD-0A819BB8AF50}" type="slidenum">
              <a:rPr lang="en-US"/>
              <a:pPr/>
              <a:t>33</a:t>
            </a:fld>
            <a:endParaRPr lang="en-US"/>
          </a:p>
        </p:txBody>
      </p:sp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CCF30-BF26-45A3-9C2A-D2F53DB33F6E}" type="slidenum">
              <a:rPr lang="en-US"/>
              <a:pPr/>
              <a:t>34</a:t>
            </a:fld>
            <a:endParaRPr lang="en-US"/>
          </a:p>
        </p:txBody>
      </p:sp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AA6FD-0DBA-4CF0-AAD3-FF17AED7C69A}" type="slidenum">
              <a:rPr lang="en-US"/>
              <a:pPr/>
              <a:t>35</a:t>
            </a:fld>
            <a:endParaRPr lang="en-US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AA048-FD62-4689-A983-6394E496BEF1}" type="slidenum">
              <a:rPr lang="en-US"/>
              <a:pPr/>
              <a:t>36</a:t>
            </a:fld>
            <a:endParaRPr lang="en-US"/>
          </a:p>
        </p:txBody>
      </p:sp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C4F9E3-F992-44EE-8BD0-E3CE23E2032D}" type="slidenum">
              <a:rPr lang="en-US"/>
              <a:pPr/>
              <a:t>37</a:t>
            </a:fld>
            <a:endParaRPr lang="en-US"/>
          </a:p>
        </p:txBody>
      </p:sp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E97B2-0E1B-4281-9674-AA3AADAC8439}" type="slidenum">
              <a:rPr lang="en-US"/>
              <a:pPr/>
              <a:t>38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76D24A-FA2C-45DD-8E5F-FEBF57599D86}" type="slidenum">
              <a:rPr lang="en-US"/>
              <a:pPr/>
              <a:t>39</a:t>
            </a:fld>
            <a:endParaRPr 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D9A4D-D22F-45AE-BFA4-AF60B0F1D99C}" type="slidenum">
              <a:rPr lang="en-US"/>
              <a:pPr/>
              <a:t>4</a:t>
            </a:fld>
            <a:endParaRPr 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BDFA7-7706-418A-8749-035B42D3B0F5}" type="slidenum">
              <a:rPr lang="en-US"/>
              <a:pPr/>
              <a:t>40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0A0D58-51CF-47A0-BFAD-4B49B67EF9D8}" type="slidenum">
              <a:rPr lang="en-US"/>
              <a:pPr/>
              <a:t>41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4BFB3-0A53-4FB4-A2EF-F9558BA7842F}" type="slidenum">
              <a:rPr lang="en-US"/>
              <a:pPr/>
              <a:t>42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A40E7-6CEB-466F-ABC2-556680BBD576}" type="slidenum">
              <a:rPr lang="en-US"/>
              <a:pPr/>
              <a:t>43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161B0-0192-4995-9F03-1FA24AA4A029}" type="slidenum">
              <a:rPr lang="en-US"/>
              <a:pPr/>
              <a:t>44</a:t>
            </a:fld>
            <a:endParaRPr lang="en-US"/>
          </a:p>
        </p:txBody>
      </p:sp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E4B3A-8E76-4792-A2FE-5B5C7C13FB47}" type="slidenum">
              <a:rPr lang="en-US"/>
              <a:pPr/>
              <a:t>45</a:t>
            </a:fld>
            <a:endParaRPr lang="en-US"/>
          </a:p>
        </p:txBody>
      </p:sp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01563-EE81-472A-A882-745E0CE2692D}" type="slidenum">
              <a:rPr lang="en-US"/>
              <a:pPr/>
              <a:t>46</a:t>
            </a:fld>
            <a:endParaRPr lang="en-US"/>
          </a:p>
        </p:txBody>
      </p:sp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63B9F4-4F2C-4944-9809-DEEBF618910C}" type="slidenum">
              <a:rPr lang="en-US"/>
              <a:pPr/>
              <a:t>47</a:t>
            </a:fld>
            <a:endParaRPr lang="en-US"/>
          </a:p>
        </p:txBody>
      </p:sp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D8F83-9925-48DD-A4CF-82592D722408}" type="slidenum">
              <a:rPr lang="en-US"/>
              <a:pPr/>
              <a:t>48</a:t>
            </a:fld>
            <a:endParaRPr lang="en-US"/>
          </a:p>
        </p:txBody>
      </p:sp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6184E-5FD4-4AF6-9E69-BBCA28C398B9}" type="slidenum">
              <a:rPr lang="en-US"/>
              <a:pPr/>
              <a:t>49</a:t>
            </a:fld>
            <a:endParaRPr lang="en-US"/>
          </a:p>
        </p:txBody>
      </p:sp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6EF08-4750-402D-9A1E-9B901EF3A21F}" type="slidenum">
              <a:rPr lang="en-US"/>
              <a:pPr/>
              <a:t>5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0329F7-69CA-43E5-AE31-5E777F840D11}" type="slidenum">
              <a:rPr lang="en-US"/>
              <a:pPr/>
              <a:t>50</a:t>
            </a:fld>
            <a:endParaRPr lang="en-US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2882C-5B67-4112-995C-8519239FFAA8}" type="slidenum">
              <a:rPr lang="en-US"/>
              <a:pPr/>
              <a:t>51</a:t>
            </a:fld>
            <a:endParaRPr lang="en-US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6DD5B-1957-4EE6-AE19-B35162C3ACDC}" type="slidenum">
              <a:rPr lang="en-US"/>
              <a:pPr/>
              <a:t>52</a:t>
            </a:fld>
            <a:endParaRPr lang="en-US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1DBEA-C24E-4ADE-9E2D-BFA2A11D00BC}" type="slidenum">
              <a:rPr lang="en-US"/>
              <a:pPr/>
              <a:t>53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FDF7C-EF57-42D1-98C8-51F79DD6BF6B}" type="slidenum">
              <a:rPr lang="en-US"/>
              <a:pPr/>
              <a:t>54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2B886-B7D8-420E-ADF7-21A07D66FB98}" type="slidenum">
              <a:rPr lang="en-US"/>
              <a:pPr/>
              <a:t>55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9427A-9C4F-4F42-BCB5-B99AC8EF2304}" type="slidenum">
              <a:rPr lang="en-US"/>
              <a:pPr/>
              <a:t>56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71D7C8-60F4-441E-BF5E-50356A89D513}" type="slidenum">
              <a:rPr lang="en-US"/>
              <a:pPr/>
              <a:t>57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first42(Node *cur)</a:t>
            </a:r>
          </a:p>
          <a:p>
            <a:r>
              <a:rPr lang="en-US"/>
              <a:t>{</a:t>
            </a:r>
          </a:p>
          <a:p>
            <a:r>
              <a:rPr lang="en-US"/>
              <a:t>    if (cur == NULL)</a:t>
            </a:r>
          </a:p>
          <a:p>
            <a:r>
              <a:rPr lang="en-US"/>
              <a:t>       return -1;</a:t>
            </a:r>
          </a:p>
          <a:p>
            <a:endParaRPr lang="en-US"/>
          </a:p>
          <a:p>
            <a:r>
              <a:rPr lang="en-US"/>
              <a:t>   if (cur-&gt;val == 42)</a:t>
            </a:r>
          </a:p>
          <a:p>
            <a:r>
              <a:rPr lang="en-US"/>
              <a:t>      return 0;</a:t>
            </a:r>
          </a:p>
          <a:p>
            <a:endParaRPr lang="en-US"/>
          </a:p>
          <a:p>
            <a:r>
              <a:rPr lang="en-US"/>
              <a:t>   int result = first42(cur-&gt;next);</a:t>
            </a:r>
          </a:p>
          <a:p>
            <a:r>
              <a:rPr lang="en-US"/>
              <a:t>   if (result == -1)</a:t>
            </a:r>
          </a:p>
          <a:p>
            <a:r>
              <a:rPr lang="en-US"/>
              <a:t>      return -1;</a:t>
            </a:r>
          </a:p>
          <a:p>
            <a:endParaRPr lang="en-US"/>
          </a:p>
          <a:p>
            <a:r>
              <a:rPr lang="en-US"/>
              <a:t>   return result + 1;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528F6-DD5B-4B5B-91C6-0A1694926BFA}" type="slidenum">
              <a:rPr lang="en-US"/>
              <a:pPr/>
              <a:t>58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34F19-F388-413E-BD19-64FF021045E9}" type="slidenum">
              <a:rPr lang="en-US"/>
              <a:pPr/>
              <a:t>59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6D7C3-3E05-4CEC-92F1-6D42399482EA}" type="slidenum">
              <a:rPr lang="en-US"/>
              <a:pPr/>
              <a:t>6</a:t>
            </a:fld>
            <a:endParaRPr lang="en-US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2A4FD1-2F6B-4A1F-AA0B-C7866901FEAB}" type="slidenum">
              <a:rPr lang="en-US"/>
              <a:pPr/>
              <a:t>60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27C5A3-1A15-47E0-BF54-26E28B821F32}" type="slidenum">
              <a:rPr lang="en-US"/>
              <a:pPr/>
              <a:t>61</a:t>
            </a:fld>
            <a:endParaRPr lang="en-US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C16B7-CFEA-4826-AFE7-268333AFF088}" type="slidenum">
              <a:rPr lang="en-US"/>
              <a:pPr/>
              <a:t>62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60DEB4-47D9-48A3-8D08-9FE3CDB81405}" type="slidenum">
              <a:rPr lang="en-US"/>
              <a:pPr/>
              <a:t>63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2007DA-4667-4ADC-A478-C15AC35B52E8}" type="slidenum">
              <a:rPr lang="en-US"/>
              <a:pPr/>
              <a:t>64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C1716-0E08-4E64-8E18-3FE092E61631}" type="slidenum">
              <a:rPr lang="en-US"/>
              <a:pPr/>
              <a:t>65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8270FB-DEF1-410C-8032-A0C60CF17AB0}" type="slidenum">
              <a:rPr lang="en-US"/>
              <a:pPr/>
              <a:t>66</a:t>
            </a:fld>
            <a:endParaRPr lang="en-US"/>
          </a:p>
        </p:txBody>
      </p:sp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739A1-F1CE-450C-902A-DEE850D156A6}" type="slidenum">
              <a:rPr lang="en-US"/>
              <a:pPr/>
              <a:t>67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5374A-E61D-4C07-BF8B-5EC83C1033B7}" type="slidenum">
              <a:rPr lang="en-US"/>
              <a:pPr/>
              <a:t>68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49715-9ED6-4395-B8CC-C99822C5188E}" type="slidenum">
              <a:rPr lang="en-US"/>
              <a:pPr/>
              <a:t>69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E35C53-9D4A-483B-A42F-C1A7E13E775F}" type="slidenum">
              <a:rPr lang="en-US"/>
              <a:pPr/>
              <a:t>7</a:t>
            </a:fld>
            <a:endParaRPr lang="en-US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AF248-D653-4B12-A666-13DF3F6BDF34}" type="slidenum">
              <a:rPr lang="en-US"/>
              <a:pPr/>
              <a:t>70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1C295-DD97-4E9F-B4FF-434E955E3305}" type="slidenum">
              <a:rPr lang="en-US"/>
              <a:pPr/>
              <a:t>71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07DE8-6F65-413C-AC07-68800B1404C6}" type="slidenum">
              <a:rPr lang="en-US"/>
              <a:pPr/>
              <a:t>72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D7755-1DD6-4C61-81DC-F3D064EB209C}" type="slidenum">
              <a:rPr lang="en-US"/>
              <a:pPr/>
              <a:t>73</a:t>
            </a:fld>
            <a:endParaRPr 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9514A1-5C90-44FB-A559-EC939AC3642C}" type="slidenum">
              <a:rPr lang="en-US"/>
              <a:pPr/>
              <a:t>74</a:t>
            </a:fld>
            <a:endParaRPr 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1C106E-3BA2-497E-8D0A-52E93B6C643F}" type="slidenum">
              <a:rPr lang="en-US"/>
              <a:pPr/>
              <a:t>75</a:t>
            </a:fld>
            <a:endParaRPr 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701675"/>
            <a:ext cx="4595812" cy="3446463"/>
          </a:xfrm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57688"/>
            <a:ext cx="5008562" cy="40798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2F77E-4F06-4459-9DBC-3F0F6FD54DFC}" type="slidenum">
              <a:rPr lang="en-US"/>
              <a:pPr/>
              <a:t>76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FBAC30-B4FF-4FFC-831B-46BA032B1013}" type="slidenum">
              <a:rPr lang="en-US"/>
              <a:pPr/>
              <a:t>77</a:t>
            </a:fld>
            <a:endParaRPr lang="en-US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B941-2E6F-499A-9999-AE5FF622451C}" type="slidenum">
              <a:rPr lang="en-US"/>
              <a:pPr/>
              <a:t>78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701675"/>
            <a:ext cx="4595812" cy="3446463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57688"/>
            <a:ext cx="5008562" cy="40798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376925-81F7-4C08-A6A0-69B82A0DB979}" type="slidenum">
              <a:rPr lang="en-US"/>
              <a:pPr/>
              <a:t>79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701675"/>
            <a:ext cx="4595812" cy="3446463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57688"/>
            <a:ext cx="5008562" cy="40798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5A5FBE-DEC5-4125-ABE0-CBDCD3959680}" type="slidenum">
              <a:rPr lang="en-US"/>
              <a:pPr/>
              <a:t>8</a:t>
            </a:fld>
            <a:endParaRPr lang="en-US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41D63-A099-42F7-8D7A-9019CE6827E1}" type="slidenum">
              <a:rPr lang="en-US"/>
              <a:pPr/>
              <a:t>80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701675"/>
            <a:ext cx="4595812" cy="3446463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57688"/>
            <a:ext cx="5008562" cy="40798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16B78-09DC-4C33-A140-DE3EED9993D4}" type="slidenum">
              <a:rPr lang="en-US"/>
              <a:pPr/>
              <a:t>81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701675"/>
            <a:ext cx="4595812" cy="3446463"/>
          </a:xfrm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57688"/>
            <a:ext cx="5008562" cy="40798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98765-EE16-463B-AB5E-E96DA204DCF2}" type="slidenum">
              <a:rPr lang="en-US"/>
              <a:pPr/>
              <a:t>82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701675"/>
            <a:ext cx="4595812" cy="3446463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57688"/>
            <a:ext cx="5008562" cy="40798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948E7-CFCD-4E5B-B42A-8AE1BEE4777B}" type="slidenum">
              <a:rPr lang="en-US"/>
              <a:pPr/>
              <a:t>83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701675"/>
            <a:ext cx="4595812" cy="3446463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57688"/>
            <a:ext cx="5008562" cy="40798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EE5888-A3BF-4DDB-B7CF-E54D6F00DB27}" type="slidenum">
              <a:rPr lang="en-US"/>
              <a:pPr/>
              <a:t>84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1E76A-D594-4EC4-8C6A-830C42F8DF82}" type="slidenum">
              <a:rPr lang="en-US"/>
              <a:pPr/>
              <a:t>85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6DEBD-D159-4ED9-A049-318CB3606BA1}" type="slidenum">
              <a:rPr lang="en-US"/>
              <a:pPr/>
              <a:t>86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D88FD-CAC3-408E-AB79-15371A5C4FE3}" type="slidenum">
              <a:rPr lang="en-US"/>
              <a:pPr/>
              <a:t>87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01A9B-D0AF-4845-B4A4-E4AEBBC55F17}" type="slidenum">
              <a:rPr lang="en-US"/>
              <a:pPr/>
              <a:t>88</a:t>
            </a:fld>
            <a:endParaRPr lang="en-US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FE1EE-7A7B-4036-88CC-3235380A3090}" type="slidenum">
              <a:rPr lang="en-US"/>
              <a:pPr/>
              <a:t>89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88E4B-B5F9-45DE-AF81-DD084FE69DD1}" type="slidenum">
              <a:rPr lang="en-US"/>
              <a:pPr/>
              <a:t>9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3BD71-701E-45D1-8FE1-520B253CC51F}" type="slidenum">
              <a:rPr lang="en-US"/>
              <a:pPr/>
              <a:t>90</a:t>
            </a:fld>
            <a:endParaRPr lang="en-US"/>
          </a:p>
        </p:txBody>
      </p:sp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1B28A-90D2-45A3-B012-19C07E135E38}" type="slidenum">
              <a:rPr lang="en-US"/>
              <a:pPr/>
              <a:t>91</a:t>
            </a:fld>
            <a:endParaRPr lang="en-US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340E8-4E74-4FCF-9369-18D81E1C58B4}" type="slidenum">
              <a:rPr lang="en-US"/>
              <a:pPr/>
              <a:t>92</a:t>
            </a:fld>
            <a:endParaRPr lang="en-US"/>
          </a:p>
        </p:txBody>
      </p:sp>
      <p:sp>
        <p:nvSpPr>
          <p:cNvPr id="80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423FDD-DE3C-4AEE-A733-EC380CE7A726}" type="slidenum">
              <a:rPr lang="en-US"/>
              <a:pPr/>
              <a:t>93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6ABE2-470C-4953-AF25-0EFF89A41BC7}" type="slidenum">
              <a:rPr lang="en-US"/>
              <a:pPr/>
              <a:t>94</a:t>
            </a:fld>
            <a:endParaRPr lang="en-US"/>
          </a:p>
        </p:txBody>
      </p:sp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4038D3-BC31-4264-BD86-997A5B7D0C23}" type="slidenum">
              <a:rPr lang="en-US"/>
              <a:pPr/>
              <a:t>95</a:t>
            </a:fld>
            <a:endParaRPr lang="en-US"/>
          </a:p>
        </p:txBody>
      </p:sp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7A11B-62A9-40F0-9897-520598A40915}" type="slidenum">
              <a:rPr lang="en-US"/>
              <a:pPr/>
              <a:t>96</a:t>
            </a:fld>
            <a:endParaRPr lang="en-US"/>
          </a:p>
        </p:txBody>
      </p:sp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89413-9231-416A-B4F6-56CEA1F3A32E}" type="slidenum">
              <a:rPr lang="en-US"/>
              <a:pPr/>
              <a:t>97</a:t>
            </a:fld>
            <a:endParaRPr lang="en-US"/>
          </a:p>
        </p:txBody>
      </p:sp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A263B-CEB4-49AC-A873-19FE6C4C1EE4}" type="slidenum">
              <a:rPr lang="en-US"/>
              <a:pPr/>
              <a:t>98</a:t>
            </a:fld>
            <a:endParaRPr lang="en-US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5A2CD-C3D0-423D-806D-59AF5AB140B5}" type="slidenum">
              <a:rPr lang="en-US"/>
              <a:pPr/>
              <a:t>99</a:t>
            </a:fld>
            <a:endParaRPr lang="en-US"/>
          </a:p>
        </p:txBody>
      </p:sp>
      <p:sp>
        <p:nvSpPr>
          <p:cNvPr id="88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7D95C-7847-4CF6-99B0-AA3419FBF9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5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B341B-4A81-4B1D-BFD5-0481E3A80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D790B-AC0B-48D7-883E-7D81A51FC7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5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52575" y="-571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4426689-5FA1-4EA3-8431-E426076D99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2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9936D-5924-4585-BBD1-B64FFC5453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1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0A3AB-3E90-4EF1-84DD-54797306E0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AD066-D8CA-413A-8BE1-68186CA7AC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8E4EC-3E29-47E2-AA83-D4F5E739DF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6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764D-15A7-442B-BD39-3D70F08789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9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3350C-CCD3-4359-A211-F079744A7E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0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F0091-204A-483F-ADDA-CF04BE16E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8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F3E4D-C73E-489B-A8C3-3301305576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5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52575" y="-571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078152F-8178-4BFD-AD9A-59A9092D97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7.png"/><Relationship Id="rId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4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73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2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1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4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image" Target="../media/image48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6.png"/><Relationship Id="rId5" Type="http://schemas.openxmlformats.org/officeDocument/2006/relationships/image" Target="../media/image34.png"/><Relationship Id="rId10" Type="http://schemas.openxmlformats.org/officeDocument/2006/relationships/image" Target="../media/image55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EF4E-1EAF-46B4-B55D-3E0178E97858}" type="slidenum">
              <a:rPr lang="en-US"/>
              <a:pPr/>
              <a:t>1</a:t>
            </a:fld>
            <a:endParaRPr 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85850"/>
            <a:ext cx="7480300" cy="1276350"/>
          </a:xfrm>
        </p:spPr>
        <p:txBody>
          <a:bodyPr/>
          <a:lstStyle/>
          <a:p>
            <a:r>
              <a:rPr lang="en-US" sz="2400"/>
              <a:t>Recursion</a:t>
            </a:r>
          </a:p>
          <a:p>
            <a:r>
              <a:rPr lang="en-US" sz="2400"/>
              <a:t>How to </a:t>
            </a:r>
            <a:r>
              <a:rPr lang="en-US" sz="2400" i="1">
                <a:solidFill>
                  <a:schemeClr val="accent2"/>
                </a:solidFill>
              </a:rPr>
              <a:t>design</a:t>
            </a:r>
            <a:r>
              <a:rPr lang="en-US" sz="2400"/>
              <a:t> an Object </a:t>
            </a:r>
            <a:br>
              <a:rPr lang="en-US" sz="2400"/>
            </a:br>
            <a:r>
              <a:rPr lang="en-US" sz="2400"/>
              <a:t>Oriented program</a:t>
            </a:r>
          </a:p>
        </p:txBody>
      </p:sp>
      <p:pic>
        <p:nvPicPr>
          <p:cNvPr id="37787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2181225"/>
            <a:ext cx="5470525" cy="411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Lecture #8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A289-5C28-4837-A964-0E5F1B4E9073}" type="slidenum">
              <a:rPr lang="en-US"/>
              <a:pPr/>
              <a:t>10</a:t>
            </a:fld>
            <a:endParaRPr lang="en-US"/>
          </a:p>
        </p:txBody>
      </p:sp>
      <p:sp>
        <p:nvSpPr>
          <p:cNvPr id="692236" name="Text Box 12"/>
          <p:cNvSpPr txBox="1">
            <a:spLocks noChangeArrowheads="1"/>
          </p:cNvSpPr>
          <p:nvPr/>
        </p:nvSpPr>
        <p:spPr bwMode="auto">
          <a:xfrm>
            <a:off x="334963" y="1092200"/>
            <a:ext cx="4146550" cy="33909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eatCandy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layer)</a:t>
            </a:r>
            <a:endParaRPr lang="en-US" dirty="0">
              <a:latin typeface="Courier New" pitchFamily="49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if (layer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“Eat center!”;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  return;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latin typeface="Courier New" pitchFamily="49" charset="0"/>
            </a:endParaRPr>
          </a:p>
          <a:p>
            <a:pPr algn="l"/>
            <a:endParaRPr lang="en-US" dirty="0"/>
          </a:p>
          <a:p>
            <a:pPr algn="l"/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&lt;&lt;“Lick layer “&lt;&lt;layer;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eatCandy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(layer-1); </a:t>
            </a:r>
            <a:endParaRPr lang="en-US" dirty="0">
              <a:latin typeface="Courier New" pitchFamily="49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92226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Stopping Condition</a:t>
            </a:r>
          </a:p>
        </p:txBody>
      </p:sp>
      <p:sp>
        <p:nvSpPr>
          <p:cNvPr id="692228" name="Text Box 4"/>
          <p:cNvSpPr txBox="1">
            <a:spLocks noChangeArrowheads="1"/>
          </p:cNvSpPr>
          <p:nvPr/>
        </p:nvSpPr>
        <p:spPr bwMode="auto">
          <a:xfrm>
            <a:off x="4552950" y="2819400"/>
            <a:ext cx="4373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Can you identify the </a:t>
            </a:r>
            <a:r>
              <a:rPr lang="en-US" sz="2400">
                <a:solidFill>
                  <a:srgbClr val="990000"/>
                </a:solidFill>
              </a:rPr>
              <a:t>stopping condition</a:t>
            </a:r>
            <a:r>
              <a:rPr lang="en-US" sz="2400"/>
              <a:t> in this function? </a:t>
            </a:r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320675" y="4572000"/>
            <a:ext cx="4097338" cy="1447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92231" name="Text Box 7"/>
          <p:cNvSpPr txBox="1">
            <a:spLocks noChangeArrowheads="1"/>
          </p:cNvSpPr>
          <p:nvPr/>
        </p:nvSpPr>
        <p:spPr bwMode="auto">
          <a:xfrm>
            <a:off x="327025" y="4633913"/>
            <a:ext cx="23177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{</a:t>
            </a:r>
          </a:p>
          <a:p>
            <a:pPr algn="l"/>
            <a:r>
              <a:rPr lang="en-US" sz="2000" b="1">
                <a:latin typeface="Courier New" pitchFamily="49" charset="0"/>
              </a:rPr>
              <a:t>  eatCandy(3);</a:t>
            </a:r>
          </a:p>
          <a:p>
            <a:pPr algn="l"/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692232" name="Rectangle 8"/>
          <p:cNvSpPr>
            <a:spLocks noChangeArrowheads="1"/>
          </p:cNvSpPr>
          <p:nvPr/>
        </p:nvSpPr>
        <p:spPr bwMode="auto">
          <a:xfrm>
            <a:off x="550863" y="1649413"/>
            <a:ext cx="3763962" cy="14573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4422775" y="3933825"/>
            <a:ext cx="4613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cs typeface="Courier New" pitchFamily="49" charset="0"/>
              </a:rPr>
              <a:t>What if we </a:t>
            </a:r>
            <a:r>
              <a:rPr lang="en-US" sz="2400">
                <a:solidFill>
                  <a:srgbClr val="FF3300"/>
                </a:solidFill>
                <a:cs typeface="Courier New" pitchFamily="49" charset="0"/>
              </a:rPr>
              <a:t>didn’t have</a:t>
            </a:r>
            <a:r>
              <a:rPr lang="en-US" sz="2400">
                <a:cs typeface="Courier New" pitchFamily="49" charset="0"/>
              </a:rPr>
              <a:t> this </a:t>
            </a:r>
            <a:r>
              <a:rPr lang="en-US" sz="2400">
                <a:solidFill>
                  <a:srgbClr val="990000"/>
                </a:solidFill>
                <a:cs typeface="Courier New" pitchFamily="49" charset="0"/>
              </a:rPr>
              <a:t>stopping condition</a:t>
            </a:r>
            <a:r>
              <a:rPr lang="en-US" sz="2400">
                <a:cs typeface="Courier New" pitchFamily="49" charset="0"/>
              </a:rPr>
              <a:t>/base case?</a:t>
            </a:r>
            <a:r>
              <a:rPr lang="en-US" sz="2400"/>
              <a:t> </a:t>
            </a:r>
          </a:p>
        </p:txBody>
      </p:sp>
      <p:sp>
        <p:nvSpPr>
          <p:cNvPr id="692234" name="Rectangle 10"/>
          <p:cNvSpPr>
            <a:spLocks noChangeArrowheads="1"/>
          </p:cNvSpPr>
          <p:nvPr/>
        </p:nvSpPr>
        <p:spPr bwMode="auto">
          <a:xfrm>
            <a:off x="585788" y="1695450"/>
            <a:ext cx="3686175" cy="13668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35" name="Text Box 11"/>
          <p:cNvSpPr txBox="1">
            <a:spLocks noChangeArrowheads="1"/>
          </p:cNvSpPr>
          <p:nvPr/>
        </p:nvSpPr>
        <p:spPr bwMode="auto">
          <a:xfrm>
            <a:off x="4405313" y="5216525"/>
            <a:ext cx="46164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Right! Our function would never stop running.</a:t>
            </a:r>
          </a:p>
          <a:p>
            <a:r>
              <a:rPr lang="en-US"/>
              <a:t>(We’d just keep licking forever) </a:t>
            </a:r>
          </a:p>
        </p:txBody>
      </p:sp>
      <p:pic>
        <p:nvPicPr>
          <p:cNvPr id="6922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52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4525963" y="1412875"/>
            <a:ext cx="44386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Here’s a simple recursive function that shows how to  eat a </a:t>
            </a:r>
            <a:r>
              <a:rPr lang="en-US" sz="2400">
                <a:solidFill>
                  <a:srgbClr val="6600CC"/>
                </a:solidFill>
              </a:rPr>
              <a:t>tootsie-roll pop</a:t>
            </a:r>
            <a:r>
              <a:rPr lang="en-US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9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9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9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8" grpId="0" autoUpdateAnimBg="0"/>
      <p:bldP spid="692232" grpId="0" animBg="1"/>
      <p:bldP spid="692233" grpId="0" autoUpdateAnimBg="0"/>
      <p:bldP spid="692234" grpId="0" animBg="1"/>
      <p:bldP spid="692235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4631-BCE4-4E93-B808-38BC5C73E327}" type="slidenum">
              <a:rPr lang="en-US"/>
              <a:pPr/>
              <a:t>100</a:t>
            </a:fld>
            <a:endParaRPr lang="en-US"/>
          </a:p>
        </p:txBody>
      </p:sp>
      <p:sp>
        <p:nvSpPr>
          <p:cNvPr id="890882" name="Text Box 2"/>
          <p:cNvSpPr txBox="1">
            <a:spLocks noChangeArrowheads="1"/>
          </p:cNvSpPr>
          <p:nvPr/>
        </p:nvSpPr>
        <p:spPr bwMode="auto">
          <a:xfrm>
            <a:off x="1743075" y="979488"/>
            <a:ext cx="5480050" cy="164782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u="sng"/>
              <a:t>Reverse-O Yell:</a:t>
            </a:r>
          </a:p>
          <a:p>
            <a:pPr algn="l"/>
            <a:r>
              <a:rPr lang="en-US" sz="1700"/>
              <a:t>If you’re the </a:t>
            </a:r>
            <a:r>
              <a:rPr lang="en-US" sz="1700">
                <a:solidFill>
                  <a:srgbClr val="6600CC"/>
                </a:solidFill>
              </a:rPr>
              <a:t>last one</a:t>
            </a:r>
            <a:r>
              <a:rPr lang="en-US" sz="1700"/>
              <a:t> in line</a:t>
            </a:r>
          </a:p>
          <a:p>
            <a:pPr algn="l"/>
            <a:r>
              <a:rPr lang="en-US" sz="1700"/>
              <a:t>     Yell out your name</a:t>
            </a:r>
          </a:p>
          <a:p>
            <a:pPr algn="l"/>
            <a:r>
              <a:rPr lang="en-US" sz="1700"/>
              <a:t>Otherwise</a:t>
            </a:r>
          </a:p>
          <a:p>
            <a:pPr algn="l"/>
            <a:r>
              <a:rPr lang="en-US" sz="1700"/>
              <a:t>    Give a copy of this note to the </a:t>
            </a:r>
            <a:r>
              <a:rPr lang="en-US" sz="1700">
                <a:solidFill>
                  <a:srgbClr val="6600CC"/>
                </a:solidFill>
              </a:rPr>
              <a:t>next guy</a:t>
            </a:r>
          </a:p>
          <a:p>
            <a:pPr algn="l"/>
            <a:r>
              <a:rPr lang="en-US" sz="1700"/>
              <a:t>    When they’re done with the note, yell your name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Working Through Recursion</a:t>
            </a:r>
          </a:p>
        </p:txBody>
      </p:sp>
      <p:sp>
        <p:nvSpPr>
          <p:cNvPr id="890884" name="Text Box 4"/>
          <p:cNvSpPr txBox="1">
            <a:spLocks noChangeArrowheads="1"/>
          </p:cNvSpPr>
          <p:nvPr/>
        </p:nvSpPr>
        <p:spPr bwMode="auto">
          <a:xfrm>
            <a:off x="1762125" y="2836863"/>
            <a:ext cx="5480050" cy="2941637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void reversePrint(string </a:t>
            </a:r>
            <a:r>
              <a:rPr lang="en-US" sz="1700">
                <a:solidFill>
                  <a:srgbClr val="6600CC"/>
                </a:solidFill>
              </a:rPr>
              <a:t>array</a:t>
            </a:r>
            <a:r>
              <a:rPr lang="en-US" sz="1700"/>
              <a:t>[ ], int </a:t>
            </a:r>
            <a:r>
              <a:rPr lang="en-US" sz="1700">
                <a:solidFill>
                  <a:srgbClr val="6600CC"/>
                </a:solidFill>
              </a:rPr>
              <a:t>pos</a:t>
            </a:r>
            <a:r>
              <a:rPr lang="en-US" sz="1700"/>
              <a:t>, int </a:t>
            </a:r>
            <a:r>
              <a:rPr lang="en-US" sz="1700">
                <a:solidFill>
                  <a:srgbClr val="6600CC"/>
                </a:solidFill>
              </a:rPr>
              <a:t>size</a:t>
            </a:r>
            <a:r>
              <a:rPr lang="en-US" sz="1700"/>
              <a:t>)</a:t>
            </a:r>
          </a:p>
          <a:p>
            <a:pPr algn="l"/>
            <a:r>
              <a:rPr lang="en-US" sz="1700"/>
              <a:t>{</a:t>
            </a:r>
          </a:p>
          <a:p>
            <a:pPr algn="l"/>
            <a:endParaRPr lang="en-US" sz="1700"/>
          </a:p>
          <a:p>
            <a:pPr algn="l"/>
            <a:endParaRPr lang="en-US" sz="1700"/>
          </a:p>
          <a:p>
            <a:pPr algn="l"/>
            <a:endParaRPr lang="en-US" sz="1700"/>
          </a:p>
          <a:p>
            <a:pPr algn="l"/>
            <a:endParaRPr lang="en-US" sz="1700"/>
          </a:p>
          <a:p>
            <a:pPr algn="l"/>
            <a:endParaRPr lang="en-US" sz="1700"/>
          </a:p>
          <a:p>
            <a:pPr algn="l"/>
            <a:endParaRPr lang="en-US" sz="1700"/>
          </a:p>
          <a:p>
            <a:pPr algn="l"/>
            <a:endParaRPr lang="en-US" sz="1700"/>
          </a:p>
          <a:p>
            <a:pPr algn="l"/>
            <a:endParaRPr lang="en-US" sz="1700"/>
          </a:p>
          <a:p>
            <a:pPr algn="l"/>
            <a:r>
              <a:rPr lang="en-US" sz="1700"/>
              <a:t>}</a:t>
            </a:r>
          </a:p>
        </p:txBody>
      </p:sp>
      <p:sp>
        <p:nvSpPr>
          <p:cNvPr id="890885" name="Rectangle 5"/>
          <p:cNvSpPr>
            <a:spLocks noChangeArrowheads="1"/>
          </p:cNvSpPr>
          <p:nvPr/>
        </p:nvSpPr>
        <p:spPr bwMode="auto">
          <a:xfrm>
            <a:off x="2076450" y="3446463"/>
            <a:ext cx="34020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if (pos == size-1) // last in line</a:t>
            </a:r>
          </a:p>
          <a:p>
            <a:pPr algn="l"/>
            <a:r>
              <a:rPr lang="en-US"/>
              <a:t>    cout &lt;&lt; array[pos] &lt;&lt; “\n”;</a:t>
            </a:r>
          </a:p>
        </p:txBody>
      </p:sp>
      <p:sp>
        <p:nvSpPr>
          <p:cNvPr id="890886" name="Rectangle 6"/>
          <p:cNvSpPr>
            <a:spLocks noChangeArrowheads="1"/>
          </p:cNvSpPr>
          <p:nvPr/>
        </p:nvSpPr>
        <p:spPr bwMode="auto">
          <a:xfrm>
            <a:off x="2057400" y="4006850"/>
            <a:ext cx="41290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else 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reversePrint(array,  </a:t>
            </a:r>
            <a:r>
              <a:rPr lang="en-US">
                <a:solidFill>
                  <a:srgbClr val="6600CC"/>
                </a:solidFill>
              </a:rPr>
              <a:t>pos + 1</a:t>
            </a:r>
            <a:r>
              <a:rPr lang="en-US"/>
              <a:t>,  size);</a:t>
            </a:r>
          </a:p>
          <a:p>
            <a:pPr algn="l"/>
            <a:r>
              <a:rPr lang="en-US"/>
              <a:t>    cout &lt;&lt; array[pos] &lt;&lt; “\n”;</a:t>
            </a:r>
          </a:p>
          <a:p>
            <a:pPr algn="l"/>
            <a:r>
              <a:rPr lang="en-US"/>
              <a:t>}</a:t>
            </a:r>
          </a:p>
        </p:txBody>
      </p:sp>
      <p:sp>
        <p:nvSpPr>
          <p:cNvPr id="890887" name="Rectangle 7"/>
          <p:cNvSpPr>
            <a:spLocks noChangeArrowheads="1"/>
          </p:cNvSpPr>
          <p:nvPr/>
        </p:nvSpPr>
        <p:spPr bwMode="auto">
          <a:xfrm>
            <a:off x="1743075" y="1238250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If you’re the </a:t>
            </a:r>
            <a:r>
              <a:rPr lang="en-US" sz="1700">
                <a:solidFill>
                  <a:srgbClr val="6600CC"/>
                </a:solidFill>
              </a:rPr>
              <a:t>last one</a:t>
            </a:r>
            <a:r>
              <a:rPr lang="en-US" sz="1700"/>
              <a:t> in line</a:t>
            </a:r>
          </a:p>
          <a:p>
            <a:pPr algn="l"/>
            <a:r>
              <a:rPr lang="en-US" sz="1700"/>
              <a:t>     Yell out your name</a:t>
            </a:r>
          </a:p>
        </p:txBody>
      </p:sp>
      <p:sp>
        <p:nvSpPr>
          <p:cNvPr id="890888" name="Rectangle 8"/>
          <p:cNvSpPr>
            <a:spLocks noChangeArrowheads="1"/>
          </p:cNvSpPr>
          <p:nvPr/>
        </p:nvSpPr>
        <p:spPr bwMode="auto">
          <a:xfrm>
            <a:off x="1743075" y="1758950"/>
            <a:ext cx="5724525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Otherwise</a:t>
            </a:r>
          </a:p>
          <a:p>
            <a:pPr algn="l"/>
            <a:r>
              <a:rPr lang="en-US" sz="1700"/>
              <a:t>    Give a copy of this note to the </a:t>
            </a:r>
            <a:r>
              <a:rPr lang="en-US" sz="1700">
                <a:solidFill>
                  <a:srgbClr val="6600CC"/>
                </a:solidFill>
              </a:rPr>
              <a:t>next guy</a:t>
            </a:r>
          </a:p>
          <a:p>
            <a:pPr algn="l"/>
            <a:r>
              <a:rPr lang="en-US" sz="1700"/>
              <a:t>    When they’re done with the note, yell your name</a:t>
            </a:r>
          </a:p>
        </p:txBody>
      </p:sp>
      <p:grpSp>
        <p:nvGrpSpPr>
          <p:cNvPr id="890889" name="Group 9"/>
          <p:cNvGrpSpPr>
            <a:grpSpLocks/>
          </p:cNvGrpSpPr>
          <p:nvPr/>
        </p:nvGrpSpPr>
        <p:grpSpPr bwMode="auto">
          <a:xfrm>
            <a:off x="1762125" y="2819400"/>
            <a:ext cx="5480050" cy="2454275"/>
            <a:chOff x="1110" y="1787"/>
            <a:chExt cx="3452" cy="1546"/>
          </a:xfrm>
        </p:grpSpPr>
        <p:sp>
          <p:nvSpPr>
            <p:cNvPr id="890890" name="Text Box 10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array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pos</a:t>
              </a:r>
              <a:r>
                <a:rPr lang="en-US" sz="1700"/>
                <a:t>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90891" name="Rectangle 11"/>
            <p:cNvSpPr>
              <a:spLocks noChangeArrowheads="1"/>
            </p:cNvSpPr>
            <p:nvPr/>
          </p:nvSpPr>
          <p:spPr bwMode="auto">
            <a:xfrm>
              <a:off x="1308" y="2064"/>
              <a:ext cx="2143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(pos == size-1) // last in line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cout &lt;&lt; array[pos] &lt;&lt; “\n”;</a:t>
              </a:r>
            </a:p>
          </p:txBody>
        </p:sp>
        <p:sp>
          <p:nvSpPr>
            <p:cNvPr id="890892" name="Rectangle 12"/>
            <p:cNvSpPr>
              <a:spLocks noChangeArrowheads="1"/>
            </p:cNvSpPr>
            <p:nvPr/>
          </p:nvSpPr>
          <p:spPr bwMode="auto">
            <a:xfrm>
              <a:off x="1296" y="2429"/>
              <a:ext cx="260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reversePrint(array,  </a:t>
              </a:r>
              <a:r>
                <a:rPr lang="en-US">
                  <a:solidFill>
                    <a:srgbClr val="6600CC"/>
                  </a:solidFill>
                </a:rPr>
                <a:t>pos</a:t>
              </a:r>
              <a:r>
                <a:rPr lang="en-US"/>
                <a:t> </a:t>
              </a:r>
              <a:r>
                <a:rPr lang="en-US">
                  <a:solidFill>
                    <a:srgbClr val="6600CC"/>
                  </a:solidFill>
                </a:rPr>
                <a:t>+ 1</a:t>
              </a:r>
              <a:r>
                <a:rPr lang="en-US"/>
                <a:t>,  size);</a:t>
              </a:r>
            </a:p>
            <a:p>
              <a:pPr algn="l"/>
              <a:r>
                <a:rPr lang="en-US"/>
                <a:t>    cout &lt;&lt; array[pos]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" dur="2000" fill="hold"/>
                                        <p:tgtEl>
                                          <p:spTgt spid="8908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890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9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00209 0.3777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888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890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9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9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L -0.18125 0.2097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1048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90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90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90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90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2" grpId="0" animBg="1"/>
      <p:bldP spid="890884" grpId="0" animBg="1"/>
      <p:bldP spid="890884" grpId="1" animBg="1"/>
      <p:bldP spid="890885" grpId="0"/>
      <p:bldP spid="890885" grpId="1"/>
      <p:bldP spid="890886" grpId="0"/>
      <p:bldP spid="890886" grpId="1"/>
      <p:bldP spid="890887" grpId="0"/>
      <p:bldP spid="890887" grpId="1"/>
      <p:bldP spid="890888" grpId="0"/>
      <p:bldP spid="890888" grpId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919E-88F2-4ECB-A927-6E7140E75FC8}" type="slidenum">
              <a:rPr lang="en-US"/>
              <a:pPr/>
              <a:t>101</a:t>
            </a:fld>
            <a:endParaRPr lang="en-US"/>
          </a:p>
        </p:txBody>
      </p:sp>
      <p:pic>
        <p:nvPicPr>
          <p:cNvPr id="9758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1447800"/>
            <a:ext cx="1362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58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5257800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587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“The Lazy Person’s Sort”</a:t>
            </a:r>
          </a:p>
        </p:txBody>
      </p:sp>
      <p:pic>
        <p:nvPicPr>
          <p:cNvPr id="9758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257800"/>
            <a:ext cx="11477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5878" name="Group 6"/>
          <p:cNvGrpSpPr>
            <a:grpSpLocks/>
          </p:cNvGrpSpPr>
          <p:nvPr/>
        </p:nvGrpSpPr>
        <p:grpSpPr bwMode="auto">
          <a:xfrm>
            <a:off x="533400" y="1295400"/>
            <a:ext cx="1752600" cy="914400"/>
            <a:chOff x="144" y="528"/>
            <a:chExt cx="1104" cy="576"/>
          </a:xfrm>
        </p:grpSpPr>
        <p:pic>
          <p:nvPicPr>
            <p:cNvPr id="975879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5880" name="Text Box 8"/>
            <p:cNvSpPr txBox="1">
              <a:spLocks noChangeArrowheads="1"/>
            </p:cNvSpPr>
            <p:nvPr/>
          </p:nvSpPr>
          <p:spPr bwMode="auto">
            <a:xfrm>
              <a:off x="426" y="666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   17</a:t>
              </a:r>
            </a:p>
          </p:txBody>
        </p:sp>
      </p:grpSp>
      <p:grpSp>
        <p:nvGrpSpPr>
          <p:cNvPr id="975881" name="Group 9"/>
          <p:cNvGrpSpPr>
            <a:grpSpLocks/>
          </p:cNvGrpSpPr>
          <p:nvPr/>
        </p:nvGrpSpPr>
        <p:grpSpPr bwMode="auto">
          <a:xfrm>
            <a:off x="504825" y="1143000"/>
            <a:ext cx="1752600" cy="914400"/>
            <a:chOff x="144" y="528"/>
            <a:chExt cx="1104" cy="576"/>
          </a:xfrm>
        </p:grpSpPr>
        <p:pic>
          <p:nvPicPr>
            <p:cNvPr id="975882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5883" name="Text Box 11"/>
            <p:cNvSpPr txBox="1">
              <a:spLocks noChangeArrowheads="1"/>
            </p:cNvSpPr>
            <p:nvPr/>
          </p:nvSpPr>
          <p:spPr bwMode="auto">
            <a:xfrm>
              <a:off x="426" y="666"/>
              <a:ext cx="5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61492</a:t>
              </a:r>
            </a:p>
          </p:txBody>
        </p:sp>
      </p:grpSp>
      <p:grpSp>
        <p:nvGrpSpPr>
          <p:cNvPr id="975884" name="Group 12"/>
          <p:cNvGrpSpPr>
            <a:grpSpLocks/>
          </p:cNvGrpSpPr>
          <p:nvPr/>
        </p:nvGrpSpPr>
        <p:grpSpPr bwMode="auto">
          <a:xfrm>
            <a:off x="485775" y="1000125"/>
            <a:ext cx="1752600" cy="914400"/>
            <a:chOff x="144" y="528"/>
            <a:chExt cx="1104" cy="576"/>
          </a:xfrm>
        </p:grpSpPr>
        <p:pic>
          <p:nvPicPr>
            <p:cNvPr id="97588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5886" name="Text Box 14"/>
            <p:cNvSpPr txBox="1">
              <a:spLocks noChangeArrowheads="1"/>
            </p:cNvSpPr>
            <p:nvPr/>
          </p:nvSpPr>
          <p:spPr bwMode="auto">
            <a:xfrm>
              <a:off x="426" y="666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2774</a:t>
              </a:r>
            </a:p>
          </p:txBody>
        </p:sp>
      </p:grpSp>
      <p:grpSp>
        <p:nvGrpSpPr>
          <p:cNvPr id="975887" name="Group 15"/>
          <p:cNvGrpSpPr>
            <a:grpSpLocks/>
          </p:cNvGrpSpPr>
          <p:nvPr/>
        </p:nvGrpSpPr>
        <p:grpSpPr bwMode="auto">
          <a:xfrm>
            <a:off x="466725" y="866775"/>
            <a:ext cx="1752600" cy="914400"/>
            <a:chOff x="144" y="528"/>
            <a:chExt cx="1104" cy="576"/>
          </a:xfrm>
        </p:grpSpPr>
        <p:pic>
          <p:nvPicPr>
            <p:cNvPr id="975888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5889" name="Text Box 17"/>
            <p:cNvSpPr txBox="1">
              <a:spLocks noChangeArrowheads="1"/>
            </p:cNvSpPr>
            <p:nvPr/>
          </p:nvSpPr>
          <p:spPr bwMode="auto">
            <a:xfrm>
              <a:off x="426" y="666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99322</a:t>
              </a:r>
            </a:p>
          </p:txBody>
        </p:sp>
      </p:grpSp>
      <p:sp>
        <p:nvSpPr>
          <p:cNvPr id="975890" name="Text Box 18"/>
          <p:cNvSpPr txBox="1">
            <a:spLocks noChangeArrowheads="1"/>
          </p:cNvSpPr>
          <p:nvPr/>
        </p:nvSpPr>
        <p:spPr bwMode="auto">
          <a:xfrm>
            <a:off x="819150" y="3268663"/>
            <a:ext cx="7696200" cy="1803400"/>
          </a:xfrm>
          <a:prstGeom prst="rect">
            <a:avLst/>
          </a:prstGeom>
          <a:solidFill>
            <a:srgbClr val="EB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 </a:t>
            </a:r>
          </a:p>
          <a:p>
            <a:pPr algn="l"/>
            <a:endParaRPr lang="en-US" sz="2000"/>
          </a:p>
          <a:p>
            <a:pPr algn="l"/>
            <a:r>
              <a:rPr lang="en-US"/>
              <a:t>  Split the cards into two roughly-equal piles</a:t>
            </a:r>
          </a:p>
          <a:p>
            <a:pPr algn="l"/>
            <a:r>
              <a:rPr lang="en-US"/>
              <a:t>  Hand one pile to nerdy student A and ask them to sort it</a:t>
            </a:r>
          </a:p>
          <a:p>
            <a:pPr algn="l"/>
            <a:r>
              <a:rPr lang="en-US"/>
              <a:t>  Hand the other pile to nerdy student B and ask them to sort it</a:t>
            </a:r>
          </a:p>
          <a:p>
            <a:pPr algn="l"/>
            <a:r>
              <a:rPr lang="en-US"/>
              <a:t>  Take the two sorted piles and merge them into a single sorted pile</a:t>
            </a:r>
          </a:p>
        </p:txBody>
      </p:sp>
      <p:grpSp>
        <p:nvGrpSpPr>
          <p:cNvPr id="975891" name="Group 19"/>
          <p:cNvGrpSpPr>
            <a:grpSpLocks/>
          </p:cNvGrpSpPr>
          <p:nvPr/>
        </p:nvGrpSpPr>
        <p:grpSpPr bwMode="auto">
          <a:xfrm>
            <a:off x="3495675" y="4449763"/>
            <a:ext cx="619125" cy="366712"/>
            <a:chOff x="2190" y="3792"/>
            <a:chExt cx="390" cy="207"/>
          </a:xfrm>
        </p:grpSpPr>
        <p:sp>
          <p:nvSpPr>
            <p:cNvPr id="975892" name="Rectangle 20"/>
            <p:cNvSpPr>
              <a:spLocks noChangeArrowheads="1"/>
            </p:cNvSpPr>
            <p:nvPr/>
          </p:nvSpPr>
          <p:spPr bwMode="auto">
            <a:xfrm>
              <a:off x="2190" y="3792"/>
              <a:ext cx="384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5893" name="Text Box 21"/>
            <p:cNvSpPr txBox="1">
              <a:spLocks noChangeArrowheads="1"/>
            </p:cNvSpPr>
            <p:nvPr/>
          </p:nvSpPr>
          <p:spPr bwMode="auto">
            <a:xfrm>
              <a:off x="2208" y="3792"/>
              <a:ext cx="3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hot</a:t>
              </a:r>
            </a:p>
          </p:txBody>
        </p:sp>
      </p:grpSp>
      <p:sp>
        <p:nvSpPr>
          <p:cNvPr id="975894" name="Text Box 22"/>
          <p:cNvSpPr txBox="1">
            <a:spLocks noChangeArrowheads="1"/>
          </p:cNvSpPr>
          <p:nvPr/>
        </p:nvSpPr>
        <p:spPr bwMode="auto">
          <a:xfrm>
            <a:off x="984250" y="3586163"/>
            <a:ext cx="6503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If you’re handed just </a:t>
            </a:r>
            <a:r>
              <a:rPr lang="en-US">
                <a:solidFill>
                  <a:schemeClr val="accent2"/>
                </a:solidFill>
              </a:rPr>
              <a:t>one card</a:t>
            </a:r>
            <a:r>
              <a:rPr lang="en-US">
                <a:solidFill>
                  <a:srgbClr val="FF0000"/>
                </a:solidFill>
              </a:rPr>
              <a:t>, then just give it right back.</a:t>
            </a:r>
          </a:p>
        </p:txBody>
      </p:sp>
      <p:sp>
        <p:nvSpPr>
          <p:cNvPr id="975895" name="Rectangle 23"/>
          <p:cNvSpPr>
            <a:spLocks noChangeArrowheads="1"/>
          </p:cNvSpPr>
          <p:nvPr/>
        </p:nvSpPr>
        <p:spPr bwMode="auto">
          <a:xfrm>
            <a:off x="820738" y="3252788"/>
            <a:ext cx="2455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Lazy Person’s Sort:</a:t>
            </a:r>
          </a:p>
        </p:txBody>
      </p:sp>
      <p:grpSp>
        <p:nvGrpSpPr>
          <p:cNvPr id="975896" name="Group 24"/>
          <p:cNvGrpSpPr>
            <a:grpSpLocks/>
          </p:cNvGrpSpPr>
          <p:nvPr/>
        </p:nvGrpSpPr>
        <p:grpSpPr bwMode="auto">
          <a:xfrm>
            <a:off x="2751138" y="4154488"/>
            <a:ext cx="954087" cy="366712"/>
            <a:chOff x="1985" y="1566"/>
            <a:chExt cx="601" cy="231"/>
          </a:xfrm>
        </p:grpSpPr>
        <p:sp>
          <p:nvSpPr>
            <p:cNvPr id="975897" name="Rectangle 25"/>
            <p:cNvSpPr>
              <a:spLocks noChangeArrowheads="1"/>
            </p:cNvSpPr>
            <p:nvPr/>
          </p:nvSpPr>
          <p:spPr bwMode="auto">
            <a:xfrm>
              <a:off x="1998" y="1566"/>
              <a:ext cx="458" cy="214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5898" name="Text Box 26"/>
            <p:cNvSpPr txBox="1">
              <a:spLocks noChangeArrowheads="1"/>
            </p:cNvSpPr>
            <p:nvPr/>
          </p:nvSpPr>
          <p:spPr bwMode="auto">
            <a:xfrm>
              <a:off x="1985" y="1566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studly</a:t>
              </a:r>
            </a:p>
          </p:txBody>
        </p:sp>
      </p:grpSp>
      <p:sp>
        <p:nvSpPr>
          <p:cNvPr id="975899" name="AutoShape 27"/>
          <p:cNvSpPr>
            <a:spLocks noChangeArrowheads="1"/>
          </p:cNvSpPr>
          <p:nvPr/>
        </p:nvSpPr>
        <p:spPr bwMode="auto">
          <a:xfrm>
            <a:off x="1528763" y="5318125"/>
            <a:ext cx="2743200" cy="762000"/>
          </a:xfrm>
          <a:prstGeom prst="wedgeRoundRectCallout">
            <a:avLst>
              <a:gd name="adj1" fmla="val -75694"/>
              <a:gd name="adj2" fmla="val -25625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Ok, blow our minds, Prof Nachenberg.</a:t>
            </a:r>
          </a:p>
        </p:txBody>
      </p:sp>
      <p:sp>
        <p:nvSpPr>
          <p:cNvPr id="975900" name="AutoShape 28"/>
          <p:cNvSpPr>
            <a:spLocks noChangeArrowheads="1"/>
          </p:cNvSpPr>
          <p:nvPr/>
        </p:nvSpPr>
        <p:spPr bwMode="auto">
          <a:xfrm>
            <a:off x="3294063" y="990600"/>
            <a:ext cx="3789362" cy="2060575"/>
          </a:xfrm>
          <a:prstGeom prst="wedgeRoundRectCallout">
            <a:avLst>
              <a:gd name="adj1" fmla="val 65880"/>
              <a:gd name="adj2" fmla="val 22032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In your algorithm, each person relies on two other people.</a:t>
            </a:r>
          </a:p>
          <a:p>
            <a:endParaRPr lang="en-US"/>
          </a:p>
          <a:p>
            <a:r>
              <a:rPr lang="en-US"/>
              <a:t>To sort 600 cards that’s a lot of people… And what if you had to sort a million cards?</a:t>
            </a:r>
          </a:p>
        </p:txBody>
      </p:sp>
      <p:sp>
        <p:nvSpPr>
          <p:cNvPr id="975901" name="AutoShape 29"/>
          <p:cNvSpPr>
            <a:spLocks noChangeArrowheads="1"/>
          </p:cNvSpPr>
          <p:nvPr/>
        </p:nvSpPr>
        <p:spPr bwMode="auto">
          <a:xfrm>
            <a:off x="4538663" y="5127625"/>
            <a:ext cx="2949575" cy="1536700"/>
          </a:xfrm>
          <a:prstGeom prst="wedgeRoundRectCallout">
            <a:avLst>
              <a:gd name="adj1" fmla="val 63722"/>
              <a:gd name="adj2" fmla="val -9296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That’s a problem – we’d run out of </a:t>
            </a:r>
            <a:r>
              <a:rPr lang="en-US">
                <a:solidFill>
                  <a:schemeClr val="accent2"/>
                </a:solidFill>
              </a:rPr>
              <a:t>UCLA</a:t>
            </a:r>
            <a:r>
              <a:rPr lang="en-US"/>
              <a:t> people and would probably have to start using </a:t>
            </a:r>
            <a:r>
              <a:rPr lang="en-US">
                <a:solidFill>
                  <a:srgbClr val="FF0000"/>
                </a:solidFill>
              </a:rPr>
              <a:t>USC </a:t>
            </a:r>
            <a:r>
              <a:rPr lang="en-US"/>
              <a:t>students.</a:t>
            </a:r>
          </a:p>
        </p:txBody>
      </p:sp>
      <p:sp>
        <p:nvSpPr>
          <p:cNvPr id="975902" name="AutoShape 30"/>
          <p:cNvSpPr>
            <a:spLocks noChangeArrowheads="1"/>
          </p:cNvSpPr>
          <p:nvPr/>
        </p:nvSpPr>
        <p:spPr bwMode="auto">
          <a:xfrm>
            <a:off x="3802063" y="1003300"/>
            <a:ext cx="3190875" cy="1295400"/>
          </a:xfrm>
          <a:prstGeom prst="wedgeRoundRectCallout">
            <a:avLst>
              <a:gd name="adj1" fmla="val 71491"/>
              <a:gd name="adj2" fmla="val 63847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Well, can you think of a small modification so the algorithm can be used by just a single person?</a:t>
            </a:r>
          </a:p>
        </p:txBody>
      </p:sp>
      <p:sp>
        <p:nvSpPr>
          <p:cNvPr id="975903" name="Rectangle 31"/>
          <p:cNvSpPr>
            <a:spLocks noChangeArrowheads="1"/>
          </p:cNvSpPr>
          <p:nvPr/>
        </p:nvSpPr>
        <p:spPr bwMode="auto">
          <a:xfrm>
            <a:off x="2808288" y="4229100"/>
            <a:ext cx="1782762" cy="260350"/>
          </a:xfrm>
          <a:prstGeom prst="rect">
            <a:avLst/>
          </a:prstGeom>
          <a:solidFill>
            <a:srgbClr val="EB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5904" name="Text Box 32"/>
          <p:cNvSpPr txBox="1">
            <a:spLocks noChangeArrowheads="1"/>
          </p:cNvSpPr>
          <p:nvPr/>
        </p:nvSpPr>
        <p:spPr bwMode="auto">
          <a:xfrm>
            <a:off x="3249613" y="4170363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myself</a:t>
            </a:r>
          </a:p>
        </p:txBody>
      </p:sp>
      <p:sp>
        <p:nvSpPr>
          <p:cNvPr id="975905" name="AutoShape 33"/>
          <p:cNvSpPr>
            <a:spLocks noChangeArrowheads="1"/>
          </p:cNvSpPr>
          <p:nvPr/>
        </p:nvSpPr>
        <p:spPr bwMode="auto">
          <a:xfrm>
            <a:off x="1930400" y="5403850"/>
            <a:ext cx="3190875" cy="1052513"/>
          </a:xfrm>
          <a:prstGeom prst="wedgeRoundRectCallout">
            <a:avLst>
              <a:gd name="adj1" fmla="val -84625"/>
              <a:gd name="adj2" fmla="val -40194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 don’t think so.</a:t>
            </a:r>
          </a:p>
          <a:p>
            <a:endParaRPr lang="en-US"/>
          </a:p>
          <a:p>
            <a:r>
              <a:rPr lang="en-US"/>
              <a:t>Can they even read?</a:t>
            </a:r>
          </a:p>
        </p:txBody>
      </p:sp>
      <p:sp>
        <p:nvSpPr>
          <p:cNvPr id="975906" name="AutoShape 34"/>
          <p:cNvSpPr>
            <a:spLocks noChangeArrowheads="1"/>
          </p:cNvSpPr>
          <p:nvPr/>
        </p:nvSpPr>
        <p:spPr bwMode="auto">
          <a:xfrm>
            <a:off x="5683250" y="5238750"/>
            <a:ext cx="1847850" cy="530225"/>
          </a:xfrm>
          <a:prstGeom prst="wedgeRoundRectCallout">
            <a:avLst>
              <a:gd name="adj1" fmla="val 70019"/>
              <a:gd name="adj2" fmla="val 43412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Good point.</a:t>
            </a:r>
          </a:p>
        </p:txBody>
      </p:sp>
      <p:sp>
        <p:nvSpPr>
          <p:cNvPr id="975907" name="Rectangle 35"/>
          <p:cNvSpPr>
            <a:spLocks noChangeArrowheads="1"/>
          </p:cNvSpPr>
          <p:nvPr/>
        </p:nvSpPr>
        <p:spPr bwMode="auto">
          <a:xfrm>
            <a:off x="3448050" y="4465638"/>
            <a:ext cx="1782763" cy="260350"/>
          </a:xfrm>
          <a:prstGeom prst="rect">
            <a:avLst/>
          </a:prstGeom>
          <a:solidFill>
            <a:srgbClr val="EB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5908" name="Text Box 36"/>
          <p:cNvSpPr txBox="1">
            <a:spLocks noChangeArrowheads="1"/>
          </p:cNvSpPr>
          <p:nvPr/>
        </p:nvSpPr>
        <p:spPr bwMode="auto">
          <a:xfrm>
            <a:off x="3889375" y="4416425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myself</a:t>
            </a:r>
          </a:p>
        </p:txBody>
      </p:sp>
      <p:sp>
        <p:nvSpPr>
          <p:cNvPr id="975909" name="AutoShape 37"/>
          <p:cNvSpPr>
            <a:spLocks noChangeArrowheads="1"/>
          </p:cNvSpPr>
          <p:nvPr/>
        </p:nvSpPr>
        <p:spPr bwMode="auto">
          <a:xfrm>
            <a:off x="1974850" y="5410200"/>
            <a:ext cx="3190875" cy="1057275"/>
          </a:xfrm>
          <a:prstGeom prst="wedgeRoundRectCallout">
            <a:avLst>
              <a:gd name="adj1" fmla="val -84625"/>
              <a:gd name="adj2" fmla="val -40241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Hmm. I’ve got an idea…</a:t>
            </a:r>
          </a:p>
          <a:p>
            <a:endParaRPr lang="en-US"/>
          </a:p>
          <a:p>
            <a:r>
              <a:rPr lang="en-US"/>
              <a:t>How about this?</a:t>
            </a:r>
          </a:p>
        </p:txBody>
      </p:sp>
      <p:sp>
        <p:nvSpPr>
          <p:cNvPr id="975910" name="Rectangle 38"/>
          <p:cNvSpPr>
            <a:spLocks noChangeArrowheads="1"/>
          </p:cNvSpPr>
          <p:nvPr/>
        </p:nvSpPr>
        <p:spPr bwMode="auto">
          <a:xfrm>
            <a:off x="6610350" y="4152900"/>
            <a:ext cx="1847850" cy="638175"/>
          </a:xfrm>
          <a:prstGeom prst="rect">
            <a:avLst/>
          </a:prstGeom>
          <a:solidFill>
            <a:srgbClr val="EB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75911" name="Group 39"/>
          <p:cNvGrpSpPr>
            <a:grpSpLocks/>
          </p:cNvGrpSpPr>
          <p:nvPr/>
        </p:nvGrpSpPr>
        <p:grpSpPr bwMode="auto">
          <a:xfrm>
            <a:off x="4543425" y="4159250"/>
            <a:ext cx="3952875" cy="366713"/>
            <a:chOff x="3150" y="2625"/>
            <a:chExt cx="2490" cy="231"/>
          </a:xfrm>
        </p:grpSpPr>
        <p:sp>
          <p:nvSpPr>
            <p:cNvPr id="975912" name="Rectangle 40"/>
            <p:cNvSpPr>
              <a:spLocks noChangeArrowheads="1"/>
            </p:cNvSpPr>
            <p:nvPr/>
          </p:nvSpPr>
          <p:spPr bwMode="auto">
            <a:xfrm>
              <a:off x="3168" y="2640"/>
              <a:ext cx="2112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5913" name="Text Box 41"/>
            <p:cNvSpPr txBox="1">
              <a:spLocks noChangeArrowheads="1"/>
            </p:cNvSpPr>
            <p:nvPr/>
          </p:nvSpPr>
          <p:spPr bwMode="auto">
            <a:xfrm>
              <a:off x="3150" y="2625"/>
              <a:ext cx="24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and </a:t>
              </a:r>
              <a:r>
                <a:rPr lang="en-US">
                  <a:solidFill>
                    <a:srgbClr val="FF0000"/>
                  </a:solidFill>
                </a:rPr>
                <a:t>say “do the Lazy Person’s Sort”</a:t>
              </a:r>
            </a:p>
          </p:txBody>
        </p:sp>
      </p:grpSp>
      <p:grpSp>
        <p:nvGrpSpPr>
          <p:cNvPr id="975914" name="Group 42"/>
          <p:cNvGrpSpPr>
            <a:grpSpLocks/>
          </p:cNvGrpSpPr>
          <p:nvPr/>
        </p:nvGrpSpPr>
        <p:grpSpPr bwMode="auto">
          <a:xfrm>
            <a:off x="5183188" y="4430713"/>
            <a:ext cx="3952875" cy="366712"/>
            <a:chOff x="3150" y="2625"/>
            <a:chExt cx="2490" cy="231"/>
          </a:xfrm>
        </p:grpSpPr>
        <p:sp>
          <p:nvSpPr>
            <p:cNvPr id="975915" name="Rectangle 43"/>
            <p:cNvSpPr>
              <a:spLocks noChangeArrowheads="1"/>
            </p:cNvSpPr>
            <p:nvPr/>
          </p:nvSpPr>
          <p:spPr bwMode="auto">
            <a:xfrm>
              <a:off x="3168" y="2640"/>
              <a:ext cx="2112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5916" name="Text Box 44"/>
            <p:cNvSpPr txBox="1">
              <a:spLocks noChangeArrowheads="1"/>
            </p:cNvSpPr>
            <p:nvPr/>
          </p:nvSpPr>
          <p:spPr bwMode="auto">
            <a:xfrm>
              <a:off x="3150" y="2625"/>
              <a:ext cx="24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and</a:t>
              </a:r>
              <a:r>
                <a:rPr lang="en-US">
                  <a:solidFill>
                    <a:srgbClr val="FF0000"/>
                  </a:solidFill>
                </a:rPr>
                <a:t> say “do the Lazy Person’s Sort”</a:t>
              </a:r>
            </a:p>
          </p:txBody>
        </p:sp>
      </p:grpSp>
      <p:sp>
        <p:nvSpPr>
          <p:cNvPr id="975917" name="AutoShape 45"/>
          <p:cNvSpPr>
            <a:spLocks noChangeArrowheads="1"/>
          </p:cNvSpPr>
          <p:nvPr/>
        </p:nvSpPr>
        <p:spPr bwMode="auto">
          <a:xfrm>
            <a:off x="2930525" y="4943475"/>
            <a:ext cx="4619625" cy="1168400"/>
          </a:xfrm>
          <a:prstGeom prst="wedgeRoundRectCallout">
            <a:avLst>
              <a:gd name="adj1" fmla="val 58005"/>
              <a:gd name="adj2" fmla="val 19292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Holy Moly! That is mind-blowing!</a:t>
            </a:r>
            <a:br>
              <a:rPr lang="en-US"/>
            </a:br>
            <a:r>
              <a:rPr lang="en-US"/>
              <a:t>It doesn’t seem like it should work, but I can’t think why it wouldn’t!</a:t>
            </a:r>
          </a:p>
          <a:p>
            <a:endParaRPr lang="en-US"/>
          </a:p>
        </p:txBody>
      </p:sp>
      <p:sp>
        <p:nvSpPr>
          <p:cNvPr id="975918" name="AutoShape 46"/>
          <p:cNvSpPr>
            <a:spLocks noChangeArrowheads="1"/>
          </p:cNvSpPr>
          <p:nvPr/>
        </p:nvSpPr>
        <p:spPr bwMode="auto">
          <a:xfrm>
            <a:off x="5102225" y="1085850"/>
            <a:ext cx="2066925" cy="530225"/>
          </a:xfrm>
          <a:prstGeom prst="wedgeRoundRectCallout">
            <a:avLst>
              <a:gd name="adj1" fmla="val 74810"/>
              <a:gd name="adj2" fmla="val 208681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Very good!</a:t>
            </a:r>
          </a:p>
        </p:txBody>
      </p:sp>
      <p:sp>
        <p:nvSpPr>
          <p:cNvPr id="975919" name="AutoShape 47"/>
          <p:cNvSpPr>
            <a:spLocks noChangeArrowheads="1"/>
          </p:cNvSpPr>
          <p:nvPr/>
        </p:nvSpPr>
        <p:spPr bwMode="auto">
          <a:xfrm>
            <a:off x="3235325" y="685800"/>
            <a:ext cx="3629025" cy="2082800"/>
          </a:xfrm>
          <a:prstGeom prst="wedgeRoundRectCallout">
            <a:avLst>
              <a:gd name="adj1" fmla="val 72264"/>
              <a:gd name="adj2" fmla="val 35977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It IS really difficult to comprehend. </a:t>
            </a:r>
          </a:p>
          <a:p>
            <a:endParaRPr lang="en-US"/>
          </a:p>
          <a:p>
            <a:r>
              <a:rPr lang="en-US">
                <a:solidFill>
                  <a:srgbClr val="6600CC"/>
                </a:solidFill>
              </a:rPr>
              <a:t>But it DOES work!</a:t>
            </a:r>
            <a:br>
              <a:rPr lang="en-US">
                <a:solidFill>
                  <a:srgbClr val="6600CC"/>
                </a:solidFill>
              </a:rPr>
            </a:br>
            <a:r>
              <a:rPr lang="en-US"/>
              <a:t/>
            </a:r>
            <a:br>
              <a:rPr lang="en-US"/>
            </a:br>
            <a:r>
              <a:rPr lang="en-US"/>
              <a:t>That’s the leap you have to make with recursion. 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7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7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7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7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7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7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7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2 L -0.05191 -0.0009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975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1.85185E-6 L -0.10868 -0.0006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9759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7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7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05312 -0.0007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9759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4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4.81481E-6 L -0.10625 -0.0007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9759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7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7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7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99" grpId="0" animBg="1"/>
      <p:bldP spid="975899" grpId="1" animBg="1"/>
      <p:bldP spid="975900" grpId="0" animBg="1"/>
      <p:bldP spid="975900" grpId="1" animBg="1"/>
      <p:bldP spid="975901" grpId="0" animBg="1"/>
      <p:bldP spid="975901" grpId="1" animBg="1"/>
      <p:bldP spid="975902" grpId="0" animBg="1"/>
      <p:bldP spid="975902" grpId="1" animBg="1"/>
      <p:bldP spid="975903" grpId="0" animBg="1"/>
      <p:bldP spid="975904" grpId="0"/>
      <p:bldP spid="975904" grpId="1"/>
      <p:bldP spid="975905" grpId="0" animBg="1"/>
      <p:bldP spid="975905" grpId="1" animBg="1"/>
      <p:bldP spid="975906" grpId="0" animBg="1"/>
      <p:bldP spid="975906" grpId="1" animBg="1"/>
      <p:bldP spid="975907" grpId="0" animBg="1"/>
      <p:bldP spid="975908" grpId="0"/>
      <p:bldP spid="975908" grpId="1"/>
      <p:bldP spid="975909" grpId="0" animBg="1"/>
      <p:bldP spid="975909" grpId="1" animBg="1"/>
      <p:bldP spid="975917" grpId="0" animBg="1"/>
      <p:bldP spid="975917" grpId="1" animBg="1"/>
      <p:bldP spid="975918" grpId="0" animBg="1"/>
      <p:bldP spid="975918" grpId="1" animBg="1"/>
      <p:bldP spid="975919" grpId="0" animBg="1"/>
      <p:bldP spid="975919" grpId="1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F7C-9AF4-4692-AB03-05A9CD2E095B}" type="slidenum">
              <a:rPr lang="en-US"/>
              <a:pPr/>
              <a:t>102</a:t>
            </a:fld>
            <a:endParaRPr lang="en-US"/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-228600"/>
            <a:ext cx="7772400" cy="1143000"/>
          </a:xfrm>
        </p:spPr>
        <p:txBody>
          <a:bodyPr/>
          <a:lstStyle/>
          <a:p>
            <a:r>
              <a:rPr lang="en-US" sz="4000"/>
              <a:t>Merge Sort</a:t>
            </a:r>
          </a:p>
        </p:txBody>
      </p:sp>
      <p:sp>
        <p:nvSpPr>
          <p:cNvPr id="969731" name="Rectangle 3"/>
          <p:cNvSpPr>
            <a:spLocks noChangeArrowheads="1"/>
          </p:cNvSpPr>
          <p:nvPr/>
        </p:nvSpPr>
        <p:spPr bwMode="auto">
          <a:xfrm>
            <a:off x="800100" y="1695450"/>
            <a:ext cx="2982913" cy="369888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is there just one notecard</a:t>
            </a:r>
          </a:p>
        </p:txBody>
      </p:sp>
      <p:sp>
        <p:nvSpPr>
          <p:cNvPr id="969732" name="Rectangle 4"/>
          <p:cNvSpPr>
            <a:spLocks noChangeArrowheads="1"/>
          </p:cNvSpPr>
          <p:nvPr/>
        </p:nvSpPr>
        <p:spPr bwMode="auto">
          <a:xfrm>
            <a:off x="674688" y="2481263"/>
            <a:ext cx="3854450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Divide the notecards into </a:t>
            </a:r>
            <a:br>
              <a:rPr lang="en-US"/>
            </a:br>
            <a:r>
              <a:rPr lang="en-US"/>
              <a:t>two equal-sized piles</a:t>
            </a:r>
          </a:p>
        </p:txBody>
      </p:sp>
      <p:sp>
        <p:nvSpPr>
          <p:cNvPr id="969733" name="Rectangle 5"/>
          <p:cNvSpPr>
            <a:spLocks noChangeArrowheads="1"/>
          </p:cNvSpPr>
          <p:nvPr/>
        </p:nvSpPr>
        <p:spPr bwMode="auto">
          <a:xfrm>
            <a:off x="4835525" y="1558925"/>
            <a:ext cx="1489075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Just hand it</a:t>
            </a:r>
            <a:br>
              <a:rPr lang="en-US"/>
            </a:br>
            <a:r>
              <a:rPr lang="en-US"/>
              <a:t>back</a:t>
            </a:r>
          </a:p>
        </p:txBody>
      </p:sp>
      <p:sp>
        <p:nvSpPr>
          <p:cNvPr id="969734" name="Rectangle 6"/>
          <p:cNvSpPr>
            <a:spLocks noChangeArrowheads="1"/>
          </p:cNvSpPr>
          <p:nvPr/>
        </p:nvSpPr>
        <p:spPr bwMode="auto">
          <a:xfrm>
            <a:off x="900113" y="3603625"/>
            <a:ext cx="3525837" cy="919163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Solve each sub-problem </a:t>
            </a:r>
            <a:br>
              <a:rPr lang="en-US"/>
            </a:br>
            <a:r>
              <a:rPr lang="en-US"/>
              <a:t>by calling mergeSort</a:t>
            </a:r>
            <a:br>
              <a:rPr lang="en-US"/>
            </a:br>
            <a:r>
              <a:rPr lang="en-US"/>
              <a:t>on each sub-pile</a:t>
            </a:r>
          </a:p>
        </p:txBody>
      </p:sp>
      <p:sp>
        <p:nvSpPr>
          <p:cNvPr id="969736" name="Rectangle 8"/>
          <p:cNvSpPr>
            <a:spLocks noChangeArrowheads="1"/>
          </p:cNvSpPr>
          <p:nvPr/>
        </p:nvSpPr>
        <p:spPr bwMode="auto">
          <a:xfrm>
            <a:off x="908050" y="5978525"/>
            <a:ext cx="3548063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Merge the two sorted sub-piles</a:t>
            </a:r>
            <a:br>
              <a:rPr lang="en-US"/>
            </a:br>
            <a:r>
              <a:rPr lang="en-US"/>
              <a:t>into one complete sorted pile</a:t>
            </a:r>
          </a:p>
        </p:txBody>
      </p:sp>
      <p:sp>
        <p:nvSpPr>
          <p:cNvPr id="969737" name="Rectangle 9"/>
          <p:cNvSpPr>
            <a:spLocks noChangeArrowheads="1"/>
          </p:cNvSpPr>
          <p:nvPr/>
        </p:nvSpPr>
        <p:spPr bwMode="auto">
          <a:xfrm>
            <a:off x="5180013" y="5978525"/>
            <a:ext cx="1412875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Return the </a:t>
            </a:r>
            <a:br>
              <a:rPr lang="en-US"/>
            </a:br>
            <a:r>
              <a:rPr lang="en-US"/>
              <a:t>sorted pile</a:t>
            </a:r>
          </a:p>
        </p:txBody>
      </p:sp>
      <p:sp>
        <p:nvSpPr>
          <p:cNvPr id="969738" name="Line 10"/>
          <p:cNvSpPr>
            <a:spLocks noChangeShapeType="1"/>
          </p:cNvSpPr>
          <p:nvPr/>
        </p:nvSpPr>
        <p:spPr bwMode="auto">
          <a:xfrm>
            <a:off x="3770313" y="1876425"/>
            <a:ext cx="10779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9739" name="Text Box 11"/>
          <p:cNvSpPr txBox="1">
            <a:spLocks noChangeArrowheads="1"/>
          </p:cNvSpPr>
          <p:nvPr/>
        </p:nvSpPr>
        <p:spPr bwMode="auto">
          <a:xfrm>
            <a:off x="3975100" y="1574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Yes</a:t>
            </a:r>
          </a:p>
        </p:txBody>
      </p:sp>
      <p:sp>
        <p:nvSpPr>
          <p:cNvPr id="969740" name="Line 12"/>
          <p:cNvSpPr>
            <a:spLocks noChangeShapeType="1"/>
          </p:cNvSpPr>
          <p:nvPr/>
        </p:nvSpPr>
        <p:spPr bwMode="auto">
          <a:xfrm>
            <a:off x="2619375" y="2066925"/>
            <a:ext cx="0" cy="407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9741" name="Text Box 13"/>
          <p:cNvSpPr txBox="1">
            <a:spLocks noChangeArrowheads="1"/>
          </p:cNvSpPr>
          <p:nvPr/>
        </p:nvSpPr>
        <p:spPr bwMode="auto">
          <a:xfrm>
            <a:off x="2603500" y="2070100"/>
            <a:ext cx="487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No</a:t>
            </a:r>
          </a:p>
        </p:txBody>
      </p:sp>
      <p:sp>
        <p:nvSpPr>
          <p:cNvPr id="969742" name="Line 14"/>
          <p:cNvSpPr>
            <a:spLocks noChangeShapeType="1"/>
          </p:cNvSpPr>
          <p:nvPr/>
        </p:nvSpPr>
        <p:spPr bwMode="auto">
          <a:xfrm flipH="1">
            <a:off x="2816225" y="1400175"/>
            <a:ext cx="1450975" cy="269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9743" name="Line 15"/>
          <p:cNvSpPr>
            <a:spLocks noChangeShapeType="1"/>
          </p:cNvSpPr>
          <p:nvPr/>
        </p:nvSpPr>
        <p:spPr bwMode="auto">
          <a:xfrm>
            <a:off x="2600325" y="3127375"/>
            <a:ext cx="0" cy="482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9744" name="Line 16"/>
          <p:cNvSpPr>
            <a:spLocks noChangeShapeType="1"/>
          </p:cNvSpPr>
          <p:nvPr/>
        </p:nvSpPr>
        <p:spPr bwMode="auto">
          <a:xfrm>
            <a:off x="2647950" y="4514850"/>
            <a:ext cx="0" cy="2682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9745" name="Line 17"/>
          <p:cNvSpPr>
            <a:spLocks noChangeShapeType="1"/>
          </p:cNvSpPr>
          <p:nvPr/>
        </p:nvSpPr>
        <p:spPr bwMode="auto">
          <a:xfrm>
            <a:off x="2638425" y="5629275"/>
            <a:ext cx="0" cy="352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9746" name="Line 18"/>
          <p:cNvSpPr>
            <a:spLocks noChangeShapeType="1"/>
          </p:cNvSpPr>
          <p:nvPr/>
        </p:nvSpPr>
        <p:spPr bwMode="auto">
          <a:xfrm>
            <a:off x="4445000" y="6294438"/>
            <a:ext cx="71755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9756" name="Rectangle 28"/>
          <p:cNvSpPr>
            <a:spLocks noChangeArrowheads="1"/>
          </p:cNvSpPr>
          <p:nvPr/>
        </p:nvSpPr>
        <p:spPr bwMode="auto">
          <a:xfrm>
            <a:off x="3009900" y="742950"/>
            <a:ext cx="2643188" cy="674688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1000">
              <a:solidFill>
                <a:srgbClr val="0000FF"/>
              </a:solidFill>
            </a:endParaRPr>
          </a:p>
          <a:p>
            <a:r>
              <a:rPr lang="en-US">
                <a:solidFill>
                  <a:srgbClr val="0000FF"/>
                </a:solidFill>
              </a:rPr>
              <a:t>mergeSort</a:t>
            </a:r>
            <a:r>
              <a:rPr lang="en-US"/>
              <a:t>(note cards)</a:t>
            </a:r>
            <a:r>
              <a:rPr lang="en-US" sz="1000"/>
              <a:t/>
            </a:r>
            <a:br>
              <a:rPr lang="en-US" sz="1000"/>
            </a:br>
            <a:endParaRPr lang="en-US" sz="1000"/>
          </a:p>
        </p:txBody>
      </p:sp>
      <p:sp>
        <p:nvSpPr>
          <p:cNvPr id="969759" name="Text Box 31"/>
          <p:cNvSpPr txBox="1">
            <a:spLocks noChangeArrowheads="1"/>
          </p:cNvSpPr>
          <p:nvPr/>
        </p:nvSpPr>
        <p:spPr bwMode="auto">
          <a:xfrm>
            <a:off x="5295900" y="1001713"/>
            <a:ext cx="252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969760" name="Text Box 32"/>
          <p:cNvSpPr txBox="1">
            <a:spLocks noChangeArrowheads="1"/>
          </p:cNvSpPr>
          <p:nvPr/>
        </p:nvSpPr>
        <p:spPr bwMode="auto">
          <a:xfrm>
            <a:off x="5276850" y="1144588"/>
            <a:ext cx="252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969761" name="Text Box 33"/>
          <p:cNvSpPr txBox="1">
            <a:spLocks noChangeArrowheads="1"/>
          </p:cNvSpPr>
          <p:nvPr/>
        </p:nvSpPr>
        <p:spPr bwMode="auto">
          <a:xfrm>
            <a:off x="4192588" y="3598863"/>
            <a:ext cx="252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969762" name="Text Box 34"/>
          <p:cNvSpPr txBox="1">
            <a:spLocks noChangeArrowheads="1"/>
          </p:cNvSpPr>
          <p:nvPr/>
        </p:nvSpPr>
        <p:spPr bwMode="auto">
          <a:xfrm>
            <a:off x="4164013" y="3751263"/>
            <a:ext cx="252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969763" name="AutoShape 35"/>
          <p:cNvCxnSpPr>
            <a:cxnSpLocks noChangeShapeType="1"/>
            <a:stCxn id="969761" idx="3"/>
            <a:endCxn id="969760" idx="3"/>
          </p:cNvCxnSpPr>
          <p:nvPr/>
        </p:nvCxnSpPr>
        <p:spPr bwMode="auto">
          <a:xfrm flipV="1">
            <a:off x="4445000" y="1328738"/>
            <a:ext cx="1084263" cy="2454275"/>
          </a:xfrm>
          <a:prstGeom prst="bentConnector3">
            <a:avLst>
              <a:gd name="adj1" fmla="val 197361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9765" name="AutoShape 37"/>
          <p:cNvCxnSpPr>
            <a:cxnSpLocks noChangeShapeType="1"/>
            <a:stCxn id="969759" idx="3"/>
            <a:endCxn id="969762" idx="3"/>
          </p:cNvCxnSpPr>
          <p:nvPr/>
        </p:nvCxnSpPr>
        <p:spPr bwMode="auto">
          <a:xfrm flipH="1">
            <a:off x="4416425" y="1185863"/>
            <a:ext cx="1131888" cy="2749550"/>
          </a:xfrm>
          <a:prstGeom prst="bentConnector3">
            <a:avLst>
              <a:gd name="adj1" fmla="val -109120"/>
            </a:avLst>
          </a:prstGeom>
          <a:noFill/>
          <a:ln w="25400">
            <a:solidFill>
              <a:srgbClr val="00808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9766" name="Text Box 38"/>
          <p:cNvSpPr txBox="1">
            <a:spLocks noChangeArrowheads="1"/>
          </p:cNvSpPr>
          <p:nvPr/>
        </p:nvSpPr>
        <p:spPr bwMode="auto">
          <a:xfrm>
            <a:off x="4368800" y="3449638"/>
            <a:ext cx="2252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mergeSort(1</a:t>
            </a:r>
            <a:r>
              <a:rPr lang="en-US" baseline="30000"/>
              <a:t>st</a:t>
            </a:r>
            <a:r>
              <a:rPr lang="en-US"/>
              <a:t> half)</a:t>
            </a:r>
          </a:p>
        </p:txBody>
      </p:sp>
      <p:sp>
        <p:nvSpPr>
          <p:cNvPr id="969768" name="Text Box 40"/>
          <p:cNvSpPr txBox="1">
            <a:spLocks noChangeArrowheads="1"/>
          </p:cNvSpPr>
          <p:nvPr/>
        </p:nvSpPr>
        <p:spPr bwMode="auto">
          <a:xfrm rot="5400000">
            <a:off x="6038850" y="2646363"/>
            <a:ext cx="1754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Sorted 1</a:t>
            </a:r>
            <a:r>
              <a:rPr lang="en-US" baseline="30000"/>
              <a:t>st</a:t>
            </a:r>
            <a:r>
              <a:rPr lang="en-US"/>
              <a:t> half</a:t>
            </a:r>
          </a:p>
        </p:txBody>
      </p:sp>
      <p:sp>
        <p:nvSpPr>
          <p:cNvPr id="969770" name="Text Box 42"/>
          <p:cNvSpPr txBox="1">
            <a:spLocks noChangeArrowheads="1"/>
          </p:cNvSpPr>
          <p:nvPr/>
        </p:nvSpPr>
        <p:spPr bwMode="auto">
          <a:xfrm>
            <a:off x="4167188" y="4087813"/>
            <a:ext cx="252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969771" name="Text Box 43"/>
          <p:cNvSpPr txBox="1">
            <a:spLocks noChangeArrowheads="1"/>
          </p:cNvSpPr>
          <p:nvPr/>
        </p:nvSpPr>
        <p:spPr bwMode="auto">
          <a:xfrm>
            <a:off x="4148138" y="4230688"/>
            <a:ext cx="252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969772" name="Text Box 44"/>
          <p:cNvSpPr txBox="1">
            <a:spLocks noChangeArrowheads="1"/>
          </p:cNvSpPr>
          <p:nvPr/>
        </p:nvSpPr>
        <p:spPr bwMode="auto">
          <a:xfrm>
            <a:off x="5297488" y="6413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969773" name="Text Box 45"/>
          <p:cNvSpPr txBox="1">
            <a:spLocks noChangeArrowheads="1"/>
          </p:cNvSpPr>
          <p:nvPr/>
        </p:nvSpPr>
        <p:spPr bwMode="auto">
          <a:xfrm>
            <a:off x="5297488" y="803275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969774" name="AutoShape 46"/>
          <p:cNvCxnSpPr>
            <a:cxnSpLocks noChangeShapeType="1"/>
            <a:stCxn id="969770" idx="3"/>
            <a:endCxn id="969773" idx="3"/>
          </p:cNvCxnSpPr>
          <p:nvPr/>
        </p:nvCxnSpPr>
        <p:spPr bwMode="auto">
          <a:xfrm flipV="1">
            <a:off x="4419600" y="987425"/>
            <a:ext cx="1130300" cy="3284538"/>
          </a:xfrm>
          <a:prstGeom prst="bentConnector3">
            <a:avLst>
              <a:gd name="adj1" fmla="val 290028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9776" name="AutoShape 48"/>
          <p:cNvCxnSpPr>
            <a:cxnSpLocks noChangeShapeType="1"/>
            <a:stCxn id="969772" idx="3"/>
            <a:endCxn id="969771" idx="3"/>
          </p:cNvCxnSpPr>
          <p:nvPr/>
        </p:nvCxnSpPr>
        <p:spPr bwMode="auto">
          <a:xfrm flipH="1">
            <a:off x="4400550" y="825500"/>
            <a:ext cx="1149350" cy="3589338"/>
          </a:xfrm>
          <a:prstGeom prst="bentConnector3">
            <a:avLst>
              <a:gd name="adj1" fmla="val -199866"/>
            </a:avLst>
          </a:prstGeom>
          <a:noFill/>
          <a:ln w="25400">
            <a:solidFill>
              <a:srgbClr val="00808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9777" name="Text Box 49"/>
          <p:cNvSpPr txBox="1">
            <a:spLocks noChangeArrowheads="1"/>
          </p:cNvSpPr>
          <p:nvPr/>
        </p:nvSpPr>
        <p:spPr bwMode="auto">
          <a:xfrm>
            <a:off x="4376738" y="3948113"/>
            <a:ext cx="2311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mergeSort(2</a:t>
            </a:r>
            <a:r>
              <a:rPr lang="en-US" baseline="30000"/>
              <a:t>nd</a:t>
            </a:r>
            <a:r>
              <a:rPr lang="en-US"/>
              <a:t> half)</a:t>
            </a:r>
          </a:p>
        </p:txBody>
      </p:sp>
      <p:sp>
        <p:nvSpPr>
          <p:cNvPr id="969778" name="Text Box 50"/>
          <p:cNvSpPr txBox="1">
            <a:spLocks noChangeArrowheads="1"/>
          </p:cNvSpPr>
          <p:nvPr/>
        </p:nvSpPr>
        <p:spPr bwMode="auto">
          <a:xfrm rot="5400000">
            <a:off x="7093744" y="2547144"/>
            <a:ext cx="1812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Sorted 2</a:t>
            </a:r>
            <a:r>
              <a:rPr lang="en-US" baseline="30000"/>
              <a:t>nd</a:t>
            </a:r>
            <a:r>
              <a:rPr lang="en-US"/>
              <a:t> half</a:t>
            </a:r>
          </a:p>
        </p:txBody>
      </p:sp>
      <p:sp>
        <p:nvSpPr>
          <p:cNvPr id="969735" name="Rectangle 7"/>
          <p:cNvSpPr>
            <a:spLocks noChangeArrowheads="1"/>
          </p:cNvSpPr>
          <p:nvPr/>
        </p:nvSpPr>
        <p:spPr bwMode="auto">
          <a:xfrm>
            <a:off x="1131888" y="4794250"/>
            <a:ext cx="3013075" cy="919163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Collect all the solution(s) </a:t>
            </a:r>
            <a:br>
              <a:rPr lang="en-US"/>
            </a:br>
            <a:r>
              <a:rPr lang="en-US"/>
              <a:t>to the sub-problems</a:t>
            </a:r>
          </a:p>
          <a:p>
            <a:r>
              <a:rPr lang="en-US"/>
              <a:t>(The two sorted sub-piles)</a:t>
            </a:r>
          </a:p>
        </p:txBody>
      </p:sp>
    </p:spTree>
    <p:extLst>
      <p:ext uri="{BB962C8B-B14F-4D97-AF65-F5344CB8AC3E}">
        <p14:creationId xmlns:p14="http://schemas.microsoft.com/office/powerpoint/2010/main" val="4225589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6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6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6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6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6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animBg="1"/>
      <p:bldP spid="969732" grpId="0" animBg="1"/>
      <p:bldP spid="969733" grpId="0" animBg="1"/>
      <p:bldP spid="969734" grpId="0" animBg="1"/>
      <p:bldP spid="969736" grpId="0" animBg="1"/>
      <p:bldP spid="969737" grpId="0" animBg="1"/>
      <p:bldP spid="969738" grpId="0" animBg="1"/>
      <p:bldP spid="969739" grpId="0"/>
      <p:bldP spid="969740" grpId="0" animBg="1"/>
      <p:bldP spid="969741" grpId="0"/>
      <p:bldP spid="969742" grpId="0" animBg="1"/>
      <p:bldP spid="969743" grpId="0" animBg="1"/>
      <p:bldP spid="969744" grpId="0" animBg="1"/>
      <p:bldP spid="969745" grpId="0" animBg="1"/>
      <p:bldP spid="969746" grpId="0" animBg="1"/>
      <p:bldP spid="969756" grpId="0" animBg="1"/>
      <p:bldP spid="969766" grpId="0"/>
      <p:bldP spid="969768" grpId="0"/>
      <p:bldP spid="969777" grpId="0"/>
      <p:bldP spid="969778" grpId="0"/>
      <p:bldP spid="9697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62FB-73CC-4CFA-A6A2-93D063B80F05}" type="slidenum">
              <a:rPr lang="en-US"/>
              <a:pPr/>
              <a:t>11</a:t>
            </a:fld>
            <a:endParaRPr 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The Two Rules of Recursion</a:t>
            </a: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3646488" y="1074738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RULE TWO: </a:t>
            </a:r>
          </a:p>
        </p:txBody>
      </p:sp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476250" y="2514600"/>
            <a:ext cx="83343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cs typeface="Courier New" pitchFamily="49" charset="0"/>
              </a:rPr>
              <a:t>Simplifying Step</a:t>
            </a:r>
            <a:r>
              <a:rPr lang="en-US" sz="2400">
                <a:solidFill>
                  <a:srgbClr val="000000"/>
                </a:solidFill>
                <a:cs typeface="Courier New" pitchFamily="49" charset="0"/>
              </a:rPr>
              <a:t>: </a:t>
            </a:r>
          </a:p>
          <a:p>
            <a:endParaRPr lang="en-US" sz="100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sz="2400">
                <a:solidFill>
                  <a:srgbClr val="000000"/>
                </a:solidFill>
              </a:rPr>
              <a:t>Every time a recursive function </a:t>
            </a:r>
            <a:r>
              <a:rPr lang="en-US" sz="2400">
                <a:solidFill>
                  <a:srgbClr val="006666"/>
                </a:solidFill>
              </a:rPr>
              <a:t>calls itself</a:t>
            </a:r>
            <a:r>
              <a:rPr lang="en-US" sz="2400">
                <a:solidFill>
                  <a:srgbClr val="000000"/>
                </a:solidFill>
              </a:rPr>
              <a:t>, it </a:t>
            </a:r>
            <a:r>
              <a:rPr lang="en-US" sz="2400">
                <a:solidFill>
                  <a:srgbClr val="FF0000"/>
                </a:solidFill>
              </a:rPr>
              <a:t>must</a:t>
            </a:r>
            <a:r>
              <a:rPr lang="en-US" sz="2400">
                <a:solidFill>
                  <a:srgbClr val="000000"/>
                </a:solidFill>
              </a:rPr>
              <a:t> pass in a </a:t>
            </a:r>
            <a:r>
              <a:rPr lang="en-US" sz="2400">
                <a:solidFill>
                  <a:srgbClr val="FF0000"/>
                </a:solidFill>
              </a:rPr>
              <a:t>smaller sub-problem </a:t>
            </a:r>
            <a:r>
              <a:rPr lang="en-US" sz="2400">
                <a:solidFill>
                  <a:srgbClr val="000000"/>
                </a:solidFill>
              </a:rPr>
              <a:t>that ensures the algorithm will eventually reach its </a:t>
            </a:r>
            <a:r>
              <a:rPr lang="en-US" sz="2400">
                <a:solidFill>
                  <a:srgbClr val="6600CC"/>
                </a:solidFill>
              </a:rPr>
              <a:t>stopping condition</a:t>
            </a:r>
            <a:r>
              <a:rPr lang="en-US" sz="24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94277" name="Text Box 5"/>
          <p:cNvSpPr txBox="1">
            <a:spLocks noChangeArrowheads="1"/>
          </p:cNvSpPr>
          <p:nvPr/>
        </p:nvSpPr>
        <p:spPr bwMode="auto">
          <a:xfrm>
            <a:off x="400050" y="1619250"/>
            <a:ext cx="837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cs typeface="Courier New" pitchFamily="49" charset="0"/>
              </a:rPr>
              <a:t>Every recursive function must have a </a:t>
            </a:r>
            <a:r>
              <a:rPr lang="en-US" sz="2400">
                <a:solidFill>
                  <a:schemeClr val="accent2"/>
                </a:solidFill>
                <a:cs typeface="Courier New" pitchFamily="49" charset="0"/>
              </a:rPr>
              <a:t>“simplifying step”.</a:t>
            </a:r>
          </a:p>
        </p:txBody>
      </p:sp>
      <p:sp>
        <p:nvSpPr>
          <p:cNvPr id="694278" name="Text Box 6"/>
          <p:cNvSpPr txBox="1">
            <a:spLocks noChangeArrowheads="1"/>
          </p:cNvSpPr>
          <p:nvPr/>
        </p:nvSpPr>
        <p:spPr bwMode="auto">
          <a:xfrm>
            <a:off x="225425" y="4591050"/>
            <a:ext cx="87661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cs typeface="Courier New" pitchFamily="49" charset="0"/>
              </a:rPr>
              <a:t>Remember:</a:t>
            </a:r>
            <a:r>
              <a:rPr lang="en-US" sz="2400">
                <a:solidFill>
                  <a:srgbClr val="000000"/>
                </a:solidFill>
                <a:cs typeface="Courier New" pitchFamily="49" charset="0"/>
              </a:rPr>
              <a:t> A recursive function must eventually reach its </a:t>
            </a:r>
            <a:r>
              <a:rPr lang="en-US" sz="2400">
                <a:solidFill>
                  <a:srgbClr val="6600CC"/>
                </a:solidFill>
                <a:cs typeface="Courier New" pitchFamily="49" charset="0"/>
              </a:rPr>
              <a:t>stopping condition</a:t>
            </a:r>
            <a:r>
              <a:rPr lang="en-US" sz="2400">
                <a:solidFill>
                  <a:srgbClr val="000000"/>
                </a:solidFill>
                <a:cs typeface="Courier New" pitchFamily="49" charset="0"/>
              </a:rPr>
              <a:t> or it’ll run forever. </a:t>
            </a:r>
          </a:p>
          <a:p>
            <a:endParaRPr lang="en-US" sz="2400">
              <a:solidFill>
                <a:srgbClr val="000000"/>
              </a:solidFill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6" grpId="0"/>
      <p:bldP spid="69427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0BD1-11D3-4FF4-8285-BAEFD12E191B}" type="slidenum">
              <a:rPr lang="en-US"/>
              <a:pPr/>
              <a:t>12</a:t>
            </a:fld>
            <a:endParaRPr lang="en-US"/>
          </a:p>
        </p:txBody>
      </p:sp>
      <p:sp>
        <p:nvSpPr>
          <p:cNvPr id="696342" name="Text Box 22"/>
          <p:cNvSpPr txBox="1">
            <a:spLocks noChangeArrowheads="1"/>
          </p:cNvSpPr>
          <p:nvPr/>
        </p:nvSpPr>
        <p:spPr bwMode="auto">
          <a:xfrm>
            <a:off x="334963" y="1092200"/>
            <a:ext cx="4146550" cy="33909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eatCandy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layer)</a:t>
            </a:r>
            <a:endParaRPr lang="en-US" dirty="0">
              <a:latin typeface="Courier New" pitchFamily="49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if (layer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“Eat center!”;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  return;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latin typeface="Courier New" pitchFamily="49" charset="0"/>
            </a:endParaRPr>
          </a:p>
          <a:p>
            <a:pPr algn="l"/>
            <a:endParaRPr lang="en-US" dirty="0"/>
          </a:p>
          <a:p>
            <a:pPr algn="l"/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&lt;&lt;“Lick layer “&lt;&lt;layer;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eatCandy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(layer-1); </a:t>
            </a:r>
            <a:endParaRPr lang="en-US" dirty="0">
              <a:latin typeface="Courier New" pitchFamily="49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Simplifying Code</a:t>
            </a:r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4267200" y="1133475"/>
            <a:ext cx="4678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you identify the </a:t>
            </a:r>
            <a:r>
              <a:rPr lang="en-US" sz="2200">
                <a:solidFill>
                  <a:srgbClr val="990000"/>
                </a:solidFill>
              </a:rPr>
              <a:t>simplifying code </a:t>
            </a:r>
            <a:r>
              <a:rPr lang="en-US" sz="2200"/>
              <a:t>in our print function? </a:t>
            </a:r>
          </a:p>
        </p:txBody>
      </p:sp>
      <p:sp>
        <p:nvSpPr>
          <p:cNvPr id="696325" name="Rectangle 5"/>
          <p:cNvSpPr>
            <a:spLocks noChangeArrowheads="1"/>
          </p:cNvSpPr>
          <p:nvPr/>
        </p:nvSpPr>
        <p:spPr bwMode="auto">
          <a:xfrm>
            <a:off x="320675" y="4572000"/>
            <a:ext cx="3657600" cy="1447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96326" name="Text Box 6"/>
          <p:cNvSpPr txBox="1">
            <a:spLocks noChangeArrowheads="1"/>
          </p:cNvSpPr>
          <p:nvPr/>
        </p:nvSpPr>
        <p:spPr bwMode="auto">
          <a:xfrm>
            <a:off x="327025" y="4633913"/>
            <a:ext cx="23177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{</a:t>
            </a:r>
          </a:p>
          <a:p>
            <a:pPr algn="l"/>
            <a:r>
              <a:rPr lang="en-US" sz="2000" b="1">
                <a:latin typeface="Courier New" pitchFamily="49" charset="0"/>
              </a:rPr>
              <a:t>  eatCandy(3);</a:t>
            </a:r>
          </a:p>
          <a:p>
            <a:pPr algn="l"/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696327" name="Rectangle 7"/>
          <p:cNvSpPr>
            <a:spLocks noChangeArrowheads="1"/>
          </p:cNvSpPr>
          <p:nvPr/>
        </p:nvSpPr>
        <p:spPr bwMode="auto">
          <a:xfrm>
            <a:off x="1920875" y="3865563"/>
            <a:ext cx="954088" cy="3190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28" name="Text Box 8"/>
          <p:cNvSpPr txBox="1">
            <a:spLocks noChangeArrowheads="1"/>
          </p:cNvSpPr>
          <p:nvPr/>
        </p:nvSpPr>
        <p:spPr bwMode="auto">
          <a:xfrm>
            <a:off x="4327525" y="2225675"/>
            <a:ext cx="4613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cs typeface="Courier New" pitchFamily="49" charset="0"/>
              </a:rPr>
              <a:t>What if we </a:t>
            </a:r>
            <a:r>
              <a:rPr lang="en-US" sz="2200">
                <a:solidFill>
                  <a:srgbClr val="FF3300"/>
                </a:solidFill>
                <a:cs typeface="Courier New" pitchFamily="49" charset="0"/>
              </a:rPr>
              <a:t>didn’t have</a:t>
            </a:r>
            <a:r>
              <a:rPr lang="en-US" sz="2200">
                <a:cs typeface="Courier New" pitchFamily="49" charset="0"/>
              </a:rPr>
              <a:t> </a:t>
            </a:r>
            <a:r>
              <a:rPr lang="en-US" sz="2200">
                <a:solidFill>
                  <a:srgbClr val="990000"/>
                </a:solidFill>
                <a:cs typeface="Courier New" pitchFamily="49" charset="0"/>
              </a:rPr>
              <a:t>simplifying code</a:t>
            </a:r>
            <a:r>
              <a:rPr lang="en-US" sz="2200">
                <a:cs typeface="Courier New" pitchFamily="49" charset="0"/>
              </a:rPr>
              <a:t>?</a:t>
            </a:r>
            <a:r>
              <a:rPr lang="en-US" sz="2200"/>
              <a:t> </a:t>
            </a:r>
          </a:p>
        </p:txBody>
      </p:sp>
      <p:sp>
        <p:nvSpPr>
          <p:cNvPr id="696329" name="Text Box 9"/>
          <p:cNvSpPr txBox="1">
            <a:spLocks noChangeArrowheads="1"/>
          </p:cNvSpPr>
          <p:nvPr/>
        </p:nvSpPr>
        <p:spPr bwMode="auto">
          <a:xfrm>
            <a:off x="4397375" y="3217863"/>
            <a:ext cx="46164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Our function would never get closer to our stopping condition and never stop running. </a:t>
            </a:r>
          </a:p>
        </p:txBody>
      </p:sp>
      <p:sp>
        <p:nvSpPr>
          <p:cNvPr id="696330" name="Rectangle 10"/>
          <p:cNvSpPr>
            <a:spLocks noChangeArrowheads="1"/>
          </p:cNvSpPr>
          <p:nvPr/>
        </p:nvSpPr>
        <p:spPr bwMode="auto">
          <a:xfrm>
            <a:off x="2608263" y="3856038"/>
            <a:ext cx="287337" cy="331787"/>
          </a:xfrm>
          <a:prstGeom prst="rect">
            <a:avLst/>
          </a:prstGeom>
          <a:solidFill>
            <a:srgbClr val="CCFFFF"/>
          </a:solidFill>
          <a:ln w="317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33" name="Text Box 13"/>
          <p:cNvSpPr txBox="1">
            <a:spLocks noChangeArrowheads="1"/>
          </p:cNvSpPr>
          <p:nvPr/>
        </p:nvSpPr>
        <p:spPr bwMode="auto">
          <a:xfrm>
            <a:off x="4081463" y="4521200"/>
            <a:ext cx="4921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Most recursive functions simplify their inputs in one of two ways:</a:t>
            </a:r>
          </a:p>
        </p:txBody>
      </p:sp>
      <p:sp>
        <p:nvSpPr>
          <p:cNvPr id="696334" name="Text Box 14"/>
          <p:cNvSpPr txBox="1">
            <a:spLocks noChangeArrowheads="1"/>
          </p:cNvSpPr>
          <p:nvPr/>
        </p:nvSpPr>
        <p:spPr bwMode="auto">
          <a:xfrm>
            <a:off x="4062413" y="5283200"/>
            <a:ext cx="554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1. Each recursive call </a:t>
            </a:r>
            <a:r>
              <a:rPr lang="en-US" sz="2000">
                <a:solidFill>
                  <a:srgbClr val="6600CC"/>
                </a:solidFill>
              </a:rPr>
              <a:t>divides its input   </a:t>
            </a:r>
            <a:br>
              <a:rPr lang="en-US" sz="2000">
                <a:solidFill>
                  <a:srgbClr val="6600CC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    problem in half</a:t>
            </a:r>
            <a:r>
              <a:rPr lang="en-US" sz="2000"/>
              <a:t> (like MergeSort) </a:t>
            </a:r>
          </a:p>
        </p:txBody>
      </p:sp>
      <p:sp>
        <p:nvSpPr>
          <p:cNvPr id="696335" name="Text Box 15"/>
          <p:cNvSpPr txBox="1">
            <a:spLocks noChangeArrowheads="1"/>
          </p:cNvSpPr>
          <p:nvPr/>
        </p:nvSpPr>
        <p:spPr bwMode="auto">
          <a:xfrm>
            <a:off x="4062413" y="6054725"/>
            <a:ext cx="554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2. Each recursive call operates on an</a:t>
            </a:r>
            <a:br>
              <a:rPr lang="en-US" sz="2000"/>
            </a:br>
            <a:r>
              <a:rPr lang="en-US" sz="2000"/>
              <a:t>    input that’s </a:t>
            </a:r>
            <a:r>
              <a:rPr lang="en-US" sz="2000">
                <a:solidFill>
                  <a:srgbClr val="6600CC"/>
                </a:solidFill>
              </a:rPr>
              <a:t>one smaller</a:t>
            </a:r>
            <a:r>
              <a:rPr lang="en-US" sz="2000"/>
              <a:t> than the last</a:t>
            </a:r>
          </a:p>
        </p:txBody>
      </p:sp>
      <p:sp>
        <p:nvSpPr>
          <p:cNvPr id="696337" name="Text Box 17"/>
          <p:cNvSpPr txBox="1">
            <a:spLocks noChangeArrowheads="1"/>
          </p:cNvSpPr>
          <p:nvPr/>
        </p:nvSpPr>
        <p:spPr bwMode="auto">
          <a:xfrm>
            <a:off x="4384675" y="6356350"/>
            <a:ext cx="25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696338" name="Text Box 18"/>
          <p:cNvSpPr txBox="1">
            <a:spLocks noChangeArrowheads="1"/>
          </p:cNvSpPr>
          <p:nvPr/>
        </p:nvSpPr>
        <p:spPr bwMode="auto">
          <a:xfrm>
            <a:off x="2651125" y="3870325"/>
            <a:ext cx="25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696339" name="AutoShape 19"/>
          <p:cNvCxnSpPr>
            <a:cxnSpLocks noChangeShapeType="1"/>
            <a:stCxn id="696337" idx="1"/>
            <a:endCxn id="696338" idx="2"/>
          </p:cNvCxnSpPr>
          <p:nvPr/>
        </p:nvCxnSpPr>
        <p:spPr bwMode="auto">
          <a:xfrm rot="10800000">
            <a:off x="2778125" y="4237038"/>
            <a:ext cx="1606550" cy="2303462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9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9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9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7" grpId="0" animBg="1"/>
      <p:bldP spid="696328" grpId="0" autoUpdateAnimBg="0"/>
      <p:bldP spid="696329" grpId="0" autoUpdateAnimBg="0"/>
      <p:bldP spid="696330" grpId="0" animBg="1"/>
      <p:bldP spid="696330" grpId="1" animBg="1"/>
      <p:bldP spid="696333" grpId="0" autoUpdateAnimBg="0"/>
      <p:bldP spid="696334" grpId="0" autoUpdateAnimBg="0"/>
      <p:bldP spid="696335" grpId="0" autoUpdateAnimBg="0"/>
      <p:bldP spid="6963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F105-71FF-49AC-A206-46042C23F2E4}" type="slidenum">
              <a:rPr lang="en-US"/>
              <a:pPr/>
              <a:t>13</a:t>
            </a:fld>
            <a:endParaRPr lang="en-US"/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(Rule 2.5 of Recursion)</a:t>
            </a:r>
          </a:p>
        </p:txBody>
      </p:sp>
      <p:sp>
        <p:nvSpPr>
          <p:cNvPr id="901124" name="Text Box 4"/>
          <p:cNvSpPr txBox="1">
            <a:spLocks noChangeArrowheads="1"/>
          </p:cNvSpPr>
          <p:nvPr/>
        </p:nvSpPr>
        <p:spPr bwMode="auto">
          <a:xfrm>
            <a:off x="1546225" y="1174750"/>
            <a:ext cx="6032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Recursive functions should never use </a:t>
            </a:r>
            <a:r>
              <a:rPr lang="en-US" sz="2400">
                <a:solidFill>
                  <a:srgbClr val="6600CC"/>
                </a:solidFill>
              </a:rPr>
              <a:t>global</a:t>
            </a:r>
            <a:r>
              <a:rPr lang="en-US" sz="2400"/>
              <a:t>, </a:t>
            </a:r>
            <a:r>
              <a:rPr lang="en-US" sz="2400">
                <a:solidFill>
                  <a:srgbClr val="6600CC"/>
                </a:solidFill>
              </a:rPr>
              <a:t>static</a:t>
            </a:r>
            <a:r>
              <a:rPr lang="en-US" sz="2400"/>
              <a:t> or </a:t>
            </a:r>
            <a:r>
              <a:rPr lang="en-US" sz="2400">
                <a:solidFill>
                  <a:srgbClr val="6600CC"/>
                </a:solidFill>
              </a:rPr>
              <a:t>member</a:t>
            </a:r>
            <a:r>
              <a:rPr lang="en-US" sz="2400"/>
              <a:t> variables.</a:t>
            </a:r>
          </a:p>
        </p:txBody>
      </p:sp>
      <p:pic>
        <p:nvPicPr>
          <p:cNvPr id="901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438525"/>
            <a:ext cx="20764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26" name="Line 6"/>
          <p:cNvSpPr>
            <a:spLocks noChangeShapeType="1"/>
          </p:cNvSpPr>
          <p:nvPr/>
        </p:nvSpPr>
        <p:spPr bwMode="auto">
          <a:xfrm flipV="1">
            <a:off x="962025" y="3648075"/>
            <a:ext cx="1771650" cy="137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901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3576638"/>
            <a:ext cx="22764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28" name="Line 8"/>
          <p:cNvSpPr>
            <a:spLocks noChangeShapeType="1"/>
          </p:cNvSpPr>
          <p:nvPr/>
        </p:nvSpPr>
        <p:spPr bwMode="auto">
          <a:xfrm flipV="1">
            <a:off x="3914775" y="3895725"/>
            <a:ext cx="1771650" cy="137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901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88" y="3471863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30" name="Line 10"/>
          <p:cNvSpPr>
            <a:spLocks noChangeShapeType="1"/>
          </p:cNvSpPr>
          <p:nvPr/>
        </p:nvSpPr>
        <p:spPr bwMode="auto">
          <a:xfrm flipV="1">
            <a:off x="6610350" y="3790950"/>
            <a:ext cx="1771650" cy="137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555750" y="2298700"/>
            <a:ext cx="6032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They should only use </a:t>
            </a:r>
            <a:r>
              <a:rPr lang="en-US" sz="2400">
                <a:solidFill>
                  <a:srgbClr val="6600CC"/>
                </a:solidFill>
              </a:rPr>
              <a:t>local variables</a:t>
            </a:r>
            <a:r>
              <a:rPr lang="en-US" sz="2400"/>
              <a:t> and </a:t>
            </a:r>
            <a:r>
              <a:rPr lang="en-US" sz="2400">
                <a:solidFill>
                  <a:srgbClr val="6600CC"/>
                </a:solidFill>
              </a:rPr>
              <a:t>parameters</a:t>
            </a:r>
            <a:r>
              <a:rPr lang="en-US" sz="2400"/>
              <a:t>!</a:t>
            </a: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165100" y="5842000"/>
            <a:ext cx="873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(So be forewarned… If your recursive functions use globals/statics/members on a test/HW, you’ll get a ZERO!)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C01D-28DF-4FEA-9EE1-3E21268B9114}" type="slidenum">
              <a:rPr lang="en-US"/>
              <a:pPr/>
              <a:t>14</a:t>
            </a:fld>
            <a:endParaRPr lang="en-US"/>
          </a:p>
        </p:txBody>
      </p:sp>
      <p:pic>
        <p:nvPicPr>
          <p:cNvPr id="698473" name="Picture 1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3736975"/>
            <a:ext cx="7493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8474" name="AutoShape 106"/>
          <p:cNvSpPr>
            <a:spLocks noChangeArrowheads="1"/>
          </p:cNvSpPr>
          <p:nvPr/>
        </p:nvSpPr>
        <p:spPr bwMode="auto">
          <a:xfrm>
            <a:off x="4005263" y="3733800"/>
            <a:ext cx="676275" cy="4286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5319713" y="0"/>
            <a:ext cx="3824287" cy="1143000"/>
          </a:xfrm>
        </p:spPr>
        <p:txBody>
          <a:bodyPr/>
          <a:lstStyle/>
          <a:p>
            <a:r>
              <a:rPr lang="en-US" sz="2600"/>
              <a:t>Tracing Through our Function</a:t>
            </a:r>
          </a:p>
        </p:txBody>
      </p:sp>
      <p:grpSp>
        <p:nvGrpSpPr>
          <p:cNvPr id="698373" name="Group 5"/>
          <p:cNvGrpSpPr>
            <a:grpSpLocks/>
          </p:cNvGrpSpPr>
          <p:nvPr/>
        </p:nvGrpSpPr>
        <p:grpSpPr bwMode="auto">
          <a:xfrm>
            <a:off x="5754688" y="4956175"/>
            <a:ext cx="3197225" cy="1846263"/>
            <a:chOff x="202" y="2880"/>
            <a:chExt cx="1683" cy="922"/>
          </a:xfrm>
        </p:grpSpPr>
        <p:sp>
          <p:nvSpPr>
            <p:cNvPr id="698374" name="Rectangle 6"/>
            <p:cNvSpPr>
              <a:spLocks noChangeArrowheads="1"/>
            </p:cNvSpPr>
            <p:nvPr/>
          </p:nvSpPr>
          <p:spPr bwMode="auto">
            <a:xfrm>
              <a:off x="202" y="2880"/>
              <a:ext cx="1683" cy="91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98375" name="Text Box 7"/>
            <p:cNvSpPr txBox="1">
              <a:spLocks noChangeArrowheads="1"/>
            </p:cNvSpPr>
            <p:nvPr/>
          </p:nvSpPr>
          <p:spPr bwMode="auto">
            <a:xfrm>
              <a:off x="206" y="2919"/>
              <a:ext cx="1622" cy="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  int layers = 2;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2000" b="1">
                  <a:latin typeface="Courier New" pitchFamily="49" charset="0"/>
                </a:rPr>
                <a:t>  eatCandy(layers);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698376" name="Text Box 8"/>
          <p:cNvSpPr txBox="1">
            <a:spLocks noChangeArrowheads="1"/>
          </p:cNvSpPr>
          <p:nvPr/>
        </p:nvSpPr>
        <p:spPr bwMode="auto">
          <a:xfrm>
            <a:off x="185738" y="4392613"/>
            <a:ext cx="3732212" cy="24447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 dirty="0" smtClean="0">
                <a:latin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</a:rPr>
              <a:t>eatCandy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layer)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if (layer == 0)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“Eat center!”;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return; 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}</a:t>
            </a:r>
            <a:endParaRPr lang="en-US" sz="12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&lt;&lt;“Lick layer “&lt;&lt;layer;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eatCandy</a:t>
            </a:r>
            <a:r>
              <a:rPr lang="en-US" sz="1600" b="1" dirty="0">
                <a:latin typeface="Courier New" pitchFamily="49" charset="0"/>
              </a:rPr>
              <a:t>(layer-1); 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698377" name="Line 9"/>
          <p:cNvSpPr>
            <a:spLocks noChangeShapeType="1"/>
          </p:cNvSpPr>
          <p:nvPr/>
        </p:nvSpPr>
        <p:spPr bwMode="auto">
          <a:xfrm>
            <a:off x="5503863" y="5245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378" name="Text Box 10"/>
          <p:cNvSpPr txBox="1">
            <a:spLocks noChangeArrowheads="1"/>
          </p:cNvSpPr>
          <p:nvPr/>
        </p:nvSpPr>
        <p:spPr bwMode="auto">
          <a:xfrm>
            <a:off x="7423150" y="2770188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Output:</a:t>
            </a:r>
          </a:p>
        </p:txBody>
      </p:sp>
      <p:sp>
        <p:nvSpPr>
          <p:cNvPr id="698379" name="Text Box 11"/>
          <p:cNvSpPr txBox="1">
            <a:spLocks noChangeArrowheads="1"/>
          </p:cNvSpPr>
          <p:nvPr/>
        </p:nvSpPr>
        <p:spPr bwMode="auto">
          <a:xfrm>
            <a:off x="7115175" y="3200400"/>
            <a:ext cx="183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Lick layer 2</a:t>
            </a:r>
          </a:p>
        </p:txBody>
      </p:sp>
      <p:sp>
        <p:nvSpPr>
          <p:cNvPr id="698386" name="Line 18"/>
          <p:cNvSpPr>
            <a:spLocks noChangeShapeType="1"/>
          </p:cNvSpPr>
          <p:nvPr/>
        </p:nvSpPr>
        <p:spPr bwMode="auto">
          <a:xfrm>
            <a:off x="-28575" y="4581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387" name="Line 19"/>
          <p:cNvSpPr>
            <a:spLocks noChangeShapeType="1"/>
          </p:cNvSpPr>
          <p:nvPr/>
        </p:nvSpPr>
        <p:spPr bwMode="auto">
          <a:xfrm>
            <a:off x="161925" y="4991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388" name="Line 20"/>
          <p:cNvSpPr>
            <a:spLocks noChangeShapeType="1"/>
          </p:cNvSpPr>
          <p:nvPr/>
        </p:nvSpPr>
        <p:spPr bwMode="auto">
          <a:xfrm>
            <a:off x="180975" y="6100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26" name="Line 58"/>
          <p:cNvSpPr>
            <a:spLocks noChangeShapeType="1"/>
          </p:cNvSpPr>
          <p:nvPr/>
        </p:nvSpPr>
        <p:spPr bwMode="auto">
          <a:xfrm>
            <a:off x="5816600" y="6286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27" name="Line 59"/>
          <p:cNvSpPr>
            <a:spLocks noChangeShapeType="1"/>
          </p:cNvSpPr>
          <p:nvPr/>
        </p:nvSpPr>
        <p:spPr bwMode="auto">
          <a:xfrm>
            <a:off x="5786438" y="5846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28" name="Text Box 60"/>
          <p:cNvSpPr txBox="1">
            <a:spLocks noChangeArrowheads="1"/>
          </p:cNvSpPr>
          <p:nvPr/>
        </p:nvSpPr>
        <p:spPr bwMode="auto">
          <a:xfrm>
            <a:off x="7842250" y="58912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698429" name="Line 61"/>
          <p:cNvSpPr>
            <a:spLocks noChangeShapeType="1"/>
          </p:cNvSpPr>
          <p:nvPr/>
        </p:nvSpPr>
        <p:spPr bwMode="auto">
          <a:xfrm>
            <a:off x="184150" y="6486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24" name="Text Box 56"/>
          <p:cNvSpPr txBox="1">
            <a:spLocks noChangeArrowheads="1"/>
          </p:cNvSpPr>
          <p:nvPr/>
        </p:nvSpPr>
        <p:spPr bwMode="auto">
          <a:xfrm>
            <a:off x="179388" y="1912938"/>
            <a:ext cx="3732212" cy="24447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 dirty="0" smtClean="0">
                <a:latin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</a:rPr>
              <a:t>eatCandy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layer)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if (layer == 0)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“Eat center!”;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return; 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}</a:t>
            </a:r>
            <a:endParaRPr lang="en-US" sz="12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&lt;&lt;“Lick layer “&lt;&lt;layer;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eatCandy</a:t>
            </a:r>
            <a:r>
              <a:rPr lang="en-US" sz="1600" b="1" dirty="0">
                <a:latin typeface="Courier New" pitchFamily="49" charset="0"/>
              </a:rPr>
              <a:t>(layer-1); 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698390" name="Text Box 22"/>
          <p:cNvSpPr txBox="1">
            <a:spLocks noChangeArrowheads="1"/>
          </p:cNvSpPr>
          <p:nvPr/>
        </p:nvSpPr>
        <p:spPr bwMode="auto">
          <a:xfrm>
            <a:off x="1895475" y="6094413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1</a:t>
            </a:r>
          </a:p>
        </p:txBody>
      </p:sp>
      <p:grpSp>
        <p:nvGrpSpPr>
          <p:cNvPr id="698430" name="Group 62"/>
          <p:cNvGrpSpPr>
            <a:grpSpLocks/>
          </p:cNvGrpSpPr>
          <p:nvPr/>
        </p:nvGrpSpPr>
        <p:grpSpPr bwMode="auto">
          <a:xfrm>
            <a:off x="3868738" y="1960563"/>
            <a:ext cx="1503362" cy="512762"/>
            <a:chOff x="3741" y="2735"/>
            <a:chExt cx="1413" cy="323"/>
          </a:xfrm>
        </p:grpSpPr>
        <p:grpSp>
          <p:nvGrpSpPr>
            <p:cNvPr id="698431" name="Group 63"/>
            <p:cNvGrpSpPr>
              <a:grpSpLocks/>
            </p:cNvGrpSpPr>
            <p:nvPr/>
          </p:nvGrpSpPr>
          <p:grpSpPr bwMode="auto">
            <a:xfrm>
              <a:off x="3741" y="2735"/>
              <a:ext cx="1413" cy="288"/>
              <a:chOff x="3741" y="2735"/>
              <a:chExt cx="1413" cy="288"/>
            </a:xfrm>
          </p:grpSpPr>
          <p:sp>
            <p:nvSpPr>
              <p:cNvPr id="698432" name="Rectangle 64"/>
              <p:cNvSpPr>
                <a:spLocks noChangeArrowheads="1"/>
              </p:cNvSpPr>
              <p:nvPr/>
            </p:nvSpPr>
            <p:spPr bwMode="auto">
              <a:xfrm>
                <a:off x="4496" y="2783"/>
                <a:ext cx="658" cy="239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8433" name="Text Box 65"/>
              <p:cNvSpPr txBox="1">
                <a:spLocks noChangeArrowheads="1"/>
              </p:cNvSpPr>
              <p:nvPr/>
            </p:nvSpPr>
            <p:spPr bwMode="auto">
              <a:xfrm>
                <a:off x="3741" y="2735"/>
                <a:ext cx="10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layer  </a:t>
                </a:r>
              </a:p>
            </p:txBody>
          </p:sp>
        </p:grpSp>
        <p:sp>
          <p:nvSpPr>
            <p:cNvPr id="698434" name="Text Box 66"/>
            <p:cNvSpPr txBox="1">
              <a:spLocks noChangeArrowheads="1"/>
            </p:cNvSpPr>
            <p:nvPr/>
          </p:nvSpPr>
          <p:spPr bwMode="auto">
            <a:xfrm>
              <a:off x="4703" y="2770"/>
              <a:ext cx="3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6666"/>
                  </a:solidFill>
                </a:rPr>
                <a:t>1</a:t>
              </a:r>
            </a:p>
          </p:txBody>
        </p:sp>
      </p:grpSp>
      <p:sp>
        <p:nvSpPr>
          <p:cNvPr id="698436" name="Line 68"/>
          <p:cNvSpPr>
            <a:spLocks noChangeShapeType="1"/>
          </p:cNvSpPr>
          <p:nvPr/>
        </p:nvSpPr>
        <p:spPr bwMode="auto">
          <a:xfrm>
            <a:off x="-47625" y="2095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7" name="Line 69"/>
          <p:cNvSpPr>
            <a:spLocks noChangeShapeType="1"/>
          </p:cNvSpPr>
          <p:nvPr/>
        </p:nvSpPr>
        <p:spPr bwMode="auto">
          <a:xfrm>
            <a:off x="142875" y="2505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8" name="Line 70"/>
          <p:cNvSpPr>
            <a:spLocks noChangeShapeType="1"/>
          </p:cNvSpPr>
          <p:nvPr/>
        </p:nvSpPr>
        <p:spPr bwMode="auto">
          <a:xfrm>
            <a:off x="161925" y="36147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9" name="Line 71"/>
          <p:cNvSpPr>
            <a:spLocks noChangeShapeType="1"/>
          </p:cNvSpPr>
          <p:nvPr/>
        </p:nvSpPr>
        <p:spPr bwMode="auto">
          <a:xfrm>
            <a:off x="165100" y="4000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40" name="Text Box 72"/>
          <p:cNvSpPr txBox="1">
            <a:spLocks noChangeArrowheads="1"/>
          </p:cNvSpPr>
          <p:nvPr/>
        </p:nvSpPr>
        <p:spPr bwMode="auto">
          <a:xfrm>
            <a:off x="7115175" y="3600450"/>
            <a:ext cx="178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Lick layer 1</a:t>
            </a:r>
          </a:p>
        </p:txBody>
      </p:sp>
      <p:grpSp>
        <p:nvGrpSpPr>
          <p:cNvPr id="698441" name="Group 73"/>
          <p:cNvGrpSpPr>
            <a:grpSpLocks/>
          </p:cNvGrpSpPr>
          <p:nvPr/>
        </p:nvGrpSpPr>
        <p:grpSpPr bwMode="auto">
          <a:xfrm>
            <a:off x="3868738" y="4364038"/>
            <a:ext cx="1503362" cy="512762"/>
            <a:chOff x="3741" y="2735"/>
            <a:chExt cx="1413" cy="323"/>
          </a:xfrm>
        </p:grpSpPr>
        <p:grpSp>
          <p:nvGrpSpPr>
            <p:cNvPr id="698442" name="Group 74"/>
            <p:cNvGrpSpPr>
              <a:grpSpLocks/>
            </p:cNvGrpSpPr>
            <p:nvPr/>
          </p:nvGrpSpPr>
          <p:grpSpPr bwMode="auto">
            <a:xfrm>
              <a:off x="3741" y="2735"/>
              <a:ext cx="1413" cy="288"/>
              <a:chOff x="3741" y="2735"/>
              <a:chExt cx="1413" cy="288"/>
            </a:xfrm>
          </p:grpSpPr>
          <p:sp>
            <p:nvSpPr>
              <p:cNvPr id="698443" name="Rectangle 75"/>
              <p:cNvSpPr>
                <a:spLocks noChangeArrowheads="1"/>
              </p:cNvSpPr>
              <p:nvPr/>
            </p:nvSpPr>
            <p:spPr bwMode="auto">
              <a:xfrm>
                <a:off x="4496" y="2783"/>
                <a:ext cx="658" cy="239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8444" name="Text Box 76"/>
              <p:cNvSpPr txBox="1">
                <a:spLocks noChangeArrowheads="1"/>
              </p:cNvSpPr>
              <p:nvPr/>
            </p:nvSpPr>
            <p:spPr bwMode="auto">
              <a:xfrm>
                <a:off x="3741" y="2735"/>
                <a:ext cx="10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layer  </a:t>
                </a:r>
              </a:p>
            </p:txBody>
          </p:sp>
        </p:grpSp>
        <p:sp>
          <p:nvSpPr>
            <p:cNvPr id="698445" name="Text Box 77"/>
            <p:cNvSpPr txBox="1">
              <a:spLocks noChangeArrowheads="1"/>
            </p:cNvSpPr>
            <p:nvPr/>
          </p:nvSpPr>
          <p:spPr bwMode="auto">
            <a:xfrm>
              <a:off x="4703" y="2770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6666"/>
                  </a:solidFill>
                </a:rPr>
                <a:t>2</a:t>
              </a:r>
            </a:p>
          </p:txBody>
        </p:sp>
      </p:grpSp>
      <p:sp>
        <p:nvSpPr>
          <p:cNvPr id="698446" name="Text Box 78"/>
          <p:cNvSpPr txBox="1">
            <a:spLocks noChangeArrowheads="1"/>
          </p:cNvSpPr>
          <p:nvPr/>
        </p:nvSpPr>
        <p:spPr bwMode="auto">
          <a:xfrm>
            <a:off x="179388" y="236538"/>
            <a:ext cx="3732212" cy="24447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 dirty="0" smtClean="0">
                <a:latin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</a:rPr>
              <a:t>eatCandy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layer)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if (layer == 0)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“Eat center!”;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return; 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}</a:t>
            </a:r>
            <a:endParaRPr lang="en-US" sz="12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&lt;&lt;“Lick layer “&lt;&lt;layer;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eatCandy</a:t>
            </a:r>
            <a:r>
              <a:rPr lang="en-US" sz="1600" b="1" dirty="0">
                <a:latin typeface="Courier New" pitchFamily="49" charset="0"/>
              </a:rPr>
              <a:t>(layer-1); 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698447" name="Line 79"/>
          <p:cNvSpPr>
            <a:spLocks noChangeShapeType="1"/>
          </p:cNvSpPr>
          <p:nvPr/>
        </p:nvSpPr>
        <p:spPr bwMode="auto">
          <a:xfrm>
            <a:off x="-47625" y="419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48" name="Line 80"/>
          <p:cNvSpPr>
            <a:spLocks noChangeShapeType="1"/>
          </p:cNvSpPr>
          <p:nvPr/>
        </p:nvSpPr>
        <p:spPr bwMode="auto">
          <a:xfrm>
            <a:off x="142875" y="828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49" name="Line 81"/>
          <p:cNvSpPr>
            <a:spLocks noChangeShapeType="1"/>
          </p:cNvSpPr>
          <p:nvPr/>
        </p:nvSpPr>
        <p:spPr bwMode="auto">
          <a:xfrm>
            <a:off x="409575" y="12715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8451" name="Group 83"/>
          <p:cNvGrpSpPr>
            <a:grpSpLocks/>
          </p:cNvGrpSpPr>
          <p:nvPr/>
        </p:nvGrpSpPr>
        <p:grpSpPr bwMode="auto">
          <a:xfrm>
            <a:off x="3859213" y="265113"/>
            <a:ext cx="1503362" cy="512762"/>
            <a:chOff x="3741" y="2735"/>
            <a:chExt cx="1413" cy="323"/>
          </a:xfrm>
        </p:grpSpPr>
        <p:grpSp>
          <p:nvGrpSpPr>
            <p:cNvPr id="698452" name="Group 84"/>
            <p:cNvGrpSpPr>
              <a:grpSpLocks/>
            </p:cNvGrpSpPr>
            <p:nvPr/>
          </p:nvGrpSpPr>
          <p:grpSpPr bwMode="auto">
            <a:xfrm>
              <a:off x="3741" y="2735"/>
              <a:ext cx="1413" cy="288"/>
              <a:chOff x="3741" y="2735"/>
              <a:chExt cx="1413" cy="288"/>
            </a:xfrm>
          </p:grpSpPr>
          <p:sp>
            <p:nvSpPr>
              <p:cNvPr id="698453" name="Rectangle 85"/>
              <p:cNvSpPr>
                <a:spLocks noChangeArrowheads="1"/>
              </p:cNvSpPr>
              <p:nvPr/>
            </p:nvSpPr>
            <p:spPr bwMode="auto">
              <a:xfrm>
                <a:off x="4496" y="2783"/>
                <a:ext cx="658" cy="239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8454" name="Text Box 86"/>
              <p:cNvSpPr txBox="1">
                <a:spLocks noChangeArrowheads="1"/>
              </p:cNvSpPr>
              <p:nvPr/>
            </p:nvSpPr>
            <p:spPr bwMode="auto">
              <a:xfrm>
                <a:off x="3741" y="2735"/>
                <a:ext cx="10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layer  </a:t>
                </a:r>
              </a:p>
            </p:txBody>
          </p:sp>
        </p:grpSp>
        <p:sp>
          <p:nvSpPr>
            <p:cNvPr id="698455" name="Text Box 87"/>
            <p:cNvSpPr txBox="1">
              <a:spLocks noChangeArrowheads="1"/>
            </p:cNvSpPr>
            <p:nvPr/>
          </p:nvSpPr>
          <p:spPr bwMode="auto">
            <a:xfrm>
              <a:off x="4703" y="2770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6666"/>
                  </a:solidFill>
                </a:rPr>
                <a:t>0</a:t>
              </a:r>
            </a:p>
          </p:txBody>
        </p:sp>
      </p:grpSp>
      <p:sp>
        <p:nvSpPr>
          <p:cNvPr id="698456" name="Text Box 88"/>
          <p:cNvSpPr txBox="1">
            <a:spLocks noChangeArrowheads="1"/>
          </p:cNvSpPr>
          <p:nvPr/>
        </p:nvSpPr>
        <p:spPr bwMode="auto">
          <a:xfrm>
            <a:off x="7134225" y="3971925"/>
            <a:ext cx="177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Eat center!</a:t>
            </a:r>
          </a:p>
        </p:txBody>
      </p:sp>
      <p:sp>
        <p:nvSpPr>
          <p:cNvPr id="698435" name="AutoShape 67"/>
          <p:cNvSpPr>
            <a:spLocks noChangeArrowheads="1"/>
          </p:cNvSpPr>
          <p:nvPr/>
        </p:nvSpPr>
        <p:spPr bwMode="auto">
          <a:xfrm>
            <a:off x="4181475" y="3019425"/>
            <a:ext cx="4610100" cy="2438400"/>
          </a:xfrm>
          <a:prstGeom prst="wedgeRoundRectCallout">
            <a:avLst>
              <a:gd name="adj1" fmla="val -115597"/>
              <a:gd name="adj2" fmla="val 88995"/>
              <a:gd name="adj3" fmla="val 16667"/>
            </a:avLst>
          </a:prstGeom>
          <a:solidFill>
            <a:srgbClr val="FCEFDC"/>
          </a:solidFill>
          <a:ln w="254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It’s very difficult to trace through a function that calls itself…</a:t>
            </a:r>
          </a:p>
          <a:p>
            <a:endParaRPr lang="en-US" sz="1000"/>
          </a:p>
          <a:p>
            <a:r>
              <a:rPr lang="en-US"/>
              <a:t>So, let’s use a little trick and pretend like this call is actually calling a different function</a:t>
            </a:r>
          </a:p>
          <a:p>
            <a:r>
              <a:rPr lang="en-US" sz="1000"/>
              <a:t> </a:t>
            </a:r>
            <a:br>
              <a:rPr lang="en-US" sz="1000"/>
            </a:br>
            <a:r>
              <a:rPr lang="en-US"/>
              <a:t>(one that just happens to have the same name </a:t>
            </a:r>
            <a:r>
              <a:rPr lang="en-US">
                <a:sym typeface="Wingdings" pitchFamily="2" charset="2"/>
              </a:rPr>
              <a:t></a:t>
            </a:r>
            <a:r>
              <a:rPr lang="en-US"/>
              <a:t>).</a:t>
            </a:r>
          </a:p>
        </p:txBody>
      </p:sp>
      <p:sp>
        <p:nvSpPr>
          <p:cNvPr id="698457" name="Line 89"/>
          <p:cNvSpPr>
            <a:spLocks noChangeShapeType="1"/>
          </p:cNvSpPr>
          <p:nvPr/>
        </p:nvSpPr>
        <p:spPr bwMode="auto">
          <a:xfrm>
            <a:off x="457200" y="1509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58" name="AutoShape 90"/>
          <p:cNvSpPr>
            <a:spLocks noChangeArrowheads="1"/>
          </p:cNvSpPr>
          <p:nvPr/>
        </p:nvSpPr>
        <p:spPr bwMode="auto">
          <a:xfrm>
            <a:off x="3130550" y="269875"/>
            <a:ext cx="2473325" cy="1189038"/>
          </a:xfrm>
          <a:prstGeom prst="wedgeRoundRectCallout">
            <a:avLst>
              <a:gd name="adj1" fmla="val -109306"/>
              <a:gd name="adj2" fmla="val 50801"/>
              <a:gd name="adj3" fmla="val 16667"/>
            </a:avLst>
          </a:prstGeom>
          <a:solidFill>
            <a:srgbClr val="FCEFDC"/>
          </a:solidFill>
          <a:ln w="254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Hmm.. So where does our function return to?</a:t>
            </a:r>
          </a:p>
        </p:txBody>
      </p:sp>
      <p:sp>
        <p:nvSpPr>
          <p:cNvPr id="698459" name="AutoShape 91"/>
          <p:cNvSpPr>
            <a:spLocks noChangeArrowheads="1"/>
          </p:cNvSpPr>
          <p:nvPr/>
        </p:nvSpPr>
        <p:spPr bwMode="auto">
          <a:xfrm>
            <a:off x="2378075" y="3289300"/>
            <a:ext cx="3228975" cy="917575"/>
          </a:xfrm>
          <a:prstGeom prst="wedgeRoundRectCallout">
            <a:avLst>
              <a:gd name="adj1" fmla="val -88792"/>
              <a:gd name="adj2" fmla="val 107787"/>
              <a:gd name="adj3" fmla="val 16667"/>
            </a:avLst>
          </a:prstGeom>
          <a:solidFill>
            <a:srgbClr val="FCEFDC"/>
          </a:solidFill>
          <a:ln w="254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Correct! </a:t>
            </a:r>
            <a:br>
              <a:rPr lang="en-US"/>
            </a:br>
            <a:r>
              <a:rPr lang="en-US"/>
              <a:t>It continues running just after this line!</a:t>
            </a:r>
          </a:p>
        </p:txBody>
      </p:sp>
      <p:sp>
        <p:nvSpPr>
          <p:cNvPr id="698460" name="Text Box 92"/>
          <p:cNvSpPr txBox="1">
            <a:spLocks noChangeArrowheads="1"/>
          </p:cNvSpPr>
          <p:nvPr/>
        </p:nvSpPr>
        <p:spPr bwMode="auto">
          <a:xfrm>
            <a:off x="1879600" y="44561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698461" name="Line 93"/>
          <p:cNvSpPr>
            <a:spLocks noChangeShapeType="1"/>
          </p:cNvSpPr>
          <p:nvPr/>
        </p:nvSpPr>
        <p:spPr bwMode="auto">
          <a:xfrm>
            <a:off x="-11113" y="5014913"/>
            <a:ext cx="3048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62" name="AutoShape 94"/>
          <p:cNvSpPr>
            <a:spLocks noChangeArrowheads="1"/>
          </p:cNvSpPr>
          <p:nvPr/>
        </p:nvSpPr>
        <p:spPr bwMode="auto">
          <a:xfrm>
            <a:off x="1847850" y="3362325"/>
            <a:ext cx="2473325" cy="796925"/>
          </a:xfrm>
          <a:prstGeom prst="wedgeRoundRectCallout">
            <a:avLst>
              <a:gd name="adj1" fmla="val -104431"/>
              <a:gd name="adj2" fmla="val 54583"/>
              <a:gd name="adj3" fmla="val 16667"/>
            </a:avLst>
          </a:prstGeom>
          <a:solidFill>
            <a:srgbClr val="FCEFDC"/>
          </a:solidFill>
          <a:ln w="254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Ok, where does our function return to?</a:t>
            </a:r>
          </a:p>
        </p:txBody>
      </p:sp>
      <p:sp>
        <p:nvSpPr>
          <p:cNvPr id="698463" name="AutoShape 95"/>
          <p:cNvSpPr>
            <a:spLocks noChangeArrowheads="1"/>
          </p:cNvSpPr>
          <p:nvPr/>
        </p:nvSpPr>
        <p:spPr bwMode="auto">
          <a:xfrm>
            <a:off x="2605088" y="4924425"/>
            <a:ext cx="3228975" cy="917575"/>
          </a:xfrm>
          <a:prstGeom prst="wedgeRoundRectCallout">
            <a:avLst>
              <a:gd name="adj1" fmla="val -88792"/>
              <a:gd name="adj2" fmla="val 107787"/>
              <a:gd name="adj3" fmla="val 16667"/>
            </a:avLst>
          </a:prstGeom>
          <a:solidFill>
            <a:srgbClr val="FCEFDC"/>
          </a:solidFill>
          <a:ln w="254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Correct! </a:t>
            </a:r>
            <a:br>
              <a:rPr lang="en-US"/>
            </a:br>
            <a:r>
              <a:rPr lang="en-US"/>
              <a:t>It continues running just after this line!</a:t>
            </a:r>
          </a:p>
        </p:txBody>
      </p:sp>
      <p:sp>
        <p:nvSpPr>
          <p:cNvPr id="698464" name="Line 96"/>
          <p:cNvSpPr>
            <a:spLocks noChangeShapeType="1"/>
          </p:cNvSpPr>
          <p:nvPr/>
        </p:nvSpPr>
        <p:spPr bwMode="auto">
          <a:xfrm>
            <a:off x="-19050" y="6713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65" name="Line 97"/>
          <p:cNvSpPr>
            <a:spLocks noChangeShapeType="1"/>
          </p:cNvSpPr>
          <p:nvPr/>
        </p:nvSpPr>
        <p:spPr bwMode="auto">
          <a:xfrm>
            <a:off x="5554663" y="6604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98470" name="Picture 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5972175"/>
            <a:ext cx="7493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8471" name="AutoShape 103"/>
          <p:cNvSpPr>
            <a:spLocks noChangeArrowheads="1"/>
          </p:cNvSpPr>
          <p:nvPr/>
        </p:nvSpPr>
        <p:spPr bwMode="auto">
          <a:xfrm>
            <a:off x="3984625" y="5910263"/>
            <a:ext cx="788988" cy="53975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CC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8472" name="AutoShape 104"/>
          <p:cNvSpPr>
            <a:spLocks noChangeArrowheads="1"/>
          </p:cNvSpPr>
          <p:nvPr/>
        </p:nvSpPr>
        <p:spPr bwMode="auto">
          <a:xfrm>
            <a:off x="4043363" y="5969000"/>
            <a:ext cx="676275" cy="42862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698475" name="Picture 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927225"/>
            <a:ext cx="7493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8480" name="Group 112"/>
          <p:cNvGrpSpPr>
            <a:grpSpLocks/>
          </p:cNvGrpSpPr>
          <p:nvPr/>
        </p:nvGrpSpPr>
        <p:grpSpPr bwMode="auto">
          <a:xfrm rot="-2925103">
            <a:off x="4412457" y="2093118"/>
            <a:ext cx="323850" cy="271463"/>
            <a:chOff x="4073" y="1336"/>
            <a:chExt cx="204" cy="171"/>
          </a:xfrm>
        </p:grpSpPr>
        <p:sp>
          <p:nvSpPr>
            <p:cNvPr id="698477" name="AutoShape 109"/>
            <p:cNvSpPr>
              <a:spLocks noChangeArrowheads="1"/>
            </p:cNvSpPr>
            <p:nvPr/>
          </p:nvSpPr>
          <p:spPr bwMode="auto">
            <a:xfrm>
              <a:off x="4073" y="1346"/>
              <a:ext cx="65" cy="159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8478" name="AutoShape 110"/>
            <p:cNvSpPr>
              <a:spLocks noChangeArrowheads="1"/>
            </p:cNvSpPr>
            <p:nvPr/>
          </p:nvSpPr>
          <p:spPr bwMode="auto">
            <a:xfrm>
              <a:off x="4140" y="1336"/>
              <a:ext cx="65" cy="159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8479" name="AutoShape 111"/>
            <p:cNvSpPr>
              <a:spLocks noChangeArrowheads="1"/>
            </p:cNvSpPr>
            <p:nvPr/>
          </p:nvSpPr>
          <p:spPr bwMode="auto">
            <a:xfrm>
              <a:off x="4212" y="1348"/>
              <a:ext cx="65" cy="159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6984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6984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139 L -0.58403 -0.2673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98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53" y="-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9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9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984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9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6475 -0.66319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3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6984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6984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9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9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805 " pathEditMode="relative" ptsTypes="AA">
                                      <p:cBhvr>
                                        <p:cTn id="173" dur="2000" fill="hold"/>
                                        <p:tgtEl>
                                          <p:spTgt spid="698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805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69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6 -0.66319 L 0.06476 -0.5451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3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805 " pathEditMode="relative" ptsTypes="AA">
                                      <p:cBhvr>
                                        <p:cTn id="179" dur="2000" fill="hold"/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805 " pathEditMode="relative" ptsTypes="AA">
                                      <p:cBhvr>
                                        <p:cTn id="181" dur="2000" fill="hold"/>
                                        <p:tgtEl>
                                          <p:spTgt spid="698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805 " pathEditMode="relative" ptsTypes="AA">
                                      <p:cBhvr>
                                        <p:cTn id="183" dur="2000" fill="hold"/>
                                        <p:tgtEl>
                                          <p:spTgt spid="698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805 " pathEditMode="relative" ptsTypes="AA">
                                      <p:cBhvr>
                                        <p:cTn id="185" dur="2000" fill="hold"/>
                                        <p:tgtEl>
                                          <p:spTgt spid="698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403 -0.26875 L -0.58507 -0.15625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698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9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44444E-6 L 0.07205 -0.66181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698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3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1000" fill="hold"/>
                                        <p:tgtEl>
                                          <p:spTgt spid="6984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05" dur="1000" fill="hold"/>
                                        <p:tgtEl>
                                          <p:spTgt spid="6984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69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69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69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69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1000"/>
                                        <p:tgtEl>
                                          <p:spTgt spid="698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1000"/>
                                        <p:tgtEl>
                                          <p:spTgt spid="698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1000"/>
                                        <p:tgtEl>
                                          <p:spTgt spid="698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1000"/>
                                        <p:tgtEl>
                                          <p:spTgt spid="698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1000"/>
                                        <p:tgtEl>
                                          <p:spTgt spid="698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6 -0.54514 L 0.06476 -0.66204 " pathEditMode="relative" rAng="0" ptsTypes="AA">
                                      <p:cBhvr>
                                        <p:cTn id="298" dur="2000" fill="hold"/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1125 L 4.44444E-6 -0.00439 " pathEditMode="relative" rAng="0" ptsTypes="AA">
                                      <p:cBhvr>
                                        <p:cTn id="300" dur="2000" fill="hold"/>
                                        <p:tgtEl>
                                          <p:spTgt spid="698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11667 L 4.44444E-6 -0.00023 " pathEditMode="relative" rAng="0" ptsTypes="AA">
                                      <p:cBhvr>
                                        <p:cTn id="302" dur="2000" fill="hold"/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11805 L -1.11111E-6 0.00115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698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689 " pathEditMode="relative" ptsTypes="AA">
                                      <p:cBhvr>
                                        <p:cTn id="306" dur="2000" fill="hold"/>
                                        <p:tgtEl>
                                          <p:spTgt spid="698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11805 L 0.00104 0.00116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698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1806 L 0 0.00116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698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507 -0.15625 L -0.58507 -0.27315 " pathEditMode="relative" rAng="0" ptsTypes="AA">
                                      <p:cBhvr>
                                        <p:cTn id="312" dur="2000" fill="hold"/>
                                        <p:tgtEl>
                                          <p:spTgt spid="698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69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69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1000"/>
                                        <p:tgtEl>
                                          <p:spTgt spid="698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1000"/>
                                        <p:tgtEl>
                                          <p:spTgt spid="698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1000"/>
                                        <p:tgtEl>
                                          <p:spTgt spid="698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1000"/>
                                        <p:tgtEl>
                                          <p:spTgt spid="698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1000"/>
                                        <p:tgtEl>
                                          <p:spTgt spid="698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1000"/>
                                        <p:tgtEl>
                                          <p:spTgt spid="698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1000"/>
                                        <p:tgtEl>
                                          <p:spTgt spid="698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1000"/>
                                        <p:tgtEl>
                                          <p:spTgt spid="698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1000"/>
                                        <p:tgtEl>
                                          <p:spTgt spid="698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2000"/>
                                        <p:tgtEl>
                                          <p:spTgt spid="698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474" grpId="0" animBg="1"/>
      <p:bldP spid="698474" grpId="1" animBg="1"/>
      <p:bldP spid="698376" grpId="0" animBg="1"/>
      <p:bldP spid="698376" grpId="1" animBg="1"/>
      <p:bldP spid="698377" grpId="0" animBg="1"/>
      <p:bldP spid="698377" grpId="1" animBg="1"/>
      <p:bldP spid="698379" grpId="0"/>
      <p:bldP spid="698386" grpId="0" animBg="1"/>
      <p:bldP spid="698386" grpId="1" animBg="1"/>
      <p:bldP spid="698387" grpId="0" animBg="1"/>
      <p:bldP spid="698387" grpId="1" animBg="1"/>
      <p:bldP spid="698388" grpId="0" animBg="1"/>
      <p:bldP spid="698388" grpId="1" animBg="1"/>
      <p:bldP spid="698426" grpId="0" animBg="1"/>
      <p:bldP spid="698426" grpId="1" animBg="1"/>
      <p:bldP spid="698427" grpId="0" animBg="1"/>
      <p:bldP spid="698427" grpId="1" animBg="1"/>
      <p:bldP spid="698428" grpId="0"/>
      <p:bldP spid="698428" grpId="1"/>
      <p:bldP spid="698428" grpId="2"/>
      <p:bldP spid="698428" grpId="3"/>
      <p:bldP spid="698428" grpId="4"/>
      <p:bldP spid="698429" grpId="0" animBg="1"/>
      <p:bldP spid="698429" grpId="1" animBg="1"/>
      <p:bldP spid="698429" grpId="2" animBg="1"/>
      <p:bldP spid="698429" grpId="3" animBg="1"/>
      <p:bldP spid="698424" grpId="0" animBg="1"/>
      <p:bldP spid="698424" grpId="1" animBg="1"/>
      <p:bldP spid="698424" grpId="2" animBg="1"/>
      <p:bldP spid="698424" grpId="3" animBg="1"/>
      <p:bldP spid="698390" grpId="0"/>
      <p:bldP spid="698390" grpId="1"/>
      <p:bldP spid="698390" grpId="2"/>
      <p:bldP spid="698390" grpId="3"/>
      <p:bldP spid="698390" grpId="4"/>
      <p:bldP spid="698436" grpId="0" animBg="1"/>
      <p:bldP spid="698436" grpId="1" animBg="1"/>
      <p:bldP spid="698437" grpId="0" animBg="1"/>
      <p:bldP spid="698437" grpId="1" animBg="1"/>
      <p:bldP spid="698438" grpId="0" animBg="1"/>
      <p:bldP spid="698438" grpId="1" animBg="1"/>
      <p:bldP spid="698439" grpId="0" animBg="1"/>
      <p:bldP spid="698439" grpId="1" animBg="1"/>
      <p:bldP spid="698439" grpId="2" animBg="1"/>
      <p:bldP spid="698440" grpId="0"/>
      <p:bldP spid="698446" grpId="0" animBg="1"/>
      <p:bldP spid="698446" grpId="1" animBg="1"/>
      <p:bldP spid="698447" grpId="0" animBg="1"/>
      <p:bldP spid="698447" grpId="1" animBg="1"/>
      <p:bldP spid="698448" grpId="0" animBg="1"/>
      <p:bldP spid="698448" grpId="1" animBg="1"/>
      <p:bldP spid="698449" grpId="0" animBg="1"/>
      <p:bldP spid="698449" grpId="1" animBg="1"/>
      <p:bldP spid="698456" grpId="0"/>
      <p:bldP spid="698435" grpId="0" uiExpand="1" build="p" animBg="1"/>
      <p:bldP spid="698435" grpId="1" build="allAtOnce" animBg="1"/>
      <p:bldP spid="698457" grpId="0" animBg="1"/>
      <p:bldP spid="698457" grpId="1" animBg="1"/>
      <p:bldP spid="698458" grpId="0" animBg="1"/>
      <p:bldP spid="698458" grpId="1" animBg="1"/>
      <p:bldP spid="698459" grpId="0" animBg="1"/>
      <p:bldP spid="698459" grpId="1" animBg="1"/>
      <p:bldP spid="698460" grpId="0"/>
      <p:bldP spid="698460" grpId="1"/>
      <p:bldP spid="698460" grpId="2"/>
      <p:bldP spid="698461" grpId="0" animBg="1"/>
      <p:bldP spid="698461" grpId="1" animBg="1"/>
      <p:bldP spid="698461" grpId="2" animBg="1"/>
      <p:bldP spid="698462" grpId="0" animBg="1"/>
      <p:bldP spid="698462" grpId="1" animBg="1"/>
      <p:bldP spid="698463" grpId="0" animBg="1"/>
      <p:bldP spid="698463" grpId="1" animBg="1"/>
      <p:bldP spid="698464" grpId="0" animBg="1"/>
      <p:bldP spid="698464" grpId="1" animBg="1"/>
      <p:bldP spid="698465" grpId="0" animBg="1"/>
      <p:bldP spid="698465" grpId="1" animBg="1"/>
      <p:bldP spid="698471" grpId="0" animBg="1"/>
      <p:bldP spid="698471" grpId="1" animBg="1"/>
      <p:bldP spid="698472" grpId="0" animBg="1"/>
      <p:bldP spid="69847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2517-DCC3-46E1-8E60-1F2C62186480}" type="slidenum">
              <a:rPr lang="en-US"/>
              <a:pPr/>
              <a:t>15</a:t>
            </a:fld>
            <a:endParaRPr lang="en-US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66700"/>
            <a:ext cx="7772400" cy="11430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Tracing Through Recursion (on Paper)</a:t>
            </a:r>
          </a:p>
        </p:txBody>
      </p:sp>
      <p:sp>
        <p:nvSpPr>
          <p:cNvPr id="951299" name="Text Box 3"/>
          <p:cNvSpPr txBox="1">
            <a:spLocks noChangeArrowheads="1"/>
          </p:cNvSpPr>
          <p:nvPr/>
        </p:nvSpPr>
        <p:spPr bwMode="auto">
          <a:xfrm>
            <a:off x="41275" y="6223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You’re taking a CS exam and see this:</a:t>
            </a:r>
          </a:p>
        </p:txBody>
      </p:sp>
      <p:sp>
        <p:nvSpPr>
          <p:cNvPr id="951300" name="Text Box 4"/>
          <p:cNvSpPr txBox="1">
            <a:spLocks noChangeArrowheads="1"/>
          </p:cNvSpPr>
          <p:nvPr/>
        </p:nvSpPr>
        <p:spPr bwMode="auto">
          <a:xfrm>
            <a:off x="222250" y="1352550"/>
            <a:ext cx="3463925" cy="5465763"/>
          </a:xfrm>
          <a:prstGeom prst="rect">
            <a:avLst/>
          </a:prstGeom>
          <a:solidFill>
            <a:srgbClr val="ECECE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</a:rPr>
              <a:t>5. What does this print?</a:t>
            </a:r>
          </a:p>
          <a:p>
            <a:pPr algn="l"/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mystery(int a)</a:t>
            </a:r>
          </a:p>
          <a:p>
            <a:pPr algn="l"/>
            <a:r>
              <a:rPr lang="en-US" b="1">
                <a:latin typeface="Courier New" pitchFamily="49" charset="0"/>
              </a:rPr>
              <a:t>{ </a:t>
            </a:r>
          </a:p>
          <a:p>
            <a:pPr algn="l"/>
            <a:r>
              <a:rPr lang="en-US" b="1">
                <a:latin typeface="Courier New" pitchFamily="49" charset="0"/>
              </a:rPr>
              <a:t>    if (a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return a+1;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a;</a:t>
            </a:r>
          </a:p>
          <a:p>
            <a:pPr algn="l"/>
            <a:r>
              <a:rPr lang="en-US" sz="1000" b="1">
                <a:latin typeface="Courier New" pitchFamily="49" charset="0"/>
              </a:rPr>
              <a:t>    </a:t>
            </a:r>
          </a:p>
          <a:p>
            <a:pPr algn="l"/>
            <a:r>
              <a:rPr lang="en-US" b="1">
                <a:latin typeface="Courier New" pitchFamily="49" charset="0"/>
              </a:rPr>
              <a:t>    if (a % 2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a = mystery(a/3);</a:t>
            </a:r>
          </a:p>
          <a:p>
            <a:pPr algn="l"/>
            <a:r>
              <a:rPr lang="en-US" b="1">
                <a:latin typeface="Courier New" pitchFamily="49" charset="0"/>
              </a:rPr>
              <a:t>    else</a:t>
            </a:r>
          </a:p>
          <a:p>
            <a:pPr algn="l"/>
            <a:r>
              <a:rPr lang="en-US" b="1">
                <a:latin typeface="Courier New" pitchFamily="49" charset="0"/>
              </a:rPr>
              <a:t>       a = mystery(a-1);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    return a+5;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main()</a:t>
            </a:r>
          </a:p>
          <a:p>
            <a:pPr algn="l"/>
            <a:r>
              <a:rPr lang="en-US" b="1"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mystery(3);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b="1">
              <a:latin typeface="Courier New" pitchFamily="49" charset="0"/>
            </a:endParaRPr>
          </a:p>
        </p:txBody>
      </p:sp>
      <p:sp>
        <p:nvSpPr>
          <p:cNvPr id="951301" name="Text Box 5"/>
          <p:cNvSpPr txBox="1">
            <a:spLocks noChangeArrowheads="1"/>
          </p:cNvSpPr>
          <p:nvPr/>
        </p:nvSpPr>
        <p:spPr bwMode="auto">
          <a:xfrm>
            <a:off x="593725" y="965200"/>
            <a:ext cx="3138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How do you solve it quickly?</a:t>
            </a:r>
          </a:p>
        </p:txBody>
      </p:sp>
      <p:sp>
        <p:nvSpPr>
          <p:cNvPr id="951302" name="Text Box 6"/>
          <p:cNvSpPr txBox="1">
            <a:spLocks noChangeArrowheads="1"/>
          </p:cNvSpPr>
          <p:nvPr/>
        </p:nvSpPr>
        <p:spPr bwMode="auto">
          <a:xfrm>
            <a:off x="6699250" y="1003300"/>
            <a:ext cx="877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Steps:</a:t>
            </a:r>
          </a:p>
        </p:txBody>
      </p:sp>
      <p:sp>
        <p:nvSpPr>
          <p:cNvPr id="951303" name="Text Box 7"/>
          <p:cNvSpPr txBox="1">
            <a:spLocks noChangeArrowheads="1"/>
          </p:cNvSpPr>
          <p:nvPr/>
        </p:nvSpPr>
        <p:spPr bwMode="auto">
          <a:xfrm>
            <a:off x="5765800" y="1479550"/>
            <a:ext cx="3992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1. Put a blank sheet of </a:t>
            </a:r>
            <a:br>
              <a:rPr lang="en-US" sz="1700"/>
            </a:br>
            <a:r>
              <a:rPr lang="en-US" sz="1700"/>
              <a:t>   paper next to the func.</a:t>
            </a:r>
          </a:p>
        </p:txBody>
      </p:sp>
      <p:sp>
        <p:nvSpPr>
          <p:cNvPr id="951304" name="Document"/>
          <p:cNvSpPr>
            <a:spLocks noEditPoints="1" noChangeArrowheads="1"/>
          </p:cNvSpPr>
          <p:nvPr/>
        </p:nvSpPr>
        <p:spPr bwMode="auto">
          <a:xfrm flipH="1" flipV="1">
            <a:off x="3676650" y="1343025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1305" name="Text Box 9"/>
          <p:cNvSpPr txBox="1">
            <a:spLocks noChangeArrowheads="1"/>
          </p:cNvSpPr>
          <p:nvPr/>
        </p:nvSpPr>
        <p:spPr bwMode="auto">
          <a:xfrm>
            <a:off x="5746750" y="2136775"/>
            <a:ext cx="3992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2. Trace the func with</a:t>
            </a:r>
            <a:br>
              <a:rPr lang="en-US" sz="1700"/>
            </a:br>
            <a:r>
              <a:rPr lang="en-US" sz="1700"/>
              <a:t>    your finger.</a:t>
            </a:r>
          </a:p>
        </p:txBody>
      </p:sp>
      <p:pic>
        <p:nvPicPr>
          <p:cNvPr id="951306" name="Picture 10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59150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1307" name="Rectangle 11"/>
          <p:cNvSpPr>
            <a:spLocks noChangeArrowheads="1"/>
          </p:cNvSpPr>
          <p:nvPr/>
        </p:nvSpPr>
        <p:spPr bwMode="auto">
          <a:xfrm>
            <a:off x="5821363" y="2757488"/>
            <a:ext cx="30844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 A. </a:t>
            </a:r>
            <a:r>
              <a:rPr lang="en-US" dirty="0" smtClean="0"/>
              <a:t>When </a:t>
            </a:r>
            <a:r>
              <a:rPr lang="en-US" dirty="0"/>
              <a:t>you hit/update a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, write its value down.</a:t>
            </a:r>
          </a:p>
        </p:txBody>
      </p:sp>
      <p:pic>
        <p:nvPicPr>
          <p:cNvPr id="951308" name="Picture 12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100" y="19526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1309" name="Text Box 13"/>
          <p:cNvSpPr txBox="1">
            <a:spLocks noChangeArrowheads="1"/>
          </p:cNvSpPr>
          <p:nvPr/>
        </p:nvSpPr>
        <p:spPr bwMode="auto">
          <a:xfrm>
            <a:off x="3632200" y="1889125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3</a:t>
            </a:r>
          </a:p>
        </p:txBody>
      </p:sp>
      <p:pic>
        <p:nvPicPr>
          <p:cNvPr id="951310" name="Picture 14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24860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1311" name="Picture 15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50" y="303847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1312" name="Rectangle 16"/>
          <p:cNvSpPr>
            <a:spLocks noChangeArrowheads="1"/>
          </p:cNvSpPr>
          <p:nvPr/>
        </p:nvSpPr>
        <p:spPr bwMode="auto">
          <a:xfrm>
            <a:off x="5811838" y="3338513"/>
            <a:ext cx="256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B. Write all output on</a:t>
            </a:r>
            <a:br>
              <a:rPr lang="en-US"/>
            </a:br>
            <a:r>
              <a:rPr lang="en-US"/>
              <a:t>     your original sheet.</a:t>
            </a:r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593725" y="6403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Output: 3</a:t>
            </a:r>
          </a:p>
        </p:txBody>
      </p:sp>
      <p:pic>
        <p:nvPicPr>
          <p:cNvPr id="951314" name="Picture 18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075" y="348615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1315" name="Picture 19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25" y="402907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1316" name="Picture 20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430530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1317" name="Rectangle 21"/>
          <p:cNvSpPr>
            <a:spLocks noChangeArrowheads="1"/>
          </p:cNvSpPr>
          <p:nvPr/>
        </p:nvSpPr>
        <p:spPr bwMode="auto">
          <a:xfrm>
            <a:off x="5783263" y="39576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C. When you call a func:</a:t>
            </a:r>
          </a:p>
        </p:txBody>
      </p:sp>
      <p:sp>
        <p:nvSpPr>
          <p:cNvPr id="951318" name="Text Box 22"/>
          <p:cNvSpPr txBox="1">
            <a:spLocks noChangeArrowheads="1"/>
          </p:cNvSpPr>
          <p:nvPr/>
        </p:nvSpPr>
        <p:spPr bwMode="auto">
          <a:xfrm>
            <a:off x="3708400" y="4298950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mystery(2);</a:t>
            </a:r>
          </a:p>
        </p:txBody>
      </p:sp>
      <p:sp>
        <p:nvSpPr>
          <p:cNvPr id="951319" name="Rectangle 23"/>
          <p:cNvSpPr>
            <a:spLocks noChangeArrowheads="1"/>
          </p:cNvSpPr>
          <p:nvPr/>
        </p:nvSpPr>
        <p:spPr bwMode="auto">
          <a:xfrm>
            <a:off x="5965825" y="4329113"/>
            <a:ext cx="2792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i. Write its params down</a:t>
            </a:r>
          </a:p>
        </p:txBody>
      </p:sp>
      <p:sp>
        <p:nvSpPr>
          <p:cNvPr id="951320" name="Rectangle 24"/>
          <p:cNvSpPr>
            <a:spLocks noChangeArrowheads="1"/>
          </p:cNvSpPr>
          <p:nvPr/>
        </p:nvSpPr>
        <p:spPr bwMode="auto">
          <a:xfrm>
            <a:off x="5937250" y="4633913"/>
            <a:ext cx="306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ii. Write a * to mark where</a:t>
            </a:r>
            <a:br>
              <a:rPr lang="en-US"/>
            </a:br>
            <a:r>
              <a:rPr lang="en-US"/>
              <a:t>    to continue tracing later</a:t>
            </a:r>
          </a:p>
        </p:txBody>
      </p:sp>
      <p:sp>
        <p:nvSpPr>
          <p:cNvPr id="951321" name="Text Box 25"/>
          <p:cNvSpPr txBox="1">
            <a:spLocks noChangeArrowheads="1"/>
          </p:cNvSpPr>
          <p:nvPr/>
        </p:nvSpPr>
        <p:spPr bwMode="auto">
          <a:xfrm>
            <a:off x="5346700" y="4318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951322" name="Rectangle 26"/>
          <p:cNvSpPr>
            <a:spLocks noChangeArrowheads="1"/>
          </p:cNvSpPr>
          <p:nvPr/>
        </p:nvSpPr>
        <p:spPr bwMode="auto">
          <a:xfrm>
            <a:off x="5934075" y="5243513"/>
            <a:ext cx="2805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iii. Fold the sheet in half</a:t>
            </a:r>
            <a:br>
              <a:rPr lang="en-US"/>
            </a:br>
            <a:r>
              <a:rPr lang="en-US"/>
              <a:t>     and continue tracing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5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5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5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/>
      <p:bldP spid="951300" grpId="0" animBg="1"/>
      <p:bldP spid="951301" grpId="0"/>
      <p:bldP spid="951302" grpId="0"/>
      <p:bldP spid="951303" grpId="0"/>
      <p:bldP spid="951304" grpId="0" animBg="1"/>
      <p:bldP spid="951305" grpId="0"/>
      <p:bldP spid="951309" grpId="0"/>
      <p:bldP spid="951313" grpId="0"/>
      <p:bldP spid="951318" grpId="0"/>
      <p:bldP spid="9513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2F43-D201-42BA-8C05-F2D26B53B5CE}" type="slidenum">
              <a:rPr lang="en-US"/>
              <a:pPr/>
              <a:t>16</a:t>
            </a:fld>
            <a:endParaRPr lang="en-US"/>
          </a:p>
        </p:txBody>
      </p:sp>
      <p:sp>
        <p:nvSpPr>
          <p:cNvPr id="953346" name="Text Box 2"/>
          <p:cNvSpPr txBox="1">
            <a:spLocks noChangeArrowheads="1"/>
          </p:cNvSpPr>
          <p:nvPr/>
        </p:nvSpPr>
        <p:spPr bwMode="auto">
          <a:xfrm>
            <a:off x="222250" y="1352550"/>
            <a:ext cx="3463925" cy="5465763"/>
          </a:xfrm>
          <a:prstGeom prst="rect">
            <a:avLst/>
          </a:prstGeom>
          <a:solidFill>
            <a:srgbClr val="ECECE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</a:rPr>
              <a:t>5. What does this print?</a:t>
            </a:r>
          </a:p>
          <a:p>
            <a:pPr algn="l"/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mystery(int a)</a:t>
            </a:r>
          </a:p>
          <a:p>
            <a:pPr algn="l"/>
            <a:r>
              <a:rPr lang="en-US" b="1">
                <a:latin typeface="Courier New" pitchFamily="49" charset="0"/>
              </a:rPr>
              <a:t>{ </a:t>
            </a:r>
          </a:p>
          <a:p>
            <a:pPr algn="l"/>
            <a:r>
              <a:rPr lang="en-US" b="1">
                <a:latin typeface="Courier New" pitchFamily="49" charset="0"/>
              </a:rPr>
              <a:t>    if (a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return a+1;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a;</a:t>
            </a:r>
          </a:p>
          <a:p>
            <a:pPr algn="l"/>
            <a:r>
              <a:rPr lang="en-US" sz="1000" b="1">
                <a:latin typeface="Courier New" pitchFamily="49" charset="0"/>
              </a:rPr>
              <a:t>    </a:t>
            </a:r>
          </a:p>
          <a:p>
            <a:pPr algn="l"/>
            <a:r>
              <a:rPr lang="en-US" b="1">
                <a:latin typeface="Courier New" pitchFamily="49" charset="0"/>
              </a:rPr>
              <a:t>    if (a % 2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a = mystery(a/3);</a:t>
            </a:r>
          </a:p>
          <a:p>
            <a:pPr algn="l"/>
            <a:r>
              <a:rPr lang="en-US" b="1">
                <a:latin typeface="Courier New" pitchFamily="49" charset="0"/>
              </a:rPr>
              <a:t>    else</a:t>
            </a:r>
          </a:p>
          <a:p>
            <a:pPr algn="l"/>
            <a:r>
              <a:rPr lang="en-US" b="1">
                <a:latin typeface="Courier New" pitchFamily="49" charset="0"/>
              </a:rPr>
              <a:t>       a = mystery(a-1);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    return a+5;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main()</a:t>
            </a:r>
          </a:p>
          <a:p>
            <a:pPr algn="l"/>
            <a:r>
              <a:rPr lang="en-US" b="1"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mystery(3);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b="1">
              <a:latin typeface="Courier New" pitchFamily="49" charset="0"/>
            </a:endParaRPr>
          </a:p>
        </p:txBody>
      </p:sp>
      <p:sp>
        <p:nvSpPr>
          <p:cNvPr id="953347" name="Text Box 3"/>
          <p:cNvSpPr txBox="1">
            <a:spLocks noChangeArrowheads="1"/>
          </p:cNvSpPr>
          <p:nvPr/>
        </p:nvSpPr>
        <p:spPr bwMode="auto">
          <a:xfrm>
            <a:off x="593725" y="6403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Output: 3</a:t>
            </a:r>
          </a:p>
        </p:txBody>
      </p:sp>
      <p:sp>
        <p:nvSpPr>
          <p:cNvPr id="953348" name="Text Box 4"/>
          <p:cNvSpPr txBox="1">
            <a:spLocks noChangeArrowheads="1"/>
          </p:cNvSpPr>
          <p:nvPr/>
        </p:nvSpPr>
        <p:spPr bwMode="auto">
          <a:xfrm>
            <a:off x="6699250" y="1003300"/>
            <a:ext cx="877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Steps:</a:t>
            </a:r>
          </a:p>
        </p:txBody>
      </p:sp>
      <p:sp>
        <p:nvSpPr>
          <p:cNvPr id="953349" name="Text Box 5"/>
          <p:cNvSpPr txBox="1">
            <a:spLocks noChangeArrowheads="1"/>
          </p:cNvSpPr>
          <p:nvPr/>
        </p:nvSpPr>
        <p:spPr bwMode="auto">
          <a:xfrm>
            <a:off x="5765800" y="1479550"/>
            <a:ext cx="3992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1. Put a blank sheet of </a:t>
            </a:r>
            <a:br>
              <a:rPr lang="en-US" sz="1700"/>
            </a:br>
            <a:r>
              <a:rPr lang="en-US" sz="1700"/>
              <a:t>   paper next to the func.</a:t>
            </a:r>
          </a:p>
        </p:txBody>
      </p:sp>
      <p:sp>
        <p:nvSpPr>
          <p:cNvPr id="953350" name="Document"/>
          <p:cNvSpPr>
            <a:spLocks noEditPoints="1" noChangeArrowheads="1"/>
          </p:cNvSpPr>
          <p:nvPr/>
        </p:nvSpPr>
        <p:spPr bwMode="auto">
          <a:xfrm flipH="1" flipV="1">
            <a:off x="3676650" y="1343025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3351" name="Text Box 7"/>
          <p:cNvSpPr txBox="1">
            <a:spLocks noChangeArrowheads="1"/>
          </p:cNvSpPr>
          <p:nvPr/>
        </p:nvSpPr>
        <p:spPr bwMode="auto">
          <a:xfrm>
            <a:off x="5746750" y="2136775"/>
            <a:ext cx="3992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2. Trace the func with</a:t>
            </a:r>
            <a:br>
              <a:rPr lang="en-US" sz="1700"/>
            </a:br>
            <a:r>
              <a:rPr lang="en-US" sz="1700"/>
              <a:t>    your finger.</a:t>
            </a:r>
          </a:p>
        </p:txBody>
      </p:sp>
      <p:sp>
        <p:nvSpPr>
          <p:cNvPr id="953352" name="Rectangle 8"/>
          <p:cNvSpPr>
            <a:spLocks noChangeArrowheads="1"/>
          </p:cNvSpPr>
          <p:nvPr/>
        </p:nvSpPr>
        <p:spPr bwMode="auto">
          <a:xfrm>
            <a:off x="5821363" y="2757488"/>
            <a:ext cx="30844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 A. </a:t>
            </a:r>
            <a:r>
              <a:rPr lang="en-US" dirty="0" smtClean="0"/>
              <a:t>When you hit/update a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, write </a:t>
            </a:r>
            <a:r>
              <a:rPr lang="en-US" dirty="0"/>
              <a:t>its value down.</a:t>
            </a:r>
          </a:p>
        </p:txBody>
      </p:sp>
      <p:sp>
        <p:nvSpPr>
          <p:cNvPr id="953353" name="Text Box 9"/>
          <p:cNvSpPr txBox="1">
            <a:spLocks noChangeArrowheads="1"/>
          </p:cNvSpPr>
          <p:nvPr/>
        </p:nvSpPr>
        <p:spPr bwMode="auto">
          <a:xfrm>
            <a:off x="3632200" y="1889125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3</a:t>
            </a:r>
          </a:p>
        </p:txBody>
      </p:sp>
      <p:sp>
        <p:nvSpPr>
          <p:cNvPr id="953354" name="Rectangle 10"/>
          <p:cNvSpPr>
            <a:spLocks noChangeArrowheads="1"/>
          </p:cNvSpPr>
          <p:nvPr/>
        </p:nvSpPr>
        <p:spPr bwMode="auto">
          <a:xfrm>
            <a:off x="5811838" y="3338513"/>
            <a:ext cx="256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B. Write all output on</a:t>
            </a:r>
            <a:br>
              <a:rPr lang="en-US"/>
            </a:br>
            <a:r>
              <a:rPr lang="en-US"/>
              <a:t>     your original sheet.</a:t>
            </a:r>
          </a:p>
        </p:txBody>
      </p:sp>
      <p:sp>
        <p:nvSpPr>
          <p:cNvPr id="953355" name="Rectangle 11"/>
          <p:cNvSpPr>
            <a:spLocks noChangeArrowheads="1"/>
          </p:cNvSpPr>
          <p:nvPr/>
        </p:nvSpPr>
        <p:spPr bwMode="auto">
          <a:xfrm>
            <a:off x="5783263" y="39576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C. When you call a func:</a:t>
            </a:r>
          </a:p>
        </p:txBody>
      </p:sp>
      <p:sp>
        <p:nvSpPr>
          <p:cNvPr id="953356" name="Rectangle 12"/>
          <p:cNvSpPr>
            <a:spLocks noChangeArrowheads="1"/>
          </p:cNvSpPr>
          <p:nvPr/>
        </p:nvSpPr>
        <p:spPr bwMode="auto">
          <a:xfrm>
            <a:off x="5965825" y="4329113"/>
            <a:ext cx="2792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i. Write its params down</a:t>
            </a:r>
          </a:p>
        </p:txBody>
      </p:sp>
      <p:sp>
        <p:nvSpPr>
          <p:cNvPr id="953357" name="Rectangle 13"/>
          <p:cNvSpPr>
            <a:spLocks noChangeArrowheads="1"/>
          </p:cNvSpPr>
          <p:nvPr/>
        </p:nvSpPr>
        <p:spPr bwMode="auto">
          <a:xfrm>
            <a:off x="5937250" y="4633913"/>
            <a:ext cx="306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ii. Write a * to mark where</a:t>
            </a:r>
            <a:br>
              <a:rPr lang="en-US"/>
            </a:br>
            <a:r>
              <a:rPr lang="en-US"/>
              <a:t>    to continue tracing later</a:t>
            </a:r>
          </a:p>
        </p:txBody>
      </p:sp>
      <p:sp>
        <p:nvSpPr>
          <p:cNvPr id="953358" name="Rectangle 14"/>
          <p:cNvSpPr>
            <a:spLocks noChangeArrowheads="1"/>
          </p:cNvSpPr>
          <p:nvPr/>
        </p:nvSpPr>
        <p:spPr bwMode="auto">
          <a:xfrm>
            <a:off x="5934075" y="5243513"/>
            <a:ext cx="2805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iii. Fold the sheet in half</a:t>
            </a:r>
            <a:br>
              <a:rPr lang="en-US"/>
            </a:br>
            <a:r>
              <a:rPr lang="en-US"/>
              <a:t>     and continue tracing</a:t>
            </a:r>
          </a:p>
        </p:txBody>
      </p:sp>
      <p:grpSp>
        <p:nvGrpSpPr>
          <p:cNvPr id="953359" name="Group 15"/>
          <p:cNvGrpSpPr>
            <a:grpSpLocks/>
          </p:cNvGrpSpPr>
          <p:nvPr/>
        </p:nvGrpSpPr>
        <p:grpSpPr bwMode="auto">
          <a:xfrm>
            <a:off x="3708400" y="4298950"/>
            <a:ext cx="1943100" cy="385763"/>
            <a:chOff x="2336" y="2708"/>
            <a:chExt cx="1224" cy="243"/>
          </a:xfrm>
        </p:grpSpPr>
        <p:sp>
          <p:nvSpPr>
            <p:cNvPr id="953360" name="Text Box 16"/>
            <p:cNvSpPr txBox="1">
              <a:spLocks noChangeArrowheads="1"/>
            </p:cNvSpPr>
            <p:nvPr/>
          </p:nvSpPr>
          <p:spPr bwMode="auto">
            <a:xfrm>
              <a:off x="2336" y="2708"/>
              <a:ext cx="11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a = mystery(2);</a:t>
              </a:r>
            </a:p>
          </p:txBody>
        </p:sp>
        <p:sp>
          <p:nvSpPr>
            <p:cNvPr id="953361" name="Text Box 17"/>
            <p:cNvSpPr txBox="1">
              <a:spLocks noChangeArrowheads="1"/>
            </p:cNvSpPr>
            <p:nvPr/>
          </p:nvSpPr>
          <p:spPr bwMode="auto">
            <a:xfrm>
              <a:off x="3368" y="272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*</a:t>
              </a:r>
            </a:p>
          </p:txBody>
        </p:sp>
      </p:grpSp>
      <p:sp>
        <p:nvSpPr>
          <p:cNvPr id="953362" name="Document"/>
          <p:cNvSpPr>
            <a:spLocks noEditPoints="1" noChangeArrowheads="1"/>
          </p:cNvSpPr>
          <p:nvPr/>
        </p:nvSpPr>
        <p:spPr bwMode="auto">
          <a:xfrm flipH="1" flipV="1">
            <a:off x="3733800" y="1409700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3363" name="Rectangle 19"/>
          <p:cNvSpPr>
            <a:spLocks noChangeArrowheads="1"/>
          </p:cNvSpPr>
          <p:nvPr/>
        </p:nvSpPr>
        <p:spPr bwMode="auto">
          <a:xfrm>
            <a:off x="5076825" y="1066800"/>
            <a:ext cx="781050" cy="5505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953364" name="Picture 20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175" y="19526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3365" name="Text Box 21"/>
          <p:cNvSpPr txBox="1">
            <a:spLocks noChangeArrowheads="1"/>
          </p:cNvSpPr>
          <p:nvPr/>
        </p:nvSpPr>
        <p:spPr bwMode="auto">
          <a:xfrm>
            <a:off x="3708400" y="1860550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2</a:t>
            </a:r>
          </a:p>
        </p:txBody>
      </p:sp>
      <p:pic>
        <p:nvPicPr>
          <p:cNvPr id="953366" name="Picture 22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430530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3367" name="Picture 23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555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3368" name="Picture 24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0575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3369" name="Text Box 25"/>
          <p:cNvSpPr txBox="1">
            <a:spLocks noChangeArrowheads="1"/>
          </p:cNvSpPr>
          <p:nvPr/>
        </p:nvSpPr>
        <p:spPr bwMode="auto">
          <a:xfrm>
            <a:off x="1717675" y="64135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pic>
        <p:nvPicPr>
          <p:cNvPr id="953370" name="Picture 26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48615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3371" name="Picture 27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77190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3372" name="Text Box 28"/>
          <p:cNvSpPr txBox="1">
            <a:spLocks noChangeArrowheads="1"/>
          </p:cNvSpPr>
          <p:nvPr/>
        </p:nvSpPr>
        <p:spPr bwMode="auto">
          <a:xfrm>
            <a:off x="3708400" y="3698875"/>
            <a:ext cx="198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mystery(0); </a:t>
            </a:r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953373" name="Rectangle 29"/>
          <p:cNvSpPr>
            <a:spLocks noGrp="1" noChangeArrowheads="1"/>
          </p:cNvSpPr>
          <p:nvPr>
            <p:ph type="title"/>
          </p:nvPr>
        </p:nvSpPr>
        <p:spPr>
          <a:xfrm>
            <a:off x="685800" y="-2667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Tracing Through Recursion (on Paper)</a:t>
            </a:r>
          </a:p>
        </p:txBody>
      </p:sp>
      <p:sp>
        <p:nvSpPr>
          <p:cNvPr id="953374" name="Text Box 30"/>
          <p:cNvSpPr txBox="1">
            <a:spLocks noChangeArrowheads="1"/>
          </p:cNvSpPr>
          <p:nvPr/>
        </p:nvSpPr>
        <p:spPr bwMode="auto">
          <a:xfrm>
            <a:off x="41275" y="6223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You’re taking a CS exam and see this:</a:t>
            </a:r>
          </a:p>
        </p:txBody>
      </p:sp>
      <p:sp>
        <p:nvSpPr>
          <p:cNvPr id="953375" name="Text Box 31"/>
          <p:cNvSpPr txBox="1">
            <a:spLocks noChangeArrowheads="1"/>
          </p:cNvSpPr>
          <p:nvPr/>
        </p:nvSpPr>
        <p:spPr bwMode="auto">
          <a:xfrm>
            <a:off x="593725" y="965200"/>
            <a:ext cx="3138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How do you solve it quickly?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5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5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5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5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5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62" grpId="0" animBg="1"/>
      <p:bldP spid="953363" grpId="0" animBg="1"/>
      <p:bldP spid="953365" grpId="0"/>
      <p:bldP spid="953369" grpId="0"/>
      <p:bldP spid="9533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C3E5-FAD7-415A-8F4C-93D19FF5DB9A}" type="slidenum">
              <a:rPr lang="en-US"/>
              <a:pPr/>
              <a:t>17</a:t>
            </a:fld>
            <a:endParaRPr lang="en-US"/>
          </a:p>
        </p:txBody>
      </p:sp>
      <p:sp>
        <p:nvSpPr>
          <p:cNvPr id="955394" name="Text Box 2"/>
          <p:cNvSpPr txBox="1">
            <a:spLocks noChangeArrowheads="1"/>
          </p:cNvSpPr>
          <p:nvPr/>
        </p:nvSpPr>
        <p:spPr bwMode="auto">
          <a:xfrm>
            <a:off x="222250" y="1352550"/>
            <a:ext cx="3463925" cy="5465763"/>
          </a:xfrm>
          <a:prstGeom prst="rect">
            <a:avLst/>
          </a:prstGeom>
          <a:solidFill>
            <a:srgbClr val="ECECE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</a:rPr>
              <a:t>5. What does this print?</a:t>
            </a:r>
          </a:p>
          <a:p>
            <a:pPr algn="l"/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mystery(int a)</a:t>
            </a:r>
          </a:p>
          <a:p>
            <a:pPr algn="l"/>
            <a:r>
              <a:rPr lang="en-US" b="1">
                <a:latin typeface="Courier New" pitchFamily="49" charset="0"/>
              </a:rPr>
              <a:t>{ </a:t>
            </a:r>
          </a:p>
          <a:p>
            <a:pPr algn="l"/>
            <a:r>
              <a:rPr lang="en-US" b="1">
                <a:latin typeface="Courier New" pitchFamily="49" charset="0"/>
              </a:rPr>
              <a:t>    if (a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return a+1;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a;</a:t>
            </a:r>
          </a:p>
          <a:p>
            <a:pPr algn="l"/>
            <a:r>
              <a:rPr lang="en-US" sz="1000" b="1">
                <a:latin typeface="Courier New" pitchFamily="49" charset="0"/>
              </a:rPr>
              <a:t>    </a:t>
            </a:r>
          </a:p>
          <a:p>
            <a:pPr algn="l"/>
            <a:r>
              <a:rPr lang="en-US" b="1">
                <a:latin typeface="Courier New" pitchFamily="49" charset="0"/>
              </a:rPr>
              <a:t>    if (a % 2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a = mystery(a/3);</a:t>
            </a:r>
          </a:p>
          <a:p>
            <a:pPr algn="l"/>
            <a:r>
              <a:rPr lang="en-US" b="1">
                <a:latin typeface="Courier New" pitchFamily="49" charset="0"/>
              </a:rPr>
              <a:t>    else</a:t>
            </a:r>
          </a:p>
          <a:p>
            <a:pPr algn="l"/>
            <a:r>
              <a:rPr lang="en-US" b="1">
                <a:latin typeface="Courier New" pitchFamily="49" charset="0"/>
              </a:rPr>
              <a:t>       a = mystery(a-1);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    return a+5;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main()</a:t>
            </a:r>
          </a:p>
          <a:p>
            <a:pPr algn="l"/>
            <a:r>
              <a:rPr lang="en-US" b="1"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mystery(3);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b="1">
              <a:latin typeface="Courier New" pitchFamily="49" charset="0"/>
            </a:endParaRPr>
          </a:p>
        </p:txBody>
      </p:sp>
      <p:sp>
        <p:nvSpPr>
          <p:cNvPr id="955395" name="Text Box 3"/>
          <p:cNvSpPr txBox="1">
            <a:spLocks noChangeArrowheads="1"/>
          </p:cNvSpPr>
          <p:nvPr/>
        </p:nvSpPr>
        <p:spPr bwMode="auto">
          <a:xfrm>
            <a:off x="593725" y="6403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Output: 3</a:t>
            </a:r>
          </a:p>
        </p:txBody>
      </p:sp>
      <p:sp>
        <p:nvSpPr>
          <p:cNvPr id="955396" name="Text Box 4"/>
          <p:cNvSpPr txBox="1">
            <a:spLocks noChangeArrowheads="1"/>
          </p:cNvSpPr>
          <p:nvPr/>
        </p:nvSpPr>
        <p:spPr bwMode="auto">
          <a:xfrm>
            <a:off x="1717675" y="64135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955397" name="Text Box 5"/>
          <p:cNvSpPr txBox="1">
            <a:spLocks noChangeArrowheads="1"/>
          </p:cNvSpPr>
          <p:nvPr/>
        </p:nvSpPr>
        <p:spPr bwMode="auto">
          <a:xfrm>
            <a:off x="6699250" y="1003300"/>
            <a:ext cx="877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Steps:</a:t>
            </a:r>
          </a:p>
        </p:txBody>
      </p:sp>
      <p:sp>
        <p:nvSpPr>
          <p:cNvPr id="955398" name="Text Box 6"/>
          <p:cNvSpPr txBox="1">
            <a:spLocks noChangeArrowheads="1"/>
          </p:cNvSpPr>
          <p:nvPr/>
        </p:nvSpPr>
        <p:spPr bwMode="auto">
          <a:xfrm>
            <a:off x="5765800" y="1479550"/>
            <a:ext cx="3992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1. Put a blank sheet of </a:t>
            </a:r>
            <a:br>
              <a:rPr lang="en-US" sz="1700"/>
            </a:br>
            <a:r>
              <a:rPr lang="en-US" sz="1700"/>
              <a:t>   paper next to the func.</a:t>
            </a:r>
          </a:p>
        </p:txBody>
      </p:sp>
      <p:sp>
        <p:nvSpPr>
          <p:cNvPr id="955399" name="Document"/>
          <p:cNvSpPr>
            <a:spLocks noEditPoints="1" noChangeArrowheads="1"/>
          </p:cNvSpPr>
          <p:nvPr/>
        </p:nvSpPr>
        <p:spPr bwMode="auto">
          <a:xfrm flipH="1" flipV="1">
            <a:off x="3676650" y="1343025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5400" name="Text Box 8"/>
          <p:cNvSpPr txBox="1">
            <a:spLocks noChangeArrowheads="1"/>
          </p:cNvSpPr>
          <p:nvPr/>
        </p:nvSpPr>
        <p:spPr bwMode="auto">
          <a:xfrm>
            <a:off x="5746750" y="2136775"/>
            <a:ext cx="3992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2. Trace the func with</a:t>
            </a:r>
            <a:br>
              <a:rPr lang="en-US" sz="1700"/>
            </a:br>
            <a:r>
              <a:rPr lang="en-US" sz="1700"/>
              <a:t>    your finger.</a:t>
            </a:r>
          </a:p>
        </p:txBody>
      </p:sp>
      <p:sp>
        <p:nvSpPr>
          <p:cNvPr id="955401" name="Rectangle 9"/>
          <p:cNvSpPr>
            <a:spLocks noChangeArrowheads="1"/>
          </p:cNvSpPr>
          <p:nvPr/>
        </p:nvSpPr>
        <p:spPr bwMode="auto">
          <a:xfrm>
            <a:off x="5821363" y="2757488"/>
            <a:ext cx="30844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 A. When you hit/update a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, write its value down.</a:t>
            </a:r>
          </a:p>
        </p:txBody>
      </p:sp>
      <p:sp>
        <p:nvSpPr>
          <p:cNvPr id="955402" name="Text Box 10"/>
          <p:cNvSpPr txBox="1">
            <a:spLocks noChangeArrowheads="1"/>
          </p:cNvSpPr>
          <p:nvPr/>
        </p:nvSpPr>
        <p:spPr bwMode="auto">
          <a:xfrm>
            <a:off x="3632200" y="1889125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3</a:t>
            </a:r>
          </a:p>
        </p:txBody>
      </p:sp>
      <p:sp>
        <p:nvSpPr>
          <p:cNvPr id="955403" name="Rectangle 11"/>
          <p:cNvSpPr>
            <a:spLocks noChangeArrowheads="1"/>
          </p:cNvSpPr>
          <p:nvPr/>
        </p:nvSpPr>
        <p:spPr bwMode="auto">
          <a:xfrm>
            <a:off x="5811838" y="3338513"/>
            <a:ext cx="256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B. Write all output on</a:t>
            </a:r>
            <a:br>
              <a:rPr lang="en-US"/>
            </a:br>
            <a:r>
              <a:rPr lang="en-US"/>
              <a:t>     your original sheet.</a:t>
            </a:r>
          </a:p>
        </p:txBody>
      </p:sp>
      <p:sp>
        <p:nvSpPr>
          <p:cNvPr id="955404" name="Rectangle 12"/>
          <p:cNvSpPr>
            <a:spLocks noChangeArrowheads="1"/>
          </p:cNvSpPr>
          <p:nvPr/>
        </p:nvSpPr>
        <p:spPr bwMode="auto">
          <a:xfrm>
            <a:off x="5783263" y="39576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C. When you call a func:</a:t>
            </a:r>
          </a:p>
        </p:txBody>
      </p:sp>
      <p:sp>
        <p:nvSpPr>
          <p:cNvPr id="955405" name="Text Box 13"/>
          <p:cNvSpPr txBox="1">
            <a:spLocks noChangeArrowheads="1"/>
          </p:cNvSpPr>
          <p:nvPr/>
        </p:nvSpPr>
        <p:spPr bwMode="auto">
          <a:xfrm>
            <a:off x="3708400" y="4298950"/>
            <a:ext cx="198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mystery(2); </a:t>
            </a:r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955406" name="Rectangle 14"/>
          <p:cNvSpPr>
            <a:spLocks noChangeArrowheads="1"/>
          </p:cNvSpPr>
          <p:nvPr/>
        </p:nvSpPr>
        <p:spPr bwMode="auto">
          <a:xfrm>
            <a:off x="5965825" y="4329113"/>
            <a:ext cx="2792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i. Write its params down</a:t>
            </a:r>
          </a:p>
        </p:txBody>
      </p:sp>
      <p:sp>
        <p:nvSpPr>
          <p:cNvPr id="955407" name="Rectangle 15"/>
          <p:cNvSpPr>
            <a:spLocks noChangeArrowheads="1"/>
          </p:cNvSpPr>
          <p:nvPr/>
        </p:nvSpPr>
        <p:spPr bwMode="auto">
          <a:xfrm>
            <a:off x="5937250" y="4633913"/>
            <a:ext cx="306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ii. Write a * to mark where</a:t>
            </a:r>
            <a:br>
              <a:rPr lang="en-US"/>
            </a:br>
            <a:r>
              <a:rPr lang="en-US"/>
              <a:t>    to continue tracing later</a:t>
            </a:r>
          </a:p>
        </p:txBody>
      </p:sp>
      <p:sp>
        <p:nvSpPr>
          <p:cNvPr id="955408" name="Text Box 16"/>
          <p:cNvSpPr txBox="1">
            <a:spLocks noChangeArrowheads="1"/>
          </p:cNvSpPr>
          <p:nvPr/>
        </p:nvSpPr>
        <p:spPr bwMode="auto">
          <a:xfrm>
            <a:off x="5203825" y="4318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955409" name="Rectangle 17"/>
          <p:cNvSpPr>
            <a:spLocks noChangeArrowheads="1"/>
          </p:cNvSpPr>
          <p:nvPr/>
        </p:nvSpPr>
        <p:spPr bwMode="auto">
          <a:xfrm>
            <a:off x="5934075" y="5243513"/>
            <a:ext cx="2805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iii. Fold the sheet in half</a:t>
            </a:r>
            <a:br>
              <a:rPr lang="en-US"/>
            </a:br>
            <a:r>
              <a:rPr lang="en-US"/>
              <a:t>     and continue tracing</a:t>
            </a:r>
          </a:p>
        </p:txBody>
      </p:sp>
      <p:sp>
        <p:nvSpPr>
          <p:cNvPr id="955410" name="Document"/>
          <p:cNvSpPr>
            <a:spLocks noEditPoints="1" noChangeArrowheads="1"/>
          </p:cNvSpPr>
          <p:nvPr/>
        </p:nvSpPr>
        <p:spPr bwMode="auto">
          <a:xfrm flipH="1" flipV="1">
            <a:off x="3733800" y="1409700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5411" name="Rectangle 19"/>
          <p:cNvSpPr>
            <a:spLocks noChangeArrowheads="1"/>
          </p:cNvSpPr>
          <p:nvPr/>
        </p:nvSpPr>
        <p:spPr bwMode="auto">
          <a:xfrm>
            <a:off x="5076825" y="1066800"/>
            <a:ext cx="781050" cy="5505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5412" name="Text Box 20"/>
          <p:cNvSpPr txBox="1">
            <a:spLocks noChangeArrowheads="1"/>
          </p:cNvSpPr>
          <p:nvPr/>
        </p:nvSpPr>
        <p:spPr bwMode="auto">
          <a:xfrm>
            <a:off x="3708400" y="1860550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2</a:t>
            </a:r>
          </a:p>
        </p:txBody>
      </p:sp>
      <p:pic>
        <p:nvPicPr>
          <p:cNvPr id="955413" name="Picture 21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37433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5414" name="Text Box 22"/>
          <p:cNvSpPr txBox="1">
            <a:spLocks noChangeArrowheads="1"/>
          </p:cNvSpPr>
          <p:nvPr/>
        </p:nvSpPr>
        <p:spPr bwMode="auto">
          <a:xfrm>
            <a:off x="3708400" y="3698875"/>
            <a:ext cx="198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mystery(0); </a:t>
            </a:r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955415" name="Document"/>
          <p:cNvSpPr>
            <a:spLocks noEditPoints="1" noChangeArrowheads="1"/>
          </p:cNvSpPr>
          <p:nvPr/>
        </p:nvSpPr>
        <p:spPr bwMode="auto">
          <a:xfrm flipH="1">
            <a:off x="3800475" y="1447800"/>
            <a:ext cx="1304925" cy="49053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5416" name="Rectangle 24"/>
          <p:cNvSpPr>
            <a:spLocks noChangeArrowheads="1"/>
          </p:cNvSpPr>
          <p:nvPr/>
        </p:nvSpPr>
        <p:spPr bwMode="auto">
          <a:xfrm>
            <a:off x="3667125" y="3762375"/>
            <a:ext cx="2076450" cy="2724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955417" name="Picture 25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225" y="19526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5418" name="Text Box 26"/>
          <p:cNvSpPr txBox="1">
            <a:spLocks noChangeArrowheads="1"/>
          </p:cNvSpPr>
          <p:nvPr/>
        </p:nvSpPr>
        <p:spPr bwMode="auto">
          <a:xfrm>
            <a:off x="3860800" y="1889125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0</a:t>
            </a:r>
          </a:p>
        </p:txBody>
      </p:sp>
      <p:sp>
        <p:nvSpPr>
          <p:cNvPr id="955419" name="Rectangle 27"/>
          <p:cNvSpPr>
            <a:spLocks noGrp="1" noChangeArrowheads="1"/>
          </p:cNvSpPr>
          <p:nvPr>
            <p:ph type="title"/>
          </p:nvPr>
        </p:nvSpPr>
        <p:spPr>
          <a:xfrm>
            <a:off x="685800" y="-2667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Tracing Through Recursion (on Paper)</a:t>
            </a:r>
          </a:p>
        </p:txBody>
      </p:sp>
      <p:sp>
        <p:nvSpPr>
          <p:cNvPr id="955420" name="Text Box 28"/>
          <p:cNvSpPr txBox="1">
            <a:spLocks noChangeArrowheads="1"/>
          </p:cNvSpPr>
          <p:nvPr/>
        </p:nvSpPr>
        <p:spPr bwMode="auto">
          <a:xfrm>
            <a:off x="41275" y="6223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You’re taking a CS exam and see this:</a:t>
            </a:r>
          </a:p>
        </p:txBody>
      </p:sp>
      <p:sp>
        <p:nvSpPr>
          <p:cNvPr id="955421" name="Text Box 29"/>
          <p:cNvSpPr txBox="1">
            <a:spLocks noChangeArrowheads="1"/>
          </p:cNvSpPr>
          <p:nvPr/>
        </p:nvSpPr>
        <p:spPr bwMode="auto">
          <a:xfrm>
            <a:off x="593725" y="965200"/>
            <a:ext cx="3138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How do you solve it quickly?</a:t>
            </a:r>
          </a:p>
        </p:txBody>
      </p:sp>
      <p:pic>
        <p:nvPicPr>
          <p:cNvPr id="955422" name="Picture 30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249555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5423" name="Picture 31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77177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5424" name="Rectangle 32"/>
          <p:cNvSpPr>
            <a:spLocks noChangeArrowheads="1"/>
          </p:cNvSpPr>
          <p:nvPr/>
        </p:nvSpPr>
        <p:spPr bwMode="auto">
          <a:xfrm>
            <a:off x="5695950" y="1428750"/>
            <a:ext cx="3333750" cy="444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5425" name="Rectangle 33"/>
          <p:cNvSpPr>
            <a:spLocks noChangeArrowheads="1"/>
          </p:cNvSpPr>
          <p:nvPr/>
        </p:nvSpPr>
        <p:spPr bwMode="auto">
          <a:xfrm>
            <a:off x="5545138" y="1528763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D. To return from a function:</a:t>
            </a:r>
          </a:p>
        </p:txBody>
      </p:sp>
      <p:sp>
        <p:nvSpPr>
          <p:cNvPr id="955426" name="Rectangle 34"/>
          <p:cNvSpPr>
            <a:spLocks noChangeArrowheads="1"/>
          </p:cNvSpPr>
          <p:nvPr/>
        </p:nvSpPr>
        <p:spPr bwMode="auto">
          <a:xfrm>
            <a:off x="5859463" y="1909763"/>
            <a:ext cx="3430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i. Determine what value is</a:t>
            </a:r>
            <a:br>
              <a:rPr lang="en-US"/>
            </a:br>
            <a:r>
              <a:rPr lang="en-US"/>
              <a:t>   being returned (if any)</a:t>
            </a:r>
          </a:p>
        </p:txBody>
      </p:sp>
      <p:sp>
        <p:nvSpPr>
          <p:cNvPr id="955427" name="Rectangle 35"/>
          <p:cNvSpPr>
            <a:spLocks noChangeArrowheads="1"/>
          </p:cNvSpPr>
          <p:nvPr/>
        </p:nvSpPr>
        <p:spPr bwMode="auto">
          <a:xfrm>
            <a:off x="5821363" y="2547938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ii. Unfold your paper once.</a:t>
            </a:r>
          </a:p>
        </p:txBody>
      </p:sp>
      <p:sp>
        <p:nvSpPr>
          <p:cNvPr id="955428" name="Rectangle 36"/>
          <p:cNvSpPr>
            <a:spLocks noChangeArrowheads="1"/>
          </p:cNvSpPr>
          <p:nvPr/>
        </p:nvSpPr>
        <p:spPr bwMode="auto">
          <a:xfrm>
            <a:off x="5773738" y="2881313"/>
            <a:ext cx="35734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iii. Find the * that points to</a:t>
            </a:r>
            <a:br>
              <a:rPr lang="en-US"/>
            </a:br>
            <a:r>
              <a:rPr lang="en-US"/>
              <a:t>     the line where you were</a:t>
            </a:r>
          </a:p>
          <a:p>
            <a:pPr algn="l"/>
            <a:r>
              <a:rPr lang="en-US"/>
              <a:t>     (you’ll continue from here)</a:t>
            </a:r>
          </a:p>
        </p:txBody>
      </p:sp>
      <p:sp>
        <p:nvSpPr>
          <p:cNvPr id="955429" name="Rectangle 37"/>
          <p:cNvSpPr>
            <a:spLocks noChangeArrowheads="1"/>
          </p:cNvSpPr>
          <p:nvPr/>
        </p:nvSpPr>
        <p:spPr bwMode="auto">
          <a:xfrm>
            <a:off x="5751513" y="3795713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iv. Erase the *</a:t>
            </a:r>
          </a:p>
        </p:txBody>
      </p:sp>
      <p:pic>
        <p:nvPicPr>
          <p:cNvPr id="955430" name="Picture 38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375285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5431" name="AutoShape 39"/>
          <p:cNvSpPr>
            <a:spLocks noChangeArrowheads="1"/>
          </p:cNvSpPr>
          <p:nvPr/>
        </p:nvSpPr>
        <p:spPr bwMode="auto">
          <a:xfrm>
            <a:off x="3381375" y="133350"/>
            <a:ext cx="1590675" cy="676275"/>
          </a:xfrm>
          <a:prstGeom prst="wedgeRoundRectCallout">
            <a:avLst>
              <a:gd name="adj1" fmla="val -35028"/>
              <a:gd name="adj2" fmla="val 141782"/>
              <a:gd name="adj3" fmla="val 16667"/>
            </a:avLst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Returning a value of 1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5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5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5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955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955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955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415" grpId="0" animBg="1"/>
      <p:bldP spid="955415" grpId="1" animBg="1"/>
      <p:bldP spid="955416" grpId="0" animBg="1"/>
      <p:bldP spid="955416" grpId="1" animBg="1"/>
      <p:bldP spid="955418" grpId="0"/>
      <p:bldP spid="955418" grpId="1"/>
      <p:bldP spid="955424" grpId="0" animBg="1"/>
      <p:bldP spid="9554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BD3C-E257-4EE4-9DE0-FBF0169B3430}" type="slidenum">
              <a:rPr lang="en-US"/>
              <a:pPr/>
              <a:t>18</a:t>
            </a:fld>
            <a:endParaRPr lang="en-US"/>
          </a:p>
        </p:txBody>
      </p:sp>
      <p:sp>
        <p:nvSpPr>
          <p:cNvPr id="957442" name="Text Box 2"/>
          <p:cNvSpPr txBox="1">
            <a:spLocks noChangeArrowheads="1"/>
          </p:cNvSpPr>
          <p:nvPr/>
        </p:nvSpPr>
        <p:spPr bwMode="auto">
          <a:xfrm>
            <a:off x="222250" y="1352550"/>
            <a:ext cx="3463925" cy="5465763"/>
          </a:xfrm>
          <a:prstGeom prst="rect">
            <a:avLst/>
          </a:prstGeom>
          <a:solidFill>
            <a:srgbClr val="ECECE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</a:rPr>
              <a:t>5. What does this print?</a:t>
            </a:r>
          </a:p>
          <a:p>
            <a:pPr algn="l"/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mystery(int a)</a:t>
            </a:r>
          </a:p>
          <a:p>
            <a:pPr algn="l"/>
            <a:r>
              <a:rPr lang="en-US" b="1">
                <a:latin typeface="Courier New" pitchFamily="49" charset="0"/>
              </a:rPr>
              <a:t>{ </a:t>
            </a:r>
          </a:p>
          <a:p>
            <a:pPr algn="l"/>
            <a:r>
              <a:rPr lang="en-US" b="1">
                <a:latin typeface="Courier New" pitchFamily="49" charset="0"/>
              </a:rPr>
              <a:t>    if (a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return a+1;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a;</a:t>
            </a:r>
          </a:p>
          <a:p>
            <a:pPr algn="l"/>
            <a:r>
              <a:rPr lang="en-US" sz="1000" b="1">
                <a:latin typeface="Courier New" pitchFamily="49" charset="0"/>
              </a:rPr>
              <a:t>    </a:t>
            </a:r>
          </a:p>
          <a:p>
            <a:pPr algn="l"/>
            <a:r>
              <a:rPr lang="en-US" b="1">
                <a:latin typeface="Courier New" pitchFamily="49" charset="0"/>
              </a:rPr>
              <a:t>    if (a % 2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a = mystery(a/3);</a:t>
            </a:r>
          </a:p>
          <a:p>
            <a:pPr algn="l"/>
            <a:r>
              <a:rPr lang="en-US" b="1">
                <a:latin typeface="Courier New" pitchFamily="49" charset="0"/>
              </a:rPr>
              <a:t>    else</a:t>
            </a:r>
          </a:p>
          <a:p>
            <a:pPr algn="l"/>
            <a:r>
              <a:rPr lang="en-US" b="1">
                <a:latin typeface="Courier New" pitchFamily="49" charset="0"/>
              </a:rPr>
              <a:t>       a = mystery(a-1);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    return a+5;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main()</a:t>
            </a:r>
          </a:p>
          <a:p>
            <a:pPr algn="l"/>
            <a:r>
              <a:rPr lang="en-US" b="1"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mystery(3);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b="1">
              <a:latin typeface="Courier New" pitchFamily="49" charset="0"/>
            </a:endParaRPr>
          </a:p>
        </p:txBody>
      </p:sp>
      <p:sp>
        <p:nvSpPr>
          <p:cNvPr id="957443" name="Text Box 3"/>
          <p:cNvSpPr txBox="1">
            <a:spLocks noChangeArrowheads="1"/>
          </p:cNvSpPr>
          <p:nvPr/>
        </p:nvSpPr>
        <p:spPr bwMode="auto">
          <a:xfrm>
            <a:off x="593725" y="6403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Output: 3</a:t>
            </a:r>
          </a:p>
        </p:txBody>
      </p:sp>
      <p:sp>
        <p:nvSpPr>
          <p:cNvPr id="957444" name="Text Box 4"/>
          <p:cNvSpPr txBox="1">
            <a:spLocks noChangeArrowheads="1"/>
          </p:cNvSpPr>
          <p:nvPr/>
        </p:nvSpPr>
        <p:spPr bwMode="auto">
          <a:xfrm>
            <a:off x="1717675" y="64135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957445" name="Text Box 5"/>
          <p:cNvSpPr txBox="1">
            <a:spLocks noChangeArrowheads="1"/>
          </p:cNvSpPr>
          <p:nvPr/>
        </p:nvSpPr>
        <p:spPr bwMode="auto">
          <a:xfrm>
            <a:off x="6699250" y="1003300"/>
            <a:ext cx="877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Steps:</a:t>
            </a:r>
          </a:p>
        </p:txBody>
      </p:sp>
      <p:sp>
        <p:nvSpPr>
          <p:cNvPr id="957446" name="Document"/>
          <p:cNvSpPr>
            <a:spLocks noEditPoints="1" noChangeArrowheads="1"/>
          </p:cNvSpPr>
          <p:nvPr/>
        </p:nvSpPr>
        <p:spPr bwMode="auto">
          <a:xfrm flipH="1" flipV="1">
            <a:off x="3676650" y="1343025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7447" name="Text Box 7"/>
          <p:cNvSpPr txBox="1">
            <a:spLocks noChangeArrowheads="1"/>
          </p:cNvSpPr>
          <p:nvPr/>
        </p:nvSpPr>
        <p:spPr bwMode="auto">
          <a:xfrm>
            <a:off x="3632200" y="1889125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3</a:t>
            </a:r>
          </a:p>
        </p:txBody>
      </p:sp>
      <p:sp>
        <p:nvSpPr>
          <p:cNvPr id="957448" name="Text Box 8"/>
          <p:cNvSpPr txBox="1">
            <a:spLocks noChangeArrowheads="1"/>
          </p:cNvSpPr>
          <p:nvPr/>
        </p:nvSpPr>
        <p:spPr bwMode="auto">
          <a:xfrm>
            <a:off x="3708400" y="4298950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mystery(2);</a:t>
            </a:r>
          </a:p>
        </p:txBody>
      </p:sp>
      <p:sp>
        <p:nvSpPr>
          <p:cNvPr id="957449" name="Text Box 9"/>
          <p:cNvSpPr txBox="1">
            <a:spLocks noChangeArrowheads="1"/>
          </p:cNvSpPr>
          <p:nvPr/>
        </p:nvSpPr>
        <p:spPr bwMode="auto">
          <a:xfrm>
            <a:off x="5413375" y="429895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957450" name="Document"/>
          <p:cNvSpPr>
            <a:spLocks noEditPoints="1" noChangeArrowheads="1"/>
          </p:cNvSpPr>
          <p:nvPr/>
        </p:nvSpPr>
        <p:spPr bwMode="auto">
          <a:xfrm flipH="1" flipV="1">
            <a:off x="3733800" y="1409700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7451" name="Rectangle 11"/>
          <p:cNvSpPr>
            <a:spLocks noChangeArrowheads="1"/>
          </p:cNvSpPr>
          <p:nvPr/>
        </p:nvSpPr>
        <p:spPr bwMode="auto">
          <a:xfrm>
            <a:off x="5076825" y="1066800"/>
            <a:ext cx="781050" cy="5505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7452" name="Text Box 12"/>
          <p:cNvSpPr txBox="1">
            <a:spLocks noChangeArrowheads="1"/>
          </p:cNvSpPr>
          <p:nvPr/>
        </p:nvSpPr>
        <p:spPr bwMode="auto">
          <a:xfrm>
            <a:off x="3708400" y="1860550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2</a:t>
            </a:r>
          </a:p>
        </p:txBody>
      </p:sp>
      <p:sp>
        <p:nvSpPr>
          <p:cNvPr id="957453" name="Text Box 13"/>
          <p:cNvSpPr txBox="1">
            <a:spLocks noChangeArrowheads="1"/>
          </p:cNvSpPr>
          <p:nvPr/>
        </p:nvSpPr>
        <p:spPr bwMode="auto">
          <a:xfrm>
            <a:off x="3708400" y="3698875"/>
            <a:ext cx="1868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mystery(0); 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957454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-2667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Tracing Through Recursion (on Paper)</a:t>
            </a:r>
          </a:p>
        </p:txBody>
      </p:sp>
      <p:sp>
        <p:nvSpPr>
          <p:cNvPr id="957455" name="Text Box 15"/>
          <p:cNvSpPr txBox="1">
            <a:spLocks noChangeArrowheads="1"/>
          </p:cNvSpPr>
          <p:nvPr/>
        </p:nvSpPr>
        <p:spPr bwMode="auto">
          <a:xfrm>
            <a:off x="41275" y="6223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You’re taking a CS exam and see this:</a:t>
            </a:r>
          </a:p>
        </p:txBody>
      </p:sp>
      <p:sp>
        <p:nvSpPr>
          <p:cNvPr id="957456" name="Text Box 16"/>
          <p:cNvSpPr txBox="1">
            <a:spLocks noChangeArrowheads="1"/>
          </p:cNvSpPr>
          <p:nvPr/>
        </p:nvSpPr>
        <p:spPr bwMode="auto">
          <a:xfrm>
            <a:off x="593725" y="965200"/>
            <a:ext cx="3138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How do you solve it quickly?</a:t>
            </a:r>
          </a:p>
        </p:txBody>
      </p:sp>
      <p:sp>
        <p:nvSpPr>
          <p:cNvPr id="957457" name="Rectangle 17"/>
          <p:cNvSpPr>
            <a:spLocks noChangeArrowheads="1"/>
          </p:cNvSpPr>
          <p:nvPr/>
        </p:nvSpPr>
        <p:spPr bwMode="auto">
          <a:xfrm>
            <a:off x="5410200" y="1428750"/>
            <a:ext cx="3619500" cy="444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7458" name="Rectangle 18"/>
          <p:cNvSpPr>
            <a:spLocks noChangeArrowheads="1"/>
          </p:cNvSpPr>
          <p:nvPr/>
        </p:nvSpPr>
        <p:spPr bwMode="auto">
          <a:xfrm>
            <a:off x="5545138" y="1528763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D. To return from a function:</a:t>
            </a:r>
          </a:p>
        </p:txBody>
      </p:sp>
      <p:sp>
        <p:nvSpPr>
          <p:cNvPr id="957459" name="Rectangle 19"/>
          <p:cNvSpPr>
            <a:spLocks noChangeArrowheads="1"/>
          </p:cNvSpPr>
          <p:nvPr/>
        </p:nvSpPr>
        <p:spPr bwMode="auto">
          <a:xfrm>
            <a:off x="5859463" y="1909763"/>
            <a:ext cx="3430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i. Determine what value is</a:t>
            </a:r>
            <a:br>
              <a:rPr lang="en-US"/>
            </a:br>
            <a:r>
              <a:rPr lang="en-US"/>
              <a:t>   being returned (if any)</a:t>
            </a:r>
          </a:p>
        </p:txBody>
      </p:sp>
      <p:sp>
        <p:nvSpPr>
          <p:cNvPr id="957460" name="Rectangle 20"/>
          <p:cNvSpPr>
            <a:spLocks noChangeArrowheads="1"/>
          </p:cNvSpPr>
          <p:nvPr/>
        </p:nvSpPr>
        <p:spPr bwMode="auto">
          <a:xfrm>
            <a:off x="5821363" y="2547938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ii. Unfold your paper once.</a:t>
            </a:r>
          </a:p>
        </p:txBody>
      </p:sp>
      <p:sp>
        <p:nvSpPr>
          <p:cNvPr id="957461" name="Rectangle 21"/>
          <p:cNvSpPr>
            <a:spLocks noChangeArrowheads="1"/>
          </p:cNvSpPr>
          <p:nvPr/>
        </p:nvSpPr>
        <p:spPr bwMode="auto">
          <a:xfrm>
            <a:off x="5773738" y="2881313"/>
            <a:ext cx="35734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iii. Find the * that points to</a:t>
            </a:r>
            <a:br>
              <a:rPr lang="en-US"/>
            </a:br>
            <a:r>
              <a:rPr lang="en-US"/>
              <a:t>     the line where you were</a:t>
            </a:r>
          </a:p>
          <a:p>
            <a:pPr algn="l"/>
            <a:r>
              <a:rPr lang="en-US"/>
              <a:t>     (you’ll continue from here)</a:t>
            </a:r>
          </a:p>
        </p:txBody>
      </p:sp>
      <p:sp>
        <p:nvSpPr>
          <p:cNvPr id="957462" name="Rectangle 22"/>
          <p:cNvSpPr>
            <a:spLocks noChangeArrowheads="1"/>
          </p:cNvSpPr>
          <p:nvPr/>
        </p:nvSpPr>
        <p:spPr bwMode="auto">
          <a:xfrm>
            <a:off x="5751513" y="3795713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iv. Erase the *</a:t>
            </a:r>
          </a:p>
        </p:txBody>
      </p:sp>
      <p:pic>
        <p:nvPicPr>
          <p:cNvPr id="957463" name="Picture 23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37433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7464" name="AutoShape 24"/>
          <p:cNvSpPr>
            <a:spLocks noChangeArrowheads="1"/>
          </p:cNvSpPr>
          <p:nvPr/>
        </p:nvSpPr>
        <p:spPr bwMode="auto">
          <a:xfrm>
            <a:off x="3381375" y="133350"/>
            <a:ext cx="1590675" cy="676275"/>
          </a:xfrm>
          <a:prstGeom prst="wedgeRoundRectCallout">
            <a:avLst>
              <a:gd name="adj1" fmla="val -35028"/>
              <a:gd name="adj2" fmla="val 141782"/>
              <a:gd name="adj3" fmla="val 16667"/>
            </a:avLst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Returning a value of 1</a:t>
            </a:r>
          </a:p>
          <a:p>
            <a:endParaRPr lang="en-US"/>
          </a:p>
        </p:txBody>
      </p:sp>
      <p:sp>
        <p:nvSpPr>
          <p:cNvPr id="957465" name="Text Box 25"/>
          <p:cNvSpPr txBox="1">
            <a:spLocks noChangeArrowheads="1"/>
          </p:cNvSpPr>
          <p:nvPr/>
        </p:nvSpPr>
        <p:spPr bwMode="auto">
          <a:xfrm>
            <a:off x="5394325" y="3698875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sp>
        <p:nvSpPr>
          <p:cNvPr id="957466" name="Rectangle 26"/>
          <p:cNvSpPr>
            <a:spLocks noChangeArrowheads="1"/>
          </p:cNvSpPr>
          <p:nvPr/>
        </p:nvSpPr>
        <p:spPr bwMode="auto">
          <a:xfrm>
            <a:off x="5761038" y="4138613"/>
            <a:ext cx="3430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v. Write the returned value</a:t>
            </a:r>
            <a:br>
              <a:rPr lang="en-US"/>
            </a:br>
            <a:r>
              <a:rPr lang="en-US"/>
              <a:t>    above your function</a:t>
            </a:r>
          </a:p>
        </p:txBody>
      </p:sp>
      <p:sp>
        <p:nvSpPr>
          <p:cNvPr id="957467" name="Line 27"/>
          <p:cNvSpPr>
            <a:spLocks noChangeShapeType="1"/>
          </p:cNvSpPr>
          <p:nvPr/>
        </p:nvSpPr>
        <p:spPr bwMode="auto">
          <a:xfrm flipV="1">
            <a:off x="4219575" y="3752850"/>
            <a:ext cx="1190625" cy="285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7468" name="Text Box 28"/>
          <p:cNvSpPr txBox="1">
            <a:spLocks noChangeArrowheads="1"/>
          </p:cNvSpPr>
          <p:nvPr/>
        </p:nvSpPr>
        <p:spPr bwMode="auto">
          <a:xfrm>
            <a:off x="4479925" y="422275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957469" name="Text Box 29"/>
          <p:cNvSpPr txBox="1">
            <a:spLocks noChangeArrowheads="1"/>
          </p:cNvSpPr>
          <p:nvPr/>
        </p:nvSpPr>
        <p:spPr bwMode="auto">
          <a:xfrm>
            <a:off x="4394200" y="353695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957470" name="Rectangle 30"/>
          <p:cNvSpPr>
            <a:spLocks noChangeArrowheads="1"/>
          </p:cNvSpPr>
          <p:nvPr/>
        </p:nvSpPr>
        <p:spPr bwMode="auto">
          <a:xfrm>
            <a:off x="5703888" y="4738688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vi. Continue tracing normally.</a:t>
            </a:r>
          </a:p>
        </p:txBody>
      </p:sp>
      <p:pic>
        <p:nvPicPr>
          <p:cNvPr id="957471" name="Picture 31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470535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7472" name="AutoShape 32"/>
          <p:cNvSpPr>
            <a:spLocks noChangeArrowheads="1"/>
          </p:cNvSpPr>
          <p:nvPr/>
        </p:nvSpPr>
        <p:spPr bwMode="auto">
          <a:xfrm>
            <a:off x="3467100" y="123825"/>
            <a:ext cx="1590675" cy="676275"/>
          </a:xfrm>
          <a:prstGeom prst="wedgeRoundRectCallout">
            <a:avLst>
              <a:gd name="adj1" fmla="val -40421"/>
              <a:gd name="adj2" fmla="val 138968"/>
              <a:gd name="adj3" fmla="val 16667"/>
            </a:avLst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Returning a value of 6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57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5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4.44444E-6 L -0.01146 0.4486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957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57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957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957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957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957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957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957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957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957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957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957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957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957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50" grpId="0" animBg="1"/>
      <p:bldP spid="957451" grpId="0" animBg="1"/>
      <p:bldP spid="957452" grpId="0"/>
      <p:bldP spid="957453" grpId="0"/>
      <p:bldP spid="957457" grpId="0" animBg="1"/>
      <p:bldP spid="957459" grpId="0"/>
      <p:bldP spid="957459" grpId="1"/>
      <p:bldP spid="957460" grpId="0"/>
      <p:bldP spid="957460" grpId="1"/>
      <p:bldP spid="957461" grpId="0"/>
      <p:bldP spid="957462" grpId="0"/>
      <p:bldP spid="957464" grpId="0" animBg="1"/>
      <p:bldP spid="957465" grpId="0"/>
      <p:bldP spid="957466" grpId="0"/>
      <p:bldP spid="957466" grpId="1"/>
      <p:bldP spid="957467" grpId="0" animBg="1"/>
      <p:bldP spid="957467" grpId="1" animBg="1"/>
      <p:bldP spid="957468" grpId="0"/>
      <p:bldP spid="957468" grpId="1"/>
      <p:bldP spid="957468" grpId="2"/>
      <p:bldP spid="957469" grpId="0"/>
      <p:bldP spid="957469" grpId="1"/>
      <p:bldP spid="957470" grpId="0"/>
      <p:bldP spid="957470" grpId="1"/>
      <p:bldP spid="9574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043-C2CA-4DD4-A262-ED1DBD73DD02}" type="slidenum">
              <a:rPr lang="en-US"/>
              <a:pPr/>
              <a:t>19</a:t>
            </a:fld>
            <a:endParaRPr lang="en-US"/>
          </a:p>
        </p:txBody>
      </p:sp>
      <p:sp>
        <p:nvSpPr>
          <p:cNvPr id="959490" name="Text Box 2"/>
          <p:cNvSpPr txBox="1">
            <a:spLocks noChangeArrowheads="1"/>
          </p:cNvSpPr>
          <p:nvPr/>
        </p:nvSpPr>
        <p:spPr bwMode="auto">
          <a:xfrm>
            <a:off x="222250" y="1352550"/>
            <a:ext cx="3463925" cy="5465763"/>
          </a:xfrm>
          <a:prstGeom prst="rect">
            <a:avLst/>
          </a:prstGeom>
          <a:solidFill>
            <a:srgbClr val="ECECE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</a:rPr>
              <a:t>5. What does this print?</a:t>
            </a:r>
          </a:p>
          <a:p>
            <a:pPr algn="l"/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mystery(int a)</a:t>
            </a:r>
          </a:p>
          <a:p>
            <a:pPr algn="l"/>
            <a:r>
              <a:rPr lang="en-US" b="1">
                <a:latin typeface="Courier New" pitchFamily="49" charset="0"/>
              </a:rPr>
              <a:t>{ </a:t>
            </a:r>
          </a:p>
          <a:p>
            <a:pPr algn="l"/>
            <a:r>
              <a:rPr lang="en-US" b="1">
                <a:latin typeface="Courier New" pitchFamily="49" charset="0"/>
              </a:rPr>
              <a:t>    if (a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return a+1;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a;</a:t>
            </a:r>
          </a:p>
          <a:p>
            <a:pPr algn="l"/>
            <a:r>
              <a:rPr lang="en-US" sz="1000" b="1">
                <a:latin typeface="Courier New" pitchFamily="49" charset="0"/>
              </a:rPr>
              <a:t>    </a:t>
            </a:r>
          </a:p>
          <a:p>
            <a:pPr algn="l"/>
            <a:r>
              <a:rPr lang="en-US" b="1">
                <a:latin typeface="Courier New" pitchFamily="49" charset="0"/>
              </a:rPr>
              <a:t>    if (a % 2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a = mystery(a/3);</a:t>
            </a:r>
          </a:p>
          <a:p>
            <a:pPr algn="l"/>
            <a:r>
              <a:rPr lang="en-US" b="1">
                <a:latin typeface="Courier New" pitchFamily="49" charset="0"/>
              </a:rPr>
              <a:t>    else</a:t>
            </a:r>
          </a:p>
          <a:p>
            <a:pPr algn="l"/>
            <a:r>
              <a:rPr lang="en-US" b="1">
                <a:latin typeface="Courier New" pitchFamily="49" charset="0"/>
              </a:rPr>
              <a:t>       a = mystery(a-1);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    return a+5;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main()</a:t>
            </a:r>
          </a:p>
          <a:p>
            <a:pPr algn="l"/>
            <a:r>
              <a:rPr lang="en-US" b="1"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mystery(3);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b="1">
              <a:latin typeface="Courier New" pitchFamily="49" charset="0"/>
            </a:endParaRPr>
          </a:p>
        </p:txBody>
      </p:sp>
      <p:sp>
        <p:nvSpPr>
          <p:cNvPr id="959491" name="Text Box 3"/>
          <p:cNvSpPr txBox="1">
            <a:spLocks noChangeArrowheads="1"/>
          </p:cNvSpPr>
          <p:nvPr/>
        </p:nvSpPr>
        <p:spPr bwMode="auto">
          <a:xfrm>
            <a:off x="593725" y="6403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Output: 3</a:t>
            </a:r>
          </a:p>
        </p:txBody>
      </p:sp>
      <p:sp>
        <p:nvSpPr>
          <p:cNvPr id="959492" name="Text Box 4"/>
          <p:cNvSpPr txBox="1">
            <a:spLocks noChangeArrowheads="1"/>
          </p:cNvSpPr>
          <p:nvPr/>
        </p:nvSpPr>
        <p:spPr bwMode="auto">
          <a:xfrm>
            <a:off x="1717675" y="64135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959493" name="Document"/>
          <p:cNvSpPr>
            <a:spLocks noEditPoints="1" noChangeArrowheads="1"/>
          </p:cNvSpPr>
          <p:nvPr/>
        </p:nvSpPr>
        <p:spPr bwMode="auto">
          <a:xfrm flipH="1" flipV="1">
            <a:off x="3676650" y="1343025"/>
            <a:ext cx="2047875" cy="49339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9494" name="Text Box 6"/>
          <p:cNvSpPr txBox="1">
            <a:spLocks noChangeArrowheads="1"/>
          </p:cNvSpPr>
          <p:nvPr/>
        </p:nvSpPr>
        <p:spPr bwMode="auto">
          <a:xfrm>
            <a:off x="3632200" y="1889125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3</a:t>
            </a:r>
          </a:p>
        </p:txBody>
      </p:sp>
      <p:sp>
        <p:nvSpPr>
          <p:cNvPr id="959495" name="Text Box 7"/>
          <p:cNvSpPr txBox="1">
            <a:spLocks noChangeArrowheads="1"/>
          </p:cNvSpPr>
          <p:nvPr/>
        </p:nvSpPr>
        <p:spPr bwMode="auto">
          <a:xfrm>
            <a:off x="3708400" y="4298950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 = mystery(2);</a:t>
            </a:r>
          </a:p>
        </p:txBody>
      </p:sp>
      <p:sp>
        <p:nvSpPr>
          <p:cNvPr id="959496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-2667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Tracing Through Recursion (on Paper)</a:t>
            </a:r>
          </a:p>
        </p:txBody>
      </p:sp>
      <p:sp>
        <p:nvSpPr>
          <p:cNvPr id="959497" name="Text Box 9"/>
          <p:cNvSpPr txBox="1">
            <a:spLocks noChangeArrowheads="1"/>
          </p:cNvSpPr>
          <p:nvPr/>
        </p:nvSpPr>
        <p:spPr bwMode="auto">
          <a:xfrm>
            <a:off x="41275" y="6223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You’re taking a CS exam and see this:</a:t>
            </a:r>
          </a:p>
        </p:txBody>
      </p:sp>
      <p:sp>
        <p:nvSpPr>
          <p:cNvPr id="959498" name="Text Box 10"/>
          <p:cNvSpPr txBox="1">
            <a:spLocks noChangeArrowheads="1"/>
          </p:cNvSpPr>
          <p:nvPr/>
        </p:nvSpPr>
        <p:spPr bwMode="auto">
          <a:xfrm>
            <a:off x="593725" y="965200"/>
            <a:ext cx="3138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How do you solve it quickly?</a:t>
            </a:r>
          </a:p>
        </p:txBody>
      </p:sp>
      <p:sp>
        <p:nvSpPr>
          <p:cNvPr id="959499" name="Line 11"/>
          <p:cNvSpPr>
            <a:spLocks noChangeShapeType="1"/>
          </p:cNvSpPr>
          <p:nvPr/>
        </p:nvSpPr>
        <p:spPr bwMode="auto">
          <a:xfrm flipV="1">
            <a:off x="4219575" y="4352925"/>
            <a:ext cx="1190625" cy="285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9500" name="Text Box 12"/>
          <p:cNvSpPr txBox="1">
            <a:spLocks noChangeArrowheads="1"/>
          </p:cNvSpPr>
          <p:nvPr/>
        </p:nvSpPr>
        <p:spPr bwMode="auto">
          <a:xfrm>
            <a:off x="4470400" y="40703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6</a:t>
            </a:r>
          </a:p>
        </p:txBody>
      </p:sp>
      <p:sp>
        <p:nvSpPr>
          <p:cNvPr id="959501" name="Text Box 13"/>
          <p:cNvSpPr txBox="1">
            <a:spLocks noChangeArrowheads="1"/>
          </p:cNvSpPr>
          <p:nvPr/>
        </p:nvSpPr>
        <p:spPr bwMode="auto">
          <a:xfrm>
            <a:off x="5413375" y="429895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*</a:t>
            </a:r>
          </a:p>
        </p:txBody>
      </p:sp>
      <p:pic>
        <p:nvPicPr>
          <p:cNvPr id="959502" name="Picture 14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428625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9503" name="AutoShape 15"/>
          <p:cNvSpPr>
            <a:spLocks noChangeArrowheads="1"/>
          </p:cNvSpPr>
          <p:nvPr/>
        </p:nvSpPr>
        <p:spPr bwMode="auto">
          <a:xfrm>
            <a:off x="3457575" y="123825"/>
            <a:ext cx="1590675" cy="676275"/>
          </a:xfrm>
          <a:prstGeom prst="wedgeRoundRectCallout">
            <a:avLst>
              <a:gd name="adj1" fmla="val -38023"/>
              <a:gd name="adj2" fmla="val 138968"/>
              <a:gd name="adj3" fmla="val 16667"/>
            </a:avLst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Returning a value of 6</a:t>
            </a:r>
          </a:p>
        </p:txBody>
      </p:sp>
      <p:pic>
        <p:nvPicPr>
          <p:cNvPr id="959504" name="Picture 16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46958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9505" name="Picture 17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5943600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9506" name="Text Box 18"/>
          <p:cNvSpPr txBox="1">
            <a:spLocks noChangeArrowheads="1"/>
          </p:cNvSpPr>
          <p:nvPr/>
        </p:nvSpPr>
        <p:spPr bwMode="auto">
          <a:xfrm>
            <a:off x="1908175" y="6413500"/>
            <a:ext cx="390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11</a:t>
            </a:r>
          </a:p>
        </p:txBody>
      </p:sp>
      <p:sp>
        <p:nvSpPr>
          <p:cNvPr id="959507" name="Text Box 19"/>
          <p:cNvSpPr txBox="1">
            <a:spLocks noChangeArrowheads="1"/>
          </p:cNvSpPr>
          <p:nvPr/>
        </p:nvSpPr>
        <p:spPr bwMode="auto">
          <a:xfrm>
            <a:off x="4537075" y="4222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6</a:t>
            </a:r>
          </a:p>
        </p:txBody>
      </p:sp>
      <p:sp>
        <p:nvSpPr>
          <p:cNvPr id="959508" name="AutoShape 20"/>
          <p:cNvSpPr>
            <a:spLocks noChangeArrowheads="1"/>
          </p:cNvSpPr>
          <p:nvPr/>
        </p:nvSpPr>
        <p:spPr bwMode="auto">
          <a:xfrm>
            <a:off x="3457575" y="114300"/>
            <a:ext cx="1590675" cy="676275"/>
          </a:xfrm>
          <a:prstGeom prst="wedgeRoundRectCallout">
            <a:avLst>
              <a:gd name="adj1" fmla="val -38023"/>
              <a:gd name="adj2" fmla="val 137560"/>
              <a:gd name="adj3" fmla="val 16667"/>
            </a:avLst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Returning a value of 11</a:t>
            </a:r>
          </a:p>
          <a:p>
            <a:endParaRPr lang="en-US"/>
          </a:p>
        </p:txBody>
      </p:sp>
      <p:sp>
        <p:nvSpPr>
          <p:cNvPr id="959509" name="Line 21"/>
          <p:cNvSpPr>
            <a:spLocks noChangeShapeType="1"/>
          </p:cNvSpPr>
          <p:nvPr/>
        </p:nvSpPr>
        <p:spPr bwMode="auto">
          <a:xfrm flipV="1">
            <a:off x="2028825" y="5953125"/>
            <a:ext cx="1190625" cy="285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9510" name="Text Box 22"/>
          <p:cNvSpPr txBox="1">
            <a:spLocks noChangeArrowheads="1"/>
          </p:cNvSpPr>
          <p:nvPr/>
        </p:nvSpPr>
        <p:spPr bwMode="auto">
          <a:xfrm>
            <a:off x="4508500" y="412750"/>
            <a:ext cx="390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11</a:t>
            </a:r>
          </a:p>
        </p:txBody>
      </p:sp>
      <p:sp>
        <p:nvSpPr>
          <p:cNvPr id="959511" name="Rectangle 23"/>
          <p:cNvSpPr>
            <a:spLocks noChangeArrowheads="1"/>
          </p:cNvSpPr>
          <p:nvPr/>
        </p:nvSpPr>
        <p:spPr bwMode="auto">
          <a:xfrm>
            <a:off x="5773738" y="2881313"/>
            <a:ext cx="35734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iii. Find the * that points to</a:t>
            </a:r>
            <a:br>
              <a:rPr lang="en-US"/>
            </a:br>
            <a:r>
              <a:rPr lang="en-US"/>
              <a:t>     the line where you were</a:t>
            </a:r>
          </a:p>
          <a:p>
            <a:pPr algn="l"/>
            <a:r>
              <a:rPr lang="en-US"/>
              <a:t>     (you’ll continue from here)</a:t>
            </a:r>
          </a:p>
        </p:txBody>
      </p:sp>
      <p:sp>
        <p:nvSpPr>
          <p:cNvPr id="959512" name="Rectangle 24"/>
          <p:cNvSpPr>
            <a:spLocks noChangeArrowheads="1"/>
          </p:cNvSpPr>
          <p:nvPr/>
        </p:nvSpPr>
        <p:spPr bwMode="auto">
          <a:xfrm>
            <a:off x="5751513" y="3795713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iv. Erase the *</a:t>
            </a:r>
          </a:p>
        </p:txBody>
      </p:sp>
      <p:sp>
        <p:nvSpPr>
          <p:cNvPr id="959513" name="Rectangle 25"/>
          <p:cNvSpPr>
            <a:spLocks noChangeArrowheads="1"/>
          </p:cNvSpPr>
          <p:nvPr/>
        </p:nvSpPr>
        <p:spPr bwMode="auto">
          <a:xfrm>
            <a:off x="5761038" y="4138613"/>
            <a:ext cx="3430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v. Write the returned value</a:t>
            </a:r>
            <a:br>
              <a:rPr lang="en-US"/>
            </a:br>
            <a:r>
              <a:rPr lang="en-US"/>
              <a:t>    above your function</a:t>
            </a:r>
          </a:p>
        </p:txBody>
      </p:sp>
      <p:sp>
        <p:nvSpPr>
          <p:cNvPr id="959514" name="Rectangle 26"/>
          <p:cNvSpPr>
            <a:spLocks noChangeArrowheads="1"/>
          </p:cNvSpPr>
          <p:nvPr/>
        </p:nvSpPr>
        <p:spPr bwMode="auto">
          <a:xfrm>
            <a:off x="5703888" y="4738688"/>
            <a:ext cx="343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vi. Continue tracing normally.</a:t>
            </a:r>
          </a:p>
        </p:txBody>
      </p:sp>
      <p:grpSp>
        <p:nvGrpSpPr>
          <p:cNvPr id="959515" name="Group 27"/>
          <p:cNvGrpSpPr>
            <a:grpSpLocks/>
          </p:cNvGrpSpPr>
          <p:nvPr/>
        </p:nvGrpSpPr>
        <p:grpSpPr bwMode="auto">
          <a:xfrm>
            <a:off x="5545138" y="1528763"/>
            <a:ext cx="3744912" cy="1385887"/>
            <a:chOff x="3493" y="963"/>
            <a:chExt cx="2359" cy="873"/>
          </a:xfrm>
        </p:grpSpPr>
        <p:sp>
          <p:nvSpPr>
            <p:cNvPr id="959516" name="Rectangle 28"/>
            <p:cNvSpPr>
              <a:spLocks noChangeArrowheads="1"/>
            </p:cNvSpPr>
            <p:nvPr/>
          </p:nvSpPr>
          <p:spPr bwMode="auto">
            <a:xfrm>
              <a:off x="3493" y="963"/>
              <a:ext cx="21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 D. To return from a function:</a:t>
              </a:r>
            </a:p>
          </p:txBody>
        </p:sp>
        <p:sp>
          <p:nvSpPr>
            <p:cNvPr id="959517" name="Rectangle 29"/>
            <p:cNvSpPr>
              <a:spLocks noChangeArrowheads="1"/>
            </p:cNvSpPr>
            <p:nvPr/>
          </p:nvSpPr>
          <p:spPr bwMode="auto">
            <a:xfrm>
              <a:off x="3691" y="1203"/>
              <a:ext cx="216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i. Determine what value is</a:t>
              </a:r>
              <a:br>
                <a:rPr lang="en-US"/>
              </a:br>
              <a:r>
                <a:rPr lang="en-US"/>
                <a:t>   being returned (if any)</a:t>
              </a:r>
            </a:p>
          </p:txBody>
        </p:sp>
        <p:sp>
          <p:nvSpPr>
            <p:cNvPr id="959518" name="Rectangle 30"/>
            <p:cNvSpPr>
              <a:spLocks noChangeArrowheads="1"/>
            </p:cNvSpPr>
            <p:nvPr/>
          </p:nvSpPr>
          <p:spPr bwMode="auto">
            <a:xfrm>
              <a:off x="3667" y="1605"/>
              <a:ext cx="21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ii. Unfold your paper once.</a:t>
              </a:r>
            </a:p>
          </p:txBody>
        </p:sp>
      </p:grpSp>
      <p:pic>
        <p:nvPicPr>
          <p:cNvPr id="959519" name="Picture 31" descr="MC900363172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4695825"/>
            <a:ext cx="86836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9520" name="Text Box 32"/>
          <p:cNvSpPr txBox="1">
            <a:spLocks noChangeArrowheads="1"/>
          </p:cNvSpPr>
          <p:nvPr/>
        </p:nvSpPr>
        <p:spPr bwMode="auto">
          <a:xfrm>
            <a:off x="6699250" y="1003300"/>
            <a:ext cx="877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Steps: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59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5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-0.00833 0.5333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959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5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-0.2375 0.7708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959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3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5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9" grpId="0" animBg="1"/>
      <p:bldP spid="959500" grpId="0"/>
      <p:bldP spid="959501" grpId="0"/>
      <p:bldP spid="959503" grpId="0" animBg="1"/>
      <p:bldP spid="959506" grpId="0"/>
      <p:bldP spid="959507" grpId="0"/>
      <p:bldP spid="959507" grpId="1"/>
      <p:bldP spid="959507" grpId="2"/>
      <p:bldP spid="959508" grpId="0" animBg="1"/>
      <p:bldP spid="959508" grpId="1" animBg="1"/>
      <p:bldP spid="959509" grpId="0" animBg="1"/>
      <p:bldP spid="959510" grpId="0"/>
      <p:bldP spid="959510" grpId="1"/>
      <p:bldP spid="959511" grpId="0"/>
      <p:bldP spid="959512" grpId="0"/>
      <p:bldP spid="959513" grpId="0"/>
      <p:bldP spid="9595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87E8-E00E-4F5E-BD8D-1128E1A365CD}" type="slidenum">
              <a:rPr lang="en-US"/>
              <a:pPr/>
              <a:t>2</a:t>
            </a:fld>
            <a:endParaRPr lang="en-US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Recursion!</a:t>
            </a:r>
          </a:p>
        </p:txBody>
      </p:sp>
      <p:grpSp>
        <p:nvGrpSpPr>
          <p:cNvPr id="679939" name="Group 3"/>
          <p:cNvGrpSpPr>
            <a:grpSpLocks/>
          </p:cNvGrpSpPr>
          <p:nvPr/>
        </p:nvGrpSpPr>
        <p:grpSpPr bwMode="auto">
          <a:xfrm>
            <a:off x="4343400" y="4038600"/>
            <a:ext cx="4392613" cy="2074863"/>
            <a:chOff x="2784" y="2064"/>
            <a:chExt cx="2767" cy="1307"/>
          </a:xfrm>
        </p:grpSpPr>
        <p:sp>
          <p:nvSpPr>
            <p:cNvPr id="679940" name="Text Box 4"/>
            <p:cNvSpPr txBox="1">
              <a:spLocks noChangeArrowheads="1"/>
            </p:cNvSpPr>
            <p:nvPr/>
          </p:nvSpPr>
          <p:spPr bwMode="auto">
            <a:xfrm>
              <a:off x="2784" y="2352"/>
              <a:ext cx="15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Building a </a:t>
              </a:r>
              <a:r>
                <a:rPr lang="en-US">
                  <a:solidFill>
                    <a:schemeClr val="accent2"/>
                  </a:solidFill>
                </a:rPr>
                <a:t>SuDoKu</a:t>
              </a:r>
              <a:r>
                <a:rPr lang="en-US"/>
                <a:t> solver!</a:t>
              </a:r>
            </a:p>
          </p:txBody>
        </p:sp>
        <p:pic>
          <p:nvPicPr>
            <p:cNvPr id="67994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2064"/>
              <a:ext cx="1279" cy="1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79942" name="Group 6"/>
          <p:cNvGrpSpPr>
            <a:grpSpLocks/>
          </p:cNvGrpSpPr>
          <p:nvPr/>
        </p:nvGrpSpPr>
        <p:grpSpPr bwMode="auto">
          <a:xfrm>
            <a:off x="457200" y="3886200"/>
            <a:ext cx="3581400" cy="2546350"/>
            <a:chOff x="288" y="1536"/>
            <a:chExt cx="2256" cy="1604"/>
          </a:xfrm>
        </p:grpSpPr>
        <p:sp>
          <p:nvSpPr>
            <p:cNvPr id="679943" name="Text Box 7"/>
            <p:cNvSpPr txBox="1">
              <a:spLocks noChangeArrowheads="1"/>
            </p:cNvSpPr>
            <p:nvPr/>
          </p:nvSpPr>
          <p:spPr bwMode="auto">
            <a:xfrm>
              <a:off x="768" y="2736"/>
              <a:ext cx="13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Even cracking </a:t>
              </a:r>
              <a:r>
                <a:rPr lang="en-US">
                  <a:solidFill>
                    <a:schemeClr val="accent2"/>
                  </a:solidFill>
                </a:rPr>
                <a:t>codes</a:t>
              </a:r>
              <a:r>
                <a:rPr lang="en-US"/>
                <a:t> and </a:t>
              </a:r>
              <a:r>
                <a:rPr lang="en-US">
                  <a:solidFill>
                    <a:schemeClr val="accent2"/>
                  </a:solidFill>
                </a:rPr>
                <a:t>ciphers</a:t>
              </a:r>
              <a:r>
                <a:rPr lang="en-US"/>
                <a:t>!</a:t>
              </a:r>
            </a:p>
          </p:txBody>
        </p:sp>
        <p:pic>
          <p:nvPicPr>
            <p:cNvPr id="679944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249" b="79442"/>
            <a:stretch>
              <a:fillRect/>
            </a:stretch>
          </p:blipFill>
          <p:spPr bwMode="auto">
            <a:xfrm>
              <a:off x="288" y="1536"/>
              <a:ext cx="2256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9945" name="Text Box 9"/>
          <p:cNvSpPr txBox="1">
            <a:spLocks noChangeArrowheads="1"/>
          </p:cNvSpPr>
          <p:nvPr/>
        </p:nvSpPr>
        <p:spPr bwMode="auto">
          <a:xfrm>
            <a:off x="6308725" y="955675"/>
            <a:ext cx="26511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Recursion is one of the most </a:t>
            </a:r>
            <a:r>
              <a:rPr lang="en-US">
                <a:solidFill>
                  <a:schemeClr val="accent2"/>
                </a:solidFill>
              </a:rPr>
              <a:t>difficult topics</a:t>
            </a:r>
            <a:r>
              <a:rPr lang="en-US"/>
              <a:t> in Computer Science…</a:t>
            </a:r>
          </a:p>
        </p:txBody>
      </p:sp>
      <p:sp>
        <p:nvSpPr>
          <p:cNvPr id="679946" name="Text Box 10"/>
          <p:cNvSpPr txBox="1">
            <a:spLocks noChangeArrowheads="1"/>
          </p:cNvSpPr>
          <p:nvPr/>
        </p:nvSpPr>
        <p:spPr bwMode="auto">
          <a:xfrm>
            <a:off x="6324600" y="2055813"/>
            <a:ext cx="26511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But once you master it, you can </a:t>
            </a:r>
            <a:r>
              <a:rPr lang="en-US">
                <a:solidFill>
                  <a:schemeClr val="accent2"/>
                </a:solidFill>
              </a:rPr>
              <a:t>solve</a:t>
            </a:r>
            <a:r>
              <a:rPr lang="en-US"/>
              <a:t> all sorts of </a:t>
            </a:r>
            <a:r>
              <a:rPr lang="en-US">
                <a:solidFill>
                  <a:schemeClr val="accent2"/>
                </a:solidFill>
              </a:rPr>
              <a:t>cool problems</a:t>
            </a:r>
            <a:r>
              <a:rPr lang="en-US"/>
              <a:t>!</a:t>
            </a:r>
          </a:p>
        </p:txBody>
      </p:sp>
      <p:grpSp>
        <p:nvGrpSpPr>
          <p:cNvPr id="679947" name="Group 11"/>
          <p:cNvGrpSpPr>
            <a:grpSpLocks/>
          </p:cNvGrpSpPr>
          <p:nvPr/>
        </p:nvGrpSpPr>
        <p:grpSpPr bwMode="auto">
          <a:xfrm>
            <a:off x="-457200" y="1066800"/>
            <a:ext cx="5724525" cy="2295525"/>
            <a:chOff x="-432" y="624"/>
            <a:chExt cx="3606" cy="1446"/>
          </a:xfrm>
        </p:grpSpPr>
        <p:sp>
          <p:nvSpPr>
            <p:cNvPr id="679948" name="Text Box 12"/>
            <p:cNvSpPr txBox="1">
              <a:spLocks noChangeArrowheads="1"/>
            </p:cNvSpPr>
            <p:nvPr/>
          </p:nvSpPr>
          <p:spPr bwMode="auto">
            <a:xfrm>
              <a:off x="-432" y="638"/>
              <a:ext cx="233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        Writing a computer </a:t>
              </a:r>
              <a:br>
                <a:rPr lang="en-US"/>
              </a:br>
              <a:r>
                <a:rPr lang="en-US"/>
                <a:t>       program that can </a:t>
              </a:r>
              <a:br>
                <a:rPr lang="en-US"/>
              </a:br>
              <a:r>
                <a:rPr lang="en-US"/>
                <a:t>        play </a:t>
              </a:r>
              <a:r>
                <a:rPr lang="en-US">
                  <a:solidFill>
                    <a:schemeClr val="accent2"/>
                  </a:solidFill>
                </a:rPr>
                <a:t>chess</a:t>
              </a:r>
              <a:r>
                <a:rPr lang="en-US"/>
                <a:t> or </a:t>
              </a:r>
              <a:r>
                <a:rPr lang="en-US">
                  <a:solidFill>
                    <a:schemeClr val="accent2"/>
                  </a:solidFill>
                </a:rPr>
                <a:t>checkers</a:t>
              </a:r>
              <a:r>
                <a:rPr lang="en-US"/>
                <a:t>!</a:t>
              </a:r>
            </a:p>
          </p:txBody>
        </p:sp>
        <p:pic>
          <p:nvPicPr>
            <p:cNvPr id="679949" name="Picture 13" descr="chess"/>
            <p:cNvPicPr>
              <a:picLocks noChangeAspect="1" noChangeArrowheads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624"/>
              <a:ext cx="1446" cy="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D55D-6D0F-41F9-BC21-EED176C40407}" type="slidenum">
              <a:rPr lang="en-US"/>
              <a:pPr/>
              <a:t>20</a:t>
            </a:fld>
            <a:endParaRPr lang="en-US"/>
          </a:p>
        </p:txBody>
      </p:sp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Recursion Tracing Exercise</a:t>
            </a:r>
          </a:p>
        </p:txBody>
      </p:sp>
      <p:sp>
        <p:nvSpPr>
          <p:cNvPr id="961539" name="Text Box 3"/>
          <p:cNvSpPr txBox="1">
            <a:spLocks noChangeArrowheads="1"/>
          </p:cNvSpPr>
          <p:nvPr/>
        </p:nvSpPr>
        <p:spPr bwMode="auto">
          <a:xfrm>
            <a:off x="679450" y="1055688"/>
            <a:ext cx="7902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Use the paper tracing technique to determine what the following program prints:</a:t>
            </a:r>
          </a:p>
        </p:txBody>
      </p:sp>
      <p:sp>
        <p:nvSpPr>
          <p:cNvPr id="961546" name="Text Box 10"/>
          <p:cNvSpPr txBox="1">
            <a:spLocks noChangeArrowheads="1"/>
          </p:cNvSpPr>
          <p:nvPr/>
        </p:nvSpPr>
        <p:spPr bwMode="auto">
          <a:xfrm>
            <a:off x="2813050" y="2524125"/>
            <a:ext cx="3959225" cy="3817938"/>
          </a:xfrm>
          <a:prstGeom prst="rect">
            <a:avLst/>
          </a:prstGeom>
          <a:solidFill>
            <a:srgbClr val="ECECE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</a:rPr>
              <a:t>int mystery(int a)</a:t>
            </a:r>
          </a:p>
          <a:p>
            <a:pPr algn="l"/>
            <a:r>
              <a:rPr lang="en-US" b="1">
                <a:latin typeface="Courier New" pitchFamily="49" charset="0"/>
              </a:rPr>
              <a:t>{ 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a;</a:t>
            </a:r>
          </a:p>
          <a:p>
            <a:pPr algn="l"/>
            <a:r>
              <a:rPr lang="en-US" b="1">
                <a:latin typeface="Courier New" pitchFamily="49" charset="0"/>
              </a:rPr>
              <a:t>    if (a == 0)</a:t>
            </a:r>
          </a:p>
          <a:p>
            <a:pPr algn="l"/>
            <a:r>
              <a:rPr lang="en-US" b="1">
                <a:latin typeface="Courier New" pitchFamily="49" charset="0"/>
              </a:rPr>
              <a:t>       return 1;</a:t>
            </a:r>
          </a:p>
          <a:p>
            <a:pPr algn="l"/>
            <a:r>
              <a:rPr lang="en-US" b="1">
                <a:latin typeface="Courier New" pitchFamily="49" charset="0"/>
              </a:rPr>
              <a:t>    int b = mystery(a/2);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b;</a:t>
            </a:r>
          </a:p>
          <a:p>
            <a:pPr algn="l"/>
            <a:r>
              <a:rPr lang="en-US" b="1">
                <a:latin typeface="Courier New" pitchFamily="49" charset="0"/>
              </a:rPr>
              <a:t>    return b + 1;</a:t>
            </a:r>
            <a:endParaRPr lang="en-US" sz="10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</a:rPr>
              <a:t>int main()</a:t>
            </a:r>
          </a:p>
          <a:p>
            <a:pPr algn="l"/>
            <a:r>
              <a:rPr lang="en-US" b="1"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latin typeface="Courier New" pitchFamily="49" charset="0"/>
              </a:rPr>
              <a:t>    cout &lt;&lt; mystery(3);</a:t>
            </a:r>
          </a:p>
          <a:p>
            <a:pPr algn="l"/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4484-429B-44F2-BB46-6109981C2F3C}" type="slidenum">
              <a:rPr lang="en-US"/>
              <a:pPr/>
              <a:t>21</a:t>
            </a:fld>
            <a:endParaRPr lang="en-US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33350"/>
            <a:ext cx="8915400" cy="1143000"/>
          </a:xfrm>
        </p:spPr>
        <p:txBody>
          <a:bodyPr/>
          <a:lstStyle/>
          <a:p>
            <a:r>
              <a:rPr lang="en-US" sz="3000"/>
              <a:t>Writing (Your Own) Recursive Functions: </a:t>
            </a:r>
            <a:r>
              <a:rPr lang="en-US" sz="3000">
                <a:solidFill>
                  <a:srgbClr val="6600CC"/>
                </a:solidFill>
              </a:rPr>
              <a:t>6 Steps</a:t>
            </a:r>
          </a:p>
        </p:txBody>
      </p:sp>
      <p:sp>
        <p:nvSpPr>
          <p:cNvPr id="815109" name="Text Box 5"/>
          <p:cNvSpPr txBox="1">
            <a:spLocks noChangeArrowheads="1"/>
          </p:cNvSpPr>
          <p:nvPr/>
        </p:nvSpPr>
        <p:spPr bwMode="auto">
          <a:xfrm>
            <a:off x="66675" y="1831975"/>
            <a:ext cx="532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#1: </a:t>
            </a:r>
            <a:r>
              <a:rPr lang="en-US" sz="2000">
                <a:solidFill>
                  <a:schemeClr val="tx1"/>
                </a:solidFill>
              </a:rPr>
              <a:t>Write the function header</a:t>
            </a:r>
          </a:p>
        </p:txBody>
      </p:sp>
      <p:sp>
        <p:nvSpPr>
          <p:cNvPr id="815110" name="Text Box 6"/>
          <p:cNvSpPr txBox="1">
            <a:spLocks noChangeArrowheads="1"/>
          </p:cNvSpPr>
          <p:nvPr/>
        </p:nvSpPr>
        <p:spPr bwMode="auto">
          <a:xfrm>
            <a:off x="0" y="3155950"/>
            <a:ext cx="565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#3: </a:t>
            </a:r>
            <a:r>
              <a:rPr lang="en-US" sz="2000">
                <a:solidFill>
                  <a:schemeClr val="tx1"/>
                </a:solidFill>
              </a:rPr>
              <a:t>Add your base case code</a:t>
            </a:r>
          </a:p>
        </p:txBody>
      </p:sp>
      <p:sp>
        <p:nvSpPr>
          <p:cNvPr id="815111" name="Text Box 7"/>
          <p:cNvSpPr txBox="1">
            <a:spLocks noChangeArrowheads="1"/>
          </p:cNvSpPr>
          <p:nvPr/>
        </p:nvSpPr>
        <p:spPr bwMode="auto">
          <a:xfrm>
            <a:off x="171450" y="3841750"/>
            <a:ext cx="559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#4: </a:t>
            </a:r>
            <a:r>
              <a:rPr lang="en-US" sz="2000">
                <a:solidFill>
                  <a:schemeClr val="tx1"/>
                </a:solidFill>
              </a:rPr>
              <a:t>Add your recursive function call</a:t>
            </a:r>
          </a:p>
        </p:txBody>
      </p:sp>
      <p:sp>
        <p:nvSpPr>
          <p:cNvPr id="815112" name="Text Box 8"/>
          <p:cNvSpPr txBox="1">
            <a:spLocks noChangeArrowheads="1"/>
          </p:cNvSpPr>
          <p:nvPr/>
        </p:nvSpPr>
        <p:spPr bwMode="auto">
          <a:xfrm>
            <a:off x="200025" y="4498975"/>
            <a:ext cx="552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#5: </a:t>
            </a:r>
            <a:r>
              <a:rPr lang="en-US" sz="2000">
                <a:solidFill>
                  <a:schemeClr val="tx1"/>
                </a:solidFill>
              </a:rPr>
              <a:t>Write your func’s completion logic</a:t>
            </a:r>
          </a:p>
        </p:txBody>
      </p:sp>
      <p:sp>
        <p:nvSpPr>
          <p:cNvPr id="815114" name="Rectangle 10"/>
          <p:cNvSpPr>
            <a:spLocks noChangeArrowheads="1"/>
          </p:cNvSpPr>
          <p:nvPr/>
        </p:nvSpPr>
        <p:spPr bwMode="auto">
          <a:xfrm>
            <a:off x="5676900" y="3503613"/>
            <a:ext cx="3297238" cy="14684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990000"/>
                </a:solidFill>
                <a:cs typeface="Courier New" pitchFamily="49" charset="0"/>
              </a:rPr>
              <a:t>Recall, the definition of</a:t>
            </a:r>
          </a:p>
          <a:p>
            <a:r>
              <a:rPr lang="en-US">
                <a:solidFill>
                  <a:srgbClr val="990000"/>
                </a:solidFill>
                <a:cs typeface="Courier New" pitchFamily="49" charset="0"/>
              </a:rPr>
              <a:t>fact(N) is:</a:t>
            </a:r>
          </a:p>
          <a:p>
            <a:endParaRPr lang="en-US">
              <a:solidFill>
                <a:srgbClr val="990000"/>
              </a:solidFill>
              <a:cs typeface="Courier New" pitchFamily="49" charset="0"/>
            </a:endParaRPr>
          </a:p>
          <a:p>
            <a:pPr algn="l"/>
            <a:r>
              <a:rPr lang="en-US">
                <a:solidFill>
                  <a:srgbClr val="006666"/>
                </a:solidFill>
                <a:cs typeface="Courier New" pitchFamily="49" charset="0"/>
              </a:rPr>
              <a:t>    1                        </a:t>
            </a:r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for N = 0</a:t>
            </a:r>
          </a:p>
          <a:p>
            <a:pPr algn="l"/>
            <a:r>
              <a:rPr lang="en-US">
                <a:solidFill>
                  <a:srgbClr val="006666"/>
                </a:solidFill>
                <a:cs typeface="Courier New" pitchFamily="49" charset="0"/>
              </a:rPr>
              <a:t>    N * fact (N-1)   </a:t>
            </a:r>
            <a:r>
              <a:rPr lang="en-US">
                <a:solidFill>
                  <a:schemeClr val="accent2"/>
                </a:solidFill>
              </a:rPr>
              <a:t>for N &gt; 0</a:t>
            </a:r>
          </a:p>
        </p:txBody>
      </p:sp>
      <p:sp>
        <p:nvSpPr>
          <p:cNvPr id="815116" name="Text Box 12"/>
          <p:cNvSpPr txBox="1">
            <a:spLocks noChangeArrowheads="1"/>
          </p:cNvSpPr>
          <p:nvPr/>
        </p:nvSpPr>
        <p:spPr bwMode="auto">
          <a:xfrm>
            <a:off x="5988050" y="1936750"/>
            <a:ext cx="28606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use these steps to write a recursive function to calculate factorials.</a:t>
            </a:r>
          </a:p>
        </p:txBody>
      </p:sp>
      <p:sp>
        <p:nvSpPr>
          <p:cNvPr id="815127" name="Text Box 23"/>
          <p:cNvSpPr txBox="1">
            <a:spLocks noChangeArrowheads="1"/>
          </p:cNvSpPr>
          <p:nvPr/>
        </p:nvSpPr>
        <p:spPr bwMode="auto">
          <a:xfrm>
            <a:off x="104775" y="2498725"/>
            <a:ext cx="532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#2: </a:t>
            </a:r>
            <a:r>
              <a:rPr lang="en-US" sz="2000">
                <a:solidFill>
                  <a:schemeClr val="tx1"/>
                </a:solidFill>
              </a:rPr>
              <a:t>Show how to use your function</a:t>
            </a:r>
          </a:p>
        </p:txBody>
      </p:sp>
      <p:sp>
        <p:nvSpPr>
          <p:cNvPr id="815131" name="Text Box 27"/>
          <p:cNvSpPr txBox="1">
            <a:spLocks noChangeArrowheads="1"/>
          </p:cNvSpPr>
          <p:nvPr/>
        </p:nvSpPr>
        <p:spPr bwMode="auto">
          <a:xfrm>
            <a:off x="257175" y="5184775"/>
            <a:ext cx="532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Step #6: </a:t>
            </a:r>
            <a:r>
              <a:rPr lang="en-US" sz="2000">
                <a:solidFill>
                  <a:schemeClr val="tx1"/>
                </a:solidFill>
              </a:rPr>
              <a:t>Validate your function</a:t>
            </a:r>
          </a:p>
        </p:txBody>
      </p:sp>
      <p:sp>
        <p:nvSpPr>
          <p:cNvPr id="815133" name="Text Box 29"/>
          <p:cNvSpPr txBox="1">
            <a:spLocks noChangeArrowheads="1"/>
          </p:cNvSpPr>
          <p:nvPr/>
        </p:nvSpPr>
        <p:spPr bwMode="auto">
          <a:xfrm>
            <a:off x="752475" y="793750"/>
            <a:ext cx="7537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But what if we want to write our own recursive function? How do we do it?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5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5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6" grpId="0"/>
      <p:bldP spid="815109" grpId="0"/>
      <p:bldP spid="815110" grpId="0"/>
      <p:bldP spid="815111" grpId="0"/>
      <p:bldP spid="815112" grpId="0"/>
      <p:bldP spid="815114" grpId="0" animBg="1" autoUpdateAnimBg="0"/>
      <p:bldP spid="815116" grpId="0"/>
      <p:bldP spid="815127" grpId="0"/>
      <p:bldP spid="815131" grpId="0"/>
      <p:bldP spid="8151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D32F-31BA-4784-BC85-9A95500ED041}" type="slidenum">
              <a:rPr lang="en-US"/>
              <a:pPr/>
              <a:t>22</a:t>
            </a:fld>
            <a:endParaRPr lang="en-US"/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#1: Factorial</a:t>
            </a:r>
          </a:p>
        </p:txBody>
      </p:sp>
      <p:pic>
        <p:nvPicPr>
          <p:cNvPr id="831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728788"/>
            <a:ext cx="3324225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3EAE-EADC-4D67-B9BB-386866CD3F7B}" type="slidenum">
              <a:rPr lang="en-US"/>
              <a:pPr/>
              <a:t>23</a:t>
            </a:fld>
            <a:endParaRPr lang="en-US"/>
          </a:p>
        </p:txBody>
      </p:sp>
      <p:sp>
        <p:nvSpPr>
          <p:cNvPr id="817169" name="Rectangle 17"/>
          <p:cNvSpPr>
            <a:spLocks noChangeArrowheads="1"/>
          </p:cNvSpPr>
          <p:nvPr/>
        </p:nvSpPr>
        <p:spPr bwMode="auto">
          <a:xfrm>
            <a:off x="5143500" y="1562100"/>
            <a:ext cx="3876675" cy="2552700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7170" name="Text Box 18"/>
          <p:cNvSpPr txBox="1">
            <a:spLocks noChangeArrowheads="1"/>
          </p:cNvSpPr>
          <p:nvPr/>
        </p:nvSpPr>
        <p:spPr bwMode="auto">
          <a:xfrm>
            <a:off x="5126038" y="1965325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14300"/>
            <a:ext cx="7772400" cy="1143000"/>
          </a:xfrm>
        </p:spPr>
        <p:txBody>
          <a:bodyPr/>
          <a:lstStyle/>
          <a:p>
            <a:r>
              <a:rPr lang="en-US" sz="3200"/>
              <a:t>Step #1: </a:t>
            </a:r>
            <a:r>
              <a:rPr lang="en-US" sz="3200">
                <a:solidFill>
                  <a:schemeClr val="accent2"/>
                </a:solidFill>
              </a:rPr>
              <a:t>Write the function header</a:t>
            </a:r>
          </a:p>
        </p:txBody>
      </p:sp>
      <p:sp>
        <p:nvSpPr>
          <p:cNvPr id="817156" name="Text Box 4"/>
          <p:cNvSpPr txBox="1">
            <a:spLocks noChangeArrowheads="1"/>
          </p:cNvSpPr>
          <p:nvPr/>
        </p:nvSpPr>
        <p:spPr bwMode="auto">
          <a:xfrm>
            <a:off x="548798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817157" name="Text Box 5"/>
          <p:cNvSpPr txBox="1">
            <a:spLocks noChangeArrowheads="1"/>
          </p:cNvSpPr>
          <p:nvPr/>
        </p:nvSpPr>
        <p:spPr bwMode="auto">
          <a:xfrm>
            <a:off x="512603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817163" name="Text Box 11"/>
          <p:cNvSpPr txBox="1">
            <a:spLocks noChangeArrowheads="1"/>
          </p:cNvSpPr>
          <p:nvPr/>
        </p:nvSpPr>
        <p:spPr bwMode="auto">
          <a:xfrm>
            <a:off x="1657350" y="774700"/>
            <a:ext cx="5870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Figure out what </a:t>
            </a:r>
            <a:r>
              <a:rPr lang="en-US" sz="2000">
                <a:solidFill>
                  <a:srgbClr val="6600CC"/>
                </a:solidFill>
              </a:rPr>
              <a:t>argument(s)</a:t>
            </a:r>
            <a:r>
              <a:rPr lang="en-US" sz="2000">
                <a:solidFill>
                  <a:schemeClr val="tx1"/>
                </a:solidFill>
              </a:rPr>
              <a:t> your function will take and what it needs to </a:t>
            </a:r>
            <a:r>
              <a:rPr lang="en-US" sz="2000">
                <a:solidFill>
                  <a:srgbClr val="6600CC"/>
                </a:solidFill>
              </a:rPr>
              <a:t>return </a:t>
            </a:r>
            <a:r>
              <a:rPr lang="en-US" sz="2000">
                <a:solidFill>
                  <a:schemeClr val="tx1"/>
                </a:solidFill>
              </a:rPr>
              <a:t>(if anything).  </a:t>
            </a:r>
          </a:p>
        </p:txBody>
      </p:sp>
      <p:sp>
        <p:nvSpPr>
          <p:cNvPr id="817164" name="Text Box 12"/>
          <p:cNvSpPr txBox="1">
            <a:spLocks noChangeArrowheads="1"/>
          </p:cNvSpPr>
          <p:nvPr/>
        </p:nvSpPr>
        <p:spPr bwMode="auto">
          <a:xfrm>
            <a:off x="546100" y="2698750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Second, the factorial computes (and should return) an integer result.  Let’s add a return type of int.</a:t>
            </a:r>
          </a:p>
        </p:txBody>
      </p:sp>
      <p:sp>
        <p:nvSpPr>
          <p:cNvPr id="817165" name="Text Box 13"/>
          <p:cNvSpPr txBox="1">
            <a:spLocks noChangeArrowheads="1"/>
          </p:cNvSpPr>
          <p:nvPr/>
        </p:nvSpPr>
        <p:spPr bwMode="auto">
          <a:xfrm>
            <a:off x="374650" y="1784350"/>
            <a:ext cx="4575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First, a factorial function takes in an integer as a parameter, e.g., factorial(6).</a:t>
            </a:r>
          </a:p>
        </p:txBody>
      </p:sp>
      <p:sp>
        <p:nvSpPr>
          <p:cNvPr id="817166" name="Text Box 14"/>
          <p:cNvSpPr txBox="1">
            <a:spLocks noChangeArrowheads="1"/>
          </p:cNvSpPr>
          <p:nvPr/>
        </p:nvSpPr>
        <p:spPr bwMode="auto">
          <a:xfrm>
            <a:off x="688975" y="4079875"/>
            <a:ext cx="435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far, so good. Let’s go on to step #2.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7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7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69" grpId="0" animBg="1"/>
      <p:bldP spid="817170" grpId="0"/>
      <p:bldP spid="817163" grpId="0"/>
      <p:bldP spid="817164" grpId="0"/>
      <p:bldP spid="817165" grpId="0"/>
      <p:bldP spid="8171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8040-42D7-4EA3-81A6-44C72DBBCDE9}" type="slidenum">
              <a:rPr lang="en-US"/>
              <a:pPr/>
              <a:t>24</a:t>
            </a:fld>
            <a:endParaRPr lang="en-US"/>
          </a:p>
        </p:txBody>
      </p:sp>
      <p:sp>
        <p:nvSpPr>
          <p:cNvPr id="825346" name="Rectangle 2"/>
          <p:cNvSpPr>
            <a:spLocks noChangeArrowheads="1"/>
          </p:cNvSpPr>
          <p:nvPr/>
        </p:nvSpPr>
        <p:spPr bwMode="auto">
          <a:xfrm>
            <a:off x="5143500" y="1562100"/>
            <a:ext cx="3876675" cy="2552700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5347" name="Text Box 3"/>
          <p:cNvSpPr txBox="1">
            <a:spLocks noChangeArrowheads="1"/>
          </p:cNvSpPr>
          <p:nvPr/>
        </p:nvSpPr>
        <p:spPr bwMode="auto">
          <a:xfrm>
            <a:off x="5126038" y="1965325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25348" name="Text Box 4"/>
          <p:cNvSpPr txBox="1">
            <a:spLocks noChangeArrowheads="1"/>
          </p:cNvSpPr>
          <p:nvPr/>
        </p:nvSpPr>
        <p:spPr bwMode="auto">
          <a:xfrm>
            <a:off x="548798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825349" name="Text Box 5"/>
          <p:cNvSpPr txBox="1">
            <a:spLocks noChangeArrowheads="1"/>
          </p:cNvSpPr>
          <p:nvPr/>
        </p:nvSpPr>
        <p:spPr bwMode="auto">
          <a:xfrm>
            <a:off x="512603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825350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-161925"/>
            <a:ext cx="8162925" cy="1143000"/>
          </a:xfrm>
        </p:spPr>
        <p:txBody>
          <a:bodyPr/>
          <a:lstStyle/>
          <a:p>
            <a:r>
              <a:rPr lang="en-US" sz="3200"/>
              <a:t>Step #2: Show how to use your function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825352" name="Text Box 8"/>
          <p:cNvSpPr txBox="1">
            <a:spLocks noChangeArrowheads="1"/>
          </p:cNvSpPr>
          <p:nvPr/>
        </p:nvSpPr>
        <p:spPr bwMode="auto">
          <a:xfrm>
            <a:off x="1524000" y="746125"/>
            <a:ext cx="5708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Show how you would </a:t>
            </a:r>
            <a:r>
              <a:rPr lang="en-US" sz="2000">
                <a:solidFill>
                  <a:srgbClr val="6600CC"/>
                </a:solidFill>
              </a:rPr>
              <a:t>call your new function</a:t>
            </a:r>
            <a:r>
              <a:rPr lang="en-US" sz="2000">
                <a:solidFill>
                  <a:schemeClr val="tx1"/>
                </a:solidFill>
              </a:rPr>
              <a:t>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with inputs of size </a:t>
            </a:r>
            <a:r>
              <a:rPr lang="en-US" sz="2000">
                <a:solidFill>
                  <a:srgbClr val="FF0000"/>
                </a:solidFill>
              </a:rPr>
              <a:t>n</a:t>
            </a:r>
            <a:r>
              <a:rPr lang="en-US" sz="2000">
                <a:solidFill>
                  <a:schemeClr val="tx1"/>
                </a:solidFill>
              </a:rPr>
              <a:t> and </a:t>
            </a:r>
            <a:r>
              <a:rPr lang="en-US" sz="2000">
                <a:solidFill>
                  <a:srgbClr val="FF0000"/>
                </a:solidFill>
              </a:rPr>
              <a:t>n-1</a:t>
            </a:r>
            <a:r>
              <a:rPr lang="en-US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25353" name="Text Box 9"/>
          <p:cNvSpPr txBox="1">
            <a:spLocks noChangeArrowheads="1"/>
          </p:cNvSpPr>
          <p:nvPr/>
        </p:nvSpPr>
        <p:spPr bwMode="auto">
          <a:xfrm>
            <a:off x="546100" y="2755900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Alright, how could we use our soon-to-be-defined factorial function to compute </a:t>
            </a:r>
            <a:r>
              <a:rPr lang="en-US">
                <a:solidFill>
                  <a:srgbClr val="FF0000"/>
                </a:solidFill>
              </a:rPr>
              <a:t>n!</a:t>
            </a:r>
            <a:r>
              <a:rPr lang="en-US"/>
              <a:t> (n factorial)?</a:t>
            </a:r>
          </a:p>
        </p:txBody>
      </p:sp>
      <p:sp>
        <p:nvSpPr>
          <p:cNvPr id="825354" name="Text Box 10"/>
          <p:cNvSpPr txBox="1">
            <a:spLocks noChangeArrowheads="1"/>
          </p:cNvSpPr>
          <p:nvPr/>
        </p:nvSpPr>
        <p:spPr bwMode="auto">
          <a:xfrm>
            <a:off x="593725" y="1622425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This one is easy. You just write a test </a:t>
            </a:r>
            <a:r>
              <a:rPr lang="en-US">
                <a:solidFill>
                  <a:srgbClr val="6600CC"/>
                </a:solidFill>
              </a:rPr>
              <a:t>main( )</a:t>
            </a:r>
            <a:r>
              <a:rPr lang="en-US"/>
              <a:t> function that shows how we will call our new function.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825355" name="Text Box 11"/>
          <p:cNvSpPr txBox="1">
            <a:spLocks noChangeArrowheads="1"/>
          </p:cNvSpPr>
          <p:nvPr/>
        </p:nvSpPr>
        <p:spPr bwMode="auto">
          <a:xfrm>
            <a:off x="508000" y="3956050"/>
            <a:ext cx="4356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that was easy.  Now, how can we use our function to compute </a:t>
            </a:r>
            <a:r>
              <a:rPr lang="en-US">
                <a:solidFill>
                  <a:srgbClr val="FF0000"/>
                </a:solidFill>
              </a:rPr>
              <a:t>(n-1)!</a:t>
            </a:r>
            <a:r>
              <a:rPr lang="en-US"/>
              <a:t> </a:t>
            </a:r>
          </a:p>
        </p:txBody>
      </p:sp>
      <p:sp>
        <p:nvSpPr>
          <p:cNvPr id="825356" name="Text Box 12"/>
          <p:cNvSpPr txBox="1">
            <a:spLocks noChangeArrowheads="1"/>
          </p:cNvSpPr>
          <p:nvPr/>
        </p:nvSpPr>
        <p:spPr bwMode="auto">
          <a:xfrm>
            <a:off x="527050" y="5099050"/>
            <a:ext cx="435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Now on to step #3.</a:t>
            </a:r>
          </a:p>
        </p:txBody>
      </p:sp>
      <p:sp>
        <p:nvSpPr>
          <p:cNvPr id="825357" name="Rectangle 13"/>
          <p:cNvSpPr>
            <a:spLocks noChangeArrowheads="1"/>
          </p:cNvSpPr>
          <p:nvPr/>
        </p:nvSpPr>
        <p:spPr bwMode="auto">
          <a:xfrm>
            <a:off x="5143500" y="4810125"/>
            <a:ext cx="3876675" cy="1933575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5358" name="Text Box 14"/>
          <p:cNvSpPr txBox="1">
            <a:spLocks noChangeArrowheads="1"/>
          </p:cNvSpPr>
          <p:nvPr/>
        </p:nvSpPr>
        <p:spPr bwMode="auto">
          <a:xfrm>
            <a:off x="5133975" y="4822825"/>
            <a:ext cx="3865563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main()</a:t>
            </a:r>
          </a:p>
          <a:p>
            <a:pPr algn="l"/>
            <a:r>
              <a:rPr lang="en-US" sz="1200"/>
              <a:t>{</a:t>
            </a:r>
          </a:p>
          <a:p>
            <a:pPr algn="l"/>
            <a:r>
              <a:rPr lang="en-US"/>
              <a:t>      int n = 6, result;</a:t>
            </a:r>
          </a:p>
          <a:p>
            <a:pPr algn="l"/>
            <a:endParaRPr lang="en-US"/>
          </a:p>
          <a:p>
            <a:pPr algn="l"/>
            <a:r>
              <a:rPr lang="en-US"/>
              <a:t>      </a:t>
            </a:r>
          </a:p>
          <a:p>
            <a:pPr algn="l"/>
            <a:endParaRPr lang="en-US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25359" name="Text Box 15"/>
          <p:cNvSpPr txBox="1">
            <a:spLocks noChangeArrowheads="1"/>
          </p:cNvSpPr>
          <p:nvPr/>
        </p:nvSpPr>
        <p:spPr bwMode="auto">
          <a:xfrm>
            <a:off x="5545138" y="5708650"/>
            <a:ext cx="3365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result = fact( n );      // </a:t>
            </a:r>
            <a:r>
              <a:rPr lang="en-US">
                <a:solidFill>
                  <a:srgbClr val="FF0000"/>
                </a:solidFill>
              </a:rPr>
              <a:t>n!</a:t>
            </a:r>
          </a:p>
        </p:txBody>
      </p:sp>
      <p:sp>
        <p:nvSpPr>
          <p:cNvPr id="825360" name="Text Box 16"/>
          <p:cNvSpPr txBox="1">
            <a:spLocks noChangeArrowheads="1"/>
          </p:cNvSpPr>
          <p:nvPr/>
        </p:nvSpPr>
        <p:spPr bwMode="auto">
          <a:xfrm>
            <a:off x="5535613" y="6080125"/>
            <a:ext cx="327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result = fact( n-1 );   // </a:t>
            </a:r>
            <a:r>
              <a:rPr lang="en-US">
                <a:solidFill>
                  <a:srgbClr val="FF0000"/>
                </a:solidFill>
              </a:rPr>
              <a:t>(n-1)!</a:t>
            </a:r>
          </a:p>
        </p:txBody>
      </p:sp>
      <p:sp>
        <p:nvSpPr>
          <p:cNvPr id="825362" name="Text Box 18"/>
          <p:cNvSpPr txBox="1">
            <a:spLocks noChangeArrowheads="1"/>
          </p:cNvSpPr>
          <p:nvPr/>
        </p:nvSpPr>
        <p:spPr bwMode="auto">
          <a:xfrm>
            <a:off x="5359400" y="2470150"/>
            <a:ext cx="3378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// don’t worry about how your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// function will actually work!</a:t>
            </a:r>
          </a:p>
          <a:p>
            <a:pPr algn="l"/>
            <a:r>
              <a:rPr lang="en-US">
                <a:solidFill>
                  <a:srgbClr val="FF0000"/>
                </a:solidFill>
              </a:rPr>
              <a:t>// we’ll figure that out later!!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5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5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5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5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5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5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52" grpId="0"/>
      <p:bldP spid="825353" grpId="0"/>
      <p:bldP spid="825354" grpId="0"/>
      <p:bldP spid="825355" grpId="0"/>
      <p:bldP spid="825356" grpId="0"/>
      <p:bldP spid="825357" grpId="0" animBg="1"/>
      <p:bldP spid="825358" grpId="0"/>
      <p:bldP spid="82536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3AD2-12F1-4257-930C-8CBB225B866B}" type="slidenum">
              <a:rPr lang="en-US"/>
              <a:pPr/>
              <a:t>25</a:t>
            </a:fld>
            <a:endParaRPr lang="en-US"/>
          </a:p>
        </p:txBody>
      </p:sp>
      <p:sp>
        <p:nvSpPr>
          <p:cNvPr id="819218" name="Rectangle 18"/>
          <p:cNvSpPr>
            <a:spLocks noChangeArrowheads="1"/>
          </p:cNvSpPr>
          <p:nvPr/>
        </p:nvSpPr>
        <p:spPr bwMode="auto">
          <a:xfrm>
            <a:off x="5143500" y="1562100"/>
            <a:ext cx="3876675" cy="2552700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219" name="Text Box 19"/>
          <p:cNvSpPr txBox="1">
            <a:spLocks noChangeArrowheads="1"/>
          </p:cNvSpPr>
          <p:nvPr/>
        </p:nvSpPr>
        <p:spPr bwMode="auto">
          <a:xfrm>
            <a:off x="5126038" y="1965325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19214" name="Text Box 14"/>
          <p:cNvSpPr txBox="1">
            <a:spLocks noChangeArrowheads="1"/>
          </p:cNvSpPr>
          <p:nvPr/>
        </p:nvSpPr>
        <p:spPr bwMode="auto">
          <a:xfrm>
            <a:off x="548798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819215" name="Text Box 15"/>
          <p:cNvSpPr txBox="1">
            <a:spLocks noChangeArrowheads="1"/>
          </p:cNvSpPr>
          <p:nvPr/>
        </p:nvSpPr>
        <p:spPr bwMode="auto">
          <a:xfrm>
            <a:off x="512603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61925"/>
            <a:ext cx="7772400" cy="1143000"/>
          </a:xfrm>
        </p:spPr>
        <p:txBody>
          <a:bodyPr/>
          <a:lstStyle/>
          <a:p>
            <a:r>
              <a:rPr lang="en-US" sz="3200"/>
              <a:t>Step #3: </a:t>
            </a:r>
            <a:r>
              <a:rPr lang="en-US" sz="3200">
                <a:solidFill>
                  <a:schemeClr val="accent2"/>
                </a:solidFill>
              </a:rPr>
              <a:t>Add your base case Code</a:t>
            </a:r>
          </a:p>
        </p:txBody>
      </p:sp>
      <p:sp>
        <p:nvSpPr>
          <p:cNvPr id="819206" name="Text Box 6"/>
          <p:cNvSpPr txBox="1">
            <a:spLocks noChangeArrowheads="1"/>
          </p:cNvSpPr>
          <p:nvPr/>
        </p:nvSpPr>
        <p:spPr bwMode="auto">
          <a:xfrm>
            <a:off x="5392738" y="2165350"/>
            <a:ext cx="3198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if (</a:t>
            </a:r>
            <a:r>
              <a:rPr lang="en-US">
                <a:solidFill>
                  <a:srgbClr val="6600CC"/>
                </a:solidFill>
              </a:rPr>
              <a:t>n == 0</a:t>
            </a:r>
            <a:r>
              <a:rPr lang="en-US"/>
              <a:t>)    </a:t>
            </a:r>
          </a:p>
          <a:p>
            <a:pPr algn="l"/>
            <a:r>
              <a:rPr lang="en-US"/>
              <a:t>    return 1;  </a:t>
            </a:r>
            <a:r>
              <a:rPr lang="en-US" sz="1600"/>
              <a:t>// base case</a:t>
            </a:r>
          </a:p>
        </p:txBody>
      </p:sp>
      <p:sp>
        <p:nvSpPr>
          <p:cNvPr id="819209" name="Text Box 9"/>
          <p:cNvSpPr txBox="1">
            <a:spLocks noChangeArrowheads="1"/>
          </p:cNvSpPr>
          <p:nvPr/>
        </p:nvSpPr>
        <p:spPr bwMode="auto">
          <a:xfrm>
            <a:off x="1524000" y="746125"/>
            <a:ext cx="5708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Determine your </a:t>
            </a:r>
            <a:r>
              <a:rPr lang="en-US" sz="2000">
                <a:solidFill>
                  <a:srgbClr val="6600CC"/>
                </a:solidFill>
              </a:rPr>
              <a:t>base case(s)</a:t>
            </a:r>
            <a:r>
              <a:rPr lang="en-US" sz="2000">
                <a:solidFill>
                  <a:schemeClr val="tx1"/>
                </a:solidFill>
              </a:rPr>
              <a:t> and write the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code to handle them </a:t>
            </a:r>
            <a:r>
              <a:rPr lang="en-US" sz="2000" i="1">
                <a:solidFill>
                  <a:srgbClr val="6600CC"/>
                </a:solidFill>
              </a:rPr>
              <a:t>without recursion!</a:t>
            </a:r>
          </a:p>
        </p:txBody>
      </p:sp>
      <p:sp>
        <p:nvSpPr>
          <p:cNvPr id="819210" name="Text Box 10"/>
          <p:cNvSpPr txBox="1">
            <a:spLocks noChangeArrowheads="1"/>
          </p:cNvSpPr>
          <p:nvPr/>
        </p:nvSpPr>
        <p:spPr bwMode="auto">
          <a:xfrm>
            <a:off x="174625" y="4241800"/>
            <a:ext cx="4984750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Well, the user could pass 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/>
              <a:t> into our function.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 sz="2200">
                <a:solidFill>
                  <a:srgbClr val="FF0000"/>
                </a:solidFill>
              </a:rPr>
              <a:t>!</a:t>
            </a:r>
            <a:r>
              <a:rPr lang="en-US"/>
              <a:t>, by definition, is equal to 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. </a:t>
            </a:r>
            <a:br>
              <a:rPr lang="en-US"/>
            </a:br>
            <a:r>
              <a:rPr lang="en-US"/>
              <a:t>Let’s add a check for this and handle it </a:t>
            </a:r>
            <a:r>
              <a:rPr lang="en-US" i="1">
                <a:solidFill>
                  <a:srgbClr val="6600CC"/>
                </a:solidFill>
              </a:rPr>
              <a:t>without using any recursion</a:t>
            </a:r>
            <a:r>
              <a:rPr lang="en-US"/>
              <a:t>.</a:t>
            </a:r>
          </a:p>
        </p:txBody>
      </p:sp>
      <p:sp>
        <p:nvSpPr>
          <p:cNvPr id="819211" name="Text Box 11"/>
          <p:cNvSpPr txBox="1">
            <a:spLocks noChangeArrowheads="1"/>
          </p:cNvSpPr>
          <p:nvPr/>
        </p:nvSpPr>
        <p:spPr bwMode="auto">
          <a:xfrm>
            <a:off x="365125" y="3413125"/>
            <a:ext cx="455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what is the </a:t>
            </a:r>
            <a:r>
              <a:rPr lang="en-US">
                <a:solidFill>
                  <a:srgbClr val="6600CC"/>
                </a:solidFill>
              </a:rPr>
              <a:t>simplest factorial</a:t>
            </a:r>
            <a:r>
              <a:rPr lang="en-US"/>
              <a:t> we would might be asked to compute? 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819220" name="Text Box 20"/>
          <p:cNvSpPr txBox="1">
            <a:spLocks noChangeArrowheads="1"/>
          </p:cNvSpPr>
          <p:nvPr/>
        </p:nvSpPr>
        <p:spPr bwMode="auto">
          <a:xfrm>
            <a:off x="212725" y="5689600"/>
            <a:ext cx="4756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this example, this is the only base condition, but some problems may require 2 or 3 different checks.</a:t>
            </a:r>
          </a:p>
        </p:txBody>
      </p:sp>
      <p:sp>
        <p:nvSpPr>
          <p:cNvPr id="819221" name="Text Box 21"/>
          <p:cNvSpPr txBox="1">
            <a:spLocks noChangeArrowheads="1"/>
          </p:cNvSpPr>
          <p:nvPr/>
        </p:nvSpPr>
        <p:spPr bwMode="auto">
          <a:xfrm>
            <a:off x="5394325" y="2836863"/>
            <a:ext cx="43561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// Always consider </a:t>
            </a:r>
            <a:r>
              <a:rPr lang="en-US" i="1">
                <a:solidFill>
                  <a:srgbClr val="FF0000"/>
                </a:solidFill>
              </a:rPr>
              <a:t>all</a:t>
            </a:r>
            <a:r>
              <a:rPr lang="en-US">
                <a:solidFill>
                  <a:srgbClr val="6600CC"/>
                </a:solidFill>
              </a:rPr>
              <a:t> possible 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// </a:t>
            </a:r>
            <a:r>
              <a:rPr lang="en-US">
                <a:solidFill>
                  <a:srgbClr val="FF0000"/>
                </a:solidFill>
              </a:rPr>
              <a:t>base cases</a:t>
            </a:r>
            <a:r>
              <a:rPr lang="en-US">
                <a:solidFill>
                  <a:srgbClr val="6600CC"/>
                </a:solidFill>
              </a:rPr>
              <a:t> and add checks  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// for them before proceeding!</a:t>
            </a:r>
          </a:p>
        </p:txBody>
      </p:sp>
      <p:grpSp>
        <p:nvGrpSpPr>
          <p:cNvPr id="819227" name="Group 27"/>
          <p:cNvGrpSpPr>
            <a:grpSpLocks/>
          </p:cNvGrpSpPr>
          <p:nvPr/>
        </p:nvGrpSpPr>
        <p:grpSpPr bwMode="auto">
          <a:xfrm>
            <a:off x="5133975" y="4810125"/>
            <a:ext cx="3886200" cy="1933575"/>
            <a:chOff x="3234" y="3030"/>
            <a:chExt cx="2448" cy="1218"/>
          </a:xfrm>
        </p:grpSpPr>
        <p:sp>
          <p:nvSpPr>
            <p:cNvPr id="819222" name="Rectangle 22"/>
            <p:cNvSpPr>
              <a:spLocks noChangeArrowheads="1"/>
            </p:cNvSpPr>
            <p:nvPr/>
          </p:nvSpPr>
          <p:spPr bwMode="auto">
            <a:xfrm>
              <a:off x="3240" y="3030"/>
              <a:ext cx="2442" cy="1218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223" name="Text Box 23"/>
            <p:cNvSpPr txBox="1">
              <a:spLocks noChangeArrowheads="1"/>
            </p:cNvSpPr>
            <p:nvPr/>
          </p:nvSpPr>
          <p:spPr bwMode="auto">
            <a:xfrm>
              <a:off x="3234" y="3038"/>
              <a:ext cx="2435" cy="1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main()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  int n = 6, result;</a:t>
              </a:r>
            </a:p>
            <a:p>
              <a:pPr algn="l"/>
              <a:endParaRPr lang="en-US"/>
            </a:p>
            <a:p>
              <a:pPr algn="l"/>
              <a:r>
                <a:rPr lang="en-US"/>
                <a:t>      </a:t>
              </a:r>
            </a:p>
            <a:p>
              <a:pPr algn="l"/>
              <a:endParaRPr lang="en-US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19224" name="Text Box 24"/>
            <p:cNvSpPr txBox="1">
              <a:spLocks noChangeArrowheads="1"/>
            </p:cNvSpPr>
            <p:nvPr/>
          </p:nvSpPr>
          <p:spPr bwMode="auto">
            <a:xfrm>
              <a:off x="3493" y="3596"/>
              <a:ext cx="21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result = fact( n );      // </a:t>
              </a:r>
              <a:r>
                <a:rPr lang="en-US">
                  <a:solidFill>
                    <a:srgbClr val="FF0000"/>
                  </a:solidFill>
                </a:rPr>
                <a:t>n!</a:t>
              </a:r>
            </a:p>
          </p:txBody>
        </p:sp>
        <p:sp>
          <p:nvSpPr>
            <p:cNvPr id="819225" name="Text Box 25"/>
            <p:cNvSpPr txBox="1">
              <a:spLocks noChangeArrowheads="1"/>
            </p:cNvSpPr>
            <p:nvPr/>
          </p:nvSpPr>
          <p:spPr bwMode="auto">
            <a:xfrm>
              <a:off x="3487" y="3830"/>
              <a:ext cx="20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result = fact( n-1 );   // </a:t>
              </a:r>
              <a:r>
                <a:rPr lang="en-US">
                  <a:solidFill>
                    <a:srgbClr val="FF0000"/>
                  </a:solidFill>
                </a:rPr>
                <a:t>(n-1)!</a:t>
              </a:r>
            </a:p>
          </p:txBody>
        </p:sp>
      </p:grpSp>
      <p:sp>
        <p:nvSpPr>
          <p:cNvPr id="819228" name="Text Box 28"/>
          <p:cNvSpPr txBox="1">
            <a:spLocks noChangeArrowheads="1"/>
          </p:cNvSpPr>
          <p:nvPr/>
        </p:nvSpPr>
        <p:spPr bwMode="auto">
          <a:xfrm>
            <a:off x="279400" y="1555750"/>
            <a:ext cx="477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Our goal in this step is to </a:t>
            </a:r>
            <a:r>
              <a:rPr lang="en-US">
                <a:solidFill>
                  <a:srgbClr val="6600CC"/>
                </a:solidFill>
              </a:rPr>
              <a:t>identify</a:t>
            </a:r>
            <a:r>
              <a:rPr lang="en-US"/>
              <a:t> the </a:t>
            </a:r>
            <a:r>
              <a:rPr lang="en-US">
                <a:solidFill>
                  <a:srgbClr val="6600CC"/>
                </a:solidFill>
              </a:rPr>
              <a:t>simplest possible input(s)</a:t>
            </a:r>
            <a:r>
              <a:rPr lang="en-US"/>
              <a:t> to our function…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819229" name="Text Box 29"/>
          <p:cNvSpPr txBox="1">
            <a:spLocks noChangeArrowheads="1"/>
          </p:cNvSpPr>
          <p:nvPr/>
        </p:nvSpPr>
        <p:spPr bwMode="auto">
          <a:xfrm>
            <a:off x="393700" y="2336800"/>
            <a:ext cx="45085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then have our function </a:t>
            </a:r>
            <a:r>
              <a:rPr lang="en-US">
                <a:solidFill>
                  <a:srgbClr val="6600CC"/>
                </a:solidFill>
              </a:rPr>
              <a:t>process </a:t>
            </a:r>
            <a:r>
              <a:rPr lang="en-US">
                <a:solidFill>
                  <a:schemeClr val="tx1"/>
                </a:solidFill>
              </a:rPr>
              <a:t>those</a:t>
            </a:r>
            <a:r>
              <a:rPr lang="en-US">
                <a:solidFill>
                  <a:srgbClr val="6600CC"/>
                </a:solidFill>
              </a:rPr>
              <a:t> input(s)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without calling itself</a:t>
            </a:r>
          </a:p>
          <a:p>
            <a:r>
              <a:rPr lang="en-US">
                <a:solidFill>
                  <a:schemeClr val="tx1"/>
                </a:solidFill>
              </a:rPr>
              <a:t>(i.e., just like a normal function would).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9" grpId="0"/>
      <p:bldP spid="819210" grpId="0"/>
      <p:bldP spid="819211" grpId="0"/>
      <p:bldP spid="819220" grpId="0"/>
      <p:bldP spid="819221" grpId="0"/>
      <p:bldP spid="819228" grpId="0"/>
      <p:bldP spid="8192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2A51-F5FD-40C8-B5FB-BFAC1F15090D}" type="slidenum">
              <a:rPr lang="en-US"/>
              <a:pPr/>
              <a:t>26</a:t>
            </a:fld>
            <a:endParaRPr lang="en-US"/>
          </a:p>
        </p:txBody>
      </p:sp>
      <p:sp>
        <p:nvSpPr>
          <p:cNvPr id="821250" name="Rectangle 2"/>
          <p:cNvSpPr>
            <a:spLocks noChangeArrowheads="1"/>
          </p:cNvSpPr>
          <p:nvPr/>
        </p:nvSpPr>
        <p:spPr bwMode="auto">
          <a:xfrm>
            <a:off x="5143500" y="1562100"/>
            <a:ext cx="3876675" cy="2552700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1251" name="Text Box 3"/>
          <p:cNvSpPr txBox="1">
            <a:spLocks noChangeArrowheads="1"/>
          </p:cNvSpPr>
          <p:nvPr/>
        </p:nvSpPr>
        <p:spPr bwMode="auto">
          <a:xfrm>
            <a:off x="548798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821252" name="Text Box 4"/>
          <p:cNvSpPr txBox="1">
            <a:spLocks noChangeArrowheads="1"/>
          </p:cNvSpPr>
          <p:nvPr/>
        </p:nvSpPr>
        <p:spPr bwMode="auto">
          <a:xfrm>
            <a:off x="512603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821253" name="Rectangle 5"/>
          <p:cNvSpPr>
            <a:spLocks noGrp="1" noChangeArrowheads="1"/>
          </p:cNvSpPr>
          <p:nvPr>
            <p:ph type="title"/>
          </p:nvPr>
        </p:nvSpPr>
        <p:spPr>
          <a:xfrm>
            <a:off x="400050" y="-209550"/>
            <a:ext cx="8229600" cy="1143000"/>
          </a:xfrm>
        </p:spPr>
        <p:txBody>
          <a:bodyPr/>
          <a:lstStyle/>
          <a:p>
            <a:r>
              <a:rPr lang="en-US" sz="3200"/>
              <a:t>Step #4: </a:t>
            </a:r>
            <a:r>
              <a:rPr lang="en-US" sz="3200">
                <a:solidFill>
                  <a:schemeClr val="accent2"/>
                </a:solidFill>
              </a:rPr>
              <a:t>Add your recursive function call</a:t>
            </a:r>
          </a:p>
        </p:txBody>
      </p:sp>
      <p:sp>
        <p:nvSpPr>
          <p:cNvPr id="821254" name="Text Box 6"/>
          <p:cNvSpPr txBox="1">
            <a:spLocks noChangeArrowheads="1"/>
          </p:cNvSpPr>
          <p:nvPr/>
        </p:nvSpPr>
        <p:spPr bwMode="auto">
          <a:xfrm>
            <a:off x="5392738" y="2165350"/>
            <a:ext cx="3198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if (</a:t>
            </a:r>
            <a:r>
              <a:rPr lang="en-US">
                <a:solidFill>
                  <a:srgbClr val="6600CC"/>
                </a:solidFill>
              </a:rPr>
              <a:t>n == 0</a:t>
            </a:r>
            <a:r>
              <a:rPr lang="en-US"/>
              <a:t>)    </a:t>
            </a:r>
          </a:p>
          <a:p>
            <a:pPr algn="l"/>
            <a:r>
              <a:rPr lang="en-US"/>
              <a:t>    return 1;  </a:t>
            </a:r>
            <a:r>
              <a:rPr lang="en-US" sz="1600"/>
              <a:t>// base case</a:t>
            </a:r>
          </a:p>
        </p:txBody>
      </p:sp>
      <p:sp>
        <p:nvSpPr>
          <p:cNvPr id="821256" name="Text Box 8"/>
          <p:cNvSpPr txBox="1">
            <a:spLocks noChangeArrowheads="1"/>
          </p:cNvSpPr>
          <p:nvPr/>
        </p:nvSpPr>
        <p:spPr bwMode="auto">
          <a:xfrm>
            <a:off x="257175" y="688975"/>
            <a:ext cx="8575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Split your input into 2 parts: of </a:t>
            </a:r>
            <a:r>
              <a:rPr lang="en-US">
                <a:solidFill>
                  <a:srgbClr val="6600CC"/>
                </a:solidFill>
              </a:rPr>
              <a:t>size 1</a:t>
            </a:r>
            <a:r>
              <a:rPr lang="en-US">
                <a:solidFill>
                  <a:schemeClr val="tx1"/>
                </a:solidFill>
              </a:rPr>
              <a:t> and of </a:t>
            </a:r>
            <a:r>
              <a:rPr lang="en-US">
                <a:solidFill>
                  <a:srgbClr val="6600CC"/>
                </a:solidFill>
              </a:rPr>
              <a:t>size n-1</a:t>
            </a:r>
            <a:r>
              <a:rPr lang="en-US">
                <a:solidFill>
                  <a:schemeClr val="tx1"/>
                </a:solidFill>
              </a:rPr>
              <a:t>.  Have your function call itself to solve the larger part.</a:t>
            </a:r>
          </a:p>
        </p:txBody>
      </p:sp>
      <p:sp>
        <p:nvSpPr>
          <p:cNvPr id="821257" name="Text Box 9"/>
          <p:cNvSpPr txBox="1">
            <a:spLocks noChangeArrowheads="1"/>
          </p:cNvSpPr>
          <p:nvPr/>
        </p:nvSpPr>
        <p:spPr bwMode="auto">
          <a:xfrm>
            <a:off x="288925" y="1498600"/>
            <a:ext cx="467042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By definition, N! = 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/>
              <a:t> * </a:t>
            </a:r>
            <a:r>
              <a:rPr lang="en-US">
                <a:solidFill>
                  <a:srgbClr val="FF0000"/>
                </a:solidFill>
              </a:rPr>
              <a:t>(N-1)</a:t>
            </a:r>
            <a:r>
              <a:rPr lang="en-US" sz="2000">
                <a:solidFill>
                  <a:srgbClr val="FF0000"/>
                </a:solidFill>
              </a:rPr>
              <a:t>!</a:t>
            </a:r>
          </a:p>
          <a:p>
            <a:r>
              <a:rPr lang="en-US"/>
              <a:t>So it’s already split into two parts for us!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821260" name="Text Box 12"/>
          <p:cNvSpPr txBox="1">
            <a:spLocks noChangeArrowheads="1"/>
          </p:cNvSpPr>
          <p:nvPr/>
        </p:nvSpPr>
        <p:spPr bwMode="auto">
          <a:xfrm>
            <a:off x="5126038" y="1965325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21263" name="Text Box 15"/>
          <p:cNvSpPr txBox="1">
            <a:spLocks noChangeArrowheads="1"/>
          </p:cNvSpPr>
          <p:nvPr/>
        </p:nvSpPr>
        <p:spPr bwMode="auto">
          <a:xfrm>
            <a:off x="0" y="3508375"/>
            <a:ext cx="5149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Hmmmmmmm… </a:t>
            </a:r>
            <a:br>
              <a:rPr lang="en-US"/>
            </a:br>
            <a:r>
              <a:rPr lang="en-US"/>
              <a:t>Where can we find code to compute </a:t>
            </a:r>
            <a:r>
              <a:rPr lang="en-US">
                <a:solidFill>
                  <a:srgbClr val="6600CC"/>
                </a:solidFill>
              </a:rPr>
              <a:t>(N-1)</a:t>
            </a:r>
            <a:r>
              <a:rPr lang="en-US">
                <a:solidFill>
                  <a:srgbClr val="FF0000"/>
                </a:solidFill>
              </a:rPr>
              <a:t>!</a:t>
            </a:r>
            <a:r>
              <a:rPr lang="en-US"/>
              <a:t> ?</a:t>
            </a:r>
          </a:p>
        </p:txBody>
      </p:sp>
      <p:sp>
        <p:nvSpPr>
          <p:cNvPr id="821264" name="Text Box 16"/>
          <p:cNvSpPr txBox="1">
            <a:spLocks noChangeArrowheads="1"/>
          </p:cNvSpPr>
          <p:nvPr/>
        </p:nvSpPr>
        <p:spPr bwMode="auto">
          <a:xfrm>
            <a:off x="5392738" y="2841625"/>
            <a:ext cx="375126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v1 = </a:t>
            </a:r>
            <a:r>
              <a:rPr lang="en-US">
                <a:solidFill>
                  <a:srgbClr val="6600CC"/>
                </a:solidFill>
              </a:rPr>
              <a:t>n;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int v2 =</a:t>
            </a:r>
            <a:r>
              <a:rPr lang="en-US"/>
              <a:t> 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 sz="1600">
              <a:solidFill>
                <a:srgbClr val="6600CC"/>
              </a:solidFill>
            </a:endParaRPr>
          </a:p>
        </p:txBody>
      </p:sp>
      <p:sp>
        <p:nvSpPr>
          <p:cNvPr id="821265" name="Text Box 17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21266" name="Text Box 18"/>
          <p:cNvSpPr txBox="1">
            <a:spLocks noChangeArrowheads="1"/>
          </p:cNvSpPr>
          <p:nvPr/>
        </p:nvSpPr>
        <p:spPr bwMode="auto">
          <a:xfrm>
            <a:off x="2655888" y="1717675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21267" name="Text Box 19"/>
          <p:cNvSpPr txBox="1">
            <a:spLocks noChangeArrowheads="1"/>
          </p:cNvSpPr>
          <p:nvPr/>
        </p:nvSpPr>
        <p:spPr bwMode="auto">
          <a:xfrm>
            <a:off x="6656388" y="3127375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21268" name="Text Box 20"/>
          <p:cNvSpPr txBox="1">
            <a:spLocks noChangeArrowheads="1"/>
          </p:cNvSpPr>
          <p:nvPr/>
        </p:nvSpPr>
        <p:spPr bwMode="auto">
          <a:xfrm>
            <a:off x="7475538" y="3051175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21273" name="Text Box 25"/>
          <p:cNvSpPr txBox="1">
            <a:spLocks noChangeArrowheads="1"/>
          </p:cNvSpPr>
          <p:nvPr/>
        </p:nvSpPr>
        <p:spPr bwMode="auto">
          <a:xfrm>
            <a:off x="317500" y="2536825"/>
            <a:ext cx="4718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know the value of </a:t>
            </a:r>
            <a:r>
              <a:rPr lang="en-US">
                <a:solidFill>
                  <a:srgbClr val="6600CC"/>
                </a:solidFill>
              </a:rPr>
              <a:t>N</a:t>
            </a:r>
            <a:r>
              <a:rPr lang="en-US"/>
              <a:t>, but the question is, how can we compute </a:t>
            </a:r>
            <a:r>
              <a:rPr lang="en-US">
                <a:solidFill>
                  <a:srgbClr val="6600CC"/>
                </a:solidFill>
              </a:rPr>
              <a:t>(N-1)</a:t>
            </a:r>
            <a:r>
              <a:rPr lang="en-US" sz="2200">
                <a:solidFill>
                  <a:srgbClr val="FF0000"/>
                </a:solidFill>
              </a:rPr>
              <a:t>!</a:t>
            </a:r>
            <a:r>
              <a:rPr lang="en-US"/>
              <a:t>  ???  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821276" name="Text Box 28"/>
          <p:cNvSpPr txBox="1">
            <a:spLocks noChangeArrowheads="1"/>
          </p:cNvSpPr>
          <p:nvPr/>
        </p:nvSpPr>
        <p:spPr bwMode="auto">
          <a:xfrm>
            <a:off x="209550" y="5346700"/>
            <a:ext cx="4797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Excellent! Let’s use this snippet of code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in our new function!</a:t>
            </a:r>
          </a:p>
        </p:txBody>
      </p:sp>
      <p:grpSp>
        <p:nvGrpSpPr>
          <p:cNvPr id="821278" name="Group 30"/>
          <p:cNvGrpSpPr>
            <a:grpSpLocks/>
          </p:cNvGrpSpPr>
          <p:nvPr/>
        </p:nvGrpSpPr>
        <p:grpSpPr bwMode="auto">
          <a:xfrm>
            <a:off x="5133975" y="4810125"/>
            <a:ext cx="3886200" cy="1933575"/>
            <a:chOff x="3234" y="3030"/>
            <a:chExt cx="2448" cy="1218"/>
          </a:xfrm>
        </p:grpSpPr>
        <p:sp>
          <p:nvSpPr>
            <p:cNvPr id="821279" name="Rectangle 31"/>
            <p:cNvSpPr>
              <a:spLocks noChangeArrowheads="1"/>
            </p:cNvSpPr>
            <p:nvPr/>
          </p:nvSpPr>
          <p:spPr bwMode="auto">
            <a:xfrm>
              <a:off x="3240" y="3030"/>
              <a:ext cx="2442" cy="1218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1280" name="Text Box 32"/>
            <p:cNvSpPr txBox="1">
              <a:spLocks noChangeArrowheads="1"/>
            </p:cNvSpPr>
            <p:nvPr/>
          </p:nvSpPr>
          <p:spPr bwMode="auto">
            <a:xfrm>
              <a:off x="3234" y="3038"/>
              <a:ext cx="2435" cy="1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main()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  int n = 6, result;</a:t>
              </a:r>
            </a:p>
            <a:p>
              <a:pPr algn="l"/>
              <a:endParaRPr lang="en-US"/>
            </a:p>
            <a:p>
              <a:pPr algn="l"/>
              <a:r>
                <a:rPr lang="en-US"/>
                <a:t>      </a:t>
              </a:r>
            </a:p>
            <a:p>
              <a:pPr algn="l"/>
              <a:endParaRPr lang="en-US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21281" name="Text Box 33"/>
            <p:cNvSpPr txBox="1">
              <a:spLocks noChangeArrowheads="1"/>
            </p:cNvSpPr>
            <p:nvPr/>
          </p:nvSpPr>
          <p:spPr bwMode="auto">
            <a:xfrm>
              <a:off x="3493" y="3596"/>
              <a:ext cx="21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result = fact( n );      // </a:t>
              </a:r>
              <a:r>
                <a:rPr lang="en-US">
                  <a:solidFill>
                    <a:srgbClr val="FF0000"/>
                  </a:solidFill>
                </a:rPr>
                <a:t>n!</a:t>
              </a:r>
            </a:p>
          </p:txBody>
        </p:sp>
        <p:sp>
          <p:nvSpPr>
            <p:cNvPr id="821282" name="Text Box 34"/>
            <p:cNvSpPr txBox="1">
              <a:spLocks noChangeArrowheads="1"/>
            </p:cNvSpPr>
            <p:nvPr/>
          </p:nvSpPr>
          <p:spPr bwMode="auto">
            <a:xfrm>
              <a:off x="3487" y="3830"/>
              <a:ext cx="20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result = fact( n-1 );   // </a:t>
              </a:r>
              <a:r>
                <a:rPr lang="en-US">
                  <a:solidFill>
                    <a:srgbClr val="FF0000"/>
                  </a:solidFill>
                </a:rPr>
                <a:t>(n-1)!</a:t>
              </a:r>
            </a:p>
          </p:txBody>
        </p:sp>
      </p:grpSp>
      <p:grpSp>
        <p:nvGrpSpPr>
          <p:cNvPr id="821285" name="Group 37"/>
          <p:cNvGrpSpPr>
            <a:grpSpLocks/>
          </p:cNvGrpSpPr>
          <p:nvPr/>
        </p:nvGrpSpPr>
        <p:grpSpPr bwMode="auto">
          <a:xfrm>
            <a:off x="6324600" y="3127375"/>
            <a:ext cx="1828800" cy="582613"/>
            <a:chOff x="3990" y="-292"/>
            <a:chExt cx="1152" cy="292"/>
          </a:xfrm>
        </p:grpSpPr>
        <p:sp>
          <p:nvSpPr>
            <p:cNvPr id="821283" name="Rectangle 35"/>
            <p:cNvSpPr>
              <a:spLocks noChangeArrowheads="1"/>
            </p:cNvSpPr>
            <p:nvPr/>
          </p:nvSpPr>
          <p:spPr bwMode="auto">
            <a:xfrm>
              <a:off x="3990" y="-276"/>
              <a:ext cx="1152" cy="276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284" name="Text Box 36"/>
            <p:cNvSpPr txBox="1">
              <a:spLocks noChangeArrowheads="1"/>
            </p:cNvSpPr>
            <p:nvPr/>
          </p:nvSpPr>
          <p:spPr bwMode="auto">
            <a:xfrm>
              <a:off x="3998" y="-292"/>
              <a:ext cx="11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We need code to compute </a:t>
              </a:r>
              <a:r>
                <a:rPr lang="en-US" sz="1600">
                  <a:solidFill>
                    <a:srgbClr val="6600CC"/>
                  </a:solidFill>
                </a:rPr>
                <a:t>(n-1)</a:t>
              </a:r>
              <a:r>
                <a:rPr lang="en-US" sz="1600">
                  <a:solidFill>
                    <a:srgbClr val="FF0000"/>
                  </a:solidFill>
                </a:rPr>
                <a:t>!</a:t>
              </a:r>
            </a:p>
          </p:txBody>
        </p:sp>
      </p:grpSp>
      <p:sp>
        <p:nvSpPr>
          <p:cNvPr id="821286" name="AutoShape 38"/>
          <p:cNvSpPr>
            <a:spLocks noChangeArrowheads="1"/>
          </p:cNvSpPr>
          <p:nvPr/>
        </p:nvSpPr>
        <p:spPr bwMode="auto">
          <a:xfrm>
            <a:off x="6305550" y="4724400"/>
            <a:ext cx="2838450" cy="1066800"/>
          </a:xfrm>
          <a:prstGeom prst="wedgeRoundRectCallout">
            <a:avLst>
              <a:gd name="adj1" fmla="val -27181"/>
              <a:gd name="adj2" fmla="val 82736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As we agreed earlier, this function call computes </a:t>
            </a:r>
            <a:r>
              <a:rPr lang="en-US">
                <a:solidFill>
                  <a:srgbClr val="6600CC"/>
                </a:solidFill>
              </a:rPr>
              <a:t>(n-1)</a:t>
            </a:r>
            <a:r>
              <a:rPr lang="en-US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821287" name="Rectangle 39"/>
          <p:cNvSpPr>
            <a:spLocks noChangeArrowheads="1"/>
          </p:cNvSpPr>
          <p:nvPr/>
        </p:nvSpPr>
        <p:spPr bwMode="auto">
          <a:xfrm>
            <a:off x="6410325" y="6075363"/>
            <a:ext cx="1333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fact( n-1 );</a:t>
            </a:r>
          </a:p>
        </p:txBody>
      </p:sp>
      <p:sp>
        <p:nvSpPr>
          <p:cNvPr id="821288" name="AutoShape 40"/>
          <p:cNvSpPr>
            <a:spLocks noChangeArrowheads="1"/>
          </p:cNvSpPr>
          <p:nvPr/>
        </p:nvSpPr>
        <p:spPr bwMode="auto">
          <a:xfrm flipH="1">
            <a:off x="809625" y="847725"/>
            <a:ext cx="4143375" cy="1628775"/>
          </a:xfrm>
          <a:prstGeom prst="wedgeRoundRectCallout">
            <a:avLst>
              <a:gd name="adj1" fmla="val -89315"/>
              <a:gd name="adj2" fmla="val 101361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That works?  </a:t>
            </a:r>
            <a:r>
              <a:rPr lang="en-US">
                <a:solidFill>
                  <a:srgbClr val="FF0000"/>
                </a:solidFill>
              </a:rPr>
              <a:t>Yes – that works!</a:t>
            </a:r>
            <a:r>
              <a:rPr lang="en-US"/>
              <a:t>  </a:t>
            </a:r>
          </a:p>
          <a:p>
            <a:endParaRPr lang="en-US" sz="400"/>
          </a:p>
          <a:p>
            <a:r>
              <a:rPr lang="en-US"/>
              <a:t>This is our </a:t>
            </a:r>
            <a:r>
              <a:rPr lang="en-US">
                <a:solidFill>
                  <a:srgbClr val="6600CC"/>
                </a:solidFill>
              </a:rPr>
              <a:t>simplifying code</a:t>
            </a:r>
            <a:r>
              <a:rPr lang="en-US"/>
              <a:t> – notice how our function calls itself but passes in an input that’s one closer to the base case.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821289" name="Text Box 41"/>
          <p:cNvSpPr txBox="1">
            <a:spLocks noChangeArrowheads="1"/>
          </p:cNvSpPr>
          <p:nvPr/>
        </p:nvSpPr>
        <p:spPr bwMode="auto">
          <a:xfrm>
            <a:off x="114300" y="4422775"/>
            <a:ext cx="5149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Right!!! We already wrote code in 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/>
              <a:t> that computes </a:t>
            </a:r>
            <a:r>
              <a:rPr lang="en-US">
                <a:solidFill>
                  <a:srgbClr val="6600CC"/>
                </a:solidFill>
              </a:rPr>
              <a:t>(N-1)</a:t>
            </a:r>
            <a:r>
              <a:rPr lang="en-US">
                <a:solidFill>
                  <a:srgbClr val="FF0000"/>
                </a:solidFill>
              </a:rPr>
              <a:t>!</a:t>
            </a:r>
            <a:r>
              <a:rPr lang="en-US"/>
              <a:t> </a:t>
            </a:r>
          </a:p>
        </p:txBody>
      </p:sp>
      <p:sp>
        <p:nvSpPr>
          <p:cNvPr id="821290" name="Rectangle 42"/>
          <p:cNvSpPr>
            <a:spLocks noChangeArrowheads="1"/>
          </p:cNvSpPr>
          <p:nvPr/>
        </p:nvSpPr>
        <p:spPr bwMode="auto">
          <a:xfrm>
            <a:off x="7575550" y="3270250"/>
            <a:ext cx="1389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// recursion!</a:t>
            </a:r>
          </a:p>
        </p:txBody>
      </p:sp>
      <p:sp>
        <p:nvSpPr>
          <p:cNvPr id="821291" name="Text Box 43"/>
          <p:cNvSpPr txBox="1">
            <a:spLocks noChangeArrowheads="1"/>
          </p:cNvSpPr>
          <p:nvPr/>
        </p:nvSpPr>
        <p:spPr bwMode="auto">
          <a:xfrm>
            <a:off x="314325" y="6216650"/>
            <a:ext cx="4797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Alright, on to the next step!</a:t>
            </a:r>
          </a:p>
        </p:txBody>
      </p:sp>
      <p:sp>
        <p:nvSpPr>
          <p:cNvPr id="821294" name="AutoShape 46"/>
          <p:cNvSpPr>
            <a:spLocks noChangeArrowheads="1"/>
          </p:cNvSpPr>
          <p:nvPr/>
        </p:nvSpPr>
        <p:spPr bwMode="auto">
          <a:xfrm flipH="1">
            <a:off x="3676650" y="352425"/>
            <a:ext cx="2486025" cy="809625"/>
          </a:xfrm>
          <a:prstGeom prst="wedgeRoundRectCallout">
            <a:avLst>
              <a:gd name="adj1" fmla="val 64176"/>
              <a:gd name="adj2" fmla="val 96273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6600CC"/>
                </a:solidFill>
              </a:rPr>
              <a:t>A simple part…</a:t>
            </a:r>
          </a:p>
        </p:txBody>
      </p:sp>
      <p:sp>
        <p:nvSpPr>
          <p:cNvPr id="821295" name="AutoShape 47"/>
          <p:cNvSpPr>
            <a:spLocks noChangeArrowheads="1"/>
          </p:cNvSpPr>
          <p:nvPr/>
        </p:nvSpPr>
        <p:spPr bwMode="auto">
          <a:xfrm flipH="1">
            <a:off x="4200525" y="342900"/>
            <a:ext cx="2724150" cy="809625"/>
          </a:xfrm>
          <a:prstGeom prst="wedgeRoundRectCallout">
            <a:avLst>
              <a:gd name="adj1" fmla="val 62935"/>
              <a:gd name="adj2" fmla="val 96273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6600CC"/>
                </a:solidFill>
              </a:rPr>
              <a:t>And a more complex part of size n-1.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2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022E-16 L -0.01667 -0.4097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821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-2048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821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2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2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6" grpId="0"/>
      <p:bldP spid="821257" grpId="0"/>
      <p:bldP spid="821263" grpId="0"/>
      <p:bldP spid="821273" grpId="0"/>
      <p:bldP spid="821276" grpId="0"/>
      <p:bldP spid="821286" grpId="0" animBg="1"/>
      <p:bldP spid="821287" grpId="0"/>
      <p:bldP spid="821287" grpId="1"/>
      <p:bldP spid="821288" grpId="0" animBg="1"/>
      <p:bldP spid="821289" grpId="0"/>
      <p:bldP spid="821290" grpId="0"/>
      <p:bldP spid="821291" grpId="0"/>
      <p:bldP spid="821294" grpId="0" animBg="1"/>
      <p:bldP spid="821294" grpId="1" animBg="1"/>
      <p:bldP spid="821295" grpId="0" animBg="1"/>
      <p:bldP spid="82129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FF1E-8A14-48F4-AA96-00739AC91F9F}" type="slidenum">
              <a:rPr lang="en-US"/>
              <a:pPr/>
              <a:t>27</a:t>
            </a:fld>
            <a:endParaRPr lang="en-US"/>
          </a:p>
        </p:txBody>
      </p:sp>
      <p:sp>
        <p:nvSpPr>
          <p:cNvPr id="827394" name="Rectangle 2"/>
          <p:cNvSpPr>
            <a:spLocks noChangeArrowheads="1"/>
          </p:cNvSpPr>
          <p:nvPr/>
        </p:nvSpPr>
        <p:spPr bwMode="auto">
          <a:xfrm>
            <a:off x="5143500" y="1562100"/>
            <a:ext cx="3876675" cy="2552700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7395" name="Text Box 3"/>
          <p:cNvSpPr txBox="1">
            <a:spLocks noChangeArrowheads="1"/>
          </p:cNvSpPr>
          <p:nvPr/>
        </p:nvSpPr>
        <p:spPr bwMode="auto">
          <a:xfrm>
            <a:off x="548798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fact(int n)</a:t>
            </a:r>
          </a:p>
        </p:txBody>
      </p:sp>
      <p:sp>
        <p:nvSpPr>
          <p:cNvPr id="827396" name="Text Box 4"/>
          <p:cNvSpPr txBox="1">
            <a:spLocks noChangeArrowheads="1"/>
          </p:cNvSpPr>
          <p:nvPr/>
        </p:nvSpPr>
        <p:spPr bwMode="auto">
          <a:xfrm>
            <a:off x="5126038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827397" name="Rectangle 5"/>
          <p:cNvSpPr>
            <a:spLocks noGrp="1" noChangeArrowheads="1"/>
          </p:cNvSpPr>
          <p:nvPr>
            <p:ph type="title"/>
          </p:nvPr>
        </p:nvSpPr>
        <p:spPr>
          <a:xfrm>
            <a:off x="400050" y="-161925"/>
            <a:ext cx="8229600" cy="1143000"/>
          </a:xfrm>
        </p:spPr>
        <p:txBody>
          <a:bodyPr/>
          <a:lstStyle/>
          <a:p>
            <a:r>
              <a:rPr lang="en-US" sz="3200"/>
              <a:t>Step #5: </a:t>
            </a:r>
            <a:r>
              <a:rPr lang="en-US" sz="3200">
                <a:solidFill>
                  <a:schemeClr val="accent2"/>
                </a:solidFill>
              </a:rPr>
              <a:t>Add your func’s completion logic</a:t>
            </a:r>
          </a:p>
        </p:txBody>
      </p:sp>
      <p:sp>
        <p:nvSpPr>
          <p:cNvPr id="827398" name="Text Box 6"/>
          <p:cNvSpPr txBox="1">
            <a:spLocks noChangeArrowheads="1"/>
          </p:cNvSpPr>
          <p:nvPr/>
        </p:nvSpPr>
        <p:spPr bwMode="auto">
          <a:xfrm>
            <a:off x="5392738" y="2165350"/>
            <a:ext cx="3198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if (</a:t>
            </a:r>
            <a:r>
              <a:rPr lang="en-US">
                <a:solidFill>
                  <a:srgbClr val="6600CC"/>
                </a:solidFill>
              </a:rPr>
              <a:t>n == 0</a:t>
            </a:r>
            <a:r>
              <a:rPr lang="en-US"/>
              <a:t>)    </a:t>
            </a:r>
          </a:p>
          <a:p>
            <a:pPr algn="l"/>
            <a:r>
              <a:rPr lang="en-US"/>
              <a:t>    return 1;  </a:t>
            </a:r>
            <a:r>
              <a:rPr lang="en-US" sz="1600"/>
              <a:t>// base case</a:t>
            </a:r>
          </a:p>
        </p:txBody>
      </p:sp>
      <p:sp>
        <p:nvSpPr>
          <p:cNvPr id="827399" name="Text Box 7"/>
          <p:cNvSpPr txBox="1">
            <a:spLocks noChangeArrowheads="1"/>
          </p:cNvSpPr>
          <p:nvPr/>
        </p:nvSpPr>
        <p:spPr bwMode="auto">
          <a:xfrm>
            <a:off x="257175" y="736600"/>
            <a:ext cx="8575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Write the code that </a:t>
            </a:r>
            <a:r>
              <a:rPr lang="en-US">
                <a:solidFill>
                  <a:srgbClr val="6600CC"/>
                </a:solidFill>
              </a:rPr>
              <a:t>gets the result</a:t>
            </a:r>
            <a:r>
              <a:rPr lang="en-US">
                <a:solidFill>
                  <a:schemeClr val="tx1"/>
                </a:solidFill>
              </a:rPr>
              <a:t> from your recursive call, </a:t>
            </a:r>
            <a:r>
              <a:rPr lang="en-US">
                <a:solidFill>
                  <a:srgbClr val="6600CC"/>
                </a:solidFill>
              </a:rPr>
              <a:t>processes it</a:t>
            </a:r>
            <a:r>
              <a:rPr lang="en-US">
                <a:solidFill>
                  <a:schemeClr val="tx1"/>
                </a:solidFill>
              </a:rPr>
              <a:t>, and </a:t>
            </a:r>
            <a:r>
              <a:rPr lang="en-US">
                <a:solidFill>
                  <a:srgbClr val="6600CC"/>
                </a:solidFill>
              </a:rPr>
              <a:t>returns an appropriate result</a:t>
            </a:r>
            <a:r>
              <a:rPr lang="en-US">
                <a:solidFill>
                  <a:schemeClr val="tx1"/>
                </a:solidFill>
              </a:rPr>
              <a:t>, if any.</a:t>
            </a:r>
          </a:p>
        </p:txBody>
      </p:sp>
      <p:sp>
        <p:nvSpPr>
          <p:cNvPr id="827400" name="Text Box 8"/>
          <p:cNvSpPr txBox="1">
            <a:spLocks noChangeArrowheads="1"/>
          </p:cNvSpPr>
          <p:nvPr/>
        </p:nvSpPr>
        <p:spPr bwMode="auto">
          <a:xfrm>
            <a:off x="441325" y="1574800"/>
            <a:ext cx="4356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well we now have both pieces of data that we need.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827401" name="Text Box 9"/>
          <p:cNvSpPr txBox="1">
            <a:spLocks noChangeArrowheads="1"/>
          </p:cNvSpPr>
          <p:nvPr/>
        </p:nvSpPr>
        <p:spPr bwMode="auto">
          <a:xfrm>
            <a:off x="5126038" y="1965325"/>
            <a:ext cx="2279650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27404" name="Text Box 12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27407" name="Text Box 15"/>
          <p:cNvSpPr txBox="1">
            <a:spLocks noChangeArrowheads="1"/>
          </p:cNvSpPr>
          <p:nvPr/>
        </p:nvSpPr>
        <p:spPr bwMode="auto">
          <a:xfrm>
            <a:off x="7475538" y="3051175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27408" name="Text Box 16"/>
          <p:cNvSpPr txBox="1">
            <a:spLocks noChangeArrowheads="1"/>
          </p:cNvSpPr>
          <p:nvPr/>
        </p:nvSpPr>
        <p:spPr bwMode="auto">
          <a:xfrm>
            <a:off x="412750" y="2536825"/>
            <a:ext cx="4508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combine </a:t>
            </a:r>
            <a:r>
              <a:rPr lang="en-US">
                <a:solidFill>
                  <a:srgbClr val="6600CC"/>
                </a:solidFill>
              </a:rPr>
              <a:t>N</a:t>
            </a:r>
            <a:r>
              <a:rPr lang="en-US"/>
              <a:t> with </a:t>
            </a:r>
            <a:r>
              <a:rPr lang="en-US">
                <a:solidFill>
                  <a:srgbClr val="6600CC"/>
                </a:solidFill>
              </a:rPr>
              <a:t>(N-1)</a:t>
            </a:r>
            <a:r>
              <a:rPr lang="en-US">
                <a:solidFill>
                  <a:srgbClr val="FF0000"/>
                </a:solidFill>
              </a:rPr>
              <a:t>!</a:t>
            </a:r>
            <a:r>
              <a:rPr lang="en-US"/>
              <a:t> and return the result!</a:t>
            </a:r>
          </a:p>
        </p:txBody>
      </p:sp>
      <p:grpSp>
        <p:nvGrpSpPr>
          <p:cNvPr id="827410" name="Group 18"/>
          <p:cNvGrpSpPr>
            <a:grpSpLocks/>
          </p:cNvGrpSpPr>
          <p:nvPr/>
        </p:nvGrpSpPr>
        <p:grpSpPr bwMode="auto">
          <a:xfrm>
            <a:off x="5133975" y="4810125"/>
            <a:ext cx="3886200" cy="1933575"/>
            <a:chOff x="3234" y="3030"/>
            <a:chExt cx="2448" cy="1218"/>
          </a:xfrm>
        </p:grpSpPr>
        <p:sp>
          <p:nvSpPr>
            <p:cNvPr id="827411" name="Rectangle 19"/>
            <p:cNvSpPr>
              <a:spLocks noChangeArrowheads="1"/>
            </p:cNvSpPr>
            <p:nvPr/>
          </p:nvSpPr>
          <p:spPr bwMode="auto">
            <a:xfrm>
              <a:off x="3240" y="3030"/>
              <a:ext cx="2442" cy="1218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7412" name="Text Box 20"/>
            <p:cNvSpPr txBox="1">
              <a:spLocks noChangeArrowheads="1"/>
            </p:cNvSpPr>
            <p:nvPr/>
          </p:nvSpPr>
          <p:spPr bwMode="auto">
            <a:xfrm>
              <a:off x="3234" y="3038"/>
              <a:ext cx="2435" cy="1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main()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  int n = 6, result;</a:t>
              </a:r>
            </a:p>
            <a:p>
              <a:pPr algn="l"/>
              <a:endParaRPr lang="en-US"/>
            </a:p>
            <a:p>
              <a:pPr algn="l"/>
              <a:r>
                <a:rPr lang="en-US"/>
                <a:t>      </a:t>
              </a:r>
            </a:p>
            <a:p>
              <a:pPr algn="l"/>
              <a:endParaRPr lang="en-US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27413" name="Text Box 21"/>
            <p:cNvSpPr txBox="1">
              <a:spLocks noChangeArrowheads="1"/>
            </p:cNvSpPr>
            <p:nvPr/>
          </p:nvSpPr>
          <p:spPr bwMode="auto">
            <a:xfrm>
              <a:off x="3493" y="3596"/>
              <a:ext cx="21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result = fact( n );      // </a:t>
              </a:r>
              <a:r>
                <a:rPr lang="en-US">
                  <a:solidFill>
                    <a:srgbClr val="FF0000"/>
                  </a:solidFill>
                </a:rPr>
                <a:t>n!</a:t>
              </a:r>
            </a:p>
          </p:txBody>
        </p:sp>
        <p:sp>
          <p:nvSpPr>
            <p:cNvPr id="827414" name="Text Box 22"/>
            <p:cNvSpPr txBox="1">
              <a:spLocks noChangeArrowheads="1"/>
            </p:cNvSpPr>
            <p:nvPr/>
          </p:nvSpPr>
          <p:spPr bwMode="auto">
            <a:xfrm>
              <a:off x="3487" y="3830"/>
              <a:ext cx="20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result = fact( n-1 );   // </a:t>
              </a:r>
              <a:r>
                <a:rPr lang="en-US">
                  <a:solidFill>
                    <a:srgbClr val="FF0000"/>
                  </a:solidFill>
                </a:rPr>
                <a:t>(n-1)!</a:t>
              </a:r>
            </a:p>
          </p:txBody>
        </p:sp>
      </p:grpSp>
      <p:sp>
        <p:nvSpPr>
          <p:cNvPr id="827421" name="Text Box 29"/>
          <p:cNvSpPr txBox="1">
            <a:spLocks noChangeArrowheads="1"/>
          </p:cNvSpPr>
          <p:nvPr/>
        </p:nvSpPr>
        <p:spPr bwMode="auto">
          <a:xfrm>
            <a:off x="5392738" y="2841625"/>
            <a:ext cx="375126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v1 = </a:t>
            </a:r>
            <a:r>
              <a:rPr lang="en-US">
                <a:solidFill>
                  <a:srgbClr val="6600CC"/>
                </a:solidFill>
              </a:rPr>
              <a:t>n;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int v2 =</a:t>
            </a:r>
            <a:r>
              <a:rPr lang="en-US"/>
              <a:t> 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 sz="1600">
              <a:solidFill>
                <a:srgbClr val="6600CC"/>
              </a:solidFill>
            </a:endParaRPr>
          </a:p>
        </p:txBody>
      </p:sp>
      <p:sp>
        <p:nvSpPr>
          <p:cNvPr id="827422" name="Rectangle 30"/>
          <p:cNvSpPr>
            <a:spLocks noChangeArrowheads="1"/>
          </p:cNvSpPr>
          <p:nvPr/>
        </p:nvSpPr>
        <p:spPr bwMode="auto">
          <a:xfrm>
            <a:off x="7575550" y="3270250"/>
            <a:ext cx="1389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// recursion!</a:t>
            </a:r>
          </a:p>
        </p:txBody>
      </p:sp>
      <p:sp>
        <p:nvSpPr>
          <p:cNvPr id="827423" name="Rectangle 31"/>
          <p:cNvSpPr>
            <a:spLocks noChangeArrowheads="1"/>
          </p:cNvSpPr>
          <p:nvPr/>
        </p:nvSpPr>
        <p:spPr bwMode="auto">
          <a:xfrm>
            <a:off x="6248400" y="3255963"/>
            <a:ext cx="1333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fact( n-1 );</a:t>
            </a:r>
          </a:p>
        </p:txBody>
      </p:sp>
      <p:sp>
        <p:nvSpPr>
          <p:cNvPr id="827424" name="Rectangle 32"/>
          <p:cNvSpPr>
            <a:spLocks noChangeArrowheads="1"/>
          </p:cNvSpPr>
          <p:nvPr/>
        </p:nvSpPr>
        <p:spPr bwMode="auto">
          <a:xfrm>
            <a:off x="5407025" y="3608388"/>
            <a:ext cx="3671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return</a:t>
            </a:r>
            <a:r>
              <a:rPr lang="en-US">
                <a:solidFill>
                  <a:srgbClr val="6600CC"/>
                </a:solidFill>
              </a:rPr>
              <a:t> v1 * v2;      </a:t>
            </a:r>
            <a:r>
              <a:rPr lang="en-US">
                <a:solidFill>
                  <a:schemeClr val="tx1"/>
                </a:solidFill>
              </a:rPr>
              <a:t>//</a:t>
            </a: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combine &amp; return</a:t>
            </a:r>
          </a:p>
        </p:txBody>
      </p:sp>
      <p:sp>
        <p:nvSpPr>
          <p:cNvPr id="827425" name="Text Box 33"/>
          <p:cNvSpPr txBox="1">
            <a:spLocks noChangeArrowheads="1"/>
          </p:cNvSpPr>
          <p:nvPr/>
        </p:nvSpPr>
        <p:spPr bwMode="auto">
          <a:xfrm>
            <a:off x="450850" y="3641725"/>
            <a:ext cx="4508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Woohoo!</a:t>
            </a:r>
            <a:r>
              <a:rPr lang="en-US"/>
              <a:t> We’ve just created our first recursive function from scratch!</a:t>
            </a:r>
          </a:p>
        </p:txBody>
      </p:sp>
      <p:pic>
        <p:nvPicPr>
          <p:cNvPr id="827426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4533900"/>
            <a:ext cx="20288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9" grpId="0"/>
      <p:bldP spid="827400" grpId="0"/>
      <p:bldP spid="827408" grpId="0"/>
      <p:bldP spid="827424" grpId="0"/>
      <p:bldP spid="8274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E164-B2E9-476F-B19C-C78B673C864E}" type="slidenum">
              <a:rPr lang="en-US"/>
              <a:pPr/>
              <a:t>28</a:t>
            </a:fld>
            <a:endParaRPr lang="en-US"/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-200025"/>
            <a:ext cx="7972425" cy="1143000"/>
          </a:xfrm>
        </p:spPr>
        <p:txBody>
          <a:bodyPr/>
          <a:lstStyle/>
          <a:p>
            <a:r>
              <a:rPr lang="en-US" sz="3000"/>
              <a:t>Step #6: </a:t>
            </a:r>
            <a:r>
              <a:rPr lang="en-US" sz="3000">
                <a:solidFill>
                  <a:schemeClr val="accent2"/>
                </a:solidFill>
              </a:rPr>
              <a:t>Validating our Function</a:t>
            </a:r>
          </a:p>
        </p:txBody>
      </p:sp>
      <p:sp>
        <p:nvSpPr>
          <p:cNvPr id="907270" name="Rectangle 6"/>
          <p:cNvSpPr>
            <a:spLocks noChangeArrowheads="1"/>
          </p:cNvSpPr>
          <p:nvPr/>
        </p:nvSpPr>
        <p:spPr bwMode="auto">
          <a:xfrm>
            <a:off x="381000" y="4910138"/>
            <a:ext cx="3895725" cy="1895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fact(int n)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(n == 0) 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1;</a:t>
            </a:r>
          </a:p>
          <a:p>
            <a:pPr algn="l" eaLnBrk="0" hangingPunct="0"/>
            <a:endParaRPr lang="en-US" sz="1000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 n * fact(n-1);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07271" name="Rectangle 7"/>
          <p:cNvSpPr>
            <a:spLocks noChangeArrowheads="1"/>
          </p:cNvSpPr>
          <p:nvPr/>
        </p:nvSpPr>
        <p:spPr bwMode="auto">
          <a:xfrm>
            <a:off x="5734050" y="4953000"/>
            <a:ext cx="3162300" cy="14684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07275" name="Line 11"/>
          <p:cNvSpPr>
            <a:spLocks noChangeShapeType="1"/>
          </p:cNvSpPr>
          <p:nvPr/>
        </p:nvSpPr>
        <p:spPr bwMode="auto">
          <a:xfrm>
            <a:off x="5743575" y="5686425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277" name="Line 13"/>
          <p:cNvSpPr>
            <a:spLocks noChangeShapeType="1"/>
          </p:cNvSpPr>
          <p:nvPr/>
        </p:nvSpPr>
        <p:spPr bwMode="auto">
          <a:xfrm>
            <a:off x="161925" y="510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278" name="Line 14"/>
          <p:cNvSpPr>
            <a:spLocks noChangeShapeType="1"/>
          </p:cNvSpPr>
          <p:nvPr/>
        </p:nvSpPr>
        <p:spPr bwMode="auto">
          <a:xfrm>
            <a:off x="400050" y="5638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279" name="Text Box 15"/>
          <p:cNvSpPr txBox="1">
            <a:spLocks noChangeArrowheads="1"/>
          </p:cNvSpPr>
          <p:nvPr/>
        </p:nvSpPr>
        <p:spPr bwMode="auto">
          <a:xfrm>
            <a:off x="1295400" y="525780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0 == 0</a:t>
            </a:r>
          </a:p>
        </p:txBody>
      </p:sp>
      <p:sp>
        <p:nvSpPr>
          <p:cNvPr id="907280" name="Line 16"/>
          <p:cNvSpPr>
            <a:spLocks noChangeShapeType="1"/>
          </p:cNvSpPr>
          <p:nvPr/>
        </p:nvSpPr>
        <p:spPr bwMode="auto">
          <a:xfrm>
            <a:off x="790575" y="5924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285" name="Text Box 21"/>
          <p:cNvSpPr txBox="1">
            <a:spLocks noChangeArrowheads="1"/>
          </p:cNvSpPr>
          <p:nvPr/>
        </p:nvSpPr>
        <p:spPr bwMode="auto">
          <a:xfrm>
            <a:off x="2135188" y="465772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907321" name="Text Box 57"/>
          <p:cNvSpPr txBox="1">
            <a:spLocks noChangeArrowheads="1"/>
          </p:cNvSpPr>
          <p:nvPr/>
        </p:nvSpPr>
        <p:spPr bwMode="auto">
          <a:xfrm>
            <a:off x="195263" y="1270000"/>
            <a:ext cx="848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Start by testing your function with the </a:t>
            </a:r>
            <a:r>
              <a:rPr lang="en-US">
                <a:solidFill>
                  <a:srgbClr val="6600CC"/>
                </a:solidFill>
              </a:rPr>
              <a:t>simplest possible input</a:t>
            </a:r>
            <a:r>
              <a:rPr lang="en-US"/>
              <a:t>.</a:t>
            </a:r>
          </a:p>
        </p:txBody>
      </p:sp>
      <p:sp>
        <p:nvSpPr>
          <p:cNvPr id="907322" name="Text Box 58"/>
          <p:cNvSpPr txBox="1">
            <a:spLocks noChangeArrowheads="1"/>
          </p:cNvSpPr>
          <p:nvPr/>
        </p:nvSpPr>
        <p:spPr bwMode="auto">
          <a:xfrm>
            <a:off x="376238" y="679450"/>
            <a:ext cx="848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You SHOULD do this step </a:t>
            </a:r>
            <a:r>
              <a:rPr lang="en-US">
                <a:solidFill>
                  <a:srgbClr val="FF0000"/>
                </a:solidFill>
              </a:rPr>
              <a:t>EVERY</a:t>
            </a:r>
            <a:r>
              <a:rPr lang="en-US"/>
              <a:t> time your write a recursive function!</a:t>
            </a:r>
          </a:p>
        </p:txBody>
      </p:sp>
      <p:sp>
        <p:nvSpPr>
          <p:cNvPr id="907323" name="Rectangle 59"/>
          <p:cNvSpPr>
            <a:spLocks noChangeArrowheads="1"/>
          </p:cNvSpPr>
          <p:nvPr/>
        </p:nvSpPr>
        <p:spPr bwMode="auto">
          <a:xfrm>
            <a:off x="5975350" y="5491163"/>
            <a:ext cx="264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cout &lt;&lt; fact(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</p:txBody>
      </p:sp>
      <p:sp>
        <p:nvSpPr>
          <p:cNvPr id="907324" name="AutoShape 60"/>
          <p:cNvSpPr>
            <a:spLocks noChangeArrowheads="1"/>
          </p:cNvSpPr>
          <p:nvPr/>
        </p:nvSpPr>
        <p:spPr bwMode="auto">
          <a:xfrm flipH="1">
            <a:off x="2714625" y="4486275"/>
            <a:ext cx="3028950" cy="914400"/>
          </a:xfrm>
          <a:prstGeom prst="wedgeRoundRectCallout">
            <a:avLst>
              <a:gd name="adj1" fmla="val 61634"/>
              <a:gd name="adj2" fmla="val 90449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Good. This result is correct.</a:t>
            </a: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 sz="2000">
                <a:solidFill>
                  <a:srgbClr val="FF0000"/>
                </a:solidFill>
              </a:rPr>
              <a:t>!</a:t>
            </a: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is equal to</a:t>
            </a: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6600CC"/>
                </a:solidFill>
              </a:rPr>
              <a:t>.</a:t>
            </a:r>
          </a:p>
        </p:txBody>
      </p:sp>
      <p:sp>
        <p:nvSpPr>
          <p:cNvPr id="907325" name="Text Box 61"/>
          <p:cNvSpPr txBox="1">
            <a:spLocks noChangeArrowheads="1"/>
          </p:cNvSpPr>
          <p:nvPr/>
        </p:nvSpPr>
        <p:spPr bwMode="auto">
          <a:xfrm>
            <a:off x="261938" y="1889125"/>
            <a:ext cx="8486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Next test your function with </a:t>
            </a:r>
            <a:r>
              <a:rPr lang="en-US">
                <a:solidFill>
                  <a:srgbClr val="6600CC"/>
                </a:solidFill>
              </a:rPr>
              <a:t>incrementally more complex inputs</a:t>
            </a:r>
            <a:r>
              <a:rPr lang="en-US"/>
              <a:t>.</a:t>
            </a:r>
          </a:p>
          <a:p>
            <a:r>
              <a:rPr lang="en-US"/>
              <a:t>(You can usually stop once you’ve validated at least one recursive call)</a:t>
            </a:r>
          </a:p>
        </p:txBody>
      </p:sp>
      <p:sp>
        <p:nvSpPr>
          <p:cNvPr id="907326" name="Rectangle 62"/>
          <p:cNvSpPr>
            <a:spLocks noChangeArrowheads="1"/>
          </p:cNvSpPr>
          <p:nvPr/>
        </p:nvSpPr>
        <p:spPr bwMode="auto">
          <a:xfrm>
            <a:off x="5975350" y="5805488"/>
            <a:ext cx="264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cout &lt;&lt; fact(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</p:txBody>
      </p:sp>
      <p:sp>
        <p:nvSpPr>
          <p:cNvPr id="907327" name="Line 63"/>
          <p:cNvSpPr>
            <a:spLocks noChangeShapeType="1"/>
          </p:cNvSpPr>
          <p:nvPr/>
        </p:nvSpPr>
        <p:spPr bwMode="auto">
          <a:xfrm>
            <a:off x="5734050" y="6000750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328" name="Line 64"/>
          <p:cNvSpPr>
            <a:spLocks noChangeShapeType="1"/>
          </p:cNvSpPr>
          <p:nvPr/>
        </p:nvSpPr>
        <p:spPr bwMode="auto">
          <a:xfrm>
            <a:off x="200025" y="5105400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329" name="Text Box 65"/>
          <p:cNvSpPr txBox="1">
            <a:spLocks noChangeArrowheads="1"/>
          </p:cNvSpPr>
          <p:nvPr/>
        </p:nvSpPr>
        <p:spPr bwMode="auto">
          <a:xfrm>
            <a:off x="2173288" y="466725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907330" name="Line 66"/>
          <p:cNvSpPr>
            <a:spLocks noChangeShapeType="1"/>
          </p:cNvSpPr>
          <p:nvPr/>
        </p:nvSpPr>
        <p:spPr bwMode="auto">
          <a:xfrm>
            <a:off x="371475" y="5629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331" name="Text Box 67"/>
          <p:cNvSpPr txBox="1">
            <a:spLocks noChangeArrowheads="1"/>
          </p:cNvSpPr>
          <p:nvPr/>
        </p:nvSpPr>
        <p:spPr bwMode="auto">
          <a:xfrm>
            <a:off x="1304925" y="5248275"/>
            <a:ext cx="795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1 == 0</a:t>
            </a:r>
          </a:p>
        </p:txBody>
      </p:sp>
      <p:sp>
        <p:nvSpPr>
          <p:cNvPr id="907332" name="Line 68"/>
          <p:cNvSpPr>
            <a:spLocks noChangeShapeType="1"/>
          </p:cNvSpPr>
          <p:nvPr/>
        </p:nvSpPr>
        <p:spPr bwMode="auto">
          <a:xfrm>
            <a:off x="409575" y="6362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333" name="Text Box 69"/>
          <p:cNvSpPr txBox="1">
            <a:spLocks noChangeArrowheads="1"/>
          </p:cNvSpPr>
          <p:nvPr/>
        </p:nvSpPr>
        <p:spPr bwMode="auto">
          <a:xfrm>
            <a:off x="1714500" y="6119813"/>
            <a:ext cx="320675" cy="457200"/>
          </a:xfrm>
          <a:prstGeom prst="rect">
            <a:avLst/>
          </a:prstGeom>
          <a:solidFill>
            <a:srgbClr val="CCFFFF">
              <a:alpha val="8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907334" name="Text Box 70"/>
          <p:cNvSpPr txBox="1">
            <a:spLocks noChangeArrowheads="1"/>
          </p:cNvSpPr>
          <p:nvPr/>
        </p:nvSpPr>
        <p:spPr bwMode="auto">
          <a:xfrm>
            <a:off x="3076575" y="6191250"/>
            <a:ext cx="392113" cy="366713"/>
          </a:xfrm>
          <a:prstGeom prst="rect">
            <a:avLst/>
          </a:prstGeom>
          <a:solidFill>
            <a:srgbClr val="CCFFFF">
              <a:alpha val="8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907335" name="Rectangle 71"/>
          <p:cNvSpPr>
            <a:spLocks noChangeArrowheads="1"/>
          </p:cNvSpPr>
          <p:nvPr/>
        </p:nvSpPr>
        <p:spPr bwMode="auto">
          <a:xfrm>
            <a:off x="371475" y="2795588"/>
            <a:ext cx="3895725" cy="1895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fact(int n)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(n == 0) 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1;</a:t>
            </a:r>
          </a:p>
          <a:p>
            <a:pPr algn="l" eaLnBrk="0" hangingPunct="0"/>
            <a:endParaRPr lang="en-US" sz="1000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 n * fact(n-1);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07336" name="Text Box 72"/>
          <p:cNvSpPr txBox="1">
            <a:spLocks noChangeArrowheads="1"/>
          </p:cNvSpPr>
          <p:nvPr/>
        </p:nvSpPr>
        <p:spPr bwMode="auto">
          <a:xfrm>
            <a:off x="2097088" y="24955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907337" name="Line 73"/>
          <p:cNvSpPr>
            <a:spLocks noChangeShapeType="1"/>
          </p:cNvSpPr>
          <p:nvPr/>
        </p:nvSpPr>
        <p:spPr bwMode="auto">
          <a:xfrm>
            <a:off x="190500" y="2990850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338" name="Line 74"/>
          <p:cNvSpPr>
            <a:spLocks noChangeShapeType="1"/>
          </p:cNvSpPr>
          <p:nvPr/>
        </p:nvSpPr>
        <p:spPr bwMode="auto">
          <a:xfrm>
            <a:off x="428625" y="3524250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339" name="Text Box 75"/>
          <p:cNvSpPr txBox="1">
            <a:spLocks noChangeArrowheads="1"/>
          </p:cNvSpPr>
          <p:nvPr/>
        </p:nvSpPr>
        <p:spPr bwMode="auto">
          <a:xfrm>
            <a:off x="1266825" y="3114675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0 == 0</a:t>
            </a:r>
          </a:p>
        </p:txBody>
      </p:sp>
      <p:sp>
        <p:nvSpPr>
          <p:cNvPr id="907340" name="Line 76"/>
          <p:cNvSpPr>
            <a:spLocks noChangeShapeType="1"/>
          </p:cNvSpPr>
          <p:nvPr/>
        </p:nvSpPr>
        <p:spPr bwMode="auto">
          <a:xfrm>
            <a:off x="819150" y="3781425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341" name="Text Box 77"/>
          <p:cNvSpPr txBox="1">
            <a:spLocks noChangeArrowheads="1"/>
          </p:cNvSpPr>
          <p:nvPr/>
        </p:nvSpPr>
        <p:spPr bwMode="auto">
          <a:xfrm>
            <a:off x="2333625" y="6200775"/>
            <a:ext cx="1487488" cy="366713"/>
          </a:xfrm>
          <a:prstGeom prst="rect">
            <a:avLst/>
          </a:prstGeom>
          <a:solidFill>
            <a:srgbClr val="CCFFFF">
              <a:alpha val="8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907342" name="Text Box 78"/>
          <p:cNvSpPr txBox="1">
            <a:spLocks noChangeArrowheads="1"/>
          </p:cNvSpPr>
          <p:nvPr/>
        </p:nvSpPr>
        <p:spPr bwMode="auto">
          <a:xfrm>
            <a:off x="2001838" y="3571875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907343" name="AutoShape 79"/>
          <p:cNvSpPr>
            <a:spLocks noChangeArrowheads="1"/>
          </p:cNvSpPr>
          <p:nvPr/>
        </p:nvSpPr>
        <p:spPr bwMode="auto">
          <a:xfrm flipH="1">
            <a:off x="2771775" y="4733925"/>
            <a:ext cx="3028950" cy="1076325"/>
          </a:xfrm>
          <a:prstGeom prst="wedgeRoundRectCallout">
            <a:avLst>
              <a:gd name="adj1" fmla="val 61634"/>
              <a:gd name="adj2" fmla="val 84218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Good. This result is correct too.</a:t>
            </a:r>
            <a:r>
              <a:rPr lang="en-US">
                <a:solidFill>
                  <a:srgbClr val="6600CC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 sz="2000">
                <a:solidFill>
                  <a:srgbClr val="FF0000"/>
                </a:solidFill>
              </a:rPr>
              <a:t>!</a:t>
            </a: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is equal to</a:t>
            </a:r>
            <a:r>
              <a:rPr lang="en-US">
                <a:solidFill>
                  <a:srgbClr val="6600CC"/>
                </a:solidFill>
              </a:rPr>
              <a:t> 1 * </a:t>
            </a:r>
            <a:r>
              <a:rPr lang="en-US">
                <a:solidFill>
                  <a:srgbClr val="FF0000"/>
                </a:solidFill>
              </a:rPr>
              <a:t>0!</a:t>
            </a:r>
            <a:r>
              <a:rPr lang="en-US">
                <a:solidFill>
                  <a:srgbClr val="6600CC"/>
                </a:solidFill>
              </a:rPr>
              <a:t>, </a:t>
            </a:r>
            <a:r>
              <a:rPr lang="en-US">
                <a:solidFill>
                  <a:schemeClr val="tx1"/>
                </a:solidFill>
              </a:rPr>
              <a:t>aka </a:t>
            </a:r>
            <a:r>
              <a:rPr lang="en-US">
                <a:solidFill>
                  <a:srgbClr val="6600CC"/>
                </a:solidFill>
              </a:rPr>
              <a:t>1 * 1, </a:t>
            </a:r>
            <a:r>
              <a:rPr lang="en-US">
                <a:solidFill>
                  <a:schemeClr val="tx1"/>
                </a:solidFill>
              </a:rPr>
              <a:t>aka </a:t>
            </a:r>
            <a:r>
              <a:rPr lang="en-US">
                <a:solidFill>
                  <a:srgbClr val="6600CC"/>
                </a:solidFill>
              </a:rPr>
              <a:t>1.</a:t>
            </a:r>
          </a:p>
        </p:txBody>
      </p:sp>
      <p:sp>
        <p:nvSpPr>
          <p:cNvPr id="907344" name="Text Box 80"/>
          <p:cNvSpPr txBox="1">
            <a:spLocks noChangeArrowheads="1"/>
          </p:cNvSpPr>
          <p:nvPr/>
        </p:nvSpPr>
        <p:spPr bwMode="auto">
          <a:xfrm>
            <a:off x="4376738" y="2813050"/>
            <a:ext cx="4448175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Excellent! We’ve tested all of the base case(s) as well as validated a single level of recursion…</a:t>
            </a:r>
          </a:p>
          <a:p>
            <a:endParaRPr lang="en-US" sz="1000"/>
          </a:p>
          <a:p>
            <a:r>
              <a:rPr lang="en-US"/>
              <a:t>We can be pretty certain our function works now…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0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07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0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9073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9073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90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03125 0.37222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907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18611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90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9073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9073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90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75" grpId="0" animBg="1"/>
      <p:bldP spid="907275" grpId="1" animBg="1"/>
      <p:bldP spid="907277" grpId="0" animBg="1"/>
      <p:bldP spid="907277" grpId="1" animBg="1"/>
      <p:bldP spid="907278" grpId="0" animBg="1"/>
      <p:bldP spid="907278" grpId="1" animBg="1"/>
      <p:bldP spid="907279" grpId="0"/>
      <p:bldP spid="907279" grpId="1"/>
      <p:bldP spid="907280" grpId="0" animBg="1"/>
      <p:bldP spid="907280" grpId="1" animBg="1"/>
      <p:bldP spid="907285" grpId="0"/>
      <p:bldP spid="907285" grpId="1"/>
      <p:bldP spid="907321" grpId="0"/>
      <p:bldP spid="907323" grpId="0"/>
      <p:bldP spid="907324" grpId="0" animBg="1"/>
      <p:bldP spid="907324" grpId="1" animBg="1"/>
      <p:bldP spid="907325" grpId="0"/>
      <p:bldP spid="907326" grpId="0"/>
      <p:bldP spid="907327" grpId="0" animBg="1"/>
      <p:bldP spid="907327" grpId="1" animBg="1"/>
      <p:bldP spid="907328" grpId="0" animBg="1"/>
      <p:bldP spid="907328" grpId="1" animBg="1"/>
      <p:bldP spid="907329" grpId="0"/>
      <p:bldP spid="907330" grpId="0" animBg="1"/>
      <p:bldP spid="907330" grpId="1" animBg="1"/>
      <p:bldP spid="907331" grpId="0"/>
      <p:bldP spid="907331" grpId="1"/>
      <p:bldP spid="907332" grpId="0" animBg="1"/>
      <p:bldP spid="907333" grpId="0" animBg="1"/>
      <p:bldP spid="907334" grpId="0" animBg="1"/>
      <p:bldP spid="907335" grpId="0" animBg="1"/>
      <p:bldP spid="907336" grpId="0"/>
      <p:bldP spid="907337" grpId="0" animBg="1"/>
      <p:bldP spid="907337" grpId="1" animBg="1"/>
      <p:bldP spid="907338" grpId="0" animBg="1"/>
      <p:bldP spid="907338" grpId="1" animBg="1"/>
      <p:bldP spid="907339" grpId="0"/>
      <p:bldP spid="907339" grpId="1"/>
      <p:bldP spid="907340" grpId="0" animBg="1"/>
      <p:bldP spid="907340" grpId="1" animBg="1"/>
      <p:bldP spid="907341" grpId="0" animBg="1"/>
      <p:bldP spid="907342" grpId="0"/>
      <p:bldP spid="907342" grpId="1"/>
      <p:bldP spid="907343" grpId="0" animBg="1"/>
      <p:bldP spid="907343" grpId="1" animBg="1"/>
      <p:bldP spid="90734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3445-2DF5-4292-A968-01CDDF7CA6F6}" type="slidenum">
              <a:rPr lang="en-US"/>
              <a:pPr/>
              <a:t>29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-200025"/>
            <a:ext cx="7972425" cy="1143000"/>
          </a:xfrm>
        </p:spPr>
        <p:txBody>
          <a:bodyPr/>
          <a:lstStyle/>
          <a:p>
            <a:r>
              <a:rPr lang="en-US" sz="3000"/>
              <a:t>Factorial Trace-through</a:t>
            </a:r>
            <a:endParaRPr lang="en-US" sz="3000">
              <a:solidFill>
                <a:schemeClr val="accent2"/>
              </a:solidFill>
            </a:endParaRPr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4495800" y="209550"/>
            <a:ext cx="3657600" cy="1895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fact(int n)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(n == 0) 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(1);</a:t>
            </a:r>
          </a:p>
          <a:p>
            <a:pPr algn="l" eaLnBrk="0" hangingPunct="0"/>
            <a:endParaRPr lang="en-US" sz="1000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return(n * fact(n-1));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4516" name="Rectangle 4"/>
          <p:cNvSpPr>
            <a:spLocks noChangeArrowheads="1"/>
          </p:cNvSpPr>
          <p:nvPr/>
        </p:nvSpPr>
        <p:spPr bwMode="auto">
          <a:xfrm>
            <a:off x="381000" y="952500"/>
            <a:ext cx="3657600" cy="1895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fact(int n)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(n == 0) 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(1);</a:t>
            </a:r>
          </a:p>
          <a:p>
            <a:pPr algn="l" eaLnBrk="0" hangingPunct="0"/>
            <a:endParaRPr lang="en-US" sz="1000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return(n * fact(n-1));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4517" name="Rectangle 5"/>
          <p:cNvSpPr>
            <a:spLocks noChangeArrowheads="1"/>
          </p:cNvSpPr>
          <p:nvPr/>
        </p:nvSpPr>
        <p:spPr bwMode="auto">
          <a:xfrm>
            <a:off x="381000" y="2895600"/>
            <a:ext cx="3657600" cy="1895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fact(int n)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(n == 0) 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(1);</a:t>
            </a:r>
          </a:p>
          <a:p>
            <a:pPr algn="l" eaLnBrk="0" hangingPunct="0"/>
            <a:endParaRPr lang="en-US" sz="1000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return(n * fact(n-1));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4518" name="Rectangle 6"/>
          <p:cNvSpPr>
            <a:spLocks noChangeArrowheads="1"/>
          </p:cNvSpPr>
          <p:nvPr/>
        </p:nvSpPr>
        <p:spPr bwMode="auto">
          <a:xfrm>
            <a:off x="381000" y="4910138"/>
            <a:ext cx="3657600" cy="1895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fact(int n)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(n == 0) 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(1);</a:t>
            </a:r>
          </a:p>
          <a:p>
            <a:pPr algn="l" eaLnBrk="0" hangingPunct="0"/>
            <a:endParaRPr lang="en-US" sz="1000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return(n * fact(n-1));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4519" name="Rectangle 7"/>
          <p:cNvSpPr>
            <a:spLocks noChangeArrowheads="1"/>
          </p:cNvSpPr>
          <p:nvPr/>
        </p:nvSpPr>
        <p:spPr bwMode="auto">
          <a:xfrm>
            <a:off x="5734050" y="4953000"/>
            <a:ext cx="3162300" cy="17430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int result;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result = fact(3);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cout &lt;&lt; result;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704520" name="Group 8"/>
          <p:cNvGrpSpPr>
            <a:grpSpLocks/>
          </p:cNvGrpSpPr>
          <p:nvPr/>
        </p:nvGrpSpPr>
        <p:grpSpPr bwMode="auto">
          <a:xfrm>
            <a:off x="6156325" y="4341813"/>
            <a:ext cx="2025650" cy="457200"/>
            <a:chOff x="3878" y="2735"/>
            <a:chExt cx="1276" cy="288"/>
          </a:xfrm>
        </p:grpSpPr>
        <p:sp>
          <p:nvSpPr>
            <p:cNvPr id="704521" name="Rectangle 9"/>
            <p:cNvSpPr>
              <a:spLocks noChangeArrowheads="1"/>
            </p:cNvSpPr>
            <p:nvPr/>
          </p:nvSpPr>
          <p:spPr bwMode="auto">
            <a:xfrm>
              <a:off x="4496" y="2783"/>
              <a:ext cx="658" cy="23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522" name="Text Box 10"/>
            <p:cNvSpPr txBox="1">
              <a:spLocks noChangeArrowheads="1"/>
            </p:cNvSpPr>
            <p:nvPr/>
          </p:nvSpPr>
          <p:spPr bwMode="auto">
            <a:xfrm>
              <a:off x="3878" y="2735"/>
              <a:ext cx="6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result</a:t>
              </a:r>
            </a:p>
          </p:txBody>
        </p:sp>
      </p:grpSp>
      <p:sp>
        <p:nvSpPr>
          <p:cNvPr id="704523" name="Line 11"/>
          <p:cNvSpPr>
            <a:spLocks noChangeShapeType="1"/>
          </p:cNvSpPr>
          <p:nvPr/>
        </p:nvSpPr>
        <p:spPr bwMode="auto">
          <a:xfrm>
            <a:off x="5743575" y="5695950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4" name="Line 12"/>
          <p:cNvSpPr>
            <a:spLocks noChangeShapeType="1"/>
          </p:cNvSpPr>
          <p:nvPr/>
        </p:nvSpPr>
        <p:spPr bwMode="auto">
          <a:xfrm>
            <a:off x="5743575" y="5953125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5" name="Line 13"/>
          <p:cNvSpPr>
            <a:spLocks noChangeShapeType="1"/>
          </p:cNvSpPr>
          <p:nvPr/>
        </p:nvSpPr>
        <p:spPr bwMode="auto">
          <a:xfrm>
            <a:off x="161925" y="510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6" name="Line 14"/>
          <p:cNvSpPr>
            <a:spLocks noChangeShapeType="1"/>
          </p:cNvSpPr>
          <p:nvPr/>
        </p:nvSpPr>
        <p:spPr bwMode="auto">
          <a:xfrm>
            <a:off x="400050" y="5638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1295400" y="525780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3 == 0</a:t>
            </a:r>
          </a:p>
        </p:txBody>
      </p:sp>
      <p:sp>
        <p:nvSpPr>
          <p:cNvPr id="704528" name="Line 16"/>
          <p:cNvSpPr>
            <a:spLocks noChangeShapeType="1"/>
          </p:cNvSpPr>
          <p:nvPr/>
        </p:nvSpPr>
        <p:spPr bwMode="auto">
          <a:xfrm>
            <a:off x="447675" y="6372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9" name="Text Box 17"/>
          <p:cNvSpPr txBox="1">
            <a:spLocks noChangeArrowheads="1"/>
          </p:cNvSpPr>
          <p:nvPr/>
        </p:nvSpPr>
        <p:spPr bwMode="auto">
          <a:xfrm>
            <a:off x="2867025" y="5938838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 2</a:t>
            </a:r>
          </a:p>
        </p:txBody>
      </p:sp>
      <p:grpSp>
        <p:nvGrpSpPr>
          <p:cNvPr id="704530" name="Group 18"/>
          <p:cNvGrpSpPr>
            <a:grpSpLocks/>
          </p:cNvGrpSpPr>
          <p:nvPr/>
        </p:nvGrpSpPr>
        <p:grpSpPr bwMode="auto">
          <a:xfrm>
            <a:off x="2381250" y="4886325"/>
            <a:ext cx="2025650" cy="457200"/>
            <a:chOff x="3878" y="2735"/>
            <a:chExt cx="1276" cy="288"/>
          </a:xfrm>
        </p:grpSpPr>
        <p:sp>
          <p:nvSpPr>
            <p:cNvPr id="704531" name="Rectangle 19"/>
            <p:cNvSpPr>
              <a:spLocks noChangeArrowheads="1"/>
            </p:cNvSpPr>
            <p:nvPr/>
          </p:nvSpPr>
          <p:spPr bwMode="auto">
            <a:xfrm>
              <a:off x="4496" y="2783"/>
              <a:ext cx="658" cy="239"/>
            </a:xfrm>
            <a:prstGeom prst="rect">
              <a:avLst/>
            </a:prstGeom>
            <a:solidFill>
              <a:srgbClr val="FFE8D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532" name="Text Box 20"/>
            <p:cNvSpPr txBox="1">
              <a:spLocks noChangeArrowheads="1"/>
            </p:cNvSpPr>
            <p:nvPr/>
          </p:nvSpPr>
          <p:spPr bwMode="auto">
            <a:xfrm>
              <a:off x="3878" y="2735"/>
              <a:ext cx="11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       </a:t>
              </a:r>
              <a:r>
                <a:rPr lang="en-US" sz="2400">
                  <a:solidFill>
                    <a:srgbClr val="6600CC"/>
                  </a:solidFill>
                </a:rPr>
                <a:t>n</a:t>
              </a:r>
              <a:r>
                <a:rPr lang="en-US" sz="2400"/>
                <a:t>      </a:t>
              </a:r>
              <a:r>
                <a:rPr lang="en-US" sz="2400">
                  <a:solidFill>
                    <a:srgbClr val="FF3300"/>
                  </a:solidFill>
                </a:rPr>
                <a:t>3</a:t>
              </a:r>
              <a:r>
                <a:rPr lang="en-US" sz="2400"/>
                <a:t> </a:t>
              </a:r>
            </a:p>
          </p:txBody>
        </p:sp>
      </p:grpSp>
      <p:sp>
        <p:nvSpPr>
          <p:cNvPr id="704533" name="Text Box 21"/>
          <p:cNvSpPr txBox="1">
            <a:spLocks noChangeArrowheads="1"/>
          </p:cNvSpPr>
          <p:nvPr/>
        </p:nvSpPr>
        <p:spPr bwMode="auto">
          <a:xfrm>
            <a:off x="2135188" y="465772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704534" name="Line 22"/>
          <p:cNvSpPr>
            <a:spLocks noChangeShapeType="1"/>
          </p:cNvSpPr>
          <p:nvPr/>
        </p:nvSpPr>
        <p:spPr bwMode="auto">
          <a:xfrm>
            <a:off x="171450" y="3095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35" name="Line 23"/>
          <p:cNvSpPr>
            <a:spLocks noChangeShapeType="1"/>
          </p:cNvSpPr>
          <p:nvPr/>
        </p:nvSpPr>
        <p:spPr bwMode="auto">
          <a:xfrm>
            <a:off x="409575" y="3629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36" name="Text Box 24"/>
          <p:cNvSpPr txBox="1">
            <a:spLocks noChangeArrowheads="1"/>
          </p:cNvSpPr>
          <p:nvPr/>
        </p:nvSpPr>
        <p:spPr bwMode="auto">
          <a:xfrm>
            <a:off x="1304925" y="3248025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2 == 0</a:t>
            </a:r>
          </a:p>
        </p:txBody>
      </p:sp>
      <p:sp>
        <p:nvSpPr>
          <p:cNvPr id="704537" name="Line 25"/>
          <p:cNvSpPr>
            <a:spLocks noChangeShapeType="1"/>
          </p:cNvSpPr>
          <p:nvPr/>
        </p:nvSpPr>
        <p:spPr bwMode="auto">
          <a:xfrm>
            <a:off x="457200" y="4362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38" name="Text Box 26"/>
          <p:cNvSpPr txBox="1">
            <a:spLocks noChangeArrowheads="1"/>
          </p:cNvSpPr>
          <p:nvPr/>
        </p:nvSpPr>
        <p:spPr bwMode="auto">
          <a:xfrm>
            <a:off x="2876550" y="3929063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 1</a:t>
            </a:r>
          </a:p>
        </p:txBody>
      </p:sp>
      <p:grpSp>
        <p:nvGrpSpPr>
          <p:cNvPr id="704539" name="Group 27"/>
          <p:cNvGrpSpPr>
            <a:grpSpLocks/>
          </p:cNvGrpSpPr>
          <p:nvPr/>
        </p:nvGrpSpPr>
        <p:grpSpPr bwMode="auto">
          <a:xfrm>
            <a:off x="2343150" y="2886075"/>
            <a:ext cx="2025650" cy="457200"/>
            <a:chOff x="3878" y="2735"/>
            <a:chExt cx="1276" cy="288"/>
          </a:xfrm>
        </p:grpSpPr>
        <p:sp>
          <p:nvSpPr>
            <p:cNvPr id="704540" name="Rectangle 28"/>
            <p:cNvSpPr>
              <a:spLocks noChangeArrowheads="1"/>
            </p:cNvSpPr>
            <p:nvPr/>
          </p:nvSpPr>
          <p:spPr bwMode="auto">
            <a:xfrm>
              <a:off x="4496" y="2783"/>
              <a:ext cx="658" cy="239"/>
            </a:xfrm>
            <a:prstGeom prst="rect">
              <a:avLst/>
            </a:prstGeom>
            <a:solidFill>
              <a:srgbClr val="FFE8D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541" name="Text Box 29"/>
            <p:cNvSpPr txBox="1">
              <a:spLocks noChangeArrowheads="1"/>
            </p:cNvSpPr>
            <p:nvPr/>
          </p:nvSpPr>
          <p:spPr bwMode="auto">
            <a:xfrm>
              <a:off x="3878" y="2735"/>
              <a:ext cx="11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       </a:t>
              </a:r>
              <a:r>
                <a:rPr lang="en-US" sz="2400">
                  <a:solidFill>
                    <a:srgbClr val="6600CC"/>
                  </a:solidFill>
                </a:rPr>
                <a:t>n</a:t>
              </a:r>
              <a:r>
                <a:rPr lang="en-US" sz="2400"/>
                <a:t>      </a:t>
              </a:r>
              <a:r>
                <a:rPr lang="en-US" sz="2400">
                  <a:solidFill>
                    <a:srgbClr val="FF3300"/>
                  </a:solidFill>
                </a:rPr>
                <a:t>2</a:t>
              </a:r>
              <a:r>
                <a:rPr lang="en-US" sz="2400"/>
                <a:t> </a:t>
              </a:r>
            </a:p>
          </p:txBody>
        </p:sp>
      </p:grpSp>
      <p:sp>
        <p:nvSpPr>
          <p:cNvPr id="704542" name="Line 30"/>
          <p:cNvSpPr>
            <a:spLocks noChangeShapeType="1"/>
          </p:cNvSpPr>
          <p:nvPr/>
        </p:nvSpPr>
        <p:spPr bwMode="auto">
          <a:xfrm>
            <a:off x="152400" y="1162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43" name="Line 31"/>
          <p:cNvSpPr>
            <a:spLocks noChangeShapeType="1"/>
          </p:cNvSpPr>
          <p:nvPr/>
        </p:nvSpPr>
        <p:spPr bwMode="auto">
          <a:xfrm>
            <a:off x="390525" y="1695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44" name="Text Box 32"/>
          <p:cNvSpPr txBox="1">
            <a:spLocks noChangeArrowheads="1"/>
          </p:cNvSpPr>
          <p:nvPr/>
        </p:nvSpPr>
        <p:spPr bwMode="auto">
          <a:xfrm>
            <a:off x="1285875" y="1314450"/>
            <a:ext cx="795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1 == 0</a:t>
            </a:r>
          </a:p>
        </p:txBody>
      </p:sp>
      <p:sp>
        <p:nvSpPr>
          <p:cNvPr id="704545" name="Line 33"/>
          <p:cNvSpPr>
            <a:spLocks noChangeShapeType="1"/>
          </p:cNvSpPr>
          <p:nvPr/>
        </p:nvSpPr>
        <p:spPr bwMode="auto">
          <a:xfrm>
            <a:off x="438150" y="2428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46" name="Text Box 34"/>
          <p:cNvSpPr txBox="1">
            <a:spLocks noChangeArrowheads="1"/>
          </p:cNvSpPr>
          <p:nvPr/>
        </p:nvSpPr>
        <p:spPr bwMode="auto">
          <a:xfrm>
            <a:off x="2857500" y="1995488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 0</a:t>
            </a:r>
          </a:p>
        </p:txBody>
      </p:sp>
      <p:grpSp>
        <p:nvGrpSpPr>
          <p:cNvPr id="704547" name="Group 35"/>
          <p:cNvGrpSpPr>
            <a:grpSpLocks/>
          </p:cNvGrpSpPr>
          <p:nvPr/>
        </p:nvGrpSpPr>
        <p:grpSpPr bwMode="auto">
          <a:xfrm>
            <a:off x="2362200" y="933450"/>
            <a:ext cx="2025650" cy="457200"/>
            <a:chOff x="3878" y="2735"/>
            <a:chExt cx="1276" cy="288"/>
          </a:xfrm>
        </p:grpSpPr>
        <p:sp>
          <p:nvSpPr>
            <p:cNvPr id="704548" name="Rectangle 36"/>
            <p:cNvSpPr>
              <a:spLocks noChangeArrowheads="1"/>
            </p:cNvSpPr>
            <p:nvPr/>
          </p:nvSpPr>
          <p:spPr bwMode="auto">
            <a:xfrm>
              <a:off x="4496" y="2783"/>
              <a:ext cx="658" cy="239"/>
            </a:xfrm>
            <a:prstGeom prst="rect">
              <a:avLst/>
            </a:prstGeom>
            <a:solidFill>
              <a:srgbClr val="FFE8D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549" name="Text Box 37"/>
            <p:cNvSpPr txBox="1">
              <a:spLocks noChangeArrowheads="1"/>
            </p:cNvSpPr>
            <p:nvPr/>
          </p:nvSpPr>
          <p:spPr bwMode="auto">
            <a:xfrm>
              <a:off x="3878" y="2735"/>
              <a:ext cx="11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       </a:t>
              </a:r>
              <a:r>
                <a:rPr lang="en-US" sz="2400">
                  <a:solidFill>
                    <a:srgbClr val="6600CC"/>
                  </a:solidFill>
                </a:rPr>
                <a:t>n </a:t>
              </a:r>
              <a:r>
                <a:rPr lang="en-US" sz="2400"/>
                <a:t>     </a:t>
              </a:r>
              <a:r>
                <a:rPr lang="en-US" sz="2400">
                  <a:solidFill>
                    <a:srgbClr val="FF3300"/>
                  </a:solidFill>
                </a:rPr>
                <a:t>1</a:t>
              </a:r>
              <a:r>
                <a:rPr lang="en-US" sz="2400"/>
                <a:t> </a:t>
              </a:r>
            </a:p>
          </p:txBody>
        </p:sp>
      </p:grpSp>
      <p:sp>
        <p:nvSpPr>
          <p:cNvPr id="704550" name="Line 38"/>
          <p:cNvSpPr>
            <a:spLocks noChangeShapeType="1"/>
          </p:cNvSpPr>
          <p:nvPr/>
        </p:nvSpPr>
        <p:spPr bwMode="auto">
          <a:xfrm>
            <a:off x="4267200" y="400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51" name="Line 39"/>
          <p:cNvSpPr>
            <a:spLocks noChangeShapeType="1"/>
          </p:cNvSpPr>
          <p:nvPr/>
        </p:nvSpPr>
        <p:spPr bwMode="auto">
          <a:xfrm>
            <a:off x="4505325" y="933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52" name="Text Box 40"/>
          <p:cNvSpPr txBox="1">
            <a:spLocks noChangeArrowheads="1"/>
          </p:cNvSpPr>
          <p:nvPr/>
        </p:nvSpPr>
        <p:spPr bwMode="auto">
          <a:xfrm>
            <a:off x="5400675" y="55245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0 == 0</a:t>
            </a:r>
          </a:p>
        </p:txBody>
      </p:sp>
      <p:sp>
        <p:nvSpPr>
          <p:cNvPr id="704553" name="Line 41"/>
          <p:cNvSpPr>
            <a:spLocks noChangeShapeType="1"/>
          </p:cNvSpPr>
          <p:nvPr/>
        </p:nvSpPr>
        <p:spPr bwMode="auto">
          <a:xfrm>
            <a:off x="4933950" y="1209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54" name="Rectangle 42"/>
          <p:cNvSpPr>
            <a:spLocks noChangeArrowheads="1"/>
          </p:cNvSpPr>
          <p:nvPr/>
        </p:nvSpPr>
        <p:spPr bwMode="auto">
          <a:xfrm>
            <a:off x="2209800" y="2286000"/>
            <a:ext cx="1228725" cy="2571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4555" name="Text Box 43"/>
          <p:cNvSpPr txBox="1">
            <a:spLocks noChangeArrowheads="1"/>
          </p:cNvSpPr>
          <p:nvPr/>
        </p:nvSpPr>
        <p:spPr bwMode="auto">
          <a:xfrm>
            <a:off x="6162675" y="981075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 1</a:t>
            </a:r>
          </a:p>
        </p:txBody>
      </p:sp>
      <p:grpSp>
        <p:nvGrpSpPr>
          <p:cNvPr id="704556" name="Group 44"/>
          <p:cNvGrpSpPr>
            <a:grpSpLocks/>
          </p:cNvGrpSpPr>
          <p:nvPr/>
        </p:nvGrpSpPr>
        <p:grpSpPr bwMode="auto">
          <a:xfrm>
            <a:off x="6527800" y="180975"/>
            <a:ext cx="2025650" cy="457200"/>
            <a:chOff x="3878" y="2735"/>
            <a:chExt cx="1276" cy="288"/>
          </a:xfrm>
        </p:grpSpPr>
        <p:sp>
          <p:nvSpPr>
            <p:cNvPr id="704557" name="Rectangle 45"/>
            <p:cNvSpPr>
              <a:spLocks noChangeArrowheads="1"/>
            </p:cNvSpPr>
            <p:nvPr/>
          </p:nvSpPr>
          <p:spPr bwMode="auto">
            <a:xfrm>
              <a:off x="4496" y="2783"/>
              <a:ext cx="658" cy="239"/>
            </a:xfrm>
            <a:prstGeom prst="rect">
              <a:avLst/>
            </a:prstGeom>
            <a:solidFill>
              <a:srgbClr val="FFE8D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558" name="Text Box 46"/>
            <p:cNvSpPr txBox="1">
              <a:spLocks noChangeArrowheads="1"/>
            </p:cNvSpPr>
            <p:nvPr/>
          </p:nvSpPr>
          <p:spPr bwMode="auto">
            <a:xfrm>
              <a:off x="3878" y="2735"/>
              <a:ext cx="11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       </a:t>
              </a:r>
              <a:r>
                <a:rPr lang="en-US" sz="2400">
                  <a:solidFill>
                    <a:srgbClr val="6600CC"/>
                  </a:solidFill>
                </a:rPr>
                <a:t>n </a:t>
              </a:r>
              <a:r>
                <a:rPr lang="en-US" sz="2400"/>
                <a:t>     </a:t>
              </a:r>
              <a:r>
                <a:rPr lang="en-US" sz="2400">
                  <a:solidFill>
                    <a:srgbClr val="FF3300"/>
                  </a:solidFill>
                </a:rPr>
                <a:t>0</a:t>
              </a:r>
              <a:r>
                <a:rPr lang="en-US" sz="2400"/>
                <a:t> </a:t>
              </a:r>
            </a:p>
          </p:txBody>
        </p:sp>
      </p:grpSp>
      <p:sp>
        <p:nvSpPr>
          <p:cNvPr id="704559" name="Text Box 47"/>
          <p:cNvSpPr txBox="1">
            <a:spLocks noChangeArrowheads="1"/>
          </p:cNvSpPr>
          <p:nvPr/>
        </p:nvSpPr>
        <p:spPr bwMode="auto">
          <a:xfrm>
            <a:off x="1676400" y="2133600"/>
            <a:ext cx="1752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04560" name="Rectangle 48"/>
          <p:cNvSpPr>
            <a:spLocks noChangeArrowheads="1"/>
          </p:cNvSpPr>
          <p:nvPr/>
        </p:nvSpPr>
        <p:spPr bwMode="auto">
          <a:xfrm>
            <a:off x="2257425" y="4229100"/>
            <a:ext cx="1228725" cy="2571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4561" name="Text Box 49"/>
          <p:cNvSpPr txBox="1">
            <a:spLocks noChangeArrowheads="1"/>
          </p:cNvSpPr>
          <p:nvPr/>
        </p:nvSpPr>
        <p:spPr bwMode="auto">
          <a:xfrm>
            <a:off x="2295525" y="2133600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 1</a:t>
            </a:r>
          </a:p>
        </p:txBody>
      </p:sp>
      <p:sp>
        <p:nvSpPr>
          <p:cNvPr id="704562" name="Text Box 50"/>
          <p:cNvSpPr txBox="1">
            <a:spLocks noChangeArrowheads="1"/>
          </p:cNvSpPr>
          <p:nvPr/>
        </p:nvSpPr>
        <p:spPr bwMode="auto">
          <a:xfrm>
            <a:off x="1676400" y="4143375"/>
            <a:ext cx="1752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04563" name="Rectangle 51"/>
          <p:cNvSpPr>
            <a:spLocks noChangeArrowheads="1"/>
          </p:cNvSpPr>
          <p:nvPr/>
        </p:nvSpPr>
        <p:spPr bwMode="auto">
          <a:xfrm>
            <a:off x="2200275" y="6219825"/>
            <a:ext cx="1228725" cy="2571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4564" name="Text Box 52"/>
          <p:cNvSpPr txBox="1">
            <a:spLocks noChangeArrowheads="1"/>
          </p:cNvSpPr>
          <p:nvPr/>
        </p:nvSpPr>
        <p:spPr bwMode="auto">
          <a:xfrm>
            <a:off x="2266950" y="4143375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 2</a:t>
            </a:r>
          </a:p>
        </p:txBody>
      </p:sp>
      <p:sp>
        <p:nvSpPr>
          <p:cNvPr id="704565" name="Text Box 53"/>
          <p:cNvSpPr txBox="1">
            <a:spLocks noChangeArrowheads="1"/>
          </p:cNvSpPr>
          <p:nvPr/>
        </p:nvSpPr>
        <p:spPr bwMode="auto">
          <a:xfrm>
            <a:off x="1685925" y="6162675"/>
            <a:ext cx="1752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704566" name="Text Box 54"/>
          <p:cNvSpPr txBox="1">
            <a:spLocks noChangeArrowheads="1"/>
          </p:cNvSpPr>
          <p:nvPr/>
        </p:nvSpPr>
        <p:spPr bwMode="auto">
          <a:xfrm>
            <a:off x="2276475" y="6162675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 6</a:t>
            </a:r>
          </a:p>
        </p:txBody>
      </p:sp>
      <p:sp>
        <p:nvSpPr>
          <p:cNvPr id="704567" name="Text Box 55"/>
          <p:cNvSpPr txBox="1">
            <a:spLocks noChangeArrowheads="1"/>
          </p:cNvSpPr>
          <p:nvPr/>
        </p:nvSpPr>
        <p:spPr bwMode="auto">
          <a:xfrm>
            <a:off x="7429500" y="43719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704568" name="Line 56"/>
          <p:cNvSpPr>
            <a:spLocks noChangeShapeType="1"/>
          </p:cNvSpPr>
          <p:nvPr/>
        </p:nvSpPr>
        <p:spPr bwMode="auto">
          <a:xfrm>
            <a:off x="5734050" y="6248400"/>
            <a:ext cx="2635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69" name="Rectangle 57"/>
          <p:cNvSpPr>
            <a:spLocks noChangeArrowheads="1"/>
          </p:cNvSpPr>
          <p:nvPr/>
        </p:nvSpPr>
        <p:spPr bwMode="auto">
          <a:xfrm>
            <a:off x="0" y="4810125"/>
            <a:ext cx="4533900" cy="204787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4570" name="Rectangle 58"/>
          <p:cNvSpPr>
            <a:spLocks noChangeArrowheads="1"/>
          </p:cNvSpPr>
          <p:nvPr/>
        </p:nvSpPr>
        <p:spPr bwMode="auto">
          <a:xfrm>
            <a:off x="0" y="2867025"/>
            <a:ext cx="4543425" cy="197167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4571" name="Rectangle 59"/>
          <p:cNvSpPr>
            <a:spLocks noChangeArrowheads="1"/>
          </p:cNvSpPr>
          <p:nvPr/>
        </p:nvSpPr>
        <p:spPr bwMode="auto">
          <a:xfrm>
            <a:off x="1" y="895350"/>
            <a:ext cx="4495800" cy="197167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0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08646 -0.4805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-2402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70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0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10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08646 -0.4805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-24028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70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0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04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10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81" dur="10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0.36406 -0.29098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94" y="-14560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0"/>
                                        <p:tgtEl>
                                          <p:spTgt spid="70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7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704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-0.4026 0.17083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39" y="8542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70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704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704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704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2000"/>
                                        <p:tgtEl>
                                          <p:spTgt spid="704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70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20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62" dur="20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70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973 L 0.03959 0.2875 " pathEditMode="relative" rAng="0" ptsTypes="AA">
                                      <p:cBhvr>
                                        <p:cTn id="273" dur="2000" fill="hold"/>
                                        <p:tgtEl>
                                          <p:spTgt spid="704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13889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70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20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87" dur="20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70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704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704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704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704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704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704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704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704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704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704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70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278 L 0.03958 0.28889 " pathEditMode="relative" rAng="0" ptsTypes="AA">
                                      <p:cBhvr>
                                        <p:cTn id="333" dur="2000" fill="hold"/>
                                        <p:tgtEl>
                                          <p:spTgt spid="704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14306"/>
                                    </p:animMotion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70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70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704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704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704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704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704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704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704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704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704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704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5" dur="2000" fill="hold"/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76" dur="2000" fill="hold"/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70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60729 -0.1 " pathEditMode="relative" rAng="0" ptsTypes="AA">
                                      <p:cBhvr>
                                        <p:cTn id="387" dur="2000" fill="hold"/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65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704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704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1000"/>
                                        <p:tgtEl>
                                          <p:spTgt spid="704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704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704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704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2" dur="2000" fill="hold"/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13" dur="2000" fill="hold"/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 nodeType="clickPar">
                      <p:stCondLst>
                        <p:cond delay="indefinite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5" grpId="0" animBg="1"/>
      <p:bldP spid="704515" grpId="1" animBg="1"/>
      <p:bldP spid="704516" grpId="0" animBg="1"/>
      <p:bldP spid="704516" grpId="1" animBg="1"/>
      <p:bldP spid="704517" grpId="0" animBg="1"/>
      <p:bldP spid="704517" grpId="1" animBg="1"/>
      <p:bldP spid="704523" grpId="0" animBg="1"/>
      <p:bldP spid="704523" grpId="1" animBg="1"/>
      <p:bldP spid="704524" grpId="0" animBg="1"/>
      <p:bldP spid="704524" grpId="1" animBg="1"/>
      <p:bldP spid="704525" grpId="0" animBg="1"/>
      <p:bldP spid="704525" grpId="1" animBg="1"/>
      <p:bldP spid="704526" grpId="0" animBg="1"/>
      <p:bldP spid="704526" grpId="1" animBg="1"/>
      <p:bldP spid="704527" grpId="0"/>
      <p:bldP spid="704527" grpId="1"/>
      <p:bldP spid="704528" grpId="0" animBg="1"/>
      <p:bldP spid="704528" grpId="1" animBg="1"/>
      <p:bldP spid="704529" grpId="0"/>
      <p:bldP spid="704529" grpId="1"/>
      <p:bldP spid="704529" grpId="2"/>
      <p:bldP spid="704529" grpId="3"/>
      <p:bldP spid="704529" grpId="4"/>
      <p:bldP spid="704533" grpId="0"/>
      <p:bldP spid="704533" grpId="1"/>
      <p:bldP spid="704533" grpId="2"/>
      <p:bldP spid="704534" grpId="0" animBg="1"/>
      <p:bldP spid="704534" grpId="1" animBg="1"/>
      <p:bldP spid="704534" grpId="2" animBg="1"/>
      <p:bldP spid="704534" grpId="3" animBg="1"/>
      <p:bldP spid="704535" grpId="0" animBg="1"/>
      <p:bldP spid="704535" grpId="1" animBg="1"/>
      <p:bldP spid="704535" grpId="2" animBg="1"/>
      <p:bldP spid="704536" grpId="0"/>
      <p:bldP spid="704536" grpId="1"/>
      <p:bldP spid="704536" grpId="2"/>
      <p:bldP spid="704537" grpId="0" animBg="1"/>
      <p:bldP spid="704537" grpId="1" animBg="1"/>
      <p:bldP spid="704538" grpId="0"/>
      <p:bldP spid="704538" grpId="1"/>
      <p:bldP spid="704538" grpId="2"/>
      <p:bldP spid="704538" grpId="3"/>
      <p:bldP spid="704542" grpId="0" animBg="1"/>
      <p:bldP spid="704542" grpId="1" animBg="1"/>
      <p:bldP spid="704542" grpId="2" animBg="1"/>
      <p:bldP spid="704543" grpId="0" animBg="1"/>
      <p:bldP spid="704543" grpId="1" animBg="1"/>
      <p:bldP spid="704543" grpId="2" animBg="1"/>
      <p:bldP spid="704544" grpId="0"/>
      <p:bldP spid="704544" grpId="1"/>
      <p:bldP spid="704544" grpId="2"/>
      <p:bldP spid="704545" grpId="0" animBg="1"/>
      <p:bldP spid="704545" grpId="1" animBg="1"/>
      <p:bldP spid="704545" grpId="2" animBg="1"/>
      <p:bldP spid="704546" grpId="0"/>
      <p:bldP spid="704546" grpId="1"/>
      <p:bldP spid="704546" grpId="2"/>
      <p:bldP spid="704546" grpId="3"/>
      <p:bldP spid="704550" grpId="0" animBg="1"/>
      <p:bldP spid="704550" grpId="1" animBg="1"/>
      <p:bldP spid="704550" grpId="2" animBg="1"/>
      <p:bldP spid="704551" grpId="0" animBg="1"/>
      <p:bldP spid="704551" grpId="1" animBg="1"/>
      <p:bldP spid="704551" grpId="2" animBg="1"/>
      <p:bldP spid="704552" grpId="0"/>
      <p:bldP spid="704552" grpId="1"/>
      <p:bldP spid="704552" grpId="2"/>
      <p:bldP spid="704553" grpId="0" animBg="1"/>
      <p:bldP spid="704553" grpId="1" animBg="1"/>
      <p:bldP spid="704554" grpId="0" animBg="1"/>
      <p:bldP spid="704554" grpId="1" animBg="1"/>
      <p:bldP spid="704555" grpId="0"/>
      <p:bldP spid="704555" grpId="1"/>
      <p:bldP spid="704555" grpId="2"/>
      <p:bldP spid="704559" grpId="0" animBg="1"/>
      <p:bldP spid="704559" grpId="1" animBg="1"/>
      <p:bldP spid="704560" grpId="0" animBg="1"/>
      <p:bldP spid="704560" grpId="1" animBg="1"/>
      <p:bldP spid="704561" grpId="0"/>
      <p:bldP spid="704561" grpId="1"/>
      <p:bldP spid="704561" grpId="2"/>
      <p:bldP spid="704562" grpId="0" animBg="1"/>
      <p:bldP spid="704562" grpId="1" animBg="1"/>
      <p:bldP spid="704563" grpId="0" animBg="1"/>
      <p:bldP spid="704563" grpId="1" animBg="1"/>
      <p:bldP spid="704564" grpId="0"/>
      <p:bldP spid="704564" grpId="1"/>
      <p:bldP spid="704564" grpId="2"/>
      <p:bldP spid="704565" grpId="0" animBg="1"/>
      <p:bldP spid="704565" grpId="1" animBg="1"/>
      <p:bldP spid="704566" grpId="0"/>
      <p:bldP spid="704566" grpId="1"/>
      <p:bldP spid="704567" grpId="0"/>
      <p:bldP spid="704568" grpId="0" animBg="1"/>
      <p:bldP spid="704569" grpId="0" animBg="1"/>
      <p:bldP spid="704569" grpId="1" animBg="1"/>
      <p:bldP spid="704570" grpId="0" animBg="1"/>
      <p:bldP spid="704570" grpId="1" animBg="1"/>
      <p:bldP spid="704571" grpId="0" animBg="1"/>
      <p:bldP spid="70457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8823-1348-4CAE-9C04-6A9B72862706}" type="slidenum">
              <a:rPr lang="en-US"/>
              <a:pPr/>
              <a:t>3</a:t>
            </a:fld>
            <a:endParaRPr lang="en-US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425" y="-152400"/>
            <a:ext cx="7772400" cy="1143000"/>
          </a:xfrm>
        </p:spPr>
        <p:txBody>
          <a:bodyPr/>
          <a:lstStyle/>
          <a:p>
            <a:pPr algn="l"/>
            <a:r>
              <a:rPr lang="en-US" sz="4000"/>
              <a:t>Idea Behind</a:t>
            </a:r>
          </a:p>
        </p:txBody>
      </p:sp>
      <p:sp>
        <p:nvSpPr>
          <p:cNvPr id="965636" name="Rectangle 4"/>
          <p:cNvSpPr>
            <a:spLocks noChangeArrowheads="1"/>
          </p:cNvSpPr>
          <p:nvPr/>
        </p:nvSpPr>
        <p:spPr bwMode="auto">
          <a:xfrm>
            <a:off x="939800" y="1819275"/>
            <a:ext cx="3395663" cy="369888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Is the problem trivially solved</a:t>
            </a:r>
          </a:p>
        </p:txBody>
      </p:sp>
      <p:sp>
        <p:nvSpPr>
          <p:cNvPr id="965637" name="Rectangle 5"/>
          <p:cNvSpPr>
            <a:spLocks noChangeArrowheads="1"/>
          </p:cNvSpPr>
          <p:nvPr/>
        </p:nvSpPr>
        <p:spPr bwMode="auto">
          <a:xfrm>
            <a:off x="919163" y="2549525"/>
            <a:ext cx="3351212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Break the problem into one </a:t>
            </a:r>
            <a:br>
              <a:rPr lang="en-US"/>
            </a:br>
            <a:r>
              <a:rPr lang="en-US"/>
              <a:t>or more </a:t>
            </a:r>
            <a:r>
              <a:rPr lang="en-US">
                <a:solidFill>
                  <a:srgbClr val="6600CC"/>
                </a:solidFill>
              </a:rPr>
              <a:t>simpler </a:t>
            </a:r>
            <a:r>
              <a:rPr lang="en-US"/>
              <a:t>sub-problems</a:t>
            </a:r>
          </a:p>
        </p:txBody>
      </p:sp>
      <p:sp>
        <p:nvSpPr>
          <p:cNvPr id="965638" name="Rectangle 6"/>
          <p:cNvSpPr>
            <a:spLocks noChangeArrowheads="1"/>
          </p:cNvSpPr>
          <p:nvPr/>
        </p:nvSpPr>
        <p:spPr bwMode="auto">
          <a:xfrm>
            <a:off x="4981575" y="1692275"/>
            <a:ext cx="1504950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Just return </a:t>
            </a:r>
            <a:br>
              <a:rPr lang="en-US"/>
            </a:br>
            <a:r>
              <a:rPr lang="en-US"/>
              <a:t>the answer</a:t>
            </a:r>
          </a:p>
        </p:txBody>
      </p:sp>
      <p:sp>
        <p:nvSpPr>
          <p:cNvPr id="965642" name="Rectangle 10"/>
          <p:cNvSpPr>
            <a:spLocks noChangeArrowheads="1"/>
          </p:cNvSpPr>
          <p:nvPr/>
        </p:nvSpPr>
        <p:spPr bwMode="auto">
          <a:xfrm>
            <a:off x="900113" y="3517900"/>
            <a:ext cx="3525837" cy="919163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Solve each sub-problem j </a:t>
            </a:r>
            <a:br>
              <a:rPr lang="en-US"/>
            </a:b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965643" name="Rectangle 11"/>
          <p:cNvSpPr>
            <a:spLocks noChangeArrowheads="1"/>
          </p:cNvSpPr>
          <p:nvPr/>
        </p:nvSpPr>
        <p:spPr bwMode="auto">
          <a:xfrm>
            <a:off x="1166813" y="4778375"/>
            <a:ext cx="2903537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Collect all the solution(s) </a:t>
            </a:r>
            <a:br>
              <a:rPr lang="en-US"/>
            </a:br>
            <a:r>
              <a:rPr lang="en-US"/>
              <a:t>to the sub-problems</a:t>
            </a:r>
          </a:p>
        </p:txBody>
      </p:sp>
      <p:sp>
        <p:nvSpPr>
          <p:cNvPr id="965644" name="Rectangle 12"/>
          <p:cNvSpPr>
            <a:spLocks noChangeArrowheads="1"/>
          </p:cNvSpPr>
          <p:nvPr/>
        </p:nvSpPr>
        <p:spPr bwMode="auto">
          <a:xfrm>
            <a:off x="636588" y="5768975"/>
            <a:ext cx="3884612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Use the sub-solutions to construct</a:t>
            </a:r>
            <a:br>
              <a:rPr lang="en-US"/>
            </a:br>
            <a:r>
              <a:rPr lang="en-US"/>
              <a:t>a solution to the complete problem</a:t>
            </a:r>
          </a:p>
        </p:txBody>
      </p:sp>
      <p:sp>
        <p:nvSpPr>
          <p:cNvPr id="965645" name="Rectangle 13"/>
          <p:cNvSpPr>
            <a:spLocks noChangeArrowheads="1"/>
          </p:cNvSpPr>
          <p:nvPr/>
        </p:nvSpPr>
        <p:spPr bwMode="auto">
          <a:xfrm>
            <a:off x="5376863" y="5749925"/>
            <a:ext cx="1412875" cy="644525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Return the </a:t>
            </a:r>
            <a:br>
              <a:rPr lang="en-US"/>
            </a:br>
            <a:r>
              <a:rPr lang="en-US"/>
              <a:t>solution</a:t>
            </a:r>
          </a:p>
        </p:txBody>
      </p:sp>
      <p:sp>
        <p:nvSpPr>
          <p:cNvPr id="965656" name="Rectangle 24"/>
          <p:cNvSpPr>
            <a:spLocks noChangeArrowheads="1"/>
          </p:cNvSpPr>
          <p:nvPr/>
        </p:nvSpPr>
        <p:spPr bwMode="auto">
          <a:xfrm>
            <a:off x="993775" y="3813175"/>
            <a:ext cx="3349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by calling some other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function on the sub-problem j</a:t>
            </a:r>
          </a:p>
        </p:txBody>
      </p:sp>
      <p:sp>
        <p:nvSpPr>
          <p:cNvPr id="965646" name="Line 14"/>
          <p:cNvSpPr>
            <a:spLocks noChangeShapeType="1"/>
          </p:cNvSpPr>
          <p:nvPr/>
        </p:nvSpPr>
        <p:spPr bwMode="auto">
          <a:xfrm>
            <a:off x="4343400" y="2009775"/>
            <a:ext cx="6477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65647" name="Text Box 15"/>
          <p:cNvSpPr txBox="1">
            <a:spLocks noChangeArrowheads="1"/>
          </p:cNvSpPr>
          <p:nvPr/>
        </p:nvSpPr>
        <p:spPr bwMode="auto">
          <a:xfrm>
            <a:off x="4356100" y="17176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Yes</a:t>
            </a:r>
          </a:p>
        </p:txBody>
      </p:sp>
      <p:sp>
        <p:nvSpPr>
          <p:cNvPr id="965648" name="Line 16"/>
          <p:cNvSpPr>
            <a:spLocks noChangeShapeType="1"/>
          </p:cNvSpPr>
          <p:nvPr/>
        </p:nvSpPr>
        <p:spPr bwMode="auto">
          <a:xfrm>
            <a:off x="2619375" y="2190750"/>
            <a:ext cx="0" cy="352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49" name="Text Box 17"/>
          <p:cNvSpPr txBox="1">
            <a:spLocks noChangeArrowheads="1"/>
          </p:cNvSpPr>
          <p:nvPr/>
        </p:nvSpPr>
        <p:spPr bwMode="auto">
          <a:xfrm>
            <a:off x="2613025" y="2174875"/>
            <a:ext cx="487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No</a:t>
            </a:r>
          </a:p>
        </p:txBody>
      </p:sp>
      <p:sp>
        <p:nvSpPr>
          <p:cNvPr id="965650" name="Line 18"/>
          <p:cNvSpPr>
            <a:spLocks noChangeShapeType="1"/>
          </p:cNvSpPr>
          <p:nvPr/>
        </p:nvSpPr>
        <p:spPr bwMode="auto">
          <a:xfrm flipH="1">
            <a:off x="2581275" y="1400175"/>
            <a:ext cx="1685925" cy="419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52" name="Rectangle 20"/>
          <p:cNvSpPr>
            <a:spLocks noChangeArrowheads="1"/>
          </p:cNvSpPr>
          <p:nvPr/>
        </p:nvSpPr>
        <p:spPr bwMode="auto">
          <a:xfrm>
            <a:off x="1608138" y="3813175"/>
            <a:ext cx="2054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by calling ourself!</a:t>
            </a:r>
            <a:br>
              <a:rPr lang="en-US"/>
            </a:br>
            <a:endParaRPr lang="en-US"/>
          </a:p>
        </p:txBody>
      </p:sp>
      <p:sp>
        <p:nvSpPr>
          <p:cNvPr id="965651" name="Line 19"/>
          <p:cNvSpPr>
            <a:spLocks noChangeShapeType="1"/>
          </p:cNvSpPr>
          <p:nvPr/>
        </p:nvSpPr>
        <p:spPr bwMode="auto">
          <a:xfrm>
            <a:off x="2600325" y="3171825"/>
            <a:ext cx="0" cy="352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53" name="Line 21"/>
          <p:cNvSpPr>
            <a:spLocks noChangeShapeType="1"/>
          </p:cNvSpPr>
          <p:nvPr/>
        </p:nvSpPr>
        <p:spPr bwMode="auto">
          <a:xfrm>
            <a:off x="2647950" y="4429125"/>
            <a:ext cx="0" cy="352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54" name="Line 22"/>
          <p:cNvSpPr>
            <a:spLocks noChangeShapeType="1"/>
          </p:cNvSpPr>
          <p:nvPr/>
        </p:nvSpPr>
        <p:spPr bwMode="auto">
          <a:xfrm>
            <a:off x="2609850" y="5410200"/>
            <a:ext cx="0" cy="352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55" name="Line 23"/>
          <p:cNvSpPr>
            <a:spLocks noChangeShapeType="1"/>
          </p:cNvSpPr>
          <p:nvPr/>
        </p:nvSpPr>
        <p:spPr bwMode="auto">
          <a:xfrm>
            <a:off x="4524375" y="6067425"/>
            <a:ext cx="8572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57" name="Rectangle 25"/>
          <p:cNvSpPr>
            <a:spLocks noChangeArrowheads="1"/>
          </p:cNvSpPr>
          <p:nvPr/>
        </p:nvSpPr>
        <p:spPr bwMode="auto">
          <a:xfrm>
            <a:off x="4968875" y="3486150"/>
            <a:ext cx="3881438" cy="369888"/>
          </a:xfrm>
          <a:prstGeom prst="rect">
            <a:avLst/>
          </a:prstGeom>
          <a:solidFill>
            <a:srgbClr val="FFFF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CC00FF"/>
                </a:solidFill>
              </a:rPr>
              <a:t>SomeOtherFunction</a:t>
            </a:r>
            <a:r>
              <a:rPr lang="en-US"/>
              <a:t>(sub-problem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965658" name="Line 26"/>
          <p:cNvSpPr>
            <a:spLocks noChangeShapeType="1"/>
          </p:cNvSpPr>
          <p:nvPr/>
        </p:nvSpPr>
        <p:spPr bwMode="auto">
          <a:xfrm>
            <a:off x="4419600" y="3629025"/>
            <a:ext cx="5619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59" name="Line 27"/>
          <p:cNvSpPr>
            <a:spLocks noChangeShapeType="1"/>
          </p:cNvSpPr>
          <p:nvPr/>
        </p:nvSpPr>
        <p:spPr bwMode="auto">
          <a:xfrm flipH="1">
            <a:off x="4419600" y="3781425"/>
            <a:ext cx="561975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60" name="Rectangle 28"/>
          <p:cNvSpPr>
            <a:spLocks noChangeArrowheads="1"/>
          </p:cNvSpPr>
          <p:nvPr/>
        </p:nvSpPr>
        <p:spPr bwMode="auto">
          <a:xfrm>
            <a:off x="3714750" y="-152400"/>
            <a:ext cx="4838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000"/>
              <a:t>Problem Solving</a:t>
            </a:r>
          </a:p>
        </p:txBody>
      </p:sp>
      <p:sp>
        <p:nvSpPr>
          <p:cNvPr id="965661" name="Rectangle 29"/>
          <p:cNvSpPr>
            <a:spLocks noChangeArrowheads="1"/>
          </p:cNvSpPr>
          <p:nvPr/>
        </p:nvSpPr>
        <p:spPr bwMode="auto">
          <a:xfrm>
            <a:off x="3000375" y="-152400"/>
            <a:ext cx="4838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000"/>
              <a:t>Recursion</a:t>
            </a:r>
          </a:p>
        </p:txBody>
      </p:sp>
      <p:sp>
        <p:nvSpPr>
          <p:cNvPr id="965666" name="Rectangle 34"/>
          <p:cNvSpPr>
            <a:spLocks noChangeArrowheads="1"/>
          </p:cNvSpPr>
          <p:nvPr/>
        </p:nvSpPr>
        <p:spPr bwMode="auto">
          <a:xfrm>
            <a:off x="4964113" y="4010025"/>
            <a:ext cx="3892550" cy="369888"/>
          </a:xfrm>
          <a:prstGeom prst="rect">
            <a:avLst/>
          </a:prstGeom>
          <a:solidFill>
            <a:srgbClr val="FFFF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CC00FF"/>
                </a:solidFill>
              </a:rPr>
              <a:t>SomeOtherFunction</a:t>
            </a:r>
            <a:r>
              <a:rPr lang="en-US"/>
              <a:t>(sub-problem</a:t>
            </a:r>
            <a:r>
              <a:rPr lang="en-US" baseline="-25000"/>
              <a:t>n</a:t>
            </a:r>
            <a:r>
              <a:rPr lang="en-US"/>
              <a:t>)</a:t>
            </a:r>
          </a:p>
        </p:txBody>
      </p:sp>
      <p:sp>
        <p:nvSpPr>
          <p:cNvPr id="965667" name="Line 35"/>
          <p:cNvSpPr>
            <a:spLocks noChangeShapeType="1"/>
          </p:cNvSpPr>
          <p:nvPr/>
        </p:nvSpPr>
        <p:spPr bwMode="auto">
          <a:xfrm>
            <a:off x="4419600" y="4152900"/>
            <a:ext cx="5619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68" name="Line 36"/>
          <p:cNvSpPr>
            <a:spLocks noChangeShapeType="1"/>
          </p:cNvSpPr>
          <p:nvPr/>
        </p:nvSpPr>
        <p:spPr bwMode="auto">
          <a:xfrm flipH="1">
            <a:off x="4419600" y="4305300"/>
            <a:ext cx="561975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965697" name="Group 65"/>
          <p:cNvGrpSpPr>
            <a:grpSpLocks/>
          </p:cNvGrpSpPr>
          <p:nvPr/>
        </p:nvGrpSpPr>
        <p:grpSpPr bwMode="auto">
          <a:xfrm>
            <a:off x="4786313" y="1327150"/>
            <a:ext cx="1989137" cy="2301875"/>
            <a:chOff x="3015" y="834"/>
            <a:chExt cx="1253" cy="1450"/>
          </a:xfrm>
        </p:grpSpPr>
        <p:sp>
          <p:nvSpPr>
            <p:cNvPr id="965675" name="Line 43"/>
            <p:cNvSpPr>
              <a:spLocks noChangeShapeType="1"/>
            </p:cNvSpPr>
            <p:nvPr/>
          </p:nvSpPr>
          <p:spPr bwMode="auto">
            <a:xfrm>
              <a:off x="3015" y="2284"/>
              <a:ext cx="124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76" name="Line 44"/>
            <p:cNvSpPr>
              <a:spLocks noChangeShapeType="1"/>
            </p:cNvSpPr>
            <p:nvPr/>
          </p:nvSpPr>
          <p:spPr bwMode="auto">
            <a:xfrm flipV="1">
              <a:off x="4256" y="834"/>
              <a:ext cx="0" cy="145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77" name="Line 45"/>
            <p:cNvSpPr>
              <a:spLocks noChangeShapeType="1"/>
            </p:cNvSpPr>
            <p:nvPr/>
          </p:nvSpPr>
          <p:spPr bwMode="auto">
            <a:xfrm flipV="1">
              <a:off x="3614" y="834"/>
              <a:ext cx="65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65696" name="Group 64"/>
          <p:cNvGrpSpPr>
            <a:grpSpLocks/>
          </p:cNvGrpSpPr>
          <p:nvPr/>
        </p:nvGrpSpPr>
        <p:grpSpPr bwMode="auto">
          <a:xfrm>
            <a:off x="4943475" y="1203325"/>
            <a:ext cx="1936750" cy="2578100"/>
            <a:chOff x="3114" y="758"/>
            <a:chExt cx="1220" cy="1624"/>
          </a:xfrm>
        </p:grpSpPr>
        <p:sp>
          <p:nvSpPr>
            <p:cNvPr id="965678" name="Line 46"/>
            <p:cNvSpPr>
              <a:spLocks noChangeShapeType="1"/>
            </p:cNvSpPr>
            <p:nvPr/>
          </p:nvSpPr>
          <p:spPr bwMode="auto">
            <a:xfrm>
              <a:off x="3114" y="2382"/>
              <a:ext cx="1216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79" name="Line 47"/>
            <p:cNvSpPr>
              <a:spLocks noChangeShapeType="1"/>
            </p:cNvSpPr>
            <p:nvPr/>
          </p:nvSpPr>
          <p:spPr bwMode="auto">
            <a:xfrm flipV="1">
              <a:off x="4320" y="758"/>
              <a:ext cx="10" cy="1624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80" name="Line 48"/>
            <p:cNvSpPr>
              <a:spLocks noChangeShapeType="1"/>
            </p:cNvSpPr>
            <p:nvPr/>
          </p:nvSpPr>
          <p:spPr bwMode="auto">
            <a:xfrm flipV="1">
              <a:off x="3601" y="764"/>
              <a:ext cx="733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65695" name="Group 63"/>
          <p:cNvGrpSpPr>
            <a:grpSpLocks/>
          </p:cNvGrpSpPr>
          <p:nvPr/>
        </p:nvGrpSpPr>
        <p:grpSpPr bwMode="auto">
          <a:xfrm>
            <a:off x="4924425" y="928688"/>
            <a:ext cx="2301875" cy="3225800"/>
            <a:chOff x="3102" y="585"/>
            <a:chExt cx="1450" cy="2032"/>
          </a:xfrm>
        </p:grpSpPr>
        <p:sp>
          <p:nvSpPr>
            <p:cNvPr id="965684" name="Line 52"/>
            <p:cNvSpPr>
              <a:spLocks noChangeShapeType="1"/>
            </p:cNvSpPr>
            <p:nvPr/>
          </p:nvSpPr>
          <p:spPr bwMode="auto">
            <a:xfrm>
              <a:off x="3102" y="2617"/>
              <a:ext cx="144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85" name="Line 53"/>
            <p:cNvSpPr>
              <a:spLocks noChangeShapeType="1"/>
            </p:cNvSpPr>
            <p:nvPr/>
          </p:nvSpPr>
          <p:spPr bwMode="auto">
            <a:xfrm flipV="1">
              <a:off x="4544" y="585"/>
              <a:ext cx="0" cy="20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86" name="Line 54"/>
            <p:cNvSpPr>
              <a:spLocks noChangeShapeType="1"/>
            </p:cNvSpPr>
            <p:nvPr/>
          </p:nvSpPr>
          <p:spPr bwMode="auto">
            <a:xfrm flipV="1">
              <a:off x="3607" y="585"/>
              <a:ext cx="94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65694" name="Group 62"/>
          <p:cNvGrpSpPr>
            <a:grpSpLocks/>
          </p:cNvGrpSpPr>
          <p:nvPr/>
        </p:nvGrpSpPr>
        <p:grpSpPr bwMode="auto">
          <a:xfrm>
            <a:off x="4933950" y="800100"/>
            <a:ext cx="2427288" cy="3505200"/>
            <a:chOff x="3108" y="504"/>
            <a:chExt cx="1529" cy="2208"/>
          </a:xfrm>
        </p:grpSpPr>
        <p:sp>
          <p:nvSpPr>
            <p:cNvPr id="965688" name="Line 56"/>
            <p:cNvSpPr>
              <a:spLocks noChangeShapeType="1"/>
            </p:cNvSpPr>
            <p:nvPr/>
          </p:nvSpPr>
          <p:spPr bwMode="auto">
            <a:xfrm>
              <a:off x="3108" y="2712"/>
              <a:ext cx="1522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89" name="Line 57"/>
            <p:cNvSpPr>
              <a:spLocks noChangeShapeType="1"/>
            </p:cNvSpPr>
            <p:nvPr/>
          </p:nvSpPr>
          <p:spPr bwMode="auto">
            <a:xfrm flipV="1">
              <a:off x="4618" y="504"/>
              <a:ext cx="12" cy="2208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5690" name="Line 58"/>
            <p:cNvSpPr>
              <a:spLocks noChangeShapeType="1"/>
            </p:cNvSpPr>
            <p:nvPr/>
          </p:nvSpPr>
          <p:spPr bwMode="auto">
            <a:xfrm>
              <a:off x="3601" y="512"/>
              <a:ext cx="1036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65691" name="Text Box 59"/>
          <p:cNvSpPr txBox="1">
            <a:spLocks noChangeArrowheads="1"/>
          </p:cNvSpPr>
          <p:nvPr/>
        </p:nvSpPr>
        <p:spPr bwMode="auto">
          <a:xfrm>
            <a:off x="6594475" y="3679825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965639" name="Rectangle 7"/>
          <p:cNvSpPr>
            <a:spLocks noChangeArrowheads="1"/>
          </p:cNvSpPr>
          <p:nvPr/>
        </p:nvSpPr>
        <p:spPr bwMode="auto">
          <a:xfrm>
            <a:off x="2932113" y="742950"/>
            <a:ext cx="2801937" cy="674688"/>
          </a:xfrm>
          <a:prstGeom prst="rect">
            <a:avLst/>
          </a:prstGeom>
          <a:solidFill>
            <a:srgbClr val="FCEFD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1000"/>
          </a:p>
          <a:p>
            <a:r>
              <a:rPr lang="en-US">
                <a:solidFill>
                  <a:srgbClr val="0000FF"/>
                </a:solidFill>
              </a:rPr>
              <a:t>SolveAProblem</a:t>
            </a:r>
            <a:r>
              <a:rPr lang="en-US"/>
              <a:t>(problem)</a:t>
            </a:r>
          </a:p>
          <a:p>
            <a:endParaRPr lang="en-US" sz="1000"/>
          </a:p>
        </p:txBody>
      </p:sp>
      <p:sp>
        <p:nvSpPr>
          <p:cNvPr id="965698" name="Rectangle 66"/>
          <p:cNvSpPr>
            <a:spLocks noChangeArrowheads="1"/>
          </p:cNvSpPr>
          <p:nvPr/>
        </p:nvSpPr>
        <p:spPr bwMode="auto">
          <a:xfrm>
            <a:off x="4445000" y="3365500"/>
            <a:ext cx="22812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SolveAProblem</a:t>
            </a:r>
            <a:r>
              <a:rPr lang="en-US" sz="1200"/>
              <a:t>(sub-problem</a:t>
            </a:r>
            <a:r>
              <a:rPr lang="en-US" sz="1200" baseline="-25000"/>
              <a:t>1</a:t>
            </a:r>
            <a:r>
              <a:rPr lang="en-US" sz="1200"/>
              <a:t>)</a:t>
            </a:r>
          </a:p>
        </p:txBody>
      </p:sp>
      <p:sp>
        <p:nvSpPr>
          <p:cNvPr id="965699" name="Rectangle 67"/>
          <p:cNvSpPr>
            <a:spLocks noChangeArrowheads="1"/>
          </p:cNvSpPr>
          <p:nvPr/>
        </p:nvSpPr>
        <p:spPr bwMode="auto">
          <a:xfrm>
            <a:off x="4454525" y="3892550"/>
            <a:ext cx="22891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SolveAProblem</a:t>
            </a:r>
            <a:r>
              <a:rPr lang="en-US" sz="1200"/>
              <a:t>(sub-problem</a:t>
            </a:r>
            <a:r>
              <a:rPr lang="en-US" sz="1200" baseline="-25000"/>
              <a:t>n</a:t>
            </a:r>
            <a:r>
              <a:rPr lang="en-US" sz="12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65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965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65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65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965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6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965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965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6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6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6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6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6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6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6" grpId="0" animBg="1"/>
      <p:bldP spid="965637" grpId="0" animBg="1"/>
      <p:bldP spid="965638" grpId="0" animBg="1"/>
      <p:bldP spid="965642" grpId="0" animBg="1"/>
      <p:bldP spid="965643" grpId="0" animBg="1"/>
      <p:bldP spid="965644" grpId="0" animBg="1"/>
      <p:bldP spid="965645" grpId="0" animBg="1"/>
      <p:bldP spid="965656" grpId="0"/>
      <p:bldP spid="965656" grpId="1"/>
      <p:bldP spid="965646" grpId="0" animBg="1"/>
      <p:bldP spid="965647" grpId="0"/>
      <p:bldP spid="965648" grpId="0" animBg="1"/>
      <p:bldP spid="965649" grpId="0"/>
      <p:bldP spid="965650" grpId="0" animBg="1"/>
      <p:bldP spid="965652" grpId="0"/>
      <p:bldP spid="965651" grpId="0" animBg="1"/>
      <p:bldP spid="965653" grpId="0" animBg="1"/>
      <p:bldP spid="965654" grpId="0" animBg="1"/>
      <p:bldP spid="965655" grpId="0" animBg="1"/>
      <p:bldP spid="965657" grpId="0" animBg="1"/>
      <p:bldP spid="965657" grpId="1" animBg="1"/>
      <p:bldP spid="965658" grpId="0" animBg="1"/>
      <p:bldP spid="965659" grpId="0" animBg="1"/>
      <p:bldP spid="965660" grpId="0"/>
      <p:bldP spid="965661" grpId="0"/>
      <p:bldP spid="965666" grpId="0" animBg="1"/>
      <p:bldP spid="965666" grpId="1" animBg="1"/>
      <p:bldP spid="965667" grpId="0" animBg="1"/>
      <p:bldP spid="965668" grpId="0" animBg="1"/>
      <p:bldP spid="965691" grpId="0"/>
      <p:bldP spid="965691" grpId="1"/>
      <p:bldP spid="965639" grpId="0" animBg="1"/>
      <p:bldP spid="965698" grpId="0"/>
      <p:bldP spid="96569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E879-4050-43B6-A642-7491F58146A1}" type="slidenum">
              <a:rPr lang="en-US"/>
              <a:pPr/>
              <a:t>30</a:t>
            </a:fld>
            <a:endParaRPr lang="en-US"/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209550"/>
            <a:ext cx="8562975" cy="1143000"/>
          </a:xfrm>
        </p:spPr>
        <p:txBody>
          <a:bodyPr/>
          <a:lstStyle/>
          <a:p>
            <a:r>
              <a:rPr lang="en-US" sz="3800"/>
              <a:t>Example #2: Recursion on an Array</a:t>
            </a:r>
          </a:p>
        </p:txBody>
      </p:sp>
      <p:sp>
        <p:nvSpPr>
          <p:cNvPr id="833590" name="Text Box 54"/>
          <p:cNvSpPr txBox="1">
            <a:spLocks noChangeArrowheads="1"/>
          </p:cNvSpPr>
          <p:nvPr/>
        </p:nvSpPr>
        <p:spPr bwMode="auto">
          <a:xfrm>
            <a:off x="517525" y="993775"/>
            <a:ext cx="8169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For our next example, let’s learn how to use recursion to get the sum of all the items in an array.</a:t>
            </a:r>
          </a:p>
        </p:txBody>
      </p:sp>
      <p:grpSp>
        <p:nvGrpSpPr>
          <p:cNvPr id="833600" name="Group 64"/>
          <p:cNvGrpSpPr>
            <a:grpSpLocks/>
          </p:cNvGrpSpPr>
          <p:nvPr/>
        </p:nvGrpSpPr>
        <p:grpSpPr bwMode="auto">
          <a:xfrm>
            <a:off x="2884488" y="2370138"/>
            <a:ext cx="2817812" cy="757237"/>
            <a:chOff x="1943" y="1487"/>
            <a:chExt cx="1775" cy="477"/>
          </a:xfrm>
        </p:grpSpPr>
        <p:sp>
          <p:nvSpPr>
            <p:cNvPr id="833592" name="Rectangle 56"/>
            <p:cNvSpPr>
              <a:spLocks noChangeArrowheads="1"/>
            </p:cNvSpPr>
            <p:nvPr/>
          </p:nvSpPr>
          <p:spPr bwMode="auto">
            <a:xfrm>
              <a:off x="2262" y="1496"/>
              <a:ext cx="285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33593" name="Rectangle 57"/>
            <p:cNvSpPr>
              <a:spLocks noChangeArrowheads="1"/>
            </p:cNvSpPr>
            <p:nvPr/>
          </p:nvSpPr>
          <p:spPr bwMode="auto">
            <a:xfrm>
              <a:off x="2555" y="149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833594" name="Rectangle 58"/>
            <p:cNvSpPr>
              <a:spLocks noChangeArrowheads="1"/>
            </p:cNvSpPr>
            <p:nvPr/>
          </p:nvSpPr>
          <p:spPr bwMode="auto">
            <a:xfrm>
              <a:off x="2837" y="149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70</a:t>
              </a:r>
            </a:p>
          </p:txBody>
        </p:sp>
        <p:sp>
          <p:nvSpPr>
            <p:cNvPr id="833595" name="Rectangle 59"/>
            <p:cNvSpPr>
              <a:spLocks noChangeArrowheads="1"/>
            </p:cNvSpPr>
            <p:nvPr/>
          </p:nvSpPr>
          <p:spPr bwMode="auto">
            <a:xfrm>
              <a:off x="3101" y="1496"/>
              <a:ext cx="285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14</a:t>
              </a:r>
            </a:p>
          </p:txBody>
        </p:sp>
        <p:sp>
          <p:nvSpPr>
            <p:cNvPr id="833596" name="Rectangle 60"/>
            <p:cNvSpPr>
              <a:spLocks noChangeArrowheads="1"/>
            </p:cNvSpPr>
            <p:nvPr/>
          </p:nvSpPr>
          <p:spPr bwMode="auto">
            <a:xfrm>
              <a:off x="3395" y="149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39</a:t>
              </a:r>
            </a:p>
          </p:txBody>
        </p:sp>
        <p:sp>
          <p:nvSpPr>
            <p:cNvPr id="833597" name="Rectangle 61"/>
            <p:cNvSpPr>
              <a:spLocks noChangeArrowheads="1"/>
            </p:cNvSpPr>
            <p:nvPr/>
          </p:nvSpPr>
          <p:spPr bwMode="auto">
            <a:xfrm>
              <a:off x="1943" y="1487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arr</a:t>
              </a:r>
            </a:p>
          </p:txBody>
        </p:sp>
        <p:sp>
          <p:nvSpPr>
            <p:cNvPr id="833598" name="Rectangle 62"/>
            <p:cNvSpPr>
              <a:spLocks noChangeArrowheads="1"/>
            </p:cNvSpPr>
            <p:nvPr/>
          </p:nvSpPr>
          <p:spPr bwMode="auto">
            <a:xfrm>
              <a:off x="2299" y="173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833599" name="Rectangle 63"/>
            <p:cNvSpPr>
              <a:spLocks noChangeArrowheads="1"/>
            </p:cNvSpPr>
            <p:nvPr/>
          </p:nvSpPr>
          <p:spPr bwMode="auto">
            <a:xfrm>
              <a:off x="3402" y="172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n-1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502B-B908-4247-B61C-7688B6CFAAA3}" type="slidenum">
              <a:rPr lang="en-US"/>
              <a:pPr/>
              <a:t>31</a:t>
            </a:fld>
            <a:endParaRPr lang="en-US"/>
          </a:p>
        </p:txBody>
      </p:sp>
      <p:sp>
        <p:nvSpPr>
          <p:cNvPr id="841730" name="Rectangle 2"/>
          <p:cNvSpPr>
            <a:spLocks noChangeArrowheads="1"/>
          </p:cNvSpPr>
          <p:nvPr/>
        </p:nvSpPr>
        <p:spPr bwMode="auto">
          <a:xfrm>
            <a:off x="5010150" y="1562100"/>
            <a:ext cx="4010025" cy="2552700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1731" name="Text Box 3"/>
          <p:cNvSpPr txBox="1">
            <a:spLocks noChangeArrowheads="1"/>
          </p:cNvSpPr>
          <p:nvPr/>
        </p:nvSpPr>
        <p:spPr bwMode="auto">
          <a:xfrm>
            <a:off x="5030788" y="1965325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417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14300"/>
            <a:ext cx="7772400" cy="1143000"/>
          </a:xfrm>
        </p:spPr>
        <p:txBody>
          <a:bodyPr/>
          <a:lstStyle/>
          <a:p>
            <a:r>
              <a:rPr lang="en-US" sz="3200"/>
              <a:t>Step #1: </a:t>
            </a:r>
            <a:r>
              <a:rPr lang="en-US" sz="3200">
                <a:solidFill>
                  <a:schemeClr val="accent2"/>
                </a:solidFill>
              </a:rPr>
              <a:t>Write the function header</a:t>
            </a:r>
          </a:p>
        </p:txBody>
      </p:sp>
      <p:sp>
        <p:nvSpPr>
          <p:cNvPr id="841733" name="Text Box 5"/>
          <p:cNvSpPr txBox="1">
            <a:spLocks noChangeArrowheads="1"/>
          </p:cNvSpPr>
          <p:nvPr/>
        </p:nvSpPr>
        <p:spPr bwMode="auto">
          <a:xfrm>
            <a:off x="5383213" y="1651000"/>
            <a:ext cx="3656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sumArr(int arr[</a:t>
            </a:r>
            <a:r>
              <a:rPr lang="en-US" sz="800"/>
              <a:t> </a:t>
            </a:r>
            <a:r>
              <a:rPr lang="en-US"/>
              <a:t>], int n)</a:t>
            </a:r>
          </a:p>
        </p:txBody>
      </p:sp>
      <p:sp>
        <p:nvSpPr>
          <p:cNvPr id="841734" name="Text Box 6"/>
          <p:cNvSpPr txBox="1">
            <a:spLocks noChangeArrowheads="1"/>
          </p:cNvSpPr>
          <p:nvPr/>
        </p:nvSpPr>
        <p:spPr bwMode="auto">
          <a:xfrm>
            <a:off x="5002213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841735" name="Text Box 7"/>
          <p:cNvSpPr txBox="1">
            <a:spLocks noChangeArrowheads="1"/>
          </p:cNvSpPr>
          <p:nvPr/>
        </p:nvSpPr>
        <p:spPr bwMode="auto">
          <a:xfrm>
            <a:off x="1657350" y="774700"/>
            <a:ext cx="5870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Figure out what </a:t>
            </a:r>
            <a:r>
              <a:rPr lang="en-US" sz="2000">
                <a:solidFill>
                  <a:srgbClr val="6600CC"/>
                </a:solidFill>
              </a:rPr>
              <a:t>argument(s)</a:t>
            </a:r>
            <a:r>
              <a:rPr lang="en-US" sz="2000">
                <a:solidFill>
                  <a:schemeClr val="tx1"/>
                </a:solidFill>
              </a:rPr>
              <a:t> your function will take and what it needs to </a:t>
            </a:r>
            <a:r>
              <a:rPr lang="en-US" sz="2000">
                <a:solidFill>
                  <a:srgbClr val="6600CC"/>
                </a:solidFill>
              </a:rPr>
              <a:t>return </a:t>
            </a:r>
            <a:r>
              <a:rPr lang="en-US" sz="2000">
                <a:solidFill>
                  <a:schemeClr val="tx1"/>
                </a:solidFill>
              </a:rPr>
              <a:t>(if anything).  </a:t>
            </a:r>
          </a:p>
        </p:txBody>
      </p:sp>
      <p:sp>
        <p:nvSpPr>
          <p:cNvPr id="841736" name="Text Box 8"/>
          <p:cNvSpPr txBox="1">
            <a:spLocks noChangeArrowheads="1"/>
          </p:cNvSpPr>
          <p:nvPr/>
        </p:nvSpPr>
        <p:spPr bwMode="auto">
          <a:xfrm>
            <a:off x="527050" y="2898775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Our function will return the total sum of items in the array, so we can make the return type an </a:t>
            </a:r>
            <a:r>
              <a:rPr lang="en-US">
                <a:solidFill>
                  <a:srgbClr val="6600CC"/>
                </a:solidFill>
              </a:rPr>
              <a:t>int</a:t>
            </a:r>
            <a:r>
              <a:rPr lang="en-US"/>
              <a:t>.</a:t>
            </a:r>
          </a:p>
        </p:txBody>
      </p:sp>
      <p:sp>
        <p:nvSpPr>
          <p:cNvPr id="841737" name="Text Box 9"/>
          <p:cNvSpPr txBox="1">
            <a:spLocks noChangeArrowheads="1"/>
          </p:cNvSpPr>
          <p:nvPr/>
        </p:nvSpPr>
        <p:spPr bwMode="auto">
          <a:xfrm>
            <a:off x="374650" y="1784350"/>
            <a:ext cx="4575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To sum up all of the items in an array, we need a </a:t>
            </a:r>
            <a:r>
              <a:rPr lang="en-US">
                <a:solidFill>
                  <a:srgbClr val="6600CC"/>
                </a:solidFill>
              </a:rPr>
              <a:t>pointer to the array</a:t>
            </a:r>
            <a:r>
              <a:rPr lang="en-US"/>
              <a:t> and its </a:t>
            </a:r>
            <a:r>
              <a:rPr lang="en-US">
                <a:solidFill>
                  <a:srgbClr val="6600CC"/>
                </a:solidFill>
              </a:rPr>
              <a:t>size</a:t>
            </a:r>
            <a:r>
              <a:rPr lang="en-US"/>
              <a:t>.</a:t>
            </a:r>
          </a:p>
        </p:txBody>
      </p:sp>
      <p:sp>
        <p:nvSpPr>
          <p:cNvPr id="841738" name="Text Box 10"/>
          <p:cNvSpPr txBox="1">
            <a:spLocks noChangeArrowheads="1"/>
          </p:cNvSpPr>
          <p:nvPr/>
        </p:nvSpPr>
        <p:spPr bwMode="auto">
          <a:xfrm>
            <a:off x="488950" y="4079875"/>
            <a:ext cx="435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far, so good. Let’s go on to step #2.</a:t>
            </a:r>
          </a:p>
        </p:txBody>
      </p:sp>
      <p:sp>
        <p:nvSpPr>
          <p:cNvPr id="841739" name="AutoShape 11"/>
          <p:cNvSpPr>
            <a:spLocks noChangeArrowheads="1"/>
          </p:cNvSpPr>
          <p:nvPr/>
        </p:nvSpPr>
        <p:spPr bwMode="auto">
          <a:xfrm>
            <a:off x="5029200" y="0"/>
            <a:ext cx="3619500" cy="1019175"/>
          </a:xfrm>
          <a:prstGeom prst="wedgeRoundRectCallout">
            <a:avLst>
              <a:gd name="adj1" fmla="val 3949"/>
              <a:gd name="adj2" fmla="val 120718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You could also have written: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 </a:t>
            </a:r>
            <a:r>
              <a:rPr lang="en-US" dirty="0">
                <a:solidFill>
                  <a:srgbClr val="6600CC"/>
                </a:solidFill>
              </a:rPr>
              <a:t>*</a:t>
            </a:r>
            <a:r>
              <a:rPr lang="en-US" dirty="0" err="1">
                <a:solidFill>
                  <a:srgbClr val="6600CC"/>
                </a:solidFill>
              </a:rPr>
              <a:t>arr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/>
              <a:t>It’s the same thing!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4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0" grpId="0" animBg="1"/>
      <p:bldP spid="841731" grpId="0"/>
      <p:bldP spid="841735" grpId="0"/>
      <p:bldP spid="841736" grpId="0"/>
      <p:bldP spid="841737" grpId="0"/>
      <p:bldP spid="841738" grpId="0"/>
      <p:bldP spid="841739" grpId="0" animBg="1"/>
      <p:bldP spid="84173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0AC9-A0A3-43C9-851A-F3F1CEDF3995}" type="slidenum">
              <a:rPr lang="en-US"/>
              <a:pPr/>
              <a:t>32</a:t>
            </a:fld>
            <a:endParaRPr lang="en-US"/>
          </a:p>
        </p:txBody>
      </p:sp>
      <p:sp>
        <p:nvSpPr>
          <p:cNvPr id="843782" name="Rectangle 6"/>
          <p:cNvSpPr>
            <a:spLocks noGrp="1" noChangeArrowheads="1"/>
          </p:cNvSpPr>
          <p:nvPr>
            <p:ph type="title"/>
          </p:nvPr>
        </p:nvSpPr>
        <p:spPr>
          <a:xfrm>
            <a:off x="542925" y="-161925"/>
            <a:ext cx="7972425" cy="1143000"/>
          </a:xfrm>
        </p:spPr>
        <p:txBody>
          <a:bodyPr/>
          <a:lstStyle/>
          <a:p>
            <a:r>
              <a:rPr lang="en-US" sz="3200"/>
              <a:t>Step #2: Show how to use your function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843783" name="Text Box 7"/>
          <p:cNvSpPr txBox="1">
            <a:spLocks noChangeArrowheads="1"/>
          </p:cNvSpPr>
          <p:nvPr/>
        </p:nvSpPr>
        <p:spPr bwMode="auto">
          <a:xfrm>
            <a:off x="1524000" y="746125"/>
            <a:ext cx="5708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Show how you would </a:t>
            </a:r>
            <a:r>
              <a:rPr lang="en-US" sz="2000">
                <a:solidFill>
                  <a:srgbClr val="6600CC"/>
                </a:solidFill>
              </a:rPr>
              <a:t>call your new function</a:t>
            </a:r>
            <a:r>
              <a:rPr lang="en-US" sz="2000">
                <a:solidFill>
                  <a:schemeClr val="tx1"/>
                </a:solidFill>
              </a:rPr>
              <a:t>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with inputs of size </a:t>
            </a:r>
            <a:r>
              <a:rPr lang="en-US" sz="2000">
                <a:solidFill>
                  <a:srgbClr val="FF0000"/>
                </a:solidFill>
              </a:rPr>
              <a:t>n</a:t>
            </a:r>
            <a:r>
              <a:rPr lang="en-US" sz="2000">
                <a:solidFill>
                  <a:schemeClr val="tx1"/>
                </a:solidFill>
              </a:rPr>
              <a:t> and </a:t>
            </a:r>
            <a:r>
              <a:rPr lang="en-US" sz="2000">
                <a:solidFill>
                  <a:srgbClr val="FF0000"/>
                </a:solidFill>
              </a:rPr>
              <a:t>n-1</a:t>
            </a:r>
            <a:r>
              <a:rPr lang="en-US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43784" name="Text Box 8"/>
          <p:cNvSpPr txBox="1">
            <a:spLocks noChangeArrowheads="1"/>
          </p:cNvSpPr>
          <p:nvPr/>
        </p:nvSpPr>
        <p:spPr bwMode="auto">
          <a:xfrm>
            <a:off x="546100" y="2755900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Alright, how could we use our soon-to-be-defined function to sum up the </a:t>
            </a:r>
            <a:r>
              <a:rPr lang="en-US">
                <a:solidFill>
                  <a:srgbClr val="6600CC"/>
                </a:solidFill>
              </a:rPr>
              <a:t>entire</a:t>
            </a:r>
            <a:r>
              <a:rPr lang="en-US"/>
              <a:t> array?</a:t>
            </a:r>
          </a:p>
        </p:txBody>
      </p:sp>
      <p:sp>
        <p:nvSpPr>
          <p:cNvPr id="843785" name="Text Box 9"/>
          <p:cNvSpPr txBox="1">
            <a:spLocks noChangeArrowheads="1"/>
          </p:cNvSpPr>
          <p:nvPr/>
        </p:nvSpPr>
        <p:spPr bwMode="auto">
          <a:xfrm>
            <a:off x="593725" y="1622425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Again, we just write a simple test </a:t>
            </a:r>
            <a:r>
              <a:rPr lang="en-US">
                <a:solidFill>
                  <a:srgbClr val="6600CC"/>
                </a:solidFill>
              </a:rPr>
              <a:t>main( )</a:t>
            </a:r>
            <a:r>
              <a:rPr lang="en-US"/>
              <a:t> function that shows how we will call our new function.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843786" name="Text Box 10"/>
          <p:cNvSpPr txBox="1">
            <a:spLocks noChangeArrowheads="1"/>
          </p:cNvSpPr>
          <p:nvPr/>
        </p:nvSpPr>
        <p:spPr bwMode="auto">
          <a:xfrm>
            <a:off x="155575" y="4013200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Great.  Now, how can we use our function to sum up just the </a:t>
            </a:r>
            <a:r>
              <a:rPr lang="en-US">
                <a:solidFill>
                  <a:srgbClr val="6600CC"/>
                </a:solidFill>
              </a:rPr>
              <a:t>last n-1 </a:t>
            </a:r>
            <a:r>
              <a:rPr lang="en-US"/>
              <a:t>elements of the array?</a:t>
            </a:r>
          </a:p>
        </p:txBody>
      </p:sp>
      <p:sp>
        <p:nvSpPr>
          <p:cNvPr id="843788" name="Rectangle 12"/>
          <p:cNvSpPr>
            <a:spLocks noChangeArrowheads="1"/>
          </p:cNvSpPr>
          <p:nvPr/>
        </p:nvSpPr>
        <p:spPr bwMode="auto">
          <a:xfrm>
            <a:off x="4524375" y="4419600"/>
            <a:ext cx="4495800" cy="2324100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3789" name="Text Box 13"/>
          <p:cNvSpPr txBox="1">
            <a:spLocks noChangeArrowheads="1"/>
          </p:cNvSpPr>
          <p:nvPr/>
        </p:nvSpPr>
        <p:spPr bwMode="auto">
          <a:xfrm>
            <a:off x="4505325" y="4403725"/>
            <a:ext cx="4638675" cy="237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main()</a:t>
            </a:r>
          </a:p>
          <a:p>
            <a:pPr algn="l"/>
            <a:r>
              <a:rPr lang="en-US" sz="1200"/>
              <a:t>{</a:t>
            </a:r>
          </a:p>
          <a:p>
            <a:pPr algn="l"/>
            <a:r>
              <a:rPr lang="en-US"/>
              <a:t>    const int n = 3;</a:t>
            </a:r>
          </a:p>
          <a:p>
            <a:pPr algn="l"/>
            <a:r>
              <a:rPr lang="en-US"/>
              <a:t>    int arr[n] = { 10, 100, 1000 };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 sz="600"/>
              <a:t>      </a:t>
            </a:r>
          </a:p>
          <a:p>
            <a:pPr algn="l"/>
            <a:r>
              <a:rPr lang="en-US" sz="1200"/>
              <a:t> </a:t>
            </a:r>
          </a:p>
          <a:p>
            <a:pPr algn="l"/>
            <a:endParaRPr lang="en-US" sz="1200"/>
          </a:p>
          <a:p>
            <a:pPr algn="l"/>
            <a:endParaRPr lang="en-US" sz="6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43790" name="Text Box 14"/>
          <p:cNvSpPr txBox="1">
            <a:spLocks noChangeArrowheads="1"/>
          </p:cNvSpPr>
          <p:nvPr/>
        </p:nvSpPr>
        <p:spPr bwMode="auto">
          <a:xfrm>
            <a:off x="4783138" y="5556250"/>
            <a:ext cx="420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s = sumArr( </a:t>
            </a:r>
            <a:r>
              <a:rPr lang="en-US">
                <a:solidFill>
                  <a:srgbClr val="6600CC"/>
                </a:solidFill>
              </a:rPr>
              <a:t>arr</a:t>
            </a:r>
            <a:r>
              <a:rPr lang="en-US"/>
              <a:t> , </a:t>
            </a:r>
            <a:r>
              <a:rPr lang="en-US">
                <a:solidFill>
                  <a:srgbClr val="6600CC"/>
                </a:solidFill>
              </a:rPr>
              <a:t>n</a:t>
            </a:r>
            <a:r>
              <a:rPr lang="en-US"/>
              <a:t>); 	  </a:t>
            </a:r>
            <a:r>
              <a:rPr lang="en-US" sz="1200"/>
              <a:t>// whole array</a:t>
            </a:r>
            <a:r>
              <a:rPr lang="en-US"/>
              <a:t>    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3791" name="Text Box 15"/>
          <p:cNvSpPr txBox="1">
            <a:spLocks noChangeArrowheads="1"/>
          </p:cNvSpPr>
          <p:nvPr/>
        </p:nvSpPr>
        <p:spPr bwMode="auto">
          <a:xfrm>
            <a:off x="4773613" y="5880100"/>
            <a:ext cx="4465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s2 = sumArr( </a:t>
            </a:r>
            <a:r>
              <a:rPr lang="en-US">
                <a:solidFill>
                  <a:srgbClr val="6600CC"/>
                </a:solidFill>
              </a:rPr>
              <a:t>              </a:t>
            </a:r>
            <a:r>
              <a:rPr lang="en-US" sz="1000"/>
              <a:t> </a:t>
            </a:r>
            <a:r>
              <a:rPr lang="en-US"/>
              <a:t>); </a:t>
            </a:r>
            <a:r>
              <a:rPr lang="en-US" sz="1200"/>
              <a:t>// last n-1 items</a:t>
            </a:r>
            <a:r>
              <a:rPr lang="en-US"/>
              <a:t>  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3793" name="Rectangle 17"/>
          <p:cNvSpPr>
            <a:spLocks noChangeArrowheads="1"/>
          </p:cNvSpPr>
          <p:nvPr/>
        </p:nvSpPr>
        <p:spPr bwMode="auto">
          <a:xfrm>
            <a:off x="5010150" y="1562100"/>
            <a:ext cx="4010025" cy="2552700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3794" name="Text Box 18"/>
          <p:cNvSpPr txBox="1">
            <a:spLocks noChangeArrowheads="1"/>
          </p:cNvSpPr>
          <p:nvPr/>
        </p:nvSpPr>
        <p:spPr bwMode="auto">
          <a:xfrm>
            <a:off x="5030788" y="1965325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43798" name="AutoShape 22"/>
          <p:cNvSpPr>
            <a:spLocks noChangeArrowheads="1"/>
          </p:cNvSpPr>
          <p:nvPr/>
        </p:nvSpPr>
        <p:spPr bwMode="auto">
          <a:xfrm>
            <a:off x="4181475" y="3019425"/>
            <a:ext cx="4572000" cy="2209800"/>
          </a:xfrm>
          <a:prstGeom prst="wedgeRoundRectCallout">
            <a:avLst>
              <a:gd name="adj1" fmla="val 6875"/>
              <a:gd name="adj2" fmla="val 83046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If you recall from the pointer lecture, this is called “pointer arithmetic.”</a:t>
            </a:r>
          </a:p>
          <a:p>
            <a:endParaRPr lang="en-US"/>
          </a:p>
          <a:p>
            <a:r>
              <a:rPr lang="en-US"/>
              <a:t>This means “</a:t>
            </a:r>
            <a:r>
              <a:rPr lang="en-US">
                <a:solidFill>
                  <a:srgbClr val="6600CC"/>
                </a:solidFill>
              </a:rPr>
              <a:t>give me a pointer to the item in the array that is one down from the array’s start</a:t>
            </a:r>
            <a:r>
              <a:rPr lang="en-US"/>
              <a:t>,” e.g., &amp;arr[1]</a:t>
            </a:r>
          </a:p>
          <a:p>
            <a:endParaRPr lang="en-US"/>
          </a:p>
        </p:txBody>
      </p:sp>
      <p:grpSp>
        <p:nvGrpSpPr>
          <p:cNvPr id="843802" name="Group 26"/>
          <p:cNvGrpSpPr>
            <a:grpSpLocks/>
          </p:cNvGrpSpPr>
          <p:nvPr/>
        </p:nvGrpSpPr>
        <p:grpSpPr bwMode="auto">
          <a:xfrm>
            <a:off x="5002213" y="1651000"/>
            <a:ext cx="4037012" cy="366713"/>
            <a:chOff x="3151" y="1040"/>
            <a:chExt cx="2543" cy="231"/>
          </a:xfrm>
        </p:grpSpPr>
        <p:sp>
          <p:nvSpPr>
            <p:cNvPr id="843800" name="Text Box 24"/>
            <p:cNvSpPr txBox="1">
              <a:spLocks noChangeArrowheads="1"/>
            </p:cNvSpPr>
            <p:nvPr/>
          </p:nvSpPr>
          <p:spPr bwMode="auto">
            <a:xfrm>
              <a:off x="3391" y="1040"/>
              <a:ext cx="23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sumArr(int arr[</a:t>
              </a:r>
              <a:r>
                <a:rPr lang="en-US" sz="800"/>
                <a:t> </a:t>
              </a:r>
              <a:r>
                <a:rPr lang="en-US"/>
                <a:t>], int n)</a:t>
              </a:r>
            </a:p>
          </p:txBody>
        </p:sp>
        <p:sp>
          <p:nvSpPr>
            <p:cNvPr id="843801" name="Text Box 25"/>
            <p:cNvSpPr txBox="1">
              <a:spLocks noChangeArrowheads="1"/>
            </p:cNvSpPr>
            <p:nvPr/>
          </p:nvSpPr>
          <p:spPr bwMode="auto">
            <a:xfrm>
              <a:off x="3151" y="1040"/>
              <a:ext cx="1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</p:grpSp>
      <p:sp>
        <p:nvSpPr>
          <p:cNvPr id="843803" name="Text Box 27"/>
          <p:cNvSpPr txBox="1">
            <a:spLocks noChangeArrowheads="1"/>
          </p:cNvSpPr>
          <p:nvPr/>
        </p:nvSpPr>
        <p:spPr bwMode="auto">
          <a:xfrm>
            <a:off x="212725" y="5337175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just for kicks, how can we use our function to sum up just the </a:t>
            </a:r>
            <a:r>
              <a:rPr lang="en-US">
                <a:solidFill>
                  <a:srgbClr val="6600CC"/>
                </a:solidFill>
              </a:rPr>
              <a:t>first n-1 </a:t>
            </a:r>
            <a:r>
              <a:rPr lang="en-US"/>
              <a:t>elements of the array?</a:t>
            </a:r>
          </a:p>
        </p:txBody>
      </p:sp>
      <p:sp>
        <p:nvSpPr>
          <p:cNvPr id="843804" name="Text Box 28"/>
          <p:cNvSpPr txBox="1">
            <a:spLocks noChangeArrowheads="1"/>
          </p:cNvSpPr>
          <p:nvPr/>
        </p:nvSpPr>
        <p:spPr bwMode="auto">
          <a:xfrm>
            <a:off x="4783138" y="6213475"/>
            <a:ext cx="4465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s3 = sumArr( </a:t>
            </a:r>
            <a:r>
              <a:rPr lang="en-US">
                <a:solidFill>
                  <a:srgbClr val="6600CC"/>
                </a:solidFill>
              </a:rPr>
              <a:t>arr</a:t>
            </a:r>
            <a:r>
              <a:rPr lang="en-US" sz="1000"/>
              <a:t> </a:t>
            </a:r>
            <a:r>
              <a:rPr lang="en-US"/>
              <a:t>,</a:t>
            </a:r>
            <a:r>
              <a:rPr lang="en-US" sz="1000"/>
              <a:t> </a:t>
            </a:r>
            <a:r>
              <a:rPr lang="en-US">
                <a:solidFill>
                  <a:srgbClr val="6600CC"/>
                </a:solidFill>
              </a:rPr>
              <a:t>n-1</a:t>
            </a:r>
            <a:r>
              <a:rPr lang="en-US" sz="1000"/>
              <a:t> </a:t>
            </a:r>
            <a:r>
              <a:rPr lang="en-US"/>
              <a:t>);   </a:t>
            </a:r>
            <a:r>
              <a:rPr lang="en-US" sz="1200"/>
              <a:t>// first n-1 items</a:t>
            </a:r>
            <a:r>
              <a:rPr lang="en-US"/>
              <a:t>  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3805" name="Rectangle 29"/>
          <p:cNvSpPr>
            <a:spLocks noChangeArrowheads="1"/>
          </p:cNvSpPr>
          <p:nvPr/>
        </p:nvSpPr>
        <p:spPr bwMode="auto">
          <a:xfrm>
            <a:off x="6538913" y="5903913"/>
            <a:ext cx="733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arr+1</a:t>
            </a:r>
          </a:p>
        </p:txBody>
      </p:sp>
      <p:sp>
        <p:nvSpPr>
          <p:cNvPr id="843806" name="Rectangle 30"/>
          <p:cNvSpPr>
            <a:spLocks noChangeArrowheads="1"/>
          </p:cNvSpPr>
          <p:nvPr/>
        </p:nvSpPr>
        <p:spPr bwMode="auto">
          <a:xfrm>
            <a:off x="7104063" y="5894388"/>
            <a:ext cx="633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, n-1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3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3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3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3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4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4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4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4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3" grpId="0"/>
      <p:bldP spid="843784" grpId="0"/>
      <p:bldP spid="843785" grpId="0"/>
      <p:bldP spid="843786" grpId="0" build="p"/>
      <p:bldP spid="843788" grpId="0" animBg="1"/>
      <p:bldP spid="843789" grpId="0"/>
      <p:bldP spid="843798" grpId="0" animBg="1"/>
      <p:bldP spid="843798" grpId="1" animBg="1"/>
      <p:bldP spid="843803" grpId="0" build="p"/>
      <p:bldP spid="843805" grpId="0"/>
      <p:bldP spid="84380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3A7F-CFCC-40BC-84FD-258CA1D167F6}" type="slidenum">
              <a:rPr lang="en-US"/>
              <a:pPr/>
              <a:t>33</a:t>
            </a:fld>
            <a:endParaRPr lang="en-US"/>
          </a:p>
        </p:txBody>
      </p:sp>
      <p:sp>
        <p:nvSpPr>
          <p:cNvPr id="845871" name="Rectangle 47"/>
          <p:cNvSpPr>
            <a:spLocks noChangeArrowheads="1"/>
          </p:cNvSpPr>
          <p:nvPr/>
        </p:nvSpPr>
        <p:spPr bwMode="auto">
          <a:xfrm>
            <a:off x="5010150" y="1562100"/>
            <a:ext cx="4010025" cy="2552700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5872" name="Text Box 48"/>
          <p:cNvSpPr txBox="1">
            <a:spLocks noChangeArrowheads="1"/>
          </p:cNvSpPr>
          <p:nvPr/>
        </p:nvSpPr>
        <p:spPr bwMode="auto">
          <a:xfrm>
            <a:off x="5030788" y="1965325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grpSp>
        <p:nvGrpSpPr>
          <p:cNvPr id="845873" name="Group 49"/>
          <p:cNvGrpSpPr>
            <a:grpSpLocks/>
          </p:cNvGrpSpPr>
          <p:nvPr/>
        </p:nvGrpSpPr>
        <p:grpSpPr bwMode="auto">
          <a:xfrm>
            <a:off x="5002213" y="1651000"/>
            <a:ext cx="4037012" cy="366713"/>
            <a:chOff x="3151" y="1040"/>
            <a:chExt cx="2543" cy="231"/>
          </a:xfrm>
        </p:grpSpPr>
        <p:sp>
          <p:nvSpPr>
            <p:cNvPr id="845874" name="Text Box 50"/>
            <p:cNvSpPr txBox="1">
              <a:spLocks noChangeArrowheads="1"/>
            </p:cNvSpPr>
            <p:nvPr/>
          </p:nvSpPr>
          <p:spPr bwMode="auto">
            <a:xfrm>
              <a:off x="3391" y="1040"/>
              <a:ext cx="23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sumArr(int arr[</a:t>
              </a:r>
              <a:r>
                <a:rPr lang="en-US" sz="800"/>
                <a:t> </a:t>
              </a:r>
              <a:r>
                <a:rPr lang="en-US"/>
                <a:t>], int n)</a:t>
              </a:r>
            </a:p>
          </p:txBody>
        </p:sp>
        <p:sp>
          <p:nvSpPr>
            <p:cNvPr id="845875" name="Text Box 51"/>
            <p:cNvSpPr txBox="1">
              <a:spLocks noChangeArrowheads="1"/>
            </p:cNvSpPr>
            <p:nvPr/>
          </p:nvSpPr>
          <p:spPr bwMode="auto">
            <a:xfrm>
              <a:off x="3151" y="1040"/>
              <a:ext cx="1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</p:grpSp>
      <p:grpSp>
        <p:nvGrpSpPr>
          <p:cNvPr id="845879" name="Group 55"/>
          <p:cNvGrpSpPr>
            <a:grpSpLocks/>
          </p:cNvGrpSpPr>
          <p:nvPr/>
        </p:nvGrpSpPr>
        <p:grpSpPr bwMode="auto">
          <a:xfrm>
            <a:off x="4505325" y="4403725"/>
            <a:ext cx="4743450" cy="2379663"/>
            <a:chOff x="2838" y="2774"/>
            <a:chExt cx="2988" cy="1499"/>
          </a:xfrm>
        </p:grpSpPr>
        <p:sp>
          <p:nvSpPr>
            <p:cNvPr id="845867" name="Rectangle 43"/>
            <p:cNvSpPr>
              <a:spLocks noChangeArrowheads="1"/>
            </p:cNvSpPr>
            <p:nvPr/>
          </p:nvSpPr>
          <p:spPr bwMode="auto">
            <a:xfrm>
              <a:off x="2850" y="2784"/>
              <a:ext cx="2832" cy="1464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5868" name="Text Box 44"/>
            <p:cNvSpPr txBox="1">
              <a:spLocks noChangeArrowheads="1"/>
            </p:cNvSpPr>
            <p:nvPr/>
          </p:nvSpPr>
          <p:spPr bwMode="auto">
            <a:xfrm>
              <a:off x="2838" y="2774"/>
              <a:ext cx="2922" cy="1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main()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const int n = 3;</a:t>
              </a:r>
            </a:p>
            <a:p>
              <a:pPr algn="l"/>
              <a:r>
                <a:rPr lang="en-US"/>
                <a:t>    int arr[n] = { 10, 100, 1000 };</a:t>
              </a:r>
            </a:p>
            <a:p>
              <a:pPr algn="l"/>
              <a:endParaRPr lang="en-US"/>
            </a:p>
            <a:p>
              <a:pPr algn="l"/>
              <a:endParaRPr lang="en-US"/>
            </a:p>
            <a:p>
              <a:pPr algn="l"/>
              <a:r>
                <a:rPr lang="en-US" sz="600"/>
                <a:t>      </a:t>
              </a:r>
            </a:p>
            <a:p>
              <a:pPr algn="l"/>
              <a:r>
                <a:rPr lang="en-US" sz="1200"/>
                <a:t> </a:t>
              </a:r>
            </a:p>
            <a:p>
              <a:pPr algn="l"/>
              <a:endParaRPr lang="en-US" sz="1200"/>
            </a:p>
            <a:p>
              <a:pPr algn="l"/>
              <a:endParaRPr lang="en-US" sz="6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45869" name="Text Box 45"/>
            <p:cNvSpPr txBox="1">
              <a:spLocks noChangeArrowheads="1"/>
            </p:cNvSpPr>
            <p:nvPr/>
          </p:nvSpPr>
          <p:spPr bwMode="auto">
            <a:xfrm>
              <a:off x="3013" y="3500"/>
              <a:ext cx="26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s = sumArr( </a:t>
              </a:r>
              <a:r>
                <a:rPr lang="en-US">
                  <a:solidFill>
                    <a:srgbClr val="6600CC"/>
                  </a:solidFill>
                </a:rPr>
                <a:t>arr</a:t>
              </a:r>
              <a:r>
                <a:rPr lang="en-US"/>
                <a:t> , </a:t>
              </a:r>
              <a:r>
                <a:rPr lang="en-US">
                  <a:solidFill>
                    <a:srgbClr val="6600CC"/>
                  </a:solidFill>
                </a:rPr>
                <a:t>n</a:t>
              </a:r>
              <a:r>
                <a:rPr lang="en-US"/>
                <a:t>); 	  </a:t>
              </a:r>
              <a:r>
                <a:rPr lang="en-US" sz="1200"/>
                <a:t>// whole array</a:t>
              </a:r>
              <a:r>
                <a:rPr lang="en-US"/>
                <a:t>     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45870" name="Text Box 46"/>
            <p:cNvSpPr txBox="1">
              <a:spLocks noChangeArrowheads="1"/>
            </p:cNvSpPr>
            <p:nvPr/>
          </p:nvSpPr>
          <p:spPr bwMode="auto">
            <a:xfrm>
              <a:off x="3007" y="3704"/>
              <a:ext cx="2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s2 = sumArr( </a:t>
              </a:r>
              <a:r>
                <a:rPr lang="en-US">
                  <a:solidFill>
                    <a:srgbClr val="6600CC"/>
                  </a:solidFill>
                </a:rPr>
                <a:t>arr+1</a:t>
              </a:r>
              <a:r>
                <a:rPr lang="en-US" sz="1000"/>
                <a:t> </a:t>
              </a:r>
              <a:r>
                <a:rPr lang="en-US"/>
                <a:t>,</a:t>
              </a:r>
              <a:r>
                <a:rPr lang="en-US" sz="1000"/>
                <a:t> </a:t>
              </a:r>
              <a:r>
                <a:rPr lang="en-US">
                  <a:solidFill>
                    <a:srgbClr val="6600CC"/>
                  </a:solidFill>
                </a:rPr>
                <a:t>n-1</a:t>
              </a:r>
              <a:r>
                <a:rPr lang="en-US" sz="1000"/>
                <a:t> </a:t>
              </a:r>
              <a:r>
                <a:rPr lang="en-US"/>
                <a:t>); </a:t>
              </a:r>
              <a:r>
                <a:rPr lang="en-US" sz="1200"/>
                <a:t>// last n-1 items</a:t>
              </a:r>
              <a:r>
                <a:rPr lang="en-US"/>
                <a:t>   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45876" name="Text Box 52"/>
            <p:cNvSpPr txBox="1">
              <a:spLocks noChangeArrowheads="1"/>
            </p:cNvSpPr>
            <p:nvPr/>
          </p:nvSpPr>
          <p:spPr bwMode="auto">
            <a:xfrm>
              <a:off x="3013" y="3914"/>
              <a:ext cx="2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s3 = sumArr( </a:t>
              </a:r>
              <a:r>
                <a:rPr lang="en-US">
                  <a:solidFill>
                    <a:srgbClr val="6600CC"/>
                  </a:solidFill>
                </a:rPr>
                <a:t>arr</a:t>
              </a:r>
              <a:r>
                <a:rPr lang="en-US" sz="1000"/>
                <a:t> </a:t>
              </a:r>
              <a:r>
                <a:rPr lang="en-US"/>
                <a:t>,</a:t>
              </a:r>
              <a:r>
                <a:rPr lang="en-US" sz="1000"/>
                <a:t> </a:t>
              </a:r>
              <a:r>
                <a:rPr lang="en-US">
                  <a:solidFill>
                    <a:srgbClr val="6600CC"/>
                  </a:solidFill>
                </a:rPr>
                <a:t>n-1</a:t>
              </a:r>
              <a:r>
                <a:rPr lang="en-US" sz="1000"/>
                <a:t> </a:t>
              </a:r>
              <a:r>
                <a:rPr lang="en-US"/>
                <a:t>);   </a:t>
              </a:r>
              <a:r>
                <a:rPr lang="en-US" sz="1200"/>
                <a:t>// first n-1 items</a:t>
              </a:r>
              <a:r>
                <a:rPr lang="en-US"/>
                <a:t>   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845830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-161925"/>
            <a:ext cx="7772400" cy="1143000"/>
          </a:xfrm>
        </p:spPr>
        <p:txBody>
          <a:bodyPr/>
          <a:lstStyle/>
          <a:p>
            <a:r>
              <a:rPr lang="en-US" sz="3200"/>
              <a:t>Step #3: </a:t>
            </a:r>
            <a:r>
              <a:rPr lang="en-US" sz="3200">
                <a:solidFill>
                  <a:schemeClr val="accent2"/>
                </a:solidFill>
              </a:rPr>
              <a:t>Add your base case Code</a:t>
            </a:r>
          </a:p>
        </p:txBody>
      </p:sp>
      <p:sp>
        <p:nvSpPr>
          <p:cNvPr id="845832" name="Text Box 8"/>
          <p:cNvSpPr txBox="1">
            <a:spLocks noChangeArrowheads="1"/>
          </p:cNvSpPr>
          <p:nvPr/>
        </p:nvSpPr>
        <p:spPr bwMode="auto">
          <a:xfrm>
            <a:off x="1524000" y="746125"/>
            <a:ext cx="5708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Determine your </a:t>
            </a:r>
            <a:r>
              <a:rPr lang="en-US" sz="2000">
                <a:solidFill>
                  <a:srgbClr val="6600CC"/>
                </a:solidFill>
              </a:rPr>
              <a:t>base case(s)</a:t>
            </a:r>
            <a:r>
              <a:rPr lang="en-US" sz="2000">
                <a:solidFill>
                  <a:schemeClr val="tx1"/>
                </a:solidFill>
              </a:rPr>
              <a:t> and write the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code to handle them </a:t>
            </a:r>
            <a:r>
              <a:rPr lang="en-US" sz="2000" i="1">
                <a:solidFill>
                  <a:srgbClr val="6600CC"/>
                </a:solidFill>
              </a:rPr>
              <a:t>without recursion!</a:t>
            </a:r>
          </a:p>
        </p:txBody>
      </p:sp>
      <p:sp>
        <p:nvSpPr>
          <p:cNvPr id="845833" name="Text Box 9"/>
          <p:cNvSpPr txBox="1">
            <a:spLocks noChangeArrowheads="1"/>
          </p:cNvSpPr>
          <p:nvPr/>
        </p:nvSpPr>
        <p:spPr bwMode="auto">
          <a:xfrm>
            <a:off x="127000" y="3470275"/>
            <a:ext cx="4632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Well, what’s the sum of an empty array? Let’s add the code to deal with this case.</a:t>
            </a:r>
          </a:p>
        </p:txBody>
      </p:sp>
      <p:sp>
        <p:nvSpPr>
          <p:cNvPr id="845834" name="Text Box 10"/>
          <p:cNvSpPr txBox="1">
            <a:spLocks noChangeArrowheads="1"/>
          </p:cNvSpPr>
          <p:nvPr/>
        </p:nvSpPr>
        <p:spPr bwMode="auto">
          <a:xfrm>
            <a:off x="298450" y="1584325"/>
            <a:ext cx="4356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what is the smallest array that might be passed into our function?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5835" name="Text Box 11"/>
          <p:cNvSpPr txBox="1">
            <a:spLocks noChangeArrowheads="1"/>
          </p:cNvSpPr>
          <p:nvPr/>
        </p:nvSpPr>
        <p:spPr bwMode="auto">
          <a:xfrm>
            <a:off x="174625" y="4375150"/>
            <a:ext cx="4222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Do we have any other base cases?</a:t>
            </a:r>
          </a:p>
          <a:p>
            <a:r>
              <a:rPr lang="en-US"/>
              <a:t>For example, what if the user passes in an array with </a:t>
            </a:r>
            <a:r>
              <a:rPr lang="en-US">
                <a:solidFill>
                  <a:srgbClr val="6600CC"/>
                </a:solidFill>
              </a:rPr>
              <a:t>just one element</a:t>
            </a:r>
            <a:r>
              <a:rPr lang="en-US"/>
              <a:t>?</a:t>
            </a:r>
          </a:p>
        </p:txBody>
      </p:sp>
      <p:sp>
        <p:nvSpPr>
          <p:cNvPr id="845836" name="Text Box 12"/>
          <p:cNvSpPr txBox="1">
            <a:spLocks noChangeArrowheads="1"/>
          </p:cNvSpPr>
          <p:nvPr/>
        </p:nvSpPr>
        <p:spPr bwMode="auto">
          <a:xfrm>
            <a:off x="247650" y="5524500"/>
            <a:ext cx="413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see what that would look like…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845853" name="Text Box 29"/>
          <p:cNvSpPr txBox="1">
            <a:spLocks noChangeArrowheads="1"/>
          </p:cNvSpPr>
          <p:nvPr/>
        </p:nvSpPr>
        <p:spPr bwMode="auto">
          <a:xfrm>
            <a:off x="327025" y="2365375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Well, someone could pass in a </a:t>
            </a:r>
            <a:r>
              <a:rPr lang="en-US">
                <a:solidFill>
                  <a:srgbClr val="6600CC"/>
                </a:solidFill>
              </a:rPr>
              <a:t>totally empty array</a:t>
            </a:r>
            <a:r>
              <a:rPr lang="en-US"/>
              <a:t> of size </a:t>
            </a:r>
            <a:r>
              <a:rPr lang="en-US">
                <a:solidFill>
                  <a:srgbClr val="6600CC"/>
                </a:solidFill>
              </a:rPr>
              <a:t>n = </a:t>
            </a:r>
            <a:r>
              <a:rPr lang="en-US">
                <a:solidFill>
                  <a:srgbClr val="FF0000"/>
                </a:solidFill>
              </a:rPr>
              <a:t>0.  </a:t>
            </a:r>
            <a:r>
              <a:rPr lang="en-US">
                <a:solidFill>
                  <a:schemeClr val="tx1"/>
                </a:solidFill>
              </a:rPr>
              <a:t>What should we do in that case?</a:t>
            </a:r>
          </a:p>
        </p:txBody>
      </p:sp>
      <p:sp>
        <p:nvSpPr>
          <p:cNvPr id="845854" name="Text Box 30"/>
          <p:cNvSpPr txBox="1">
            <a:spLocks noChangeArrowheads="1"/>
          </p:cNvSpPr>
          <p:nvPr/>
        </p:nvSpPr>
        <p:spPr bwMode="auto">
          <a:xfrm>
            <a:off x="5249863" y="2165350"/>
            <a:ext cx="3884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if (</a:t>
            </a:r>
            <a:r>
              <a:rPr lang="en-US">
                <a:solidFill>
                  <a:srgbClr val="6600CC"/>
                </a:solidFill>
              </a:rPr>
              <a:t>n == 0</a:t>
            </a:r>
            <a:r>
              <a:rPr lang="en-US"/>
              <a:t>)    </a:t>
            </a:r>
          </a:p>
          <a:p>
            <a:pPr algn="l"/>
            <a:r>
              <a:rPr lang="en-US"/>
              <a:t>    return 0;  </a:t>
            </a:r>
            <a:r>
              <a:rPr lang="en-US" sz="1600"/>
              <a:t>// </a:t>
            </a:r>
            <a:r>
              <a:rPr lang="en-US" sz="1200"/>
              <a:t>sum of empty array is zero</a:t>
            </a:r>
          </a:p>
        </p:txBody>
      </p:sp>
      <p:sp>
        <p:nvSpPr>
          <p:cNvPr id="845877" name="Text Box 53"/>
          <p:cNvSpPr txBox="1">
            <a:spLocks noChangeArrowheads="1"/>
          </p:cNvSpPr>
          <p:nvPr/>
        </p:nvSpPr>
        <p:spPr bwMode="auto">
          <a:xfrm>
            <a:off x="5259388" y="2803525"/>
            <a:ext cx="3884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if (</a:t>
            </a:r>
            <a:r>
              <a:rPr lang="en-US">
                <a:solidFill>
                  <a:srgbClr val="6600CC"/>
                </a:solidFill>
              </a:rPr>
              <a:t>n == 1</a:t>
            </a:r>
            <a:r>
              <a:rPr lang="en-US"/>
              <a:t>)    </a:t>
            </a:r>
          </a:p>
          <a:p>
            <a:pPr algn="l"/>
            <a:r>
              <a:rPr lang="en-US"/>
              <a:t>    return arr[0];  </a:t>
            </a:r>
            <a:r>
              <a:rPr lang="en-US" sz="1200"/>
              <a:t>// sum of 1 item is itself</a:t>
            </a:r>
          </a:p>
        </p:txBody>
      </p:sp>
      <p:sp>
        <p:nvSpPr>
          <p:cNvPr id="845878" name="Text Box 54"/>
          <p:cNvSpPr txBox="1">
            <a:spLocks noChangeArrowheads="1"/>
          </p:cNvSpPr>
          <p:nvPr/>
        </p:nvSpPr>
        <p:spPr bwMode="auto">
          <a:xfrm>
            <a:off x="171450" y="6029325"/>
            <a:ext cx="41306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As it turns out, this base case is unnecessary - we’ll see why later…</a:t>
            </a:r>
          </a:p>
          <a:p>
            <a:r>
              <a:rPr lang="en-US" sz="1200"/>
              <a:t>(But if you added it, you wouldn’t be penalized)</a:t>
            </a:r>
            <a:endParaRPr lang="en-US" sz="120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4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845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32" grpId="0"/>
      <p:bldP spid="845833" grpId="0"/>
      <p:bldP spid="845834" grpId="0"/>
      <p:bldP spid="845835" grpId="0"/>
      <p:bldP spid="845836" grpId="0"/>
      <p:bldP spid="845853" grpId="0"/>
      <p:bldP spid="845877" grpId="0"/>
      <p:bldP spid="84587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C846-C6BE-4D48-8633-C46FDBD938CA}" type="slidenum">
              <a:rPr lang="en-US"/>
              <a:pPr/>
              <a:t>34</a:t>
            </a:fld>
            <a:endParaRPr lang="en-US"/>
          </a:p>
        </p:txBody>
      </p:sp>
      <p:sp>
        <p:nvSpPr>
          <p:cNvPr id="847877" name="Rectangle 5"/>
          <p:cNvSpPr>
            <a:spLocks noGrp="1" noChangeArrowheads="1"/>
          </p:cNvSpPr>
          <p:nvPr>
            <p:ph type="title"/>
          </p:nvPr>
        </p:nvSpPr>
        <p:spPr>
          <a:xfrm>
            <a:off x="400050" y="-266700"/>
            <a:ext cx="8229600" cy="1143000"/>
          </a:xfrm>
        </p:spPr>
        <p:txBody>
          <a:bodyPr/>
          <a:lstStyle/>
          <a:p>
            <a:r>
              <a:rPr lang="en-US" sz="3200"/>
              <a:t>Step #4: </a:t>
            </a:r>
            <a:r>
              <a:rPr lang="en-US" sz="3200">
                <a:solidFill>
                  <a:schemeClr val="accent2"/>
                </a:solidFill>
              </a:rPr>
              <a:t>Add your recursive function call</a:t>
            </a:r>
          </a:p>
        </p:txBody>
      </p:sp>
      <p:sp>
        <p:nvSpPr>
          <p:cNvPr id="847879" name="Text Box 7"/>
          <p:cNvSpPr txBox="1">
            <a:spLocks noChangeArrowheads="1"/>
          </p:cNvSpPr>
          <p:nvPr/>
        </p:nvSpPr>
        <p:spPr bwMode="auto">
          <a:xfrm>
            <a:off x="257175" y="527050"/>
            <a:ext cx="8575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Split your input into 2 parts: of </a:t>
            </a:r>
            <a:r>
              <a:rPr lang="en-US">
                <a:solidFill>
                  <a:srgbClr val="6600CC"/>
                </a:solidFill>
              </a:rPr>
              <a:t>size 1</a:t>
            </a:r>
            <a:r>
              <a:rPr lang="en-US">
                <a:solidFill>
                  <a:schemeClr val="tx1"/>
                </a:solidFill>
              </a:rPr>
              <a:t> and of </a:t>
            </a:r>
            <a:r>
              <a:rPr lang="en-US">
                <a:solidFill>
                  <a:srgbClr val="6600CC"/>
                </a:solidFill>
              </a:rPr>
              <a:t>size n-1</a:t>
            </a:r>
            <a:r>
              <a:rPr lang="en-US">
                <a:solidFill>
                  <a:schemeClr val="tx1"/>
                </a:solidFill>
              </a:rPr>
              <a:t>.  Have your function call itself to solve the larger part.</a:t>
            </a:r>
          </a:p>
        </p:txBody>
      </p:sp>
      <p:sp>
        <p:nvSpPr>
          <p:cNvPr id="847880" name="Text Box 8"/>
          <p:cNvSpPr txBox="1">
            <a:spLocks noChangeArrowheads="1"/>
          </p:cNvSpPr>
          <p:nvPr/>
        </p:nvSpPr>
        <p:spPr bwMode="auto">
          <a:xfrm>
            <a:off x="336550" y="1517650"/>
            <a:ext cx="4356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how can we sum our array’s values using recursion? 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847884" name="Text Box 12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47953" name="Rectangle 81"/>
          <p:cNvSpPr>
            <a:spLocks noChangeArrowheads="1"/>
          </p:cNvSpPr>
          <p:nvPr/>
        </p:nvSpPr>
        <p:spPr bwMode="auto">
          <a:xfrm>
            <a:off x="5010150" y="1562100"/>
            <a:ext cx="4010025" cy="2552700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7954" name="Text Box 82"/>
          <p:cNvSpPr txBox="1">
            <a:spLocks noChangeArrowheads="1"/>
          </p:cNvSpPr>
          <p:nvPr/>
        </p:nvSpPr>
        <p:spPr bwMode="auto">
          <a:xfrm>
            <a:off x="5030788" y="1965325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grpSp>
        <p:nvGrpSpPr>
          <p:cNvPr id="847955" name="Group 83"/>
          <p:cNvGrpSpPr>
            <a:grpSpLocks/>
          </p:cNvGrpSpPr>
          <p:nvPr/>
        </p:nvGrpSpPr>
        <p:grpSpPr bwMode="auto">
          <a:xfrm>
            <a:off x="5002213" y="1651000"/>
            <a:ext cx="4037012" cy="366713"/>
            <a:chOff x="3151" y="1040"/>
            <a:chExt cx="2543" cy="231"/>
          </a:xfrm>
        </p:grpSpPr>
        <p:sp>
          <p:nvSpPr>
            <p:cNvPr id="847956" name="Text Box 84"/>
            <p:cNvSpPr txBox="1">
              <a:spLocks noChangeArrowheads="1"/>
            </p:cNvSpPr>
            <p:nvPr/>
          </p:nvSpPr>
          <p:spPr bwMode="auto">
            <a:xfrm>
              <a:off x="3391" y="1040"/>
              <a:ext cx="23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sumArr(int arr[</a:t>
              </a:r>
              <a:r>
                <a:rPr lang="en-US" sz="800"/>
                <a:t> </a:t>
              </a:r>
              <a:r>
                <a:rPr lang="en-US"/>
                <a:t>], int n)</a:t>
              </a:r>
            </a:p>
          </p:txBody>
        </p:sp>
        <p:sp>
          <p:nvSpPr>
            <p:cNvPr id="847957" name="Text Box 85"/>
            <p:cNvSpPr txBox="1">
              <a:spLocks noChangeArrowheads="1"/>
            </p:cNvSpPr>
            <p:nvPr/>
          </p:nvSpPr>
          <p:spPr bwMode="auto">
            <a:xfrm>
              <a:off x="3151" y="1040"/>
              <a:ext cx="1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</p:grpSp>
      <p:grpSp>
        <p:nvGrpSpPr>
          <p:cNvPr id="847958" name="Group 86"/>
          <p:cNvGrpSpPr>
            <a:grpSpLocks/>
          </p:cNvGrpSpPr>
          <p:nvPr/>
        </p:nvGrpSpPr>
        <p:grpSpPr bwMode="auto">
          <a:xfrm>
            <a:off x="4505325" y="4403725"/>
            <a:ext cx="4743450" cy="2379663"/>
            <a:chOff x="2838" y="2774"/>
            <a:chExt cx="2988" cy="1499"/>
          </a:xfrm>
        </p:grpSpPr>
        <p:sp>
          <p:nvSpPr>
            <p:cNvPr id="847959" name="Rectangle 87"/>
            <p:cNvSpPr>
              <a:spLocks noChangeArrowheads="1"/>
            </p:cNvSpPr>
            <p:nvPr/>
          </p:nvSpPr>
          <p:spPr bwMode="auto">
            <a:xfrm>
              <a:off x="2850" y="2784"/>
              <a:ext cx="2832" cy="1464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7960" name="Text Box 88"/>
            <p:cNvSpPr txBox="1">
              <a:spLocks noChangeArrowheads="1"/>
            </p:cNvSpPr>
            <p:nvPr/>
          </p:nvSpPr>
          <p:spPr bwMode="auto">
            <a:xfrm>
              <a:off x="2838" y="2774"/>
              <a:ext cx="2922" cy="1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main()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const int n = 3;</a:t>
              </a:r>
            </a:p>
            <a:p>
              <a:pPr algn="l"/>
              <a:r>
                <a:rPr lang="en-US"/>
                <a:t>    int arr[n] = { 10, 100, 1000 };</a:t>
              </a:r>
            </a:p>
            <a:p>
              <a:pPr algn="l"/>
              <a:endParaRPr lang="en-US"/>
            </a:p>
            <a:p>
              <a:pPr algn="l"/>
              <a:endParaRPr lang="en-US"/>
            </a:p>
            <a:p>
              <a:pPr algn="l"/>
              <a:r>
                <a:rPr lang="en-US" sz="600"/>
                <a:t>      </a:t>
              </a:r>
            </a:p>
            <a:p>
              <a:pPr algn="l"/>
              <a:r>
                <a:rPr lang="en-US" sz="1200"/>
                <a:t> </a:t>
              </a:r>
            </a:p>
            <a:p>
              <a:pPr algn="l"/>
              <a:endParaRPr lang="en-US" sz="1200"/>
            </a:p>
            <a:p>
              <a:pPr algn="l"/>
              <a:endParaRPr lang="en-US" sz="6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47961" name="Text Box 89"/>
            <p:cNvSpPr txBox="1">
              <a:spLocks noChangeArrowheads="1"/>
            </p:cNvSpPr>
            <p:nvPr/>
          </p:nvSpPr>
          <p:spPr bwMode="auto">
            <a:xfrm>
              <a:off x="3013" y="3500"/>
              <a:ext cx="26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s = sumArr( </a:t>
              </a:r>
              <a:r>
                <a:rPr lang="en-US">
                  <a:solidFill>
                    <a:srgbClr val="6600CC"/>
                  </a:solidFill>
                </a:rPr>
                <a:t>arr</a:t>
              </a:r>
              <a:r>
                <a:rPr lang="en-US"/>
                <a:t> , </a:t>
              </a:r>
              <a:r>
                <a:rPr lang="en-US">
                  <a:solidFill>
                    <a:srgbClr val="6600CC"/>
                  </a:solidFill>
                </a:rPr>
                <a:t>n</a:t>
              </a:r>
              <a:r>
                <a:rPr lang="en-US"/>
                <a:t>); 	  </a:t>
              </a:r>
              <a:r>
                <a:rPr lang="en-US" sz="1200"/>
                <a:t>// whole array</a:t>
              </a:r>
              <a:r>
                <a:rPr lang="en-US"/>
                <a:t>     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47962" name="Text Box 90"/>
            <p:cNvSpPr txBox="1">
              <a:spLocks noChangeArrowheads="1"/>
            </p:cNvSpPr>
            <p:nvPr/>
          </p:nvSpPr>
          <p:spPr bwMode="auto">
            <a:xfrm>
              <a:off x="3007" y="3704"/>
              <a:ext cx="2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s2 = sumArr( </a:t>
              </a:r>
              <a:r>
                <a:rPr lang="en-US">
                  <a:solidFill>
                    <a:srgbClr val="6600CC"/>
                  </a:solidFill>
                </a:rPr>
                <a:t>arr+1</a:t>
              </a:r>
              <a:r>
                <a:rPr lang="en-US" sz="1000"/>
                <a:t> </a:t>
              </a:r>
              <a:r>
                <a:rPr lang="en-US"/>
                <a:t>,</a:t>
              </a:r>
              <a:r>
                <a:rPr lang="en-US" sz="1000"/>
                <a:t> </a:t>
              </a:r>
              <a:r>
                <a:rPr lang="en-US">
                  <a:solidFill>
                    <a:srgbClr val="6600CC"/>
                  </a:solidFill>
                </a:rPr>
                <a:t>n-1</a:t>
              </a:r>
              <a:r>
                <a:rPr lang="en-US" sz="1000"/>
                <a:t> </a:t>
              </a:r>
              <a:r>
                <a:rPr lang="en-US"/>
                <a:t>); </a:t>
              </a:r>
              <a:r>
                <a:rPr lang="en-US" sz="1200"/>
                <a:t>// last n-1 items</a:t>
              </a:r>
              <a:r>
                <a:rPr lang="en-US"/>
                <a:t>   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47963" name="Text Box 91"/>
            <p:cNvSpPr txBox="1">
              <a:spLocks noChangeArrowheads="1"/>
            </p:cNvSpPr>
            <p:nvPr/>
          </p:nvSpPr>
          <p:spPr bwMode="auto">
            <a:xfrm>
              <a:off x="3013" y="3914"/>
              <a:ext cx="2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s3 = sumArr( </a:t>
              </a:r>
              <a:r>
                <a:rPr lang="en-US">
                  <a:solidFill>
                    <a:srgbClr val="6600CC"/>
                  </a:solidFill>
                </a:rPr>
                <a:t>arr</a:t>
              </a:r>
              <a:r>
                <a:rPr lang="en-US" sz="1000"/>
                <a:t> </a:t>
              </a:r>
              <a:r>
                <a:rPr lang="en-US"/>
                <a:t>,</a:t>
              </a:r>
              <a:r>
                <a:rPr lang="en-US" sz="1000"/>
                <a:t> </a:t>
              </a:r>
              <a:r>
                <a:rPr lang="en-US">
                  <a:solidFill>
                    <a:srgbClr val="6600CC"/>
                  </a:solidFill>
                </a:rPr>
                <a:t>n-1</a:t>
              </a:r>
              <a:r>
                <a:rPr lang="en-US" sz="1000"/>
                <a:t> </a:t>
              </a:r>
              <a:r>
                <a:rPr lang="en-US"/>
                <a:t>);   </a:t>
              </a:r>
              <a:r>
                <a:rPr lang="en-US" sz="1200"/>
                <a:t>// first n-1 items</a:t>
              </a:r>
              <a:r>
                <a:rPr lang="en-US"/>
                <a:t>   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847964" name="Text Box 92"/>
          <p:cNvSpPr txBox="1">
            <a:spLocks noChangeArrowheads="1"/>
          </p:cNvSpPr>
          <p:nvPr/>
        </p:nvSpPr>
        <p:spPr bwMode="auto">
          <a:xfrm>
            <a:off x="5249863" y="2165350"/>
            <a:ext cx="3884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if (</a:t>
            </a:r>
            <a:r>
              <a:rPr lang="en-US">
                <a:solidFill>
                  <a:srgbClr val="6600CC"/>
                </a:solidFill>
              </a:rPr>
              <a:t>n == 0</a:t>
            </a:r>
            <a:r>
              <a:rPr lang="en-US"/>
              <a:t>)    </a:t>
            </a:r>
          </a:p>
          <a:p>
            <a:pPr algn="l"/>
            <a:r>
              <a:rPr lang="en-US"/>
              <a:t>    return 0;  </a:t>
            </a:r>
            <a:r>
              <a:rPr lang="en-US" sz="1600"/>
              <a:t>// </a:t>
            </a:r>
            <a:r>
              <a:rPr lang="en-US" sz="1200"/>
              <a:t>sum of empty array is zero</a:t>
            </a:r>
          </a:p>
        </p:txBody>
      </p:sp>
      <p:sp>
        <p:nvSpPr>
          <p:cNvPr id="847965" name="Text Box 93"/>
          <p:cNvSpPr txBox="1">
            <a:spLocks noChangeArrowheads="1"/>
          </p:cNvSpPr>
          <p:nvPr/>
        </p:nvSpPr>
        <p:spPr bwMode="auto">
          <a:xfrm>
            <a:off x="5259388" y="2803525"/>
            <a:ext cx="388461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a0 = arr[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/>
              <a:t>];</a:t>
            </a:r>
          </a:p>
          <a:p>
            <a:pPr algn="l"/>
            <a:endParaRPr lang="en-US" sz="1000"/>
          </a:p>
          <a:p>
            <a:pPr algn="l"/>
            <a:r>
              <a:rPr lang="en-US"/>
              <a:t>int  rest = </a:t>
            </a:r>
          </a:p>
        </p:txBody>
      </p:sp>
      <p:sp>
        <p:nvSpPr>
          <p:cNvPr id="847966" name="Text Box 94"/>
          <p:cNvSpPr txBox="1">
            <a:spLocks noChangeArrowheads="1"/>
          </p:cNvSpPr>
          <p:nvPr/>
        </p:nvSpPr>
        <p:spPr bwMode="auto">
          <a:xfrm>
            <a:off x="231775" y="3746500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 we know how to get the value of the first item… but where can we find code to sum the rest of the array?</a:t>
            </a:r>
          </a:p>
        </p:txBody>
      </p:sp>
      <p:sp>
        <p:nvSpPr>
          <p:cNvPr id="847967" name="Text Box 95"/>
          <p:cNvSpPr txBox="1">
            <a:spLocks noChangeArrowheads="1"/>
          </p:cNvSpPr>
          <p:nvPr/>
        </p:nvSpPr>
        <p:spPr bwMode="auto">
          <a:xfrm>
            <a:off x="190500" y="2555875"/>
            <a:ext cx="47879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Well, one way to sum-up an array is to add the value of the first item, </a:t>
            </a:r>
            <a:r>
              <a:rPr lang="en-US">
                <a:solidFill>
                  <a:srgbClr val="6600CC"/>
                </a:solidFill>
              </a:rPr>
              <a:t>a[0]</a:t>
            </a:r>
            <a:r>
              <a:rPr lang="en-US">
                <a:solidFill>
                  <a:schemeClr val="tx1"/>
                </a:solidFill>
              </a:rPr>
              <a:t>, to the sum of the remaining items, </a:t>
            </a:r>
            <a:r>
              <a:rPr lang="en-US">
                <a:solidFill>
                  <a:srgbClr val="6600CC"/>
                </a:solidFill>
              </a:rPr>
              <a:t>a[1..n-1]</a:t>
            </a:r>
            <a:r>
              <a:rPr lang="en-US">
                <a:solidFill>
                  <a:schemeClr val="tx1"/>
                </a:solidFill>
              </a:rPr>
              <a:t>.</a:t>
            </a:r>
            <a:endParaRPr lang="en-US" sz="1700">
              <a:solidFill>
                <a:srgbClr val="6600CC"/>
              </a:solidFill>
            </a:endParaRPr>
          </a:p>
        </p:txBody>
      </p:sp>
      <p:grpSp>
        <p:nvGrpSpPr>
          <p:cNvPr id="847968" name="Group 96"/>
          <p:cNvGrpSpPr>
            <a:grpSpLocks/>
          </p:cNvGrpSpPr>
          <p:nvPr/>
        </p:nvGrpSpPr>
        <p:grpSpPr bwMode="auto">
          <a:xfrm>
            <a:off x="6581775" y="3127375"/>
            <a:ext cx="2314575" cy="582613"/>
            <a:chOff x="3990" y="-292"/>
            <a:chExt cx="1152" cy="292"/>
          </a:xfrm>
        </p:grpSpPr>
        <p:sp>
          <p:nvSpPr>
            <p:cNvPr id="847969" name="Rectangle 97"/>
            <p:cNvSpPr>
              <a:spLocks noChangeArrowheads="1"/>
            </p:cNvSpPr>
            <p:nvPr/>
          </p:nvSpPr>
          <p:spPr bwMode="auto">
            <a:xfrm>
              <a:off x="3990" y="-276"/>
              <a:ext cx="1152" cy="276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47970" name="Text Box 98"/>
            <p:cNvSpPr txBox="1">
              <a:spLocks noChangeArrowheads="1"/>
            </p:cNvSpPr>
            <p:nvPr/>
          </p:nvSpPr>
          <p:spPr bwMode="auto">
            <a:xfrm>
              <a:off x="3998" y="-292"/>
              <a:ext cx="11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We need code to sum up arr[1] .. arr[n-1]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847973" name="Text Box 101"/>
          <p:cNvSpPr txBox="1">
            <a:spLocks noChangeArrowheads="1"/>
          </p:cNvSpPr>
          <p:nvPr/>
        </p:nvSpPr>
        <p:spPr bwMode="auto">
          <a:xfrm>
            <a:off x="0" y="4927600"/>
            <a:ext cx="44545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Right!!! We already wrote code in 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/>
              <a:t> that computes </a:t>
            </a:r>
            <a:r>
              <a:rPr lang="en-US">
                <a:solidFill>
                  <a:schemeClr val="tx1"/>
                </a:solidFill>
              </a:rPr>
              <a:t>the sum of the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array’s last n-1 items!</a:t>
            </a:r>
          </a:p>
        </p:txBody>
      </p:sp>
      <p:sp>
        <p:nvSpPr>
          <p:cNvPr id="847974" name="Rectangle 102"/>
          <p:cNvSpPr>
            <a:spLocks noChangeArrowheads="1"/>
          </p:cNvSpPr>
          <p:nvPr/>
        </p:nvSpPr>
        <p:spPr bwMode="auto">
          <a:xfrm>
            <a:off x="5645150" y="5865813"/>
            <a:ext cx="232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sumArr( arr+1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,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n-1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);</a:t>
            </a:r>
          </a:p>
        </p:txBody>
      </p:sp>
      <p:sp>
        <p:nvSpPr>
          <p:cNvPr id="847976" name="Text Box 104"/>
          <p:cNvSpPr txBox="1">
            <a:spLocks noChangeArrowheads="1"/>
          </p:cNvSpPr>
          <p:nvPr/>
        </p:nvSpPr>
        <p:spPr bwMode="auto">
          <a:xfrm>
            <a:off x="314325" y="6216650"/>
            <a:ext cx="3721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Alright, on to the next step!</a:t>
            </a:r>
          </a:p>
        </p:txBody>
      </p:sp>
      <p:sp>
        <p:nvSpPr>
          <p:cNvPr id="847977" name="AutoShape 105"/>
          <p:cNvSpPr>
            <a:spLocks noChangeArrowheads="1"/>
          </p:cNvSpPr>
          <p:nvPr/>
        </p:nvSpPr>
        <p:spPr bwMode="auto">
          <a:xfrm flipH="1">
            <a:off x="1247775" y="1000125"/>
            <a:ext cx="3705225" cy="1476375"/>
          </a:xfrm>
          <a:prstGeom prst="wedgeRoundRectCallout">
            <a:avLst>
              <a:gd name="adj1" fmla="val -93963"/>
              <a:gd name="adj2" fmla="val 106667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Will this work?  </a:t>
            </a:r>
            <a:r>
              <a:rPr lang="en-US">
                <a:solidFill>
                  <a:srgbClr val="FF0000"/>
                </a:solidFill>
              </a:rPr>
              <a:t>Yup!</a:t>
            </a:r>
            <a:r>
              <a:rPr lang="en-US"/>
              <a:t>  </a:t>
            </a:r>
          </a:p>
          <a:p>
            <a:endParaRPr lang="en-US" sz="400"/>
          </a:p>
          <a:p>
            <a:r>
              <a:rPr lang="en-US">
                <a:solidFill>
                  <a:schemeClr val="tx1"/>
                </a:solidFill>
              </a:rPr>
              <a:t>This call will sum up the last n-1 elements of the current array that was passed in.</a:t>
            </a:r>
          </a:p>
        </p:txBody>
      </p:sp>
      <p:sp>
        <p:nvSpPr>
          <p:cNvPr id="847978" name="AutoShape 106"/>
          <p:cNvSpPr>
            <a:spLocks noChangeArrowheads="1"/>
          </p:cNvSpPr>
          <p:nvPr/>
        </p:nvSpPr>
        <p:spPr bwMode="auto">
          <a:xfrm flipH="1">
            <a:off x="4162425" y="1638300"/>
            <a:ext cx="2486025" cy="809625"/>
          </a:xfrm>
          <a:prstGeom prst="wedgeRoundRectCallout">
            <a:avLst>
              <a:gd name="adj1" fmla="val 64176"/>
              <a:gd name="adj2" fmla="val 96273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6600CC"/>
                </a:solidFill>
              </a:rPr>
              <a:t>A simple part…</a:t>
            </a:r>
          </a:p>
        </p:txBody>
      </p:sp>
      <p:sp>
        <p:nvSpPr>
          <p:cNvPr id="847979" name="AutoShape 107"/>
          <p:cNvSpPr>
            <a:spLocks noChangeArrowheads="1"/>
          </p:cNvSpPr>
          <p:nvPr/>
        </p:nvSpPr>
        <p:spPr bwMode="auto">
          <a:xfrm flipH="1">
            <a:off x="4429125" y="1962150"/>
            <a:ext cx="2724150" cy="809625"/>
          </a:xfrm>
          <a:prstGeom prst="wedgeRoundRectCallout">
            <a:avLst>
              <a:gd name="adj1" fmla="val 62935"/>
              <a:gd name="adj2" fmla="val 96273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6600CC"/>
                </a:solidFill>
              </a:rPr>
              <a:t>And a more complex part of size n-1.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7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7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4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4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4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847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0.08854 -0.3833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479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-1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4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9" grpId="0"/>
      <p:bldP spid="847880" grpId="0"/>
      <p:bldP spid="847966" grpId="0"/>
      <p:bldP spid="847967" grpId="0"/>
      <p:bldP spid="847973" grpId="0"/>
      <p:bldP spid="847974" grpId="0"/>
      <p:bldP spid="847974" grpId="1"/>
      <p:bldP spid="847976" grpId="0"/>
      <p:bldP spid="847977" grpId="0" animBg="1"/>
      <p:bldP spid="847978" grpId="0" animBg="1"/>
      <p:bldP spid="847978" grpId="1" animBg="1"/>
      <p:bldP spid="847979" grpId="0" animBg="1"/>
      <p:bldP spid="84797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5FD-1879-4A26-B246-1493BE74B105}" type="slidenum">
              <a:rPr lang="en-US"/>
              <a:pPr/>
              <a:t>35</a:t>
            </a:fld>
            <a:endParaRPr lang="en-US"/>
          </a:p>
        </p:txBody>
      </p:sp>
      <p:sp>
        <p:nvSpPr>
          <p:cNvPr id="849944" name="Rectangle 24"/>
          <p:cNvSpPr>
            <a:spLocks noChangeArrowheads="1"/>
          </p:cNvSpPr>
          <p:nvPr/>
        </p:nvSpPr>
        <p:spPr bwMode="auto">
          <a:xfrm>
            <a:off x="5010150" y="1562100"/>
            <a:ext cx="4010025" cy="2552700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9945" name="Text Box 25"/>
          <p:cNvSpPr txBox="1">
            <a:spLocks noChangeArrowheads="1"/>
          </p:cNvSpPr>
          <p:nvPr/>
        </p:nvSpPr>
        <p:spPr bwMode="auto">
          <a:xfrm>
            <a:off x="5030788" y="1965325"/>
            <a:ext cx="22796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grpSp>
        <p:nvGrpSpPr>
          <p:cNvPr id="849946" name="Group 26"/>
          <p:cNvGrpSpPr>
            <a:grpSpLocks/>
          </p:cNvGrpSpPr>
          <p:nvPr/>
        </p:nvGrpSpPr>
        <p:grpSpPr bwMode="auto">
          <a:xfrm>
            <a:off x="5002213" y="1651000"/>
            <a:ext cx="4037012" cy="366713"/>
            <a:chOff x="3151" y="1040"/>
            <a:chExt cx="2543" cy="231"/>
          </a:xfrm>
        </p:grpSpPr>
        <p:sp>
          <p:nvSpPr>
            <p:cNvPr id="849947" name="Text Box 27"/>
            <p:cNvSpPr txBox="1">
              <a:spLocks noChangeArrowheads="1"/>
            </p:cNvSpPr>
            <p:nvPr/>
          </p:nvSpPr>
          <p:spPr bwMode="auto">
            <a:xfrm>
              <a:off x="3391" y="1040"/>
              <a:ext cx="23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sumArr(int arr[</a:t>
              </a:r>
              <a:r>
                <a:rPr lang="en-US" sz="800"/>
                <a:t> </a:t>
              </a:r>
              <a:r>
                <a:rPr lang="en-US"/>
                <a:t>], int n)</a:t>
              </a:r>
            </a:p>
          </p:txBody>
        </p:sp>
        <p:sp>
          <p:nvSpPr>
            <p:cNvPr id="849948" name="Text Box 28"/>
            <p:cNvSpPr txBox="1">
              <a:spLocks noChangeArrowheads="1"/>
            </p:cNvSpPr>
            <p:nvPr/>
          </p:nvSpPr>
          <p:spPr bwMode="auto">
            <a:xfrm>
              <a:off x="3151" y="1040"/>
              <a:ext cx="1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</p:grpSp>
      <p:grpSp>
        <p:nvGrpSpPr>
          <p:cNvPr id="849949" name="Group 29"/>
          <p:cNvGrpSpPr>
            <a:grpSpLocks/>
          </p:cNvGrpSpPr>
          <p:nvPr/>
        </p:nvGrpSpPr>
        <p:grpSpPr bwMode="auto">
          <a:xfrm>
            <a:off x="4505325" y="4403725"/>
            <a:ext cx="4743450" cy="2379663"/>
            <a:chOff x="2838" y="2774"/>
            <a:chExt cx="2988" cy="1499"/>
          </a:xfrm>
        </p:grpSpPr>
        <p:sp>
          <p:nvSpPr>
            <p:cNvPr id="849950" name="Rectangle 30"/>
            <p:cNvSpPr>
              <a:spLocks noChangeArrowheads="1"/>
            </p:cNvSpPr>
            <p:nvPr/>
          </p:nvSpPr>
          <p:spPr bwMode="auto">
            <a:xfrm>
              <a:off x="2850" y="2784"/>
              <a:ext cx="2832" cy="1464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9951" name="Text Box 31"/>
            <p:cNvSpPr txBox="1">
              <a:spLocks noChangeArrowheads="1"/>
            </p:cNvSpPr>
            <p:nvPr/>
          </p:nvSpPr>
          <p:spPr bwMode="auto">
            <a:xfrm>
              <a:off x="2838" y="2774"/>
              <a:ext cx="2922" cy="1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main()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const int n = 3;</a:t>
              </a:r>
            </a:p>
            <a:p>
              <a:pPr algn="l"/>
              <a:r>
                <a:rPr lang="en-US"/>
                <a:t>    int arr[n] = { 10, 100, 1000 };</a:t>
              </a:r>
            </a:p>
            <a:p>
              <a:pPr algn="l"/>
              <a:endParaRPr lang="en-US"/>
            </a:p>
            <a:p>
              <a:pPr algn="l"/>
              <a:endParaRPr lang="en-US"/>
            </a:p>
            <a:p>
              <a:pPr algn="l"/>
              <a:r>
                <a:rPr lang="en-US" sz="600"/>
                <a:t>      </a:t>
              </a:r>
            </a:p>
            <a:p>
              <a:pPr algn="l"/>
              <a:r>
                <a:rPr lang="en-US" sz="1200"/>
                <a:t> </a:t>
              </a:r>
            </a:p>
            <a:p>
              <a:pPr algn="l"/>
              <a:endParaRPr lang="en-US" sz="1200"/>
            </a:p>
            <a:p>
              <a:pPr algn="l"/>
              <a:endParaRPr lang="en-US" sz="6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49952" name="Text Box 32"/>
            <p:cNvSpPr txBox="1">
              <a:spLocks noChangeArrowheads="1"/>
            </p:cNvSpPr>
            <p:nvPr/>
          </p:nvSpPr>
          <p:spPr bwMode="auto">
            <a:xfrm>
              <a:off x="3013" y="3500"/>
              <a:ext cx="26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s = sumArr( </a:t>
              </a:r>
              <a:r>
                <a:rPr lang="en-US">
                  <a:solidFill>
                    <a:srgbClr val="6600CC"/>
                  </a:solidFill>
                </a:rPr>
                <a:t>arr</a:t>
              </a:r>
              <a:r>
                <a:rPr lang="en-US"/>
                <a:t> , </a:t>
              </a:r>
              <a:r>
                <a:rPr lang="en-US">
                  <a:solidFill>
                    <a:srgbClr val="6600CC"/>
                  </a:solidFill>
                </a:rPr>
                <a:t>n</a:t>
              </a:r>
              <a:r>
                <a:rPr lang="en-US"/>
                <a:t>); 	  </a:t>
              </a:r>
              <a:r>
                <a:rPr lang="en-US" sz="1200"/>
                <a:t>// whole array</a:t>
              </a:r>
              <a:r>
                <a:rPr lang="en-US"/>
                <a:t>     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49953" name="Text Box 33"/>
            <p:cNvSpPr txBox="1">
              <a:spLocks noChangeArrowheads="1"/>
            </p:cNvSpPr>
            <p:nvPr/>
          </p:nvSpPr>
          <p:spPr bwMode="auto">
            <a:xfrm>
              <a:off x="3007" y="3704"/>
              <a:ext cx="2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s2 = sumArr( </a:t>
              </a:r>
              <a:r>
                <a:rPr lang="en-US">
                  <a:solidFill>
                    <a:srgbClr val="6600CC"/>
                  </a:solidFill>
                </a:rPr>
                <a:t>arr+1</a:t>
              </a:r>
              <a:r>
                <a:rPr lang="en-US" sz="1000"/>
                <a:t> </a:t>
              </a:r>
              <a:r>
                <a:rPr lang="en-US"/>
                <a:t>,</a:t>
              </a:r>
              <a:r>
                <a:rPr lang="en-US" sz="1000"/>
                <a:t> </a:t>
              </a:r>
              <a:r>
                <a:rPr lang="en-US">
                  <a:solidFill>
                    <a:srgbClr val="6600CC"/>
                  </a:solidFill>
                </a:rPr>
                <a:t>n-1</a:t>
              </a:r>
              <a:r>
                <a:rPr lang="en-US" sz="1000"/>
                <a:t> </a:t>
              </a:r>
              <a:r>
                <a:rPr lang="en-US"/>
                <a:t>); </a:t>
              </a:r>
              <a:r>
                <a:rPr lang="en-US" sz="1200"/>
                <a:t>// last n-1 items</a:t>
              </a:r>
              <a:r>
                <a:rPr lang="en-US"/>
                <a:t>   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49954" name="Text Box 34"/>
            <p:cNvSpPr txBox="1">
              <a:spLocks noChangeArrowheads="1"/>
            </p:cNvSpPr>
            <p:nvPr/>
          </p:nvSpPr>
          <p:spPr bwMode="auto">
            <a:xfrm>
              <a:off x="3013" y="3914"/>
              <a:ext cx="2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s3 = sumArr( </a:t>
              </a:r>
              <a:r>
                <a:rPr lang="en-US">
                  <a:solidFill>
                    <a:srgbClr val="6600CC"/>
                  </a:solidFill>
                </a:rPr>
                <a:t>arr</a:t>
              </a:r>
              <a:r>
                <a:rPr lang="en-US" sz="1000"/>
                <a:t> </a:t>
              </a:r>
              <a:r>
                <a:rPr lang="en-US"/>
                <a:t>,</a:t>
              </a:r>
              <a:r>
                <a:rPr lang="en-US" sz="1000"/>
                <a:t> </a:t>
              </a:r>
              <a:r>
                <a:rPr lang="en-US">
                  <a:solidFill>
                    <a:srgbClr val="6600CC"/>
                  </a:solidFill>
                </a:rPr>
                <a:t>n-1</a:t>
              </a:r>
              <a:r>
                <a:rPr lang="en-US" sz="1000"/>
                <a:t> </a:t>
              </a:r>
              <a:r>
                <a:rPr lang="en-US"/>
                <a:t>);   </a:t>
              </a:r>
              <a:r>
                <a:rPr lang="en-US" sz="1200"/>
                <a:t>// first n-1 items</a:t>
              </a:r>
              <a:r>
                <a:rPr lang="en-US"/>
                <a:t>   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849955" name="Text Box 35"/>
          <p:cNvSpPr txBox="1">
            <a:spLocks noChangeArrowheads="1"/>
          </p:cNvSpPr>
          <p:nvPr/>
        </p:nvSpPr>
        <p:spPr bwMode="auto">
          <a:xfrm>
            <a:off x="5249863" y="2165350"/>
            <a:ext cx="3884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if (</a:t>
            </a:r>
            <a:r>
              <a:rPr lang="en-US">
                <a:solidFill>
                  <a:srgbClr val="6600CC"/>
                </a:solidFill>
              </a:rPr>
              <a:t>n == 0</a:t>
            </a:r>
            <a:r>
              <a:rPr lang="en-US"/>
              <a:t>)    </a:t>
            </a:r>
          </a:p>
          <a:p>
            <a:pPr algn="l"/>
            <a:r>
              <a:rPr lang="en-US"/>
              <a:t>    return 0;  </a:t>
            </a:r>
            <a:r>
              <a:rPr lang="en-US" sz="1600"/>
              <a:t>// </a:t>
            </a:r>
            <a:r>
              <a:rPr lang="en-US" sz="1200"/>
              <a:t>sum of empty array is zero</a:t>
            </a:r>
          </a:p>
        </p:txBody>
      </p:sp>
      <p:sp>
        <p:nvSpPr>
          <p:cNvPr id="849956" name="Text Box 36"/>
          <p:cNvSpPr txBox="1">
            <a:spLocks noChangeArrowheads="1"/>
          </p:cNvSpPr>
          <p:nvPr/>
        </p:nvSpPr>
        <p:spPr bwMode="auto">
          <a:xfrm>
            <a:off x="5259388" y="2803525"/>
            <a:ext cx="388461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a0 = arr[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/>
              <a:t>];</a:t>
            </a:r>
          </a:p>
          <a:p>
            <a:pPr algn="l"/>
            <a:endParaRPr lang="en-US" sz="1000"/>
          </a:p>
          <a:p>
            <a:pPr algn="l"/>
            <a:r>
              <a:rPr lang="en-US"/>
              <a:t>int  rest = </a:t>
            </a:r>
          </a:p>
        </p:txBody>
      </p:sp>
      <p:sp>
        <p:nvSpPr>
          <p:cNvPr id="849960" name="Rectangle 40"/>
          <p:cNvSpPr>
            <a:spLocks noChangeArrowheads="1"/>
          </p:cNvSpPr>
          <p:nvPr/>
        </p:nvSpPr>
        <p:spPr bwMode="auto">
          <a:xfrm>
            <a:off x="6445250" y="3208338"/>
            <a:ext cx="232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sumArr( arr+1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,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n-1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);</a:t>
            </a:r>
          </a:p>
        </p:txBody>
      </p:sp>
      <p:sp>
        <p:nvSpPr>
          <p:cNvPr id="849925" name="Rectangle 5"/>
          <p:cNvSpPr>
            <a:spLocks noGrp="1" noChangeArrowheads="1"/>
          </p:cNvSpPr>
          <p:nvPr>
            <p:ph type="title"/>
          </p:nvPr>
        </p:nvSpPr>
        <p:spPr>
          <a:xfrm>
            <a:off x="400050" y="-161925"/>
            <a:ext cx="8229600" cy="1143000"/>
          </a:xfrm>
        </p:spPr>
        <p:txBody>
          <a:bodyPr/>
          <a:lstStyle/>
          <a:p>
            <a:r>
              <a:rPr lang="en-US" sz="3200"/>
              <a:t>Step #5: </a:t>
            </a:r>
            <a:r>
              <a:rPr lang="en-US" sz="3200">
                <a:solidFill>
                  <a:schemeClr val="accent2"/>
                </a:solidFill>
              </a:rPr>
              <a:t>Add your func’s completion logic</a:t>
            </a:r>
          </a:p>
        </p:txBody>
      </p:sp>
      <p:sp>
        <p:nvSpPr>
          <p:cNvPr id="849927" name="Text Box 7"/>
          <p:cNvSpPr txBox="1">
            <a:spLocks noChangeArrowheads="1"/>
          </p:cNvSpPr>
          <p:nvPr/>
        </p:nvSpPr>
        <p:spPr bwMode="auto">
          <a:xfrm>
            <a:off x="257175" y="736600"/>
            <a:ext cx="8575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Write the code that </a:t>
            </a:r>
            <a:r>
              <a:rPr lang="en-US">
                <a:solidFill>
                  <a:srgbClr val="6600CC"/>
                </a:solidFill>
              </a:rPr>
              <a:t>gets the result</a:t>
            </a:r>
            <a:r>
              <a:rPr lang="en-US">
                <a:solidFill>
                  <a:schemeClr val="tx1"/>
                </a:solidFill>
              </a:rPr>
              <a:t> from your recursive call, </a:t>
            </a:r>
            <a:r>
              <a:rPr lang="en-US">
                <a:solidFill>
                  <a:srgbClr val="6600CC"/>
                </a:solidFill>
              </a:rPr>
              <a:t>processes it</a:t>
            </a:r>
            <a:r>
              <a:rPr lang="en-US">
                <a:solidFill>
                  <a:schemeClr val="tx1"/>
                </a:solidFill>
              </a:rPr>
              <a:t>, and </a:t>
            </a:r>
            <a:r>
              <a:rPr lang="en-US">
                <a:solidFill>
                  <a:srgbClr val="6600CC"/>
                </a:solidFill>
              </a:rPr>
              <a:t>returns an appropriate result</a:t>
            </a:r>
            <a:r>
              <a:rPr lang="en-US">
                <a:solidFill>
                  <a:schemeClr val="tx1"/>
                </a:solidFill>
              </a:rPr>
              <a:t>, if any.</a:t>
            </a:r>
          </a:p>
        </p:txBody>
      </p:sp>
      <p:sp>
        <p:nvSpPr>
          <p:cNvPr id="849928" name="Text Box 8"/>
          <p:cNvSpPr txBox="1">
            <a:spLocks noChangeArrowheads="1"/>
          </p:cNvSpPr>
          <p:nvPr/>
        </p:nvSpPr>
        <p:spPr bwMode="auto">
          <a:xfrm>
            <a:off x="441325" y="1574800"/>
            <a:ext cx="4356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we now have both pieces of data that we need.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849930" name="Text Box 10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49931" name="Text Box 11"/>
          <p:cNvSpPr txBox="1">
            <a:spLocks noChangeArrowheads="1"/>
          </p:cNvSpPr>
          <p:nvPr/>
        </p:nvSpPr>
        <p:spPr bwMode="auto">
          <a:xfrm>
            <a:off x="7475538" y="3051175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49932" name="Text Box 12"/>
          <p:cNvSpPr txBox="1">
            <a:spLocks noChangeArrowheads="1"/>
          </p:cNvSpPr>
          <p:nvPr/>
        </p:nvSpPr>
        <p:spPr bwMode="auto">
          <a:xfrm>
            <a:off x="412750" y="2536825"/>
            <a:ext cx="4508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combine </a:t>
            </a:r>
            <a:r>
              <a:rPr lang="en-US">
                <a:solidFill>
                  <a:srgbClr val="6600CC"/>
                </a:solidFill>
              </a:rPr>
              <a:t>a[0]</a:t>
            </a:r>
            <a:r>
              <a:rPr lang="en-US"/>
              <a:t> with the total of </a:t>
            </a:r>
            <a:r>
              <a:rPr lang="en-US">
                <a:solidFill>
                  <a:srgbClr val="6600CC"/>
                </a:solidFill>
              </a:rPr>
              <a:t>a[1..n-1]</a:t>
            </a:r>
            <a:r>
              <a:rPr lang="en-US"/>
              <a:t> and return the result!</a:t>
            </a:r>
          </a:p>
        </p:txBody>
      </p:sp>
      <p:sp>
        <p:nvSpPr>
          <p:cNvPr id="849941" name="Rectangle 21"/>
          <p:cNvSpPr>
            <a:spLocks noChangeArrowheads="1"/>
          </p:cNvSpPr>
          <p:nvPr/>
        </p:nvSpPr>
        <p:spPr bwMode="auto">
          <a:xfrm>
            <a:off x="5292725" y="3560763"/>
            <a:ext cx="3702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return</a:t>
            </a:r>
            <a:r>
              <a:rPr lang="en-US">
                <a:solidFill>
                  <a:srgbClr val="6600CC"/>
                </a:solidFill>
              </a:rPr>
              <a:t> a0 </a:t>
            </a:r>
            <a:r>
              <a:rPr lang="en-US">
                <a:solidFill>
                  <a:schemeClr val="tx1"/>
                </a:solidFill>
              </a:rPr>
              <a:t>+</a:t>
            </a:r>
            <a:r>
              <a:rPr lang="en-US">
                <a:solidFill>
                  <a:srgbClr val="6600CC"/>
                </a:solidFill>
              </a:rPr>
              <a:t>  rest;  </a:t>
            </a:r>
            <a:r>
              <a:rPr lang="en-US">
                <a:solidFill>
                  <a:schemeClr val="tx1"/>
                </a:solidFill>
              </a:rPr>
              <a:t>//</a:t>
            </a: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combine &amp; return</a:t>
            </a:r>
          </a:p>
        </p:txBody>
      </p:sp>
      <p:sp>
        <p:nvSpPr>
          <p:cNvPr id="849942" name="Text Box 22"/>
          <p:cNvSpPr txBox="1">
            <a:spLocks noChangeArrowheads="1"/>
          </p:cNvSpPr>
          <p:nvPr/>
        </p:nvSpPr>
        <p:spPr bwMode="auto">
          <a:xfrm>
            <a:off x="450850" y="3641725"/>
            <a:ext cx="4508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Woohoo!</a:t>
            </a:r>
            <a:r>
              <a:rPr lang="en-US"/>
              <a:t> We’ve just created our second recursive function from scratch!</a:t>
            </a:r>
          </a:p>
        </p:txBody>
      </p:sp>
      <p:sp>
        <p:nvSpPr>
          <p:cNvPr id="849961" name="Text Box 41"/>
          <p:cNvSpPr txBox="1">
            <a:spLocks noChangeArrowheads="1"/>
          </p:cNvSpPr>
          <p:nvPr/>
        </p:nvSpPr>
        <p:spPr bwMode="auto">
          <a:xfrm>
            <a:off x="260350" y="5089525"/>
            <a:ext cx="3956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Let’s proceed to our last step and verify we haven’t made any mistakes!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27" grpId="0"/>
      <p:bldP spid="849928" grpId="0"/>
      <p:bldP spid="849932" grpId="0"/>
      <p:bldP spid="849941" grpId="0"/>
      <p:bldP spid="849942" grpId="0"/>
      <p:bldP spid="84996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C973-C782-4DF8-8A69-FE363EB4F8A1}" type="slidenum">
              <a:rPr lang="en-US"/>
              <a:pPr/>
              <a:t>36</a:t>
            </a:fld>
            <a:endParaRPr lang="en-US"/>
          </a:p>
        </p:txBody>
      </p:sp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-200025"/>
            <a:ext cx="7972425" cy="1143000"/>
          </a:xfrm>
        </p:spPr>
        <p:txBody>
          <a:bodyPr/>
          <a:lstStyle/>
          <a:p>
            <a:r>
              <a:rPr lang="en-US" sz="3000"/>
              <a:t>Step #6: </a:t>
            </a:r>
            <a:r>
              <a:rPr lang="en-US" sz="3000">
                <a:solidFill>
                  <a:schemeClr val="accent2"/>
                </a:solidFill>
              </a:rPr>
              <a:t>Validating our Function</a:t>
            </a:r>
          </a:p>
        </p:txBody>
      </p:sp>
      <p:sp>
        <p:nvSpPr>
          <p:cNvPr id="909316" name="Rectangle 4"/>
          <p:cNvSpPr>
            <a:spLocks noChangeArrowheads="1"/>
          </p:cNvSpPr>
          <p:nvPr/>
        </p:nvSpPr>
        <p:spPr bwMode="auto">
          <a:xfrm>
            <a:off x="4924425" y="4343400"/>
            <a:ext cx="4076700" cy="24447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int arr[1] = { 10 };</a:t>
            </a:r>
          </a:p>
          <a:p>
            <a:pPr algn="l" eaLnBrk="0" hangingPunct="0"/>
            <a:endParaRPr lang="en-US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0" hangingPunct="0"/>
            <a:endParaRPr lang="en-US">
              <a:solidFill>
                <a:schemeClr val="tx1"/>
              </a:solidFill>
            </a:endParaRP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09323" name="Text Box 11"/>
          <p:cNvSpPr txBox="1">
            <a:spLocks noChangeArrowheads="1"/>
          </p:cNvSpPr>
          <p:nvPr/>
        </p:nvSpPr>
        <p:spPr bwMode="auto">
          <a:xfrm>
            <a:off x="195263" y="1270000"/>
            <a:ext cx="848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Start by testing your function with the </a:t>
            </a:r>
            <a:r>
              <a:rPr lang="en-US">
                <a:solidFill>
                  <a:srgbClr val="6600CC"/>
                </a:solidFill>
              </a:rPr>
              <a:t>simplest possible input</a:t>
            </a:r>
            <a:r>
              <a:rPr lang="en-US"/>
              <a:t>.</a:t>
            </a:r>
          </a:p>
        </p:txBody>
      </p:sp>
      <p:sp>
        <p:nvSpPr>
          <p:cNvPr id="909324" name="Text Box 12"/>
          <p:cNvSpPr txBox="1">
            <a:spLocks noChangeArrowheads="1"/>
          </p:cNvSpPr>
          <p:nvPr/>
        </p:nvSpPr>
        <p:spPr bwMode="auto">
          <a:xfrm>
            <a:off x="376238" y="679450"/>
            <a:ext cx="848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You SHOULD do this step </a:t>
            </a:r>
            <a:r>
              <a:rPr lang="en-US">
                <a:solidFill>
                  <a:srgbClr val="FF0000"/>
                </a:solidFill>
              </a:rPr>
              <a:t>EVERY</a:t>
            </a:r>
            <a:r>
              <a:rPr lang="en-US"/>
              <a:t> time your write a recursive function!</a:t>
            </a:r>
          </a:p>
        </p:txBody>
      </p:sp>
      <p:sp>
        <p:nvSpPr>
          <p:cNvPr id="909325" name="Rectangle 13"/>
          <p:cNvSpPr>
            <a:spLocks noChangeArrowheads="1"/>
          </p:cNvSpPr>
          <p:nvPr/>
        </p:nvSpPr>
        <p:spPr bwMode="auto">
          <a:xfrm>
            <a:off x="5202238" y="5567363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cout &lt;&lt; sumArr( arr,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</p:txBody>
      </p:sp>
      <p:sp>
        <p:nvSpPr>
          <p:cNvPr id="909327" name="Text Box 15"/>
          <p:cNvSpPr txBox="1">
            <a:spLocks noChangeArrowheads="1"/>
          </p:cNvSpPr>
          <p:nvPr/>
        </p:nvSpPr>
        <p:spPr bwMode="auto">
          <a:xfrm>
            <a:off x="261938" y="1889125"/>
            <a:ext cx="8486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Next test your function with </a:t>
            </a:r>
            <a:r>
              <a:rPr lang="en-US">
                <a:solidFill>
                  <a:srgbClr val="6600CC"/>
                </a:solidFill>
              </a:rPr>
              <a:t>incrementally more complex inputs</a:t>
            </a:r>
            <a:r>
              <a:rPr lang="en-US"/>
              <a:t>.</a:t>
            </a:r>
          </a:p>
          <a:p>
            <a:r>
              <a:rPr lang="en-US"/>
              <a:t>(You can usually stop once you’ve validated at least one recursive call)</a:t>
            </a:r>
          </a:p>
        </p:txBody>
      </p:sp>
      <p:grpSp>
        <p:nvGrpSpPr>
          <p:cNvPr id="909356" name="Group 44"/>
          <p:cNvGrpSpPr>
            <a:grpSpLocks/>
          </p:cNvGrpSpPr>
          <p:nvPr/>
        </p:nvGrpSpPr>
        <p:grpSpPr bwMode="auto">
          <a:xfrm>
            <a:off x="182563" y="4162425"/>
            <a:ext cx="4141787" cy="2552700"/>
            <a:chOff x="115" y="2622"/>
            <a:chExt cx="2609" cy="1608"/>
          </a:xfrm>
        </p:grpSpPr>
        <p:sp>
          <p:nvSpPr>
            <p:cNvPr id="909346" name="Rectangle 34"/>
            <p:cNvSpPr>
              <a:spLocks noChangeArrowheads="1"/>
            </p:cNvSpPr>
            <p:nvPr/>
          </p:nvSpPr>
          <p:spPr bwMode="auto">
            <a:xfrm>
              <a:off x="120" y="2622"/>
              <a:ext cx="2526" cy="1608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9347" name="Text Box 35"/>
            <p:cNvSpPr txBox="1">
              <a:spLocks noChangeArrowheads="1"/>
            </p:cNvSpPr>
            <p:nvPr/>
          </p:nvSpPr>
          <p:spPr bwMode="auto">
            <a:xfrm>
              <a:off x="133" y="2876"/>
              <a:ext cx="1436" cy="1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}</a:t>
              </a:r>
            </a:p>
          </p:txBody>
        </p:sp>
        <p:grpSp>
          <p:nvGrpSpPr>
            <p:cNvPr id="909348" name="Group 36"/>
            <p:cNvGrpSpPr>
              <a:grpSpLocks/>
            </p:cNvGrpSpPr>
            <p:nvPr/>
          </p:nvGrpSpPr>
          <p:grpSpPr bwMode="auto">
            <a:xfrm>
              <a:off x="115" y="2678"/>
              <a:ext cx="2543" cy="231"/>
              <a:chOff x="3151" y="1040"/>
              <a:chExt cx="2543" cy="231"/>
            </a:xfrm>
          </p:grpSpPr>
          <p:sp>
            <p:nvSpPr>
              <p:cNvPr id="909349" name="Text Box 37"/>
              <p:cNvSpPr txBox="1">
                <a:spLocks noChangeArrowheads="1"/>
              </p:cNvSpPr>
              <p:nvPr/>
            </p:nvSpPr>
            <p:spPr bwMode="auto">
              <a:xfrm>
                <a:off x="3391" y="1040"/>
                <a:ext cx="23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/>
                  <a:t>sumArr(int arr[</a:t>
                </a:r>
                <a:r>
                  <a:rPr lang="en-US" sz="800"/>
                  <a:t> </a:t>
                </a:r>
                <a:r>
                  <a:rPr lang="en-US"/>
                  <a:t>], int n)</a:t>
                </a:r>
              </a:p>
            </p:txBody>
          </p:sp>
          <p:sp>
            <p:nvSpPr>
              <p:cNvPr id="909350" name="Text Box 38"/>
              <p:cNvSpPr txBox="1">
                <a:spLocks noChangeArrowheads="1"/>
              </p:cNvSpPr>
              <p:nvPr/>
            </p:nvSpPr>
            <p:spPr bwMode="auto">
              <a:xfrm>
                <a:off x="3151" y="1040"/>
                <a:ext cx="14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/>
                  <a:t>int</a:t>
                </a:r>
              </a:p>
            </p:txBody>
          </p:sp>
        </p:grpSp>
        <p:sp>
          <p:nvSpPr>
            <p:cNvPr id="909351" name="Text Box 39"/>
            <p:cNvSpPr txBox="1">
              <a:spLocks noChangeArrowheads="1"/>
            </p:cNvSpPr>
            <p:nvPr/>
          </p:nvSpPr>
          <p:spPr bwMode="auto">
            <a:xfrm>
              <a:off x="271" y="3002"/>
              <a:ext cx="244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if (</a:t>
              </a:r>
              <a:r>
                <a:rPr lang="en-US">
                  <a:solidFill>
                    <a:srgbClr val="6600CC"/>
                  </a:solidFill>
                </a:rPr>
                <a:t>n == 0</a:t>
              </a:r>
              <a:r>
                <a:rPr lang="en-US"/>
                <a:t>)    </a:t>
              </a:r>
            </a:p>
            <a:p>
              <a:pPr algn="l"/>
              <a:r>
                <a:rPr lang="en-US"/>
                <a:t>    return 0;  </a:t>
              </a:r>
              <a:r>
                <a:rPr lang="en-US" sz="1600"/>
                <a:t>// </a:t>
              </a:r>
              <a:r>
                <a:rPr lang="en-US" sz="1200"/>
                <a:t>sum of empty array is zero</a:t>
              </a:r>
            </a:p>
          </p:txBody>
        </p:sp>
        <p:sp>
          <p:nvSpPr>
            <p:cNvPr id="909352" name="Text Box 40"/>
            <p:cNvSpPr txBox="1">
              <a:spLocks noChangeArrowheads="1"/>
            </p:cNvSpPr>
            <p:nvPr/>
          </p:nvSpPr>
          <p:spPr bwMode="auto">
            <a:xfrm>
              <a:off x="277" y="3404"/>
              <a:ext cx="2447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a0 = arr[</a:t>
              </a:r>
              <a:r>
                <a:rPr lang="en-US">
                  <a:solidFill>
                    <a:srgbClr val="FF0000"/>
                  </a:solidFill>
                </a:rPr>
                <a:t>0</a:t>
              </a:r>
              <a:r>
                <a:rPr lang="en-US"/>
                <a:t>];</a:t>
              </a:r>
            </a:p>
            <a:p>
              <a:pPr algn="l"/>
              <a:endParaRPr lang="en-US" sz="1000"/>
            </a:p>
            <a:p>
              <a:pPr algn="l"/>
              <a:r>
                <a:rPr lang="en-US"/>
                <a:t>int  rest = </a:t>
              </a:r>
            </a:p>
          </p:txBody>
        </p:sp>
        <p:sp>
          <p:nvSpPr>
            <p:cNvPr id="909353" name="Rectangle 41"/>
            <p:cNvSpPr>
              <a:spLocks noChangeArrowheads="1"/>
            </p:cNvSpPr>
            <p:nvPr/>
          </p:nvSpPr>
          <p:spPr bwMode="auto">
            <a:xfrm>
              <a:off x="1024" y="3659"/>
              <a:ext cx="14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sumArr( arr+1</a:t>
              </a:r>
              <a:r>
                <a:rPr lang="en-US" sz="1000">
                  <a:solidFill>
                    <a:srgbClr val="6600CC"/>
                  </a:solidFill>
                </a:rPr>
                <a:t> </a:t>
              </a:r>
              <a:r>
                <a:rPr lang="en-US">
                  <a:solidFill>
                    <a:srgbClr val="6600CC"/>
                  </a:solidFill>
                </a:rPr>
                <a:t>,</a:t>
              </a:r>
              <a:r>
                <a:rPr lang="en-US" sz="1000">
                  <a:solidFill>
                    <a:srgbClr val="6600CC"/>
                  </a:solidFill>
                </a:rPr>
                <a:t> </a:t>
              </a:r>
              <a:r>
                <a:rPr lang="en-US">
                  <a:solidFill>
                    <a:srgbClr val="6600CC"/>
                  </a:solidFill>
                </a:rPr>
                <a:t>n-1</a:t>
              </a:r>
              <a:r>
                <a:rPr lang="en-US" sz="1000">
                  <a:solidFill>
                    <a:srgbClr val="6600CC"/>
                  </a:solidFill>
                </a:rPr>
                <a:t> </a:t>
              </a:r>
              <a:r>
                <a:rPr lang="en-US">
                  <a:solidFill>
                    <a:srgbClr val="6600CC"/>
                  </a:solidFill>
                </a:rPr>
                <a:t>);</a:t>
              </a:r>
            </a:p>
          </p:txBody>
        </p:sp>
        <p:sp>
          <p:nvSpPr>
            <p:cNvPr id="909354" name="Text Box 42"/>
            <p:cNvSpPr txBox="1">
              <a:spLocks noChangeArrowheads="1"/>
            </p:cNvSpPr>
            <p:nvPr/>
          </p:nvSpPr>
          <p:spPr bwMode="auto">
            <a:xfrm>
              <a:off x="1673" y="3560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909355" name="Rectangle 43"/>
            <p:cNvSpPr>
              <a:spLocks noChangeArrowheads="1"/>
            </p:cNvSpPr>
            <p:nvPr/>
          </p:nvSpPr>
          <p:spPr bwMode="auto">
            <a:xfrm>
              <a:off x="298" y="3881"/>
              <a:ext cx="2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return</a:t>
              </a:r>
              <a:r>
                <a:rPr lang="en-US">
                  <a:solidFill>
                    <a:srgbClr val="6600CC"/>
                  </a:solidFill>
                </a:rPr>
                <a:t> a0 </a:t>
              </a:r>
              <a:r>
                <a:rPr lang="en-US">
                  <a:solidFill>
                    <a:schemeClr val="tx1"/>
                  </a:solidFill>
                </a:rPr>
                <a:t>+</a:t>
              </a:r>
              <a:r>
                <a:rPr lang="en-US">
                  <a:solidFill>
                    <a:srgbClr val="6600CC"/>
                  </a:solidFill>
                </a:rPr>
                <a:t>  rest;  </a:t>
              </a:r>
              <a:r>
                <a:rPr lang="en-US">
                  <a:solidFill>
                    <a:schemeClr val="tx1"/>
                  </a:solidFill>
                </a:rPr>
                <a:t>//</a:t>
              </a:r>
              <a:r>
                <a:rPr lang="en-US">
                  <a:solidFill>
                    <a:srgbClr val="6600CC"/>
                  </a:solidFill>
                </a:rPr>
                <a:t> </a:t>
              </a:r>
              <a:r>
                <a:rPr lang="en-US" sz="1200">
                  <a:solidFill>
                    <a:schemeClr val="tx1"/>
                  </a:solidFill>
                </a:rPr>
                <a:t>combine &amp; return</a:t>
              </a:r>
            </a:p>
          </p:txBody>
        </p:sp>
      </p:grpSp>
      <p:sp>
        <p:nvSpPr>
          <p:cNvPr id="909357" name="Rectangle 45"/>
          <p:cNvSpPr>
            <a:spLocks noChangeArrowheads="1"/>
          </p:cNvSpPr>
          <p:nvPr/>
        </p:nvSpPr>
        <p:spPr bwMode="auto">
          <a:xfrm>
            <a:off x="5202238" y="6138863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cout &lt;&lt; sumArr( arr,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</p:txBody>
      </p:sp>
      <p:sp>
        <p:nvSpPr>
          <p:cNvPr id="909358" name="Text Box 46"/>
          <p:cNvSpPr txBox="1">
            <a:spLocks noChangeArrowheads="1"/>
          </p:cNvSpPr>
          <p:nvPr/>
        </p:nvSpPr>
        <p:spPr bwMode="auto">
          <a:xfrm>
            <a:off x="8056563" y="52514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09360" name="Line 48"/>
          <p:cNvSpPr>
            <a:spLocks noChangeShapeType="1"/>
          </p:cNvSpPr>
          <p:nvPr/>
        </p:nvSpPr>
        <p:spPr bwMode="auto">
          <a:xfrm>
            <a:off x="4924425" y="5753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62" name="Rectangle 50"/>
          <p:cNvSpPr>
            <a:spLocks noChangeArrowheads="1"/>
          </p:cNvSpPr>
          <p:nvPr/>
        </p:nvSpPr>
        <p:spPr bwMode="auto">
          <a:xfrm>
            <a:off x="7258050" y="4441825"/>
            <a:ext cx="452438" cy="392113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909368" name="Line 56"/>
          <p:cNvSpPr>
            <a:spLocks noChangeShapeType="1"/>
          </p:cNvSpPr>
          <p:nvPr/>
        </p:nvSpPr>
        <p:spPr bwMode="auto">
          <a:xfrm>
            <a:off x="4943475" y="5067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76" name="Rectangle 64"/>
          <p:cNvSpPr>
            <a:spLocks noChangeArrowheads="1"/>
          </p:cNvSpPr>
          <p:nvPr/>
        </p:nvSpPr>
        <p:spPr bwMode="auto">
          <a:xfrm>
            <a:off x="1419225" y="3629025"/>
            <a:ext cx="1485900" cy="504825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9377" name="Line 65"/>
          <p:cNvSpPr>
            <a:spLocks noChangeShapeType="1"/>
          </p:cNvSpPr>
          <p:nvPr/>
        </p:nvSpPr>
        <p:spPr bwMode="auto">
          <a:xfrm>
            <a:off x="-28575" y="4448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78" name="AutoShape 66"/>
          <p:cNvSpPr>
            <a:spLocks noChangeArrowheads="1"/>
          </p:cNvSpPr>
          <p:nvPr/>
        </p:nvSpPr>
        <p:spPr bwMode="auto">
          <a:xfrm flipH="1">
            <a:off x="5476875" y="2085975"/>
            <a:ext cx="3419475" cy="2124075"/>
          </a:xfrm>
          <a:prstGeom prst="wedgeRoundRectCallout">
            <a:avLst>
              <a:gd name="adj1" fmla="val -12676"/>
              <a:gd name="adj2" fmla="val 97306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6600CC"/>
                </a:solidFill>
              </a:rPr>
              <a:t>Our simplest input is an array with no elements.  So let’s pass in our array but specify a size of 0 </a:t>
            </a:r>
          </a:p>
          <a:p>
            <a:endParaRPr lang="en-US">
              <a:solidFill>
                <a:srgbClr val="6600CC"/>
              </a:solidFill>
            </a:endParaRPr>
          </a:p>
          <a:p>
            <a:r>
              <a:rPr lang="en-US">
                <a:solidFill>
                  <a:srgbClr val="6600CC"/>
                </a:solidFill>
              </a:rPr>
              <a:t>(it’s as if the array has no items.)</a:t>
            </a:r>
          </a:p>
        </p:txBody>
      </p:sp>
      <p:sp>
        <p:nvSpPr>
          <p:cNvPr id="909379" name="Line 67"/>
          <p:cNvSpPr>
            <a:spLocks noChangeShapeType="1"/>
          </p:cNvSpPr>
          <p:nvPr/>
        </p:nvSpPr>
        <p:spPr bwMode="auto">
          <a:xfrm>
            <a:off x="200025" y="495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80" name="Line 68"/>
          <p:cNvSpPr>
            <a:spLocks noChangeShapeType="1"/>
          </p:cNvSpPr>
          <p:nvPr/>
        </p:nvSpPr>
        <p:spPr bwMode="auto">
          <a:xfrm>
            <a:off x="466725" y="52387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81" name="AutoShape 69"/>
          <p:cNvSpPr>
            <a:spLocks noChangeArrowheads="1"/>
          </p:cNvSpPr>
          <p:nvPr/>
        </p:nvSpPr>
        <p:spPr bwMode="auto">
          <a:xfrm flipH="1">
            <a:off x="2152650" y="3524250"/>
            <a:ext cx="3286125" cy="1152525"/>
          </a:xfrm>
          <a:prstGeom prst="wedgeRoundRectCallout">
            <a:avLst>
              <a:gd name="adj1" fmla="val 60722"/>
              <a:gd name="adj2" fmla="val 82093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6600CC"/>
                </a:solidFill>
              </a:rPr>
              <a:t>This is the correct result!  The sum of an empty array is zero!</a:t>
            </a:r>
          </a:p>
        </p:txBody>
      </p:sp>
      <p:sp>
        <p:nvSpPr>
          <p:cNvPr id="909382" name="Text Box 70"/>
          <p:cNvSpPr txBox="1">
            <a:spLocks noChangeArrowheads="1"/>
          </p:cNvSpPr>
          <p:nvPr/>
        </p:nvSpPr>
        <p:spPr bwMode="auto">
          <a:xfrm>
            <a:off x="8074025" y="58801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909390" name="Line 78"/>
          <p:cNvSpPr>
            <a:spLocks noChangeShapeType="1"/>
          </p:cNvSpPr>
          <p:nvPr/>
        </p:nvSpPr>
        <p:spPr bwMode="auto">
          <a:xfrm>
            <a:off x="4962525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94" name="Line 82"/>
          <p:cNvSpPr>
            <a:spLocks noChangeShapeType="1"/>
          </p:cNvSpPr>
          <p:nvPr/>
        </p:nvSpPr>
        <p:spPr bwMode="auto">
          <a:xfrm>
            <a:off x="-28575" y="4448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95" name="Line 83"/>
          <p:cNvSpPr>
            <a:spLocks noChangeShapeType="1"/>
          </p:cNvSpPr>
          <p:nvPr/>
        </p:nvSpPr>
        <p:spPr bwMode="auto">
          <a:xfrm>
            <a:off x="200025" y="495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96" name="Line 84"/>
          <p:cNvSpPr>
            <a:spLocks noChangeShapeType="1"/>
          </p:cNvSpPr>
          <p:nvPr/>
        </p:nvSpPr>
        <p:spPr bwMode="auto">
          <a:xfrm>
            <a:off x="190500" y="5600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97" name="Rectangle 85"/>
          <p:cNvSpPr>
            <a:spLocks noChangeArrowheads="1"/>
          </p:cNvSpPr>
          <p:nvPr/>
        </p:nvSpPr>
        <p:spPr bwMode="auto">
          <a:xfrm>
            <a:off x="1381125" y="5408613"/>
            <a:ext cx="800100" cy="366712"/>
          </a:xfrm>
          <a:prstGeom prst="rect">
            <a:avLst/>
          </a:prstGeom>
          <a:solidFill>
            <a:srgbClr val="FFEE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09398" name="Line 86"/>
          <p:cNvSpPr>
            <a:spLocks noChangeShapeType="1"/>
          </p:cNvSpPr>
          <p:nvPr/>
        </p:nvSpPr>
        <p:spPr bwMode="auto">
          <a:xfrm>
            <a:off x="180975" y="6029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09399" name="Group 87"/>
          <p:cNvGrpSpPr>
            <a:grpSpLocks/>
          </p:cNvGrpSpPr>
          <p:nvPr/>
        </p:nvGrpSpPr>
        <p:grpSpPr bwMode="auto">
          <a:xfrm>
            <a:off x="192088" y="771525"/>
            <a:ext cx="4141787" cy="2552700"/>
            <a:chOff x="115" y="2622"/>
            <a:chExt cx="2609" cy="1608"/>
          </a:xfrm>
        </p:grpSpPr>
        <p:sp>
          <p:nvSpPr>
            <p:cNvPr id="909400" name="Rectangle 88"/>
            <p:cNvSpPr>
              <a:spLocks noChangeArrowheads="1"/>
            </p:cNvSpPr>
            <p:nvPr/>
          </p:nvSpPr>
          <p:spPr bwMode="auto">
            <a:xfrm>
              <a:off x="120" y="2622"/>
              <a:ext cx="2526" cy="1608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9401" name="Text Box 89"/>
            <p:cNvSpPr txBox="1">
              <a:spLocks noChangeArrowheads="1"/>
            </p:cNvSpPr>
            <p:nvPr/>
          </p:nvSpPr>
          <p:spPr bwMode="auto">
            <a:xfrm>
              <a:off x="133" y="2876"/>
              <a:ext cx="1436" cy="1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}</a:t>
              </a:r>
            </a:p>
          </p:txBody>
        </p:sp>
        <p:grpSp>
          <p:nvGrpSpPr>
            <p:cNvPr id="909402" name="Group 90"/>
            <p:cNvGrpSpPr>
              <a:grpSpLocks/>
            </p:cNvGrpSpPr>
            <p:nvPr/>
          </p:nvGrpSpPr>
          <p:grpSpPr bwMode="auto">
            <a:xfrm>
              <a:off x="115" y="2678"/>
              <a:ext cx="2543" cy="231"/>
              <a:chOff x="3151" y="1040"/>
              <a:chExt cx="2543" cy="231"/>
            </a:xfrm>
          </p:grpSpPr>
          <p:sp>
            <p:nvSpPr>
              <p:cNvPr id="909403" name="Text Box 91"/>
              <p:cNvSpPr txBox="1">
                <a:spLocks noChangeArrowheads="1"/>
              </p:cNvSpPr>
              <p:nvPr/>
            </p:nvSpPr>
            <p:spPr bwMode="auto">
              <a:xfrm>
                <a:off x="3391" y="1040"/>
                <a:ext cx="23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/>
                  <a:t>sumArr(int arr[</a:t>
                </a:r>
                <a:r>
                  <a:rPr lang="en-US" sz="800"/>
                  <a:t> </a:t>
                </a:r>
                <a:r>
                  <a:rPr lang="en-US"/>
                  <a:t>], int n)</a:t>
                </a:r>
              </a:p>
            </p:txBody>
          </p:sp>
          <p:sp>
            <p:nvSpPr>
              <p:cNvPr id="909404" name="Text Box 92"/>
              <p:cNvSpPr txBox="1">
                <a:spLocks noChangeArrowheads="1"/>
              </p:cNvSpPr>
              <p:nvPr/>
            </p:nvSpPr>
            <p:spPr bwMode="auto">
              <a:xfrm>
                <a:off x="3151" y="1040"/>
                <a:ext cx="14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/>
                  <a:t>int</a:t>
                </a:r>
              </a:p>
            </p:txBody>
          </p:sp>
        </p:grpSp>
        <p:sp>
          <p:nvSpPr>
            <p:cNvPr id="909405" name="Text Box 93"/>
            <p:cNvSpPr txBox="1">
              <a:spLocks noChangeArrowheads="1"/>
            </p:cNvSpPr>
            <p:nvPr/>
          </p:nvSpPr>
          <p:spPr bwMode="auto">
            <a:xfrm>
              <a:off x="271" y="3002"/>
              <a:ext cx="244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if (</a:t>
              </a:r>
              <a:r>
                <a:rPr lang="en-US">
                  <a:solidFill>
                    <a:srgbClr val="6600CC"/>
                  </a:solidFill>
                </a:rPr>
                <a:t>n == 0</a:t>
              </a:r>
              <a:r>
                <a:rPr lang="en-US"/>
                <a:t>)    </a:t>
              </a:r>
            </a:p>
            <a:p>
              <a:pPr algn="l"/>
              <a:r>
                <a:rPr lang="en-US"/>
                <a:t>    return 0;  </a:t>
              </a:r>
              <a:r>
                <a:rPr lang="en-US" sz="1600"/>
                <a:t>// </a:t>
              </a:r>
              <a:r>
                <a:rPr lang="en-US" sz="1200"/>
                <a:t>sum of empty array is zero</a:t>
              </a:r>
            </a:p>
          </p:txBody>
        </p:sp>
        <p:sp>
          <p:nvSpPr>
            <p:cNvPr id="909406" name="Text Box 94"/>
            <p:cNvSpPr txBox="1">
              <a:spLocks noChangeArrowheads="1"/>
            </p:cNvSpPr>
            <p:nvPr/>
          </p:nvSpPr>
          <p:spPr bwMode="auto">
            <a:xfrm>
              <a:off x="277" y="3404"/>
              <a:ext cx="2447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a0 = arr[</a:t>
              </a:r>
              <a:r>
                <a:rPr lang="en-US">
                  <a:solidFill>
                    <a:srgbClr val="FF0000"/>
                  </a:solidFill>
                </a:rPr>
                <a:t>0</a:t>
              </a:r>
              <a:r>
                <a:rPr lang="en-US"/>
                <a:t>];</a:t>
              </a:r>
            </a:p>
            <a:p>
              <a:pPr algn="l"/>
              <a:endParaRPr lang="en-US" sz="1000"/>
            </a:p>
            <a:p>
              <a:pPr algn="l"/>
              <a:r>
                <a:rPr lang="en-US"/>
                <a:t>int  rest = </a:t>
              </a:r>
            </a:p>
          </p:txBody>
        </p:sp>
        <p:sp>
          <p:nvSpPr>
            <p:cNvPr id="909407" name="Rectangle 95"/>
            <p:cNvSpPr>
              <a:spLocks noChangeArrowheads="1"/>
            </p:cNvSpPr>
            <p:nvPr/>
          </p:nvSpPr>
          <p:spPr bwMode="auto">
            <a:xfrm>
              <a:off x="1024" y="3659"/>
              <a:ext cx="14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sumArr( arr+1</a:t>
              </a:r>
              <a:r>
                <a:rPr lang="en-US" sz="1000">
                  <a:solidFill>
                    <a:srgbClr val="6600CC"/>
                  </a:solidFill>
                </a:rPr>
                <a:t> </a:t>
              </a:r>
              <a:r>
                <a:rPr lang="en-US">
                  <a:solidFill>
                    <a:srgbClr val="6600CC"/>
                  </a:solidFill>
                </a:rPr>
                <a:t>,</a:t>
              </a:r>
              <a:r>
                <a:rPr lang="en-US" sz="1000">
                  <a:solidFill>
                    <a:srgbClr val="6600CC"/>
                  </a:solidFill>
                </a:rPr>
                <a:t> </a:t>
              </a:r>
              <a:r>
                <a:rPr lang="en-US">
                  <a:solidFill>
                    <a:srgbClr val="6600CC"/>
                  </a:solidFill>
                </a:rPr>
                <a:t>n-1</a:t>
              </a:r>
              <a:r>
                <a:rPr lang="en-US" sz="1000">
                  <a:solidFill>
                    <a:srgbClr val="6600CC"/>
                  </a:solidFill>
                </a:rPr>
                <a:t> </a:t>
              </a:r>
              <a:r>
                <a:rPr lang="en-US">
                  <a:solidFill>
                    <a:srgbClr val="6600CC"/>
                  </a:solidFill>
                </a:rPr>
                <a:t>);</a:t>
              </a:r>
            </a:p>
          </p:txBody>
        </p:sp>
        <p:sp>
          <p:nvSpPr>
            <p:cNvPr id="909408" name="Text Box 96"/>
            <p:cNvSpPr txBox="1">
              <a:spLocks noChangeArrowheads="1"/>
            </p:cNvSpPr>
            <p:nvPr/>
          </p:nvSpPr>
          <p:spPr bwMode="auto">
            <a:xfrm>
              <a:off x="1673" y="3560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909409" name="Rectangle 97"/>
            <p:cNvSpPr>
              <a:spLocks noChangeArrowheads="1"/>
            </p:cNvSpPr>
            <p:nvPr/>
          </p:nvSpPr>
          <p:spPr bwMode="auto">
            <a:xfrm>
              <a:off x="298" y="3881"/>
              <a:ext cx="2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return</a:t>
              </a:r>
              <a:r>
                <a:rPr lang="en-US">
                  <a:solidFill>
                    <a:srgbClr val="6600CC"/>
                  </a:solidFill>
                </a:rPr>
                <a:t> a0 </a:t>
              </a:r>
              <a:r>
                <a:rPr lang="en-US">
                  <a:solidFill>
                    <a:schemeClr val="tx1"/>
                  </a:solidFill>
                </a:rPr>
                <a:t>+</a:t>
              </a:r>
              <a:r>
                <a:rPr lang="en-US">
                  <a:solidFill>
                    <a:srgbClr val="6600CC"/>
                  </a:solidFill>
                </a:rPr>
                <a:t>  rest;  </a:t>
              </a:r>
              <a:r>
                <a:rPr lang="en-US">
                  <a:solidFill>
                    <a:schemeClr val="tx1"/>
                  </a:solidFill>
                </a:rPr>
                <a:t>//</a:t>
              </a:r>
              <a:r>
                <a:rPr lang="en-US">
                  <a:solidFill>
                    <a:srgbClr val="6600CC"/>
                  </a:solidFill>
                </a:rPr>
                <a:t> </a:t>
              </a:r>
              <a:r>
                <a:rPr lang="en-US" sz="1200">
                  <a:solidFill>
                    <a:schemeClr val="tx1"/>
                  </a:solidFill>
                </a:rPr>
                <a:t>combine &amp; return</a:t>
              </a:r>
            </a:p>
          </p:txBody>
        </p:sp>
      </p:grpSp>
      <p:sp>
        <p:nvSpPr>
          <p:cNvPr id="909412" name="Rectangle 100"/>
          <p:cNvSpPr>
            <a:spLocks noChangeArrowheads="1"/>
          </p:cNvSpPr>
          <p:nvPr/>
        </p:nvSpPr>
        <p:spPr bwMode="auto">
          <a:xfrm>
            <a:off x="1314450" y="0"/>
            <a:ext cx="6572250" cy="628650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9410" name="Text Box 98"/>
          <p:cNvSpPr txBox="1">
            <a:spLocks noChangeArrowheads="1"/>
          </p:cNvSpPr>
          <p:nvPr/>
        </p:nvSpPr>
        <p:spPr bwMode="auto">
          <a:xfrm>
            <a:off x="3255963" y="54800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09413" name="Line 101"/>
          <p:cNvSpPr>
            <a:spLocks noChangeShapeType="1"/>
          </p:cNvSpPr>
          <p:nvPr/>
        </p:nvSpPr>
        <p:spPr bwMode="auto">
          <a:xfrm>
            <a:off x="-19050" y="1038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414" name="Line 102"/>
          <p:cNvSpPr>
            <a:spLocks noChangeShapeType="1"/>
          </p:cNvSpPr>
          <p:nvPr/>
        </p:nvSpPr>
        <p:spPr bwMode="auto">
          <a:xfrm>
            <a:off x="228600" y="1562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415" name="Line 103"/>
          <p:cNvSpPr>
            <a:spLocks noChangeShapeType="1"/>
          </p:cNvSpPr>
          <p:nvPr/>
        </p:nvSpPr>
        <p:spPr bwMode="auto">
          <a:xfrm>
            <a:off x="438150" y="1838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417" name="Rectangle 105"/>
          <p:cNvSpPr>
            <a:spLocks noChangeArrowheads="1"/>
          </p:cNvSpPr>
          <p:nvPr/>
        </p:nvSpPr>
        <p:spPr bwMode="auto">
          <a:xfrm>
            <a:off x="1724025" y="5818188"/>
            <a:ext cx="2286000" cy="366712"/>
          </a:xfrm>
          <a:prstGeom prst="rect">
            <a:avLst/>
          </a:prstGeom>
          <a:solidFill>
            <a:srgbClr val="FFEE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09416" name="Text Box 104"/>
          <p:cNvSpPr txBox="1">
            <a:spLocks noChangeArrowheads="1"/>
          </p:cNvSpPr>
          <p:nvPr/>
        </p:nvSpPr>
        <p:spPr bwMode="auto">
          <a:xfrm>
            <a:off x="1465263" y="16414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09427" name="AutoShape 115"/>
          <p:cNvSpPr>
            <a:spLocks noChangeArrowheads="1"/>
          </p:cNvSpPr>
          <p:nvPr/>
        </p:nvSpPr>
        <p:spPr bwMode="auto">
          <a:xfrm flipH="1">
            <a:off x="3143250" y="4076700"/>
            <a:ext cx="3238500" cy="809625"/>
          </a:xfrm>
          <a:prstGeom prst="wedgeRoundRectCallout">
            <a:avLst>
              <a:gd name="adj1" fmla="val 54704"/>
              <a:gd name="adj2" fmla="val 109213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6600CC"/>
                </a:solidFill>
              </a:rPr>
              <a:t>Again, since n=0, it’s as if the array has no items.</a:t>
            </a:r>
          </a:p>
        </p:txBody>
      </p:sp>
      <p:sp>
        <p:nvSpPr>
          <p:cNvPr id="909428" name="Rectangle 116"/>
          <p:cNvSpPr>
            <a:spLocks noChangeArrowheads="1"/>
          </p:cNvSpPr>
          <p:nvPr/>
        </p:nvSpPr>
        <p:spPr bwMode="auto">
          <a:xfrm>
            <a:off x="1247775" y="6170613"/>
            <a:ext cx="1228725" cy="366712"/>
          </a:xfrm>
          <a:prstGeom prst="rect">
            <a:avLst/>
          </a:prstGeom>
          <a:solidFill>
            <a:srgbClr val="FFEE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10 +  0</a:t>
            </a:r>
          </a:p>
        </p:txBody>
      </p:sp>
      <p:sp>
        <p:nvSpPr>
          <p:cNvPr id="909429" name="AutoShape 117"/>
          <p:cNvSpPr>
            <a:spLocks noChangeArrowheads="1"/>
          </p:cNvSpPr>
          <p:nvPr/>
        </p:nvSpPr>
        <p:spPr bwMode="auto">
          <a:xfrm flipH="1">
            <a:off x="2419350" y="4772025"/>
            <a:ext cx="3286125" cy="1152525"/>
          </a:xfrm>
          <a:prstGeom prst="wedgeRoundRectCallout">
            <a:avLst>
              <a:gd name="adj1" fmla="val 67681"/>
              <a:gd name="adj2" fmla="val 72727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This is the correct result!  The sum of an array with one element is just</a:t>
            </a:r>
            <a:r>
              <a:rPr lang="en-US">
                <a:solidFill>
                  <a:srgbClr val="6600CC"/>
                </a:solidFill>
              </a:rPr>
              <a:t> arr[0].</a:t>
            </a:r>
          </a:p>
        </p:txBody>
      </p:sp>
      <p:sp>
        <p:nvSpPr>
          <p:cNvPr id="909431" name="Rectangle 119"/>
          <p:cNvSpPr>
            <a:spLocks noChangeArrowheads="1"/>
          </p:cNvSpPr>
          <p:nvPr/>
        </p:nvSpPr>
        <p:spPr bwMode="auto">
          <a:xfrm>
            <a:off x="7629525" y="5257800"/>
            <a:ext cx="50800" cy="3429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9432" name="Rectangle 120"/>
          <p:cNvSpPr>
            <a:spLocks noChangeArrowheads="1"/>
          </p:cNvSpPr>
          <p:nvPr/>
        </p:nvSpPr>
        <p:spPr bwMode="auto">
          <a:xfrm>
            <a:off x="7486650" y="5822950"/>
            <a:ext cx="452438" cy="392113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909433" name="Rectangle 121"/>
          <p:cNvSpPr>
            <a:spLocks noChangeArrowheads="1"/>
          </p:cNvSpPr>
          <p:nvPr/>
        </p:nvSpPr>
        <p:spPr bwMode="auto">
          <a:xfrm>
            <a:off x="2857500" y="5486400"/>
            <a:ext cx="50800" cy="3429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9434" name="Line 122"/>
          <p:cNvSpPr>
            <a:spLocks noChangeShapeType="1"/>
          </p:cNvSpPr>
          <p:nvPr/>
        </p:nvSpPr>
        <p:spPr bwMode="auto">
          <a:xfrm>
            <a:off x="209550" y="6343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436" name="Text Box 124"/>
          <p:cNvSpPr txBox="1">
            <a:spLocks noChangeArrowheads="1"/>
          </p:cNvSpPr>
          <p:nvPr/>
        </p:nvSpPr>
        <p:spPr bwMode="auto">
          <a:xfrm>
            <a:off x="642938" y="2689225"/>
            <a:ext cx="7581900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Excellent! We’ve tested all of the base case(s) as well as validated a single level of recursion…</a:t>
            </a:r>
          </a:p>
          <a:p>
            <a:endParaRPr lang="en-US" sz="1000"/>
          </a:p>
          <a:p>
            <a:r>
              <a:rPr lang="en-US"/>
              <a:t>We can be pretty certain our function works now…</a:t>
            </a:r>
          </a:p>
        </p:txBody>
      </p:sp>
      <p:sp>
        <p:nvSpPr>
          <p:cNvPr id="909437" name="AutoShape 125"/>
          <p:cNvSpPr>
            <a:spLocks noChangeArrowheads="1"/>
          </p:cNvSpPr>
          <p:nvPr/>
        </p:nvSpPr>
        <p:spPr bwMode="auto">
          <a:xfrm flipH="1">
            <a:off x="4810125" y="3819525"/>
            <a:ext cx="3419475" cy="1304925"/>
          </a:xfrm>
          <a:prstGeom prst="wedgeRoundRectCallout">
            <a:avLst>
              <a:gd name="adj1" fmla="val -12676"/>
              <a:gd name="adj2" fmla="val 126884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6600CC"/>
                </a:solidFill>
              </a:rPr>
              <a:t>Alright, next let’s test our function on an array with exactly one element…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0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0.57187 -0.205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909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-102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0.62291 -0.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909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46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0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0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0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0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-0.56875 -0.2972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909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38" y="-14861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0.62812 -0.28611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909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06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90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90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90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90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44444E-6 L -0.04583 -0.73055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909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-36528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05937 -0.74444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909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-3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00" fill="hold"/>
                                        <p:tgtEl>
                                          <p:spTgt spid="909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03" dur="1000" fill="hold"/>
                                        <p:tgtEl>
                                          <p:spTgt spid="9093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0.01875 0.60972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909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30486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90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909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909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1000"/>
                                        <p:tgtEl>
                                          <p:spTgt spid="909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1000" fill="hold"/>
                                        <p:tgtEl>
                                          <p:spTgt spid="909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2" dur="1000" fill="hold"/>
                                        <p:tgtEl>
                                          <p:spTgt spid="9093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90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90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1000"/>
                                        <p:tgtEl>
                                          <p:spTgt spid="909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1000"/>
                                        <p:tgtEl>
                                          <p:spTgt spid="909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23" grpId="0"/>
      <p:bldP spid="909325" grpId="0"/>
      <p:bldP spid="909327" grpId="0"/>
      <p:bldP spid="909357" grpId="0"/>
      <p:bldP spid="909358" grpId="0"/>
      <p:bldP spid="909358" grpId="1"/>
      <p:bldP spid="909358" grpId="2"/>
      <p:bldP spid="909360" grpId="0" animBg="1"/>
      <p:bldP spid="909360" grpId="1" animBg="1"/>
      <p:bldP spid="909362" grpId="0" animBg="1"/>
      <p:bldP spid="909368" grpId="0" animBg="1"/>
      <p:bldP spid="909368" grpId="1" animBg="1"/>
      <p:bldP spid="909376" grpId="0" animBg="1"/>
      <p:bldP spid="909377" grpId="0" animBg="1"/>
      <p:bldP spid="909377" grpId="1" animBg="1"/>
      <p:bldP spid="909378" grpId="0" animBg="1"/>
      <p:bldP spid="909378" grpId="1" animBg="1"/>
      <p:bldP spid="909379" grpId="0" animBg="1"/>
      <p:bldP spid="909379" grpId="1" animBg="1"/>
      <p:bldP spid="909380" grpId="0" animBg="1"/>
      <p:bldP spid="909380" grpId="1" animBg="1"/>
      <p:bldP spid="909381" grpId="0" animBg="1"/>
      <p:bldP spid="909381" grpId="1" animBg="1"/>
      <p:bldP spid="909382" grpId="0"/>
      <p:bldP spid="909382" grpId="1"/>
      <p:bldP spid="909382" grpId="2"/>
      <p:bldP spid="909390" grpId="0" animBg="1"/>
      <p:bldP spid="909390" grpId="1" animBg="1"/>
      <p:bldP spid="909394" grpId="0" animBg="1"/>
      <p:bldP spid="909394" grpId="1" animBg="1"/>
      <p:bldP spid="909395" grpId="0" animBg="1"/>
      <p:bldP spid="909395" grpId="1" animBg="1"/>
      <p:bldP spid="909396" grpId="0" animBg="1"/>
      <p:bldP spid="909396" grpId="1" animBg="1"/>
      <p:bldP spid="909397" grpId="0" animBg="1"/>
      <p:bldP spid="909398" grpId="0" animBg="1"/>
      <p:bldP spid="909398" grpId="1" animBg="1"/>
      <p:bldP spid="909412" grpId="0" animBg="1"/>
      <p:bldP spid="909410" grpId="0"/>
      <p:bldP spid="909410" grpId="1"/>
      <p:bldP spid="909410" grpId="2"/>
      <p:bldP spid="909413" grpId="0" animBg="1"/>
      <p:bldP spid="909413" grpId="1" animBg="1"/>
      <p:bldP spid="909414" grpId="0" animBg="1"/>
      <p:bldP spid="909414" grpId="1" animBg="1"/>
      <p:bldP spid="909415" grpId="0" animBg="1"/>
      <p:bldP spid="909415" grpId="1" animBg="1"/>
      <p:bldP spid="909417" grpId="0" animBg="1"/>
      <p:bldP spid="909416" grpId="0"/>
      <p:bldP spid="909416" grpId="1"/>
      <p:bldP spid="909427" grpId="0" animBg="1"/>
      <p:bldP spid="909427" grpId="1" animBg="1"/>
      <p:bldP spid="909428" grpId="0" animBg="1"/>
      <p:bldP spid="909429" grpId="0" animBg="1"/>
      <p:bldP spid="909429" grpId="1" animBg="1"/>
      <p:bldP spid="909431" grpId="0" animBg="1"/>
      <p:bldP spid="909431" grpId="1" animBg="1"/>
      <p:bldP spid="909431" grpId="2" animBg="1"/>
      <p:bldP spid="909432" grpId="0" animBg="1"/>
      <p:bldP spid="909432" grpId="1" animBg="1"/>
      <p:bldP spid="909432" grpId="2" animBg="1"/>
      <p:bldP spid="909433" grpId="0" animBg="1"/>
      <p:bldP spid="909433" grpId="1" animBg="1"/>
      <p:bldP spid="909433" grpId="2" animBg="1"/>
      <p:bldP spid="909434" grpId="0" animBg="1"/>
      <p:bldP spid="909434" grpId="1" animBg="1"/>
      <p:bldP spid="909436" grpId="0" build="p"/>
      <p:bldP spid="909437" grpId="0" animBg="1"/>
      <p:bldP spid="909437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BA44-4EB1-4289-9253-CB10108FB9A0}" type="slidenum">
              <a:rPr lang="en-US"/>
              <a:pPr/>
              <a:t>37</a:t>
            </a:fld>
            <a:endParaRPr lang="en-US"/>
          </a:p>
        </p:txBody>
      </p:sp>
      <p:sp>
        <p:nvSpPr>
          <p:cNvPr id="864466" name="Text Box 210"/>
          <p:cNvSpPr txBox="1">
            <a:spLocks noChangeArrowheads="1"/>
          </p:cNvSpPr>
          <p:nvPr/>
        </p:nvSpPr>
        <p:spPr bwMode="auto">
          <a:xfrm>
            <a:off x="1131888" y="4419600"/>
            <a:ext cx="163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arr[</a:t>
            </a:r>
            <a:r>
              <a:rPr lang="en-US" sz="1200">
                <a:solidFill>
                  <a:srgbClr val="6600CC"/>
                </a:solidFill>
              </a:rPr>
              <a:t>0</a:t>
            </a:r>
            <a:r>
              <a:rPr lang="en-US" sz="1200"/>
              <a:t>]  arr[</a:t>
            </a:r>
            <a:r>
              <a:rPr lang="en-US" sz="1200">
                <a:solidFill>
                  <a:srgbClr val="6600CC"/>
                </a:solidFill>
              </a:rPr>
              <a:t>1</a:t>
            </a:r>
            <a:r>
              <a:rPr lang="en-US" sz="1200"/>
              <a:t>]  arr[</a:t>
            </a:r>
            <a:r>
              <a:rPr lang="en-US" sz="1200">
                <a:solidFill>
                  <a:srgbClr val="6600CC"/>
                </a:solidFill>
              </a:rPr>
              <a:t>2</a:t>
            </a:r>
            <a:r>
              <a:rPr lang="en-US" sz="1200"/>
              <a:t>]</a:t>
            </a:r>
          </a:p>
        </p:txBody>
      </p:sp>
      <p:sp>
        <p:nvSpPr>
          <p:cNvPr id="864468" name="Text Box 212"/>
          <p:cNvSpPr txBox="1">
            <a:spLocks noChangeArrowheads="1"/>
          </p:cNvSpPr>
          <p:nvPr/>
        </p:nvSpPr>
        <p:spPr bwMode="auto">
          <a:xfrm>
            <a:off x="1709738" y="-19050"/>
            <a:ext cx="615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arr[</a:t>
            </a:r>
            <a:r>
              <a:rPr lang="en-US" sz="1200">
                <a:solidFill>
                  <a:srgbClr val="6600CC"/>
                </a:solidFill>
              </a:rPr>
              <a:t>0</a:t>
            </a:r>
            <a:r>
              <a:rPr lang="en-US" sz="1200"/>
              <a:t>]</a:t>
            </a:r>
          </a:p>
        </p:txBody>
      </p:sp>
      <p:sp>
        <p:nvSpPr>
          <p:cNvPr id="864467" name="Text Box 211"/>
          <p:cNvSpPr txBox="1">
            <a:spLocks noChangeArrowheads="1"/>
          </p:cNvSpPr>
          <p:nvPr/>
        </p:nvSpPr>
        <p:spPr bwMode="auto">
          <a:xfrm>
            <a:off x="1422400" y="2247900"/>
            <a:ext cx="1114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arr[</a:t>
            </a:r>
            <a:r>
              <a:rPr lang="en-US" sz="1200">
                <a:solidFill>
                  <a:srgbClr val="6600CC"/>
                </a:solidFill>
              </a:rPr>
              <a:t>0</a:t>
            </a:r>
            <a:r>
              <a:rPr lang="en-US" sz="1200"/>
              <a:t>]  arr[</a:t>
            </a:r>
            <a:r>
              <a:rPr lang="en-US" sz="1200">
                <a:solidFill>
                  <a:srgbClr val="6600CC"/>
                </a:solidFill>
              </a:rPr>
              <a:t>1</a:t>
            </a:r>
            <a:r>
              <a:rPr lang="en-US" sz="1200"/>
              <a:t>]</a:t>
            </a:r>
          </a:p>
        </p:txBody>
      </p:sp>
      <p:sp>
        <p:nvSpPr>
          <p:cNvPr id="864268" name="Text Box 12"/>
          <p:cNvSpPr txBox="1">
            <a:spLocks noChangeArrowheads="1"/>
          </p:cNvSpPr>
          <p:nvPr/>
        </p:nvSpPr>
        <p:spPr bwMode="auto">
          <a:xfrm>
            <a:off x="180975" y="5135563"/>
            <a:ext cx="3654425" cy="1711325"/>
          </a:xfrm>
          <a:prstGeom prst="rect">
            <a:avLst/>
          </a:prstGeom>
          <a:solidFill>
            <a:srgbClr val="F8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sumArr(int arr[], int n)</a:t>
            </a:r>
          </a:p>
          <a:p>
            <a:pPr algn="l"/>
            <a:r>
              <a:rPr lang="en-US" sz="1000"/>
              <a:t>{</a:t>
            </a:r>
          </a:p>
          <a:p>
            <a:pPr algn="l"/>
            <a:r>
              <a:rPr lang="en-US"/>
              <a:t>   if (n </a:t>
            </a:r>
            <a:r>
              <a:rPr lang="en-US">
                <a:solidFill>
                  <a:schemeClr val="tx1"/>
                </a:solidFill>
              </a:rPr>
              <a:t>== 0</a:t>
            </a:r>
            <a:r>
              <a:rPr lang="en-US"/>
              <a:t>)   return 0;</a:t>
            </a:r>
          </a:p>
          <a:p>
            <a:pPr algn="l"/>
            <a:endParaRPr lang="en-US" sz="1000"/>
          </a:p>
          <a:p>
            <a:pPr algn="l"/>
            <a:r>
              <a:rPr lang="en-US"/>
              <a:t>   int  rest = sumArr(arr+1,n-1);</a:t>
            </a:r>
          </a:p>
          <a:p>
            <a:pPr algn="l"/>
            <a:endParaRPr lang="en-US" sz="400"/>
          </a:p>
          <a:p>
            <a:pPr algn="l"/>
            <a:r>
              <a:rPr lang="en-US"/>
              <a:t>   return (arr[0] +  rest);</a:t>
            </a:r>
          </a:p>
          <a:p>
            <a:pPr algn="l"/>
            <a:r>
              <a:rPr lang="en-US" sz="1000"/>
              <a:t>}</a:t>
            </a:r>
          </a:p>
        </p:txBody>
      </p:sp>
      <p:sp>
        <p:nvSpPr>
          <p:cNvPr id="864281" name="Rectangle 25"/>
          <p:cNvSpPr>
            <a:spLocks noChangeArrowheads="1"/>
          </p:cNvSpPr>
          <p:nvPr/>
        </p:nvSpPr>
        <p:spPr bwMode="auto">
          <a:xfrm>
            <a:off x="5334000" y="4410075"/>
            <a:ext cx="3686175" cy="2333625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282" name="Text Box 26"/>
          <p:cNvSpPr txBox="1">
            <a:spLocks noChangeArrowheads="1"/>
          </p:cNvSpPr>
          <p:nvPr/>
        </p:nvSpPr>
        <p:spPr bwMode="auto">
          <a:xfrm>
            <a:off x="5334000" y="4432300"/>
            <a:ext cx="369570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main()</a:t>
            </a:r>
          </a:p>
          <a:p>
            <a:pPr algn="l"/>
            <a:r>
              <a:rPr lang="en-US" sz="1200"/>
              <a:t>{</a:t>
            </a:r>
          </a:p>
          <a:p>
            <a:pPr algn="l"/>
            <a:r>
              <a:rPr lang="en-US"/>
              <a:t>    const int n = 3;</a:t>
            </a:r>
          </a:p>
          <a:p>
            <a:pPr algn="l"/>
            <a:r>
              <a:rPr lang="en-US"/>
              <a:t>    int nums[n] = { 10, 20, 42 };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 sz="1000"/>
          </a:p>
          <a:p>
            <a:pPr algn="l"/>
            <a:r>
              <a:rPr lang="en-US"/>
              <a:t>    cout &lt;&lt; </a:t>
            </a:r>
            <a:r>
              <a:rPr lang="en-US">
                <a:solidFill>
                  <a:srgbClr val="6600CC"/>
                </a:solidFill>
              </a:rPr>
              <a:t>sumArr</a:t>
            </a:r>
            <a:r>
              <a:rPr lang="en-US"/>
              <a:t>( nums , n );</a:t>
            </a:r>
          </a:p>
          <a:p>
            <a:pPr algn="l"/>
            <a:endParaRPr lang="en-US" sz="6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64303" name="Line 47"/>
          <p:cNvSpPr>
            <a:spLocks noChangeShapeType="1"/>
          </p:cNvSpPr>
          <p:nvPr/>
        </p:nvSpPr>
        <p:spPr bwMode="auto">
          <a:xfrm>
            <a:off x="5334000" y="5381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4390" name="Group 134"/>
          <p:cNvGrpSpPr>
            <a:grpSpLocks/>
          </p:cNvGrpSpPr>
          <p:nvPr/>
        </p:nvGrpSpPr>
        <p:grpSpPr bwMode="auto">
          <a:xfrm>
            <a:off x="5932488" y="5646738"/>
            <a:ext cx="2079625" cy="757237"/>
            <a:chOff x="3875" y="2567"/>
            <a:chExt cx="1310" cy="477"/>
          </a:xfrm>
        </p:grpSpPr>
        <p:sp>
          <p:nvSpPr>
            <p:cNvPr id="864382" name="Rectangle 126"/>
            <p:cNvSpPr>
              <a:spLocks noChangeArrowheads="1"/>
            </p:cNvSpPr>
            <p:nvPr/>
          </p:nvSpPr>
          <p:spPr bwMode="auto">
            <a:xfrm>
              <a:off x="4302" y="2576"/>
              <a:ext cx="285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64383" name="Rectangle 127"/>
            <p:cNvSpPr>
              <a:spLocks noChangeArrowheads="1"/>
            </p:cNvSpPr>
            <p:nvPr/>
          </p:nvSpPr>
          <p:spPr bwMode="auto">
            <a:xfrm>
              <a:off x="4583" y="257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864384" name="Rectangle 128"/>
            <p:cNvSpPr>
              <a:spLocks noChangeArrowheads="1"/>
            </p:cNvSpPr>
            <p:nvPr/>
          </p:nvSpPr>
          <p:spPr bwMode="auto">
            <a:xfrm>
              <a:off x="4877" y="257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42</a:t>
              </a:r>
            </a:p>
          </p:txBody>
        </p:sp>
        <p:sp>
          <p:nvSpPr>
            <p:cNvPr id="864387" name="Rectangle 131"/>
            <p:cNvSpPr>
              <a:spLocks noChangeArrowheads="1"/>
            </p:cNvSpPr>
            <p:nvPr/>
          </p:nvSpPr>
          <p:spPr bwMode="auto">
            <a:xfrm>
              <a:off x="3875" y="2567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nums</a:t>
              </a:r>
            </a:p>
          </p:txBody>
        </p:sp>
        <p:sp>
          <p:nvSpPr>
            <p:cNvPr id="864388" name="Rectangle 132"/>
            <p:cNvSpPr>
              <a:spLocks noChangeArrowheads="1"/>
            </p:cNvSpPr>
            <p:nvPr/>
          </p:nvSpPr>
          <p:spPr bwMode="auto">
            <a:xfrm>
              <a:off x="4401" y="2813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64389" name="Rectangle 133"/>
            <p:cNvSpPr>
              <a:spLocks noChangeArrowheads="1"/>
            </p:cNvSpPr>
            <p:nvPr/>
          </p:nvSpPr>
          <p:spPr bwMode="auto">
            <a:xfrm>
              <a:off x="4990" y="2801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864391" name="Group 135"/>
          <p:cNvGrpSpPr>
            <a:grpSpLocks/>
          </p:cNvGrpSpPr>
          <p:nvPr/>
        </p:nvGrpSpPr>
        <p:grpSpPr bwMode="auto">
          <a:xfrm>
            <a:off x="6196013" y="5646738"/>
            <a:ext cx="1816100" cy="757237"/>
            <a:chOff x="4041" y="2567"/>
            <a:chExt cx="1144" cy="477"/>
          </a:xfrm>
        </p:grpSpPr>
        <p:sp>
          <p:nvSpPr>
            <p:cNvPr id="864392" name="Rectangle 136"/>
            <p:cNvSpPr>
              <a:spLocks noChangeArrowheads="1"/>
            </p:cNvSpPr>
            <p:nvPr/>
          </p:nvSpPr>
          <p:spPr bwMode="auto">
            <a:xfrm>
              <a:off x="4302" y="2576"/>
              <a:ext cx="285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64393" name="Rectangle 137"/>
            <p:cNvSpPr>
              <a:spLocks noChangeArrowheads="1"/>
            </p:cNvSpPr>
            <p:nvPr/>
          </p:nvSpPr>
          <p:spPr bwMode="auto">
            <a:xfrm>
              <a:off x="4583" y="257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864394" name="Rectangle 138"/>
            <p:cNvSpPr>
              <a:spLocks noChangeArrowheads="1"/>
            </p:cNvSpPr>
            <p:nvPr/>
          </p:nvSpPr>
          <p:spPr bwMode="auto">
            <a:xfrm>
              <a:off x="4877" y="2576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42</a:t>
              </a:r>
            </a:p>
          </p:txBody>
        </p:sp>
        <p:sp>
          <p:nvSpPr>
            <p:cNvPr id="864395" name="Rectangle 139"/>
            <p:cNvSpPr>
              <a:spLocks noChangeArrowheads="1"/>
            </p:cNvSpPr>
            <p:nvPr/>
          </p:nvSpPr>
          <p:spPr bwMode="auto">
            <a:xfrm>
              <a:off x="4041" y="2567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64396" name="Rectangle 140"/>
            <p:cNvSpPr>
              <a:spLocks noChangeArrowheads="1"/>
            </p:cNvSpPr>
            <p:nvPr/>
          </p:nvSpPr>
          <p:spPr bwMode="auto">
            <a:xfrm>
              <a:off x="4379" y="2813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64397" name="Rectangle 141"/>
            <p:cNvSpPr>
              <a:spLocks noChangeArrowheads="1"/>
            </p:cNvSpPr>
            <p:nvPr/>
          </p:nvSpPr>
          <p:spPr bwMode="auto">
            <a:xfrm>
              <a:off x="4968" y="2801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864398" name="Line 142"/>
          <p:cNvSpPr>
            <a:spLocks noChangeShapeType="1"/>
          </p:cNvSpPr>
          <p:nvPr/>
        </p:nvSpPr>
        <p:spPr bwMode="auto">
          <a:xfrm>
            <a:off x="5372100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399" name="Text Box 143"/>
          <p:cNvSpPr txBox="1">
            <a:spLocks noChangeArrowheads="1"/>
          </p:cNvSpPr>
          <p:nvPr/>
        </p:nvSpPr>
        <p:spPr bwMode="auto">
          <a:xfrm>
            <a:off x="8048625" y="57943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3</a:t>
            </a:r>
          </a:p>
        </p:txBody>
      </p:sp>
      <p:sp>
        <p:nvSpPr>
          <p:cNvPr id="864400" name="Line 144"/>
          <p:cNvSpPr>
            <a:spLocks noChangeShapeType="1"/>
          </p:cNvSpPr>
          <p:nvPr/>
        </p:nvSpPr>
        <p:spPr bwMode="auto">
          <a:xfrm>
            <a:off x="-28575" y="5324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01" name="Line 145"/>
          <p:cNvSpPr>
            <a:spLocks noChangeShapeType="1"/>
          </p:cNvSpPr>
          <p:nvPr/>
        </p:nvSpPr>
        <p:spPr bwMode="auto">
          <a:xfrm>
            <a:off x="142875" y="5762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02" name="Line 146"/>
          <p:cNvSpPr>
            <a:spLocks noChangeShapeType="1"/>
          </p:cNvSpPr>
          <p:nvPr/>
        </p:nvSpPr>
        <p:spPr bwMode="auto">
          <a:xfrm>
            <a:off x="171450" y="6191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03" name="Line 147"/>
          <p:cNvSpPr>
            <a:spLocks noChangeShapeType="1"/>
          </p:cNvSpPr>
          <p:nvPr/>
        </p:nvSpPr>
        <p:spPr bwMode="auto">
          <a:xfrm>
            <a:off x="1390650" y="5953125"/>
            <a:ext cx="209550" cy="133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09" name="Rectangle 153"/>
          <p:cNvSpPr>
            <a:spLocks noChangeArrowheads="1"/>
          </p:cNvSpPr>
          <p:nvPr/>
        </p:nvSpPr>
        <p:spPr bwMode="auto">
          <a:xfrm>
            <a:off x="5605463" y="16748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64415" name="Rectangle 159"/>
          <p:cNvSpPr>
            <a:spLocks noChangeArrowheads="1"/>
          </p:cNvSpPr>
          <p:nvPr/>
        </p:nvSpPr>
        <p:spPr bwMode="auto">
          <a:xfrm>
            <a:off x="0" y="4657725"/>
            <a:ext cx="4133850" cy="220027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04" name="Text Box 148"/>
          <p:cNvSpPr txBox="1">
            <a:spLocks noChangeArrowheads="1"/>
          </p:cNvSpPr>
          <p:nvPr/>
        </p:nvSpPr>
        <p:spPr bwMode="auto">
          <a:xfrm>
            <a:off x="190500" y="2963863"/>
            <a:ext cx="3654425" cy="1711325"/>
          </a:xfrm>
          <a:prstGeom prst="rect">
            <a:avLst/>
          </a:prstGeom>
          <a:solidFill>
            <a:srgbClr val="F8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sumArr(int arr[], int n)</a:t>
            </a:r>
          </a:p>
          <a:p>
            <a:pPr algn="l"/>
            <a:r>
              <a:rPr lang="en-US" sz="1000"/>
              <a:t>{</a:t>
            </a:r>
          </a:p>
          <a:p>
            <a:pPr algn="l"/>
            <a:r>
              <a:rPr lang="en-US"/>
              <a:t>   if (n </a:t>
            </a:r>
            <a:r>
              <a:rPr lang="en-US">
                <a:solidFill>
                  <a:schemeClr val="tx1"/>
                </a:solidFill>
              </a:rPr>
              <a:t>== 0</a:t>
            </a:r>
            <a:r>
              <a:rPr lang="en-US"/>
              <a:t>)   return 0;</a:t>
            </a:r>
          </a:p>
          <a:p>
            <a:pPr algn="l"/>
            <a:endParaRPr lang="en-US" sz="1000"/>
          </a:p>
          <a:p>
            <a:pPr algn="l"/>
            <a:r>
              <a:rPr lang="en-US"/>
              <a:t>   int  rest = sumArr(arr+1,n-1);</a:t>
            </a:r>
          </a:p>
          <a:p>
            <a:pPr algn="l"/>
            <a:endParaRPr lang="en-US" sz="400"/>
          </a:p>
          <a:p>
            <a:pPr algn="l"/>
            <a:r>
              <a:rPr lang="en-US"/>
              <a:t>   return (arr[0] +  rest);</a:t>
            </a:r>
          </a:p>
          <a:p>
            <a:pPr algn="l"/>
            <a:r>
              <a:rPr lang="en-US" sz="1000"/>
              <a:t>}</a:t>
            </a:r>
          </a:p>
        </p:txBody>
      </p:sp>
      <p:grpSp>
        <p:nvGrpSpPr>
          <p:cNvPr id="864412" name="Group 156"/>
          <p:cNvGrpSpPr>
            <a:grpSpLocks/>
          </p:cNvGrpSpPr>
          <p:nvPr/>
        </p:nvGrpSpPr>
        <p:grpSpPr bwMode="auto">
          <a:xfrm>
            <a:off x="2122488" y="5661025"/>
            <a:ext cx="955675" cy="392113"/>
            <a:chOff x="4073" y="1064"/>
            <a:chExt cx="602" cy="247"/>
          </a:xfrm>
        </p:grpSpPr>
        <p:sp>
          <p:nvSpPr>
            <p:cNvPr id="864407" name="Rectangle 151"/>
            <p:cNvSpPr>
              <a:spLocks noChangeArrowheads="1"/>
            </p:cNvSpPr>
            <p:nvPr/>
          </p:nvSpPr>
          <p:spPr bwMode="auto">
            <a:xfrm>
              <a:off x="4073" y="1064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864408" name="Rectangle 152"/>
            <p:cNvSpPr>
              <a:spLocks noChangeArrowheads="1"/>
            </p:cNvSpPr>
            <p:nvPr/>
          </p:nvSpPr>
          <p:spPr bwMode="auto">
            <a:xfrm>
              <a:off x="4367" y="1064"/>
              <a:ext cx="308" cy="247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42</a:t>
              </a:r>
            </a:p>
          </p:txBody>
        </p:sp>
      </p:grpSp>
      <p:sp>
        <p:nvSpPr>
          <p:cNvPr id="864413" name="Text Box 157"/>
          <p:cNvSpPr txBox="1">
            <a:spLocks noChangeArrowheads="1"/>
          </p:cNvSpPr>
          <p:nvPr/>
        </p:nvSpPr>
        <p:spPr bwMode="auto">
          <a:xfrm>
            <a:off x="3114675" y="57467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864416" name="Line 160"/>
          <p:cNvSpPr>
            <a:spLocks noChangeShapeType="1"/>
          </p:cNvSpPr>
          <p:nvPr/>
        </p:nvSpPr>
        <p:spPr bwMode="auto">
          <a:xfrm>
            <a:off x="-28575" y="3143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17" name="Line 161"/>
          <p:cNvSpPr>
            <a:spLocks noChangeShapeType="1"/>
          </p:cNvSpPr>
          <p:nvPr/>
        </p:nvSpPr>
        <p:spPr bwMode="auto">
          <a:xfrm>
            <a:off x="142875" y="3581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18" name="Line 162"/>
          <p:cNvSpPr>
            <a:spLocks noChangeShapeType="1"/>
          </p:cNvSpPr>
          <p:nvPr/>
        </p:nvSpPr>
        <p:spPr bwMode="auto">
          <a:xfrm>
            <a:off x="171450" y="4010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19" name="Line 163"/>
          <p:cNvSpPr>
            <a:spLocks noChangeShapeType="1"/>
          </p:cNvSpPr>
          <p:nvPr/>
        </p:nvSpPr>
        <p:spPr bwMode="auto">
          <a:xfrm>
            <a:off x="1409700" y="3771900"/>
            <a:ext cx="209550" cy="133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25" name="Rectangle 169"/>
          <p:cNvSpPr>
            <a:spLocks noChangeArrowheads="1"/>
          </p:cNvSpPr>
          <p:nvPr/>
        </p:nvSpPr>
        <p:spPr bwMode="auto">
          <a:xfrm>
            <a:off x="0" y="2409825"/>
            <a:ext cx="4133850" cy="227647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24" name="Text Box 168"/>
          <p:cNvSpPr txBox="1">
            <a:spLocks noChangeArrowheads="1"/>
          </p:cNvSpPr>
          <p:nvPr/>
        </p:nvSpPr>
        <p:spPr bwMode="auto">
          <a:xfrm>
            <a:off x="180975" y="696913"/>
            <a:ext cx="3654425" cy="1711325"/>
          </a:xfrm>
          <a:prstGeom prst="rect">
            <a:avLst/>
          </a:prstGeom>
          <a:solidFill>
            <a:srgbClr val="F8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sumArr(int arr[], int n)</a:t>
            </a:r>
          </a:p>
          <a:p>
            <a:pPr algn="l"/>
            <a:r>
              <a:rPr lang="en-US" sz="1000"/>
              <a:t>{</a:t>
            </a:r>
          </a:p>
          <a:p>
            <a:pPr algn="l"/>
            <a:r>
              <a:rPr lang="en-US"/>
              <a:t>   if (n </a:t>
            </a:r>
            <a:r>
              <a:rPr lang="en-US">
                <a:solidFill>
                  <a:schemeClr val="tx1"/>
                </a:solidFill>
              </a:rPr>
              <a:t>== 0</a:t>
            </a:r>
            <a:r>
              <a:rPr lang="en-US"/>
              <a:t>)   return 0;</a:t>
            </a:r>
          </a:p>
          <a:p>
            <a:pPr algn="l"/>
            <a:endParaRPr lang="en-US" sz="1000"/>
          </a:p>
          <a:p>
            <a:pPr algn="l"/>
            <a:r>
              <a:rPr lang="en-US"/>
              <a:t>   int  rest = sumArr(arr+1,n-1);</a:t>
            </a:r>
          </a:p>
          <a:p>
            <a:pPr algn="l"/>
            <a:endParaRPr lang="en-US" sz="400"/>
          </a:p>
          <a:p>
            <a:pPr algn="l"/>
            <a:r>
              <a:rPr lang="en-US"/>
              <a:t>   return (arr[0] +  rest);</a:t>
            </a:r>
          </a:p>
          <a:p>
            <a:pPr algn="l"/>
            <a:r>
              <a:rPr lang="en-US" sz="1000"/>
              <a:t>}</a:t>
            </a:r>
          </a:p>
        </p:txBody>
      </p:sp>
      <p:sp>
        <p:nvSpPr>
          <p:cNvPr id="864422" name="Rectangle 166"/>
          <p:cNvSpPr>
            <a:spLocks noChangeArrowheads="1"/>
          </p:cNvSpPr>
          <p:nvPr/>
        </p:nvSpPr>
        <p:spPr bwMode="auto">
          <a:xfrm>
            <a:off x="2522538" y="3498850"/>
            <a:ext cx="488950" cy="392113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42</a:t>
            </a:r>
          </a:p>
        </p:txBody>
      </p:sp>
      <p:sp>
        <p:nvSpPr>
          <p:cNvPr id="864423" name="Text Box 167"/>
          <p:cNvSpPr txBox="1">
            <a:spLocks noChangeArrowheads="1"/>
          </p:cNvSpPr>
          <p:nvPr/>
        </p:nvSpPr>
        <p:spPr bwMode="auto">
          <a:xfrm>
            <a:off x="3141663" y="35274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864426" name="Line 170"/>
          <p:cNvSpPr>
            <a:spLocks noChangeShapeType="1"/>
          </p:cNvSpPr>
          <p:nvPr/>
        </p:nvSpPr>
        <p:spPr bwMode="auto">
          <a:xfrm>
            <a:off x="-38100" y="895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27" name="Line 171"/>
          <p:cNvSpPr>
            <a:spLocks noChangeShapeType="1"/>
          </p:cNvSpPr>
          <p:nvPr/>
        </p:nvSpPr>
        <p:spPr bwMode="auto">
          <a:xfrm>
            <a:off x="133350" y="1333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28" name="Line 172"/>
          <p:cNvSpPr>
            <a:spLocks noChangeShapeType="1"/>
          </p:cNvSpPr>
          <p:nvPr/>
        </p:nvSpPr>
        <p:spPr bwMode="auto">
          <a:xfrm>
            <a:off x="161925" y="1762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29" name="Line 173"/>
          <p:cNvSpPr>
            <a:spLocks noChangeShapeType="1"/>
          </p:cNvSpPr>
          <p:nvPr/>
        </p:nvSpPr>
        <p:spPr bwMode="auto">
          <a:xfrm>
            <a:off x="1381125" y="1524000"/>
            <a:ext cx="209550" cy="133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33" name="Text Box 177"/>
          <p:cNvSpPr txBox="1">
            <a:spLocks noChangeArrowheads="1"/>
          </p:cNvSpPr>
          <p:nvPr/>
        </p:nvSpPr>
        <p:spPr bwMode="auto">
          <a:xfrm>
            <a:off x="4743450" y="1011238"/>
            <a:ext cx="3654425" cy="1711325"/>
          </a:xfrm>
          <a:prstGeom prst="rect">
            <a:avLst/>
          </a:prstGeom>
          <a:solidFill>
            <a:srgbClr val="F8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sumArr(int arr[], int n)</a:t>
            </a:r>
          </a:p>
          <a:p>
            <a:pPr algn="l"/>
            <a:r>
              <a:rPr lang="en-US" sz="1000"/>
              <a:t>{</a:t>
            </a:r>
          </a:p>
          <a:p>
            <a:pPr algn="l"/>
            <a:r>
              <a:rPr lang="en-US"/>
              <a:t>   if (n </a:t>
            </a:r>
            <a:r>
              <a:rPr lang="en-US">
                <a:solidFill>
                  <a:schemeClr val="tx1"/>
                </a:solidFill>
              </a:rPr>
              <a:t>== 0</a:t>
            </a:r>
            <a:r>
              <a:rPr lang="en-US"/>
              <a:t>)   return 0;</a:t>
            </a:r>
          </a:p>
          <a:p>
            <a:pPr algn="l"/>
            <a:endParaRPr lang="en-US" sz="1000"/>
          </a:p>
          <a:p>
            <a:pPr algn="l"/>
            <a:r>
              <a:rPr lang="en-US"/>
              <a:t>   int  rest = sumArr(arr+1,n-1);</a:t>
            </a:r>
          </a:p>
          <a:p>
            <a:pPr algn="l"/>
            <a:endParaRPr lang="en-US" sz="400"/>
          </a:p>
          <a:p>
            <a:pPr algn="l"/>
            <a:r>
              <a:rPr lang="en-US"/>
              <a:t>   return (arr[0] +  rest);</a:t>
            </a:r>
          </a:p>
          <a:p>
            <a:pPr algn="l"/>
            <a:r>
              <a:rPr lang="en-US" sz="1000"/>
              <a:t>}</a:t>
            </a:r>
          </a:p>
        </p:txBody>
      </p:sp>
      <p:sp>
        <p:nvSpPr>
          <p:cNvPr id="864434" name="Rectangle 178"/>
          <p:cNvSpPr>
            <a:spLocks noChangeArrowheads="1"/>
          </p:cNvSpPr>
          <p:nvPr/>
        </p:nvSpPr>
        <p:spPr bwMode="auto">
          <a:xfrm>
            <a:off x="0" y="0"/>
            <a:ext cx="4133850" cy="240982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0" y="-238125"/>
            <a:ext cx="5667375" cy="1143000"/>
          </a:xfrm>
          <a:noFill/>
          <a:ln/>
        </p:spPr>
        <p:txBody>
          <a:bodyPr/>
          <a:lstStyle/>
          <a:p>
            <a:r>
              <a:rPr lang="en-US" sz="2600"/>
              <a:t>Array-summer Trace-through</a:t>
            </a:r>
            <a:endParaRPr lang="en-US" sz="2600">
              <a:solidFill>
                <a:schemeClr val="accent2"/>
              </a:solidFill>
            </a:endParaRPr>
          </a:p>
        </p:txBody>
      </p:sp>
      <p:sp>
        <p:nvSpPr>
          <p:cNvPr id="864435" name="Line 179"/>
          <p:cNvSpPr>
            <a:spLocks noChangeShapeType="1"/>
          </p:cNvSpPr>
          <p:nvPr/>
        </p:nvSpPr>
        <p:spPr bwMode="auto">
          <a:xfrm>
            <a:off x="4524375" y="1190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36" name="Line 180"/>
          <p:cNvSpPr>
            <a:spLocks noChangeShapeType="1"/>
          </p:cNvSpPr>
          <p:nvPr/>
        </p:nvSpPr>
        <p:spPr bwMode="auto">
          <a:xfrm>
            <a:off x="4695825" y="1628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31" name="Text Box 175"/>
          <p:cNvSpPr txBox="1">
            <a:spLocks noChangeArrowheads="1"/>
          </p:cNvSpPr>
          <p:nvPr/>
        </p:nvSpPr>
        <p:spPr bwMode="auto">
          <a:xfrm>
            <a:off x="3113088" y="13176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0</a:t>
            </a:r>
          </a:p>
        </p:txBody>
      </p:sp>
      <p:sp>
        <p:nvSpPr>
          <p:cNvPr id="864432" name="Rectangle 176"/>
          <p:cNvSpPr>
            <a:spLocks noChangeArrowheads="1"/>
          </p:cNvSpPr>
          <p:nvPr/>
        </p:nvSpPr>
        <p:spPr bwMode="auto">
          <a:xfrm>
            <a:off x="2790825" y="1304925"/>
            <a:ext cx="50800" cy="3429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37" name="Line 181"/>
          <p:cNvSpPr>
            <a:spLocks noChangeShapeType="1"/>
          </p:cNvSpPr>
          <p:nvPr/>
        </p:nvSpPr>
        <p:spPr bwMode="auto">
          <a:xfrm>
            <a:off x="6515100" y="1381125"/>
            <a:ext cx="209550" cy="133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39" name="Rectangle 183"/>
          <p:cNvSpPr>
            <a:spLocks noChangeArrowheads="1"/>
          </p:cNvSpPr>
          <p:nvPr/>
        </p:nvSpPr>
        <p:spPr bwMode="auto">
          <a:xfrm>
            <a:off x="1581150" y="1476375"/>
            <a:ext cx="2019300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38" name="Text Box 182"/>
          <p:cNvSpPr txBox="1">
            <a:spLocks noChangeArrowheads="1"/>
          </p:cNvSpPr>
          <p:nvPr/>
        </p:nvSpPr>
        <p:spPr bwMode="auto">
          <a:xfrm>
            <a:off x="6942138" y="14414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0</a:t>
            </a:r>
          </a:p>
        </p:txBody>
      </p:sp>
      <p:sp>
        <p:nvSpPr>
          <p:cNvPr id="864440" name="Rectangle 184"/>
          <p:cNvSpPr>
            <a:spLocks noChangeArrowheads="1"/>
          </p:cNvSpPr>
          <p:nvPr/>
        </p:nvSpPr>
        <p:spPr bwMode="auto">
          <a:xfrm>
            <a:off x="1304925" y="1876425"/>
            <a:ext cx="695325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41" name="Text Box 185"/>
          <p:cNvSpPr txBox="1">
            <a:spLocks noChangeArrowheads="1"/>
          </p:cNvSpPr>
          <p:nvPr/>
        </p:nvSpPr>
        <p:spPr bwMode="auto">
          <a:xfrm>
            <a:off x="1751013" y="2413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42</a:t>
            </a:r>
          </a:p>
        </p:txBody>
      </p:sp>
      <p:sp>
        <p:nvSpPr>
          <p:cNvPr id="864443" name="Line 187"/>
          <p:cNvSpPr>
            <a:spLocks noChangeShapeType="1"/>
          </p:cNvSpPr>
          <p:nvPr/>
        </p:nvSpPr>
        <p:spPr bwMode="auto">
          <a:xfrm>
            <a:off x="161925" y="2085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44" name="Text Box 188"/>
          <p:cNvSpPr txBox="1">
            <a:spLocks noChangeArrowheads="1"/>
          </p:cNvSpPr>
          <p:nvPr/>
        </p:nvSpPr>
        <p:spPr bwMode="auto">
          <a:xfrm>
            <a:off x="1924050" y="1884363"/>
            <a:ext cx="306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+</a:t>
            </a:r>
          </a:p>
        </p:txBody>
      </p:sp>
      <p:sp>
        <p:nvSpPr>
          <p:cNvPr id="864445" name="Rectangle 189"/>
          <p:cNvSpPr>
            <a:spLocks noChangeArrowheads="1"/>
          </p:cNvSpPr>
          <p:nvPr/>
        </p:nvSpPr>
        <p:spPr bwMode="auto">
          <a:xfrm>
            <a:off x="2143125" y="1885950"/>
            <a:ext cx="581025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42" name="Text Box 186"/>
          <p:cNvSpPr txBox="1">
            <a:spLocks noChangeArrowheads="1"/>
          </p:cNvSpPr>
          <p:nvPr/>
        </p:nvSpPr>
        <p:spPr bwMode="auto">
          <a:xfrm>
            <a:off x="1579563" y="15271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0</a:t>
            </a:r>
          </a:p>
        </p:txBody>
      </p:sp>
      <p:sp>
        <p:nvSpPr>
          <p:cNvPr id="864447" name="Rectangle 191"/>
          <p:cNvSpPr>
            <a:spLocks noChangeArrowheads="1"/>
          </p:cNvSpPr>
          <p:nvPr/>
        </p:nvSpPr>
        <p:spPr bwMode="auto">
          <a:xfrm>
            <a:off x="1609725" y="3724275"/>
            <a:ext cx="2047875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55" name="Rectangle 199"/>
          <p:cNvSpPr>
            <a:spLocks noChangeArrowheads="1"/>
          </p:cNvSpPr>
          <p:nvPr/>
        </p:nvSpPr>
        <p:spPr bwMode="auto">
          <a:xfrm>
            <a:off x="1304925" y="1885950"/>
            <a:ext cx="1447800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46" name="Text Box 190"/>
          <p:cNvSpPr txBox="1">
            <a:spLocks noChangeArrowheads="1"/>
          </p:cNvSpPr>
          <p:nvPr/>
        </p:nvSpPr>
        <p:spPr bwMode="auto">
          <a:xfrm>
            <a:off x="1817688" y="19177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42</a:t>
            </a:r>
          </a:p>
        </p:txBody>
      </p:sp>
      <p:sp>
        <p:nvSpPr>
          <p:cNvPr id="864449" name="Rectangle 193"/>
          <p:cNvSpPr>
            <a:spLocks noChangeArrowheads="1"/>
          </p:cNvSpPr>
          <p:nvPr/>
        </p:nvSpPr>
        <p:spPr bwMode="auto">
          <a:xfrm>
            <a:off x="1304925" y="4133850"/>
            <a:ext cx="695325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50" name="Text Box 194"/>
          <p:cNvSpPr txBox="1">
            <a:spLocks noChangeArrowheads="1"/>
          </p:cNvSpPr>
          <p:nvPr/>
        </p:nvSpPr>
        <p:spPr bwMode="auto">
          <a:xfrm>
            <a:off x="1512888" y="249872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20</a:t>
            </a:r>
          </a:p>
        </p:txBody>
      </p:sp>
      <p:sp>
        <p:nvSpPr>
          <p:cNvPr id="864451" name="Line 195"/>
          <p:cNvSpPr>
            <a:spLocks noChangeShapeType="1"/>
          </p:cNvSpPr>
          <p:nvPr/>
        </p:nvSpPr>
        <p:spPr bwMode="auto">
          <a:xfrm>
            <a:off x="161925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57" name="Rectangle 201"/>
          <p:cNvSpPr>
            <a:spLocks noChangeArrowheads="1"/>
          </p:cNvSpPr>
          <p:nvPr/>
        </p:nvSpPr>
        <p:spPr bwMode="auto">
          <a:xfrm>
            <a:off x="1609725" y="5915025"/>
            <a:ext cx="2047875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52" name="Rectangle 196"/>
          <p:cNvSpPr>
            <a:spLocks noChangeArrowheads="1"/>
          </p:cNvSpPr>
          <p:nvPr/>
        </p:nvSpPr>
        <p:spPr bwMode="auto">
          <a:xfrm>
            <a:off x="2143125" y="4143375"/>
            <a:ext cx="590550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53" name="Text Box 197"/>
          <p:cNvSpPr txBox="1">
            <a:spLocks noChangeArrowheads="1"/>
          </p:cNvSpPr>
          <p:nvPr/>
        </p:nvSpPr>
        <p:spPr bwMode="auto">
          <a:xfrm>
            <a:off x="1538288" y="381317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42</a:t>
            </a:r>
          </a:p>
        </p:txBody>
      </p:sp>
      <p:sp>
        <p:nvSpPr>
          <p:cNvPr id="864456" name="Rectangle 200"/>
          <p:cNvSpPr>
            <a:spLocks noChangeArrowheads="1"/>
          </p:cNvSpPr>
          <p:nvPr/>
        </p:nvSpPr>
        <p:spPr bwMode="auto">
          <a:xfrm>
            <a:off x="1295400" y="4143375"/>
            <a:ext cx="1447800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54" name="Text Box 198"/>
          <p:cNvSpPr txBox="1">
            <a:spLocks noChangeArrowheads="1"/>
          </p:cNvSpPr>
          <p:nvPr/>
        </p:nvSpPr>
        <p:spPr bwMode="auto">
          <a:xfrm>
            <a:off x="1817688" y="417512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62</a:t>
            </a:r>
          </a:p>
        </p:txBody>
      </p:sp>
      <p:sp>
        <p:nvSpPr>
          <p:cNvPr id="864458" name="Rectangle 202"/>
          <p:cNvSpPr>
            <a:spLocks noChangeArrowheads="1"/>
          </p:cNvSpPr>
          <p:nvPr/>
        </p:nvSpPr>
        <p:spPr bwMode="auto">
          <a:xfrm>
            <a:off x="1314450" y="6305550"/>
            <a:ext cx="695325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59" name="Text Box 203"/>
          <p:cNvSpPr txBox="1">
            <a:spLocks noChangeArrowheads="1"/>
          </p:cNvSpPr>
          <p:nvPr/>
        </p:nvSpPr>
        <p:spPr bwMode="auto">
          <a:xfrm>
            <a:off x="1284288" y="4670425"/>
            <a:ext cx="427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864460" name="Line 204"/>
          <p:cNvSpPr>
            <a:spLocks noChangeShapeType="1"/>
          </p:cNvSpPr>
          <p:nvPr/>
        </p:nvSpPr>
        <p:spPr bwMode="auto">
          <a:xfrm>
            <a:off x="171450" y="6515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4465" name="Rectangle 209"/>
          <p:cNvSpPr>
            <a:spLocks noChangeArrowheads="1"/>
          </p:cNvSpPr>
          <p:nvPr/>
        </p:nvSpPr>
        <p:spPr bwMode="auto">
          <a:xfrm>
            <a:off x="6448425" y="6115050"/>
            <a:ext cx="2047875" cy="457200"/>
          </a:xfrm>
          <a:prstGeom prst="rect">
            <a:avLst/>
          </a:prstGeom>
          <a:solidFill>
            <a:srgbClr val="EFFFE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61" name="Rectangle 205"/>
          <p:cNvSpPr>
            <a:spLocks noChangeArrowheads="1"/>
          </p:cNvSpPr>
          <p:nvPr/>
        </p:nvSpPr>
        <p:spPr bwMode="auto">
          <a:xfrm>
            <a:off x="2152650" y="6315075"/>
            <a:ext cx="590550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62" name="Text Box 206"/>
          <p:cNvSpPr txBox="1">
            <a:spLocks noChangeArrowheads="1"/>
          </p:cNvSpPr>
          <p:nvPr/>
        </p:nvSpPr>
        <p:spPr bwMode="auto">
          <a:xfrm>
            <a:off x="1500188" y="600392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62</a:t>
            </a:r>
          </a:p>
        </p:txBody>
      </p:sp>
      <p:sp>
        <p:nvSpPr>
          <p:cNvPr id="864463" name="Rectangle 207"/>
          <p:cNvSpPr>
            <a:spLocks noChangeArrowheads="1"/>
          </p:cNvSpPr>
          <p:nvPr/>
        </p:nvSpPr>
        <p:spPr bwMode="auto">
          <a:xfrm>
            <a:off x="1304925" y="6315075"/>
            <a:ext cx="1447800" cy="457200"/>
          </a:xfrm>
          <a:prstGeom prst="rect">
            <a:avLst/>
          </a:prstGeom>
          <a:solidFill>
            <a:srgbClr val="F8F3FF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4464" name="Text Box 208"/>
          <p:cNvSpPr txBox="1">
            <a:spLocks noChangeArrowheads="1"/>
          </p:cNvSpPr>
          <p:nvPr/>
        </p:nvSpPr>
        <p:spPr bwMode="auto">
          <a:xfrm>
            <a:off x="1827213" y="634682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72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-0.58333 -0.1472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64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67" y="-736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57917 -0.1388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64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58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864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8643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8643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8643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6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0375 -0.46111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864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23056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-0.06771 -0.462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864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-2312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6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6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00" fill="hold"/>
                                        <p:tgtEl>
                                          <p:spTgt spid="8644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8644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8644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8644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6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-0.04583 -0.46528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864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-2326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08437 -0.47639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864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23819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6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6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1000" fill="hold"/>
                                        <p:tgtEl>
                                          <p:spTgt spid="8644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70" dur="1000" fill="hold"/>
                                        <p:tgtEl>
                                          <p:spTgt spid="8644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8644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8644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86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77556E-17 L 0.45833 -0.09167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864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-4583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0.41979 -0.09584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864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-4792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86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1000" fill="hold"/>
                                        <p:tgtEl>
                                          <p:spTgt spid="8644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0" dur="1000" fill="hold"/>
                                        <p:tgtEl>
                                          <p:spTgt spid="8644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6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 tmFilter="0, 0; .2, .5; .8, .5; 1, 0"/>
                                        <p:tgtEl>
                                          <p:spTgt spid="8644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250" autoRev="1" fill="hold"/>
                                        <p:tgtEl>
                                          <p:spTgt spid="8644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-0.58646 0.01388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864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23" y="694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1000"/>
                                        <p:tgtEl>
                                          <p:spTgt spid="864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2000"/>
                                        <p:tgtEl>
                                          <p:spTgt spid="86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1000"/>
                                        <p:tgtEl>
                                          <p:spTgt spid="864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1000"/>
                                        <p:tgtEl>
                                          <p:spTgt spid="864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1000"/>
                                        <p:tgtEl>
                                          <p:spTgt spid="864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2000"/>
                                        <p:tgtEl>
                                          <p:spTgt spid="86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03646 0.24167 " pathEditMode="relative" rAng="0" ptsTypes="AA">
                                      <p:cBhvr>
                                        <p:cTn id="301" dur="2000" fill="hold"/>
                                        <p:tgtEl>
                                          <p:spTgt spid="864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2000"/>
                                        <p:tgtEl>
                                          <p:spTgt spid="86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78 L 0.07396 0.05833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864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86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-0.03021 0.27778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864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3889"/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1000"/>
                                        <p:tgtEl>
                                          <p:spTgt spid="864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1000"/>
                                        <p:tgtEl>
                                          <p:spTgt spid="864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2000"/>
                                        <p:tgtEl>
                                          <p:spTgt spid="86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1000"/>
                                        <p:tgtEl>
                                          <p:spTgt spid="864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6" dur="1000"/>
                                        <p:tgtEl>
                                          <p:spTgt spid="864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1000"/>
                                        <p:tgtEl>
                                          <p:spTgt spid="864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1000"/>
                                        <p:tgtEl>
                                          <p:spTgt spid="864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1000"/>
                                        <p:tgtEl>
                                          <p:spTgt spid="864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1000"/>
                                        <p:tgtEl>
                                          <p:spTgt spid="864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1000"/>
                                        <p:tgtEl>
                                          <p:spTgt spid="864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1000"/>
                                        <p:tgtEl>
                                          <p:spTgt spid="864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1000"/>
                                        <p:tgtEl>
                                          <p:spTgt spid="864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1000"/>
                                        <p:tgtEl>
                                          <p:spTgt spid="864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1000"/>
                                        <p:tgtEl>
                                          <p:spTgt spid="864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1000"/>
                                        <p:tgtEl>
                                          <p:spTgt spid="864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1000"/>
                                        <p:tgtEl>
                                          <p:spTgt spid="864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1000"/>
                                        <p:tgtEl>
                                          <p:spTgt spid="864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1000"/>
                                        <p:tgtEl>
                                          <p:spTgt spid="864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1000"/>
                                        <p:tgtEl>
                                          <p:spTgt spid="864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1000"/>
                                        <p:tgtEl>
                                          <p:spTgt spid="864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1000"/>
                                        <p:tgtEl>
                                          <p:spTgt spid="864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1000"/>
                                        <p:tgtEl>
                                          <p:spTgt spid="864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1000"/>
                                        <p:tgtEl>
                                          <p:spTgt spid="864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1000"/>
                                        <p:tgtEl>
                                          <p:spTgt spid="864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1000"/>
                                        <p:tgtEl>
                                          <p:spTgt spid="864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1000"/>
                                        <p:tgtEl>
                                          <p:spTgt spid="864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2000"/>
                                        <p:tgtEl>
                                          <p:spTgt spid="86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47 L -0.02101 0.24352 " pathEditMode="relative" rAng="0" ptsTypes="AA">
                                      <p:cBhvr>
                                        <p:cTn id="423" dur="2000" fill="hold"/>
                                        <p:tgtEl>
                                          <p:spTgt spid="864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 nodeType="clickPar">
                      <p:stCondLst>
                        <p:cond delay="indefinite"/>
                      </p:stCondLst>
                      <p:childTnLst>
                        <p:par>
                          <p:cTn id="4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2000"/>
                                        <p:tgtEl>
                                          <p:spTgt spid="86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07292 0.05139 " pathEditMode="relative" rAng="0" ptsTypes="AA">
                                      <p:cBhvr>
                                        <p:cTn id="430" dur="2000" fill="hold"/>
                                        <p:tgtEl>
                                          <p:spTgt spid="864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 nodeType="clickPar">
                      <p:stCondLst>
                        <p:cond delay="indefinite"/>
                      </p:stCondLst>
                      <p:childTnLst>
                        <p:par>
                          <p:cTn id="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86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 nodeType="clickPar">
                      <p:stCondLst>
                        <p:cond delay="indefinite"/>
                      </p:stCondLst>
                      <p:childTnLst>
                        <p:par>
                          <p:cTn id="4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-0.03333 0.26805 " pathEditMode="relative" rAng="0" ptsTypes="AA">
                                      <p:cBhvr>
                                        <p:cTn id="441" dur="2000" fill="hold"/>
                                        <p:tgtEl>
                                          <p:spTgt spid="864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13403"/>
                                    </p:animMotion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1000"/>
                                        <p:tgtEl>
                                          <p:spTgt spid="864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1000"/>
                                        <p:tgtEl>
                                          <p:spTgt spid="864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1000"/>
                                        <p:tgtEl>
                                          <p:spTgt spid="864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1000"/>
                                        <p:tgtEl>
                                          <p:spTgt spid="864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1000"/>
                                        <p:tgtEl>
                                          <p:spTgt spid="864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1000"/>
                                        <p:tgtEl>
                                          <p:spTgt spid="864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1000"/>
                                        <p:tgtEl>
                                          <p:spTgt spid="864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1000"/>
                                        <p:tgtEl>
                                          <p:spTgt spid="864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1000"/>
                                        <p:tgtEl>
                                          <p:spTgt spid="864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1000"/>
                                        <p:tgtEl>
                                          <p:spTgt spid="864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1000"/>
                                        <p:tgtEl>
                                          <p:spTgt spid="864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1000"/>
                                        <p:tgtEl>
                                          <p:spTgt spid="864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1000"/>
                                        <p:tgtEl>
                                          <p:spTgt spid="864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1000"/>
                                        <p:tgtEl>
                                          <p:spTgt spid="864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1000"/>
                                        <p:tgtEl>
                                          <p:spTgt spid="864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1000"/>
                                        <p:tgtEl>
                                          <p:spTgt spid="864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1000"/>
                                        <p:tgtEl>
                                          <p:spTgt spid="864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1000"/>
                                        <p:tgtEl>
                                          <p:spTgt spid="864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1000"/>
                                        <p:tgtEl>
                                          <p:spTgt spid="864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1000"/>
                                        <p:tgtEl>
                                          <p:spTgt spid="864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1000"/>
                                        <p:tgtEl>
                                          <p:spTgt spid="864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1000"/>
                                        <p:tgtEl>
                                          <p:spTgt spid="864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1000"/>
                                        <p:tgtEl>
                                          <p:spTgt spid="864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2000"/>
                                        <p:tgtEl>
                                          <p:spTgt spid="86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1000"/>
                                        <p:tgtEl>
                                          <p:spTgt spid="864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1000"/>
                                        <p:tgtEl>
                                          <p:spTgt spid="864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2000"/>
                                        <p:tgtEl>
                                          <p:spTgt spid="86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 nodeType="clickPar">
                      <p:stCondLst>
                        <p:cond delay="indefinite"/>
                      </p:stCondLst>
                      <p:childTnLst>
                        <p:par>
                          <p:cTn id="5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 nodeType="clickPar">
                      <p:stCondLst>
                        <p:cond delay="indefinite"/>
                      </p:stCondLst>
                      <p:childTnLst>
                        <p:par>
                          <p:cTn id="5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 nodeType="clickPar">
                      <p:stCondLst>
                        <p:cond delay="indefinite"/>
                      </p:stCondLst>
                      <p:childTnLst>
                        <p:par>
                          <p:cTn id="5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 nodeType="clickPar">
                      <p:stCondLst>
                        <p:cond delay="indefinite"/>
                      </p:stCondLst>
                      <p:childTnLst>
                        <p:par>
                          <p:cTn id="5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2000"/>
                                        <p:tgtEl>
                                          <p:spTgt spid="86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0.01354 0.24166 " pathEditMode="relative" rAng="0" ptsTypes="AA">
                                      <p:cBhvr>
                                        <p:cTn id="545" dur="2000" fill="hold"/>
                                        <p:tgtEl>
                                          <p:spTgt spid="864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 nodeType="clickPar">
                      <p:stCondLst>
                        <p:cond delay="indefinite"/>
                      </p:stCondLst>
                      <p:childTnLst>
                        <p:par>
                          <p:cTn id="5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2000"/>
                                        <p:tgtEl>
                                          <p:spTgt spid="86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07292 0.05139 " pathEditMode="relative" rAng="0" ptsTypes="AA">
                                      <p:cBhvr>
                                        <p:cTn id="552" dur="2000" fill="hold"/>
                                        <p:tgtEl>
                                          <p:spTgt spid="864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 nodeType="clickPar">
                      <p:stCondLst>
                        <p:cond delay="indefinite"/>
                      </p:stCondLst>
                      <p:childTnLst>
                        <p:par>
                          <p:cTn id="5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86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 nodeType="clickPar">
                      <p:stCondLst>
                        <p:cond delay="indefinite"/>
                      </p:stCondLst>
                      <p:childTnLst>
                        <p:par>
                          <p:cTn id="5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0.51355 -0.02916 " pathEditMode="relative" rAng="0" ptsTypes="AA">
                                      <p:cBhvr>
                                        <p:cTn id="563" dur="2000" fill="hold"/>
                                        <p:tgtEl>
                                          <p:spTgt spid="864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-1458"/>
                                    </p:animMotion>
                                  </p:childTnLst>
                                </p:cTn>
                              </p:par>
                              <p:par>
                                <p:cTn id="5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1000"/>
                                        <p:tgtEl>
                                          <p:spTgt spid="864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1000"/>
                                        <p:tgtEl>
                                          <p:spTgt spid="864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1000"/>
                                        <p:tgtEl>
                                          <p:spTgt spid="864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1000"/>
                                        <p:tgtEl>
                                          <p:spTgt spid="864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1000"/>
                                        <p:tgtEl>
                                          <p:spTgt spid="864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1000"/>
                                        <p:tgtEl>
                                          <p:spTgt spid="864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1000"/>
                                        <p:tgtEl>
                                          <p:spTgt spid="864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1000"/>
                                        <p:tgtEl>
                                          <p:spTgt spid="864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1000"/>
                                        <p:tgtEl>
                                          <p:spTgt spid="864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1000"/>
                                        <p:tgtEl>
                                          <p:spTgt spid="864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1000"/>
                                        <p:tgtEl>
                                          <p:spTgt spid="864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1000"/>
                                        <p:tgtEl>
                                          <p:spTgt spid="864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3" dur="1000"/>
                                        <p:tgtEl>
                                          <p:spTgt spid="864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1000"/>
                                        <p:tgtEl>
                                          <p:spTgt spid="864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9" dur="1000"/>
                                        <p:tgtEl>
                                          <p:spTgt spid="864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1000"/>
                                        <p:tgtEl>
                                          <p:spTgt spid="864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1000"/>
                                        <p:tgtEl>
                                          <p:spTgt spid="864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8" dur="1000"/>
                                        <p:tgtEl>
                                          <p:spTgt spid="864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2000"/>
                                        <p:tgtEl>
                                          <p:spTgt spid="86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466" grpId="0"/>
      <p:bldP spid="864466" grpId="1"/>
      <p:bldP spid="864468" grpId="0"/>
      <p:bldP spid="864468" grpId="1"/>
      <p:bldP spid="864467" grpId="0"/>
      <p:bldP spid="864467" grpId="1"/>
      <p:bldP spid="864303" grpId="0" animBg="1"/>
      <p:bldP spid="864303" grpId="1" animBg="1"/>
      <p:bldP spid="864398" grpId="0" animBg="1"/>
      <p:bldP spid="864399" grpId="0"/>
      <p:bldP spid="864399" grpId="1"/>
      <p:bldP spid="864399" grpId="2"/>
      <p:bldP spid="864399" grpId="3"/>
      <p:bldP spid="864400" grpId="0" animBg="1"/>
      <p:bldP spid="864400" grpId="1" animBg="1"/>
      <p:bldP spid="864401" grpId="0" animBg="1"/>
      <p:bldP spid="864401" grpId="1" animBg="1"/>
      <p:bldP spid="864402" grpId="0" animBg="1"/>
      <p:bldP spid="864402" grpId="1" animBg="1"/>
      <p:bldP spid="864403" grpId="0" animBg="1"/>
      <p:bldP spid="864403" grpId="1" animBg="1"/>
      <p:bldP spid="864409" grpId="0"/>
      <p:bldP spid="864415" grpId="0" animBg="1"/>
      <p:bldP spid="864415" grpId="1" animBg="1"/>
      <p:bldP spid="864404" grpId="0" animBg="1"/>
      <p:bldP spid="864404" grpId="1" animBg="1"/>
      <p:bldP spid="864413" grpId="0"/>
      <p:bldP spid="864413" grpId="1"/>
      <p:bldP spid="864413" grpId="2"/>
      <p:bldP spid="864413" grpId="3"/>
      <p:bldP spid="864416" grpId="0" animBg="1"/>
      <p:bldP spid="864416" grpId="1" animBg="1"/>
      <p:bldP spid="864416" grpId="2" animBg="1"/>
      <p:bldP spid="864417" grpId="0" animBg="1"/>
      <p:bldP spid="864417" grpId="1" animBg="1"/>
      <p:bldP spid="864417" grpId="2" animBg="1"/>
      <p:bldP spid="864418" grpId="0" animBg="1"/>
      <p:bldP spid="864418" grpId="1" animBg="1"/>
      <p:bldP spid="864418" grpId="2" animBg="1"/>
      <p:bldP spid="864419" grpId="0" animBg="1"/>
      <p:bldP spid="864419" grpId="1" animBg="1"/>
      <p:bldP spid="864419" grpId="2" animBg="1"/>
      <p:bldP spid="864425" grpId="0" animBg="1"/>
      <p:bldP spid="864425" grpId="1" animBg="1"/>
      <p:bldP spid="864425" grpId="2" animBg="1"/>
      <p:bldP spid="864424" grpId="0" animBg="1"/>
      <p:bldP spid="864424" grpId="1" animBg="1"/>
      <p:bldP spid="864422" grpId="0" animBg="1"/>
      <p:bldP spid="864422" grpId="1" animBg="1"/>
      <p:bldP spid="864422" grpId="2" animBg="1"/>
      <p:bldP spid="864422" grpId="3" animBg="1"/>
      <p:bldP spid="864423" grpId="0"/>
      <p:bldP spid="864423" grpId="1"/>
      <p:bldP spid="864423" grpId="2"/>
      <p:bldP spid="864423" grpId="3"/>
      <p:bldP spid="864423" grpId="4"/>
      <p:bldP spid="864426" grpId="0" animBg="1"/>
      <p:bldP spid="864426" grpId="1" animBg="1"/>
      <p:bldP spid="864426" grpId="2" animBg="1"/>
      <p:bldP spid="864427" grpId="0" animBg="1"/>
      <p:bldP spid="864427" grpId="1" animBg="1"/>
      <p:bldP spid="864427" grpId="2" animBg="1"/>
      <p:bldP spid="864428" grpId="0" animBg="1"/>
      <p:bldP spid="864428" grpId="1" animBg="1"/>
      <p:bldP spid="864428" grpId="2" animBg="1"/>
      <p:bldP spid="864429" grpId="0" animBg="1"/>
      <p:bldP spid="864429" grpId="1" animBg="1"/>
      <p:bldP spid="864429" grpId="2" animBg="1"/>
      <p:bldP spid="864433" grpId="0" animBg="1"/>
      <p:bldP spid="864433" grpId="1" animBg="1"/>
      <p:bldP spid="864433" grpId="2" animBg="1"/>
      <p:bldP spid="864434" grpId="0" animBg="1"/>
      <p:bldP spid="864434" grpId="1" animBg="1"/>
      <p:bldP spid="864434" grpId="2" animBg="1"/>
      <p:bldP spid="864435" grpId="0" animBg="1"/>
      <p:bldP spid="864435" grpId="1" animBg="1"/>
      <p:bldP spid="864435" grpId="2" animBg="1"/>
      <p:bldP spid="864436" grpId="0" animBg="1"/>
      <p:bldP spid="864436" grpId="1" animBg="1"/>
      <p:bldP spid="864436" grpId="2" animBg="1"/>
      <p:bldP spid="864431" grpId="0"/>
      <p:bldP spid="864431" grpId="1"/>
      <p:bldP spid="864431" grpId="2"/>
      <p:bldP spid="864431" grpId="3"/>
      <p:bldP spid="864431" grpId="4"/>
      <p:bldP spid="864432" grpId="0" animBg="1"/>
      <p:bldP spid="864432" grpId="1" animBg="1"/>
      <p:bldP spid="864432" grpId="2" animBg="1"/>
      <p:bldP spid="864432" grpId="3" animBg="1"/>
      <p:bldP spid="864437" grpId="0" animBg="1"/>
      <p:bldP spid="864437" grpId="1" animBg="1"/>
      <p:bldP spid="864437" grpId="2" animBg="1"/>
      <p:bldP spid="864439" grpId="0" animBg="1"/>
      <p:bldP spid="864439" grpId="1" animBg="1"/>
      <p:bldP spid="864438" grpId="0"/>
      <p:bldP spid="864438" grpId="1"/>
      <p:bldP spid="864438" grpId="2"/>
      <p:bldP spid="864440" grpId="0" animBg="1"/>
      <p:bldP spid="864440" grpId="1" animBg="1"/>
      <p:bldP spid="864441" grpId="0"/>
      <p:bldP spid="864441" grpId="1"/>
      <p:bldP spid="864441" grpId="2"/>
      <p:bldP spid="864443" grpId="0" animBg="1"/>
      <p:bldP spid="864443" grpId="1" animBg="1"/>
      <p:bldP spid="864444" grpId="0"/>
      <p:bldP spid="864444" grpId="1"/>
      <p:bldP spid="864445" grpId="0" animBg="1"/>
      <p:bldP spid="864445" grpId="1" animBg="1"/>
      <p:bldP spid="864442" grpId="0"/>
      <p:bldP spid="864442" grpId="1"/>
      <p:bldP spid="864442" grpId="2"/>
      <p:bldP spid="864447" grpId="0" animBg="1"/>
      <p:bldP spid="864447" grpId="1" animBg="1"/>
      <p:bldP spid="864455" grpId="0" animBg="1"/>
      <p:bldP spid="864455" grpId="1" animBg="1"/>
      <p:bldP spid="864455" grpId="2" animBg="1"/>
      <p:bldP spid="864455" grpId="3" animBg="1"/>
      <p:bldP spid="864446" grpId="0"/>
      <p:bldP spid="864446" grpId="1"/>
      <p:bldP spid="864446" grpId="2"/>
      <p:bldP spid="864449" grpId="0" animBg="1"/>
      <p:bldP spid="864449" grpId="1" animBg="1"/>
      <p:bldP spid="864449" grpId="2" animBg="1"/>
      <p:bldP spid="864450" grpId="0"/>
      <p:bldP spid="864450" grpId="1"/>
      <p:bldP spid="864450" grpId="2"/>
      <p:bldP spid="864450" grpId="3"/>
      <p:bldP spid="864451" grpId="0" animBg="1"/>
      <p:bldP spid="864451" grpId="1" animBg="1"/>
      <p:bldP spid="864451" grpId="2" animBg="1"/>
      <p:bldP spid="864457" grpId="0" animBg="1"/>
      <p:bldP spid="864457" grpId="1" animBg="1"/>
      <p:bldP spid="864452" grpId="0" animBg="1"/>
      <p:bldP spid="864452" grpId="1" animBg="1"/>
      <p:bldP spid="864452" grpId="2" animBg="1"/>
      <p:bldP spid="864453" grpId="0"/>
      <p:bldP spid="864453" grpId="1"/>
      <p:bldP spid="864453" grpId="2"/>
      <p:bldP spid="864453" grpId="3"/>
      <p:bldP spid="864456" grpId="0" animBg="1"/>
      <p:bldP spid="864456" grpId="1" animBg="1"/>
      <p:bldP spid="864454" grpId="0"/>
      <p:bldP spid="864454" grpId="1"/>
      <p:bldP spid="864454" grpId="2"/>
      <p:bldP spid="864458" grpId="0" animBg="1"/>
      <p:bldP spid="864458" grpId="1" animBg="1"/>
      <p:bldP spid="864458" grpId="2" animBg="1"/>
      <p:bldP spid="864458" grpId="3" animBg="1"/>
      <p:bldP spid="864459" grpId="0"/>
      <p:bldP spid="864459" grpId="1"/>
      <p:bldP spid="864459" grpId="2"/>
      <p:bldP spid="864459" grpId="3"/>
      <p:bldP spid="864460" grpId="0" animBg="1"/>
      <p:bldP spid="864460" grpId="1" animBg="1"/>
      <p:bldP spid="864460" grpId="2" animBg="1"/>
      <p:bldP spid="864465" grpId="0" animBg="1"/>
      <p:bldP spid="864461" grpId="0" animBg="1"/>
      <p:bldP spid="864461" grpId="1" animBg="1"/>
      <p:bldP spid="864461" grpId="2" animBg="1"/>
      <p:bldP spid="864461" grpId="3" animBg="1"/>
      <p:bldP spid="864462" grpId="0"/>
      <p:bldP spid="864462" grpId="1"/>
      <p:bldP spid="864462" grpId="2"/>
      <p:bldP spid="864462" grpId="3"/>
      <p:bldP spid="864463" grpId="0" animBg="1"/>
      <p:bldP spid="864463" grpId="1" animBg="1"/>
      <p:bldP spid="864463" grpId="2" animBg="1"/>
      <p:bldP spid="864464" grpId="0"/>
      <p:bldP spid="864464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2BA9-B861-4ACE-A95A-CF256E11BBAC}" type="slidenum">
              <a:rPr lang="en-US"/>
              <a:pPr/>
              <a:t>38</a:t>
            </a:fld>
            <a:endParaRPr lang="en-US"/>
          </a:p>
        </p:txBody>
      </p:sp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Your Turn: </a:t>
            </a:r>
            <a:r>
              <a:rPr lang="en-US" sz="4000">
                <a:solidFill>
                  <a:srgbClr val="FF0000"/>
                </a:solidFill>
              </a:rPr>
              <a:t>Recursion Challenge</a:t>
            </a:r>
          </a:p>
        </p:txBody>
      </p:sp>
      <p:sp>
        <p:nvSpPr>
          <p:cNvPr id="918531" name="Text Box 3"/>
          <p:cNvSpPr txBox="1">
            <a:spLocks noChangeArrowheads="1"/>
          </p:cNvSpPr>
          <p:nvPr/>
        </p:nvSpPr>
        <p:spPr bwMode="auto">
          <a:xfrm>
            <a:off x="593725" y="1227138"/>
            <a:ext cx="7940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Write a </a:t>
            </a:r>
            <a:r>
              <a:rPr lang="en-US" sz="2400">
                <a:solidFill>
                  <a:srgbClr val="006666"/>
                </a:solidFill>
              </a:rPr>
              <a:t>recursive</a:t>
            </a:r>
            <a:r>
              <a:rPr lang="en-US" sz="2400"/>
              <a:t> function called </a:t>
            </a:r>
            <a:r>
              <a:rPr lang="en-US" sz="2400">
                <a:solidFill>
                  <a:srgbClr val="6600CC"/>
                </a:solidFill>
              </a:rPr>
              <a:t>printArr</a:t>
            </a:r>
            <a:r>
              <a:rPr lang="en-US" sz="2400"/>
              <a:t> that prints out an array from top to bottom.</a:t>
            </a:r>
          </a:p>
        </p:txBody>
      </p:sp>
      <p:sp>
        <p:nvSpPr>
          <p:cNvPr id="918532" name="Text Box 4"/>
          <p:cNvSpPr txBox="1">
            <a:spLocks noChangeArrowheads="1"/>
          </p:cNvSpPr>
          <p:nvPr/>
        </p:nvSpPr>
        <p:spPr bwMode="auto">
          <a:xfrm>
            <a:off x="1990725" y="2689225"/>
            <a:ext cx="492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#1: Write the function header</a:t>
            </a:r>
          </a:p>
        </p:txBody>
      </p:sp>
      <p:sp>
        <p:nvSpPr>
          <p:cNvPr id="918533" name="Text Box 5"/>
          <p:cNvSpPr txBox="1">
            <a:spLocks noChangeArrowheads="1"/>
          </p:cNvSpPr>
          <p:nvPr/>
        </p:nvSpPr>
        <p:spPr bwMode="auto">
          <a:xfrm>
            <a:off x="2324100" y="3651250"/>
            <a:ext cx="399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#3: Add your base case code</a:t>
            </a:r>
          </a:p>
        </p:txBody>
      </p:sp>
      <p:sp>
        <p:nvSpPr>
          <p:cNvPr id="918534" name="Text Box 6"/>
          <p:cNvSpPr txBox="1">
            <a:spLocks noChangeArrowheads="1"/>
          </p:cNvSpPr>
          <p:nvPr/>
        </p:nvSpPr>
        <p:spPr bwMode="auto">
          <a:xfrm>
            <a:off x="2092325" y="4137025"/>
            <a:ext cx="485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#4: Add your recursive function call</a:t>
            </a:r>
          </a:p>
        </p:txBody>
      </p:sp>
      <p:sp>
        <p:nvSpPr>
          <p:cNvPr id="918535" name="Text Box 7"/>
          <p:cNvSpPr txBox="1">
            <a:spLocks noChangeArrowheads="1"/>
          </p:cNvSpPr>
          <p:nvPr/>
        </p:nvSpPr>
        <p:spPr bwMode="auto">
          <a:xfrm>
            <a:off x="2009775" y="4622800"/>
            <a:ext cx="496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#5: Write your func’s completion logic</a:t>
            </a:r>
          </a:p>
        </p:txBody>
      </p:sp>
      <p:sp>
        <p:nvSpPr>
          <p:cNvPr id="918536" name="Text Box 8"/>
          <p:cNvSpPr txBox="1">
            <a:spLocks noChangeArrowheads="1"/>
          </p:cNvSpPr>
          <p:nvPr/>
        </p:nvSpPr>
        <p:spPr bwMode="auto">
          <a:xfrm>
            <a:off x="2085975" y="3155950"/>
            <a:ext cx="4918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#2: Show how to use your function</a:t>
            </a:r>
          </a:p>
        </p:txBody>
      </p:sp>
      <p:sp>
        <p:nvSpPr>
          <p:cNvPr id="918537" name="Text Box 9"/>
          <p:cNvSpPr txBox="1">
            <a:spLocks noChangeArrowheads="1"/>
          </p:cNvSpPr>
          <p:nvPr/>
        </p:nvSpPr>
        <p:spPr bwMode="auto">
          <a:xfrm>
            <a:off x="1714500" y="5099050"/>
            <a:ext cx="532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#6: Validate your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2" grpId="0"/>
      <p:bldP spid="918533" grpId="0"/>
      <p:bldP spid="918534" grpId="0"/>
      <p:bldP spid="918535" grpId="0"/>
      <p:bldP spid="918536" grpId="0"/>
      <p:bldP spid="9185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C5D7-E29D-42DF-854D-2DA49F087871}" type="slidenum">
              <a:rPr lang="en-US"/>
              <a:pPr/>
              <a:t>39</a:t>
            </a:fld>
            <a:endParaRPr lang="en-US"/>
          </a:p>
        </p:txBody>
      </p:sp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Challenge</a:t>
            </a:r>
          </a:p>
        </p:txBody>
      </p:sp>
      <p:sp>
        <p:nvSpPr>
          <p:cNvPr id="971779" name="Text Box 3"/>
          <p:cNvSpPr txBox="1">
            <a:spLocks noChangeArrowheads="1"/>
          </p:cNvSpPr>
          <p:nvPr/>
        </p:nvSpPr>
        <p:spPr bwMode="auto">
          <a:xfrm>
            <a:off x="266700" y="1108075"/>
            <a:ext cx="492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#1: Write the function header</a:t>
            </a:r>
          </a:p>
        </p:txBody>
      </p:sp>
      <p:sp>
        <p:nvSpPr>
          <p:cNvPr id="971780" name="Text Box 4"/>
          <p:cNvSpPr txBox="1">
            <a:spLocks noChangeArrowheads="1"/>
          </p:cNvSpPr>
          <p:nvPr/>
        </p:nvSpPr>
        <p:spPr bwMode="auto">
          <a:xfrm>
            <a:off x="600075" y="1822450"/>
            <a:ext cx="399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#3: Add your base case code</a:t>
            </a:r>
          </a:p>
        </p:txBody>
      </p:sp>
      <p:sp>
        <p:nvSpPr>
          <p:cNvPr id="971781" name="Text Box 5"/>
          <p:cNvSpPr txBox="1">
            <a:spLocks noChangeArrowheads="1"/>
          </p:cNvSpPr>
          <p:nvPr/>
        </p:nvSpPr>
        <p:spPr bwMode="auto">
          <a:xfrm>
            <a:off x="368300" y="2212975"/>
            <a:ext cx="485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#4: Add your recursive function call</a:t>
            </a:r>
          </a:p>
        </p:txBody>
      </p:sp>
      <p:sp>
        <p:nvSpPr>
          <p:cNvPr id="971782" name="Text Box 6"/>
          <p:cNvSpPr txBox="1">
            <a:spLocks noChangeArrowheads="1"/>
          </p:cNvSpPr>
          <p:nvPr/>
        </p:nvSpPr>
        <p:spPr bwMode="auto">
          <a:xfrm>
            <a:off x="285750" y="2593975"/>
            <a:ext cx="496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#5: Write your func’s completion logic</a:t>
            </a:r>
          </a:p>
        </p:txBody>
      </p:sp>
      <p:sp>
        <p:nvSpPr>
          <p:cNvPr id="971783" name="Text Box 7"/>
          <p:cNvSpPr txBox="1">
            <a:spLocks noChangeArrowheads="1"/>
          </p:cNvSpPr>
          <p:nvPr/>
        </p:nvSpPr>
        <p:spPr bwMode="auto">
          <a:xfrm>
            <a:off x="257175" y="1470025"/>
            <a:ext cx="4918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#2: Show how to use your function</a:t>
            </a:r>
          </a:p>
        </p:txBody>
      </p:sp>
      <p:sp>
        <p:nvSpPr>
          <p:cNvPr id="971784" name="Text Box 8"/>
          <p:cNvSpPr txBox="1">
            <a:spLocks noChangeArrowheads="1"/>
          </p:cNvSpPr>
          <p:nvPr/>
        </p:nvSpPr>
        <p:spPr bwMode="auto">
          <a:xfrm>
            <a:off x="0" y="3022600"/>
            <a:ext cx="532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#6: Validate your function</a:t>
            </a:r>
          </a:p>
        </p:txBody>
      </p:sp>
      <p:sp>
        <p:nvSpPr>
          <p:cNvPr id="971785" name="Text Box 9"/>
          <p:cNvSpPr txBox="1">
            <a:spLocks noChangeArrowheads="1"/>
          </p:cNvSpPr>
          <p:nvPr/>
        </p:nvSpPr>
        <p:spPr bwMode="auto">
          <a:xfrm>
            <a:off x="146050" y="3706813"/>
            <a:ext cx="4559300" cy="2963862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int printArr(int arr[], int size)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</a:t>
            </a:r>
            <a:br>
              <a:rPr lang="en-US"/>
            </a:br>
            <a:r>
              <a:rPr lang="en-US"/>
              <a:t> 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800"/>
              <a:t/>
            </a:r>
            <a:br>
              <a:rPr lang="en-US" sz="800"/>
            </a:br>
            <a:r>
              <a:rPr lang="en-US"/>
              <a:t>}</a:t>
            </a:r>
          </a:p>
        </p:txBody>
      </p:sp>
      <p:sp>
        <p:nvSpPr>
          <p:cNvPr id="971786" name="Rectangle 10"/>
          <p:cNvSpPr>
            <a:spLocks noChangeArrowheads="1"/>
          </p:cNvSpPr>
          <p:nvPr/>
        </p:nvSpPr>
        <p:spPr bwMode="auto">
          <a:xfrm>
            <a:off x="361950" y="4232275"/>
            <a:ext cx="180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if (size == 0)    </a:t>
            </a:r>
            <a:br>
              <a:rPr lang="en-US"/>
            </a:br>
            <a:r>
              <a:rPr lang="en-US"/>
              <a:t>     return;</a:t>
            </a:r>
          </a:p>
        </p:txBody>
      </p:sp>
      <p:sp>
        <p:nvSpPr>
          <p:cNvPr id="971788" name="Text Box 12"/>
          <p:cNvSpPr txBox="1">
            <a:spLocks noChangeArrowheads="1"/>
          </p:cNvSpPr>
          <p:nvPr/>
        </p:nvSpPr>
        <p:spPr bwMode="auto">
          <a:xfrm>
            <a:off x="4899025" y="3990975"/>
            <a:ext cx="4206875" cy="2690813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int main()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   const int size = 5;</a:t>
            </a:r>
            <a:br>
              <a:rPr lang="en-US"/>
            </a:br>
            <a:r>
              <a:rPr lang="en-US"/>
              <a:t>   int arr[size] = {7, 9, 6, 2, 4};</a:t>
            </a:r>
            <a:br>
              <a:rPr lang="en-US"/>
            </a:br>
            <a:r>
              <a:rPr lang="en-US" sz="800"/>
              <a:t/>
            </a:r>
            <a:br>
              <a:rPr lang="en-US" sz="800"/>
            </a:br>
            <a:r>
              <a:rPr lang="en-US"/>
              <a:t>   int val = 7;</a:t>
            </a:r>
          </a:p>
          <a:p>
            <a:pPr algn="l">
              <a:spcBef>
                <a:spcPct val="50000"/>
              </a:spcBef>
            </a:pPr>
            <a:r>
              <a:rPr lang="en-US"/>
              <a:t/>
            </a:r>
            <a:br>
              <a:rPr lang="en-US"/>
            </a:br>
            <a:endParaRPr lang="en-US"/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sp>
        <p:nvSpPr>
          <p:cNvPr id="971789" name="Rectangle 13"/>
          <p:cNvSpPr>
            <a:spLocks noChangeArrowheads="1"/>
          </p:cNvSpPr>
          <p:nvPr/>
        </p:nvSpPr>
        <p:spPr bwMode="auto">
          <a:xfrm>
            <a:off x="5102225" y="5657850"/>
            <a:ext cx="2151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printArr</a:t>
            </a:r>
            <a:r>
              <a:rPr lang="en-US"/>
              <a:t>(arr,size);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971790" name="Rectangle 14"/>
          <p:cNvSpPr>
            <a:spLocks noChangeArrowheads="1"/>
          </p:cNvSpPr>
          <p:nvPr/>
        </p:nvSpPr>
        <p:spPr bwMode="auto">
          <a:xfrm>
            <a:off x="352425" y="5276850"/>
            <a:ext cx="5229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cout &lt;&lt; arr[0];</a:t>
            </a:r>
          </a:p>
        </p:txBody>
      </p:sp>
      <p:sp>
        <p:nvSpPr>
          <p:cNvPr id="971792" name="Rectangle 16"/>
          <p:cNvSpPr>
            <a:spLocks noChangeArrowheads="1"/>
          </p:cNvSpPr>
          <p:nvPr/>
        </p:nvSpPr>
        <p:spPr bwMode="auto">
          <a:xfrm>
            <a:off x="5092700" y="5953125"/>
            <a:ext cx="2562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printArr</a:t>
            </a:r>
            <a:r>
              <a:rPr lang="en-US"/>
              <a:t>(arr</a:t>
            </a:r>
            <a:r>
              <a:rPr lang="en-US">
                <a:solidFill>
                  <a:srgbClr val="FF0000"/>
                </a:solidFill>
              </a:rPr>
              <a:t>+1</a:t>
            </a:r>
            <a:r>
              <a:rPr lang="en-US"/>
              <a:t>,size</a:t>
            </a:r>
            <a:r>
              <a:rPr lang="en-US">
                <a:solidFill>
                  <a:srgbClr val="FF0000"/>
                </a:solidFill>
              </a:rPr>
              <a:t>-1</a:t>
            </a:r>
            <a:r>
              <a:rPr lang="en-US"/>
              <a:t>);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971793" name="Rectangle 17"/>
          <p:cNvSpPr>
            <a:spLocks noChangeArrowheads="1"/>
          </p:cNvSpPr>
          <p:nvPr/>
        </p:nvSpPr>
        <p:spPr bwMode="auto">
          <a:xfrm>
            <a:off x="352425" y="5734050"/>
            <a:ext cx="5229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printArr</a:t>
            </a:r>
            <a:r>
              <a:rPr lang="en-US"/>
              <a:t>(arr</a:t>
            </a:r>
            <a:r>
              <a:rPr lang="en-US">
                <a:solidFill>
                  <a:srgbClr val="FF0000"/>
                </a:solidFill>
              </a:rPr>
              <a:t>+1</a:t>
            </a:r>
            <a:r>
              <a:rPr lang="en-US"/>
              <a:t>,size</a:t>
            </a:r>
            <a:r>
              <a:rPr lang="en-US">
                <a:solidFill>
                  <a:srgbClr val="FF0000"/>
                </a:solidFill>
              </a:rPr>
              <a:t>-1</a:t>
            </a:r>
            <a:r>
              <a:rPr lang="en-US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71795" name="Rectangle 19"/>
          <p:cNvSpPr>
            <a:spLocks noChangeArrowheads="1"/>
          </p:cNvSpPr>
          <p:nvPr/>
        </p:nvSpPr>
        <p:spPr bwMode="auto">
          <a:xfrm>
            <a:off x="188913" y="3741738"/>
            <a:ext cx="4487862" cy="2892425"/>
          </a:xfrm>
          <a:prstGeom prst="rect">
            <a:avLst/>
          </a:prstGeom>
          <a:solidFill>
            <a:srgbClr val="FFFF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1796" name="Text Box 20"/>
          <p:cNvSpPr txBox="1">
            <a:spLocks noChangeArrowheads="1"/>
          </p:cNvSpPr>
          <p:nvPr/>
        </p:nvSpPr>
        <p:spPr bwMode="auto">
          <a:xfrm>
            <a:off x="5856288" y="1085850"/>
            <a:ext cx="2911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Write a </a:t>
            </a:r>
            <a:r>
              <a:rPr lang="en-US" sz="2400">
                <a:solidFill>
                  <a:srgbClr val="006666"/>
                </a:solidFill>
              </a:rPr>
              <a:t>recursive</a:t>
            </a:r>
            <a:r>
              <a:rPr lang="en-US" sz="2400"/>
              <a:t> function called </a:t>
            </a:r>
            <a:r>
              <a:rPr lang="en-US" sz="2400">
                <a:solidFill>
                  <a:srgbClr val="6600CC"/>
                </a:solidFill>
              </a:rPr>
              <a:t>printArr</a:t>
            </a:r>
            <a:r>
              <a:rPr lang="en-US" sz="2400"/>
              <a:t> that prints out an array from top to bottom.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/>
      <p:bldP spid="971780" grpId="0"/>
      <p:bldP spid="971781" grpId="0"/>
      <p:bldP spid="971782" grpId="0"/>
      <p:bldP spid="971783" grpId="0"/>
      <p:bldP spid="971784" grpId="0"/>
      <p:bldP spid="971785" grpId="0" animBg="1"/>
      <p:bldP spid="971786" grpId="0"/>
      <p:bldP spid="971788" grpId="0" animBg="1"/>
      <p:bldP spid="971789" grpId="0"/>
      <p:bldP spid="971790" grpId="0"/>
      <p:bldP spid="971792" grpId="0"/>
      <p:bldP spid="971793" grpId="0"/>
      <p:bldP spid="9717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2639-C7D5-4729-A9FE-DD36DEB05343}" type="slidenum">
              <a:rPr lang="en-US"/>
              <a:pPr/>
              <a:t>4</a:t>
            </a:fld>
            <a:endParaRPr lang="en-US"/>
          </a:p>
        </p:txBody>
      </p:sp>
      <p:pic>
        <p:nvPicPr>
          <p:cNvPr id="796701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5257800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“The Lazy Person’s Sort”</a:t>
            </a:r>
          </a:p>
        </p:txBody>
      </p:sp>
      <p:sp>
        <p:nvSpPr>
          <p:cNvPr id="796675" name="Text Box 3"/>
          <p:cNvSpPr txBox="1">
            <a:spLocks noChangeArrowheads="1"/>
          </p:cNvSpPr>
          <p:nvPr/>
        </p:nvSpPr>
        <p:spPr bwMode="auto">
          <a:xfrm>
            <a:off x="344488" y="777875"/>
            <a:ext cx="8413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  <a:cs typeface="Courier New" pitchFamily="49" charset="0"/>
              </a:rPr>
              <a:t>Let’s design a new</a:t>
            </a:r>
            <a:r>
              <a:rPr lang="en-US" sz="2400">
                <a:solidFill>
                  <a:srgbClr val="6600CC"/>
                </a:solidFill>
                <a:cs typeface="Courier New" pitchFamily="49" charset="0"/>
              </a:rPr>
              <a:t> sorting algorithm, </a:t>
            </a:r>
            <a:br>
              <a:rPr lang="en-US" sz="2400">
                <a:solidFill>
                  <a:srgbClr val="6600CC"/>
                </a:solidFill>
                <a:cs typeface="Courier New" pitchFamily="49" charset="0"/>
              </a:rPr>
            </a:br>
            <a:r>
              <a:rPr lang="en-US" sz="2400">
                <a:solidFill>
                  <a:schemeClr val="tx1"/>
                </a:solidFill>
                <a:cs typeface="Courier New" pitchFamily="49" charset="0"/>
              </a:rPr>
              <a:t>called the</a:t>
            </a:r>
            <a:r>
              <a:rPr lang="en-US" sz="2400">
                <a:solidFill>
                  <a:srgbClr val="6600CC"/>
                </a:solidFill>
                <a:cs typeface="Courier New" pitchFamily="49" charset="0"/>
              </a:rPr>
              <a:t> “lazy person’s sort”…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796676" name="Text Box 4"/>
          <p:cNvSpPr txBox="1">
            <a:spLocks noChangeArrowheads="1"/>
          </p:cNvSpPr>
          <p:nvPr/>
        </p:nvSpPr>
        <p:spPr bwMode="auto">
          <a:xfrm>
            <a:off x="838200" y="3581400"/>
            <a:ext cx="7696200" cy="1498600"/>
          </a:xfrm>
          <a:prstGeom prst="rect">
            <a:avLst/>
          </a:prstGeom>
          <a:solidFill>
            <a:srgbClr val="EB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Lazy Person’s Sort:</a:t>
            </a:r>
          </a:p>
          <a:p>
            <a:pPr algn="l"/>
            <a:r>
              <a:rPr lang="en-US"/>
              <a:t>  Split the cards into two roughly-equal piles</a:t>
            </a:r>
          </a:p>
          <a:p>
            <a:pPr algn="l"/>
            <a:r>
              <a:rPr lang="en-US"/>
              <a:t>  Hand one pile to nerdy student A and ask them to sort it</a:t>
            </a:r>
          </a:p>
          <a:p>
            <a:pPr algn="l"/>
            <a:r>
              <a:rPr lang="en-US"/>
              <a:t>  Hand the other pile to nerdy student B and ask them to sort it</a:t>
            </a:r>
          </a:p>
          <a:p>
            <a:pPr algn="l"/>
            <a:r>
              <a:rPr lang="en-US"/>
              <a:t>  Take the two sorted piles and merge them into a single sorted pile</a:t>
            </a:r>
          </a:p>
        </p:txBody>
      </p:sp>
      <p:sp>
        <p:nvSpPr>
          <p:cNvPr id="796679" name="Text Box 7"/>
          <p:cNvSpPr txBox="1">
            <a:spLocks noChangeArrowheads="1"/>
          </p:cNvSpPr>
          <p:nvPr/>
        </p:nvSpPr>
        <p:spPr bwMode="auto">
          <a:xfrm>
            <a:off x="457200" y="1905000"/>
            <a:ext cx="3276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6600CC"/>
                </a:solidFill>
                <a:cs typeface="Courier New" pitchFamily="49" charset="0"/>
              </a:rPr>
              <a:t>The input to this sort are a bunch of index cards with #s.</a:t>
            </a:r>
            <a:endParaRPr lang="en-US" sz="2400">
              <a:cs typeface="Courier New" pitchFamily="49" charset="0"/>
            </a:endParaRPr>
          </a:p>
        </p:txBody>
      </p:sp>
      <p:grpSp>
        <p:nvGrpSpPr>
          <p:cNvPr id="796685" name="Group 13"/>
          <p:cNvGrpSpPr>
            <a:grpSpLocks/>
          </p:cNvGrpSpPr>
          <p:nvPr/>
        </p:nvGrpSpPr>
        <p:grpSpPr bwMode="auto">
          <a:xfrm>
            <a:off x="5181600" y="2057400"/>
            <a:ext cx="914400" cy="514350"/>
            <a:chOff x="576" y="1488"/>
            <a:chExt cx="1008" cy="605"/>
          </a:xfrm>
        </p:grpSpPr>
        <p:pic>
          <p:nvPicPr>
            <p:cNvPr id="796682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684" name="Text Box 12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796686" name="Group 14"/>
          <p:cNvGrpSpPr>
            <a:grpSpLocks/>
          </p:cNvGrpSpPr>
          <p:nvPr/>
        </p:nvGrpSpPr>
        <p:grpSpPr bwMode="auto">
          <a:xfrm>
            <a:off x="5334000" y="2133600"/>
            <a:ext cx="914400" cy="514350"/>
            <a:chOff x="576" y="1488"/>
            <a:chExt cx="1008" cy="605"/>
          </a:xfrm>
        </p:grpSpPr>
        <p:pic>
          <p:nvPicPr>
            <p:cNvPr id="796687" name="Picture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688" name="Text Box 16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22</a:t>
              </a:r>
            </a:p>
          </p:txBody>
        </p:sp>
      </p:grpSp>
      <p:grpSp>
        <p:nvGrpSpPr>
          <p:cNvPr id="796689" name="Group 17"/>
          <p:cNvGrpSpPr>
            <a:grpSpLocks/>
          </p:cNvGrpSpPr>
          <p:nvPr/>
        </p:nvGrpSpPr>
        <p:grpSpPr bwMode="auto">
          <a:xfrm>
            <a:off x="5486400" y="2209800"/>
            <a:ext cx="914400" cy="514350"/>
            <a:chOff x="576" y="1488"/>
            <a:chExt cx="1008" cy="605"/>
          </a:xfrm>
        </p:grpSpPr>
        <p:pic>
          <p:nvPicPr>
            <p:cNvPr id="796690" name="Picture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691" name="Text Box 19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17</a:t>
              </a:r>
            </a:p>
          </p:txBody>
        </p:sp>
      </p:grpSp>
      <p:grpSp>
        <p:nvGrpSpPr>
          <p:cNvPr id="796692" name="Group 20"/>
          <p:cNvGrpSpPr>
            <a:grpSpLocks/>
          </p:cNvGrpSpPr>
          <p:nvPr/>
        </p:nvGrpSpPr>
        <p:grpSpPr bwMode="auto">
          <a:xfrm>
            <a:off x="5638800" y="2286000"/>
            <a:ext cx="914400" cy="514350"/>
            <a:chOff x="576" y="1488"/>
            <a:chExt cx="1008" cy="605"/>
          </a:xfrm>
        </p:grpSpPr>
        <p:pic>
          <p:nvPicPr>
            <p:cNvPr id="796693" name="Picture 2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694" name="Text Box 22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796695" name="Group 23"/>
          <p:cNvGrpSpPr>
            <a:grpSpLocks/>
          </p:cNvGrpSpPr>
          <p:nvPr/>
        </p:nvGrpSpPr>
        <p:grpSpPr bwMode="auto">
          <a:xfrm>
            <a:off x="5791200" y="2316163"/>
            <a:ext cx="914400" cy="514350"/>
            <a:chOff x="576" y="1488"/>
            <a:chExt cx="1008" cy="605"/>
          </a:xfrm>
        </p:grpSpPr>
        <p:pic>
          <p:nvPicPr>
            <p:cNvPr id="796696" name="Picture 2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697" name="Text Box 25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95</a:t>
              </a:r>
            </a:p>
          </p:txBody>
        </p:sp>
      </p:grpSp>
      <p:grpSp>
        <p:nvGrpSpPr>
          <p:cNvPr id="796698" name="Group 26"/>
          <p:cNvGrpSpPr>
            <a:grpSpLocks/>
          </p:cNvGrpSpPr>
          <p:nvPr/>
        </p:nvGrpSpPr>
        <p:grpSpPr bwMode="auto">
          <a:xfrm>
            <a:off x="5943600" y="2381250"/>
            <a:ext cx="914400" cy="514350"/>
            <a:chOff x="576" y="1488"/>
            <a:chExt cx="1008" cy="605"/>
          </a:xfrm>
        </p:grpSpPr>
        <p:pic>
          <p:nvPicPr>
            <p:cNvPr id="796699" name="Picture 2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700" name="Text Box 28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14</a:t>
              </a:r>
            </a:p>
          </p:txBody>
        </p:sp>
      </p:grpSp>
      <p:pic>
        <p:nvPicPr>
          <p:cNvPr id="796702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257800"/>
            <a:ext cx="11477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6703" name="Line 31"/>
          <p:cNvSpPr>
            <a:spLocks noChangeShapeType="1"/>
          </p:cNvSpPr>
          <p:nvPr/>
        </p:nvSpPr>
        <p:spPr bwMode="auto">
          <a:xfrm>
            <a:off x="762000" y="4057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6704" name="Line 32"/>
          <p:cNvSpPr>
            <a:spLocks noChangeShapeType="1"/>
          </p:cNvSpPr>
          <p:nvPr/>
        </p:nvSpPr>
        <p:spPr bwMode="auto">
          <a:xfrm>
            <a:off x="762000" y="4333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6705" name="Line 33"/>
          <p:cNvSpPr>
            <a:spLocks noChangeShapeType="1"/>
          </p:cNvSpPr>
          <p:nvPr/>
        </p:nvSpPr>
        <p:spPr bwMode="auto">
          <a:xfrm>
            <a:off x="781050" y="4610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6706" name="Group 34"/>
          <p:cNvGrpSpPr>
            <a:grpSpLocks/>
          </p:cNvGrpSpPr>
          <p:nvPr/>
        </p:nvGrpSpPr>
        <p:grpSpPr bwMode="auto">
          <a:xfrm>
            <a:off x="1200150" y="5572125"/>
            <a:ext cx="914400" cy="514350"/>
            <a:chOff x="576" y="1488"/>
            <a:chExt cx="1008" cy="605"/>
          </a:xfrm>
        </p:grpSpPr>
        <p:pic>
          <p:nvPicPr>
            <p:cNvPr id="796707" name="Picture 3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708" name="Text Box 36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796709" name="Group 37"/>
          <p:cNvGrpSpPr>
            <a:grpSpLocks/>
          </p:cNvGrpSpPr>
          <p:nvPr/>
        </p:nvGrpSpPr>
        <p:grpSpPr bwMode="auto">
          <a:xfrm>
            <a:off x="3028950" y="5572125"/>
            <a:ext cx="914400" cy="514350"/>
            <a:chOff x="576" y="1488"/>
            <a:chExt cx="1008" cy="605"/>
          </a:xfrm>
        </p:grpSpPr>
        <p:pic>
          <p:nvPicPr>
            <p:cNvPr id="796710" name="Picture 3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711" name="Text Box 39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22</a:t>
              </a:r>
            </a:p>
          </p:txBody>
        </p:sp>
      </p:grpSp>
      <p:grpSp>
        <p:nvGrpSpPr>
          <p:cNvPr id="796712" name="Group 40"/>
          <p:cNvGrpSpPr>
            <a:grpSpLocks/>
          </p:cNvGrpSpPr>
          <p:nvPr/>
        </p:nvGrpSpPr>
        <p:grpSpPr bwMode="auto">
          <a:xfrm>
            <a:off x="2114550" y="5572125"/>
            <a:ext cx="914400" cy="514350"/>
            <a:chOff x="576" y="1488"/>
            <a:chExt cx="1008" cy="605"/>
          </a:xfrm>
        </p:grpSpPr>
        <p:pic>
          <p:nvPicPr>
            <p:cNvPr id="796713" name="Picture 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714" name="Text Box 42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17</a:t>
              </a:r>
            </a:p>
          </p:txBody>
        </p:sp>
      </p:grpSp>
      <p:grpSp>
        <p:nvGrpSpPr>
          <p:cNvPr id="796716" name="Group 44"/>
          <p:cNvGrpSpPr>
            <a:grpSpLocks/>
          </p:cNvGrpSpPr>
          <p:nvPr/>
        </p:nvGrpSpPr>
        <p:grpSpPr bwMode="auto">
          <a:xfrm>
            <a:off x="4800600" y="5562600"/>
            <a:ext cx="914400" cy="514350"/>
            <a:chOff x="576" y="1488"/>
            <a:chExt cx="1008" cy="605"/>
          </a:xfrm>
        </p:grpSpPr>
        <p:pic>
          <p:nvPicPr>
            <p:cNvPr id="796717" name="Picture 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718" name="Text Box 46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796719" name="Group 47"/>
          <p:cNvGrpSpPr>
            <a:grpSpLocks/>
          </p:cNvGrpSpPr>
          <p:nvPr/>
        </p:nvGrpSpPr>
        <p:grpSpPr bwMode="auto">
          <a:xfrm>
            <a:off x="6553200" y="5562600"/>
            <a:ext cx="914400" cy="514350"/>
            <a:chOff x="576" y="1488"/>
            <a:chExt cx="1008" cy="605"/>
          </a:xfrm>
        </p:grpSpPr>
        <p:pic>
          <p:nvPicPr>
            <p:cNvPr id="796720" name="Picture 4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721" name="Text Box 49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95</a:t>
              </a:r>
            </a:p>
          </p:txBody>
        </p:sp>
      </p:grpSp>
      <p:grpSp>
        <p:nvGrpSpPr>
          <p:cNvPr id="796722" name="Group 50"/>
          <p:cNvGrpSpPr>
            <a:grpSpLocks/>
          </p:cNvGrpSpPr>
          <p:nvPr/>
        </p:nvGrpSpPr>
        <p:grpSpPr bwMode="auto">
          <a:xfrm>
            <a:off x="5638800" y="5562600"/>
            <a:ext cx="914400" cy="514350"/>
            <a:chOff x="576" y="1488"/>
            <a:chExt cx="1008" cy="605"/>
          </a:xfrm>
        </p:grpSpPr>
        <p:pic>
          <p:nvPicPr>
            <p:cNvPr id="796723" name="Picture 5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6724" name="Text Box 52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14</a:t>
              </a:r>
            </a:p>
          </p:txBody>
        </p:sp>
      </p:grpSp>
      <p:sp>
        <p:nvSpPr>
          <p:cNvPr id="796726" name="Line 54"/>
          <p:cNvSpPr>
            <a:spLocks noChangeShapeType="1"/>
          </p:cNvSpPr>
          <p:nvPr/>
        </p:nvSpPr>
        <p:spPr bwMode="auto">
          <a:xfrm>
            <a:off x="762000" y="4876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96728" name="Picture 5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1447800"/>
            <a:ext cx="1362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6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6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96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96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74" dur="2000" fill="hold"/>
                                        <p:tgtEl>
                                          <p:spTgt spid="796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76" dur="2000" fill="hold"/>
                                        <p:tgtEl>
                                          <p:spTgt spid="7966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78" dur="2000" fill="hold"/>
                                        <p:tgtEl>
                                          <p:spTgt spid="796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5.55112E-17 L -0.43334 0.5180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96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5903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00417 L -0.35833 0.5069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966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25556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00416 L -0.28333 0.4958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796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796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796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796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79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79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79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08334 0.4736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7966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23681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6666 " pathEditMode="relative" ptsTypes="AA">
                                      <p:cBhvr>
                                        <p:cTn id="128" dur="2000" fill="hold"/>
                                        <p:tgtEl>
                                          <p:spTgt spid="7966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75 0.4597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796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2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000"/>
                                        <p:tgtEl>
                                          <p:spTgt spid="796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796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796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79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79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79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796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96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889 " pathEditMode="relative" ptsTypes="AA">
                                      <p:cBhvr>
                                        <p:cTn id="170" dur="2000" fill="hold"/>
                                        <p:tgtEl>
                                          <p:spTgt spid="796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889 " pathEditMode="relative" ptsTypes="AA">
                                      <p:cBhvr>
                                        <p:cTn id="172" dur="2000" fill="hold"/>
                                        <p:tgtEl>
                                          <p:spTgt spid="7967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889 " pathEditMode="relative" ptsTypes="AA">
                                      <p:cBhvr>
                                        <p:cTn id="174" dur="2000" fill="hold"/>
                                        <p:tgtEl>
                                          <p:spTgt spid="796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889 " pathEditMode="relative" ptsTypes="AA">
                                      <p:cBhvr>
                                        <p:cTn id="176" dur="2000" fill="hold"/>
                                        <p:tgtEl>
                                          <p:spTgt spid="796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889 " pathEditMode="relative" ptsTypes="AA">
                                      <p:cBhvr>
                                        <p:cTn id="178" dur="2000" fill="hold"/>
                                        <p:tgtEl>
                                          <p:spTgt spid="796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889 " pathEditMode="relative" ptsTypes="AA">
                                      <p:cBhvr>
                                        <p:cTn id="180" dur="2000" fill="hold"/>
                                        <p:tgtEl>
                                          <p:spTgt spid="796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5" grpId="0"/>
      <p:bldP spid="796676" grpId="1" build="p" animBg="1"/>
      <p:bldP spid="796679" grpId="0"/>
      <p:bldP spid="796679" grpId="1"/>
      <p:bldP spid="796703" grpId="0" animBg="1"/>
      <p:bldP spid="796703" grpId="1" animBg="1"/>
      <p:bldP spid="796704" grpId="0" animBg="1"/>
      <p:bldP spid="796704" grpId="1" animBg="1"/>
      <p:bldP spid="796705" grpId="0" animBg="1"/>
      <p:bldP spid="796705" grpId="1" animBg="1"/>
      <p:bldP spid="7967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9F24-B2D0-4A89-A75C-FBF37BD1F58D}" type="slidenum">
              <a:rPr lang="en-US"/>
              <a:pPr/>
              <a:t>40</a:t>
            </a:fld>
            <a:endParaRPr lang="en-US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Challenge #2</a:t>
            </a:r>
          </a:p>
        </p:txBody>
      </p:sp>
      <p:sp>
        <p:nvSpPr>
          <p:cNvPr id="920579" name="Text Box 3"/>
          <p:cNvSpPr txBox="1">
            <a:spLocks noChangeArrowheads="1"/>
          </p:cNvSpPr>
          <p:nvPr/>
        </p:nvSpPr>
        <p:spPr bwMode="auto">
          <a:xfrm>
            <a:off x="593725" y="1227138"/>
            <a:ext cx="7940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Update your </a:t>
            </a:r>
            <a:r>
              <a:rPr lang="en-US" sz="2400">
                <a:solidFill>
                  <a:srgbClr val="006666"/>
                </a:solidFill>
              </a:rPr>
              <a:t>recursive</a:t>
            </a:r>
            <a:r>
              <a:rPr lang="en-US" sz="2400"/>
              <a:t> function so it prints out the items from bottom-to-top.</a:t>
            </a:r>
          </a:p>
        </p:txBody>
      </p:sp>
      <p:sp>
        <p:nvSpPr>
          <p:cNvPr id="920580" name="Text Box 4"/>
          <p:cNvSpPr txBox="1">
            <a:spLocks noChangeArrowheads="1"/>
          </p:cNvSpPr>
          <p:nvPr/>
        </p:nvSpPr>
        <p:spPr bwMode="auto">
          <a:xfrm>
            <a:off x="323850" y="2317750"/>
            <a:ext cx="8575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HINT:</a:t>
            </a:r>
          </a:p>
          <a:p>
            <a:r>
              <a:rPr lang="en-US" sz="2000">
                <a:solidFill>
                  <a:schemeClr val="tx1"/>
                </a:solidFill>
              </a:rPr>
              <a:t>You can swap just two lines in your previous function!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BF81-9AC1-40A0-878E-309B13C98A58}" type="slidenum">
              <a:rPr lang="en-US"/>
              <a:pPr/>
              <a:t>41</a:t>
            </a:fld>
            <a:endParaRPr lang="en-US"/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Working Through Recursion</a:t>
            </a:r>
          </a:p>
        </p:txBody>
      </p:sp>
      <p:grpSp>
        <p:nvGrpSpPr>
          <p:cNvPr id="922627" name="Group 3"/>
          <p:cNvGrpSpPr>
            <a:grpSpLocks/>
          </p:cNvGrpSpPr>
          <p:nvPr/>
        </p:nvGrpSpPr>
        <p:grpSpPr bwMode="auto">
          <a:xfrm>
            <a:off x="123825" y="4267200"/>
            <a:ext cx="5480050" cy="2454275"/>
            <a:chOff x="1110" y="1787"/>
            <a:chExt cx="3452" cy="1546"/>
          </a:xfrm>
        </p:grpSpPr>
        <p:sp>
          <p:nvSpPr>
            <p:cNvPr id="922628" name="Text Box 4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922629" name="Rectangle 5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922630" name="Rectangle 6"/>
            <p:cNvSpPr>
              <a:spLocks noChangeArrowheads="1"/>
            </p:cNvSpPr>
            <p:nvPr/>
          </p:nvSpPr>
          <p:spPr bwMode="auto">
            <a:xfrm>
              <a:off x="1296" y="2429"/>
              <a:ext cx="236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 </a:t>
              </a:r>
              <a:r>
                <a:rPr lang="en-US">
                  <a:solidFill>
                    <a:srgbClr val="6600CC"/>
                  </a:solidFill>
                </a:rPr>
                <a:t>size – 1 </a:t>
              </a:r>
              <a:r>
                <a:rPr lang="en-US"/>
                <a:t>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sp>
        <p:nvSpPr>
          <p:cNvPr id="922631" name="Text Box 7"/>
          <p:cNvSpPr txBox="1">
            <a:spLocks noChangeArrowheads="1"/>
          </p:cNvSpPr>
          <p:nvPr/>
        </p:nvSpPr>
        <p:spPr bwMode="auto">
          <a:xfrm>
            <a:off x="5784850" y="4268788"/>
            <a:ext cx="322580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string names[3];</a:t>
            </a:r>
          </a:p>
          <a:p>
            <a:pPr algn="l">
              <a:spcBef>
                <a:spcPct val="50000"/>
              </a:spcBef>
            </a:pPr>
            <a:r>
              <a:rPr lang="en-US"/>
              <a:t>    ...</a:t>
            </a:r>
          </a:p>
          <a:p>
            <a:pPr algn="l">
              <a:spcBef>
                <a:spcPct val="50000"/>
              </a:spcBef>
            </a:pPr>
            <a:r>
              <a:rPr lang="en-US"/>
              <a:t>    reversePrint(names,3);</a:t>
            </a:r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sp>
        <p:nvSpPr>
          <p:cNvPr id="922632" name="Line 8"/>
          <p:cNvSpPr>
            <a:spLocks noChangeShapeType="1"/>
          </p:cNvSpPr>
          <p:nvPr/>
        </p:nvSpPr>
        <p:spPr bwMode="auto">
          <a:xfrm>
            <a:off x="5772150" y="5294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33" name="Line 9"/>
          <p:cNvSpPr>
            <a:spLocks noChangeShapeType="1"/>
          </p:cNvSpPr>
          <p:nvPr/>
        </p:nvSpPr>
        <p:spPr bwMode="auto">
          <a:xfrm>
            <a:off x="5781675" y="5734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634" name="Group 10"/>
          <p:cNvGrpSpPr>
            <a:grpSpLocks/>
          </p:cNvGrpSpPr>
          <p:nvPr/>
        </p:nvGrpSpPr>
        <p:grpSpPr bwMode="auto">
          <a:xfrm>
            <a:off x="6553200" y="928688"/>
            <a:ext cx="1905000" cy="2119312"/>
            <a:chOff x="4128" y="585"/>
            <a:chExt cx="1200" cy="1335"/>
          </a:xfrm>
        </p:grpSpPr>
        <p:sp>
          <p:nvSpPr>
            <p:cNvPr id="922635" name="Rectangle 11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36" name="Rectangle 12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37" name="Rectangle 13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38" name="Rectangle 14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39" name="Text Box 15"/>
            <p:cNvSpPr txBox="1">
              <a:spLocks noChangeArrowheads="1"/>
            </p:cNvSpPr>
            <p:nvPr/>
          </p:nvSpPr>
          <p:spPr bwMode="auto">
            <a:xfrm>
              <a:off x="4128" y="585"/>
              <a:ext cx="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names</a:t>
              </a:r>
            </a:p>
          </p:txBody>
        </p:sp>
        <p:sp>
          <p:nvSpPr>
            <p:cNvPr id="922640" name="Text Box 16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2641" name="Text Box 17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  <p:sp>
          <p:nvSpPr>
            <p:cNvPr id="922642" name="Text Box 18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  <p:sp>
          <p:nvSpPr>
            <p:cNvPr id="922643" name="Text Box 19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</p:grpSp>
      <p:sp>
        <p:nvSpPr>
          <p:cNvPr id="922644" name="Text Box 20"/>
          <p:cNvSpPr txBox="1">
            <a:spLocks noChangeArrowheads="1"/>
          </p:cNvSpPr>
          <p:nvPr/>
        </p:nvSpPr>
        <p:spPr bwMode="auto">
          <a:xfrm>
            <a:off x="7472363" y="1274763"/>
            <a:ext cx="852487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Phyllis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endParaRPr lang="en-US">
              <a:solidFill>
                <a:srgbClr val="6600CC"/>
              </a:solidFill>
            </a:endParaRPr>
          </a:p>
        </p:txBody>
      </p:sp>
      <p:sp>
        <p:nvSpPr>
          <p:cNvPr id="922645" name="Line 21"/>
          <p:cNvSpPr>
            <a:spLocks noChangeShapeType="1"/>
          </p:cNvSpPr>
          <p:nvPr/>
        </p:nvSpPr>
        <p:spPr bwMode="auto">
          <a:xfrm>
            <a:off x="5791200" y="6105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646" name="Group 22"/>
          <p:cNvGrpSpPr>
            <a:grpSpLocks/>
          </p:cNvGrpSpPr>
          <p:nvPr/>
        </p:nvGrpSpPr>
        <p:grpSpPr bwMode="auto">
          <a:xfrm>
            <a:off x="4572000" y="4648200"/>
            <a:ext cx="1133475" cy="857250"/>
            <a:chOff x="2880" y="2928"/>
            <a:chExt cx="714" cy="540"/>
          </a:xfrm>
        </p:grpSpPr>
        <p:sp>
          <p:nvSpPr>
            <p:cNvPr id="922647" name="Rectangle 23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48" name="Text Box 24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922649" name="Text Box 25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922650" name="Rectangle 26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51" name="Rectangle 27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2652" name="Text Box 28"/>
          <p:cNvSpPr txBox="1">
            <a:spLocks noChangeArrowheads="1"/>
          </p:cNvSpPr>
          <p:nvPr/>
        </p:nvSpPr>
        <p:spPr bwMode="auto">
          <a:xfrm>
            <a:off x="7524750" y="56388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</a:t>
            </a:r>
          </a:p>
        </p:txBody>
      </p:sp>
      <p:sp>
        <p:nvSpPr>
          <p:cNvPr id="922653" name="Text Box 29"/>
          <p:cNvSpPr txBox="1">
            <a:spLocks noChangeArrowheads="1"/>
          </p:cNvSpPr>
          <p:nvPr/>
        </p:nvSpPr>
        <p:spPr bwMode="auto">
          <a:xfrm>
            <a:off x="8229600" y="564356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3</a:t>
            </a:r>
          </a:p>
        </p:txBody>
      </p:sp>
      <p:sp>
        <p:nvSpPr>
          <p:cNvPr id="922654" name="Line 30"/>
          <p:cNvSpPr>
            <a:spLocks noChangeShapeType="1"/>
          </p:cNvSpPr>
          <p:nvPr/>
        </p:nvSpPr>
        <p:spPr bwMode="auto">
          <a:xfrm>
            <a:off x="-66675" y="4438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55" name="Rectangle 31"/>
          <p:cNvSpPr>
            <a:spLocks noChangeArrowheads="1"/>
          </p:cNvSpPr>
          <p:nvPr/>
        </p:nvSpPr>
        <p:spPr bwMode="auto">
          <a:xfrm>
            <a:off x="5724525" y="4171950"/>
            <a:ext cx="3343275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656" name="Line 32"/>
          <p:cNvSpPr>
            <a:spLocks noChangeShapeType="1"/>
          </p:cNvSpPr>
          <p:nvPr/>
        </p:nvSpPr>
        <p:spPr bwMode="auto">
          <a:xfrm>
            <a:off x="219075" y="4895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57" name="Line 33"/>
          <p:cNvSpPr>
            <a:spLocks noChangeShapeType="1"/>
          </p:cNvSpPr>
          <p:nvPr/>
        </p:nvSpPr>
        <p:spPr bwMode="auto">
          <a:xfrm>
            <a:off x="161925" y="548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58" name="Line 34"/>
          <p:cNvSpPr>
            <a:spLocks noChangeShapeType="1"/>
          </p:cNvSpPr>
          <p:nvPr/>
        </p:nvSpPr>
        <p:spPr bwMode="auto">
          <a:xfrm>
            <a:off x="447675" y="5962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59" name="Rectangle 35"/>
          <p:cNvSpPr>
            <a:spLocks noChangeArrowheads="1"/>
          </p:cNvSpPr>
          <p:nvPr/>
        </p:nvSpPr>
        <p:spPr bwMode="auto">
          <a:xfrm>
            <a:off x="76200" y="4219575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22660" name="Group 36"/>
          <p:cNvGrpSpPr>
            <a:grpSpLocks/>
          </p:cNvGrpSpPr>
          <p:nvPr/>
        </p:nvGrpSpPr>
        <p:grpSpPr bwMode="auto">
          <a:xfrm>
            <a:off x="219075" y="2162175"/>
            <a:ext cx="5480050" cy="2454275"/>
            <a:chOff x="1110" y="1787"/>
            <a:chExt cx="3452" cy="1546"/>
          </a:xfrm>
        </p:grpSpPr>
        <p:sp>
          <p:nvSpPr>
            <p:cNvPr id="922661" name="Text Box 37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922662" name="Rectangle 38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922663" name="Rectangle 39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arr[0]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922664" name="Group 40"/>
          <p:cNvGrpSpPr>
            <a:grpSpLocks/>
          </p:cNvGrpSpPr>
          <p:nvPr/>
        </p:nvGrpSpPr>
        <p:grpSpPr bwMode="auto">
          <a:xfrm>
            <a:off x="4648200" y="2571750"/>
            <a:ext cx="1133475" cy="857250"/>
            <a:chOff x="2880" y="2928"/>
            <a:chExt cx="714" cy="540"/>
          </a:xfrm>
        </p:grpSpPr>
        <p:sp>
          <p:nvSpPr>
            <p:cNvPr id="922665" name="Rectangle 41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66" name="Text Box 42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922667" name="Text Box 43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922668" name="Rectangle 44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69" name="Rectangle 45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2670" name="Text Box 46"/>
          <p:cNvSpPr txBox="1">
            <a:spLocks noChangeArrowheads="1"/>
          </p:cNvSpPr>
          <p:nvPr/>
        </p:nvSpPr>
        <p:spPr bwMode="auto">
          <a:xfrm>
            <a:off x="5086350" y="268128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2020</a:t>
            </a:r>
          </a:p>
        </p:txBody>
      </p:sp>
      <p:sp>
        <p:nvSpPr>
          <p:cNvPr id="922671" name="Text Box 47"/>
          <p:cNvSpPr txBox="1">
            <a:spLocks noChangeArrowheads="1"/>
          </p:cNvSpPr>
          <p:nvPr/>
        </p:nvSpPr>
        <p:spPr bwMode="auto">
          <a:xfrm>
            <a:off x="2057400" y="5538788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 + 1</a:t>
            </a:r>
          </a:p>
        </p:txBody>
      </p:sp>
      <p:sp>
        <p:nvSpPr>
          <p:cNvPr id="922672" name="Text Box 48"/>
          <p:cNvSpPr txBox="1">
            <a:spLocks noChangeArrowheads="1"/>
          </p:cNvSpPr>
          <p:nvPr/>
        </p:nvSpPr>
        <p:spPr bwMode="auto">
          <a:xfrm>
            <a:off x="3359150" y="553878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</a:t>
            </a:r>
          </a:p>
        </p:txBody>
      </p:sp>
      <p:sp>
        <p:nvSpPr>
          <p:cNvPr id="922673" name="Line 49"/>
          <p:cNvSpPr>
            <a:spLocks noChangeShapeType="1"/>
          </p:cNvSpPr>
          <p:nvPr/>
        </p:nvSpPr>
        <p:spPr bwMode="auto">
          <a:xfrm>
            <a:off x="28575" y="2343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74" name="Line 50"/>
          <p:cNvSpPr>
            <a:spLocks noChangeShapeType="1"/>
          </p:cNvSpPr>
          <p:nvPr/>
        </p:nvSpPr>
        <p:spPr bwMode="auto">
          <a:xfrm>
            <a:off x="304800" y="2790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75" name="Line 51"/>
          <p:cNvSpPr>
            <a:spLocks noChangeShapeType="1"/>
          </p:cNvSpPr>
          <p:nvPr/>
        </p:nvSpPr>
        <p:spPr bwMode="auto">
          <a:xfrm>
            <a:off x="295275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76" name="Line 52"/>
          <p:cNvSpPr>
            <a:spLocks noChangeShapeType="1"/>
          </p:cNvSpPr>
          <p:nvPr/>
        </p:nvSpPr>
        <p:spPr bwMode="auto">
          <a:xfrm>
            <a:off x="523875" y="3838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77" name="Rectangle 53"/>
          <p:cNvSpPr>
            <a:spLocks noChangeArrowheads="1"/>
          </p:cNvSpPr>
          <p:nvPr/>
        </p:nvSpPr>
        <p:spPr bwMode="auto">
          <a:xfrm>
            <a:off x="228600" y="2038350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22678" name="Group 54"/>
          <p:cNvGrpSpPr>
            <a:grpSpLocks/>
          </p:cNvGrpSpPr>
          <p:nvPr/>
        </p:nvGrpSpPr>
        <p:grpSpPr bwMode="auto">
          <a:xfrm>
            <a:off x="381000" y="60325"/>
            <a:ext cx="5480050" cy="2454275"/>
            <a:chOff x="1110" y="1787"/>
            <a:chExt cx="3452" cy="1546"/>
          </a:xfrm>
        </p:grpSpPr>
        <p:sp>
          <p:nvSpPr>
            <p:cNvPr id="922679" name="Text Box 55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922680" name="Rectangle 56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922681" name="Rectangle 57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922682" name="Group 58"/>
          <p:cNvGrpSpPr>
            <a:grpSpLocks/>
          </p:cNvGrpSpPr>
          <p:nvPr/>
        </p:nvGrpSpPr>
        <p:grpSpPr bwMode="auto">
          <a:xfrm>
            <a:off x="4810125" y="469900"/>
            <a:ext cx="1133475" cy="857250"/>
            <a:chOff x="2880" y="2928"/>
            <a:chExt cx="714" cy="540"/>
          </a:xfrm>
        </p:grpSpPr>
        <p:sp>
          <p:nvSpPr>
            <p:cNvPr id="922683" name="Rectangle 59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84" name="Text Box 60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922685" name="Text Box 61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922686" name="Rectangle 62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687" name="Rectangle 63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2688" name="Text Box 64"/>
          <p:cNvSpPr txBox="1">
            <a:spLocks noChangeArrowheads="1"/>
          </p:cNvSpPr>
          <p:nvPr/>
        </p:nvSpPr>
        <p:spPr bwMode="auto">
          <a:xfrm>
            <a:off x="5248275" y="5508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2040</a:t>
            </a:r>
          </a:p>
        </p:txBody>
      </p:sp>
      <p:sp>
        <p:nvSpPr>
          <p:cNvPr id="922689" name="Text Box 65"/>
          <p:cNvSpPr txBox="1">
            <a:spLocks noChangeArrowheads="1"/>
          </p:cNvSpPr>
          <p:nvPr/>
        </p:nvSpPr>
        <p:spPr bwMode="auto">
          <a:xfrm>
            <a:off x="2190750" y="3438525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2020 + 1</a:t>
            </a:r>
          </a:p>
        </p:txBody>
      </p:sp>
      <p:sp>
        <p:nvSpPr>
          <p:cNvPr id="922690" name="Text Box 66"/>
          <p:cNvSpPr txBox="1">
            <a:spLocks noChangeArrowheads="1"/>
          </p:cNvSpPr>
          <p:nvPr/>
        </p:nvSpPr>
        <p:spPr bwMode="auto">
          <a:xfrm>
            <a:off x="3406775" y="3438525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922691" name="Line 67"/>
          <p:cNvSpPr>
            <a:spLocks noChangeShapeType="1"/>
          </p:cNvSpPr>
          <p:nvPr/>
        </p:nvSpPr>
        <p:spPr bwMode="auto">
          <a:xfrm>
            <a:off x="200025" y="238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92" name="Line 68"/>
          <p:cNvSpPr>
            <a:spLocks noChangeShapeType="1"/>
          </p:cNvSpPr>
          <p:nvPr/>
        </p:nvSpPr>
        <p:spPr bwMode="auto">
          <a:xfrm>
            <a:off x="457200" y="685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93" name="Line 69"/>
          <p:cNvSpPr>
            <a:spLocks noChangeShapeType="1"/>
          </p:cNvSpPr>
          <p:nvPr/>
        </p:nvSpPr>
        <p:spPr bwMode="auto">
          <a:xfrm>
            <a:off x="714375" y="1733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94" name="Text Box 70"/>
          <p:cNvSpPr txBox="1">
            <a:spLocks noChangeArrowheads="1"/>
          </p:cNvSpPr>
          <p:nvPr/>
        </p:nvSpPr>
        <p:spPr bwMode="auto">
          <a:xfrm>
            <a:off x="8410575" y="1047750"/>
            <a:ext cx="7429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2000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2020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2040</a:t>
            </a:r>
          </a:p>
        </p:txBody>
      </p:sp>
      <p:grpSp>
        <p:nvGrpSpPr>
          <p:cNvPr id="922695" name="Group 71"/>
          <p:cNvGrpSpPr>
            <a:grpSpLocks/>
          </p:cNvGrpSpPr>
          <p:nvPr/>
        </p:nvGrpSpPr>
        <p:grpSpPr bwMode="auto">
          <a:xfrm>
            <a:off x="6296025" y="800100"/>
            <a:ext cx="1028700" cy="495300"/>
            <a:chOff x="3966" y="504"/>
            <a:chExt cx="648" cy="312"/>
          </a:xfrm>
        </p:grpSpPr>
        <p:sp>
          <p:nvSpPr>
            <p:cNvPr id="922696" name="Rectangle 72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2697" name="Text Box 73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arr        </a:t>
              </a:r>
            </a:p>
          </p:txBody>
        </p:sp>
      </p:grpSp>
      <p:grpSp>
        <p:nvGrpSpPr>
          <p:cNvPr id="922698" name="Group 74"/>
          <p:cNvGrpSpPr>
            <a:grpSpLocks/>
          </p:cNvGrpSpPr>
          <p:nvPr/>
        </p:nvGrpSpPr>
        <p:grpSpPr bwMode="auto">
          <a:xfrm>
            <a:off x="6553200" y="723900"/>
            <a:ext cx="2619375" cy="1819275"/>
            <a:chOff x="5760" y="3552"/>
            <a:chExt cx="1650" cy="1146"/>
          </a:xfrm>
        </p:grpSpPr>
        <p:sp>
          <p:nvSpPr>
            <p:cNvPr id="922699" name="Rectangle 75"/>
            <p:cNvSpPr>
              <a:spLocks noChangeArrowheads="1"/>
            </p:cNvSpPr>
            <p:nvPr/>
          </p:nvSpPr>
          <p:spPr bwMode="auto">
            <a:xfrm>
              <a:off x="5760" y="3672"/>
              <a:ext cx="1218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2700" name="Rectangle 76"/>
            <p:cNvSpPr>
              <a:spLocks noChangeArrowheads="1"/>
            </p:cNvSpPr>
            <p:nvPr/>
          </p:nvSpPr>
          <p:spPr bwMode="auto">
            <a:xfrm>
              <a:off x="6978" y="3552"/>
              <a:ext cx="432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2701" name="Rectangle 77"/>
            <p:cNvSpPr>
              <a:spLocks noChangeArrowheads="1"/>
            </p:cNvSpPr>
            <p:nvPr/>
          </p:nvSpPr>
          <p:spPr bwMode="auto">
            <a:xfrm>
              <a:off x="5946" y="4158"/>
              <a:ext cx="276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702" name="Text Box 78"/>
            <p:cNvSpPr txBox="1">
              <a:spLocks noChangeArrowheads="1"/>
            </p:cNvSpPr>
            <p:nvPr/>
          </p:nvSpPr>
          <p:spPr bwMode="auto">
            <a:xfrm>
              <a:off x="5780" y="3984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922703" name="Rectangle 79"/>
            <p:cNvSpPr>
              <a:spLocks noChangeArrowheads="1"/>
            </p:cNvSpPr>
            <p:nvPr/>
          </p:nvSpPr>
          <p:spPr bwMode="auto">
            <a:xfrm>
              <a:off x="5956" y="416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2704" name="Rectangle 80"/>
            <p:cNvSpPr>
              <a:spLocks noChangeArrowheads="1"/>
            </p:cNvSpPr>
            <p:nvPr/>
          </p:nvSpPr>
          <p:spPr bwMode="auto">
            <a:xfrm>
              <a:off x="5962" y="4450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</p:grpSp>
      <p:grpSp>
        <p:nvGrpSpPr>
          <p:cNvPr id="922705" name="Group 81"/>
          <p:cNvGrpSpPr>
            <a:grpSpLocks/>
          </p:cNvGrpSpPr>
          <p:nvPr/>
        </p:nvGrpSpPr>
        <p:grpSpPr bwMode="auto">
          <a:xfrm>
            <a:off x="6565900" y="1295400"/>
            <a:ext cx="2644775" cy="1695450"/>
            <a:chOff x="5760" y="2592"/>
            <a:chExt cx="1666" cy="1068"/>
          </a:xfrm>
        </p:grpSpPr>
        <p:sp>
          <p:nvSpPr>
            <p:cNvPr id="922706" name="Rectangle 82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2707" name="Rectangle 83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2708" name="Rectangle 84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709" name="Text Box 85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922710" name="Rectangle 86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2711" name="Rectangle 87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2712" name="AutoShape 88"/>
          <p:cNvSpPr>
            <a:spLocks noChangeArrowheads="1"/>
          </p:cNvSpPr>
          <p:nvPr/>
        </p:nvSpPr>
        <p:spPr bwMode="auto">
          <a:xfrm>
            <a:off x="-5305425" y="4933950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922713" name="AutoShape 89"/>
          <p:cNvSpPr>
            <a:spLocks noChangeArrowheads="1"/>
          </p:cNvSpPr>
          <p:nvPr/>
        </p:nvSpPr>
        <p:spPr bwMode="auto">
          <a:xfrm>
            <a:off x="2552700" y="657225"/>
            <a:ext cx="2905125" cy="1400175"/>
          </a:xfrm>
          <a:prstGeom prst="wedgeRoundRectCallout">
            <a:avLst>
              <a:gd name="adj1" fmla="val 34917"/>
              <a:gd name="adj2" fmla="val 95352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Cool! It’s if our array starts at location 2020 and only has 2 elements!</a:t>
            </a:r>
          </a:p>
        </p:txBody>
      </p:sp>
      <p:sp>
        <p:nvSpPr>
          <p:cNvPr id="922714" name="AutoShape 90"/>
          <p:cNvSpPr>
            <a:spLocks noChangeArrowheads="1"/>
          </p:cNvSpPr>
          <p:nvPr/>
        </p:nvSpPr>
        <p:spPr bwMode="auto">
          <a:xfrm>
            <a:off x="6124575" y="-28575"/>
            <a:ext cx="2905125" cy="885825"/>
          </a:xfrm>
          <a:prstGeom prst="wedgeRoundRectCallout">
            <a:avLst>
              <a:gd name="adj1" fmla="val -58852"/>
              <a:gd name="adj2" fmla="val 52866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Now it looks like arr has just one element and starts at 2040!</a:t>
            </a:r>
          </a:p>
        </p:txBody>
      </p:sp>
      <p:sp>
        <p:nvSpPr>
          <p:cNvPr id="922715" name="Line 91"/>
          <p:cNvSpPr>
            <a:spLocks noChangeShapeType="1"/>
          </p:cNvSpPr>
          <p:nvPr/>
        </p:nvSpPr>
        <p:spPr bwMode="auto">
          <a:xfrm>
            <a:off x="371475" y="1266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2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2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9226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9226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-0.27396 -0.1305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22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652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6296E-6 L -0.33368 -0.080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922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84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2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0.28125 -0.41667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-2083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0.2059 -0.366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-1831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3000"/>
                                        <p:tgtEl>
                                          <p:spTgt spid="922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9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2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2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2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2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30729 -0.42083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922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21042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7.40741E-7 L 0.22257 -0.3662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922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18310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3000"/>
                                        <p:tgtEl>
                                          <p:spTgt spid="922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2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92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2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2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92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31" grpId="0" animBg="1"/>
      <p:bldP spid="922632" grpId="0" animBg="1"/>
      <p:bldP spid="922632" grpId="1" animBg="1"/>
      <p:bldP spid="922633" grpId="0" animBg="1"/>
      <p:bldP spid="922633" grpId="1" animBg="1"/>
      <p:bldP spid="922644" grpId="0"/>
      <p:bldP spid="922645" grpId="0" animBg="1"/>
      <p:bldP spid="922652" grpId="0"/>
      <p:bldP spid="922652" grpId="1"/>
      <p:bldP spid="922653" grpId="0"/>
      <p:bldP spid="922653" grpId="1"/>
      <p:bldP spid="922654" grpId="0" animBg="1"/>
      <p:bldP spid="922654" grpId="1" animBg="1"/>
      <p:bldP spid="922655" grpId="0" animBg="1"/>
      <p:bldP spid="922656" grpId="0" animBg="1"/>
      <p:bldP spid="922656" grpId="1" animBg="1"/>
      <p:bldP spid="922657" grpId="0" animBg="1"/>
      <p:bldP spid="922657" grpId="1" animBg="1"/>
      <p:bldP spid="922658" grpId="0" animBg="1"/>
      <p:bldP spid="922659" grpId="0" animBg="1"/>
      <p:bldP spid="922670" grpId="0"/>
      <p:bldP spid="922671" grpId="0"/>
      <p:bldP spid="922671" grpId="1"/>
      <p:bldP spid="922671" grpId="2"/>
      <p:bldP spid="922672" grpId="0"/>
      <p:bldP spid="922672" grpId="1"/>
      <p:bldP spid="922673" grpId="0" animBg="1"/>
      <p:bldP spid="922673" grpId="1" animBg="1"/>
      <p:bldP spid="922674" grpId="0" animBg="1"/>
      <p:bldP spid="922674" grpId="1" animBg="1"/>
      <p:bldP spid="922675" grpId="0" animBg="1"/>
      <p:bldP spid="922675" grpId="1" animBg="1"/>
      <p:bldP spid="922676" grpId="0" animBg="1"/>
      <p:bldP spid="922677" grpId="0" animBg="1"/>
      <p:bldP spid="922688" grpId="0"/>
      <p:bldP spid="922689" grpId="0"/>
      <p:bldP spid="922689" grpId="1"/>
      <p:bldP spid="922689" grpId="2"/>
      <p:bldP spid="922690" grpId="0"/>
      <p:bldP spid="922690" grpId="1"/>
      <p:bldP spid="922691" grpId="0" animBg="1"/>
      <p:bldP spid="922691" grpId="1" animBg="1"/>
      <p:bldP spid="922692" grpId="0" animBg="1"/>
      <p:bldP spid="922692" grpId="1" animBg="1"/>
      <p:bldP spid="922693" grpId="0" animBg="1"/>
      <p:bldP spid="922694" grpId="0"/>
      <p:bldP spid="922694" grpId="1"/>
      <p:bldP spid="922713" grpId="0" animBg="1"/>
      <p:bldP spid="922713" grpId="1" animBg="1"/>
      <p:bldP spid="922714" grpId="0" animBg="1"/>
      <p:bldP spid="922714" grpId="1" animBg="1"/>
      <p:bldP spid="922715" grpId="0" animBg="1"/>
      <p:bldP spid="922715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E8C3-0216-41CE-B1D3-59D988D510EA}" type="slidenum">
              <a:rPr lang="en-US"/>
              <a:pPr/>
              <a:t>42</a:t>
            </a:fld>
            <a:endParaRPr lang="en-US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Working Through Recursion</a:t>
            </a:r>
          </a:p>
        </p:txBody>
      </p:sp>
      <p:sp>
        <p:nvSpPr>
          <p:cNvPr id="924675" name="Text Box 3"/>
          <p:cNvSpPr txBox="1">
            <a:spLocks noChangeArrowheads="1"/>
          </p:cNvSpPr>
          <p:nvPr/>
        </p:nvSpPr>
        <p:spPr bwMode="auto">
          <a:xfrm>
            <a:off x="5784850" y="4268788"/>
            <a:ext cx="322580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string names[3];</a:t>
            </a:r>
          </a:p>
          <a:p>
            <a:pPr algn="l">
              <a:spcBef>
                <a:spcPct val="50000"/>
              </a:spcBef>
            </a:pPr>
            <a:r>
              <a:rPr lang="en-US"/>
              <a:t>    ...</a:t>
            </a:r>
          </a:p>
          <a:p>
            <a:pPr algn="l">
              <a:spcBef>
                <a:spcPct val="50000"/>
              </a:spcBef>
            </a:pPr>
            <a:r>
              <a:rPr lang="en-US"/>
              <a:t>    reversePrint(names,3);</a:t>
            </a:r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grpSp>
        <p:nvGrpSpPr>
          <p:cNvPr id="924676" name="Group 4"/>
          <p:cNvGrpSpPr>
            <a:grpSpLocks/>
          </p:cNvGrpSpPr>
          <p:nvPr/>
        </p:nvGrpSpPr>
        <p:grpSpPr bwMode="auto">
          <a:xfrm>
            <a:off x="6553200" y="928688"/>
            <a:ext cx="1905000" cy="2119312"/>
            <a:chOff x="4128" y="585"/>
            <a:chExt cx="1200" cy="1335"/>
          </a:xfrm>
        </p:grpSpPr>
        <p:sp>
          <p:nvSpPr>
            <p:cNvPr id="924677" name="Rectangle 5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678" name="Rectangle 6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679" name="Rectangle 7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680" name="Rectangle 8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681" name="Text Box 9"/>
            <p:cNvSpPr txBox="1">
              <a:spLocks noChangeArrowheads="1"/>
            </p:cNvSpPr>
            <p:nvPr/>
          </p:nvSpPr>
          <p:spPr bwMode="auto">
            <a:xfrm>
              <a:off x="4128" y="585"/>
              <a:ext cx="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names</a:t>
              </a:r>
            </a:p>
          </p:txBody>
        </p:sp>
        <p:sp>
          <p:nvSpPr>
            <p:cNvPr id="924682" name="Text Box 10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4683" name="Text Box 11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  <p:sp>
          <p:nvSpPr>
            <p:cNvPr id="924684" name="Text Box 12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  <p:sp>
          <p:nvSpPr>
            <p:cNvPr id="924685" name="Text Box 13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</p:grpSp>
      <p:sp>
        <p:nvSpPr>
          <p:cNvPr id="924686" name="Text Box 14"/>
          <p:cNvSpPr txBox="1">
            <a:spLocks noChangeArrowheads="1"/>
          </p:cNvSpPr>
          <p:nvPr/>
        </p:nvSpPr>
        <p:spPr bwMode="auto">
          <a:xfrm>
            <a:off x="7472363" y="1274763"/>
            <a:ext cx="852487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Phyllis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endParaRPr lang="en-US">
              <a:solidFill>
                <a:srgbClr val="6600CC"/>
              </a:solidFill>
            </a:endParaRPr>
          </a:p>
        </p:txBody>
      </p:sp>
      <p:sp>
        <p:nvSpPr>
          <p:cNvPr id="924687" name="Line 15"/>
          <p:cNvSpPr>
            <a:spLocks noChangeShapeType="1"/>
          </p:cNvSpPr>
          <p:nvPr/>
        </p:nvSpPr>
        <p:spPr bwMode="auto">
          <a:xfrm>
            <a:off x="5791200" y="6115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88" name="Rectangle 16"/>
          <p:cNvSpPr>
            <a:spLocks noChangeArrowheads="1"/>
          </p:cNvSpPr>
          <p:nvPr/>
        </p:nvSpPr>
        <p:spPr bwMode="auto">
          <a:xfrm>
            <a:off x="5724525" y="4171950"/>
            <a:ext cx="3343275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4689" name="Text Box 17"/>
          <p:cNvSpPr txBox="1">
            <a:spLocks noChangeArrowheads="1"/>
          </p:cNvSpPr>
          <p:nvPr/>
        </p:nvSpPr>
        <p:spPr bwMode="auto">
          <a:xfrm>
            <a:off x="8410575" y="1047750"/>
            <a:ext cx="7429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2000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2020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2040</a:t>
            </a:r>
          </a:p>
        </p:txBody>
      </p:sp>
      <p:grpSp>
        <p:nvGrpSpPr>
          <p:cNvPr id="924690" name="Group 18"/>
          <p:cNvGrpSpPr>
            <a:grpSpLocks/>
          </p:cNvGrpSpPr>
          <p:nvPr/>
        </p:nvGrpSpPr>
        <p:grpSpPr bwMode="auto">
          <a:xfrm>
            <a:off x="6296025" y="800100"/>
            <a:ext cx="1028700" cy="495300"/>
            <a:chOff x="3966" y="504"/>
            <a:chExt cx="648" cy="312"/>
          </a:xfrm>
        </p:grpSpPr>
        <p:sp>
          <p:nvSpPr>
            <p:cNvPr id="924691" name="Rectangle 19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692" name="Text Box 20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arr        </a:t>
              </a:r>
            </a:p>
          </p:txBody>
        </p:sp>
      </p:grpSp>
      <p:grpSp>
        <p:nvGrpSpPr>
          <p:cNvPr id="924693" name="Group 21"/>
          <p:cNvGrpSpPr>
            <a:grpSpLocks/>
          </p:cNvGrpSpPr>
          <p:nvPr/>
        </p:nvGrpSpPr>
        <p:grpSpPr bwMode="auto">
          <a:xfrm>
            <a:off x="6553200" y="723900"/>
            <a:ext cx="2619375" cy="1819275"/>
            <a:chOff x="5760" y="3552"/>
            <a:chExt cx="1650" cy="1146"/>
          </a:xfrm>
        </p:grpSpPr>
        <p:sp>
          <p:nvSpPr>
            <p:cNvPr id="924694" name="Rectangle 22"/>
            <p:cNvSpPr>
              <a:spLocks noChangeArrowheads="1"/>
            </p:cNvSpPr>
            <p:nvPr/>
          </p:nvSpPr>
          <p:spPr bwMode="auto">
            <a:xfrm>
              <a:off x="5760" y="3672"/>
              <a:ext cx="1218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695" name="Rectangle 23"/>
            <p:cNvSpPr>
              <a:spLocks noChangeArrowheads="1"/>
            </p:cNvSpPr>
            <p:nvPr/>
          </p:nvSpPr>
          <p:spPr bwMode="auto">
            <a:xfrm>
              <a:off x="6978" y="3552"/>
              <a:ext cx="432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696" name="Rectangle 24"/>
            <p:cNvSpPr>
              <a:spLocks noChangeArrowheads="1"/>
            </p:cNvSpPr>
            <p:nvPr/>
          </p:nvSpPr>
          <p:spPr bwMode="auto">
            <a:xfrm>
              <a:off x="5946" y="4158"/>
              <a:ext cx="276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697" name="Text Box 25"/>
            <p:cNvSpPr txBox="1">
              <a:spLocks noChangeArrowheads="1"/>
            </p:cNvSpPr>
            <p:nvPr/>
          </p:nvSpPr>
          <p:spPr bwMode="auto">
            <a:xfrm>
              <a:off x="5780" y="3984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924698" name="Rectangle 26"/>
            <p:cNvSpPr>
              <a:spLocks noChangeArrowheads="1"/>
            </p:cNvSpPr>
            <p:nvPr/>
          </p:nvSpPr>
          <p:spPr bwMode="auto">
            <a:xfrm>
              <a:off x="5956" y="416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4699" name="Rectangle 27"/>
            <p:cNvSpPr>
              <a:spLocks noChangeArrowheads="1"/>
            </p:cNvSpPr>
            <p:nvPr/>
          </p:nvSpPr>
          <p:spPr bwMode="auto">
            <a:xfrm>
              <a:off x="5962" y="4450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</p:grpSp>
      <p:grpSp>
        <p:nvGrpSpPr>
          <p:cNvPr id="924700" name="Group 28"/>
          <p:cNvGrpSpPr>
            <a:grpSpLocks/>
          </p:cNvGrpSpPr>
          <p:nvPr/>
        </p:nvGrpSpPr>
        <p:grpSpPr bwMode="auto">
          <a:xfrm>
            <a:off x="6565900" y="1295400"/>
            <a:ext cx="2644775" cy="1695450"/>
            <a:chOff x="5760" y="2592"/>
            <a:chExt cx="1666" cy="1068"/>
          </a:xfrm>
        </p:grpSpPr>
        <p:sp>
          <p:nvSpPr>
            <p:cNvPr id="924701" name="Rectangle 29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702" name="Rectangle 30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703" name="Rectangle 31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704" name="Text Box 32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924705" name="Rectangle 33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4706" name="Rectangle 34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24708" name="Group 36"/>
          <p:cNvGrpSpPr>
            <a:grpSpLocks/>
          </p:cNvGrpSpPr>
          <p:nvPr/>
        </p:nvGrpSpPr>
        <p:grpSpPr bwMode="auto">
          <a:xfrm>
            <a:off x="76200" y="60325"/>
            <a:ext cx="6181725" cy="6769100"/>
            <a:chOff x="48" y="38"/>
            <a:chExt cx="3894" cy="4264"/>
          </a:xfrm>
        </p:grpSpPr>
        <p:grpSp>
          <p:nvGrpSpPr>
            <p:cNvPr id="924709" name="Group 37"/>
            <p:cNvGrpSpPr>
              <a:grpSpLocks/>
            </p:cNvGrpSpPr>
            <p:nvPr/>
          </p:nvGrpSpPr>
          <p:grpSpPr bwMode="auto">
            <a:xfrm>
              <a:off x="48" y="38"/>
              <a:ext cx="3726" cy="4264"/>
              <a:chOff x="48" y="38"/>
              <a:chExt cx="3726" cy="4264"/>
            </a:xfrm>
          </p:grpSpPr>
          <p:grpSp>
            <p:nvGrpSpPr>
              <p:cNvPr id="924710" name="Group 38"/>
              <p:cNvGrpSpPr>
                <a:grpSpLocks/>
              </p:cNvGrpSpPr>
              <p:nvPr/>
            </p:nvGrpSpPr>
            <p:grpSpPr bwMode="auto">
              <a:xfrm>
                <a:off x="78" y="2688"/>
                <a:ext cx="3452" cy="1546"/>
                <a:chOff x="1110" y="1787"/>
                <a:chExt cx="3452" cy="1546"/>
              </a:xfrm>
            </p:grpSpPr>
            <p:sp>
              <p:nvSpPr>
                <p:cNvPr id="92471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110" y="1787"/>
                  <a:ext cx="3452" cy="1546"/>
                </a:xfrm>
                <a:prstGeom prst="rect">
                  <a:avLst/>
                </a:prstGeom>
                <a:solidFill>
                  <a:srgbClr val="FFFB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/>
                    <a:t>void reversePrint(string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arr</a:t>
                  </a:r>
                  <a:r>
                    <a:rPr lang="en-US" sz="1700"/>
                    <a:t>[ ], int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size</a:t>
                  </a:r>
                  <a:r>
                    <a:rPr lang="en-US" sz="1700"/>
                    <a:t>)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endParaRPr lang="en-US" sz="12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  <p:sp>
              <p:nvSpPr>
                <p:cNvPr id="924712" name="Rectangle 40"/>
                <p:cNvSpPr>
                  <a:spLocks noChangeArrowheads="1"/>
                </p:cNvSpPr>
                <p:nvPr/>
              </p:nvSpPr>
              <p:spPr bwMode="auto">
                <a:xfrm>
                  <a:off x="1308" y="2064"/>
                  <a:ext cx="2205" cy="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if (size == 0) // an empty array</a:t>
                  </a:r>
                </a:p>
                <a:p>
                  <a:pPr algn="l"/>
                  <a:endParaRPr lang="en-US" sz="200"/>
                </a:p>
                <a:p>
                  <a:pPr algn="l"/>
                  <a:r>
                    <a:rPr lang="en-US"/>
                    <a:t>    return;</a:t>
                  </a:r>
                </a:p>
              </p:txBody>
            </p:sp>
            <p:sp>
              <p:nvSpPr>
                <p:cNvPr id="924713" name="Rectangle 41"/>
                <p:cNvSpPr>
                  <a:spLocks noChangeArrowheads="1"/>
                </p:cNvSpPr>
                <p:nvPr/>
              </p:nvSpPr>
              <p:spPr bwMode="auto">
                <a:xfrm>
                  <a:off x="1296" y="2429"/>
                  <a:ext cx="2361" cy="8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else 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r>
                    <a:rPr lang="en-US"/>
                    <a:t>    reversePrint(</a:t>
                  </a:r>
                  <a:r>
                    <a:rPr lang="en-US">
                      <a:solidFill>
                        <a:srgbClr val="6600CC"/>
                      </a:solidFill>
                    </a:rPr>
                    <a:t>arr + 1</a:t>
                  </a:r>
                  <a:r>
                    <a:rPr lang="en-US"/>
                    <a:t>,  </a:t>
                  </a:r>
                  <a:r>
                    <a:rPr lang="en-US">
                      <a:solidFill>
                        <a:srgbClr val="6600CC"/>
                      </a:solidFill>
                    </a:rPr>
                    <a:t>size – 1 </a:t>
                  </a:r>
                  <a:r>
                    <a:rPr lang="en-US"/>
                    <a:t>);</a:t>
                  </a:r>
                </a:p>
                <a:p>
                  <a:pPr algn="l"/>
                  <a:r>
                    <a:rPr lang="en-US"/>
                    <a:t>    cout &lt;&lt; arr[</a:t>
                  </a:r>
                  <a:r>
                    <a:rPr lang="en-US">
                      <a:solidFill>
                        <a:srgbClr val="6600CC"/>
                      </a:solidFill>
                    </a:rPr>
                    <a:t>0</a:t>
                  </a:r>
                  <a:r>
                    <a:rPr lang="en-US"/>
                    <a:t>] &lt;&lt; “\n”;</a:t>
                  </a:r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</p:grpSp>
          <p:grpSp>
            <p:nvGrpSpPr>
              <p:cNvPr id="924714" name="Group 42"/>
              <p:cNvGrpSpPr>
                <a:grpSpLocks/>
              </p:cNvGrpSpPr>
              <p:nvPr/>
            </p:nvGrpSpPr>
            <p:grpSpPr bwMode="auto">
              <a:xfrm>
                <a:off x="2880" y="2928"/>
                <a:ext cx="714" cy="540"/>
                <a:chOff x="2880" y="2928"/>
                <a:chExt cx="714" cy="540"/>
              </a:xfrm>
            </p:grpSpPr>
            <p:sp>
              <p:nvSpPr>
                <p:cNvPr id="924715" name="Rectangle 43"/>
                <p:cNvSpPr>
                  <a:spLocks noChangeArrowheads="1"/>
                </p:cNvSpPr>
                <p:nvPr/>
              </p:nvSpPr>
              <p:spPr bwMode="auto">
                <a:xfrm>
                  <a:off x="2880" y="2928"/>
                  <a:ext cx="714" cy="540"/>
                </a:xfrm>
                <a:prstGeom prst="rect">
                  <a:avLst/>
                </a:prstGeom>
                <a:solidFill>
                  <a:srgbClr val="CC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471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919" y="2972"/>
                  <a:ext cx="3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arr</a:t>
                  </a:r>
                </a:p>
              </p:txBody>
            </p:sp>
            <p:sp>
              <p:nvSpPr>
                <p:cNvPr id="92471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880" y="3212"/>
                  <a:ext cx="38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size</a:t>
                  </a:r>
                </a:p>
              </p:txBody>
            </p:sp>
            <p:sp>
              <p:nvSpPr>
                <p:cNvPr id="924718" name="Rectangle 46"/>
                <p:cNvSpPr>
                  <a:spLocks noChangeArrowheads="1"/>
                </p:cNvSpPr>
                <p:nvPr/>
              </p:nvSpPr>
              <p:spPr bwMode="auto">
                <a:xfrm>
                  <a:off x="3216" y="3234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4719" name="Rectangle 47"/>
                <p:cNvSpPr>
                  <a:spLocks noChangeArrowheads="1"/>
                </p:cNvSpPr>
                <p:nvPr/>
              </p:nvSpPr>
              <p:spPr bwMode="auto">
                <a:xfrm>
                  <a:off x="3222" y="3000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24720" name="Line 48"/>
              <p:cNvSpPr>
                <a:spLocks noChangeShapeType="1"/>
              </p:cNvSpPr>
              <p:nvPr/>
            </p:nvSpPr>
            <p:spPr bwMode="auto">
              <a:xfrm>
                <a:off x="294" y="374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721" name="Text Box 49"/>
              <p:cNvSpPr txBox="1">
                <a:spLocks noChangeArrowheads="1"/>
              </p:cNvSpPr>
              <p:nvPr/>
            </p:nvSpPr>
            <p:spPr bwMode="auto">
              <a:xfrm>
                <a:off x="3292" y="3225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solidFill>
                      <a:srgbClr val="006666"/>
                    </a:solidFill>
                  </a:rPr>
                  <a:t>3</a:t>
                </a:r>
              </a:p>
            </p:txBody>
          </p:sp>
          <p:sp>
            <p:nvSpPr>
              <p:cNvPr id="924722" name="Text Box 50"/>
              <p:cNvSpPr txBox="1">
                <a:spLocks noChangeArrowheads="1"/>
              </p:cNvSpPr>
              <p:nvPr/>
            </p:nvSpPr>
            <p:spPr bwMode="auto">
              <a:xfrm>
                <a:off x="3160" y="2979"/>
                <a:ext cx="5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solidFill>
                      <a:srgbClr val="006666"/>
                    </a:solidFill>
                  </a:rPr>
                  <a:t>2000</a:t>
                </a:r>
              </a:p>
            </p:txBody>
          </p:sp>
          <p:sp>
            <p:nvSpPr>
              <p:cNvPr id="924723" name="Rectangle 51"/>
              <p:cNvSpPr>
                <a:spLocks noChangeArrowheads="1"/>
              </p:cNvSpPr>
              <p:nvPr/>
            </p:nvSpPr>
            <p:spPr bwMode="auto">
              <a:xfrm>
                <a:off x="48" y="2658"/>
                <a:ext cx="3564" cy="1644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24724" name="Group 52"/>
              <p:cNvGrpSpPr>
                <a:grpSpLocks/>
              </p:cNvGrpSpPr>
              <p:nvPr/>
            </p:nvGrpSpPr>
            <p:grpSpPr bwMode="auto">
              <a:xfrm>
                <a:off x="138" y="1362"/>
                <a:ext cx="3452" cy="1546"/>
                <a:chOff x="1110" y="1787"/>
                <a:chExt cx="3452" cy="1546"/>
              </a:xfrm>
            </p:grpSpPr>
            <p:sp>
              <p:nvSpPr>
                <p:cNvPr id="92472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110" y="1787"/>
                  <a:ext cx="3452" cy="1546"/>
                </a:xfrm>
                <a:prstGeom prst="rect">
                  <a:avLst/>
                </a:prstGeom>
                <a:solidFill>
                  <a:srgbClr val="FFFB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/>
                    <a:t>void reversePrint(string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arr</a:t>
                  </a:r>
                  <a:r>
                    <a:rPr lang="en-US" sz="1700"/>
                    <a:t>[ ], int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size</a:t>
                  </a:r>
                  <a:r>
                    <a:rPr lang="en-US" sz="1700"/>
                    <a:t>)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endParaRPr lang="en-US" sz="12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  <p:sp>
              <p:nvSpPr>
                <p:cNvPr id="924726" name="Rectangle 54"/>
                <p:cNvSpPr>
                  <a:spLocks noChangeArrowheads="1"/>
                </p:cNvSpPr>
                <p:nvPr/>
              </p:nvSpPr>
              <p:spPr bwMode="auto">
                <a:xfrm>
                  <a:off x="1308" y="2064"/>
                  <a:ext cx="2205" cy="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if (size == 0) // an empty array</a:t>
                  </a:r>
                </a:p>
                <a:p>
                  <a:pPr algn="l"/>
                  <a:endParaRPr lang="en-US" sz="200"/>
                </a:p>
                <a:p>
                  <a:pPr algn="l"/>
                  <a:r>
                    <a:rPr lang="en-US"/>
                    <a:t>    return;</a:t>
                  </a:r>
                </a:p>
              </p:txBody>
            </p:sp>
            <p:sp>
              <p:nvSpPr>
                <p:cNvPr id="924727" name="Rectangle 55"/>
                <p:cNvSpPr>
                  <a:spLocks noChangeArrowheads="1"/>
                </p:cNvSpPr>
                <p:nvPr/>
              </p:nvSpPr>
              <p:spPr bwMode="auto">
                <a:xfrm>
                  <a:off x="1296" y="2429"/>
                  <a:ext cx="2318" cy="8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else 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r>
                    <a:rPr lang="en-US"/>
                    <a:t>    reversePrint(</a:t>
                  </a:r>
                  <a:r>
                    <a:rPr lang="en-US">
                      <a:solidFill>
                        <a:srgbClr val="6600CC"/>
                      </a:solidFill>
                    </a:rPr>
                    <a:t>arr + 1</a:t>
                  </a:r>
                  <a:r>
                    <a:rPr lang="en-US"/>
                    <a:t>, </a:t>
                  </a:r>
                  <a:r>
                    <a:rPr lang="en-US">
                      <a:solidFill>
                        <a:srgbClr val="6600CC"/>
                      </a:solidFill>
                    </a:rPr>
                    <a:t>size – 1</a:t>
                  </a:r>
                  <a:r>
                    <a:rPr lang="en-US"/>
                    <a:t> );</a:t>
                  </a:r>
                </a:p>
                <a:p>
                  <a:pPr algn="l"/>
                  <a:r>
                    <a:rPr lang="en-US"/>
                    <a:t>    cout &lt;&lt; arr[0] &lt;&lt; “\n”;</a:t>
                  </a:r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</p:grpSp>
          <p:sp>
            <p:nvSpPr>
              <p:cNvPr id="924728" name="Line 56"/>
              <p:cNvSpPr>
                <a:spLocks noChangeShapeType="1"/>
              </p:cNvSpPr>
              <p:nvPr/>
            </p:nvSpPr>
            <p:spPr bwMode="auto">
              <a:xfrm>
                <a:off x="330" y="241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24729" name="Group 57"/>
              <p:cNvGrpSpPr>
                <a:grpSpLocks/>
              </p:cNvGrpSpPr>
              <p:nvPr/>
            </p:nvGrpSpPr>
            <p:grpSpPr bwMode="auto">
              <a:xfrm>
                <a:off x="2928" y="1620"/>
                <a:ext cx="714" cy="540"/>
                <a:chOff x="2880" y="2928"/>
                <a:chExt cx="714" cy="540"/>
              </a:xfrm>
            </p:grpSpPr>
            <p:sp>
              <p:nvSpPr>
                <p:cNvPr id="924730" name="Rectangle 58"/>
                <p:cNvSpPr>
                  <a:spLocks noChangeArrowheads="1"/>
                </p:cNvSpPr>
                <p:nvPr/>
              </p:nvSpPr>
              <p:spPr bwMode="auto">
                <a:xfrm>
                  <a:off x="2880" y="2928"/>
                  <a:ext cx="714" cy="540"/>
                </a:xfrm>
                <a:prstGeom prst="rect">
                  <a:avLst/>
                </a:prstGeom>
                <a:solidFill>
                  <a:srgbClr val="CC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473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919" y="2972"/>
                  <a:ext cx="3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arr</a:t>
                  </a:r>
                </a:p>
              </p:txBody>
            </p:sp>
            <p:sp>
              <p:nvSpPr>
                <p:cNvPr id="92473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880" y="3212"/>
                  <a:ext cx="38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size</a:t>
                  </a:r>
                </a:p>
              </p:txBody>
            </p:sp>
            <p:sp>
              <p:nvSpPr>
                <p:cNvPr id="924733" name="Rectangle 61"/>
                <p:cNvSpPr>
                  <a:spLocks noChangeArrowheads="1"/>
                </p:cNvSpPr>
                <p:nvPr/>
              </p:nvSpPr>
              <p:spPr bwMode="auto">
                <a:xfrm>
                  <a:off x="3216" y="3234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4734" name="Rectangle 62"/>
                <p:cNvSpPr>
                  <a:spLocks noChangeArrowheads="1"/>
                </p:cNvSpPr>
                <p:nvPr/>
              </p:nvSpPr>
              <p:spPr bwMode="auto">
                <a:xfrm>
                  <a:off x="3222" y="3000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24735" name="Text Box 63"/>
              <p:cNvSpPr txBox="1">
                <a:spLocks noChangeArrowheads="1"/>
              </p:cNvSpPr>
              <p:nvPr/>
            </p:nvSpPr>
            <p:spPr bwMode="auto">
              <a:xfrm>
                <a:off x="3204" y="1689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>
                    <a:solidFill>
                      <a:srgbClr val="006666"/>
                    </a:solidFill>
                  </a:rPr>
                  <a:t>2020</a:t>
                </a:r>
              </a:p>
            </p:txBody>
          </p:sp>
          <p:sp>
            <p:nvSpPr>
              <p:cNvPr id="924736" name="Text Box 64"/>
              <p:cNvSpPr txBox="1">
                <a:spLocks noChangeArrowheads="1"/>
              </p:cNvSpPr>
              <p:nvPr/>
            </p:nvSpPr>
            <p:spPr bwMode="auto">
              <a:xfrm>
                <a:off x="3298" y="1911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solidFill>
                      <a:srgbClr val="006666"/>
                    </a:solidFill>
                  </a:rPr>
                  <a:t>2</a:t>
                </a:r>
              </a:p>
            </p:txBody>
          </p:sp>
          <p:sp>
            <p:nvSpPr>
              <p:cNvPr id="924737" name="Rectangle 65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3564" cy="1644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24738" name="Group 66"/>
              <p:cNvGrpSpPr>
                <a:grpSpLocks/>
              </p:cNvGrpSpPr>
              <p:nvPr/>
            </p:nvGrpSpPr>
            <p:grpSpPr bwMode="auto">
              <a:xfrm>
                <a:off x="240" y="38"/>
                <a:ext cx="3452" cy="1546"/>
                <a:chOff x="1110" y="1787"/>
                <a:chExt cx="3452" cy="1546"/>
              </a:xfrm>
            </p:grpSpPr>
            <p:sp>
              <p:nvSpPr>
                <p:cNvPr id="92473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110" y="1787"/>
                  <a:ext cx="3452" cy="1546"/>
                </a:xfrm>
                <a:prstGeom prst="rect">
                  <a:avLst/>
                </a:prstGeom>
                <a:solidFill>
                  <a:srgbClr val="FFFB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/>
                    <a:t>void reversePrint(string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arr</a:t>
                  </a:r>
                  <a:r>
                    <a:rPr lang="en-US" sz="1700"/>
                    <a:t>[ ], int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size</a:t>
                  </a:r>
                  <a:r>
                    <a:rPr lang="en-US" sz="1700"/>
                    <a:t>)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endParaRPr lang="en-US" sz="12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  <p:sp>
              <p:nvSpPr>
                <p:cNvPr id="924740" name="Rectangle 68"/>
                <p:cNvSpPr>
                  <a:spLocks noChangeArrowheads="1"/>
                </p:cNvSpPr>
                <p:nvPr/>
              </p:nvSpPr>
              <p:spPr bwMode="auto">
                <a:xfrm>
                  <a:off x="1308" y="2064"/>
                  <a:ext cx="2205" cy="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if (size == 0) // an empty array</a:t>
                  </a:r>
                </a:p>
                <a:p>
                  <a:pPr algn="l"/>
                  <a:endParaRPr lang="en-US" sz="200"/>
                </a:p>
                <a:p>
                  <a:pPr algn="l"/>
                  <a:r>
                    <a:rPr lang="en-US"/>
                    <a:t>    return;</a:t>
                  </a:r>
                </a:p>
              </p:txBody>
            </p:sp>
            <p:sp>
              <p:nvSpPr>
                <p:cNvPr id="924741" name="Rectangle 69"/>
                <p:cNvSpPr>
                  <a:spLocks noChangeArrowheads="1"/>
                </p:cNvSpPr>
                <p:nvPr/>
              </p:nvSpPr>
              <p:spPr bwMode="auto">
                <a:xfrm>
                  <a:off x="1296" y="2429"/>
                  <a:ext cx="2318" cy="8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else 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r>
                    <a:rPr lang="en-US"/>
                    <a:t>    reversePrint(</a:t>
                  </a:r>
                  <a:r>
                    <a:rPr lang="en-US">
                      <a:solidFill>
                        <a:srgbClr val="6600CC"/>
                      </a:solidFill>
                    </a:rPr>
                    <a:t>arr + 1</a:t>
                  </a:r>
                  <a:r>
                    <a:rPr lang="en-US"/>
                    <a:t>, </a:t>
                  </a:r>
                  <a:r>
                    <a:rPr lang="en-US">
                      <a:solidFill>
                        <a:srgbClr val="6600CC"/>
                      </a:solidFill>
                    </a:rPr>
                    <a:t>size – 1</a:t>
                  </a:r>
                  <a:r>
                    <a:rPr lang="en-US"/>
                    <a:t> );</a:t>
                  </a:r>
                </a:p>
                <a:p>
                  <a:pPr algn="l"/>
                  <a:r>
                    <a:rPr lang="en-US"/>
                    <a:t>    cout &lt;&lt; arr[</a:t>
                  </a:r>
                  <a:r>
                    <a:rPr lang="en-US">
                      <a:solidFill>
                        <a:srgbClr val="6600CC"/>
                      </a:solidFill>
                    </a:rPr>
                    <a:t>0</a:t>
                  </a:r>
                  <a:r>
                    <a:rPr lang="en-US"/>
                    <a:t>] &lt;&lt; “\n”;</a:t>
                  </a:r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</p:grpSp>
          <p:grpSp>
            <p:nvGrpSpPr>
              <p:cNvPr id="924742" name="Group 70"/>
              <p:cNvGrpSpPr>
                <a:grpSpLocks/>
              </p:cNvGrpSpPr>
              <p:nvPr/>
            </p:nvGrpSpPr>
            <p:grpSpPr bwMode="auto">
              <a:xfrm>
                <a:off x="3030" y="296"/>
                <a:ext cx="714" cy="540"/>
                <a:chOff x="2880" y="2928"/>
                <a:chExt cx="714" cy="540"/>
              </a:xfrm>
            </p:grpSpPr>
            <p:sp>
              <p:nvSpPr>
                <p:cNvPr id="924743" name="Rectangle 71"/>
                <p:cNvSpPr>
                  <a:spLocks noChangeArrowheads="1"/>
                </p:cNvSpPr>
                <p:nvPr/>
              </p:nvSpPr>
              <p:spPr bwMode="auto">
                <a:xfrm>
                  <a:off x="2880" y="2928"/>
                  <a:ext cx="714" cy="540"/>
                </a:xfrm>
                <a:prstGeom prst="rect">
                  <a:avLst/>
                </a:prstGeom>
                <a:solidFill>
                  <a:srgbClr val="CC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474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919" y="2972"/>
                  <a:ext cx="3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arr</a:t>
                  </a:r>
                </a:p>
              </p:txBody>
            </p:sp>
            <p:sp>
              <p:nvSpPr>
                <p:cNvPr id="92474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880" y="3212"/>
                  <a:ext cx="38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size</a:t>
                  </a:r>
                </a:p>
              </p:txBody>
            </p:sp>
            <p:sp>
              <p:nvSpPr>
                <p:cNvPr id="924746" name="Rectangle 74"/>
                <p:cNvSpPr>
                  <a:spLocks noChangeArrowheads="1"/>
                </p:cNvSpPr>
                <p:nvPr/>
              </p:nvSpPr>
              <p:spPr bwMode="auto">
                <a:xfrm>
                  <a:off x="3216" y="3234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4747" name="Rectangle 75"/>
                <p:cNvSpPr>
                  <a:spLocks noChangeArrowheads="1"/>
                </p:cNvSpPr>
                <p:nvPr/>
              </p:nvSpPr>
              <p:spPr bwMode="auto">
                <a:xfrm>
                  <a:off x="3222" y="3000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24748" name="Text Box 76"/>
              <p:cNvSpPr txBox="1">
                <a:spLocks noChangeArrowheads="1"/>
              </p:cNvSpPr>
              <p:nvPr/>
            </p:nvSpPr>
            <p:spPr bwMode="auto">
              <a:xfrm>
                <a:off x="3306" y="347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>
                    <a:solidFill>
                      <a:srgbClr val="006666"/>
                    </a:solidFill>
                  </a:rPr>
                  <a:t>2040</a:t>
                </a:r>
              </a:p>
            </p:txBody>
          </p:sp>
        </p:grpSp>
        <p:sp>
          <p:nvSpPr>
            <p:cNvPr id="924749" name="Text Box 77"/>
            <p:cNvSpPr txBox="1">
              <a:spLocks noChangeArrowheads="1"/>
            </p:cNvSpPr>
            <p:nvPr/>
          </p:nvSpPr>
          <p:spPr bwMode="auto">
            <a:xfrm>
              <a:off x="3430" y="585"/>
              <a:ext cx="5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solidFill>
                    <a:srgbClr val="006666"/>
                  </a:solidFill>
                </a:rPr>
                <a:t>1</a:t>
              </a:r>
            </a:p>
          </p:txBody>
        </p:sp>
      </p:grpSp>
      <p:sp>
        <p:nvSpPr>
          <p:cNvPr id="924750" name="Line 78"/>
          <p:cNvSpPr>
            <a:spLocks noChangeShapeType="1"/>
          </p:cNvSpPr>
          <p:nvPr/>
        </p:nvSpPr>
        <p:spPr bwMode="auto">
          <a:xfrm>
            <a:off x="704850" y="1733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51" name="Rectangle 79"/>
          <p:cNvSpPr>
            <a:spLocks noChangeArrowheads="1"/>
          </p:cNvSpPr>
          <p:nvPr/>
        </p:nvSpPr>
        <p:spPr bwMode="auto">
          <a:xfrm>
            <a:off x="228600" y="2038350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24752" name="Group 80"/>
          <p:cNvGrpSpPr>
            <a:grpSpLocks/>
          </p:cNvGrpSpPr>
          <p:nvPr/>
        </p:nvGrpSpPr>
        <p:grpSpPr bwMode="auto">
          <a:xfrm>
            <a:off x="657225" y="374650"/>
            <a:ext cx="5480050" cy="2454275"/>
            <a:chOff x="1110" y="1787"/>
            <a:chExt cx="3452" cy="1546"/>
          </a:xfrm>
        </p:grpSpPr>
        <p:sp>
          <p:nvSpPr>
            <p:cNvPr id="924753" name="Text Box 81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924754" name="Rectangle 82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924755" name="Rectangle 83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924756" name="Group 84"/>
          <p:cNvGrpSpPr>
            <a:grpSpLocks/>
          </p:cNvGrpSpPr>
          <p:nvPr/>
        </p:nvGrpSpPr>
        <p:grpSpPr bwMode="auto">
          <a:xfrm>
            <a:off x="5114925" y="698500"/>
            <a:ext cx="1133475" cy="857250"/>
            <a:chOff x="2880" y="2928"/>
            <a:chExt cx="714" cy="540"/>
          </a:xfrm>
        </p:grpSpPr>
        <p:sp>
          <p:nvSpPr>
            <p:cNvPr id="924757" name="Rectangle 85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758" name="Text Box 86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924759" name="Text Box 87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924760" name="Rectangle 88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761" name="Rectangle 89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4762" name="Text Box 90"/>
          <p:cNvSpPr txBox="1">
            <a:spLocks noChangeArrowheads="1"/>
          </p:cNvSpPr>
          <p:nvPr/>
        </p:nvSpPr>
        <p:spPr bwMode="auto">
          <a:xfrm>
            <a:off x="2390775" y="3657600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2040 + 1</a:t>
            </a:r>
          </a:p>
        </p:txBody>
      </p:sp>
      <p:sp>
        <p:nvSpPr>
          <p:cNvPr id="924763" name="Text Box 91"/>
          <p:cNvSpPr txBox="1">
            <a:spLocks noChangeArrowheads="1"/>
          </p:cNvSpPr>
          <p:nvPr/>
        </p:nvSpPr>
        <p:spPr bwMode="auto">
          <a:xfrm>
            <a:off x="3606800" y="3657600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24764" name="Line 92"/>
          <p:cNvSpPr>
            <a:spLocks noChangeShapeType="1"/>
          </p:cNvSpPr>
          <p:nvPr/>
        </p:nvSpPr>
        <p:spPr bwMode="auto">
          <a:xfrm>
            <a:off x="447675" y="561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65" name="Text Box 93"/>
          <p:cNvSpPr txBox="1">
            <a:spLocks noChangeArrowheads="1"/>
          </p:cNvSpPr>
          <p:nvPr/>
        </p:nvSpPr>
        <p:spPr bwMode="auto">
          <a:xfrm>
            <a:off x="5553075" y="79851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2060</a:t>
            </a:r>
          </a:p>
        </p:txBody>
      </p:sp>
      <p:grpSp>
        <p:nvGrpSpPr>
          <p:cNvPr id="924766" name="Group 94"/>
          <p:cNvGrpSpPr>
            <a:grpSpLocks/>
          </p:cNvGrpSpPr>
          <p:nvPr/>
        </p:nvGrpSpPr>
        <p:grpSpPr bwMode="auto">
          <a:xfrm>
            <a:off x="6565900" y="1733550"/>
            <a:ext cx="2644775" cy="1695450"/>
            <a:chOff x="5760" y="2592"/>
            <a:chExt cx="1666" cy="1068"/>
          </a:xfrm>
        </p:grpSpPr>
        <p:sp>
          <p:nvSpPr>
            <p:cNvPr id="924767" name="Rectangle 95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768" name="Rectangle 96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769" name="Rectangle 97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770" name="Text Box 98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924771" name="Rectangle 99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4772" name="Rectangle 100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4773" name="AutoShape 101"/>
          <p:cNvSpPr>
            <a:spLocks noChangeArrowheads="1"/>
          </p:cNvSpPr>
          <p:nvPr/>
        </p:nvSpPr>
        <p:spPr bwMode="auto">
          <a:xfrm>
            <a:off x="2933700" y="1609725"/>
            <a:ext cx="3638550" cy="1400175"/>
          </a:xfrm>
          <a:prstGeom prst="wedgeRoundRectCallout">
            <a:avLst>
              <a:gd name="adj1" fmla="val -62829"/>
              <a:gd name="adj2" fmla="val -94444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We’ve hit our base case!  </a:t>
            </a:r>
          </a:p>
          <a:p>
            <a:endParaRPr lang="en-US"/>
          </a:p>
          <a:p>
            <a:r>
              <a:rPr lang="en-US"/>
              <a:t>We’ve got an empty array (of size 0) so we just return!</a:t>
            </a:r>
          </a:p>
        </p:txBody>
      </p:sp>
      <p:sp>
        <p:nvSpPr>
          <p:cNvPr id="924774" name="Line 102"/>
          <p:cNvSpPr>
            <a:spLocks noChangeShapeType="1"/>
          </p:cNvSpPr>
          <p:nvPr/>
        </p:nvSpPr>
        <p:spPr bwMode="auto">
          <a:xfrm>
            <a:off x="742950" y="99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75" name="Line 103"/>
          <p:cNvSpPr>
            <a:spLocks noChangeShapeType="1"/>
          </p:cNvSpPr>
          <p:nvPr/>
        </p:nvSpPr>
        <p:spPr bwMode="auto">
          <a:xfrm>
            <a:off x="981075" y="1304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139 " pathEditMode="relative" ptsTypes="AA">
                                      <p:cBhvr>
                                        <p:cTn id="6" dur="2000" fill="hold"/>
                                        <p:tgtEl>
                                          <p:spTgt spid="924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8.14815E-6 L 4.16667E-6 0.34862 " pathEditMode="relative" ptsTypes="AA">
                                      <p:cBhvr>
                                        <p:cTn id="8" dur="2000" fill="hold"/>
                                        <p:tgtEl>
                                          <p:spTgt spid="924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-3.7037E-6 L 0.31667 -0.420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24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2104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7.40741E-7 L 0.22257 -0.366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247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1831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0"/>
                                        <p:tgtEl>
                                          <p:spTgt spid="924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2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92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2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924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924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924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924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924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924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34861 L -2.5E-6 0.0013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924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1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35139 L -0.00104 0.0013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924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50" grpId="0" animBg="1"/>
      <p:bldP spid="924750" grpId="1" animBg="1"/>
      <p:bldP spid="924751" grpId="0" animBg="1"/>
      <p:bldP spid="924751" grpId="1" animBg="1"/>
      <p:bldP spid="924762" grpId="0"/>
      <p:bldP spid="924762" grpId="1"/>
      <p:bldP spid="924762" grpId="2"/>
      <p:bldP spid="924763" grpId="0"/>
      <p:bldP spid="924763" grpId="1"/>
      <p:bldP spid="924763" grpId="2"/>
      <p:bldP spid="924764" grpId="0" animBg="1"/>
      <p:bldP spid="924764" grpId="1" animBg="1"/>
      <p:bldP spid="924765" grpId="0"/>
      <p:bldP spid="924765" grpId="1"/>
      <p:bldP spid="924773" grpId="0" animBg="1"/>
      <p:bldP spid="924773" grpId="1" animBg="1"/>
      <p:bldP spid="924774" grpId="0" animBg="1"/>
      <p:bldP spid="924774" grpId="1" animBg="1"/>
      <p:bldP spid="924775" grpId="0" animBg="1"/>
      <p:bldP spid="924775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3C-483B-4E6B-A464-089023653274}" type="slidenum">
              <a:rPr lang="en-US"/>
              <a:pPr/>
              <a:t>43</a:t>
            </a:fld>
            <a:endParaRPr lang="en-US"/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Working Through Recursion</a:t>
            </a:r>
          </a:p>
        </p:txBody>
      </p:sp>
      <p:grpSp>
        <p:nvGrpSpPr>
          <p:cNvPr id="926723" name="Group 3"/>
          <p:cNvGrpSpPr>
            <a:grpSpLocks/>
          </p:cNvGrpSpPr>
          <p:nvPr/>
        </p:nvGrpSpPr>
        <p:grpSpPr bwMode="auto">
          <a:xfrm>
            <a:off x="123825" y="4267200"/>
            <a:ext cx="5480050" cy="2454275"/>
            <a:chOff x="1110" y="1787"/>
            <a:chExt cx="3452" cy="1546"/>
          </a:xfrm>
        </p:grpSpPr>
        <p:sp>
          <p:nvSpPr>
            <p:cNvPr id="926724" name="Text Box 4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926725" name="Rectangle 5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926726" name="Rectangle 6"/>
            <p:cNvSpPr>
              <a:spLocks noChangeArrowheads="1"/>
            </p:cNvSpPr>
            <p:nvPr/>
          </p:nvSpPr>
          <p:spPr bwMode="auto">
            <a:xfrm>
              <a:off x="1296" y="2429"/>
              <a:ext cx="236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 </a:t>
              </a:r>
              <a:r>
                <a:rPr lang="en-US">
                  <a:solidFill>
                    <a:srgbClr val="6600CC"/>
                  </a:solidFill>
                </a:rPr>
                <a:t>size – 1 </a:t>
              </a:r>
              <a:r>
                <a:rPr lang="en-US"/>
                <a:t>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sp>
        <p:nvSpPr>
          <p:cNvPr id="926727" name="Text Box 7"/>
          <p:cNvSpPr txBox="1">
            <a:spLocks noChangeArrowheads="1"/>
          </p:cNvSpPr>
          <p:nvPr/>
        </p:nvSpPr>
        <p:spPr bwMode="auto">
          <a:xfrm>
            <a:off x="5784850" y="4268788"/>
            <a:ext cx="322580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string names[3];</a:t>
            </a:r>
          </a:p>
          <a:p>
            <a:pPr algn="l">
              <a:spcBef>
                <a:spcPct val="50000"/>
              </a:spcBef>
            </a:pPr>
            <a:r>
              <a:rPr lang="en-US"/>
              <a:t>    ...</a:t>
            </a:r>
          </a:p>
          <a:p>
            <a:pPr algn="l">
              <a:spcBef>
                <a:spcPct val="50000"/>
              </a:spcBef>
            </a:pPr>
            <a:r>
              <a:rPr lang="en-US"/>
              <a:t>    reversePrint(names,3);</a:t>
            </a:r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grpSp>
        <p:nvGrpSpPr>
          <p:cNvPr id="926728" name="Group 8"/>
          <p:cNvGrpSpPr>
            <a:grpSpLocks/>
          </p:cNvGrpSpPr>
          <p:nvPr/>
        </p:nvGrpSpPr>
        <p:grpSpPr bwMode="auto">
          <a:xfrm>
            <a:off x="6553200" y="928688"/>
            <a:ext cx="1905000" cy="2119312"/>
            <a:chOff x="4128" y="585"/>
            <a:chExt cx="1200" cy="1335"/>
          </a:xfrm>
        </p:grpSpPr>
        <p:sp>
          <p:nvSpPr>
            <p:cNvPr id="926729" name="Rectangle 9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30" name="Rectangle 10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31" name="Rectangle 11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32" name="Rectangle 12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33" name="Text Box 13"/>
            <p:cNvSpPr txBox="1">
              <a:spLocks noChangeArrowheads="1"/>
            </p:cNvSpPr>
            <p:nvPr/>
          </p:nvSpPr>
          <p:spPr bwMode="auto">
            <a:xfrm>
              <a:off x="4128" y="585"/>
              <a:ext cx="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names</a:t>
              </a:r>
            </a:p>
          </p:txBody>
        </p:sp>
        <p:sp>
          <p:nvSpPr>
            <p:cNvPr id="926734" name="Text Box 14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6735" name="Text Box 15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  <p:sp>
          <p:nvSpPr>
            <p:cNvPr id="926736" name="Text Box 16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  <p:sp>
          <p:nvSpPr>
            <p:cNvPr id="926737" name="Text Box 17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</p:grpSp>
      <p:sp>
        <p:nvSpPr>
          <p:cNvPr id="926738" name="Text Box 18"/>
          <p:cNvSpPr txBox="1">
            <a:spLocks noChangeArrowheads="1"/>
          </p:cNvSpPr>
          <p:nvPr/>
        </p:nvSpPr>
        <p:spPr bwMode="auto">
          <a:xfrm>
            <a:off x="7472363" y="1274763"/>
            <a:ext cx="852487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Phyllis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endParaRPr lang="en-US">
              <a:solidFill>
                <a:srgbClr val="6600CC"/>
              </a:solidFill>
            </a:endParaRPr>
          </a:p>
        </p:txBody>
      </p:sp>
      <p:sp>
        <p:nvSpPr>
          <p:cNvPr id="926739" name="Line 19"/>
          <p:cNvSpPr>
            <a:spLocks noChangeShapeType="1"/>
          </p:cNvSpPr>
          <p:nvPr/>
        </p:nvSpPr>
        <p:spPr bwMode="auto">
          <a:xfrm>
            <a:off x="5791200" y="6105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740" name="Group 20"/>
          <p:cNvGrpSpPr>
            <a:grpSpLocks/>
          </p:cNvGrpSpPr>
          <p:nvPr/>
        </p:nvGrpSpPr>
        <p:grpSpPr bwMode="auto">
          <a:xfrm>
            <a:off x="4572000" y="4648200"/>
            <a:ext cx="1133475" cy="857250"/>
            <a:chOff x="2880" y="2928"/>
            <a:chExt cx="714" cy="540"/>
          </a:xfrm>
        </p:grpSpPr>
        <p:sp>
          <p:nvSpPr>
            <p:cNvPr id="926741" name="Rectangle 21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42" name="Text Box 22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926743" name="Text Box 23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926744" name="Rectangle 24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45" name="Rectangle 25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6746" name="Text Box 26"/>
          <p:cNvSpPr txBox="1">
            <a:spLocks noChangeArrowheads="1"/>
          </p:cNvSpPr>
          <p:nvPr/>
        </p:nvSpPr>
        <p:spPr bwMode="auto">
          <a:xfrm>
            <a:off x="7524750" y="56388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</a:t>
            </a:r>
          </a:p>
        </p:txBody>
      </p:sp>
      <p:sp>
        <p:nvSpPr>
          <p:cNvPr id="926747" name="Text Box 27"/>
          <p:cNvSpPr txBox="1">
            <a:spLocks noChangeArrowheads="1"/>
          </p:cNvSpPr>
          <p:nvPr/>
        </p:nvSpPr>
        <p:spPr bwMode="auto">
          <a:xfrm>
            <a:off x="8229600" y="564356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3</a:t>
            </a:r>
          </a:p>
        </p:txBody>
      </p:sp>
      <p:sp>
        <p:nvSpPr>
          <p:cNvPr id="926748" name="Rectangle 28"/>
          <p:cNvSpPr>
            <a:spLocks noChangeArrowheads="1"/>
          </p:cNvSpPr>
          <p:nvPr/>
        </p:nvSpPr>
        <p:spPr bwMode="auto">
          <a:xfrm>
            <a:off x="5724525" y="4171950"/>
            <a:ext cx="3343275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6749" name="Line 29"/>
          <p:cNvSpPr>
            <a:spLocks noChangeShapeType="1"/>
          </p:cNvSpPr>
          <p:nvPr/>
        </p:nvSpPr>
        <p:spPr bwMode="auto">
          <a:xfrm>
            <a:off x="447675" y="5962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12" name="Text Box 92"/>
          <p:cNvSpPr txBox="1">
            <a:spLocks noChangeArrowheads="1"/>
          </p:cNvSpPr>
          <p:nvPr/>
        </p:nvSpPr>
        <p:spPr bwMode="auto">
          <a:xfrm>
            <a:off x="5219700" y="51133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3</a:t>
            </a:r>
          </a:p>
        </p:txBody>
      </p:sp>
      <p:sp>
        <p:nvSpPr>
          <p:cNvPr id="926750" name="Text Box 30"/>
          <p:cNvSpPr txBox="1">
            <a:spLocks noChangeArrowheads="1"/>
          </p:cNvSpPr>
          <p:nvPr/>
        </p:nvSpPr>
        <p:spPr bwMode="auto">
          <a:xfrm>
            <a:off x="5010150" y="4738688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</a:t>
            </a:r>
          </a:p>
        </p:txBody>
      </p:sp>
      <p:sp>
        <p:nvSpPr>
          <p:cNvPr id="926751" name="Rectangle 31"/>
          <p:cNvSpPr>
            <a:spLocks noChangeArrowheads="1"/>
          </p:cNvSpPr>
          <p:nvPr/>
        </p:nvSpPr>
        <p:spPr bwMode="auto">
          <a:xfrm>
            <a:off x="76200" y="4219575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26752" name="Group 32"/>
          <p:cNvGrpSpPr>
            <a:grpSpLocks/>
          </p:cNvGrpSpPr>
          <p:nvPr/>
        </p:nvGrpSpPr>
        <p:grpSpPr bwMode="auto">
          <a:xfrm>
            <a:off x="219075" y="2162175"/>
            <a:ext cx="5480050" cy="2454275"/>
            <a:chOff x="1110" y="1787"/>
            <a:chExt cx="3452" cy="1546"/>
          </a:xfrm>
        </p:grpSpPr>
        <p:sp>
          <p:nvSpPr>
            <p:cNvPr id="926753" name="Text Box 33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926754" name="Rectangle 34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926755" name="Rectangle 35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arr[0]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926756" name="Group 36"/>
          <p:cNvGrpSpPr>
            <a:grpSpLocks/>
          </p:cNvGrpSpPr>
          <p:nvPr/>
        </p:nvGrpSpPr>
        <p:grpSpPr bwMode="auto">
          <a:xfrm>
            <a:off x="4648200" y="2571750"/>
            <a:ext cx="1133475" cy="857250"/>
            <a:chOff x="2880" y="2928"/>
            <a:chExt cx="714" cy="540"/>
          </a:xfrm>
        </p:grpSpPr>
        <p:sp>
          <p:nvSpPr>
            <p:cNvPr id="926757" name="Rectangle 37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58" name="Text Box 38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926759" name="Text Box 39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926760" name="Rectangle 40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61" name="Rectangle 41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6762" name="Text Box 42"/>
          <p:cNvSpPr txBox="1">
            <a:spLocks noChangeArrowheads="1"/>
          </p:cNvSpPr>
          <p:nvPr/>
        </p:nvSpPr>
        <p:spPr bwMode="auto">
          <a:xfrm>
            <a:off x="5086350" y="268128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2020</a:t>
            </a:r>
          </a:p>
        </p:txBody>
      </p:sp>
      <p:sp>
        <p:nvSpPr>
          <p:cNvPr id="926810" name="Text Box 90"/>
          <p:cNvSpPr txBox="1">
            <a:spLocks noChangeArrowheads="1"/>
          </p:cNvSpPr>
          <p:nvPr/>
        </p:nvSpPr>
        <p:spPr bwMode="auto">
          <a:xfrm>
            <a:off x="5229225" y="30273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</a:t>
            </a:r>
          </a:p>
        </p:txBody>
      </p:sp>
      <p:sp>
        <p:nvSpPr>
          <p:cNvPr id="926763" name="Line 43"/>
          <p:cNvSpPr>
            <a:spLocks noChangeShapeType="1"/>
          </p:cNvSpPr>
          <p:nvPr/>
        </p:nvSpPr>
        <p:spPr bwMode="auto">
          <a:xfrm>
            <a:off x="514350" y="3829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64" name="Rectangle 44"/>
          <p:cNvSpPr>
            <a:spLocks noChangeArrowheads="1"/>
          </p:cNvSpPr>
          <p:nvPr/>
        </p:nvSpPr>
        <p:spPr bwMode="auto">
          <a:xfrm>
            <a:off x="228600" y="2038350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26765" name="Group 45"/>
          <p:cNvGrpSpPr>
            <a:grpSpLocks/>
          </p:cNvGrpSpPr>
          <p:nvPr/>
        </p:nvGrpSpPr>
        <p:grpSpPr bwMode="auto">
          <a:xfrm>
            <a:off x="381000" y="60325"/>
            <a:ext cx="5480050" cy="2454275"/>
            <a:chOff x="1110" y="1787"/>
            <a:chExt cx="3452" cy="1546"/>
          </a:xfrm>
        </p:grpSpPr>
        <p:sp>
          <p:nvSpPr>
            <p:cNvPr id="926766" name="Text Box 46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926767" name="Rectangle 47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926768" name="Rectangle 48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926769" name="Group 49"/>
          <p:cNvGrpSpPr>
            <a:grpSpLocks/>
          </p:cNvGrpSpPr>
          <p:nvPr/>
        </p:nvGrpSpPr>
        <p:grpSpPr bwMode="auto">
          <a:xfrm>
            <a:off x="4810125" y="469900"/>
            <a:ext cx="1133475" cy="857250"/>
            <a:chOff x="2880" y="2928"/>
            <a:chExt cx="714" cy="540"/>
          </a:xfrm>
        </p:grpSpPr>
        <p:sp>
          <p:nvSpPr>
            <p:cNvPr id="926770" name="Rectangle 50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71" name="Text Box 51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926772" name="Text Box 52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926773" name="Rectangle 53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74" name="Rectangle 54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6775" name="Text Box 55"/>
          <p:cNvSpPr txBox="1">
            <a:spLocks noChangeArrowheads="1"/>
          </p:cNvSpPr>
          <p:nvPr/>
        </p:nvSpPr>
        <p:spPr bwMode="auto">
          <a:xfrm>
            <a:off x="5248275" y="5508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2040</a:t>
            </a:r>
          </a:p>
        </p:txBody>
      </p:sp>
      <p:sp>
        <p:nvSpPr>
          <p:cNvPr id="926776" name="Line 56"/>
          <p:cNvSpPr>
            <a:spLocks noChangeShapeType="1"/>
          </p:cNvSpPr>
          <p:nvPr/>
        </p:nvSpPr>
        <p:spPr bwMode="auto">
          <a:xfrm>
            <a:off x="714375" y="2000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77" name="Line 57"/>
          <p:cNvSpPr>
            <a:spLocks noChangeShapeType="1"/>
          </p:cNvSpPr>
          <p:nvPr/>
        </p:nvSpPr>
        <p:spPr bwMode="auto">
          <a:xfrm>
            <a:off x="142875" y="2371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78" name="Line 58"/>
          <p:cNvSpPr>
            <a:spLocks noChangeShapeType="1"/>
          </p:cNvSpPr>
          <p:nvPr/>
        </p:nvSpPr>
        <p:spPr bwMode="auto">
          <a:xfrm>
            <a:off x="533400" y="4124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79" name="AutoShape 59"/>
          <p:cNvSpPr>
            <a:spLocks noChangeArrowheads="1"/>
          </p:cNvSpPr>
          <p:nvPr/>
        </p:nvSpPr>
        <p:spPr bwMode="auto">
          <a:xfrm>
            <a:off x="638175" y="2819400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926780" name="Rectangle 60"/>
          <p:cNvSpPr>
            <a:spLocks noChangeArrowheads="1"/>
          </p:cNvSpPr>
          <p:nvPr/>
        </p:nvSpPr>
        <p:spPr bwMode="auto">
          <a:xfrm>
            <a:off x="1828800" y="3113088"/>
            <a:ext cx="92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Phyllis </a:t>
            </a:r>
          </a:p>
        </p:txBody>
      </p:sp>
      <p:sp>
        <p:nvSpPr>
          <p:cNvPr id="926781" name="Line 61"/>
          <p:cNvSpPr>
            <a:spLocks noChangeShapeType="1"/>
          </p:cNvSpPr>
          <p:nvPr/>
        </p:nvSpPr>
        <p:spPr bwMode="auto">
          <a:xfrm>
            <a:off x="0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82" name="Line 62"/>
          <p:cNvSpPr>
            <a:spLocks noChangeShapeType="1"/>
          </p:cNvSpPr>
          <p:nvPr/>
        </p:nvSpPr>
        <p:spPr bwMode="auto">
          <a:xfrm>
            <a:off x="457200" y="6219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83" name="AutoShape 63"/>
          <p:cNvSpPr>
            <a:spLocks noChangeArrowheads="1"/>
          </p:cNvSpPr>
          <p:nvPr/>
        </p:nvSpPr>
        <p:spPr bwMode="auto">
          <a:xfrm>
            <a:off x="704850" y="4905375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006666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926784" name="Rectangle 64"/>
          <p:cNvSpPr>
            <a:spLocks noChangeArrowheads="1"/>
          </p:cNvSpPr>
          <p:nvPr/>
        </p:nvSpPr>
        <p:spPr bwMode="auto">
          <a:xfrm>
            <a:off x="1924050" y="5199063"/>
            <a:ext cx="865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 </a:t>
            </a:r>
          </a:p>
        </p:txBody>
      </p:sp>
      <p:sp>
        <p:nvSpPr>
          <p:cNvPr id="926785" name="Line 65"/>
          <p:cNvSpPr>
            <a:spLocks noChangeShapeType="1"/>
          </p:cNvSpPr>
          <p:nvPr/>
        </p:nvSpPr>
        <p:spPr bwMode="auto">
          <a:xfrm>
            <a:off x="-85725" y="6600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86" name="Line 66"/>
          <p:cNvSpPr>
            <a:spLocks noChangeShapeType="1"/>
          </p:cNvSpPr>
          <p:nvPr/>
        </p:nvSpPr>
        <p:spPr bwMode="auto">
          <a:xfrm>
            <a:off x="5629275" y="653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87" name="Text Box 67"/>
          <p:cNvSpPr txBox="1">
            <a:spLocks noChangeArrowheads="1"/>
          </p:cNvSpPr>
          <p:nvPr/>
        </p:nvSpPr>
        <p:spPr bwMode="auto">
          <a:xfrm>
            <a:off x="8410575" y="1047750"/>
            <a:ext cx="7429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2000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2020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2040</a:t>
            </a:r>
          </a:p>
        </p:txBody>
      </p:sp>
      <p:grpSp>
        <p:nvGrpSpPr>
          <p:cNvPr id="926788" name="Group 68"/>
          <p:cNvGrpSpPr>
            <a:grpSpLocks/>
          </p:cNvGrpSpPr>
          <p:nvPr/>
        </p:nvGrpSpPr>
        <p:grpSpPr bwMode="auto">
          <a:xfrm>
            <a:off x="6296025" y="800100"/>
            <a:ext cx="1028700" cy="495300"/>
            <a:chOff x="3966" y="504"/>
            <a:chExt cx="648" cy="312"/>
          </a:xfrm>
        </p:grpSpPr>
        <p:sp>
          <p:nvSpPr>
            <p:cNvPr id="926789" name="Rectangle 69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6790" name="Text Box 70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arr        </a:t>
              </a:r>
            </a:p>
          </p:txBody>
        </p:sp>
      </p:grpSp>
      <p:grpSp>
        <p:nvGrpSpPr>
          <p:cNvPr id="926791" name="Group 71"/>
          <p:cNvGrpSpPr>
            <a:grpSpLocks/>
          </p:cNvGrpSpPr>
          <p:nvPr/>
        </p:nvGrpSpPr>
        <p:grpSpPr bwMode="auto">
          <a:xfrm>
            <a:off x="6553200" y="723900"/>
            <a:ext cx="2619375" cy="1819275"/>
            <a:chOff x="5760" y="3552"/>
            <a:chExt cx="1650" cy="1146"/>
          </a:xfrm>
        </p:grpSpPr>
        <p:sp>
          <p:nvSpPr>
            <p:cNvPr id="926792" name="Rectangle 72"/>
            <p:cNvSpPr>
              <a:spLocks noChangeArrowheads="1"/>
            </p:cNvSpPr>
            <p:nvPr/>
          </p:nvSpPr>
          <p:spPr bwMode="auto">
            <a:xfrm>
              <a:off x="5760" y="3672"/>
              <a:ext cx="1218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6793" name="Rectangle 73"/>
            <p:cNvSpPr>
              <a:spLocks noChangeArrowheads="1"/>
            </p:cNvSpPr>
            <p:nvPr/>
          </p:nvSpPr>
          <p:spPr bwMode="auto">
            <a:xfrm>
              <a:off x="6978" y="3552"/>
              <a:ext cx="432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6794" name="Rectangle 74"/>
            <p:cNvSpPr>
              <a:spLocks noChangeArrowheads="1"/>
            </p:cNvSpPr>
            <p:nvPr/>
          </p:nvSpPr>
          <p:spPr bwMode="auto">
            <a:xfrm>
              <a:off x="5946" y="4158"/>
              <a:ext cx="276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95" name="Text Box 75"/>
            <p:cNvSpPr txBox="1">
              <a:spLocks noChangeArrowheads="1"/>
            </p:cNvSpPr>
            <p:nvPr/>
          </p:nvSpPr>
          <p:spPr bwMode="auto">
            <a:xfrm>
              <a:off x="5780" y="3984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926796" name="Rectangle 76"/>
            <p:cNvSpPr>
              <a:spLocks noChangeArrowheads="1"/>
            </p:cNvSpPr>
            <p:nvPr/>
          </p:nvSpPr>
          <p:spPr bwMode="auto">
            <a:xfrm>
              <a:off x="5956" y="416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6797" name="Rectangle 77"/>
            <p:cNvSpPr>
              <a:spLocks noChangeArrowheads="1"/>
            </p:cNvSpPr>
            <p:nvPr/>
          </p:nvSpPr>
          <p:spPr bwMode="auto">
            <a:xfrm>
              <a:off x="5962" y="4450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</p:grpSp>
      <p:grpSp>
        <p:nvGrpSpPr>
          <p:cNvPr id="926798" name="Group 78"/>
          <p:cNvGrpSpPr>
            <a:grpSpLocks/>
          </p:cNvGrpSpPr>
          <p:nvPr/>
        </p:nvGrpSpPr>
        <p:grpSpPr bwMode="auto">
          <a:xfrm>
            <a:off x="6565900" y="1295400"/>
            <a:ext cx="2644775" cy="1695450"/>
            <a:chOff x="5760" y="2592"/>
            <a:chExt cx="1666" cy="1068"/>
          </a:xfrm>
        </p:grpSpPr>
        <p:sp>
          <p:nvSpPr>
            <p:cNvPr id="926799" name="Rectangle 79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6800" name="Rectangle 80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6801" name="Rectangle 81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802" name="Text Box 82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926803" name="Rectangle 83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926804" name="Rectangle 84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6805" name="AutoShape 85"/>
          <p:cNvSpPr>
            <a:spLocks noChangeArrowheads="1"/>
          </p:cNvSpPr>
          <p:nvPr/>
        </p:nvSpPr>
        <p:spPr bwMode="auto">
          <a:xfrm>
            <a:off x="-5305425" y="4933950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926806" name="AutoShape 86"/>
          <p:cNvSpPr>
            <a:spLocks noChangeArrowheads="1"/>
          </p:cNvSpPr>
          <p:nvPr/>
        </p:nvSpPr>
        <p:spPr bwMode="auto">
          <a:xfrm>
            <a:off x="666750" y="838200"/>
            <a:ext cx="3286125" cy="742950"/>
          </a:xfrm>
          <a:prstGeom prst="wedgeRoundRectCallout">
            <a:avLst>
              <a:gd name="adj1" fmla="val 3042"/>
              <a:gd name="adj2" fmla="val 94657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926807" name="Rectangle 87"/>
          <p:cNvSpPr>
            <a:spLocks noChangeArrowheads="1"/>
          </p:cNvSpPr>
          <p:nvPr/>
        </p:nvSpPr>
        <p:spPr bwMode="auto">
          <a:xfrm>
            <a:off x="2041525" y="11414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</p:txBody>
      </p:sp>
      <p:sp>
        <p:nvSpPr>
          <p:cNvPr id="926809" name="Text Box 89"/>
          <p:cNvSpPr txBox="1">
            <a:spLocks noChangeArrowheads="1"/>
          </p:cNvSpPr>
          <p:nvPr/>
        </p:nvSpPr>
        <p:spPr bwMode="auto">
          <a:xfrm>
            <a:off x="5448300" y="92233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2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4.44444E-6 L 0.53125 0.2902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268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3" y="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26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26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26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26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26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55 0.0541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926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26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26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26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26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26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926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L 0.54167 -0.2055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926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3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26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26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926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926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926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26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26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39" grpId="0" animBg="1"/>
      <p:bldP spid="926746" grpId="0"/>
      <p:bldP spid="926747" grpId="0"/>
      <p:bldP spid="926748" grpId="0" animBg="1"/>
      <p:bldP spid="926749" grpId="0" animBg="1"/>
      <p:bldP spid="926812" grpId="0"/>
      <p:bldP spid="926750" grpId="0"/>
      <p:bldP spid="926751" grpId="0" animBg="1"/>
      <p:bldP spid="926751" grpId="1" animBg="1"/>
      <p:bldP spid="926762" grpId="0"/>
      <p:bldP spid="926810" grpId="0"/>
      <p:bldP spid="926763" grpId="0" animBg="1"/>
      <p:bldP spid="926764" grpId="0" animBg="1"/>
      <p:bldP spid="926764" grpId="1" animBg="1"/>
      <p:bldP spid="926775" grpId="0"/>
      <p:bldP spid="926776" grpId="0" animBg="1"/>
      <p:bldP spid="926776" grpId="1" animBg="1"/>
      <p:bldP spid="926777" grpId="0" animBg="1"/>
      <p:bldP spid="926777" grpId="1" animBg="1"/>
      <p:bldP spid="926778" grpId="0" animBg="1"/>
      <p:bldP spid="926778" grpId="1" animBg="1"/>
      <p:bldP spid="926779" grpId="0" animBg="1"/>
      <p:bldP spid="926779" grpId="1" animBg="1"/>
      <p:bldP spid="926780" grpId="0"/>
      <p:bldP spid="926780" grpId="1"/>
      <p:bldP spid="926781" grpId="0" animBg="1"/>
      <p:bldP spid="926781" grpId="1" animBg="1"/>
      <p:bldP spid="926782" grpId="0" animBg="1"/>
      <p:bldP spid="926782" grpId="1" animBg="1"/>
      <p:bldP spid="926783" grpId="0" animBg="1"/>
      <p:bldP spid="926783" grpId="1" animBg="1"/>
      <p:bldP spid="926784" grpId="0"/>
      <p:bldP spid="926784" grpId="1"/>
      <p:bldP spid="926785" grpId="0" animBg="1"/>
      <p:bldP spid="926785" grpId="1" animBg="1"/>
      <p:bldP spid="926786" grpId="0" animBg="1"/>
      <p:bldP spid="926806" grpId="0" animBg="1"/>
      <p:bldP spid="926806" grpId="1" animBg="1"/>
      <p:bldP spid="926807" grpId="0"/>
      <p:bldP spid="926807" grpId="1"/>
      <p:bldP spid="92680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70EA-93B5-4627-80D1-9A6DDD0907B1}" type="slidenum">
              <a:rPr lang="en-US"/>
              <a:pPr/>
              <a:t>44</a:t>
            </a:fld>
            <a:endParaRPr lang="en-US"/>
          </a:p>
        </p:txBody>
      </p:sp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38100"/>
            <a:ext cx="8562975" cy="1143000"/>
          </a:xfrm>
        </p:spPr>
        <p:txBody>
          <a:bodyPr/>
          <a:lstStyle/>
          <a:p>
            <a:r>
              <a:rPr lang="en-US" sz="3400"/>
              <a:t>Example #3: Recursion on a Linked List</a:t>
            </a:r>
          </a:p>
        </p:txBody>
      </p:sp>
      <p:sp>
        <p:nvSpPr>
          <p:cNvPr id="862211" name="Text Box 3"/>
          <p:cNvSpPr txBox="1">
            <a:spLocks noChangeArrowheads="1"/>
          </p:cNvSpPr>
          <p:nvPr/>
        </p:nvSpPr>
        <p:spPr bwMode="auto">
          <a:xfrm>
            <a:off x="393700" y="1279525"/>
            <a:ext cx="6388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When we process a </a:t>
            </a:r>
            <a:r>
              <a:rPr lang="en-US" sz="2000">
                <a:solidFill>
                  <a:srgbClr val="6600CC"/>
                </a:solidFill>
              </a:rPr>
              <a:t>linked list</a:t>
            </a:r>
            <a:r>
              <a:rPr lang="en-US" sz="2000"/>
              <a:t> using recursion, it’s very much like processing an </a:t>
            </a:r>
            <a:r>
              <a:rPr lang="en-US" sz="2000">
                <a:solidFill>
                  <a:srgbClr val="6600CC"/>
                </a:solidFill>
              </a:rPr>
              <a:t>array</a:t>
            </a:r>
            <a:r>
              <a:rPr lang="en-US" sz="2000"/>
              <a:t>!</a:t>
            </a:r>
          </a:p>
        </p:txBody>
      </p:sp>
      <p:grpSp>
        <p:nvGrpSpPr>
          <p:cNvPr id="862279" name="Group 71"/>
          <p:cNvGrpSpPr>
            <a:grpSpLocks/>
          </p:cNvGrpSpPr>
          <p:nvPr/>
        </p:nvGrpSpPr>
        <p:grpSpPr bwMode="auto">
          <a:xfrm>
            <a:off x="6491288" y="1304925"/>
            <a:ext cx="2501900" cy="5218113"/>
            <a:chOff x="3429" y="870"/>
            <a:chExt cx="1576" cy="3287"/>
          </a:xfrm>
        </p:grpSpPr>
        <p:sp>
          <p:nvSpPr>
            <p:cNvPr id="862223" name="Text Box 15"/>
            <p:cNvSpPr txBox="1">
              <a:spLocks noChangeArrowheads="1"/>
            </p:cNvSpPr>
            <p:nvPr/>
          </p:nvSpPr>
          <p:spPr bwMode="auto">
            <a:xfrm>
              <a:off x="4317" y="2256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…</a:t>
              </a:r>
            </a:p>
          </p:txBody>
        </p:sp>
        <p:sp>
          <p:nvSpPr>
            <p:cNvPr id="862224" name="Rectangle 16"/>
            <p:cNvSpPr>
              <a:spLocks noChangeArrowheads="1"/>
            </p:cNvSpPr>
            <p:nvPr/>
          </p:nvSpPr>
          <p:spPr bwMode="auto">
            <a:xfrm>
              <a:off x="4214" y="170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25" name="Rectangle 17"/>
            <p:cNvSpPr>
              <a:spLocks noChangeArrowheads="1"/>
            </p:cNvSpPr>
            <p:nvPr/>
          </p:nvSpPr>
          <p:spPr bwMode="auto">
            <a:xfrm>
              <a:off x="4214" y="189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27" name="Rectangle 19"/>
            <p:cNvSpPr>
              <a:spLocks noChangeArrowheads="1"/>
            </p:cNvSpPr>
            <p:nvPr/>
          </p:nvSpPr>
          <p:spPr bwMode="auto">
            <a:xfrm>
              <a:off x="4212" y="209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28" name="Rectangle 20"/>
            <p:cNvSpPr>
              <a:spLocks noChangeArrowheads="1"/>
            </p:cNvSpPr>
            <p:nvPr/>
          </p:nvSpPr>
          <p:spPr bwMode="auto">
            <a:xfrm>
              <a:off x="4223" y="2597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29" name="Rectangle 21"/>
            <p:cNvSpPr>
              <a:spLocks noChangeArrowheads="1"/>
            </p:cNvSpPr>
            <p:nvPr/>
          </p:nvSpPr>
          <p:spPr bwMode="auto">
            <a:xfrm>
              <a:off x="4223" y="278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31" name="Rectangle 23"/>
            <p:cNvSpPr>
              <a:spLocks noChangeArrowheads="1"/>
            </p:cNvSpPr>
            <p:nvPr/>
          </p:nvSpPr>
          <p:spPr bwMode="auto">
            <a:xfrm>
              <a:off x="4221" y="2984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32" name="Rectangle 24"/>
            <p:cNvSpPr>
              <a:spLocks noChangeArrowheads="1"/>
            </p:cNvSpPr>
            <p:nvPr/>
          </p:nvSpPr>
          <p:spPr bwMode="auto">
            <a:xfrm>
              <a:off x="4223" y="346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33" name="Rectangle 25"/>
            <p:cNvSpPr>
              <a:spLocks noChangeArrowheads="1"/>
            </p:cNvSpPr>
            <p:nvPr/>
          </p:nvSpPr>
          <p:spPr bwMode="auto">
            <a:xfrm>
              <a:off x="4223" y="3653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35" name="Rectangle 27"/>
            <p:cNvSpPr>
              <a:spLocks noChangeArrowheads="1"/>
            </p:cNvSpPr>
            <p:nvPr/>
          </p:nvSpPr>
          <p:spPr bwMode="auto">
            <a:xfrm>
              <a:off x="4221" y="3848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36" name="Rectangle 28"/>
            <p:cNvSpPr>
              <a:spLocks noChangeArrowheads="1"/>
            </p:cNvSpPr>
            <p:nvPr/>
          </p:nvSpPr>
          <p:spPr bwMode="auto">
            <a:xfrm>
              <a:off x="4223" y="90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2240" name="Group 32"/>
            <p:cNvGrpSpPr>
              <a:grpSpLocks/>
            </p:cNvGrpSpPr>
            <p:nvPr/>
          </p:nvGrpSpPr>
          <p:grpSpPr bwMode="auto">
            <a:xfrm>
              <a:off x="3429" y="885"/>
              <a:ext cx="1576" cy="250"/>
              <a:chOff x="3477" y="885"/>
              <a:chExt cx="1576" cy="250"/>
            </a:xfrm>
          </p:grpSpPr>
          <p:sp>
            <p:nvSpPr>
              <p:cNvPr id="862241" name="Text Box 33"/>
              <p:cNvSpPr txBox="1">
                <a:spLocks noChangeArrowheads="1"/>
              </p:cNvSpPr>
              <p:nvPr/>
            </p:nvSpPr>
            <p:spPr bwMode="auto">
              <a:xfrm>
                <a:off x="3477" y="885"/>
                <a:ext cx="1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cs typeface="Arial" charset="0"/>
                  </a:rPr>
                  <a:t>     head                  </a:t>
                </a:r>
              </a:p>
            </p:txBody>
          </p:sp>
          <p:sp>
            <p:nvSpPr>
              <p:cNvPr id="862242" name="Rectangle 3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2243" name="Group 35"/>
            <p:cNvGrpSpPr>
              <a:grpSpLocks/>
            </p:cNvGrpSpPr>
            <p:nvPr/>
          </p:nvGrpSpPr>
          <p:grpSpPr bwMode="auto">
            <a:xfrm>
              <a:off x="4215" y="3417"/>
              <a:ext cx="540" cy="717"/>
              <a:chOff x="4263" y="2562"/>
              <a:chExt cx="540" cy="717"/>
            </a:xfrm>
          </p:grpSpPr>
          <p:sp>
            <p:nvSpPr>
              <p:cNvPr id="862244" name="Rectangle 36"/>
              <p:cNvSpPr>
                <a:spLocks noChangeArrowheads="1"/>
              </p:cNvSpPr>
              <p:nvPr/>
            </p:nvSpPr>
            <p:spPr bwMode="auto">
              <a:xfrm>
                <a:off x="4263" y="2592"/>
                <a:ext cx="540" cy="6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2245" name="Text Box 37"/>
              <p:cNvSpPr txBox="1">
                <a:spLocks noChangeArrowheads="1"/>
              </p:cNvSpPr>
              <p:nvPr/>
            </p:nvSpPr>
            <p:spPr bwMode="auto">
              <a:xfrm>
                <a:off x="4272" y="2562"/>
                <a:ext cx="3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val</a:t>
                </a:r>
              </a:p>
            </p:txBody>
          </p:sp>
          <p:sp>
            <p:nvSpPr>
              <p:cNvPr id="862246" name="Rectangle 38"/>
              <p:cNvSpPr>
                <a:spLocks noChangeArrowheads="1"/>
              </p:cNvSpPr>
              <p:nvPr/>
            </p:nvSpPr>
            <p:spPr bwMode="auto">
              <a:xfrm>
                <a:off x="4292" y="2771"/>
                <a:ext cx="480" cy="1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2247" name="Text Box 39"/>
              <p:cNvSpPr txBox="1">
                <a:spLocks noChangeArrowheads="1"/>
              </p:cNvSpPr>
              <p:nvPr/>
            </p:nvSpPr>
            <p:spPr bwMode="auto">
              <a:xfrm>
                <a:off x="4320" y="2891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next</a:t>
                </a:r>
              </a:p>
            </p:txBody>
          </p:sp>
          <p:sp>
            <p:nvSpPr>
              <p:cNvPr id="862248" name="Rectangle 40"/>
              <p:cNvSpPr>
                <a:spLocks noChangeArrowheads="1"/>
              </p:cNvSpPr>
              <p:nvPr/>
            </p:nvSpPr>
            <p:spPr bwMode="auto">
              <a:xfrm>
                <a:off x="4292" y="3100"/>
                <a:ext cx="480" cy="14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2249" name="Text Box 41"/>
            <p:cNvSpPr txBox="1">
              <a:spLocks noChangeArrowheads="1"/>
            </p:cNvSpPr>
            <p:nvPr/>
          </p:nvSpPr>
          <p:spPr bwMode="auto">
            <a:xfrm>
              <a:off x="4222" y="87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FFCC"/>
                  </a:solidFill>
                  <a:cs typeface="Arial" charset="0"/>
                </a:rPr>
                <a:t>1200</a:t>
              </a:r>
            </a:p>
          </p:txBody>
        </p:sp>
        <p:sp>
          <p:nvSpPr>
            <p:cNvPr id="862250" name="Text Box 42"/>
            <p:cNvSpPr txBox="1">
              <a:spLocks noChangeArrowheads="1"/>
            </p:cNvSpPr>
            <p:nvPr/>
          </p:nvSpPr>
          <p:spPr bwMode="auto">
            <a:xfrm>
              <a:off x="4164" y="3606"/>
              <a:ext cx="4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     39</a:t>
              </a:r>
            </a:p>
          </p:txBody>
        </p:sp>
        <p:grpSp>
          <p:nvGrpSpPr>
            <p:cNvPr id="862251" name="Group 43"/>
            <p:cNvGrpSpPr>
              <a:grpSpLocks/>
            </p:cNvGrpSpPr>
            <p:nvPr/>
          </p:nvGrpSpPr>
          <p:grpSpPr bwMode="auto">
            <a:xfrm>
              <a:off x="4213" y="2565"/>
              <a:ext cx="540" cy="750"/>
              <a:chOff x="3648" y="2595"/>
              <a:chExt cx="540" cy="750"/>
            </a:xfrm>
          </p:grpSpPr>
          <p:grpSp>
            <p:nvGrpSpPr>
              <p:cNvPr id="862252" name="Group 44"/>
              <p:cNvGrpSpPr>
                <a:grpSpLocks/>
              </p:cNvGrpSpPr>
              <p:nvPr/>
            </p:nvGrpSpPr>
            <p:grpSpPr bwMode="auto">
              <a:xfrm>
                <a:off x="3648" y="2595"/>
                <a:ext cx="540" cy="717"/>
                <a:chOff x="4263" y="2562"/>
                <a:chExt cx="540" cy="717"/>
              </a:xfrm>
            </p:grpSpPr>
            <p:sp>
              <p:nvSpPr>
                <p:cNvPr id="862253" name="Rectangle 45"/>
                <p:cNvSpPr>
                  <a:spLocks noChangeArrowheads="1"/>
                </p:cNvSpPr>
                <p:nvPr/>
              </p:nvSpPr>
              <p:spPr bwMode="auto">
                <a:xfrm>
                  <a:off x="4263" y="2592"/>
                  <a:ext cx="540" cy="6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225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272" y="2562"/>
                  <a:ext cx="3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  val</a:t>
                  </a:r>
                </a:p>
              </p:txBody>
            </p:sp>
            <p:sp>
              <p:nvSpPr>
                <p:cNvPr id="862255" name="Rectangle 47"/>
                <p:cNvSpPr>
                  <a:spLocks noChangeArrowheads="1"/>
                </p:cNvSpPr>
                <p:nvPr/>
              </p:nvSpPr>
              <p:spPr bwMode="auto">
                <a:xfrm>
                  <a:off x="4292" y="2771"/>
                  <a:ext cx="480" cy="16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225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0" y="2891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next</a:t>
                  </a:r>
                </a:p>
              </p:txBody>
            </p:sp>
            <p:sp>
              <p:nvSpPr>
                <p:cNvPr id="862257" name="Rectangle 49"/>
                <p:cNvSpPr>
                  <a:spLocks noChangeArrowheads="1"/>
                </p:cNvSpPr>
                <p:nvPr/>
              </p:nvSpPr>
              <p:spPr bwMode="auto">
                <a:xfrm>
                  <a:off x="4292" y="3100"/>
                  <a:ext cx="480" cy="143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2258" name="Text Box 50"/>
              <p:cNvSpPr txBox="1">
                <a:spLocks noChangeArrowheads="1"/>
              </p:cNvSpPr>
              <p:nvPr/>
            </p:nvSpPr>
            <p:spPr bwMode="auto">
              <a:xfrm>
                <a:off x="3657" y="2769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chemeClr val="accent2"/>
                    </a:solidFill>
                    <a:latin typeface="Arial" charset="0"/>
                    <a:cs typeface="Arial" charset="0"/>
                  </a:rPr>
                  <a:t>  18</a:t>
                </a:r>
              </a:p>
            </p:txBody>
          </p:sp>
          <p:sp>
            <p:nvSpPr>
              <p:cNvPr id="862259" name="Text Box 51"/>
              <p:cNvSpPr txBox="1">
                <a:spLocks noChangeArrowheads="1"/>
              </p:cNvSpPr>
              <p:nvPr/>
            </p:nvSpPr>
            <p:spPr bwMode="auto">
              <a:xfrm>
                <a:off x="3686" y="3095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0066"/>
                    </a:solidFill>
                    <a:cs typeface="Arial" charset="0"/>
                  </a:rPr>
                  <a:t>1400</a:t>
                </a:r>
              </a:p>
            </p:txBody>
          </p:sp>
        </p:grpSp>
        <p:grpSp>
          <p:nvGrpSpPr>
            <p:cNvPr id="862260" name="Group 52"/>
            <p:cNvGrpSpPr>
              <a:grpSpLocks/>
            </p:cNvGrpSpPr>
            <p:nvPr/>
          </p:nvGrpSpPr>
          <p:grpSpPr bwMode="auto">
            <a:xfrm flipH="1">
              <a:off x="4191" y="2251"/>
              <a:ext cx="44" cy="353"/>
              <a:chOff x="4772" y="1008"/>
              <a:chExt cx="116" cy="1844"/>
            </a:xfrm>
          </p:grpSpPr>
          <p:cxnSp>
            <p:nvCxnSpPr>
              <p:cNvPr id="862261" name="AutoShape 53"/>
              <p:cNvCxnSpPr>
                <a:cxnSpLocks noChangeShapeType="1"/>
              </p:cNvCxnSpPr>
              <p:nvPr/>
            </p:nvCxnSpPr>
            <p:spPr bwMode="auto">
              <a:xfrm flipH="1">
                <a:off x="4772" y="1008"/>
                <a:ext cx="37" cy="1844"/>
              </a:xfrm>
              <a:prstGeom prst="curvedConnector3">
                <a:avLst>
                  <a:gd name="adj1" fmla="val -1062167"/>
                </a:avLst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62262" name="Text Box 54"/>
              <p:cNvSpPr txBox="1">
                <a:spLocks noChangeArrowheads="1"/>
              </p:cNvSpPr>
              <p:nvPr/>
            </p:nvSpPr>
            <p:spPr bwMode="auto">
              <a:xfrm>
                <a:off x="4772" y="1290"/>
                <a:ext cx="116" cy="1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endParaRPr lang="en-US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862263" name="Group 55"/>
            <p:cNvGrpSpPr>
              <a:grpSpLocks/>
            </p:cNvGrpSpPr>
            <p:nvPr/>
          </p:nvGrpSpPr>
          <p:grpSpPr bwMode="auto">
            <a:xfrm>
              <a:off x="4092" y="1662"/>
              <a:ext cx="651" cy="750"/>
              <a:chOff x="3537" y="2595"/>
              <a:chExt cx="651" cy="750"/>
            </a:xfrm>
          </p:grpSpPr>
          <p:grpSp>
            <p:nvGrpSpPr>
              <p:cNvPr id="862264" name="Group 56"/>
              <p:cNvGrpSpPr>
                <a:grpSpLocks/>
              </p:cNvGrpSpPr>
              <p:nvPr/>
            </p:nvGrpSpPr>
            <p:grpSpPr bwMode="auto">
              <a:xfrm>
                <a:off x="3648" y="2595"/>
                <a:ext cx="540" cy="717"/>
                <a:chOff x="4263" y="2562"/>
                <a:chExt cx="540" cy="717"/>
              </a:xfrm>
            </p:grpSpPr>
            <p:sp>
              <p:nvSpPr>
                <p:cNvPr id="862265" name="Rectangle 57"/>
                <p:cNvSpPr>
                  <a:spLocks noChangeArrowheads="1"/>
                </p:cNvSpPr>
                <p:nvPr/>
              </p:nvSpPr>
              <p:spPr bwMode="auto">
                <a:xfrm>
                  <a:off x="4263" y="2592"/>
                  <a:ext cx="540" cy="6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226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272" y="2562"/>
                  <a:ext cx="4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   val</a:t>
                  </a:r>
                </a:p>
              </p:txBody>
            </p:sp>
            <p:sp>
              <p:nvSpPr>
                <p:cNvPr id="862267" name="Rectangle 59"/>
                <p:cNvSpPr>
                  <a:spLocks noChangeArrowheads="1"/>
                </p:cNvSpPr>
                <p:nvPr/>
              </p:nvSpPr>
              <p:spPr bwMode="auto">
                <a:xfrm>
                  <a:off x="4292" y="2771"/>
                  <a:ext cx="480" cy="16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226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320" y="2891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next</a:t>
                  </a:r>
                </a:p>
              </p:txBody>
            </p:sp>
            <p:sp>
              <p:nvSpPr>
                <p:cNvPr id="862269" name="Rectangle 61"/>
                <p:cNvSpPr>
                  <a:spLocks noChangeArrowheads="1"/>
                </p:cNvSpPr>
                <p:nvPr/>
              </p:nvSpPr>
              <p:spPr bwMode="auto">
                <a:xfrm>
                  <a:off x="4292" y="3100"/>
                  <a:ext cx="480" cy="143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2270" name="Text Box 62"/>
              <p:cNvSpPr txBox="1">
                <a:spLocks noChangeArrowheads="1"/>
              </p:cNvSpPr>
              <p:nvPr/>
            </p:nvSpPr>
            <p:spPr bwMode="auto">
              <a:xfrm>
                <a:off x="3537" y="2769"/>
                <a:ext cx="5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  <a:latin typeface="Arial" charset="0"/>
                    <a:cs typeface="Arial" charset="0"/>
                  </a:rPr>
                  <a:t>      42</a:t>
                </a:r>
              </a:p>
            </p:txBody>
          </p:sp>
          <p:sp>
            <p:nvSpPr>
              <p:cNvPr id="862271" name="Text Box 63"/>
              <p:cNvSpPr txBox="1">
                <a:spLocks noChangeArrowheads="1"/>
              </p:cNvSpPr>
              <p:nvPr/>
            </p:nvSpPr>
            <p:spPr bwMode="auto">
              <a:xfrm>
                <a:off x="3686" y="3095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0066"/>
                    </a:solidFill>
                    <a:cs typeface="Arial" charset="0"/>
                  </a:rPr>
                  <a:t>1300</a:t>
                </a:r>
              </a:p>
            </p:txBody>
          </p:sp>
        </p:grpSp>
        <p:grpSp>
          <p:nvGrpSpPr>
            <p:cNvPr id="862272" name="Group 64"/>
            <p:cNvGrpSpPr>
              <a:grpSpLocks/>
            </p:cNvGrpSpPr>
            <p:nvPr/>
          </p:nvGrpSpPr>
          <p:grpSpPr bwMode="auto">
            <a:xfrm flipH="1">
              <a:off x="4035" y="1044"/>
              <a:ext cx="213" cy="701"/>
              <a:chOff x="4772" y="1008"/>
              <a:chExt cx="479" cy="1863"/>
            </a:xfrm>
          </p:grpSpPr>
          <p:cxnSp>
            <p:nvCxnSpPr>
              <p:cNvPr id="862273" name="AutoShape 65"/>
              <p:cNvCxnSpPr>
                <a:cxnSpLocks noChangeShapeType="1"/>
              </p:cNvCxnSpPr>
              <p:nvPr/>
            </p:nvCxnSpPr>
            <p:spPr bwMode="auto">
              <a:xfrm flipH="1">
                <a:off x="4772" y="1008"/>
                <a:ext cx="37" cy="1844"/>
              </a:xfrm>
              <a:prstGeom prst="curvedConnector3">
                <a:avLst>
                  <a:gd name="adj1" fmla="val -1062167"/>
                </a:avLst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62274" name="Text Box 66"/>
              <p:cNvSpPr txBox="1">
                <a:spLocks noChangeArrowheads="1"/>
              </p:cNvSpPr>
              <p:nvPr/>
            </p:nvSpPr>
            <p:spPr bwMode="auto">
              <a:xfrm>
                <a:off x="5184" y="2257"/>
                <a:ext cx="67" cy="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en-US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862275" name="Group 67"/>
            <p:cNvGrpSpPr>
              <a:grpSpLocks/>
            </p:cNvGrpSpPr>
            <p:nvPr/>
          </p:nvGrpSpPr>
          <p:grpSpPr bwMode="auto">
            <a:xfrm flipH="1">
              <a:off x="4186" y="3169"/>
              <a:ext cx="37" cy="373"/>
              <a:chOff x="4772" y="1008"/>
              <a:chExt cx="117" cy="2091"/>
            </a:xfrm>
          </p:grpSpPr>
          <p:cxnSp>
            <p:nvCxnSpPr>
              <p:cNvPr id="862276" name="AutoShape 68"/>
              <p:cNvCxnSpPr>
                <a:cxnSpLocks noChangeShapeType="1"/>
              </p:cNvCxnSpPr>
              <p:nvPr/>
            </p:nvCxnSpPr>
            <p:spPr bwMode="auto">
              <a:xfrm flipH="1">
                <a:off x="4772" y="1008"/>
                <a:ext cx="37" cy="1844"/>
              </a:xfrm>
              <a:prstGeom prst="curvedConnector3">
                <a:avLst>
                  <a:gd name="adj1" fmla="val -1062167"/>
                </a:avLst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62277" name="Text Box 69"/>
              <p:cNvSpPr txBox="1">
                <a:spLocks noChangeArrowheads="1"/>
              </p:cNvSpPr>
              <p:nvPr/>
            </p:nvSpPr>
            <p:spPr bwMode="auto">
              <a:xfrm>
                <a:off x="4772" y="1804"/>
                <a:ext cx="117" cy="1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endParaRPr lang="en-US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862278" name="Rectangle 70"/>
            <p:cNvSpPr>
              <a:spLocks noChangeArrowheads="1"/>
            </p:cNvSpPr>
            <p:nvPr/>
          </p:nvSpPr>
          <p:spPr bwMode="auto">
            <a:xfrm>
              <a:off x="4224" y="3907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66"/>
                  </a:solidFill>
                  <a:cs typeface="Arial" charset="0"/>
                </a:rPr>
                <a:t>NULL</a:t>
              </a:r>
            </a:p>
          </p:txBody>
        </p:sp>
      </p:grpSp>
      <p:sp>
        <p:nvSpPr>
          <p:cNvPr id="862280" name="Text Box 72"/>
          <p:cNvSpPr txBox="1">
            <a:spLocks noChangeArrowheads="1"/>
          </p:cNvSpPr>
          <p:nvPr/>
        </p:nvSpPr>
        <p:spPr bwMode="auto">
          <a:xfrm>
            <a:off x="2727325" y="2346325"/>
            <a:ext cx="2225675" cy="1635125"/>
          </a:xfrm>
          <a:prstGeom prst="rect">
            <a:avLst/>
          </a:prstGeom>
          <a:solidFill>
            <a:srgbClr val="EFFFE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struct Node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 int val;</a:t>
            </a:r>
          </a:p>
          <a:p>
            <a:pPr algn="l"/>
            <a:r>
              <a:rPr lang="en-US" sz="2000"/>
              <a:t>    Node *next;</a:t>
            </a:r>
          </a:p>
          <a:p>
            <a:pPr algn="l"/>
            <a:r>
              <a:rPr lang="en-US" sz="2000"/>
              <a:t>};</a:t>
            </a:r>
          </a:p>
        </p:txBody>
      </p:sp>
      <p:sp>
        <p:nvSpPr>
          <p:cNvPr id="862282" name="Text Box 74"/>
          <p:cNvSpPr txBox="1">
            <a:spLocks noChangeArrowheads="1"/>
          </p:cNvSpPr>
          <p:nvPr/>
        </p:nvSpPr>
        <p:spPr bwMode="auto">
          <a:xfrm>
            <a:off x="508000" y="4098925"/>
            <a:ext cx="67595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There are two differences: </a:t>
            </a:r>
          </a:p>
          <a:p>
            <a:pPr algn="ctr">
              <a:buFontTx/>
              <a:buAutoNum type="arabicPeriod"/>
            </a:pPr>
            <a:r>
              <a:rPr lang="en-US" sz="2000">
                <a:latin typeface="Comic Sans MS" pitchFamily="66" charset="0"/>
              </a:rPr>
              <a:t>Instead of passing in a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 pointer to an array element, </a:t>
            </a:r>
            <a:r>
              <a:rPr lang="en-US" sz="2000">
                <a:latin typeface="Comic Sans MS" pitchFamily="66" charset="0"/>
              </a:rPr>
              <a:t>you pass in a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 pointer to a node</a:t>
            </a:r>
          </a:p>
          <a:p>
            <a:pPr algn="ctr">
              <a:buFontTx/>
              <a:buAutoNum type="arabicPeriod"/>
            </a:pPr>
            <a:r>
              <a:rPr lang="en-US" sz="2000">
                <a:latin typeface="Comic Sans MS" pitchFamily="66" charset="0"/>
              </a:rPr>
              <a:t>You </a:t>
            </a: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don’t</a:t>
            </a:r>
            <a:r>
              <a:rPr lang="en-US" sz="2000">
                <a:latin typeface="Comic Sans MS" pitchFamily="66" charset="0"/>
              </a:rPr>
              <a:t> need to pass in a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 size value </a:t>
            </a:r>
            <a:r>
              <a:rPr lang="en-US" sz="2000">
                <a:latin typeface="Comic Sans MS" pitchFamily="66" charset="0"/>
              </a:rPr>
              <a:t>for your list 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latin typeface="Comic Sans MS" pitchFamily="66" charset="0"/>
              </a:rPr>
              <a:t>(this is determined via the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next </a:t>
            </a:r>
            <a:r>
              <a:rPr lang="en-US" sz="2000">
                <a:latin typeface="Comic Sans MS" pitchFamily="66" charset="0"/>
              </a:rPr>
              <a:t>pointers)</a:t>
            </a:r>
          </a:p>
        </p:txBody>
      </p:sp>
      <p:sp>
        <p:nvSpPr>
          <p:cNvPr id="862283" name="Text Box 75"/>
          <p:cNvSpPr txBox="1">
            <a:spLocks noChangeArrowheads="1"/>
          </p:cNvSpPr>
          <p:nvPr/>
        </p:nvSpPr>
        <p:spPr bwMode="auto">
          <a:xfrm>
            <a:off x="136525" y="5927725"/>
            <a:ext cx="7454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Let’s see an example. We’ll write a function that </a:t>
            </a:r>
            <a:r>
              <a:rPr lang="en-US" sz="2000">
                <a:solidFill>
                  <a:srgbClr val="6600CC"/>
                </a:solidFill>
              </a:rPr>
              <a:t>finds the largest number </a:t>
            </a:r>
            <a:r>
              <a:rPr lang="en-US" sz="2000"/>
              <a:t>in a </a:t>
            </a:r>
            <a:r>
              <a:rPr lang="en-US" sz="2000">
                <a:solidFill>
                  <a:srgbClr val="FF0000"/>
                </a:solidFill>
              </a:rPr>
              <a:t>NON-EMPTY </a:t>
            </a:r>
            <a:r>
              <a:rPr lang="en-US" sz="2000">
                <a:solidFill>
                  <a:srgbClr val="6600CC"/>
                </a:solidFill>
              </a:rPr>
              <a:t>linked list</a:t>
            </a:r>
            <a:r>
              <a:rPr lang="en-US" sz="20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80" grpId="0" animBg="1"/>
      <p:bldP spid="862282" grpId="0" build="p"/>
      <p:bldP spid="86228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618-5D9A-4CE0-A73A-5383B08F3A2C}" type="slidenum">
              <a:rPr lang="en-US"/>
              <a:pPr/>
              <a:t>45</a:t>
            </a:fld>
            <a:endParaRPr lang="en-US"/>
          </a:p>
        </p:txBody>
      </p:sp>
      <p:sp>
        <p:nvSpPr>
          <p:cNvPr id="868354" name="Rectangle 2"/>
          <p:cNvSpPr>
            <a:spLocks noChangeArrowheads="1"/>
          </p:cNvSpPr>
          <p:nvPr/>
        </p:nvSpPr>
        <p:spPr bwMode="auto">
          <a:xfrm>
            <a:off x="5010150" y="1562100"/>
            <a:ext cx="4010025" cy="2895600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8355" name="Text Box 3"/>
          <p:cNvSpPr txBox="1">
            <a:spLocks noChangeArrowheads="1"/>
          </p:cNvSpPr>
          <p:nvPr/>
        </p:nvSpPr>
        <p:spPr bwMode="auto">
          <a:xfrm>
            <a:off x="5030788" y="1965325"/>
            <a:ext cx="227965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68356" name="Rectangle 4"/>
          <p:cNvSpPr>
            <a:spLocks noGrp="1" noChangeArrowheads="1"/>
          </p:cNvSpPr>
          <p:nvPr>
            <p:ph type="title"/>
          </p:nvPr>
        </p:nvSpPr>
        <p:spPr>
          <a:xfrm>
            <a:off x="-209550" y="-190500"/>
            <a:ext cx="7772400" cy="1143000"/>
          </a:xfrm>
        </p:spPr>
        <p:txBody>
          <a:bodyPr/>
          <a:lstStyle/>
          <a:p>
            <a:r>
              <a:rPr lang="en-US" sz="2800"/>
              <a:t>Step #1: </a:t>
            </a:r>
            <a:r>
              <a:rPr lang="en-US" sz="2800">
                <a:solidFill>
                  <a:schemeClr val="accent2"/>
                </a:solidFill>
              </a:rPr>
              <a:t>Write the function header</a:t>
            </a:r>
          </a:p>
        </p:txBody>
      </p:sp>
      <p:sp>
        <p:nvSpPr>
          <p:cNvPr id="868357" name="Text Box 5"/>
          <p:cNvSpPr txBox="1">
            <a:spLocks noChangeArrowheads="1"/>
          </p:cNvSpPr>
          <p:nvPr/>
        </p:nvSpPr>
        <p:spPr bwMode="auto">
          <a:xfrm>
            <a:off x="5383213" y="1651000"/>
            <a:ext cx="3656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findLargest(                    )</a:t>
            </a:r>
          </a:p>
        </p:txBody>
      </p:sp>
      <p:sp>
        <p:nvSpPr>
          <p:cNvPr id="868358" name="Text Box 6"/>
          <p:cNvSpPr txBox="1">
            <a:spLocks noChangeArrowheads="1"/>
          </p:cNvSpPr>
          <p:nvPr/>
        </p:nvSpPr>
        <p:spPr bwMode="auto">
          <a:xfrm>
            <a:off x="5002213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868359" name="Text Box 7"/>
          <p:cNvSpPr txBox="1">
            <a:spLocks noChangeArrowheads="1"/>
          </p:cNvSpPr>
          <p:nvPr/>
        </p:nvSpPr>
        <p:spPr bwMode="auto">
          <a:xfrm>
            <a:off x="638175" y="774700"/>
            <a:ext cx="5870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Figure out what </a:t>
            </a:r>
            <a:r>
              <a:rPr lang="en-US" sz="2000">
                <a:solidFill>
                  <a:srgbClr val="6600CC"/>
                </a:solidFill>
              </a:rPr>
              <a:t>argument(s)</a:t>
            </a:r>
            <a:r>
              <a:rPr lang="en-US" sz="2000">
                <a:solidFill>
                  <a:schemeClr val="tx1"/>
                </a:solidFill>
              </a:rPr>
              <a:t> your function will take and what it needs to </a:t>
            </a:r>
            <a:r>
              <a:rPr lang="en-US" sz="2000">
                <a:solidFill>
                  <a:srgbClr val="6600CC"/>
                </a:solidFill>
              </a:rPr>
              <a:t>return </a:t>
            </a:r>
            <a:r>
              <a:rPr lang="en-US" sz="2000">
                <a:solidFill>
                  <a:schemeClr val="tx1"/>
                </a:solidFill>
              </a:rPr>
              <a:t>(if anything).  </a:t>
            </a:r>
          </a:p>
        </p:txBody>
      </p:sp>
      <p:sp>
        <p:nvSpPr>
          <p:cNvPr id="868360" name="Text Box 8"/>
          <p:cNvSpPr txBox="1">
            <a:spLocks noChangeArrowheads="1"/>
          </p:cNvSpPr>
          <p:nvPr/>
        </p:nvSpPr>
        <p:spPr bwMode="auto">
          <a:xfrm>
            <a:off x="508000" y="4241800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Our function will return the largest value in the list, so we can make the return type an </a:t>
            </a:r>
            <a:r>
              <a:rPr lang="en-US">
                <a:solidFill>
                  <a:srgbClr val="6600CC"/>
                </a:solidFill>
              </a:rPr>
              <a:t>int</a:t>
            </a:r>
            <a:r>
              <a:rPr lang="en-US"/>
              <a:t>.</a:t>
            </a:r>
          </a:p>
        </p:txBody>
      </p:sp>
      <p:sp>
        <p:nvSpPr>
          <p:cNvPr id="868361" name="Text Box 9"/>
          <p:cNvSpPr txBox="1">
            <a:spLocks noChangeArrowheads="1"/>
          </p:cNvSpPr>
          <p:nvPr/>
        </p:nvSpPr>
        <p:spPr bwMode="auto">
          <a:xfrm>
            <a:off x="355600" y="3127375"/>
            <a:ext cx="4575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 All we need to pass in is a </a:t>
            </a:r>
            <a:r>
              <a:rPr lang="en-US">
                <a:solidFill>
                  <a:srgbClr val="6600CC"/>
                </a:solidFill>
              </a:rPr>
              <a:t>pointer to a node </a:t>
            </a:r>
            <a:r>
              <a:rPr lang="en-US"/>
              <a:t>of the linked list.</a:t>
            </a:r>
          </a:p>
        </p:txBody>
      </p:sp>
      <p:sp>
        <p:nvSpPr>
          <p:cNvPr id="868362" name="Text Box 10"/>
          <p:cNvSpPr txBox="1">
            <a:spLocks noChangeArrowheads="1"/>
          </p:cNvSpPr>
          <p:nvPr/>
        </p:nvSpPr>
        <p:spPr bwMode="auto">
          <a:xfrm>
            <a:off x="469900" y="5422900"/>
            <a:ext cx="435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far, so good. Let’s go on to step #2.</a:t>
            </a:r>
          </a:p>
        </p:txBody>
      </p:sp>
      <p:sp>
        <p:nvSpPr>
          <p:cNvPr id="868365" name="Text Box 13"/>
          <p:cNvSpPr txBox="1">
            <a:spLocks noChangeArrowheads="1"/>
          </p:cNvSpPr>
          <p:nvPr/>
        </p:nvSpPr>
        <p:spPr bwMode="auto">
          <a:xfrm>
            <a:off x="6708775" y="1670050"/>
            <a:ext cx="1508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Node *cur</a:t>
            </a:r>
          </a:p>
        </p:txBody>
      </p:sp>
      <p:sp>
        <p:nvSpPr>
          <p:cNvPr id="868366" name="Text Box 14"/>
          <p:cNvSpPr txBox="1">
            <a:spLocks noChangeArrowheads="1"/>
          </p:cNvSpPr>
          <p:nvPr/>
        </p:nvSpPr>
        <p:spPr bwMode="auto">
          <a:xfrm>
            <a:off x="269875" y="1898650"/>
            <a:ext cx="45751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To find the largest item in a linked list, what kind of parameter should we pass to our function?</a:t>
            </a:r>
          </a:p>
        </p:txBody>
      </p:sp>
      <p:sp>
        <p:nvSpPr>
          <p:cNvPr id="868364" name="Text Box 12"/>
          <p:cNvSpPr txBox="1">
            <a:spLocks noChangeArrowheads="1"/>
          </p:cNvSpPr>
          <p:nvPr/>
        </p:nvSpPr>
        <p:spPr bwMode="auto">
          <a:xfrm>
            <a:off x="6889750" y="19050"/>
            <a:ext cx="2111375" cy="1490663"/>
          </a:xfrm>
          <a:prstGeom prst="rect">
            <a:avLst/>
          </a:prstGeom>
          <a:solidFill>
            <a:srgbClr val="EFFFEF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struct Node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int val;</a:t>
            </a:r>
          </a:p>
          <a:p>
            <a:pPr algn="l"/>
            <a:r>
              <a:rPr lang="en-US"/>
              <a:t>    Node *next;</a:t>
            </a:r>
          </a:p>
          <a:p>
            <a:pPr algn="l"/>
            <a:r>
              <a:rPr lang="en-US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4" grpId="0" animBg="1"/>
      <p:bldP spid="868355" grpId="0"/>
      <p:bldP spid="868359" grpId="0"/>
      <p:bldP spid="868360" grpId="0"/>
      <p:bldP spid="868361" grpId="0"/>
      <p:bldP spid="868362" grpId="0"/>
      <p:bldP spid="868365" grpId="0"/>
      <p:bldP spid="86836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BC0-AC43-4718-8741-07C202A22B1D}" type="slidenum">
              <a:rPr lang="en-US"/>
              <a:pPr/>
              <a:t>46</a:t>
            </a:fld>
            <a:endParaRPr lang="en-US"/>
          </a:p>
        </p:txBody>
      </p:sp>
      <p:sp>
        <p:nvSpPr>
          <p:cNvPr id="870439" name="Rectangle 39"/>
          <p:cNvSpPr>
            <a:spLocks noChangeArrowheads="1"/>
          </p:cNvSpPr>
          <p:nvPr/>
        </p:nvSpPr>
        <p:spPr bwMode="auto">
          <a:xfrm>
            <a:off x="5010150" y="1562100"/>
            <a:ext cx="4010025" cy="2895600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-419100" y="-161925"/>
            <a:ext cx="7772400" cy="1143000"/>
          </a:xfrm>
        </p:spPr>
        <p:txBody>
          <a:bodyPr/>
          <a:lstStyle/>
          <a:p>
            <a:r>
              <a:rPr lang="en-US" sz="2800"/>
              <a:t>Step #2: Show how to use your function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870403" name="Text Box 3"/>
          <p:cNvSpPr txBox="1">
            <a:spLocks noChangeArrowheads="1"/>
          </p:cNvSpPr>
          <p:nvPr/>
        </p:nvSpPr>
        <p:spPr bwMode="auto">
          <a:xfrm>
            <a:off x="457200" y="746125"/>
            <a:ext cx="5708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Show how you would </a:t>
            </a:r>
            <a:r>
              <a:rPr lang="en-US" sz="2000">
                <a:solidFill>
                  <a:srgbClr val="6600CC"/>
                </a:solidFill>
              </a:rPr>
              <a:t>call your new function</a:t>
            </a:r>
            <a:r>
              <a:rPr lang="en-US" sz="2000">
                <a:solidFill>
                  <a:schemeClr val="tx1"/>
                </a:solidFill>
              </a:rPr>
              <a:t>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with inputs of size</a:t>
            </a:r>
            <a:r>
              <a:rPr lang="en-US" sz="2000">
                <a:solidFill>
                  <a:srgbClr val="6600CC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n</a:t>
            </a:r>
            <a:r>
              <a:rPr lang="en-US" sz="2000">
                <a:solidFill>
                  <a:schemeClr val="tx1"/>
                </a:solidFill>
              </a:rPr>
              <a:t> and </a:t>
            </a:r>
            <a:r>
              <a:rPr lang="en-US" sz="2000">
                <a:solidFill>
                  <a:srgbClr val="FF0000"/>
                </a:solidFill>
              </a:rPr>
              <a:t>n-1</a:t>
            </a:r>
            <a:r>
              <a:rPr lang="en-US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70404" name="Text Box 4"/>
          <p:cNvSpPr txBox="1">
            <a:spLocks noChangeArrowheads="1"/>
          </p:cNvSpPr>
          <p:nvPr/>
        </p:nvSpPr>
        <p:spPr bwMode="auto">
          <a:xfrm>
            <a:off x="546100" y="2755900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Alright, how could we use our soon-to-be-defined function to find the largest value in the </a:t>
            </a:r>
            <a:r>
              <a:rPr lang="en-US">
                <a:solidFill>
                  <a:srgbClr val="6600CC"/>
                </a:solidFill>
              </a:rPr>
              <a:t>entire</a:t>
            </a:r>
            <a:r>
              <a:rPr lang="en-US"/>
              <a:t> list?</a:t>
            </a:r>
          </a:p>
        </p:txBody>
      </p:sp>
      <p:sp>
        <p:nvSpPr>
          <p:cNvPr id="870405" name="Text Box 5"/>
          <p:cNvSpPr txBox="1">
            <a:spLocks noChangeArrowheads="1"/>
          </p:cNvSpPr>
          <p:nvPr/>
        </p:nvSpPr>
        <p:spPr bwMode="auto">
          <a:xfrm>
            <a:off x="593725" y="1622425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Again, we just write a simple test </a:t>
            </a:r>
            <a:r>
              <a:rPr lang="en-US">
                <a:solidFill>
                  <a:srgbClr val="6600CC"/>
                </a:solidFill>
              </a:rPr>
              <a:t>main( )</a:t>
            </a:r>
            <a:r>
              <a:rPr lang="en-US"/>
              <a:t> function that shows how we will call our new function.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870406" name="Text Box 6"/>
          <p:cNvSpPr txBox="1">
            <a:spLocks noChangeArrowheads="1"/>
          </p:cNvSpPr>
          <p:nvPr/>
        </p:nvSpPr>
        <p:spPr bwMode="auto">
          <a:xfrm>
            <a:off x="117475" y="3984625"/>
            <a:ext cx="32797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Great.  Now, how can we use our same function to find the largest value of last </a:t>
            </a:r>
            <a:r>
              <a:rPr lang="en-US">
                <a:solidFill>
                  <a:srgbClr val="6600CC"/>
                </a:solidFill>
              </a:rPr>
              <a:t>n-1</a:t>
            </a:r>
            <a:r>
              <a:rPr lang="en-US"/>
              <a:t> items in the linked list?</a:t>
            </a:r>
          </a:p>
        </p:txBody>
      </p:sp>
      <p:sp>
        <p:nvSpPr>
          <p:cNvPr id="870407" name="Rectangle 7"/>
          <p:cNvSpPr>
            <a:spLocks noChangeArrowheads="1"/>
          </p:cNvSpPr>
          <p:nvPr/>
        </p:nvSpPr>
        <p:spPr bwMode="auto">
          <a:xfrm>
            <a:off x="4524375" y="4495800"/>
            <a:ext cx="4495800" cy="2238375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0408" name="Text Box 8"/>
          <p:cNvSpPr txBox="1">
            <a:spLocks noChangeArrowheads="1"/>
          </p:cNvSpPr>
          <p:nvPr/>
        </p:nvSpPr>
        <p:spPr bwMode="auto">
          <a:xfrm>
            <a:off x="4505325" y="4479925"/>
            <a:ext cx="463867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main()</a:t>
            </a:r>
          </a:p>
          <a:p>
            <a:pPr algn="l"/>
            <a:r>
              <a:rPr lang="en-US" sz="1200"/>
              <a:t>{</a:t>
            </a:r>
          </a:p>
          <a:p>
            <a:pPr algn="l"/>
            <a:r>
              <a:rPr lang="en-US"/>
              <a:t>   Node *cur;  // points to 1</a:t>
            </a:r>
            <a:r>
              <a:rPr lang="en-US" baseline="30000"/>
              <a:t>st</a:t>
            </a:r>
            <a:r>
              <a:rPr lang="en-US"/>
              <a:t> node of list</a:t>
            </a:r>
          </a:p>
          <a:p>
            <a:pPr algn="l"/>
            <a:r>
              <a:rPr lang="en-US"/>
              <a:t>   ...	         // allocate linked list here</a:t>
            </a:r>
          </a:p>
          <a:p>
            <a:pPr algn="l"/>
            <a:r>
              <a:rPr lang="en-US"/>
              <a:t>  </a:t>
            </a:r>
          </a:p>
          <a:p>
            <a:pPr algn="l"/>
            <a:endParaRPr lang="en-US"/>
          </a:p>
          <a:p>
            <a:pPr algn="l"/>
            <a:r>
              <a:rPr lang="en-US" sz="600"/>
              <a:t>      </a:t>
            </a:r>
          </a:p>
          <a:p>
            <a:pPr algn="l"/>
            <a:r>
              <a:rPr lang="en-US" sz="1200"/>
              <a:t> </a:t>
            </a:r>
          </a:p>
          <a:p>
            <a:pPr algn="l"/>
            <a:endParaRPr lang="en-US" sz="600"/>
          </a:p>
          <a:p>
            <a:pPr algn="l"/>
            <a:endParaRPr lang="en-US" sz="6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70409" name="Text Box 9"/>
          <p:cNvSpPr txBox="1">
            <a:spLocks noChangeArrowheads="1"/>
          </p:cNvSpPr>
          <p:nvPr/>
        </p:nvSpPr>
        <p:spPr bwMode="auto">
          <a:xfrm>
            <a:off x="4783138" y="5632450"/>
            <a:ext cx="420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bigFull = findLargest( </a:t>
            </a:r>
            <a:r>
              <a:rPr lang="en-US">
                <a:solidFill>
                  <a:srgbClr val="6600CC"/>
                </a:solidFill>
              </a:rPr>
              <a:t>      </a:t>
            </a:r>
            <a:r>
              <a:rPr lang="en-US"/>
              <a:t>);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70410" name="Text Box 10"/>
          <p:cNvSpPr txBox="1">
            <a:spLocks noChangeArrowheads="1"/>
          </p:cNvSpPr>
          <p:nvPr/>
        </p:nvSpPr>
        <p:spPr bwMode="auto">
          <a:xfrm>
            <a:off x="4773613" y="5956300"/>
            <a:ext cx="4465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bigRest = findLargest(                );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70412" name="Text Box 12"/>
          <p:cNvSpPr txBox="1">
            <a:spLocks noChangeArrowheads="1"/>
          </p:cNvSpPr>
          <p:nvPr/>
        </p:nvSpPr>
        <p:spPr bwMode="auto">
          <a:xfrm>
            <a:off x="5030788" y="1965325"/>
            <a:ext cx="227965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70419" name="Rectangle 19"/>
          <p:cNvSpPr>
            <a:spLocks noChangeArrowheads="1"/>
          </p:cNvSpPr>
          <p:nvPr/>
        </p:nvSpPr>
        <p:spPr bwMode="auto">
          <a:xfrm>
            <a:off x="7567613" y="5970588"/>
            <a:ext cx="120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cur-&gt;next</a:t>
            </a:r>
          </a:p>
        </p:txBody>
      </p:sp>
      <p:sp>
        <p:nvSpPr>
          <p:cNvPr id="870423" name="Text Box 23"/>
          <p:cNvSpPr txBox="1">
            <a:spLocks noChangeArrowheads="1"/>
          </p:cNvSpPr>
          <p:nvPr/>
        </p:nvSpPr>
        <p:spPr bwMode="auto">
          <a:xfrm>
            <a:off x="5383213" y="1651000"/>
            <a:ext cx="3656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findLargest(                    )</a:t>
            </a:r>
          </a:p>
        </p:txBody>
      </p:sp>
      <p:sp>
        <p:nvSpPr>
          <p:cNvPr id="870424" name="Text Box 24"/>
          <p:cNvSpPr txBox="1">
            <a:spLocks noChangeArrowheads="1"/>
          </p:cNvSpPr>
          <p:nvPr/>
        </p:nvSpPr>
        <p:spPr bwMode="auto">
          <a:xfrm>
            <a:off x="5002213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870425" name="Text Box 25"/>
          <p:cNvSpPr txBox="1">
            <a:spLocks noChangeArrowheads="1"/>
          </p:cNvSpPr>
          <p:nvPr/>
        </p:nvSpPr>
        <p:spPr bwMode="auto">
          <a:xfrm>
            <a:off x="6708775" y="1670050"/>
            <a:ext cx="1508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Node *cur</a:t>
            </a:r>
          </a:p>
        </p:txBody>
      </p:sp>
      <p:pic>
        <p:nvPicPr>
          <p:cNvPr id="870429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4419600"/>
            <a:ext cx="1117600" cy="22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430" name="Line 30"/>
          <p:cNvSpPr>
            <a:spLocks noChangeShapeType="1"/>
          </p:cNvSpPr>
          <p:nvPr/>
        </p:nvSpPr>
        <p:spPr bwMode="auto">
          <a:xfrm>
            <a:off x="4457700" y="5114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1" name="Line 31"/>
          <p:cNvSpPr>
            <a:spLocks noChangeShapeType="1"/>
          </p:cNvSpPr>
          <p:nvPr/>
        </p:nvSpPr>
        <p:spPr bwMode="auto">
          <a:xfrm>
            <a:off x="4476750" y="5448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2" name="Line 32"/>
          <p:cNvSpPr>
            <a:spLocks noChangeShapeType="1"/>
          </p:cNvSpPr>
          <p:nvPr/>
        </p:nvSpPr>
        <p:spPr bwMode="auto">
          <a:xfrm>
            <a:off x="4495800" y="5838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3" name="Rectangle 33"/>
          <p:cNvSpPr>
            <a:spLocks noChangeArrowheads="1"/>
          </p:cNvSpPr>
          <p:nvPr/>
        </p:nvSpPr>
        <p:spPr bwMode="auto">
          <a:xfrm>
            <a:off x="3638550" y="4914900"/>
            <a:ext cx="733425" cy="184785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0434" name="Rectangle 34"/>
          <p:cNvSpPr>
            <a:spLocks noChangeArrowheads="1"/>
          </p:cNvSpPr>
          <p:nvPr/>
        </p:nvSpPr>
        <p:spPr bwMode="auto">
          <a:xfrm>
            <a:off x="3648075" y="5534025"/>
            <a:ext cx="733425" cy="1219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0435" name="Line 35"/>
          <p:cNvSpPr>
            <a:spLocks noChangeShapeType="1"/>
          </p:cNvSpPr>
          <p:nvPr/>
        </p:nvSpPr>
        <p:spPr bwMode="auto">
          <a:xfrm>
            <a:off x="4495800" y="6153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6" name="Text Box 36"/>
          <p:cNvSpPr txBox="1">
            <a:spLocks noChangeArrowheads="1"/>
          </p:cNvSpPr>
          <p:nvPr/>
        </p:nvSpPr>
        <p:spPr bwMode="auto">
          <a:xfrm>
            <a:off x="165100" y="5489575"/>
            <a:ext cx="3279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Excellent! Let’s move on to step #3!</a:t>
            </a:r>
          </a:p>
        </p:txBody>
      </p:sp>
      <p:sp>
        <p:nvSpPr>
          <p:cNvPr id="870437" name="AutoShape 37"/>
          <p:cNvSpPr>
            <a:spLocks noChangeArrowheads="1"/>
          </p:cNvSpPr>
          <p:nvPr/>
        </p:nvSpPr>
        <p:spPr bwMode="auto">
          <a:xfrm flipH="1">
            <a:off x="5219700" y="2562225"/>
            <a:ext cx="3924300" cy="1409700"/>
          </a:xfrm>
          <a:prstGeom prst="wedgeRoundRectCallout">
            <a:avLst>
              <a:gd name="adj1" fmla="val 38106"/>
              <a:gd name="adj2" fmla="val 119255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>
                <a:solidFill>
                  <a:srgbClr val="6600CC"/>
                </a:solidFill>
              </a:rPr>
              <a:t>“cur”</a:t>
            </a:r>
            <a:r>
              <a:rPr lang="en-US">
                <a:solidFill>
                  <a:schemeClr val="tx1"/>
                </a:solidFill>
              </a:rPr>
              <a:t> variable is the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rgbClr val="6600CC"/>
                </a:solidFill>
              </a:rPr>
              <a:t>head pointer </a:t>
            </a:r>
            <a:r>
              <a:rPr lang="en-US">
                <a:solidFill>
                  <a:schemeClr val="tx1"/>
                </a:solidFill>
              </a:rPr>
              <a:t>for the linked list. 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Let’s call it </a:t>
            </a:r>
            <a:r>
              <a:rPr lang="en-US">
                <a:solidFill>
                  <a:srgbClr val="6600CC"/>
                </a:solidFill>
              </a:rPr>
              <a:t>cur</a:t>
            </a:r>
            <a:r>
              <a:rPr lang="en-US">
                <a:solidFill>
                  <a:schemeClr val="tx1"/>
                </a:solidFill>
              </a:rPr>
              <a:t> just for kicks…</a:t>
            </a:r>
          </a:p>
        </p:txBody>
      </p:sp>
      <p:sp>
        <p:nvSpPr>
          <p:cNvPr id="870438" name="Rectangle 38"/>
          <p:cNvSpPr>
            <a:spLocks noChangeArrowheads="1"/>
          </p:cNvSpPr>
          <p:nvPr/>
        </p:nvSpPr>
        <p:spPr bwMode="auto">
          <a:xfrm>
            <a:off x="7488238" y="5637213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cur</a:t>
            </a:r>
          </a:p>
        </p:txBody>
      </p:sp>
      <p:sp>
        <p:nvSpPr>
          <p:cNvPr id="870440" name="Text Box 40"/>
          <p:cNvSpPr txBox="1">
            <a:spLocks noChangeArrowheads="1"/>
          </p:cNvSpPr>
          <p:nvPr/>
        </p:nvSpPr>
        <p:spPr bwMode="auto">
          <a:xfrm>
            <a:off x="6889750" y="19050"/>
            <a:ext cx="2111375" cy="1490663"/>
          </a:xfrm>
          <a:prstGeom prst="rect">
            <a:avLst/>
          </a:prstGeom>
          <a:solidFill>
            <a:srgbClr val="EFFFEF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struct Node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int val;</a:t>
            </a:r>
          </a:p>
          <a:p>
            <a:pPr algn="l"/>
            <a:r>
              <a:rPr lang="en-US"/>
              <a:t>    Node *next;</a:t>
            </a:r>
          </a:p>
          <a:p>
            <a:pPr algn="l"/>
            <a:r>
              <a:rPr lang="en-US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0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0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7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7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7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7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7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7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7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7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3" grpId="0"/>
      <p:bldP spid="870404" grpId="0"/>
      <p:bldP spid="870405" grpId="0"/>
      <p:bldP spid="870406" grpId="0" build="p"/>
      <p:bldP spid="870407" grpId="0" animBg="1"/>
      <p:bldP spid="870408" grpId="0"/>
      <p:bldP spid="870419" grpId="0"/>
      <p:bldP spid="870430" grpId="0" animBg="1"/>
      <p:bldP spid="870430" grpId="1" animBg="1"/>
      <p:bldP spid="870431" grpId="0" animBg="1"/>
      <p:bldP spid="870431" grpId="1" animBg="1"/>
      <p:bldP spid="870432" grpId="0" animBg="1"/>
      <p:bldP spid="870432" grpId="1" animBg="1"/>
      <p:bldP spid="870433" grpId="0" animBg="1"/>
      <p:bldP spid="870433" grpId="1" animBg="1"/>
      <p:bldP spid="870434" grpId="0" animBg="1"/>
      <p:bldP spid="870435" grpId="0" animBg="1"/>
      <p:bldP spid="870435" grpId="1" animBg="1"/>
      <p:bldP spid="870436" grpId="0" build="p"/>
      <p:bldP spid="870437" grpId="0" animBg="1"/>
      <p:bldP spid="870437" grpId="1" animBg="1"/>
      <p:bldP spid="87043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CBF0-A5C7-40B3-8B0B-7FAE76A6F72C}" type="slidenum">
              <a:rPr lang="en-US"/>
              <a:pPr/>
              <a:t>47</a:t>
            </a:fld>
            <a:endParaRPr lang="en-US"/>
          </a:p>
        </p:txBody>
      </p:sp>
      <p:sp>
        <p:nvSpPr>
          <p:cNvPr id="872501" name="Rectangle 53"/>
          <p:cNvSpPr>
            <a:spLocks noChangeArrowheads="1"/>
          </p:cNvSpPr>
          <p:nvPr/>
        </p:nvSpPr>
        <p:spPr bwMode="auto">
          <a:xfrm>
            <a:off x="5010150" y="1562100"/>
            <a:ext cx="4010025" cy="2895600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2461" name="Rectangle 13"/>
          <p:cNvSpPr>
            <a:spLocks noGrp="1" noChangeArrowheads="1"/>
          </p:cNvSpPr>
          <p:nvPr>
            <p:ph type="title"/>
          </p:nvPr>
        </p:nvSpPr>
        <p:spPr>
          <a:xfrm>
            <a:off x="-409575" y="-161925"/>
            <a:ext cx="7772400" cy="1143000"/>
          </a:xfrm>
        </p:spPr>
        <p:txBody>
          <a:bodyPr/>
          <a:lstStyle/>
          <a:p>
            <a:r>
              <a:rPr lang="en-US" sz="3200"/>
              <a:t>Step #3: </a:t>
            </a:r>
            <a:r>
              <a:rPr lang="en-US" sz="3200">
                <a:solidFill>
                  <a:schemeClr val="accent2"/>
                </a:solidFill>
              </a:rPr>
              <a:t>Add your base case Code</a:t>
            </a:r>
          </a:p>
        </p:txBody>
      </p:sp>
      <p:sp>
        <p:nvSpPr>
          <p:cNvPr id="872462" name="Text Box 14"/>
          <p:cNvSpPr txBox="1">
            <a:spLocks noChangeArrowheads="1"/>
          </p:cNvSpPr>
          <p:nvPr/>
        </p:nvSpPr>
        <p:spPr bwMode="auto">
          <a:xfrm>
            <a:off x="685800" y="746125"/>
            <a:ext cx="5708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Determine your </a:t>
            </a:r>
            <a:r>
              <a:rPr lang="en-US" sz="2000">
                <a:solidFill>
                  <a:srgbClr val="6600CC"/>
                </a:solidFill>
              </a:rPr>
              <a:t>base case(s)</a:t>
            </a:r>
            <a:r>
              <a:rPr lang="en-US" sz="2000">
                <a:solidFill>
                  <a:schemeClr val="tx1"/>
                </a:solidFill>
              </a:rPr>
              <a:t> and write the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code to handle them </a:t>
            </a:r>
            <a:r>
              <a:rPr lang="en-US" sz="2000" i="1">
                <a:solidFill>
                  <a:srgbClr val="6600CC"/>
                </a:solidFill>
              </a:rPr>
              <a:t>without recursion!</a:t>
            </a:r>
          </a:p>
        </p:txBody>
      </p:sp>
      <p:sp>
        <p:nvSpPr>
          <p:cNvPr id="872463" name="Text Box 15"/>
          <p:cNvSpPr txBox="1">
            <a:spLocks noChangeArrowheads="1"/>
          </p:cNvSpPr>
          <p:nvPr/>
        </p:nvSpPr>
        <p:spPr bwMode="auto">
          <a:xfrm>
            <a:off x="107950" y="3451225"/>
            <a:ext cx="4632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Well, if a linked list </a:t>
            </a:r>
            <a:r>
              <a:rPr lang="en-US">
                <a:solidFill>
                  <a:srgbClr val="6600CC"/>
                </a:solidFill>
              </a:rPr>
              <a:t>has only one node</a:t>
            </a:r>
            <a:r>
              <a:rPr lang="en-US"/>
              <a:t>…</a:t>
            </a:r>
          </a:p>
        </p:txBody>
      </p:sp>
      <p:sp>
        <p:nvSpPr>
          <p:cNvPr id="872464" name="Text Box 16"/>
          <p:cNvSpPr txBox="1">
            <a:spLocks noChangeArrowheads="1"/>
          </p:cNvSpPr>
          <p:nvPr/>
        </p:nvSpPr>
        <p:spPr bwMode="auto">
          <a:xfrm>
            <a:off x="212725" y="1593850"/>
            <a:ext cx="4356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For this problem</a:t>
            </a:r>
            <a:r>
              <a:rPr lang="en-US"/>
              <a:t>, let’s assume that the user must pass in a linked list with 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at least one element</a:t>
            </a:r>
            <a:r>
              <a:rPr lang="en-US"/>
              <a:t>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72467" name="Text Box 19"/>
          <p:cNvSpPr txBox="1">
            <a:spLocks noChangeArrowheads="1"/>
          </p:cNvSpPr>
          <p:nvPr/>
        </p:nvSpPr>
        <p:spPr bwMode="auto">
          <a:xfrm>
            <a:off x="269875" y="2670175"/>
            <a:ext cx="4356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So, what’s the </a:t>
            </a:r>
            <a:r>
              <a:rPr lang="en-US">
                <a:solidFill>
                  <a:srgbClr val="6600CC"/>
                </a:solidFill>
              </a:rPr>
              <a:t>simplest case</a:t>
            </a:r>
            <a:r>
              <a:rPr lang="en-US"/>
              <a:t> that our function must handle?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72484" name="Text Box 36"/>
          <p:cNvSpPr txBox="1">
            <a:spLocks noChangeArrowheads="1"/>
          </p:cNvSpPr>
          <p:nvPr/>
        </p:nvSpPr>
        <p:spPr bwMode="auto">
          <a:xfrm>
            <a:off x="5030788" y="1965325"/>
            <a:ext cx="227965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72489" name="Text Box 41"/>
          <p:cNvSpPr txBox="1">
            <a:spLocks noChangeArrowheads="1"/>
          </p:cNvSpPr>
          <p:nvPr/>
        </p:nvSpPr>
        <p:spPr bwMode="auto">
          <a:xfrm>
            <a:off x="5383213" y="1651000"/>
            <a:ext cx="3656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findLargest(                    )</a:t>
            </a:r>
          </a:p>
        </p:txBody>
      </p:sp>
      <p:sp>
        <p:nvSpPr>
          <p:cNvPr id="872490" name="Text Box 42"/>
          <p:cNvSpPr txBox="1">
            <a:spLocks noChangeArrowheads="1"/>
          </p:cNvSpPr>
          <p:nvPr/>
        </p:nvSpPr>
        <p:spPr bwMode="auto">
          <a:xfrm>
            <a:off x="5002213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872491" name="Text Box 43"/>
          <p:cNvSpPr txBox="1">
            <a:spLocks noChangeArrowheads="1"/>
          </p:cNvSpPr>
          <p:nvPr/>
        </p:nvSpPr>
        <p:spPr bwMode="auto">
          <a:xfrm>
            <a:off x="6708775" y="1670050"/>
            <a:ext cx="1508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Node *cur</a:t>
            </a:r>
          </a:p>
        </p:txBody>
      </p:sp>
      <p:sp>
        <p:nvSpPr>
          <p:cNvPr id="872500" name="Text Box 52"/>
          <p:cNvSpPr txBox="1">
            <a:spLocks noChangeArrowheads="1"/>
          </p:cNvSpPr>
          <p:nvPr/>
        </p:nvSpPr>
        <p:spPr bwMode="auto">
          <a:xfrm>
            <a:off x="5230813" y="2174875"/>
            <a:ext cx="4094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if (</a:t>
            </a:r>
            <a:r>
              <a:rPr lang="en-US" sz="1600">
                <a:solidFill>
                  <a:srgbClr val="6600CC"/>
                </a:solidFill>
              </a:rPr>
              <a:t>cur-&gt;next == NULL</a:t>
            </a:r>
            <a:r>
              <a:rPr lang="en-US"/>
              <a:t>) </a:t>
            </a:r>
            <a:r>
              <a:rPr lang="en-US" sz="1200"/>
              <a:t> // the only node</a:t>
            </a:r>
          </a:p>
          <a:p>
            <a:pPr algn="l"/>
            <a:r>
              <a:rPr lang="en-US"/>
              <a:t>    return </a:t>
            </a:r>
            <a:r>
              <a:rPr lang="en-US">
                <a:solidFill>
                  <a:srgbClr val="6600CC"/>
                </a:solidFill>
              </a:rPr>
              <a:t>cur-&gt;val</a:t>
            </a:r>
            <a:r>
              <a:rPr lang="en-US"/>
              <a:t>;   </a:t>
            </a:r>
            <a:r>
              <a:rPr lang="en-US" sz="1200"/>
              <a:t>// so return its value</a:t>
            </a:r>
          </a:p>
        </p:txBody>
      </p:sp>
      <p:pic>
        <p:nvPicPr>
          <p:cNvPr id="872503" name="Picture 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3967163"/>
            <a:ext cx="971550" cy="13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2504" name="Rectangle 56"/>
          <p:cNvSpPr>
            <a:spLocks noChangeArrowheads="1"/>
          </p:cNvSpPr>
          <p:nvPr/>
        </p:nvSpPr>
        <p:spPr bwMode="auto">
          <a:xfrm>
            <a:off x="347663" y="5389563"/>
            <a:ext cx="371951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Then </a:t>
            </a:r>
            <a:r>
              <a:rPr lang="en-US" i="1"/>
              <a:t>by definition</a:t>
            </a:r>
            <a:r>
              <a:rPr lang="en-US"/>
              <a:t> that node </a:t>
            </a:r>
            <a:r>
              <a:rPr lang="en-US" i="1"/>
              <a:t>must</a:t>
            </a:r>
            <a:r>
              <a:rPr lang="en-US"/>
              <a:t> hold the largest (only!) value in the list, right? </a:t>
            </a:r>
          </a:p>
        </p:txBody>
      </p:sp>
      <p:sp>
        <p:nvSpPr>
          <p:cNvPr id="872505" name="Line 57"/>
          <p:cNvSpPr>
            <a:spLocks noChangeShapeType="1"/>
          </p:cNvSpPr>
          <p:nvPr/>
        </p:nvSpPr>
        <p:spPr bwMode="auto">
          <a:xfrm flipV="1">
            <a:off x="2676525" y="2457450"/>
            <a:ext cx="3324225" cy="2743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2506" name="Line 58"/>
          <p:cNvSpPr>
            <a:spLocks noChangeShapeType="1"/>
          </p:cNvSpPr>
          <p:nvPr/>
        </p:nvSpPr>
        <p:spPr bwMode="auto">
          <a:xfrm flipV="1">
            <a:off x="2571750" y="2752725"/>
            <a:ext cx="4114800" cy="2181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2507" name="Rectangle 59"/>
          <p:cNvSpPr>
            <a:spLocks noChangeArrowheads="1"/>
          </p:cNvSpPr>
          <p:nvPr/>
        </p:nvSpPr>
        <p:spPr bwMode="auto">
          <a:xfrm>
            <a:off x="433388" y="6399213"/>
            <a:ext cx="3719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Are there any other base cases?</a:t>
            </a:r>
          </a:p>
        </p:txBody>
      </p:sp>
      <p:sp>
        <p:nvSpPr>
          <p:cNvPr id="872508" name="Text Box 60"/>
          <p:cNvSpPr txBox="1">
            <a:spLocks noChangeArrowheads="1"/>
          </p:cNvSpPr>
          <p:nvPr/>
        </p:nvSpPr>
        <p:spPr bwMode="auto">
          <a:xfrm>
            <a:off x="6889750" y="19050"/>
            <a:ext cx="2111375" cy="1490663"/>
          </a:xfrm>
          <a:prstGeom prst="rect">
            <a:avLst/>
          </a:prstGeom>
          <a:solidFill>
            <a:srgbClr val="EFFFEF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struct Node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int val;</a:t>
            </a:r>
          </a:p>
          <a:p>
            <a:pPr algn="l"/>
            <a:r>
              <a:rPr lang="en-US"/>
              <a:t>    Node *next;</a:t>
            </a:r>
          </a:p>
          <a:p>
            <a:pPr algn="l"/>
            <a:r>
              <a:rPr lang="en-US"/>
              <a:t>};</a:t>
            </a:r>
          </a:p>
        </p:txBody>
      </p:sp>
      <p:grpSp>
        <p:nvGrpSpPr>
          <p:cNvPr id="872524" name="Group 76"/>
          <p:cNvGrpSpPr>
            <a:grpSpLocks/>
          </p:cNvGrpSpPr>
          <p:nvPr/>
        </p:nvGrpSpPr>
        <p:grpSpPr bwMode="auto">
          <a:xfrm>
            <a:off x="4505325" y="4479925"/>
            <a:ext cx="4733925" cy="2289175"/>
            <a:chOff x="2838" y="2822"/>
            <a:chExt cx="2982" cy="1442"/>
          </a:xfrm>
        </p:grpSpPr>
        <p:sp>
          <p:nvSpPr>
            <p:cNvPr id="872518" name="Rectangle 70"/>
            <p:cNvSpPr>
              <a:spLocks noChangeArrowheads="1"/>
            </p:cNvSpPr>
            <p:nvPr/>
          </p:nvSpPr>
          <p:spPr bwMode="auto">
            <a:xfrm>
              <a:off x="2850" y="2832"/>
              <a:ext cx="2832" cy="1410"/>
            </a:xfrm>
            <a:prstGeom prst="rect">
              <a:avLst/>
            </a:prstGeom>
            <a:solidFill>
              <a:srgbClr val="F7FFF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2519" name="Text Box 71"/>
            <p:cNvSpPr txBox="1">
              <a:spLocks noChangeArrowheads="1"/>
            </p:cNvSpPr>
            <p:nvPr/>
          </p:nvSpPr>
          <p:spPr bwMode="auto">
            <a:xfrm>
              <a:off x="2838" y="2822"/>
              <a:ext cx="2922" cy="1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main()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Node *cur;  // points to 1</a:t>
              </a:r>
              <a:r>
                <a:rPr lang="en-US" baseline="30000"/>
                <a:t>st</a:t>
              </a:r>
              <a:r>
                <a:rPr lang="en-US"/>
                <a:t> node of list</a:t>
              </a:r>
            </a:p>
            <a:p>
              <a:pPr algn="l"/>
              <a:r>
                <a:rPr lang="en-US"/>
                <a:t>   ...	         // allocate linked list here</a:t>
              </a:r>
            </a:p>
            <a:p>
              <a:pPr algn="l"/>
              <a:r>
                <a:rPr lang="en-US"/>
                <a:t>  </a:t>
              </a:r>
            </a:p>
            <a:p>
              <a:pPr algn="l"/>
              <a:endParaRPr lang="en-US"/>
            </a:p>
            <a:p>
              <a:pPr algn="l"/>
              <a:r>
                <a:rPr lang="en-US" sz="600"/>
                <a:t>      </a:t>
              </a:r>
            </a:p>
            <a:p>
              <a:pPr algn="l"/>
              <a:r>
                <a:rPr lang="en-US" sz="1200"/>
                <a:t> </a:t>
              </a:r>
            </a:p>
            <a:p>
              <a:pPr algn="l"/>
              <a:endParaRPr lang="en-US" sz="600"/>
            </a:p>
            <a:p>
              <a:pPr algn="l"/>
              <a:endParaRPr lang="en-US" sz="6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72520" name="Text Box 72"/>
            <p:cNvSpPr txBox="1">
              <a:spLocks noChangeArrowheads="1"/>
            </p:cNvSpPr>
            <p:nvPr/>
          </p:nvSpPr>
          <p:spPr bwMode="auto">
            <a:xfrm>
              <a:off x="3013" y="3548"/>
              <a:ext cx="26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bigFull = findLargest( </a:t>
              </a:r>
              <a:r>
                <a:rPr lang="en-US">
                  <a:solidFill>
                    <a:srgbClr val="6600CC"/>
                  </a:solidFill>
                </a:rPr>
                <a:t>      </a:t>
              </a:r>
              <a:r>
                <a:rPr lang="en-US"/>
                <a:t>);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72521" name="Text Box 73"/>
            <p:cNvSpPr txBox="1">
              <a:spLocks noChangeArrowheads="1"/>
            </p:cNvSpPr>
            <p:nvPr/>
          </p:nvSpPr>
          <p:spPr bwMode="auto">
            <a:xfrm>
              <a:off x="3007" y="3752"/>
              <a:ext cx="2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bigRest = findLargest(                ); 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72522" name="Rectangle 74"/>
            <p:cNvSpPr>
              <a:spLocks noChangeArrowheads="1"/>
            </p:cNvSpPr>
            <p:nvPr/>
          </p:nvSpPr>
          <p:spPr bwMode="auto">
            <a:xfrm>
              <a:off x="4767" y="3761"/>
              <a:ext cx="7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cur-&gt;next</a:t>
              </a:r>
            </a:p>
          </p:txBody>
        </p:sp>
        <p:sp>
          <p:nvSpPr>
            <p:cNvPr id="872523" name="Rectangle 75"/>
            <p:cNvSpPr>
              <a:spLocks noChangeArrowheads="1"/>
            </p:cNvSpPr>
            <p:nvPr/>
          </p:nvSpPr>
          <p:spPr bwMode="auto">
            <a:xfrm>
              <a:off x="4717" y="3551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cur</a:t>
              </a:r>
            </a:p>
          </p:txBody>
        </p:sp>
      </p:grpSp>
      <p:sp>
        <p:nvSpPr>
          <p:cNvPr id="872526" name="AutoShape 78"/>
          <p:cNvSpPr>
            <a:spLocks noChangeArrowheads="1"/>
          </p:cNvSpPr>
          <p:nvPr/>
        </p:nvSpPr>
        <p:spPr bwMode="auto">
          <a:xfrm flipH="1">
            <a:off x="1990725" y="4419600"/>
            <a:ext cx="3705225" cy="1095375"/>
          </a:xfrm>
          <a:prstGeom prst="wedgeRoundRectCallout">
            <a:avLst>
              <a:gd name="adj1" fmla="val 8866"/>
              <a:gd name="adj2" fmla="val 135361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Nope… Since we don’t have to deal with an empty list, this is the simplest case…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2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2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7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7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62" grpId="0"/>
      <p:bldP spid="872463" grpId="0"/>
      <p:bldP spid="872464" grpId="0"/>
      <p:bldP spid="872467" grpId="0"/>
      <p:bldP spid="872500" grpId="0"/>
      <p:bldP spid="872504" grpId="0"/>
      <p:bldP spid="872505" grpId="0" animBg="1"/>
      <p:bldP spid="872505" grpId="1" animBg="1"/>
      <p:bldP spid="872506" grpId="0" animBg="1"/>
      <p:bldP spid="872506" grpId="1" animBg="1"/>
      <p:bldP spid="872507" grpId="0"/>
      <p:bldP spid="8725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4769-702E-4C4B-80A3-BF2026389637}" type="slidenum">
              <a:rPr lang="en-US"/>
              <a:pPr/>
              <a:t>48</a:t>
            </a:fld>
            <a:endParaRPr lang="en-US"/>
          </a:p>
        </p:txBody>
      </p:sp>
      <p:sp>
        <p:nvSpPr>
          <p:cNvPr id="874539" name="Rectangle 43"/>
          <p:cNvSpPr>
            <a:spLocks noChangeArrowheads="1"/>
          </p:cNvSpPr>
          <p:nvPr/>
        </p:nvSpPr>
        <p:spPr bwMode="auto">
          <a:xfrm>
            <a:off x="5010150" y="1562100"/>
            <a:ext cx="4010025" cy="2895600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4540" name="Text Box 44"/>
          <p:cNvSpPr txBox="1">
            <a:spLocks noChangeArrowheads="1"/>
          </p:cNvSpPr>
          <p:nvPr/>
        </p:nvSpPr>
        <p:spPr bwMode="auto">
          <a:xfrm>
            <a:off x="5230813" y="2174875"/>
            <a:ext cx="4094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if (</a:t>
            </a:r>
            <a:r>
              <a:rPr lang="en-US" sz="1600">
                <a:solidFill>
                  <a:srgbClr val="6600CC"/>
                </a:solidFill>
              </a:rPr>
              <a:t>cur-&gt;next == NULL</a:t>
            </a:r>
            <a:r>
              <a:rPr lang="en-US"/>
              <a:t>) </a:t>
            </a:r>
            <a:r>
              <a:rPr lang="en-US" sz="1200"/>
              <a:t> // the only node</a:t>
            </a:r>
          </a:p>
          <a:p>
            <a:pPr algn="l"/>
            <a:r>
              <a:rPr lang="en-US"/>
              <a:t>    return </a:t>
            </a:r>
            <a:r>
              <a:rPr lang="en-US">
                <a:solidFill>
                  <a:srgbClr val="6600CC"/>
                </a:solidFill>
              </a:rPr>
              <a:t>cur-&gt;val</a:t>
            </a:r>
            <a:r>
              <a:rPr lang="en-US"/>
              <a:t>;   </a:t>
            </a:r>
            <a:r>
              <a:rPr lang="en-US" sz="1200"/>
              <a:t>// so return its value</a:t>
            </a:r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-542925" y="-266700"/>
            <a:ext cx="8229600" cy="1143000"/>
          </a:xfrm>
        </p:spPr>
        <p:txBody>
          <a:bodyPr/>
          <a:lstStyle/>
          <a:p>
            <a:r>
              <a:rPr lang="en-US" sz="2500"/>
              <a:t>Step #4: </a:t>
            </a:r>
            <a:r>
              <a:rPr lang="en-US" sz="2500">
                <a:solidFill>
                  <a:schemeClr val="accent2"/>
                </a:solidFill>
              </a:rPr>
              <a:t>Add your recursive function call</a:t>
            </a:r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-666750" y="527050"/>
            <a:ext cx="750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Split your input into 2 parts: of </a:t>
            </a:r>
            <a:r>
              <a:rPr lang="en-US">
                <a:solidFill>
                  <a:srgbClr val="6600CC"/>
                </a:solidFill>
              </a:rPr>
              <a:t>size 1</a:t>
            </a:r>
            <a:r>
              <a:rPr lang="en-US">
                <a:solidFill>
                  <a:schemeClr val="tx1"/>
                </a:solidFill>
              </a:rPr>
              <a:t> and of </a:t>
            </a:r>
            <a:r>
              <a:rPr lang="en-US">
                <a:solidFill>
                  <a:srgbClr val="6600CC"/>
                </a:solidFill>
              </a:rPr>
              <a:t>size n-1</a:t>
            </a:r>
            <a:r>
              <a:rPr lang="en-US">
                <a:solidFill>
                  <a:schemeClr val="tx1"/>
                </a:solidFill>
              </a:rPr>
              <a:t>. 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Have your function call itself to solve the larger part.</a:t>
            </a:r>
          </a:p>
        </p:txBody>
      </p:sp>
      <p:sp>
        <p:nvSpPr>
          <p:cNvPr id="874501" name="Text Box 5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74514" name="Text Box 18"/>
          <p:cNvSpPr txBox="1">
            <a:spLocks noChangeArrowheads="1"/>
          </p:cNvSpPr>
          <p:nvPr/>
        </p:nvSpPr>
        <p:spPr bwMode="auto">
          <a:xfrm>
            <a:off x="5230813" y="2803525"/>
            <a:ext cx="3884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firstVal = </a:t>
            </a:r>
            <a:r>
              <a:rPr lang="en-US">
                <a:solidFill>
                  <a:srgbClr val="6600CC"/>
                </a:solidFill>
              </a:rPr>
              <a:t>cur-&gt;val</a:t>
            </a:r>
            <a:r>
              <a:rPr lang="en-US"/>
              <a:t>;</a:t>
            </a:r>
          </a:p>
          <a:p>
            <a:pPr algn="l"/>
            <a:endParaRPr lang="en-US" sz="1000"/>
          </a:p>
        </p:txBody>
      </p:sp>
      <p:sp>
        <p:nvSpPr>
          <p:cNvPr id="874515" name="Text Box 19"/>
          <p:cNvSpPr txBox="1">
            <a:spLocks noChangeArrowheads="1"/>
          </p:cNvSpPr>
          <p:nvPr/>
        </p:nvSpPr>
        <p:spPr bwMode="auto">
          <a:xfrm>
            <a:off x="155575" y="1374775"/>
            <a:ext cx="47371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The largest number in the list can be found by taking the </a:t>
            </a:r>
            <a:r>
              <a:rPr lang="en-US">
                <a:solidFill>
                  <a:srgbClr val="6600CC"/>
                </a:solidFill>
              </a:rPr>
              <a:t>maximum</a:t>
            </a:r>
            <a:r>
              <a:rPr lang="en-US">
                <a:solidFill>
                  <a:schemeClr val="tx1"/>
                </a:solidFill>
              </a:rPr>
              <a:t> of:</a:t>
            </a:r>
            <a:br>
              <a:rPr lang="en-US">
                <a:solidFill>
                  <a:schemeClr val="tx1"/>
                </a:solidFill>
              </a:rPr>
            </a:br>
            <a:endParaRPr lang="en-US" sz="120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(a) the </a:t>
            </a:r>
            <a:r>
              <a:rPr lang="en-US">
                <a:solidFill>
                  <a:srgbClr val="6600CC"/>
                </a:solidFill>
              </a:rPr>
              <a:t>first value </a:t>
            </a:r>
            <a:r>
              <a:rPr lang="en-US">
                <a:solidFill>
                  <a:schemeClr val="tx1"/>
                </a:solidFill>
              </a:rPr>
              <a:t>in the list, and</a:t>
            </a:r>
          </a:p>
          <a:p>
            <a:r>
              <a:rPr lang="en-US">
                <a:solidFill>
                  <a:schemeClr val="tx1"/>
                </a:solidFill>
              </a:rPr>
              <a:t>(b) the </a:t>
            </a:r>
            <a:r>
              <a:rPr lang="en-US">
                <a:solidFill>
                  <a:srgbClr val="6600CC"/>
                </a:solidFill>
              </a:rPr>
              <a:t>largest value from the last N-1 nodes </a:t>
            </a:r>
            <a:r>
              <a:rPr lang="en-US">
                <a:solidFill>
                  <a:schemeClr val="tx1"/>
                </a:solidFill>
              </a:rPr>
              <a:t>of the list.</a:t>
            </a:r>
          </a:p>
        </p:txBody>
      </p:sp>
      <p:sp>
        <p:nvSpPr>
          <p:cNvPr id="874520" name="Text Box 24"/>
          <p:cNvSpPr txBox="1">
            <a:spLocks noChangeArrowheads="1"/>
          </p:cNvSpPr>
          <p:nvPr/>
        </p:nvSpPr>
        <p:spPr bwMode="auto">
          <a:xfrm>
            <a:off x="76200" y="4279900"/>
            <a:ext cx="3092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Right!!! We already wrote code in </a:t>
            </a:r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/>
              <a:t> that finds the largest number in the </a:t>
            </a:r>
            <a:r>
              <a:rPr lang="en-US">
                <a:solidFill>
                  <a:schemeClr val="tx1"/>
                </a:solidFill>
              </a:rPr>
              <a:t>last n-1 items of the list!</a:t>
            </a:r>
          </a:p>
        </p:txBody>
      </p:sp>
      <p:sp>
        <p:nvSpPr>
          <p:cNvPr id="874533" name="Rectangle 37"/>
          <p:cNvSpPr>
            <a:spLocks noChangeArrowheads="1"/>
          </p:cNvSpPr>
          <p:nvPr/>
        </p:nvSpPr>
        <p:spPr bwMode="auto">
          <a:xfrm>
            <a:off x="4524375" y="4495800"/>
            <a:ext cx="4495800" cy="2238375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4534" name="Text Box 38"/>
          <p:cNvSpPr txBox="1">
            <a:spLocks noChangeArrowheads="1"/>
          </p:cNvSpPr>
          <p:nvPr/>
        </p:nvSpPr>
        <p:spPr bwMode="auto">
          <a:xfrm>
            <a:off x="4505325" y="4479925"/>
            <a:ext cx="463867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main()</a:t>
            </a:r>
          </a:p>
          <a:p>
            <a:pPr algn="l"/>
            <a:r>
              <a:rPr lang="en-US" sz="1200"/>
              <a:t>{</a:t>
            </a:r>
          </a:p>
          <a:p>
            <a:pPr algn="l"/>
            <a:r>
              <a:rPr lang="en-US"/>
              <a:t>   Node *cur;  // points to 1</a:t>
            </a:r>
            <a:r>
              <a:rPr lang="en-US" baseline="30000"/>
              <a:t>st</a:t>
            </a:r>
            <a:r>
              <a:rPr lang="en-US"/>
              <a:t> node of list</a:t>
            </a:r>
          </a:p>
          <a:p>
            <a:pPr algn="l"/>
            <a:r>
              <a:rPr lang="en-US"/>
              <a:t>   ...	         // allocate linked list here</a:t>
            </a:r>
          </a:p>
          <a:p>
            <a:pPr algn="l"/>
            <a:r>
              <a:rPr lang="en-US"/>
              <a:t>  </a:t>
            </a:r>
          </a:p>
          <a:p>
            <a:pPr algn="l"/>
            <a:endParaRPr lang="en-US"/>
          </a:p>
          <a:p>
            <a:pPr algn="l"/>
            <a:r>
              <a:rPr lang="en-US" sz="600"/>
              <a:t>      </a:t>
            </a:r>
          </a:p>
          <a:p>
            <a:pPr algn="l"/>
            <a:r>
              <a:rPr lang="en-US" sz="1200"/>
              <a:t> </a:t>
            </a:r>
          </a:p>
          <a:p>
            <a:pPr algn="l"/>
            <a:endParaRPr lang="en-US" sz="600"/>
          </a:p>
          <a:p>
            <a:pPr algn="l"/>
            <a:endParaRPr lang="en-US" sz="6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74535" name="Text Box 39"/>
          <p:cNvSpPr txBox="1">
            <a:spLocks noChangeArrowheads="1"/>
          </p:cNvSpPr>
          <p:nvPr/>
        </p:nvSpPr>
        <p:spPr bwMode="auto">
          <a:xfrm>
            <a:off x="4783138" y="5632450"/>
            <a:ext cx="420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bigFull = findLargest( </a:t>
            </a:r>
            <a:r>
              <a:rPr lang="en-US">
                <a:solidFill>
                  <a:srgbClr val="6600CC"/>
                </a:solidFill>
              </a:rPr>
              <a:t>      </a:t>
            </a:r>
            <a:r>
              <a:rPr lang="en-US"/>
              <a:t>);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74536" name="Text Box 40"/>
          <p:cNvSpPr txBox="1">
            <a:spLocks noChangeArrowheads="1"/>
          </p:cNvSpPr>
          <p:nvPr/>
        </p:nvSpPr>
        <p:spPr bwMode="auto">
          <a:xfrm>
            <a:off x="4773613" y="5956300"/>
            <a:ext cx="4465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bigRest = findLargest(                );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74537" name="Rectangle 41"/>
          <p:cNvSpPr>
            <a:spLocks noChangeArrowheads="1"/>
          </p:cNvSpPr>
          <p:nvPr/>
        </p:nvSpPr>
        <p:spPr bwMode="auto">
          <a:xfrm>
            <a:off x="7567613" y="5970588"/>
            <a:ext cx="120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cur-&gt;next</a:t>
            </a:r>
          </a:p>
        </p:txBody>
      </p:sp>
      <p:sp>
        <p:nvSpPr>
          <p:cNvPr id="874538" name="Rectangle 42"/>
          <p:cNvSpPr>
            <a:spLocks noChangeArrowheads="1"/>
          </p:cNvSpPr>
          <p:nvPr/>
        </p:nvSpPr>
        <p:spPr bwMode="auto">
          <a:xfrm>
            <a:off x="7488238" y="5637213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cur</a:t>
            </a:r>
          </a:p>
        </p:txBody>
      </p:sp>
      <p:sp>
        <p:nvSpPr>
          <p:cNvPr id="874521" name="Rectangle 25"/>
          <p:cNvSpPr>
            <a:spLocks noChangeArrowheads="1"/>
          </p:cNvSpPr>
          <p:nvPr/>
        </p:nvSpPr>
        <p:spPr bwMode="auto">
          <a:xfrm>
            <a:off x="6183313" y="5951538"/>
            <a:ext cx="2808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findLargest(</a:t>
            </a:r>
            <a:r>
              <a:rPr lang="en-US" sz="1400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cur-&gt;next );</a:t>
            </a:r>
          </a:p>
        </p:txBody>
      </p:sp>
      <p:sp>
        <p:nvSpPr>
          <p:cNvPr id="874525" name="Text Box 29"/>
          <p:cNvSpPr txBox="1">
            <a:spLocks noChangeArrowheads="1"/>
          </p:cNvSpPr>
          <p:nvPr/>
        </p:nvSpPr>
        <p:spPr bwMode="auto">
          <a:xfrm>
            <a:off x="6889750" y="19050"/>
            <a:ext cx="2111375" cy="1490663"/>
          </a:xfrm>
          <a:prstGeom prst="rect">
            <a:avLst/>
          </a:prstGeom>
          <a:solidFill>
            <a:srgbClr val="EFFFEF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struct Node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int val;</a:t>
            </a:r>
          </a:p>
          <a:p>
            <a:pPr algn="l"/>
            <a:r>
              <a:rPr lang="en-US"/>
              <a:t>    Node *next;</a:t>
            </a:r>
          </a:p>
          <a:p>
            <a:pPr algn="l"/>
            <a:r>
              <a:rPr lang="en-US"/>
              <a:t>};</a:t>
            </a:r>
          </a:p>
        </p:txBody>
      </p:sp>
      <p:sp>
        <p:nvSpPr>
          <p:cNvPr id="874541" name="Text Box 45"/>
          <p:cNvSpPr txBox="1">
            <a:spLocks noChangeArrowheads="1"/>
          </p:cNvSpPr>
          <p:nvPr/>
        </p:nvSpPr>
        <p:spPr bwMode="auto">
          <a:xfrm>
            <a:off x="5030788" y="1965325"/>
            <a:ext cx="227965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74542" name="Text Box 46"/>
          <p:cNvSpPr txBox="1">
            <a:spLocks noChangeArrowheads="1"/>
          </p:cNvSpPr>
          <p:nvPr/>
        </p:nvSpPr>
        <p:spPr bwMode="auto">
          <a:xfrm>
            <a:off x="5383213" y="1651000"/>
            <a:ext cx="3656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findLargest(                    )</a:t>
            </a:r>
          </a:p>
        </p:txBody>
      </p:sp>
      <p:sp>
        <p:nvSpPr>
          <p:cNvPr id="874543" name="Text Box 47"/>
          <p:cNvSpPr txBox="1">
            <a:spLocks noChangeArrowheads="1"/>
          </p:cNvSpPr>
          <p:nvPr/>
        </p:nvSpPr>
        <p:spPr bwMode="auto">
          <a:xfrm>
            <a:off x="5002213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874544" name="Text Box 48"/>
          <p:cNvSpPr txBox="1">
            <a:spLocks noChangeArrowheads="1"/>
          </p:cNvSpPr>
          <p:nvPr/>
        </p:nvSpPr>
        <p:spPr bwMode="auto">
          <a:xfrm>
            <a:off x="6708775" y="1670050"/>
            <a:ext cx="1508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Node *cur</a:t>
            </a:r>
          </a:p>
        </p:txBody>
      </p:sp>
      <p:sp>
        <p:nvSpPr>
          <p:cNvPr id="874547" name="Text Box 51"/>
          <p:cNvSpPr txBox="1">
            <a:spLocks noChangeArrowheads="1"/>
          </p:cNvSpPr>
          <p:nvPr/>
        </p:nvSpPr>
        <p:spPr bwMode="auto">
          <a:xfrm>
            <a:off x="231775" y="3279775"/>
            <a:ext cx="4356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But how do we get the largest number of the last N-1 nodes from the list?</a:t>
            </a:r>
          </a:p>
        </p:txBody>
      </p:sp>
      <p:sp>
        <p:nvSpPr>
          <p:cNvPr id="874548" name="Text Box 52"/>
          <p:cNvSpPr txBox="1">
            <a:spLocks noChangeArrowheads="1"/>
          </p:cNvSpPr>
          <p:nvPr/>
        </p:nvSpPr>
        <p:spPr bwMode="auto">
          <a:xfrm>
            <a:off x="5230813" y="3127375"/>
            <a:ext cx="3884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rest =</a:t>
            </a:r>
          </a:p>
          <a:p>
            <a:pPr algn="l"/>
            <a:endParaRPr lang="en-US" sz="1000"/>
          </a:p>
        </p:txBody>
      </p:sp>
      <p:grpSp>
        <p:nvGrpSpPr>
          <p:cNvPr id="874517" name="Group 21"/>
          <p:cNvGrpSpPr>
            <a:grpSpLocks/>
          </p:cNvGrpSpPr>
          <p:nvPr/>
        </p:nvGrpSpPr>
        <p:grpSpPr bwMode="auto">
          <a:xfrm>
            <a:off x="6553200" y="3127375"/>
            <a:ext cx="2181225" cy="777875"/>
            <a:chOff x="3990" y="-292"/>
            <a:chExt cx="1152" cy="295"/>
          </a:xfrm>
        </p:grpSpPr>
        <p:sp>
          <p:nvSpPr>
            <p:cNvPr id="874518" name="Rectangle 22"/>
            <p:cNvSpPr>
              <a:spLocks noChangeArrowheads="1"/>
            </p:cNvSpPr>
            <p:nvPr/>
          </p:nvSpPr>
          <p:spPr bwMode="auto">
            <a:xfrm>
              <a:off x="3990" y="-276"/>
              <a:ext cx="1152" cy="276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4519" name="Text Box 23"/>
            <p:cNvSpPr txBox="1">
              <a:spLocks noChangeArrowheads="1"/>
            </p:cNvSpPr>
            <p:nvPr/>
          </p:nvSpPr>
          <p:spPr bwMode="auto">
            <a:xfrm>
              <a:off x="3998" y="-292"/>
              <a:ext cx="1118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500"/>
                <a:t>We need code to find the largest # from the rest of the list.</a:t>
              </a:r>
              <a:endParaRPr lang="en-US" sz="1500">
                <a:solidFill>
                  <a:srgbClr val="FF0000"/>
                </a:solidFill>
              </a:endParaRPr>
            </a:p>
          </p:txBody>
        </p:sp>
      </p:grpSp>
      <p:pic>
        <p:nvPicPr>
          <p:cNvPr id="874550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4419600"/>
            <a:ext cx="1117600" cy="22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4554" name="Rectangle 58"/>
          <p:cNvSpPr>
            <a:spLocks noChangeArrowheads="1"/>
          </p:cNvSpPr>
          <p:nvPr/>
        </p:nvSpPr>
        <p:spPr bwMode="auto">
          <a:xfrm>
            <a:off x="3648075" y="4953000"/>
            <a:ext cx="733425" cy="3905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4557" name="Rectangle 61"/>
          <p:cNvSpPr>
            <a:spLocks noChangeArrowheads="1"/>
          </p:cNvSpPr>
          <p:nvPr/>
        </p:nvSpPr>
        <p:spPr bwMode="auto">
          <a:xfrm>
            <a:off x="3638550" y="5553075"/>
            <a:ext cx="733425" cy="1181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4559" name="Text Box 63"/>
          <p:cNvSpPr txBox="1">
            <a:spLocks noChangeArrowheads="1"/>
          </p:cNvSpPr>
          <p:nvPr/>
        </p:nvSpPr>
        <p:spPr bwMode="auto">
          <a:xfrm>
            <a:off x="3227388" y="50609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874561" name="Group 65"/>
          <p:cNvGrpSpPr>
            <a:grpSpLocks/>
          </p:cNvGrpSpPr>
          <p:nvPr/>
        </p:nvGrpSpPr>
        <p:grpSpPr bwMode="auto">
          <a:xfrm>
            <a:off x="3354388" y="5427663"/>
            <a:ext cx="912812" cy="1096962"/>
            <a:chOff x="2113" y="3419"/>
            <a:chExt cx="575" cy="691"/>
          </a:xfrm>
        </p:grpSpPr>
        <p:sp>
          <p:nvSpPr>
            <p:cNvPr id="874558" name="Oval 62"/>
            <p:cNvSpPr>
              <a:spLocks noChangeArrowheads="1"/>
            </p:cNvSpPr>
            <p:nvPr/>
          </p:nvSpPr>
          <p:spPr bwMode="auto">
            <a:xfrm>
              <a:off x="2382" y="3918"/>
              <a:ext cx="306" cy="192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874560" name="AutoShape 64"/>
            <p:cNvCxnSpPr>
              <a:cxnSpLocks noChangeShapeType="1"/>
              <a:stCxn id="874558" idx="2"/>
              <a:endCxn id="874559" idx="2"/>
            </p:cNvCxnSpPr>
            <p:nvPr/>
          </p:nvCxnSpPr>
          <p:spPr bwMode="auto">
            <a:xfrm rot="10800000">
              <a:off x="2113" y="3419"/>
              <a:ext cx="257" cy="595"/>
            </a:xfrm>
            <a:prstGeom prst="curvedConnector2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74562" name="AutoShape 66"/>
          <p:cNvSpPr>
            <a:spLocks noChangeArrowheads="1"/>
          </p:cNvSpPr>
          <p:nvPr/>
        </p:nvSpPr>
        <p:spPr bwMode="auto">
          <a:xfrm flipH="1">
            <a:off x="1247775" y="752475"/>
            <a:ext cx="3705225" cy="1628775"/>
          </a:xfrm>
          <a:prstGeom prst="wedgeRoundRectCallout">
            <a:avLst>
              <a:gd name="adj1" fmla="val -93963"/>
              <a:gd name="adj2" fmla="val 101361"/>
              <a:gd name="adj3" fmla="val 16667"/>
            </a:avLst>
          </a:prstGeom>
          <a:solidFill>
            <a:srgbClr val="FAF7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Will this work?  </a:t>
            </a:r>
            <a:r>
              <a:rPr lang="en-US">
                <a:solidFill>
                  <a:srgbClr val="FF0000"/>
                </a:solidFill>
              </a:rPr>
              <a:t>Yup!</a:t>
            </a:r>
            <a:r>
              <a:rPr lang="en-US"/>
              <a:t>  </a:t>
            </a:r>
          </a:p>
          <a:p>
            <a:endParaRPr lang="en-US" sz="400"/>
          </a:p>
          <a:p>
            <a:r>
              <a:rPr lang="en-US">
                <a:solidFill>
                  <a:schemeClr val="tx1"/>
                </a:solidFill>
              </a:rPr>
              <a:t>This code will find the largest number from all nodes following the current node in the list.</a:t>
            </a:r>
          </a:p>
        </p:txBody>
      </p:sp>
      <p:sp>
        <p:nvSpPr>
          <p:cNvPr id="874563" name="Text Box 67"/>
          <p:cNvSpPr txBox="1">
            <a:spLocks noChangeArrowheads="1"/>
          </p:cNvSpPr>
          <p:nvPr/>
        </p:nvSpPr>
        <p:spPr bwMode="auto">
          <a:xfrm>
            <a:off x="180975" y="5899150"/>
            <a:ext cx="309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on to our next step!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4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4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7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7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7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7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87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0.01458 -0.412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874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-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7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499" grpId="0"/>
      <p:bldP spid="874515" grpId="0" uiExpand="1" build="p"/>
      <p:bldP spid="874520" grpId="0"/>
      <p:bldP spid="874521" grpId="0"/>
      <p:bldP spid="874521" grpId="1"/>
      <p:bldP spid="874547" grpId="0"/>
      <p:bldP spid="874554" grpId="0" animBg="1"/>
      <p:bldP spid="874554" grpId="1" animBg="1"/>
      <p:bldP spid="874557" grpId="0" animBg="1"/>
      <p:bldP spid="874562" grpId="0" animBg="1"/>
      <p:bldP spid="87456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A34F-F339-4904-BA08-FBEF52269067}" type="slidenum">
              <a:rPr lang="en-US"/>
              <a:pPr/>
              <a:t>49</a:t>
            </a:fld>
            <a:endParaRPr lang="en-US"/>
          </a:p>
        </p:txBody>
      </p:sp>
      <p:sp>
        <p:nvSpPr>
          <p:cNvPr id="876560" name="Rectangle 16"/>
          <p:cNvSpPr>
            <a:spLocks noGrp="1" noChangeArrowheads="1"/>
          </p:cNvSpPr>
          <p:nvPr>
            <p:ph type="title"/>
          </p:nvPr>
        </p:nvSpPr>
        <p:spPr>
          <a:xfrm>
            <a:off x="400050" y="-161925"/>
            <a:ext cx="8229600" cy="1143000"/>
          </a:xfrm>
        </p:spPr>
        <p:txBody>
          <a:bodyPr/>
          <a:lstStyle/>
          <a:p>
            <a:r>
              <a:rPr lang="en-US" sz="3200"/>
              <a:t>Step #5: </a:t>
            </a:r>
            <a:r>
              <a:rPr lang="en-US" sz="3200">
                <a:solidFill>
                  <a:schemeClr val="accent2"/>
                </a:solidFill>
              </a:rPr>
              <a:t>Add your func’s completion logic</a:t>
            </a:r>
          </a:p>
        </p:txBody>
      </p:sp>
      <p:sp>
        <p:nvSpPr>
          <p:cNvPr id="876561" name="Text Box 17"/>
          <p:cNvSpPr txBox="1">
            <a:spLocks noChangeArrowheads="1"/>
          </p:cNvSpPr>
          <p:nvPr/>
        </p:nvSpPr>
        <p:spPr bwMode="auto">
          <a:xfrm>
            <a:off x="257175" y="736600"/>
            <a:ext cx="8575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Write the code that </a:t>
            </a:r>
            <a:r>
              <a:rPr lang="en-US">
                <a:solidFill>
                  <a:srgbClr val="6600CC"/>
                </a:solidFill>
              </a:rPr>
              <a:t>gets the result</a:t>
            </a:r>
            <a:r>
              <a:rPr lang="en-US">
                <a:solidFill>
                  <a:schemeClr val="tx1"/>
                </a:solidFill>
              </a:rPr>
              <a:t> from your recursive call, </a:t>
            </a:r>
            <a:r>
              <a:rPr lang="en-US">
                <a:solidFill>
                  <a:srgbClr val="6600CC"/>
                </a:solidFill>
              </a:rPr>
              <a:t>processes it</a:t>
            </a:r>
            <a:r>
              <a:rPr lang="en-US">
                <a:solidFill>
                  <a:schemeClr val="tx1"/>
                </a:solidFill>
              </a:rPr>
              <a:t>, and </a:t>
            </a:r>
            <a:r>
              <a:rPr lang="en-US">
                <a:solidFill>
                  <a:srgbClr val="6600CC"/>
                </a:solidFill>
              </a:rPr>
              <a:t>returns an appropriate result</a:t>
            </a:r>
            <a:r>
              <a:rPr lang="en-US">
                <a:solidFill>
                  <a:schemeClr val="tx1"/>
                </a:solidFill>
              </a:rPr>
              <a:t>, if any.</a:t>
            </a:r>
          </a:p>
        </p:txBody>
      </p:sp>
      <p:sp>
        <p:nvSpPr>
          <p:cNvPr id="876562" name="Text Box 18"/>
          <p:cNvSpPr txBox="1">
            <a:spLocks noChangeArrowheads="1"/>
          </p:cNvSpPr>
          <p:nvPr/>
        </p:nvSpPr>
        <p:spPr bwMode="auto">
          <a:xfrm>
            <a:off x="441325" y="1555750"/>
            <a:ext cx="4356100" cy="1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we know the value of the </a:t>
            </a:r>
            <a:r>
              <a:rPr lang="en-US">
                <a:solidFill>
                  <a:srgbClr val="6600CC"/>
                </a:solidFill>
              </a:rPr>
              <a:t>top node</a:t>
            </a:r>
            <a:r>
              <a:rPr lang="en-US"/>
              <a:t>,</a:t>
            </a:r>
            <a:br>
              <a:rPr lang="en-US"/>
            </a:br>
            <a:endParaRPr lang="en-US" sz="700"/>
          </a:p>
          <a:p>
            <a:r>
              <a:rPr lang="en-US"/>
              <a:t>and we know the </a:t>
            </a:r>
            <a:r>
              <a:rPr lang="en-US">
                <a:solidFill>
                  <a:srgbClr val="6600CC"/>
                </a:solidFill>
              </a:rPr>
              <a:t>largest number</a:t>
            </a:r>
            <a:r>
              <a:rPr lang="en-US"/>
              <a:t> from the </a:t>
            </a:r>
            <a:r>
              <a:rPr lang="en-US">
                <a:solidFill>
                  <a:srgbClr val="6600CC"/>
                </a:solidFill>
              </a:rPr>
              <a:t>remaining nodes</a:t>
            </a:r>
            <a:r>
              <a:rPr lang="en-US"/>
              <a:t> in the list.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876563" name="Text Box 19"/>
          <p:cNvSpPr txBox="1">
            <a:spLocks noChangeArrowheads="1"/>
          </p:cNvSpPr>
          <p:nvPr/>
        </p:nvSpPr>
        <p:spPr bwMode="auto">
          <a:xfrm>
            <a:off x="2055813" y="16700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76565" name="Text Box 21"/>
          <p:cNvSpPr txBox="1">
            <a:spLocks noChangeArrowheads="1"/>
          </p:cNvSpPr>
          <p:nvPr/>
        </p:nvSpPr>
        <p:spPr bwMode="auto">
          <a:xfrm>
            <a:off x="412750" y="2727325"/>
            <a:ext cx="4508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How can we now find the largest </a:t>
            </a:r>
            <a:br>
              <a:rPr lang="en-US"/>
            </a:br>
            <a:r>
              <a:rPr lang="en-US"/>
              <a:t>number in the entire list?</a:t>
            </a:r>
          </a:p>
        </p:txBody>
      </p:sp>
      <p:sp>
        <p:nvSpPr>
          <p:cNvPr id="876567" name="Text Box 23"/>
          <p:cNvSpPr txBox="1">
            <a:spLocks noChangeArrowheads="1"/>
          </p:cNvSpPr>
          <p:nvPr/>
        </p:nvSpPr>
        <p:spPr bwMode="auto">
          <a:xfrm>
            <a:off x="307975" y="3451225"/>
            <a:ext cx="4508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Right – </a:t>
            </a:r>
            <a:r>
              <a:rPr lang="en-US">
                <a:solidFill>
                  <a:schemeClr val="tx1"/>
                </a:solidFill>
              </a:rPr>
              <a:t>we just compare the two values and return the largest one!</a:t>
            </a:r>
          </a:p>
        </p:txBody>
      </p:sp>
      <p:sp>
        <p:nvSpPr>
          <p:cNvPr id="876568" name="Text Box 24"/>
          <p:cNvSpPr txBox="1">
            <a:spLocks noChangeArrowheads="1"/>
          </p:cNvSpPr>
          <p:nvPr/>
        </p:nvSpPr>
        <p:spPr bwMode="auto">
          <a:xfrm>
            <a:off x="279400" y="4432300"/>
            <a:ext cx="19843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Finally, let’s validate our function to make sure we haven’t made any mistakes.</a:t>
            </a:r>
          </a:p>
        </p:txBody>
      </p:sp>
      <p:sp>
        <p:nvSpPr>
          <p:cNvPr id="876569" name="Rectangle 25"/>
          <p:cNvSpPr>
            <a:spLocks noChangeArrowheads="1"/>
          </p:cNvSpPr>
          <p:nvPr/>
        </p:nvSpPr>
        <p:spPr bwMode="auto">
          <a:xfrm>
            <a:off x="5010150" y="1562100"/>
            <a:ext cx="4010025" cy="2895600"/>
          </a:xfrm>
          <a:prstGeom prst="rect">
            <a:avLst/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570" name="Text Box 26"/>
          <p:cNvSpPr txBox="1">
            <a:spLocks noChangeArrowheads="1"/>
          </p:cNvSpPr>
          <p:nvPr/>
        </p:nvSpPr>
        <p:spPr bwMode="auto">
          <a:xfrm>
            <a:off x="5230813" y="2174875"/>
            <a:ext cx="4094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if (</a:t>
            </a:r>
            <a:r>
              <a:rPr lang="en-US" sz="1600">
                <a:solidFill>
                  <a:srgbClr val="6600CC"/>
                </a:solidFill>
              </a:rPr>
              <a:t>cur-&gt;next == NULL</a:t>
            </a:r>
            <a:r>
              <a:rPr lang="en-US"/>
              <a:t>) </a:t>
            </a:r>
            <a:r>
              <a:rPr lang="en-US" sz="1200"/>
              <a:t> // the only node</a:t>
            </a:r>
          </a:p>
          <a:p>
            <a:pPr algn="l"/>
            <a:r>
              <a:rPr lang="en-US"/>
              <a:t>    return </a:t>
            </a:r>
            <a:r>
              <a:rPr lang="en-US">
                <a:solidFill>
                  <a:srgbClr val="6600CC"/>
                </a:solidFill>
              </a:rPr>
              <a:t>cur-&gt;val</a:t>
            </a:r>
            <a:r>
              <a:rPr lang="en-US"/>
              <a:t>;   </a:t>
            </a:r>
            <a:r>
              <a:rPr lang="en-US" sz="1200"/>
              <a:t>// so return its value</a:t>
            </a:r>
          </a:p>
        </p:txBody>
      </p:sp>
      <p:sp>
        <p:nvSpPr>
          <p:cNvPr id="876571" name="Text Box 27"/>
          <p:cNvSpPr txBox="1">
            <a:spLocks noChangeArrowheads="1"/>
          </p:cNvSpPr>
          <p:nvPr/>
        </p:nvSpPr>
        <p:spPr bwMode="auto">
          <a:xfrm>
            <a:off x="5230813" y="2803525"/>
            <a:ext cx="3884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firstVal = </a:t>
            </a:r>
            <a:r>
              <a:rPr lang="en-US">
                <a:solidFill>
                  <a:srgbClr val="6600CC"/>
                </a:solidFill>
              </a:rPr>
              <a:t>cur-&gt;val</a:t>
            </a:r>
            <a:r>
              <a:rPr lang="en-US"/>
              <a:t>;</a:t>
            </a:r>
          </a:p>
          <a:p>
            <a:pPr algn="l"/>
            <a:endParaRPr lang="en-US" sz="1000"/>
          </a:p>
        </p:txBody>
      </p:sp>
      <p:sp>
        <p:nvSpPr>
          <p:cNvPr id="876572" name="Rectangle 28"/>
          <p:cNvSpPr>
            <a:spLocks noChangeArrowheads="1"/>
          </p:cNvSpPr>
          <p:nvPr/>
        </p:nvSpPr>
        <p:spPr bwMode="auto">
          <a:xfrm>
            <a:off x="4524375" y="4495800"/>
            <a:ext cx="4495800" cy="2238375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573" name="Text Box 29"/>
          <p:cNvSpPr txBox="1">
            <a:spLocks noChangeArrowheads="1"/>
          </p:cNvSpPr>
          <p:nvPr/>
        </p:nvSpPr>
        <p:spPr bwMode="auto">
          <a:xfrm>
            <a:off x="4505325" y="4479925"/>
            <a:ext cx="463867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main()</a:t>
            </a:r>
          </a:p>
          <a:p>
            <a:pPr algn="l"/>
            <a:r>
              <a:rPr lang="en-US" sz="1200"/>
              <a:t>{</a:t>
            </a:r>
          </a:p>
          <a:p>
            <a:pPr algn="l"/>
            <a:r>
              <a:rPr lang="en-US"/>
              <a:t>   Node *cur;  // points to 1</a:t>
            </a:r>
            <a:r>
              <a:rPr lang="en-US" baseline="30000"/>
              <a:t>st</a:t>
            </a:r>
            <a:r>
              <a:rPr lang="en-US"/>
              <a:t> node of list</a:t>
            </a:r>
          </a:p>
          <a:p>
            <a:pPr algn="l"/>
            <a:r>
              <a:rPr lang="en-US"/>
              <a:t>   ...	         // allocate linked list here</a:t>
            </a:r>
          </a:p>
          <a:p>
            <a:pPr algn="l"/>
            <a:r>
              <a:rPr lang="en-US"/>
              <a:t>  </a:t>
            </a:r>
          </a:p>
          <a:p>
            <a:pPr algn="l"/>
            <a:endParaRPr lang="en-US"/>
          </a:p>
          <a:p>
            <a:pPr algn="l"/>
            <a:r>
              <a:rPr lang="en-US" sz="600"/>
              <a:t>      </a:t>
            </a:r>
          </a:p>
          <a:p>
            <a:pPr algn="l"/>
            <a:r>
              <a:rPr lang="en-US" sz="1200"/>
              <a:t> </a:t>
            </a:r>
          </a:p>
          <a:p>
            <a:pPr algn="l"/>
            <a:endParaRPr lang="en-US" sz="600"/>
          </a:p>
          <a:p>
            <a:pPr algn="l"/>
            <a:endParaRPr lang="en-US" sz="600"/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876574" name="Text Box 30"/>
          <p:cNvSpPr txBox="1">
            <a:spLocks noChangeArrowheads="1"/>
          </p:cNvSpPr>
          <p:nvPr/>
        </p:nvSpPr>
        <p:spPr bwMode="auto">
          <a:xfrm>
            <a:off x="4783138" y="5632450"/>
            <a:ext cx="420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bigFull = findLargest( </a:t>
            </a:r>
            <a:r>
              <a:rPr lang="en-US">
                <a:solidFill>
                  <a:srgbClr val="6600CC"/>
                </a:solidFill>
              </a:rPr>
              <a:t>      </a:t>
            </a:r>
            <a:r>
              <a:rPr lang="en-US"/>
              <a:t>);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76575" name="Text Box 31"/>
          <p:cNvSpPr txBox="1">
            <a:spLocks noChangeArrowheads="1"/>
          </p:cNvSpPr>
          <p:nvPr/>
        </p:nvSpPr>
        <p:spPr bwMode="auto">
          <a:xfrm>
            <a:off x="4773613" y="5956300"/>
            <a:ext cx="4465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bigRest = findLargest(                );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76576" name="Rectangle 32"/>
          <p:cNvSpPr>
            <a:spLocks noChangeArrowheads="1"/>
          </p:cNvSpPr>
          <p:nvPr/>
        </p:nvSpPr>
        <p:spPr bwMode="auto">
          <a:xfrm>
            <a:off x="7567613" y="5970588"/>
            <a:ext cx="120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cur-&gt;next</a:t>
            </a:r>
          </a:p>
        </p:txBody>
      </p:sp>
      <p:sp>
        <p:nvSpPr>
          <p:cNvPr id="876577" name="Rectangle 33"/>
          <p:cNvSpPr>
            <a:spLocks noChangeArrowheads="1"/>
          </p:cNvSpPr>
          <p:nvPr/>
        </p:nvSpPr>
        <p:spPr bwMode="auto">
          <a:xfrm>
            <a:off x="7488238" y="5637213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cur</a:t>
            </a:r>
          </a:p>
        </p:txBody>
      </p:sp>
      <p:sp>
        <p:nvSpPr>
          <p:cNvPr id="876578" name="Rectangle 34"/>
          <p:cNvSpPr>
            <a:spLocks noChangeArrowheads="1"/>
          </p:cNvSpPr>
          <p:nvPr/>
        </p:nvSpPr>
        <p:spPr bwMode="auto">
          <a:xfrm>
            <a:off x="6288088" y="3113088"/>
            <a:ext cx="2808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findLargest(</a:t>
            </a:r>
            <a:r>
              <a:rPr lang="en-US" sz="1400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cur-&gt;next );</a:t>
            </a:r>
          </a:p>
        </p:txBody>
      </p:sp>
      <p:sp>
        <p:nvSpPr>
          <p:cNvPr id="876579" name="Text Box 35"/>
          <p:cNvSpPr txBox="1">
            <a:spLocks noChangeArrowheads="1"/>
          </p:cNvSpPr>
          <p:nvPr/>
        </p:nvSpPr>
        <p:spPr bwMode="auto">
          <a:xfrm>
            <a:off x="5030788" y="1965325"/>
            <a:ext cx="227965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{</a:t>
            </a:r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 </a:t>
            </a:r>
          </a:p>
        </p:txBody>
      </p:sp>
      <p:sp>
        <p:nvSpPr>
          <p:cNvPr id="876580" name="Text Box 36"/>
          <p:cNvSpPr txBox="1">
            <a:spLocks noChangeArrowheads="1"/>
          </p:cNvSpPr>
          <p:nvPr/>
        </p:nvSpPr>
        <p:spPr bwMode="auto">
          <a:xfrm>
            <a:off x="5383213" y="1651000"/>
            <a:ext cx="3656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findLargest(                    )</a:t>
            </a:r>
          </a:p>
        </p:txBody>
      </p:sp>
      <p:sp>
        <p:nvSpPr>
          <p:cNvPr id="876581" name="Text Box 37"/>
          <p:cNvSpPr txBox="1">
            <a:spLocks noChangeArrowheads="1"/>
          </p:cNvSpPr>
          <p:nvPr/>
        </p:nvSpPr>
        <p:spPr bwMode="auto">
          <a:xfrm>
            <a:off x="5002213" y="1651000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</a:t>
            </a:r>
          </a:p>
        </p:txBody>
      </p:sp>
      <p:sp>
        <p:nvSpPr>
          <p:cNvPr id="876582" name="Text Box 38"/>
          <p:cNvSpPr txBox="1">
            <a:spLocks noChangeArrowheads="1"/>
          </p:cNvSpPr>
          <p:nvPr/>
        </p:nvSpPr>
        <p:spPr bwMode="auto">
          <a:xfrm>
            <a:off x="6708775" y="1670050"/>
            <a:ext cx="1508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Node *cur</a:t>
            </a:r>
          </a:p>
        </p:txBody>
      </p:sp>
      <p:pic>
        <p:nvPicPr>
          <p:cNvPr id="876589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4419600"/>
            <a:ext cx="1117600" cy="22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6591" name="Rectangle 47"/>
          <p:cNvSpPr>
            <a:spLocks noChangeArrowheads="1"/>
          </p:cNvSpPr>
          <p:nvPr/>
        </p:nvSpPr>
        <p:spPr bwMode="auto">
          <a:xfrm>
            <a:off x="3638550" y="5553075"/>
            <a:ext cx="733425" cy="11811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592" name="Text Box 48"/>
          <p:cNvSpPr txBox="1">
            <a:spLocks noChangeArrowheads="1"/>
          </p:cNvSpPr>
          <p:nvPr/>
        </p:nvSpPr>
        <p:spPr bwMode="auto">
          <a:xfrm>
            <a:off x="3227388" y="5060950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76600" name="Text Box 56"/>
          <p:cNvSpPr txBox="1">
            <a:spLocks noChangeArrowheads="1"/>
          </p:cNvSpPr>
          <p:nvPr/>
        </p:nvSpPr>
        <p:spPr bwMode="auto">
          <a:xfrm>
            <a:off x="3275013" y="4727575"/>
            <a:ext cx="25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876605" name="Group 61"/>
          <p:cNvGrpSpPr>
            <a:grpSpLocks/>
          </p:cNvGrpSpPr>
          <p:nvPr/>
        </p:nvGrpSpPr>
        <p:grpSpPr bwMode="auto">
          <a:xfrm>
            <a:off x="2701925" y="5413375"/>
            <a:ext cx="1565275" cy="1111250"/>
            <a:chOff x="1702" y="3410"/>
            <a:chExt cx="986" cy="700"/>
          </a:xfrm>
        </p:grpSpPr>
        <p:grpSp>
          <p:nvGrpSpPr>
            <p:cNvPr id="876593" name="Group 49"/>
            <p:cNvGrpSpPr>
              <a:grpSpLocks/>
            </p:cNvGrpSpPr>
            <p:nvPr/>
          </p:nvGrpSpPr>
          <p:grpSpPr bwMode="auto">
            <a:xfrm>
              <a:off x="2113" y="3419"/>
              <a:ext cx="575" cy="691"/>
              <a:chOff x="2113" y="3419"/>
              <a:chExt cx="575" cy="691"/>
            </a:xfrm>
          </p:grpSpPr>
          <p:sp>
            <p:nvSpPr>
              <p:cNvPr id="876594" name="Oval 50"/>
              <p:cNvSpPr>
                <a:spLocks noChangeArrowheads="1"/>
              </p:cNvSpPr>
              <p:nvPr/>
            </p:nvSpPr>
            <p:spPr bwMode="auto">
              <a:xfrm>
                <a:off x="2382" y="3918"/>
                <a:ext cx="306" cy="192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876595" name="AutoShape 51"/>
              <p:cNvCxnSpPr>
                <a:cxnSpLocks noChangeShapeType="1"/>
                <a:stCxn id="876594" idx="2"/>
                <a:endCxn id="876592" idx="2"/>
              </p:cNvCxnSpPr>
              <p:nvPr/>
            </p:nvCxnSpPr>
            <p:spPr bwMode="auto">
              <a:xfrm rot="10800000">
                <a:off x="2113" y="3419"/>
                <a:ext cx="257" cy="595"/>
              </a:xfrm>
              <a:prstGeom prst="curvedConnector2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76603" name="Text Box 59"/>
            <p:cNvSpPr txBox="1">
              <a:spLocks noChangeArrowheads="1"/>
            </p:cNvSpPr>
            <p:nvPr/>
          </p:nvSpPr>
          <p:spPr bwMode="auto">
            <a:xfrm>
              <a:off x="1702" y="3410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rest    </a:t>
              </a:r>
            </a:p>
          </p:txBody>
        </p:sp>
      </p:grpSp>
      <p:grpSp>
        <p:nvGrpSpPr>
          <p:cNvPr id="876606" name="Group 62"/>
          <p:cNvGrpSpPr>
            <a:grpSpLocks/>
          </p:cNvGrpSpPr>
          <p:nvPr/>
        </p:nvGrpSpPr>
        <p:grpSpPr bwMode="auto">
          <a:xfrm>
            <a:off x="2452688" y="4994275"/>
            <a:ext cx="1804987" cy="366713"/>
            <a:chOff x="1545" y="3146"/>
            <a:chExt cx="1137" cy="231"/>
          </a:xfrm>
        </p:grpSpPr>
        <p:grpSp>
          <p:nvGrpSpPr>
            <p:cNvPr id="876602" name="Group 58"/>
            <p:cNvGrpSpPr>
              <a:grpSpLocks/>
            </p:cNvGrpSpPr>
            <p:nvPr/>
          </p:nvGrpSpPr>
          <p:grpSpPr bwMode="auto">
            <a:xfrm>
              <a:off x="2124" y="3155"/>
              <a:ext cx="558" cy="181"/>
              <a:chOff x="2124" y="3155"/>
              <a:chExt cx="558" cy="181"/>
            </a:xfrm>
          </p:grpSpPr>
          <p:sp>
            <p:nvSpPr>
              <p:cNvPr id="876598" name="Oval 54"/>
              <p:cNvSpPr>
                <a:spLocks noChangeArrowheads="1"/>
              </p:cNvSpPr>
              <p:nvPr/>
            </p:nvSpPr>
            <p:spPr bwMode="auto">
              <a:xfrm>
                <a:off x="2398" y="3155"/>
                <a:ext cx="284" cy="181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6601" name="Line 57"/>
              <p:cNvSpPr>
                <a:spLocks noChangeShapeType="1"/>
              </p:cNvSpPr>
              <p:nvPr/>
            </p:nvSpPr>
            <p:spPr bwMode="auto">
              <a:xfrm flipH="1">
                <a:off x="2124" y="3252"/>
                <a:ext cx="27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76604" name="Text Box 60"/>
            <p:cNvSpPr txBox="1">
              <a:spLocks noChangeArrowheads="1"/>
            </p:cNvSpPr>
            <p:nvPr/>
          </p:nvSpPr>
          <p:spPr bwMode="auto">
            <a:xfrm>
              <a:off x="1545" y="3146"/>
              <a:ext cx="9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firstVal      </a:t>
              </a:r>
            </a:p>
          </p:txBody>
        </p:sp>
      </p:grpSp>
      <p:sp>
        <p:nvSpPr>
          <p:cNvPr id="876607" name="Text Box 63"/>
          <p:cNvSpPr txBox="1">
            <a:spLocks noChangeArrowheads="1"/>
          </p:cNvSpPr>
          <p:nvPr/>
        </p:nvSpPr>
        <p:spPr bwMode="auto">
          <a:xfrm>
            <a:off x="5240338" y="3451225"/>
            <a:ext cx="3884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if (</a:t>
            </a:r>
            <a:r>
              <a:rPr lang="en-US">
                <a:solidFill>
                  <a:srgbClr val="6600CC"/>
                </a:solidFill>
              </a:rPr>
              <a:t>rest </a:t>
            </a:r>
            <a:r>
              <a:rPr lang="en-US">
                <a:solidFill>
                  <a:schemeClr val="tx1"/>
                </a:solidFill>
              </a:rPr>
              <a:t>&gt;</a:t>
            </a:r>
            <a:r>
              <a:rPr lang="en-US">
                <a:solidFill>
                  <a:srgbClr val="6600CC"/>
                </a:solidFill>
              </a:rPr>
              <a:t> firstVal</a:t>
            </a:r>
            <a:r>
              <a:rPr lang="en-US"/>
              <a:t>) </a:t>
            </a:r>
            <a:br>
              <a:rPr lang="en-US"/>
            </a:br>
            <a:r>
              <a:rPr lang="en-US"/>
              <a:t>       return </a:t>
            </a:r>
            <a:r>
              <a:rPr lang="en-US">
                <a:solidFill>
                  <a:srgbClr val="6600CC"/>
                </a:solidFill>
              </a:rPr>
              <a:t>rest</a:t>
            </a:r>
            <a:r>
              <a:rPr lang="en-US"/>
              <a:t>; </a:t>
            </a:r>
            <a:r>
              <a:rPr lang="en-US" sz="1200"/>
              <a:t>// largest was later in list</a:t>
            </a:r>
          </a:p>
        </p:txBody>
      </p:sp>
      <p:sp>
        <p:nvSpPr>
          <p:cNvPr id="876608" name="Text Box 64"/>
          <p:cNvSpPr txBox="1">
            <a:spLocks noChangeArrowheads="1"/>
          </p:cNvSpPr>
          <p:nvPr/>
        </p:nvSpPr>
        <p:spPr bwMode="auto">
          <a:xfrm>
            <a:off x="5230813" y="3127375"/>
            <a:ext cx="3884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rest =</a:t>
            </a:r>
          </a:p>
          <a:p>
            <a:pPr algn="l"/>
            <a:r>
              <a:rPr lang="en-US" sz="1000"/>
              <a:t>	</a:t>
            </a:r>
          </a:p>
        </p:txBody>
      </p:sp>
      <p:sp>
        <p:nvSpPr>
          <p:cNvPr id="876609" name="Rectangle 65"/>
          <p:cNvSpPr>
            <a:spLocks noChangeArrowheads="1"/>
          </p:cNvSpPr>
          <p:nvPr/>
        </p:nvSpPr>
        <p:spPr bwMode="auto">
          <a:xfrm>
            <a:off x="5210175" y="3851275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else </a:t>
            </a:r>
          </a:p>
          <a:p>
            <a:pPr algn="l"/>
            <a:r>
              <a:rPr lang="en-US"/>
              <a:t>       return </a:t>
            </a:r>
            <a:r>
              <a:rPr lang="en-US">
                <a:solidFill>
                  <a:srgbClr val="6600CC"/>
                </a:solidFill>
              </a:rPr>
              <a:t>firstVal</a:t>
            </a:r>
            <a:r>
              <a:rPr lang="en-US"/>
              <a:t>; </a:t>
            </a:r>
            <a:r>
              <a:rPr lang="en-US" sz="1200"/>
              <a:t>// 1</a:t>
            </a:r>
            <a:r>
              <a:rPr lang="en-US" sz="1200" baseline="30000"/>
              <a:t>st</a:t>
            </a:r>
            <a:r>
              <a:rPr lang="en-US" sz="1200"/>
              <a:t> node was largest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7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7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61" grpId="0"/>
      <p:bldP spid="876562" grpId="0" uiExpand="1" build="p"/>
      <p:bldP spid="876565" grpId="0"/>
      <p:bldP spid="876567" grpId="0"/>
      <p:bldP spid="876568" grpId="0"/>
      <p:bldP spid="8766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23C2-4602-4B93-803B-65A1C1EC7892}" type="slidenum">
              <a:rPr lang="en-US"/>
              <a:pPr/>
              <a:t>5</a:t>
            </a:fld>
            <a:endParaRPr lang="en-US"/>
          </a:p>
        </p:txBody>
      </p:sp>
      <p:pic>
        <p:nvPicPr>
          <p:cNvPr id="798768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1447800"/>
            <a:ext cx="1362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5257800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2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“The Lazy Person’s Sort”</a:t>
            </a:r>
          </a:p>
        </p:txBody>
      </p:sp>
      <p:sp>
        <p:nvSpPr>
          <p:cNvPr id="798725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7696200" cy="1498600"/>
          </a:xfrm>
          <a:prstGeom prst="rect">
            <a:avLst/>
          </a:prstGeom>
          <a:solidFill>
            <a:srgbClr val="EB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Lazy Person’s Sort:</a:t>
            </a:r>
          </a:p>
          <a:p>
            <a:pPr algn="l"/>
            <a:r>
              <a:rPr lang="en-US"/>
              <a:t>  Split the cards into two roughly-equal piles</a:t>
            </a:r>
          </a:p>
          <a:p>
            <a:pPr algn="l"/>
            <a:r>
              <a:rPr lang="en-US"/>
              <a:t>  Hand one pile to nerdy student A and ask them to sort it</a:t>
            </a:r>
          </a:p>
          <a:p>
            <a:pPr algn="l"/>
            <a:r>
              <a:rPr lang="en-US"/>
              <a:t>  Hand the other pile to nerdy student B and ask them to sort it</a:t>
            </a:r>
          </a:p>
          <a:p>
            <a:pPr algn="l"/>
            <a:r>
              <a:rPr lang="en-US"/>
              <a:t>  Take the two sorted piles and merge them into a single sorted pile</a:t>
            </a:r>
          </a:p>
        </p:txBody>
      </p:sp>
      <p:pic>
        <p:nvPicPr>
          <p:cNvPr id="798745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257800"/>
            <a:ext cx="11477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67" name="Line 47"/>
          <p:cNvSpPr>
            <a:spLocks noChangeShapeType="1"/>
          </p:cNvSpPr>
          <p:nvPr/>
        </p:nvSpPr>
        <p:spPr bwMode="auto">
          <a:xfrm>
            <a:off x="762000" y="4876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8761" name="Group 41"/>
          <p:cNvGrpSpPr>
            <a:grpSpLocks/>
          </p:cNvGrpSpPr>
          <p:nvPr/>
        </p:nvGrpSpPr>
        <p:grpSpPr bwMode="auto">
          <a:xfrm>
            <a:off x="6553200" y="2886075"/>
            <a:ext cx="914400" cy="514350"/>
            <a:chOff x="576" y="1488"/>
            <a:chExt cx="1008" cy="605"/>
          </a:xfrm>
        </p:grpSpPr>
        <p:pic>
          <p:nvPicPr>
            <p:cNvPr id="798762" name="Picture 4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63" name="Text Box 43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95</a:t>
              </a:r>
            </a:p>
          </p:txBody>
        </p:sp>
      </p:grpSp>
      <p:grpSp>
        <p:nvGrpSpPr>
          <p:cNvPr id="798752" name="Group 32"/>
          <p:cNvGrpSpPr>
            <a:grpSpLocks/>
          </p:cNvGrpSpPr>
          <p:nvPr/>
        </p:nvGrpSpPr>
        <p:grpSpPr bwMode="auto">
          <a:xfrm>
            <a:off x="3028950" y="2895600"/>
            <a:ext cx="914400" cy="514350"/>
            <a:chOff x="576" y="1488"/>
            <a:chExt cx="1008" cy="605"/>
          </a:xfrm>
        </p:grpSpPr>
        <p:pic>
          <p:nvPicPr>
            <p:cNvPr id="798753" name="Picture 3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54" name="Text Box 34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22</a:t>
              </a:r>
            </a:p>
          </p:txBody>
        </p:sp>
      </p:grpSp>
      <p:grpSp>
        <p:nvGrpSpPr>
          <p:cNvPr id="798755" name="Group 35"/>
          <p:cNvGrpSpPr>
            <a:grpSpLocks/>
          </p:cNvGrpSpPr>
          <p:nvPr/>
        </p:nvGrpSpPr>
        <p:grpSpPr bwMode="auto">
          <a:xfrm>
            <a:off x="2114550" y="2895600"/>
            <a:ext cx="914400" cy="514350"/>
            <a:chOff x="576" y="1488"/>
            <a:chExt cx="1008" cy="605"/>
          </a:xfrm>
        </p:grpSpPr>
        <p:pic>
          <p:nvPicPr>
            <p:cNvPr id="798756" name="Picture 3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57" name="Text Box 37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17</a:t>
              </a:r>
            </a:p>
          </p:txBody>
        </p:sp>
      </p:grpSp>
      <p:grpSp>
        <p:nvGrpSpPr>
          <p:cNvPr id="798764" name="Group 44"/>
          <p:cNvGrpSpPr>
            <a:grpSpLocks/>
          </p:cNvGrpSpPr>
          <p:nvPr/>
        </p:nvGrpSpPr>
        <p:grpSpPr bwMode="auto">
          <a:xfrm>
            <a:off x="5638800" y="2886075"/>
            <a:ext cx="914400" cy="514350"/>
            <a:chOff x="576" y="1488"/>
            <a:chExt cx="1008" cy="605"/>
          </a:xfrm>
        </p:grpSpPr>
        <p:pic>
          <p:nvPicPr>
            <p:cNvPr id="798765" name="Picture 4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66" name="Text Box 46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14</a:t>
              </a:r>
            </a:p>
          </p:txBody>
        </p:sp>
      </p:grpSp>
      <p:grpSp>
        <p:nvGrpSpPr>
          <p:cNvPr id="798749" name="Group 29"/>
          <p:cNvGrpSpPr>
            <a:grpSpLocks/>
          </p:cNvGrpSpPr>
          <p:nvPr/>
        </p:nvGrpSpPr>
        <p:grpSpPr bwMode="auto">
          <a:xfrm>
            <a:off x="1200150" y="2895600"/>
            <a:ext cx="914400" cy="514350"/>
            <a:chOff x="576" y="1488"/>
            <a:chExt cx="1008" cy="605"/>
          </a:xfrm>
        </p:grpSpPr>
        <p:pic>
          <p:nvPicPr>
            <p:cNvPr id="798750" name="Picture 3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51" name="Text Box 31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798758" name="Group 38"/>
          <p:cNvGrpSpPr>
            <a:grpSpLocks/>
          </p:cNvGrpSpPr>
          <p:nvPr/>
        </p:nvGrpSpPr>
        <p:grpSpPr bwMode="auto">
          <a:xfrm>
            <a:off x="4800600" y="2886075"/>
            <a:ext cx="914400" cy="514350"/>
            <a:chOff x="576" y="1488"/>
            <a:chExt cx="1008" cy="605"/>
          </a:xfrm>
        </p:grpSpPr>
        <p:pic>
          <p:nvPicPr>
            <p:cNvPr id="798759" name="Picture 3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488"/>
              <a:ext cx="1008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60" name="Text Box 40"/>
            <p:cNvSpPr txBox="1">
              <a:spLocks noChangeArrowheads="1"/>
            </p:cNvSpPr>
            <p:nvPr/>
          </p:nvSpPr>
          <p:spPr bwMode="auto">
            <a:xfrm>
              <a:off x="720" y="1632"/>
              <a:ext cx="729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798770" name="AutoShape 50"/>
          <p:cNvSpPr>
            <a:spLocks noChangeArrowheads="1"/>
          </p:cNvSpPr>
          <p:nvPr/>
        </p:nvSpPr>
        <p:spPr bwMode="auto">
          <a:xfrm>
            <a:off x="4800600" y="533400"/>
            <a:ext cx="2819400" cy="1752600"/>
          </a:xfrm>
          <a:prstGeom prst="wedgeRoundRectCallout">
            <a:avLst>
              <a:gd name="adj1" fmla="val 53884"/>
              <a:gd name="adj2" fmla="val 60509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Pretty good!  All I had to do was merge two piles of sorted cards!</a:t>
            </a:r>
          </a:p>
          <a:p>
            <a:endParaRPr lang="en-US" sz="800"/>
          </a:p>
          <a:p>
            <a:r>
              <a:rPr lang="en-US"/>
              <a:t>(My nerdy students did all the real work!)</a:t>
            </a:r>
          </a:p>
          <a:p>
            <a:endParaRPr lang="en-US"/>
          </a:p>
        </p:txBody>
      </p:sp>
      <p:sp>
        <p:nvSpPr>
          <p:cNvPr id="798777" name="AutoShape 57"/>
          <p:cNvSpPr>
            <a:spLocks noChangeArrowheads="1"/>
          </p:cNvSpPr>
          <p:nvPr/>
        </p:nvSpPr>
        <p:spPr bwMode="auto">
          <a:xfrm>
            <a:off x="4800600" y="990600"/>
            <a:ext cx="2819400" cy="1295400"/>
          </a:xfrm>
          <a:prstGeom prst="wedgeRoundRectCallout">
            <a:avLst>
              <a:gd name="adj1" fmla="val 53884"/>
              <a:gd name="adj2" fmla="val 64218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Well that worked so well, I think I’ll have them sort the other six hundred!</a:t>
            </a:r>
          </a:p>
        </p:txBody>
      </p:sp>
      <p:grpSp>
        <p:nvGrpSpPr>
          <p:cNvPr id="798785" name="Group 65"/>
          <p:cNvGrpSpPr>
            <a:grpSpLocks/>
          </p:cNvGrpSpPr>
          <p:nvPr/>
        </p:nvGrpSpPr>
        <p:grpSpPr bwMode="auto">
          <a:xfrm>
            <a:off x="533400" y="1295400"/>
            <a:ext cx="1752600" cy="914400"/>
            <a:chOff x="144" y="528"/>
            <a:chExt cx="1104" cy="576"/>
          </a:xfrm>
        </p:grpSpPr>
        <p:pic>
          <p:nvPicPr>
            <p:cNvPr id="798786" name="Picture 6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87" name="Text Box 67"/>
            <p:cNvSpPr txBox="1">
              <a:spLocks noChangeArrowheads="1"/>
            </p:cNvSpPr>
            <p:nvPr/>
          </p:nvSpPr>
          <p:spPr bwMode="auto">
            <a:xfrm>
              <a:off x="426" y="666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   17</a:t>
              </a:r>
            </a:p>
          </p:txBody>
        </p:sp>
      </p:grpSp>
      <p:grpSp>
        <p:nvGrpSpPr>
          <p:cNvPr id="798782" name="Group 62"/>
          <p:cNvGrpSpPr>
            <a:grpSpLocks/>
          </p:cNvGrpSpPr>
          <p:nvPr/>
        </p:nvGrpSpPr>
        <p:grpSpPr bwMode="auto">
          <a:xfrm>
            <a:off x="504825" y="1143000"/>
            <a:ext cx="1752600" cy="914400"/>
            <a:chOff x="144" y="528"/>
            <a:chExt cx="1104" cy="576"/>
          </a:xfrm>
        </p:grpSpPr>
        <p:pic>
          <p:nvPicPr>
            <p:cNvPr id="798783" name="Picture 6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84" name="Text Box 64"/>
            <p:cNvSpPr txBox="1">
              <a:spLocks noChangeArrowheads="1"/>
            </p:cNvSpPr>
            <p:nvPr/>
          </p:nvSpPr>
          <p:spPr bwMode="auto">
            <a:xfrm>
              <a:off x="426" y="666"/>
              <a:ext cx="5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61492</a:t>
              </a:r>
            </a:p>
          </p:txBody>
        </p:sp>
      </p:grpSp>
      <p:grpSp>
        <p:nvGrpSpPr>
          <p:cNvPr id="798779" name="Group 59"/>
          <p:cNvGrpSpPr>
            <a:grpSpLocks/>
          </p:cNvGrpSpPr>
          <p:nvPr/>
        </p:nvGrpSpPr>
        <p:grpSpPr bwMode="auto">
          <a:xfrm>
            <a:off x="485775" y="1000125"/>
            <a:ext cx="1752600" cy="914400"/>
            <a:chOff x="144" y="528"/>
            <a:chExt cx="1104" cy="576"/>
          </a:xfrm>
        </p:grpSpPr>
        <p:pic>
          <p:nvPicPr>
            <p:cNvPr id="798780" name="Picture 6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81" name="Text Box 61"/>
            <p:cNvSpPr txBox="1">
              <a:spLocks noChangeArrowheads="1"/>
            </p:cNvSpPr>
            <p:nvPr/>
          </p:nvSpPr>
          <p:spPr bwMode="auto">
            <a:xfrm>
              <a:off x="426" y="666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2774</a:t>
              </a:r>
            </a:p>
          </p:txBody>
        </p:sp>
      </p:grpSp>
      <p:grpSp>
        <p:nvGrpSpPr>
          <p:cNvPr id="798778" name="Group 58"/>
          <p:cNvGrpSpPr>
            <a:grpSpLocks/>
          </p:cNvGrpSpPr>
          <p:nvPr/>
        </p:nvGrpSpPr>
        <p:grpSpPr bwMode="auto">
          <a:xfrm>
            <a:off x="466725" y="866775"/>
            <a:ext cx="1752600" cy="914400"/>
            <a:chOff x="144" y="528"/>
            <a:chExt cx="1104" cy="576"/>
          </a:xfrm>
        </p:grpSpPr>
        <p:pic>
          <p:nvPicPr>
            <p:cNvPr id="798774" name="Picture 5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8775" name="Text Box 55"/>
            <p:cNvSpPr txBox="1">
              <a:spLocks noChangeArrowheads="1"/>
            </p:cNvSpPr>
            <p:nvPr/>
          </p:nvSpPr>
          <p:spPr bwMode="auto">
            <a:xfrm>
              <a:off x="426" y="666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99322</a:t>
              </a:r>
            </a:p>
          </p:txBody>
        </p:sp>
      </p:grpSp>
      <p:sp>
        <p:nvSpPr>
          <p:cNvPr id="798788" name="AutoShape 68"/>
          <p:cNvSpPr>
            <a:spLocks noChangeArrowheads="1"/>
          </p:cNvSpPr>
          <p:nvPr/>
        </p:nvSpPr>
        <p:spPr bwMode="auto">
          <a:xfrm>
            <a:off x="1219200" y="4495800"/>
            <a:ext cx="2819400" cy="1266825"/>
          </a:xfrm>
          <a:prstGeom prst="wedgeRoundRectCallout">
            <a:avLst>
              <a:gd name="adj1" fmla="val -71792"/>
              <a:gd name="adj2" fmla="val 38972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That sucks. Sorting 3 cards was OK… but 300? I don’t know where to start!</a:t>
            </a:r>
          </a:p>
        </p:txBody>
      </p:sp>
      <p:sp>
        <p:nvSpPr>
          <p:cNvPr id="798789" name="AutoShape 69"/>
          <p:cNvSpPr>
            <a:spLocks noChangeArrowheads="1"/>
          </p:cNvSpPr>
          <p:nvPr/>
        </p:nvSpPr>
        <p:spPr bwMode="auto">
          <a:xfrm>
            <a:off x="4419600" y="4419600"/>
            <a:ext cx="2819400" cy="1066800"/>
          </a:xfrm>
          <a:prstGeom prst="wedgeRoundRectCallout">
            <a:avLst>
              <a:gd name="adj1" fmla="val 74157"/>
              <a:gd name="adj2" fmla="val 69940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Yeah right. Hey, you’re kind of cute when you’re angry!</a:t>
            </a:r>
          </a:p>
        </p:txBody>
      </p:sp>
      <p:sp>
        <p:nvSpPr>
          <p:cNvPr id="798790" name="AutoShape 70"/>
          <p:cNvSpPr>
            <a:spLocks noChangeArrowheads="1"/>
          </p:cNvSpPr>
          <p:nvPr/>
        </p:nvSpPr>
        <p:spPr bwMode="auto">
          <a:xfrm>
            <a:off x="1219200" y="4724400"/>
            <a:ext cx="2819400" cy="914400"/>
          </a:xfrm>
          <a:prstGeom prst="wedgeRoundRectCallout">
            <a:avLst>
              <a:gd name="adj1" fmla="val -71792"/>
              <a:gd name="adj2" fmla="val 48264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&lt;blush&gt;Thanks&lt;/blush&gt;</a:t>
            </a:r>
          </a:p>
          <a:p>
            <a:endParaRPr lang="en-US" sz="1000"/>
          </a:p>
          <a:p>
            <a:r>
              <a:rPr lang="en-US"/>
              <a:t>But what can we do?</a:t>
            </a:r>
          </a:p>
        </p:txBody>
      </p:sp>
      <p:sp>
        <p:nvSpPr>
          <p:cNvPr id="798791" name="AutoShape 71"/>
          <p:cNvSpPr>
            <a:spLocks noChangeArrowheads="1"/>
          </p:cNvSpPr>
          <p:nvPr/>
        </p:nvSpPr>
        <p:spPr bwMode="auto">
          <a:xfrm>
            <a:off x="4419600" y="4419600"/>
            <a:ext cx="2819400" cy="1371600"/>
          </a:xfrm>
          <a:prstGeom prst="wedgeRoundRectCallout">
            <a:avLst>
              <a:gd name="adj1" fmla="val 74157"/>
              <a:gd name="adj2" fmla="val 43287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 think I have an idea.  We can be lazy too, let’s change Carey’s algorithm just a bit.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39167 -0.1666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98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22222E-6 L 0.1 -0.1666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98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3 -0.1666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987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17708 -0.1708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98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16042 -0.1708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98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15 -0.1694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7987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-0.16666 L 0.01667 -0.16666 " pathEditMode="relative" ptsTypes="AA">
                                      <p:cBhvr>
                                        <p:cTn id="25" dur="1000" fill="hold"/>
                                        <p:tgtEl>
                                          <p:spTgt spid="798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 -0.16666 L -0.46667 -0.16666 " pathEditMode="relative" ptsTypes="AA">
                                      <p:cBhvr>
                                        <p:cTn id="27" dur="1000" fill="hold"/>
                                        <p:tgtEl>
                                          <p:spTgt spid="7987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08 -0.17083 L -0.07292 -0.17083 " pathEditMode="relative" ptsTypes="AA">
                                      <p:cBhvr>
                                        <p:cTn id="29" dur="1000" fill="hold"/>
                                        <p:tgtEl>
                                          <p:spTgt spid="798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42 -0.17083 L -0.16458 -0.17083 " pathEditMode="relative" ptsTypes="AA">
                                      <p:cBhvr>
                                        <p:cTn id="31" dur="1000" fill="hold"/>
                                        <p:tgtEl>
                                          <p:spTgt spid="798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16944 L -0.54167 -0.16944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7987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9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8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8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8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8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98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98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98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98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9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9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9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9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7" grpId="0" animBg="1"/>
      <p:bldP spid="798770" grpId="0" animBg="1"/>
      <p:bldP spid="798770" grpId="1" animBg="1"/>
      <p:bldP spid="798777" grpId="0" animBg="1"/>
      <p:bldP spid="798777" grpId="1" animBg="1"/>
      <p:bldP spid="798788" grpId="0" animBg="1"/>
      <p:bldP spid="798788" grpId="1" animBg="1"/>
      <p:bldP spid="798789" grpId="0" animBg="1"/>
      <p:bldP spid="798789" grpId="1" animBg="1"/>
      <p:bldP spid="798790" grpId="0" animBg="1"/>
      <p:bldP spid="798790" grpId="1" animBg="1"/>
      <p:bldP spid="798791" grpId="0" animBg="1"/>
      <p:bldP spid="798791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ECA2-FE04-42AA-B337-382E85568428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911433" name="Group 73"/>
          <p:cNvGrpSpPr>
            <a:grpSpLocks/>
          </p:cNvGrpSpPr>
          <p:nvPr/>
        </p:nvGrpSpPr>
        <p:grpSpPr bwMode="auto">
          <a:xfrm>
            <a:off x="161925" y="3848100"/>
            <a:ext cx="4322763" cy="2895600"/>
            <a:chOff x="102" y="2424"/>
            <a:chExt cx="2723" cy="1824"/>
          </a:xfrm>
        </p:grpSpPr>
        <p:sp>
          <p:nvSpPr>
            <p:cNvPr id="911423" name="Rectangle 63"/>
            <p:cNvSpPr>
              <a:spLocks noChangeArrowheads="1"/>
            </p:cNvSpPr>
            <p:nvPr/>
          </p:nvSpPr>
          <p:spPr bwMode="auto">
            <a:xfrm>
              <a:off x="107" y="2424"/>
              <a:ext cx="2526" cy="1824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11424" name="Text Box 64"/>
            <p:cNvSpPr txBox="1">
              <a:spLocks noChangeArrowheads="1"/>
            </p:cNvSpPr>
            <p:nvPr/>
          </p:nvSpPr>
          <p:spPr bwMode="auto">
            <a:xfrm>
              <a:off x="246" y="2810"/>
              <a:ext cx="257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if (</a:t>
              </a:r>
              <a:r>
                <a:rPr lang="en-US" sz="1600">
                  <a:solidFill>
                    <a:srgbClr val="6600CC"/>
                  </a:solidFill>
                </a:rPr>
                <a:t>cur-&gt;next == NULL</a:t>
              </a:r>
              <a:r>
                <a:rPr lang="en-US"/>
                <a:t>) </a:t>
              </a:r>
              <a:r>
                <a:rPr lang="en-US" sz="1200"/>
                <a:t> // the only node</a:t>
              </a:r>
            </a:p>
            <a:p>
              <a:pPr algn="l"/>
              <a:r>
                <a:rPr lang="en-US"/>
                <a:t>    return </a:t>
              </a:r>
              <a:r>
                <a:rPr lang="en-US">
                  <a:solidFill>
                    <a:srgbClr val="6600CC"/>
                  </a:solidFill>
                </a:rPr>
                <a:t>cur-&gt;val</a:t>
              </a:r>
              <a:r>
                <a:rPr lang="en-US"/>
                <a:t>;   </a:t>
              </a:r>
              <a:r>
                <a:rPr lang="en-US" sz="1200"/>
                <a:t>// so return its value</a:t>
              </a:r>
            </a:p>
          </p:txBody>
        </p:sp>
        <p:sp>
          <p:nvSpPr>
            <p:cNvPr id="911425" name="Text Box 65"/>
            <p:cNvSpPr txBox="1">
              <a:spLocks noChangeArrowheads="1"/>
            </p:cNvSpPr>
            <p:nvPr/>
          </p:nvSpPr>
          <p:spPr bwMode="auto">
            <a:xfrm>
              <a:off x="246" y="3206"/>
              <a:ext cx="24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firstVal = </a:t>
              </a:r>
              <a:r>
                <a:rPr lang="en-US">
                  <a:solidFill>
                    <a:srgbClr val="6600CC"/>
                  </a:solidFill>
                </a:rPr>
                <a:t>cur-&gt;val</a:t>
              </a:r>
              <a:r>
                <a:rPr lang="en-US"/>
                <a:t>;</a:t>
              </a:r>
            </a:p>
            <a:p>
              <a:pPr algn="l"/>
              <a:endParaRPr lang="en-US" sz="1000"/>
            </a:p>
          </p:txBody>
        </p:sp>
        <p:sp>
          <p:nvSpPr>
            <p:cNvPr id="911426" name="Rectangle 66"/>
            <p:cNvSpPr>
              <a:spLocks noChangeArrowheads="1"/>
            </p:cNvSpPr>
            <p:nvPr/>
          </p:nvSpPr>
          <p:spPr bwMode="auto">
            <a:xfrm>
              <a:off x="912" y="3443"/>
              <a:ext cx="17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findLargest(</a:t>
              </a:r>
              <a:r>
                <a:rPr lang="en-US" sz="1400">
                  <a:solidFill>
                    <a:srgbClr val="6600CC"/>
                  </a:solidFill>
                </a:rPr>
                <a:t> </a:t>
              </a:r>
              <a:r>
                <a:rPr lang="en-US">
                  <a:solidFill>
                    <a:srgbClr val="6600CC"/>
                  </a:solidFill>
                </a:rPr>
                <a:t>cur-&gt;next );</a:t>
              </a:r>
            </a:p>
          </p:txBody>
        </p:sp>
        <p:sp>
          <p:nvSpPr>
            <p:cNvPr id="911427" name="Text Box 67"/>
            <p:cNvSpPr txBox="1">
              <a:spLocks noChangeArrowheads="1"/>
            </p:cNvSpPr>
            <p:nvPr/>
          </p:nvSpPr>
          <p:spPr bwMode="auto">
            <a:xfrm>
              <a:off x="120" y="2678"/>
              <a:ext cx="1436" cy="1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  </a:t>
              </a:r>
            </a:p>
          </p:txBody>
        </p:sp>
        <p:sp>
          <p:nvSpPr>
            <p:cNvPr id="911428" name="Text Box 68"/>
            <p:cNvSpPr txBox="1">
              <a:spLocks noChangeArrowheads="1"/>
            </p:cNvSpPr>
            <p:nvPr/>
          </p:nvSpPr>
          <p:spPr bwMode="auto">
            <a:xfrm>
              <a:off x="342" y="2480"/>
              <a:ext cx="23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findLargest(                    )</a:t>
              </a:r>
            </a:p>
          </p:txBody>
        </p:sp>
        <p:sp>
          <p:nvSpPr>
            <p:cNvPr id="911429" name="Text Box 69"/>
            <p:cNvSpPr txBox="1">
              <a:spLocks noChangeArrowheads="1"/>
            </p:cNvSpPr>
            <p:nvPr/>
          </p:nvSpPr>
          <p:spPr bwMode="auto">
            <a:xfrm>
              <a:off x="102" y="2480"/>
              <a:ext cx="1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  <p:sp>
          <p:nvSpPr>
            <p:cNvPr id="911430" name="Text Box 70"/>
            <p:cNvSpPr txBox="1">
              <a:spLocks noChangeArrowheads="1"/>
            </p:cNvSpPr>
            <p:nvPr/>
          </p:nvSpPr>
          <p:spPr bwMode="auto">
            <a:xfrm>
              <a:off x="1177" y="2492"/>
              <a:ext cx="9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Node *cur</a:t>
              </a:r>
            </a:p>
          </p:txBody>
        </p:sp>
        <p:sp>
          <p:nvSpPr>
            <p:cNvPr id="911431" name="Text Box 71"/>
            <p:cNvSpPr txBox="1">
              <a:spLocks noChangeArrowheads="1"/>
            </p:cNvSpPr>
            <p:nvPr/>
          </p:nvSpPr>
          <p:spPr bwMode="auto">
            <a:xfrm>
              <a:off x="252" y="3692"/>
              <a:ext cx="244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if (</a:t>
              </a:r>
              <a:r>
                <a:rPr lang="en-US">
                  <a:solidFill>
                    <a:srgbClr val="6600CC"/>
                  </a:solidFill>
                </a:rPr>
                <a:t>rest </a:t>
              </a:r>
              <a:r>
                <a:rPr lang="en-US">
                  <a:solidFill>
                    <a:schemeClr val="tx1"/>
                  </a:solidFill>
                </a:rPr>
                <a:t>&gt;</a:t>
              </a:r>
              <a:r>
                <a:rPr lang="en-US">
                  <a:solidFill>
                    <a:srgbClr val="6600CC"/>
                  </a:solidFill>
                </a:rPr>
                <a:t> firstVal</a:t>
              </a:r>
              <a:r>
                <a:rPr lang="en-US"/>
                <a:t>) </a:t>
              </a:r>
              <a:br>
                <a:rPr lang="en-US"/>
              </a:br>
              <a:r>
                <a:rPr lang="en-US"/>
                <a:t>       return </a:t>
              </a:r>
              <a:r>
                <a:rPr lang="en-US">
                  <a:solidFill>
                    <a:srgbClr val="6600CC"/>
                  </a:solidFill>
                </a:rPr>
                <a:t>rest</a:t>
              </a:r>
              <a:r>
                <a:rPr lang="en-US"/>
                <a:t>; </a:t>
              </a:r>
              <a:r>
                <a:rPr lang="en-US" sz="1200"/>
                <a:t>// largest was later in list</a:t>
              </a:r>
            </a:p>
          </p:txBody>
        </p:sp>
        <p:sp>
          <p:nvSpPr>
            <p:cNvPr id="911432" name="Text Box 72"/>
            <p:cNvSpPr txBox="1">
              <a:spLocks noChangeArrowheads="1"/>
            </p:cNvSpPr>
            <p:nvPr/>
          </p:nvSpPr>
          <p:spPr bwMode="auto">
            <a:xfrm>
              <a:off x="246" y="3452"/>
              <a:ext cx="24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rest =</a:t>
              </a:r>
            </a:p>
            <a:p>
              <a:pPr algn="l"/>
              <a:r>
                <a:rPr lang="en-US" sz="1000"/>
                <a:t>	</a:t>
              </a:r>
            </a:p>
          </p:txBody>
        </p:sp>
      </p:grp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-485775" y="-200025"/>
            <a:ext cx="7972425" cy="1143000"/>
          </a:xfrm>
        </p:spPr>
        <p:txBody>
          <a:bodyPr/>
          <a:lstStyle/>
          <a:p>
            <a:r>
              <a:rPr lang="en-US" sz="3000"/>
              <a:t>Step #6: </a:t>
            </a:r>
            <a:r>
              <a:rPr lang="en-US" sz="3000">
                <a:solidFill>
                  <a:schemeClr val="accent2"/>
                </a:solidFill>
              </a:rPr>
              <a:t>Validating our Function</a:t>
            </a:r>
          </a:p>
        </p:txBody>
      </p:sp>
      <p:sp>
        <p:nvSpPr>
          <p:cNvPr id="911363" name="Rectangle 3"/>
          <p:cNvSpPr>
            <a:spLocks noChangeArrowheads="1"/>
          </p:cNvSpPr>
          <p:nvPr/>
        </p:nvSpPr>
        <p:spPr bwMode="auto">
          <a:xfrm>
            <a:off x="4286250" y="3914775"/>
            <a:ext cx="4819650" cy="27797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  <a:endParaRPr lang="en-US">
              <a:solidFill>
                <a:schemeClr val="tx1"/>
              </a:solidFill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sz="15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endParaRPr lang="en-US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11364" name="Text Box 4"/>
          <p:cNvSpPr txBox="1">
            <a:spLocks noChangeArrowheads="1"/>
          </p:cNvSpPr>
          <p:nvPr/>
        </p:nvSpPr>
        <p:spPr bwMode="auto">
          <a:xfrm>
            <a:off x="338138" y="736600"/>
            <a:ext cx="4181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Again, start by testing your function with the </a:t>
            </a:r>
            <a:r>
              <a:rPr lang="en-US">
                <a:solidFill>
                  <a:srgbClr val="6600CC"/>
                </a:solidFill>
              </a:rPr>
              <a:t>simplest possible input</a:t>
            </a:r>
            <a:r>
              <a:rPr lang="en-US"/>
              <a:t>.</a:t>
            </a:r>
          </a:p>
        </p:txBody>
      </p:sp>
      <p:sp>
        <p:nvSpPr>
          <p:cNvPr id="911366" name="Rectangle 6"/>
          <p:cNvSpPr>
            <a:spLocks noChangeArrowheads="1"/>
          </p:cNvSpPr>
          <p:nvPr/>
        </p:nvSpPr>
        <p:spPr bwMode="auto">
          <a:xfrm>
            <a:off x="4610100" y="4443413"/>
            <a:ext cx="44164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Node *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</a:rPr>
              <a:t>head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= NULL; // empty list</a:t>
            </a:r>
          </a:p>
          <a:p>
            <a:pPr algn="l" eaLnBrk="0" hangingPunct="0"/>
            <a:endParaRPr lang="en-US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cout &lt;&lt; findLargest( 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</a:rPr>
              <a:t>head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</p:txBody>
      </p:sp>
      <p:sp>
        <p:nvSpPr>
          <p:cNvPr id="911367" name="Text Box 7"/>
          <p:cNvSpPr txBox="1">
            <a:spLocks noChangeArrowheads="1"/>
          </p:cNvSpPr>
          <p:nvPr/>
        </p:nvSpPr>
        <p:spPr bwMode="auto">
          <a:xfrm>
            <a:off x="361950" y="1560513"/>
            <a:ext cx="419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Next, test your function with </a:t>
            </a:r>
            <a:r>
              <a:rPr lang="en-US">
                <a:solidFill>
                  <a:srgbClr val="6600CC"/>
                </a:solidFill>
              </a:rPr>
              <a:t>incrementally more complex inputs</a:t>
            </a:r>
            <a:r>
              <a:rPr lang="en-US"/>
              <a:t>.</a:t>
            </a:r>
          </a:p>
        </p:txBody>
      </p:sp>
      <p:sp>
        <p:nvSpPr>
          <p:cNvPr id="911422" name="Text Box 62"/>
          <p:cNvSpPr txBox="1">
            <a:spLocks noChangeArrowheads="1"/>
          </p:cNvSpPr>
          <p:nvPr/>
        </p:nvSpPr>
        <p:spPr bwMode="auto">
          <a:xfrm>
            <a:off x="190500" y="2579688"/>
            <a:ext cx="5867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Excellent! Now if we were really thorough, we would also verify our function works when the biggest value is in the second node…</a:t>
            </a:r>
          </a:p>
          <a:p>
            <a:r>
              <a:rPr lang="en-US"/>
              <a:t>(I’ll leave that as an exercise for you)</a:t>
            </a:r>
          </a:p>
        </p:txBody>
      </p:sp>
      <p:sp>
        <p:nvSpPr>
          <p:cNvPr id="911434" name="Rectangle 74"/>
          <p:cNvSpPr>
            <a:spLocks noChangeArrowheads="1"/>
          </p:cNvSpPr>
          <p:nvPr/>
        </p:nvSpPr>
        <p:spPr bwMode="auto">
          <a:xfrm>
            <a:off x="4629150" y="4462463"/>
            <a:ext cx="4416425" cy="9159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Node *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</a:rPr>
              <a:t>head1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= mkLstWith1Item();</a:t>
            </a:r>
            <a:endParaRPr lang="en-US" sz="14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endParaRPr lang="en-US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cout &lt;&lt; findLargest( 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</a:rPr>
              <a:t>head1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</p:txBody>
      </p:sp>
      <p:sp>
        <p:nvSpPr>
          <p:cNvPr id="911435" name="AutoShape 75"/>
          <p:cNvSpPr>
            <a:spLocks noChangeArrowheads="1"/>
          </p:cNvSpPr>
          <p:nvPr/>
        </p:nvSpPr>
        <p:spPr bwMode="auto">
          <a:xfrm>
            <a:off x="4619625" y="819150"/>
            <a:ext cx="4248150" cy="2657475"/>
          </a:xfrm>
          <a:prstGeom prst="wedgeRoundRectCallout">
            <a:avLst>
              <a:gd name="adj1" fmla="val -28699"/>
              <a:gd name="adj2" fmla="val 86560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The simplest input we could pass to our function would be an </a:t>
            </a:r>
            <a:r>
              <a:rPr lang="en-US">
                <a:solidFill>
                  <a:srgbClr val="FF0000"/>
                </a:solidFill>
              </a:rPr>
              <a:t>empty linked list</a:t>
            </a:r>
            <a:r>
              <a:rPr lang="en-US"/>
              <a:t>…</a:t>
            </a:r>
          </a:p>
          <a:p>
            <a:endParaRPr lang="en-US"/>
          </a:p>
          <a:p>
            <a:r>
              <a:rPr lang="en-US"/>
              <a:t>However, in this problem, we don’t need to check for this case because our specification stated that all input lists will have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at least one item</a:t>
            </a:r>
            <a:r>
              <a:rPr lang="en-US"/>
              <a:t>!</a:t>
            </a:r>
          </a:p>
        </p:txBody>
      </p:sp>
      <p:grpSp>
        <p:nvGrpSpPr>
          <p:cNvPr id="911465" name="Group 105"/>
          <p:cNvGrpSpPr>
            <a:grpSpLocks/>
          </p:cNvGrpSpPr>
          <p:nvPr/>
        </p:nvGrpSpPr>
        <p:grpSpPr bwMode="auto">
          <a:xfrm>
            <a:off x="6316663" y="1652588"/>
            <a:ext cx="2789237" cy="2085975"/>
            <a:chOff x="5965" y="933"/>
            <a:chExt cx="1757" cy="1314"/>
          </a:xfrm>
        </p:grpSpPr>
        <p:sp>
          <p:nvSpPr>
            <p:cNvPr id="911439" name="Text Box 79"/>
            <p:cNvSpPr txBox="1">
              <a:spLocks noChangeArrowheads="1"/>
            </p:cNvSpPr>
            <p:nvPr/>
          </p:nvSpPr>
          <p:spPr bwMode="auto">
            <a:xfrm>
              <a:off x="7222" y="1464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1200</a:t>
              </a:r>
            </a:p>
          </p:txBody>
        </p:sp>
        <p:sp>
          <p:nvSpPr>
            <p:cNvPr id="911440" name="Rectangle 80"/>
            <p:cNvSpPr>
              <a:spLocks noChangeArrowheads="1"/>
            </p:cNvSpPr>
            <p:nvPr/>
          </p:nvSpPr>
          <p:spPr bwMode="auto">
            <a:xfrm>
              <a:off x="6797" y="957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1441" name="Group 81"/>
            <p:cNvGrpSpPr>
              <a:grpSpLocks/>
            </p:cNvGrpSpPr>
            <p:nvPr/>
          </p:nvGrpSpPr>
          <p:grpSpPr bwMode="auto">
            <a:xfrm>
              <a:off x="5965" y="933"/>
              <a:ext cx="1648" cy="250"/>
              <a:chOff x="3439" y="885"/>
              <a:chExt cx="1648" cy="250"/>
            </a:xfrm>
          </p:grpSpPr>
          <p:sp>
            <p:nvSpPr>
              <p:cNvPr id="911442" name="Text Box 82"/>
              <p:cNvSpPr txBox="1">
                <a:spLocks noChangeArrowheads="1"/>
              </p:cNvSpPr>
              <p:nvPr/>
            </p:nvSpPr>
            <p:spPr bwMode="auto">
              <a:xfrm>
                <a:off x="3439" y="885"/>
                <a:ext cx="16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cs typeface="Arial" charset="0"/>
                  </a:rPr>
                  <a:t>     head1                  </a:t>
                </a:r>
              </a:p>
            </p:txBody>
          </p:sp>
          <p:sp>
            <p:nvSpPr>
              <p:cNvPr id="911443" name="Rectangle 83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1444" name="Group 84"/>
            <p:cNvGrpSpPr>
              <a:grpSpLocks/>
            </p:cNvGrpSpPr>
            <p:nvPr/>
          </p:nvGrpSpPr>
          <p:grpSpPr bwMode="auto">
            <a:xfrm>
              <a:off x="6614" y="1530"/>
              <a:ext cx="631" cy="717"/>
              <a:chOff x="4172" y="2562"/>
              <a:chExt cx="631" cy="717"/>
            </a:xfrm>
          </p:grpSpPr>
          <p:sp>
            <p:nvSpPr>
              <p:cNvPr id="911445" name="Rectangle 85"/>
              <p:cNvSpPr>
                <a:spLocks noChangeArrowheads="1"/>
              </p:cNvSpPr>
              <p:nvPr/>
            </p:nvSpPr>
            <p:spPr bwMode="auto">
              <a:xfrm>
                <a:off x="4263" y="2592"/>
                <a:ext cx="540" cy="6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446" name="Text Box 86"/>
              <p:cNvSpPr txBox="1">
                <a:spLocks noChangeArrowheads="1"/>
              </p:cNvSpPr>
              <p:nvPr/>
            </p:nvSpPr>
            <p:spPr bwMode="auto">
              <a:xfrm>
                <a:off x="4172" y="2562"/>
                <a:ext cx="5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val</a:t>
                </a:r>
              </a:p>
            </p:txBody>
          </p:sp>
          <p:sp>
            <p:nvSpPr>
              <p:cNvPr id="911447" name="Rectangle 87"/>
              <p:cNvSpPr>
                <a:spLocks noChangeArrowheads="1"/>
              </p:cNvSpPr>
              <p:nvPr/>
            </p:nvSpPr>
            <p:spPr bwMode="auto">
              <a:xfrm>
                <a:off x="4292" y="2771"/>
                <a:ext cx="480" cy="1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448" name="Text Box 88"/>
              <p:cNvSpPr txBox="1">
                <a:spLocks noChangeArrowheads="1"/>
              </p:cNvSpPr>
              <p:nvPr/>
            </p:nvSpPr>
            <p:spPr bwMode="auto">
              <a:xfrm>
                <a:off x="4320" y="2891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next</a:t>
                </a:r>
              </a:p>
            </p:txBody>
          </p:sp>
          <p:sp>
            <p:nvSpPr>
              <p:cNvPr id="911449" name="Rectangle 89"/>
              <p:cNvSpPr>
                <a:spLocks noChangeArrowheads="1"/>
              </p:cNvSpPr>
              <p:nvPr/>
            </p:nvSpPr>
            <p:spPr bwMode="auto">
              <a:xfrm>
                <a:off x="4292" y="3100"/>
                <a:ext cx="480" cy="14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sp>
          <p:nvSpPr>
            <p:cNvPr id="911450" name="Text Box 90"/>
            <p:cNvSpPr txBox="1">
              <a:spLocks noChangeArrowheads="1"/>
            </p:cNvSpPr>
            <p:nvPr/>
          </p:nvSpPr>
          <p:spPr bwMode="auto">
            <a:xfrm>
              <a:off x="6831" y="948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CC"/>
                  </a:solidFill>
                  <a:cs typeface="Arial" charset="0"/>
                </a:rPr>
                <a:t>1200</a:t>
              </a:r>
            </a:p>
          </p:txBody>
        </p:sp>
        <p:sp>
          <p:nvSpPr>
            <p:cNvPr id="911455" name="Text Box 95"/>
            <p:cNvSpPr txBox="1">
              <a:spLocks noChangeArrowheads="1"/>
            </p:cNvSpPr>
            <p:nvPr/>
          </p:nvSpPr>
          <p:spPr bwMode="auto">
            <a:xfrm>
              <a:off x="6714" y="1704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   15</a:t>
              </a:r>
            </a:p>
          </p:txBody>
        </p:sp>
        <p:cxnSp>
          <p:nvCxnSpPr>
            <p:cNvPr id="911464" name="AutoShape 104"/>
            <p:cNvCxnSpPr>
              <a:cxnSpLocks noChangeShapeType="1"/>
            </p:cNvCxnSpPr>
            <p:nvPr/>
          </p:nvCxnSpPr>
          <p:spPr bwMode="auto">
            <a:xfrm rot="5400000">
              <a:off x="6664" y="1184"/>
              <a:ext cx="454" cy="362"/>
            </a:xfrm>
            <a:prstGeom prst="curvedConnector4">
              <a:avLst>
                <a:gd name="adj1" fmla="val 37227"/>
                <a:gd name="adj2" fmla="val 139778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11466" name="Line 106"/>
          <p:cNvSpPr>
            <a:spLocks noChangeShapeType="1"/>
          </p:cNvSpPr>
          <p:nvPr/>
        </p:nvSpPr>
        <p:spPr bwMode="auto">
          <a:xfrm>
            <a:off x="4371975" y="4610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7" name="Line 107"/>
          <p:cNvSpPr>
            <a:spLocks noChangeShapeType="1"/>
          </p:cNvSpPr>
          <p:nvPr/>
        </p:nvSpPr>
        <p:spPr bwMode="auto">
          <a:xfrm>
            <a:off x="4381500" y="5172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0" name="Line 110"/>
          <p:cNvSpPr>
            <a:spLocks noChangeShapeType="1"/>
          </p:cNvSpPr>
          <p:nvPr/>
        </p:nvSpPr>
        <p:spPr bwMode="auto">
          <a:xfrm>
            <a:off x="-2857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1" name="Text Box 111"/>
          <p:cNvSpPr txBox="1">
            <a:spLocks noChangeArrowheads="1"/>
          </p:cNvSpPr>
          <p:nvPr/>
        </p:nvSpPr>
        <p:spPr bwMode="auto">
          <a:xfrm>
            <a:off x="6664325" y="2636838"/>
            <a:ext cx="88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cur-&gt;</a:t>
            </a:r>
          </a:p>
        </p:txBody>
      </p:sp>
      <p:sp>
        <p:nvSpPr>
          <p:cNvPr id="911472" name="Line 112"/>
          <p:cNvSpPr>
            <a:spLocks noChangeShapeType="1"/>
          </p:cNvSpPr>
          <p:nvPr/>
        </p:nvSpPr>
        <p:spPr bwMode="auto">
          <a:xfrm>
            <a:off x="142875" y="4657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4" name="AutoShape 114"/>
          <p:cNvSpPr>
            <a:spLocks noChangeArrowheads="1"/>
          </p:cNvSpPr>
          <p:nvPr/>
        </p:nvSpPr>
        <p:spPr bwMode="auto">
          <a:xfrm>
            <a:off x="457200" y="2362200"/>
            <a:ext cx="3552825" cy="1295400"/>
          </a:xfrm>
          <a:prstGeom prst="wedgeRoundRectCallout">
            <a:avLst>
              <a:gd name="adj1" fmla="val -24264"/>
              <a:gd name="adj2" fmla="val 125000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In this case,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cur-&gt;next == NULL</a:t>
            </a:r>
            <a:r>
              <a:rPr lang="en-US"/>
              <a:t> </a:t>
            </a:r>
            <a:br>
              <a:rPr lang="en-US"/>
            </a:br>
            <a:r>
              <a:rPr lang="en-US"/>
              <a:t>indicating that this is the only node in the linked list.</a:t>
            </a:r>
          </a:p>
        </p:txBody>
      </p:sp>
      <p:sp>
        <p:nvSpPr>
          <p:cNvPr id="911475" name="AutoShape 115"/>
          <p:cNvSpPr>
            <a:spLocks noChangeArrowheads="1"/>
          </p:cNvSpPr>
          <p:nvPr/>
        </p:nvSpPr>
        <p:spPr bwMode="auto">
          <a:xfrm>
            <a:off x="1009650" y="1009650"/>
            <a:ext cx="4371975" cy="3162300"/>
          </a:xfrm>
          <a:prstGeom prst="wedgeRoundRectCallout">
            <a:avLst>
              <a:gd name="adj1" fmla="val -33222"/>
              <a:gd name="adj2" fmla="val 68676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/>
          </a:p>
          <a:p>
            <a:r>
              <a:rPr lang="en-US"/>
              <a:t>Our function is supposed to return the largest value from the list that was passed in.</a:t>
            </a:r>
          </a:p>
          <a:p>
            <a:endParaRPr lang="en-US" sz="1000"/>
          </a:p>
          <a:p>
            <a:r>
              <a:rPr lang="en-US"/>
              <a:t>Since the list pointed to by </a:t>
            </a:r>
            <a:r>
              <a:rPr lang="en-US">
                <a:solidFill>
                  <a:srgbClr val="FF0000"/>
                </a:solidFill>
              </a:rPr>
              <a:t>cur</a:t>
            </a:r>
            <a:r>
              <a:rPr lang="en-US"/>
              <a:t> only has one node, by definition, this node holds the largest value in the list!</a:t>
            </a:r>
          </a:p>
          <a:p>
            <a:endParaRPr lang="en-US" sz="1000"/>
          </a:p>
          <a:p>
            <a:r>
              <a:rPr lang="en-US"/>
              <a:t>So it’s correct to return its value.</a:t>
            </a:r>
          </a:p>
          <a:p>
            <a:r>
              <a:rPr lang="en-US">
                <a:solidFill>
                  <a:srgbClr val="006666"/>
                </a:solidFill>
              </a:rPr>
              <a:t>CORRECT BEHAVIOR! CHECK!</a:t>
            </a:r>
          </a:p>
        </p:txBody>
      </p:sp>
      <p:sp>
        <p:nvSpPr>
          <p:cNvPr id="911476" name="Line 116"/>
          <p:cNvSpPr>
            <a:spLocks noChangeShapeType="1"/>
          </p:cNvSpPr>
          <p:nvPr/>
        </p:nvSpPr>
        <p:spPr bwMode="auto">
          <a:xfrm>
            <a:off x="400050" y="4933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7" name="Text Box 117"/>
          <p:cNvSpPr txBox="1">
            <a:spLocks noChangeArrowheads="1"/>
          </p:cNvSpPr>
          <p:nvPr/>
        </p:nvSpPr>
        <p:spPr bwMode="auto">
          <a:xfrm>
            <a:off x="1471613" y="4751388"/>
            <a:ext cx="1030287" cy="396875"/>
          </a:xfrm>
          <a:prstGeom prst="rect">
            <a:avLst/>
          </a:prstGeom>
          <a:solidFill>
            <a:srgbClr val="FFEE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  15</a:t>
            </a:r>
          </a:p>
        </p:txBody>
      </p:sp>
      <p:sp>
        <p:nvSpPr>
          <p:cNvPr id="911478" name="Line 118"/>
          <p:cNvSpPr>
            <a:spLocks noChangeShapeType="1"/>
          </p:cNvSpPr>
          <p:nvPr/>
        </p:nvSpPr>
        <p:spPr bwMode="auto">
          <a:xfrm>
            <a:off x="4381500" y="5657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9" name="Rectangle 119"/>
          <p:cNvSpPr>
            <a:spLocks noChangeArrowheads="1"/>
          </p:cNvSpPr>
          <p:nvPr/>
        </p:nvSpPr>
        <p:spPr bwMode="auto">
          <a:xfrm>
            <a:off x="4638675" y="5491163"/>
            <a:ext cx="4552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Node *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</a:rPr>
              <a:t>head2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= mkLstWith2Items();</a:t>
            </a:r>
            <a:endParaRPr lang="en-US" sz="14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endParaRPr lang="en-US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cout &lt;&lt; findLargest( 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</a:rPr>
              <a:t>head2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</p:txBody>
      </p:sp>
      <p:grpSp>
        <p:nvGrpSpPr>
          <p:cNvPr id="911506" name="Group 146"/>
          <p:cNvGrpSpPr>
            <a:grpSpLocks/>
          </p:cNvGrpSpPr>
          <p:nvPr/>
        </p:nvGrpSpPr>
        <p:grpSpPr bwMode="auto">
          <a:xfrm>
            <a:off x="6413500" y="4763"/>
            <a:ext cx="2806700" cy="3752850"/>
            <a:chOff x="5906" y="1437"/>
            <a:chExt cx="1768" cy="2364"/>
          </a:xfrm>
        </p:grpSpPr>
        <p:grpSp>
          <p:nvGrpSpPr>
            <p:cNvPr id="911483" name="Group 123"/>
            <p:cNvGrpSpPr>
              <a:grpSpLocks/>
            </p:cNvGrpSpPr>
            <p:nvPr/>
          </p:nvGrpSpPr>
          <p:grpSpPr bwMode="auto">
            <a:xfrm>
              <a:off x="5906" y="1437"/>
              <a:ext cx="1674" cy="250"/>
              <a:chOff x="3426" y="885"/>
              <a:chExt cx="1674" cy="250"/>
            </a:xfrm>
          </p:grpSpPr>
          <p:sp>
            <p:nvSpPr>
              <p:cNvPr id="911484" name="Text Box 124"/>
              <p:cNvSpPr txBox="1">
                <a:spLocks noChangeArrowheads="1"/>
              </p:cNvSpPr>
              <p:nvPr/>
            </p:nvSpPr>
            <p:spPr bwMode="auto">
              <a:xfrm>
                <a:off x="3426" y="885"/>
                <a:ext cx="16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  <a:cs typeface="Arial" charset="0"/>
                  </a:rPr>
                  <a:t>     head2                  </a:t>
                </a:r>
              </a:p>
            </p:txBody>
          </p:sp>
          <p:sp>
            <p:nvSpPr>
              <p:cNvPr id="911485" name="Rectangle 125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rgbClr val="800000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1505" name="Group 145"/>
            <p:cNvGrpSpPr>
              <a:grpSpLocks/>
            </p:cNvGrpSpPr>
            <p:nvPr/>
          </p:nvGrpSpPr>
          <p:grpSpPr bwMode="auto">
            <a:xfrm>
              <a:off x="6494" y="1452"/>
              <a:ext cx="1180" cy="2349"/>
              <a:chOff x="6496" y="1452"/>
              <a:chExt cx="1180" cy="2349"/>
            </a:xfrm>
          </p:grpSpPr>
          <p:sp>
            <p:nvSpPr>
              <p:cNvPr id="911481" name="Text Box 121"/>
              <p:cNvSpPr txBox="1">
                <a:spLocks noChangeArrowheads="1"/>
              </p:cNvSpPr>
              <p:nvPr/>
            </p:nvSpPr>
            <p:spPr bwMode="auto">
              <a:xfrm>
                <a:off x="7176" y="1968"/>
                <a:ext cx="5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1200</a:t>
                </a:r>
              </a:p>
            </p:txBody>
          </p:sp>
          <p:sp>
            <p:nvSpPr>
              <p:cNvPr id="911482" name="Rectangle 122"/>
              <p:cNvSpPr>
                <a:spLocks noChangeArrowheads="1"/>
              </p:cNvSpPr>
              <p:nvPr/>
            </p:nvSpPr>
            <p:spPr bwMode="auto">
              <a:xfrm>
                <a:off x="6751" y="146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11486" name="Group 126"/>
              <p:cNvGrpSpPr>
                <a:grpSpLocks/>
              </p:cNvGrpSpPr>
              <p:nvPr/>
            </p:nvGrpSpPr>
            <p:grpSpPr bwMode="auto">
              <a:xfrm>
                <a:off x="6568" y="2034"/>
                <a:ext cx="631" cy="717"/>
                <a:chOff x="4172" y="2562"/>
                <a:chExt cx="631" cy="717"/>
              </a:xfrm>
            </p:grpSpPr>
            <p:sp>
              <p:nvSpPr>
                <p:cNvPr id="911487" name="Rectangle 127"/>
                <p:cNvSpPr>
                  <a:spLocks noChangeArrowheads="1"/>
                </p:cNvSpPr>
                <p:nvPr/>
              </p:nvSpPr>
              <p:spPr bwMode="auto">
                <a:xfrm>
                  <a:off x="4263" y="2592"/>
                  <a:ext cx="540" cy="6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1488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4172" y="2562"/>
                  <a:ext cx="51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     val</a:t>
                  </a:r>
                </a:p>
              </p:txBody>
            </p:sp>
            <p:sp>
              <p:nvSpPr>
                <p:cNvPr id="911489" name="Rectangle 129"/>
                <p:cNvSpPr>
                  <a:spLocks noChangeArrowheads="1"/>
                </p:cNvSpPr>
                <p:nvPr/>
              </p:nvSpPr>
              <p:spPr bwMode="auto">
                <a:xfrm>
                  <a:off x="4292" y="2771"/>
                  <a:ext cx="480" cy="16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1490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4320" y="2891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next</a:t>
                  </a:r>
                </a:p>
              </p:txBody>
            </p:sp>
            <p:sp>
              <p:nvSpPr>
                <p:cNvPr id="911491" name="Rectangle 131"/>
                <p:cNvSpPr>
                  <a:spLocks noChangeArrowheads="1"/>
                </p:cNvSpPr>
                <p:nvPr/>
              </p:nvSpPr>
              <p:spPr bwMode="auto">
                <a:xfrm>
                  <a:off x="4292" y="3100"/>
                  <a:ext cx="480" cy="143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>
                      <a:solidFill>
                        <a:schemeClr val="tx1"/>
                      </a:solidFill>
                    </a:rPr>
                    <a:t>1400</a:t>
                  </a:r>
                </a:p>
              </p:txBody>
            </p:sp>
          </p:grpSp>
          <p:sp>
            <p:nvSpPr>
              <p:cNvPr id="911492" name="Text Box 132"/>
              <p:cNvSpPr txBox="1">
                <a:spLocks noChangeArrowheads="1"/>
              </p:cNvSpPr>
              <p:nvPr/>
            </p:nvSpPr>
            <p:spPr bwMode="auto">
              <a:xfrm>
                <a:off x="6785" y="1452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CC"/>
                    </a:solidFill>
                    <a:cs typeface="Arial" charset="0"/>
                  </a:rPr>
                  <a:t>1200</a:t>
                </a:r>
              </a:p>
            </p:txBody>
          </p:sp>
          <p:sp>
            <p:nvSpPr>
              <p:cNvPr id="911493" name="Text Box 133"/>
              <p:cNvSpPr txBox="1">
                <a:spLocks noChangeArrowheads="1"/>
              </p:cNvSpPr>
              <p:nvPr/>
            </p:nvSpPr>
            <p:spPr bwMode="auto">
              <a:xfrm>
                <a:off x="6668" y="2208"/>
                <a:ext cx="3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chemeClr val="accent2"/>
                    </a:solidFill>
                    <a:latin typeface="Arial" charset="0"/>
                    <a:cs typeface="Arial" charset="0"/>
                  </a:rPr>
                  <a:t>   52</a:t>
                </a:r>
              </a:p>
            </p:txBody>
          </p:sp>
          <p:cxnSp>
            <p:nvCxnSpPr>
              <p:cNvPr id="911494" name="AutoShape 134"/>
              <p:cNvCxnSpPr>
                <a:cxnSpLocks noChangeShapeType="1"/>
              </p:cNvCxnSpPr>
              <p:nvPr/>
            </p:nvCxnSpPr>
            <p:spPr bwMode="auto">
              <a:xfrm rot="5400000">
                <a:off x="6618" y="1688"/>
                <a:ext cx="454" cy="362"/>
              </a:xfrm>
              <a:prstGeom prst="curvedConnector4">
                <a:avLst>
                  <a:gd name="adj1" fmla="val 37227"/>
                  <a:gd name="adj2" fmla="val 139778"/>
                </a:avLst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11496" name="Text Box 136"/>
              <p:cNvSpPr txBox="1">
                <a:spLocks noChangeArrowheads="1"/>
              </p:cNvSpPr>
              <p:nvPr/>
            </p:nvSpPr>
            <p:spPr bwMode="auto">
              <a:xfrm>
                <a:off x="7104" y="3018"/>
                <a:ext cx="5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1400</a:t>
                </a:r>
              </a:p>
            </p:txBody>
          </p:sp>
          <p:grpSp>
            <p:nvGrpSpPr>
              <p:cNvPr id="911497" name="Group 137"/>
              <p:cNvGrpSpPr>
                <a:grpSpLocks/>
              </p:cNvGrpSpPr>
              <p:nvPr/>
            </p:nvGrpSpPr>
            <p:grpSpPr bwMode="auto">
              <a:xfrm>
                <a:off x="6496" y="3084"/>
                <a:ext cx="631" cy="717"/>
                <a:chOff x="4172" y="2562"/>
                <a:chExt cx="631" cy="717"/>
              </a:xfrm>
            </p:grpSpPr>
            <p:sp>
              <p:nvSpPr>
                <p:cNvPr id="911498" name="Rectangle 138"/>
                <p:cNvSpPr>
                  <a:spLocks noChangeArrowheads="1"/>
                </p:cNvSpPr>
                <p:nvPr/>
              </p:nvSpPr>
              <p:spPr bwMode="auto">
                <a:xfrm>
                  <a:off x="4263" y="2592"/>
                  <a:ext cx="540" cy="6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1499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172" y="2562"/>
                  <a:ext cx="51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     val</a:t>
                  </a:r>
                </a:p>
              </p:txBody>
            </p:sp>
            <p:sp>
              <p:nvSpPr>
                <p:cNvPr id="911500" name="Rectangle 140"/>
                <p:cNvSpPr>
                  <a:spLocks noChangeArrowheads="1"/>
                </p:cNvSpPr>
                <p:nvPr/>
              </p:nvSpPr>
              <p:spPr bwMode="auto">
                <a:xfrm>
                  <a:off x="4292" y="2771"/>
                  <a:ext cx="480" cy="16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1501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320" y="2891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next</a:t>
                  </a:r>
                </a:p>
              </p:txBody>
            </p:sp>
            <p:sp>
              <p:nvSpPr>
                <p:cNvPr id="911502" name="Rectangle 142"/>
                <p:cNvSpPr>
                  <a:spLocks noChangeArrowheads="1"/>
                </p:cNvSpPr>
                <p:nvPr/>
              </p:nvSpPr>
              <p:spPr bwMode="auto">
                <a:xfrm>
                  <a:off x="4292" y="3100"/>
                  <a:ext cx="480" cy="143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>
                      <a:solidFill>
                        <a:srgbClr val="FF0000"/>
                      </a:solidFill>
                    </a:rPr>
                    <a:t>NULL</a:t>
                  </a:r>
                </a:p>
              </p:txBody>
            </p:sp>
          </p:grpSp>
          <p:sp>
            <p:nvSpPr>
              <p:cNvPr id="911503" name="Text Box 143"/>
              <p:cNvSpPr txBox="1">
                <a:spLocks noChangeArrowheads="1"/>
              </p:cNvSpPr>
              <p:nvPr/>
            </p:nvSpPr>
            <p:spPr bwMode="auto">
              <a:xfrm>
                <a:off x="6596" y="3258"/>
                <a:ext cx="3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chemeClr val="accent2"/>
                    </a:solidFill>
                    <a:latin typeface="Arial" charset="0"/>
                    <a:cs typeface="Arial" charset="0"/>
                  </a:rPr>
                  <a:t>   42</a:t>
                </a:r>
              </a:p>
            </p:txBody>
          </p:sp>
          <p:cxnSp>
            <p:nvCxnSpPr>
              <p:cNvPr id="911504" name="AutoShape 144"/>
              <p:cNvCxnSpPr>
                <a:cxnSpLocks noChangeShapeType="1"/>
              </p:cNvCxnSpPr>
              <p:nvPr/>
            </p:nvCxnSpPr>
            <p:spPr bwMode="auto">
              <a:xfrm rot="5400000">
                <a:off x="6546" y="2738"/>
                <a:ext cx="454" cy="362"/>
              </a:xfrm>
              <a:prstGeom prst="curvedConnector4">
                <a:avLst>
                  <a:gd name="adj1" fmla="val 37227"/>
                  <a:gd name="adj2" fmla="val 139778"/>
                </a:avLst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911507" name="Line 147"/>
          <p:cNvSpPr>
            <a:spLocks noChangeShapeType="1"/>
          </p:cNvSpPr>
          <p:nvPr/>
        </p:nvSpPr>
        <p:spPr bwMode="auto">
          <a:xfrm>
            <a:off x="4362450" y="6229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8" name="Line 148"/>
          <p:cNvSpPr>
            <a:spLocks noChangeShapeType="1"/>
          </p:cNvSpPr>
          <p:nvPr/>
        </p:nvSpPr>
        <p:spPr bwMode="auto">
          <a:xfrm>
            <a:off x="-28575" y="4105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9" name="Text Box 149"/>
          <p:cNvSpPr txBox="1">
            <a:spLocks noChangeArrowheads="1"/>
          </p:cNvSpPr>
          <p:nvPr/>
        </p:nvSpPr>
        <p:spPr bwMode="auto">
          <a:xfrm>
            <a:off x="6788150" y="1036638"/>
            <a:ext cx="88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cur-&gt;</a:t>
            </a:r>
          </a:p>
        </p:txBody>
      </p:sp>
      <p:sp>
        <p:nvSpPr>
          <p:cNvPr id="911510" name="Line 150"/>
          <p:cNvSpPr>
            <a:spLocks noChangeShapeType="1"/>
          </p:cNvSpPr>
          <p:nvPr/>
        </p:nvSpPr>
        <p:spPr bwMode="auto">
          <a:xfrm>
            <a:off x="152400" y="4648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11" name="Line 151"/>
          <p:cNvSpPr>
            <a:spLocks noChangeShapeType="1"/>
          </p:cNvSpPr>
          <p:nvPr/>
        </p:nvSpPr>
        <p:spPr bwMode="auto">
          <a:xfrm>
            <a:off x="142875" y="5276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12" name="Text Box 152"/>
          <p:cNvSpPr txBox="1">
            <a:spLocks noChangeArrowheads="1"/>
          </p:cNvSpPr>
          <p:nvPr/>
        </p:nvSpPr>
        <p:spPr bwMode="auto">
          <a:xfrm>
            <a:off x="1909763" y="5084763"/>
            <a:ext cx="1030287" cy="396875"/>
          </a:xfrm>
          <a:prstGeom prst="rect">
            <a:avLst/>
          </a:prstGeom>
          <a:solidFill>
            <a:srgbClr val="FFEE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52</a:t>
            </a:r>
          </a:p>
        </p:txBody>
      </p:sp>
      <p:sp>
        <p:nvSpPr>
          <p:cNvPr id="911513" name="Line 153"/>
          <p:cNvSpPr>
            <a:spLocks noChangeShapeType="1"/>
          </p:cNvSpPr>
          <p:nvPr/>
        </p:nvSpPr>
        <p:spPr bwMode="auto">
          <a:xfrm>
            <a:off x="142875" y="5667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1514" name="Group 154"/>
          <p:cNvGrpSpPr>
            <a:grpSpLocks/>
          </p:cNvGrpSpPr>
          <p:nvPr/>
        </p:nvGrpSpPr>
        <p:grpSpPr bwMode="auto">
          <a:xfrm>
            <a:off x="180975" y="771525"/>
            <a:ext cx="4322763" cy="2895600"/>
            <a:chOff x="102" y="2424"/>
            <a:chExt cx="2723" cy="1824"/>
          </a:xfrm>
        </p:grpSpPr>
        <p:sp>
          <p:nvSpPr>
            <p:cNvPr id="911515" name="Rectangle 155"/>
            <p:cNvSpPr>
              <a:spLocks noChangeArrowheads="1"/>
            </p:cNvSpPr>
            <p:nvPr/>
          </p:nvSpPr>
          <p:spPr bwMode="auto">
            <a:xfrm>
              <a:off x="107" y="2424"/>
              <a:ext cx="2526" cy="1824"/>
            </a:xfrm>
            <a:prstGeom prst="rect">
              <a:avLst/>
            </a:prstGeom>
            <a:solidFill>
              <a:srgbClr val="FFF3E7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11516" name="Text Box 156"/>
            <p:cNvSpPr txBox="1">
              <a:spLocks noChangeArrowheads="1"/>
            </p:cNvSpPr>
            <p:nvPr/>
          </p:nvSpPr>
          <p:spPr bwMode="auto">
            <a:xfrm>
              <a:off x="246" y="2810"/>
              <a:ext cx="257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if (</a:t>
              </a:r>
              <a:r>
                <a:rPr lang="en-US" sz="1600">
                  <a:solidFill>
                    <a:srgbClr val="6600CC"/>
                  </a:solidFill>
                </a:rPr>
                <a:t>cur-&gt;next == NULL</a:t>
              </a:r>
              <a:r>
                <a:rPr lang="en-US"/>
                <a:t>) </a:t>
              </a:r>
              <a:r>
                <a:rPr lang="en-US" sz="1200"/>
                <a:t> // the only node</a:t>
              </a:r>
            </a:p>
            <a:p>
              <a:pPr algn="l"/>
              <a:r>
                <a:rPr lang="en-US"/>
                <a:t>    return </a:t>
              </a:r>
              <a:r>
                <a:rPr lang="en-US">
                  <a:solidFill>
                    <a:srgbClr val="6600CC"/>
                  </a:solidFill>
                </a:rPr>
                <a:t>cur-&gt;val</a:t>
              </a:r>
              <a:r>
                <a:rPr lang="en-US"/>
                <a:t>;   </a:t>
              </a:r>
              <a:r>
                <a:rPr lang="en-US" sz="1200"/>
                <a:t>// so return its value</a:t>
              </a:r>
            </a:p>
          </p:txBody>
        </p:sp>
        <p:sp>
          <p:nvSpPr>
            <p:cNvPr id="911517" name="Text Box 157"/>
            <p:cNvSpPr txBox="1">
              <a:spLocks noChangeArrowheads="1"/>
            </p:cNvSpPr>
            <p:nvPr/>
          </p:nvSpPr>
          <p:spPr bwMode="auto">
            <a:xfrm>
              <a:off x="246" y="3206"/>
              <a:ext cx="24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firstVal = </a:t>
              </a:r>
              <a:r>
                <a:rPr lang="en-US">
                  <a:solidFill>
                    <a:srgbClr val="6600CC"/>
                  </a:solidFill>
                </a:rPr>
                <a:t>cur-&gt;val</a:t>
              </a:r>
              <a:r>
                <a:rPr lang="en-US"/>
                <a:t>;</a:t>
              </a:r>
            </a:p>
            <a:p>
              <a:pPr algn="l"/>
              <a:endParaRPr lang="en-US" sz="1000"/>
            </a:p>
          </p:txBody>
        </p:sp>
        <p:sp>
          <p:nvSpPr>
            <p:cNvPr id="911518" name="Rectangle 158"/>
            <p:cNvSpPr>
              <a:spLocks noChangeArrowheads="1"/>
            </p:cNvSpPr>
            <p:nvPr/>
          </p:nvSpPr>
          <p:spPr bwMode="auto">
            <a:xfrm>
              <a:off x="912" y="3443"/>
              <a:ext cx="17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findLargest(</a:t>
              </a:r>
              <a:r>
                <a:rPr lang="en-US" sz="1400">
                  <a:solidFill>
                    <a:srgbClr val="6600CC"/>
                  </a:solidFill>
                </a:rPr>
                <a:t> </a:t>
              </a:r>
              <a:r>
                <a:rPr lang="en-US">
                  <a:solidFill>
                    <a:srgbClr val="6600CC"/>
                  </a:solidFill>
                </a:rPr>
                <a:t>cur-&gt;next );</a:t>
              </a:r>
            </a:p>
          </p:txBody>
        </p:sp>
        <p:sp>
          <p:nvSpPr>
            <p:cNvPr id="911519" name="Text Box 159"/>
            <p:cNvSpPr txBox="1">
              <a:spLocks noChangeArrowheads="1"/>
            </p:cNvSpPr>
            <p:nvPr/>
          </p:nvSpPr>
          <p:spPr bwMode="auto">
            <a:xfrm>
              <a:off x="120" y="2678"/>
              <a:ext cx="1436" cy="1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endParaRPr lang="en-US" sz="1200"/>
            </a:p>
            <a:p>
              <a:pPr algn="l"/>
              <a:r>
                <a:rPr lang="en-US" sz="1200"/>
                <a:t> </a:t>
              </a:r>
            </a:p>
          </p:txBody>
        </p:sp>
        <p:sp>
          <p:nvSpPr>
            <p:cNvPr id="911520" name="Text Box 160"/>
            <p:cNvSpPr txBox="1">
              <a:spLocks noChangeArrowheads="1"/>
            </p:cNvSpPr>
            <p:nvPr/>
          </p:nvSpPr>
          <p:spPr bwMode="auto">
            <a:xfrm>
              <a:off x="342" y="2480"/>
              <a:ext cx="23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findLargest(                    )</a:t>
              </a:r>
            </a:p>
          </p:txBody>
        </p:sp>
        <p:sp>
          <p:nvSpPr>
            <p:cNvPr id="911521" name="Text Box 161"/>
            <p:cNvSpPr txBox="1">
              <a:spLocks noChangeArrowheads="1"/>
            </p:cNvSpPr>
            <p:nvPr/>
          </p:nvSpPr>
          <p:spPr bwMode="auto">
            <a:xfrm>
              <a:off x="102" y="2480"/>
              <a:ext cx="1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</a:t>
              </a:r>
            </a:p>
          </p:txBody>
        </p:sp>
        <p:sp>
          <p:nvSpPr>
            <p:cNvPr id="911522" name="Text Box 162"/>
            <p:cNvSpPr txBox="1">
              <a:spLocks noChangeArrowheads="1"/>
            </p:cNvSpPr>
            <p:nvPr/>
          </p:nvSpPr>
          <p:spPr bwMode="auto">
            <a:xfrm>
              <a:off x="1177" y="2492"/>
              <a:ext cx="9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Node *cur</a:t>
              </a:r>
            </a:p>
          </p:txBody>
        </p:sp>
        <p:sp>
          <p:nvSpPr>
            <p:cNvPr id="911523" name="Text Box 163"/>
            <p:cNvSpPr txBox="1">
              <a:spLocks noChangeArrowheads="1"/>
            </p:cNvSpPr>
            <p:nvPr/>
          </p:nvSpPr>
          <p:spPr bwMode="auto">
            <a:xfrm>
              <a:off x="252" y="3692"/>
              <a:ext cx="244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if (</a:t>
              </a:r>
              <a:r>
                <a:rPr lang="en-US">
                  <a:solidFill>
                    <a:srgbClr val="6600CC"/>
                  </a:solidFill>
                </a:rPr>
                <a:t>rest </a:t>
              </a:r>
              <a:r>
                <a:rPr lang="en-US">
                  <a:solidFill>
                    <a:schemeClr val="tx1"/>
                  </a:solidFill>
                </a:rPr>
                <a:t>&gt;</a:t>
              </a:r>
              <a:r>
                <a:rPr lang="en-US">
                  <a:solidFill>
                    <a:srgbClr val="6600CC"/>
                  </a:solidFill>
                </a:rPr>
                <a:t> firstVal</a:t>
              </a:r>
              <a:r>
                <a:rPr lang="en-US"/>
                <a:t>) </a:t>
              </a:r>
              <a:br>
                <a:rPr lang="en-US"/>
              </a:br>
              <a:r>
                <a:rPr lang="en-US"/>
                <a:t>       return </a:t>
              </a:r>
              <a:r>
                <a:rPr lang="en-US">
                  <a:solidFill>
                    <a:srgbClr val="6600CC"/>
                  </a:solidFill>
                </a:rPr>
                <a:t>rest</a:t>
              </a:r>
              <a:r>
                <a:rPr lang="en-US"/>
                <a:t>; </a:t>
              </a:r>
              <a:r>
                <a:rPr lang="en-US" sz="1200"/>
                <a:t>// largest was later in list</a:t>
              </a:r>
            </a:p>
          </p:txBody>
        </p:sp>
        <p:sp>
          <p:nvSpPr>
            <p:cNvPr id="911524" name="Text Box 164"/>
            <p:cNvSpPr txBox="1">
              <a:spLocks noChangeArrowheads="1"/>
            </p:cNvSpPr>
            <p:nvPr/>
          </p:nvSpPr>
          <p:spPr bwMode="auto">
            <a:xfrm>
              <a:off x="246" y="3452"/>
              <a:ext cx="24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rest =</a:t>
              </a:r>
            </a:p>
            <a:p>
              <a:pPr algn="l"/>
              <a:r>
                <a:rPr lang="en-US" sz="1000"/>
                <a:t>	</a:t>
              </a:r>
            </a:p>
          </p:txBody>
        </p:sp>
      </p:grpSp>
      <p:sp>
        <p:nvSpPr>
          <p:cNvPr id="911525" name="Rectangle 165"/>
          <p:cNvSpPr>
            <a:spLocks noChangeArrowheads="1"/>
          </p:cNvSpPr>
          <p:nvPr/>
        </p:nvSpPr>
        <p:spPr bwMode="auto">
          <a:xfrm>
            <a:off x="6686550" y="0"/>
            <a:ext cx="2457450" cy="256222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526" name="Line 166"/>
          <p:cNvSpPr>
            <a:spLocks noChangeShapeType="1"/>
          </p:cNvSpPr>
          <p:nvPr/>
        </p:nvSpPr>
        <p:spPr bwMode="auto">
          <a:xfrm>
            <a:off x="0" y="1038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27" name="Line 167"/>
          <p:cNvSpPr>
            <a:spLocks noChangeShapeType="1"/>
          </p:cNvSpPr>
          <p:nvPr/>
        </p:nvSpPr>
        <p:spPr bwMode="auto">
          <a:xfrm>
            <a:off x="190500" y="1571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33" name="Text Box 173"/>
          <p:cNvSpPr txBox="1">
            <a:spLocks noChangeArrowheads="1"/>
          </p:cNvSpPr>
          <p:nvPr/>
        </p:nvSpPr>
        <p:spPr bwMode="auto">
          <a:xfrm>
            <a:off x="1509713" y="5456238"/>
            <a:ext cx="2640012" cy="396875"/>
          </a:xfrm>
          <a:prstGeom prst="rect">
            <a:avLst/>
          </a:prstGeom>
          <a:solidFill>
            <a:srgbClr val="FFEE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911529" name="Line 169"/>
          <p:cNvSpPr>
            <a:spLocks noChangeShapeType="1"/>
          </p:cNvSpPr>
          <p:nvPr/>
        </p:nvSpPr>
        <p:spPr bwMode="auto">
          <a:xfrm>
            <a:off x="419100" y="1847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31" name="Text Box 171"/>
          <p:cNvSpPr txBox="1">
            <a:spLocks noChangeArrowheads="1"/>
          </p:cNvSpPr>
          <p:nvPr/>
        </p:nvSpPr>
        <p:spPr bwMode="auto">
          <a:xfrm>
            <a:off x="1509713" y="1674813"/>
            <a:ext cx="1420812" cy="396875"/>
          </a:xfrm>
          <a:prstGeom prst="rect">
            <a:avLst/>
          </a:prstGeom>
          <a:solidFill>
            <a:srgbClr val="FFEE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911532" name="Rectangle 172"/>
          <p:cNvSpPr>
            <a:spLocks noChangeArrowheads="1"/>
          </p:cNvSpPr>
          <p:nvPr/>
        </p:nvSpPr>
        <p:spPr bwMode="auto">
          <a:xfrm>
            <a:off x="1524000" y="167005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911534" name="Line 174"/>
          <p:cNvSpPr>
            <a:spLocks noChangeShapeType="1"/>
          </p:cNvSpPr>
          <p:nvPr/>
        </p:nvSpPr>
        <p:spPr bwMode="auto">
          <a:xfrm>
            <a:off x="171450" y="6029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1537" name="Group 177"/>
          <p:cNvGrpSpPr>
            <a:grpSpLocks/>
          </p:cNvGrpSpPr>
          <p:nvPr/>
        </p:nvGrpSpPr>
        <p:grpSpPr bwMode="auto">
          <a:xfrm>
            <a:off x="371475" y="6254750"/>
            <a:ext cx="4572000" cy="546100"/>
            <a:chOff x="234" y="3940"/>
            <a:chExt cx="2880" cy="344"/>
          </a:xfrm>
        </p:grpSpPr>
        <p:sp>
          <p:nvSpPr>
            <p:cNvPr id="911535" name="Rectangle 175"/>
            <p:cNvSpPr>
              <a:spLocks noChangeArrowheads="1"/>
            </p:cNvSpPr>
            <p:nvPr/>
          </p:nvSpPr>
          <p:spPr bwMode="auto">
            <a:xfrm>
              <a:off x="234" y="3940"/>
              <a:ext cx="28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else</a:t>
              </a:r>
              <a:endParaRPr lang="en-US" sz="1200"/>
            </a:p>
          </p:txBody>
        </p:sp>
        <p:sp>
          <p:nvSpPr>
            <p:cNvPr id="911536" name="Rectangle 176"/>
            <p:cNvSpPr>
              <a:spLocks noChangeArrowheads="1"/>
            </p:cNvSpPr>
            <p:nvPr/>
          </p:nvSpPr>
          <p:spPr bwMode="auto">
            <a:xfrm>
              <a:off x="546" y="4053"/>
              <a:ext cx="2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return </a:t>
              </a:r>
              <a:r>
                <a:rPr lang="en-US">
                  <a:solidFill>
                    <a:srgbClr val="6600CC"/>
                  </a:solidFill>
                </a:rPr>
                <a:t>firstVal</a:t>
              </a:r>
              <a:r>
                <a:rPr lang="en-US"/>
                <a:t>; </a:t>
              </a:r>
              <a:r>
                <a:rPr lang="en-US" sz="1200"/>
                <a:t>// 1st node was largest</a:t>
              </a:r>
            </a:p>
          </p:txBody>
        </p:sp>
      </p:grpSp>
      <p:grpSp>
        <p:nvGrpSpPr>
          <p:cNvPr id="911538" name="Group 178"/>
          <p:cNvGrpSpPr>
            <a:grpSpLocks/>
          </p:cNvGrpSpPr>
          <p:nvPr/>
        </p:nvGrpSpPr>
        <p:grpSpPr bwMode="auto">
          <a:xfrm>
            <a:off x="400050" y="3197225"/>
            <a:ext cx="4572000" cy="546100"/>
            <a:chOff x="234" y="3940"/>
            <a:chExt cx="2880" cy="344"/>
          </a:xfrm>
        </p:grpSpPr>
        <p:sp>
          <p:nvSpPr>
            <p:cNvPr id="911539" name="Rectangle 179"/>
            <p:cNvSpPr>
              <a:spLocks noChangeArrowheads="1"/>
            </p:cNvSpPr>
            <p:nvPr/>
          </p:nvSpPr>
          <p:spPr bwMode="auto">
            <a:xfrm>
              <a:off x="234" y="3940"/>
              <a:ext cx="28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else</a:t>
              </a:r>
              <a:endParaRPr lang="en-US" sz="1200"/>
            </a:p>
          </p:txBody>
        </p:sp>
        <p:sp>
          <p:nvSpPr>
            <p:cNvPr id="911540" name="Rectangle 180"/>
            <p:cNvSpPr>
              <a:spLocks noChangeArrowheads="1"/>
            </p:cNvSpPr>
            <p:nvPr/>
          </p:nvSpPr>
          <p:spPr bwMode="auto">
            <a:xfrm>
              <a:off x="546" y="4053"/>
              <a:ext cx="2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return </a:t>
              </a:r>
              <a:r>
                <a:rPr lang="en-US">
                  <a:solidFill>
                    <a:srgbClr val="6600CC"/>
                  </a:solidFill>
                </a:rPr>
                <a:t>firstVal</a:t>
              </a:r>
              <a:r>
                <a:rPr lang="en-US"/>
                <a:t>; </a:t>
              </a:r>
              <a:r>
                <a:rPr lang="en-US" sz="1200"/>
                <a:t>// 1st node was largest</a:t>
              </a:r>
            </a:p>
          </p:txBody>
        </p:sp>
      </p:grpSp>
      <p:sp>
        <p:nvSpPr>
          <p:cNvPr id="911542" name="AutoShape 182"/>
          <p:cNvSpPr>
            <a:spLocks noChangeArrowheads="1"/>
          </p:cNvSpPr>
          <p:nvPr/>
        </p:nvSpPr>
        <p:spPr bwMode="auto">
          <a:xfrm>
            <a:off x="2962275" y="3371850"/>
            <a:ext cx="4371975" cy="1914525"/>
          </a:xfrm>
          <a:prstGeom prst="wedgeRoundRectCallout">
            <a:avLst>
              <a:gd name="adj1" fmla="val -68301"/>
              <a:gd name="adj2" fmla="val 82338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In this case, the first/top node’s value is larger than the largest value from the rest of the list.</a:t>
            </a:r>
          </a:p>
          <a:p>
            <a:endParaRPr lang="en-US"/>
          </a:p>
          <a:p>
            <a:r>
              <a:rPr lang="en-US"/>
              <a:t>So our function returns the first node’s value as the largest.</a:t>
            </a:r>
          </a:p>
        </p:txBody>
      </p:sp>
      <p:sp>
        <p:nvSpPr>
          <p:cNvPr id="911543" name="Line 183"/>
          <p:cNvSpPr>
            <a:spLocks noChangeShapeType="1"/>
          </p:cNvSpPr>
          <p:nvPr/>
        </p:nvSpPr>
        <p:spPr bwMode="auto">
          <a:xfrm>
            <a:off x="133350" y="6438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44" name="Line 184"/>
          <p:cNvSpPr>
            <a:spLocks noChangeShapeType="1"/>
          </p:cNvSpPr>
          <p:nvPr/>
        </p:nvSpPr>
        <p:spPr bwMode="auto">
          <a:xfrm>
            <a:off x="628650" y="6638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45" name="AutoShape 185"/>
          <p:cNvSpPr>
            <a:spLocks noChangeArrowheads="1"/>
          </p:cNvSpPr>
          <p:nvPr/>
        </p:nvSpPr>
        <p:spPr bwMode="auto">
          <a:xfrm>
            <a:off x="3619500" y="2400300"/>
            <a:ext cx="3276600" cy="1724025"/>
          </a:xfrm>
          <a:prstGeom prst="wedgeRoundRectCallout">
            <a:avLst>
              <a:gd name="adj1" fmla="val 63662"/>
              <a:gd name="adj2" fmla="val 72097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So our next simplest input is a list with a single node.</a:t>
            </a:r>
          </a:p>
          <a:p>
            <a:endParaRPr lang="en-US"/>
          </a:p>
          <a:p>
            <a:r>
              <a:rPr lang="en-US"/>
              <a:t>Let’s validate our function on such a list.</a:t>
            </a:r>
          </a:p>
        </p:txBody>
      </p:sp>
      <p:sp>
        <p:nvSpPr>
          <p:cNvPr id="911546" name="AutoShape 186"/>
          <p:cNvSpPr>
            <a:spLocks noChangeArrowheads="1"/>
          </p:cNvSpPr>
          <p:nvPr/>
        </p:nvSpPr>
        <p:spPr bwMode="auto">
          <a:xfrm>
            <a:off x="3762375" y="3448050"/>
            <a:ext cx="3276600" cy="1724025"/>
          </a:xfrm>
          <a:prstGeom prst="wedgeRoundRectCallout">
            <a:avLst>
              <a:gd name="adj1" fmla="val 63662"/>
              <a:gd name="adj2" fmla="val 72097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Our next simplest input is a list with two nodes.</a:t>
            </a:r>
          </a:p>
          <a:p>
            <a:endParaRPr lang="en-US"/>
          </a:p>
          <a:p>
            <a:r>
              <a:rPr lang="en-US"/>
              <a:t>Let’s validate our function on such a list.</a:t>
            </a:r>
          </a:p>
        </p:txBody>
      </p:sp>
      <p:sp>
        <p:nvSpPr>
          <p:cNvPr id="911547" name="AutoShape 187"/>
          <p:cNvSpPr>
            <a:spLocks noChangeArrowheads="1"/>
          </p:cNvSpPr>
          <p:nvPr/>
        </p:nvSpPr>
        <p:spPr bwMode="auto">
          <a:xfrm>
            <a:off x="2886075" y="4743450"/>
            <a:ext cx="3752850" cy="1085850"/>
          </a:xfrm>
          <a:prstGeom prst="wedgeRoundRectCallout">
            <a:avLst>
              <a:gd name="adj1" fmla="val -71319"/>
              <a:gd name="adj2" fmla="val 107019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And this is the correct result!</a:t>
            </a:r>
          </a:p>
          <a:p>
            <a:endParaRPr lang="en-US"/>
          </a:p>
          <a:p>
            <a:r>
              <a:rPr lang="en-US">
                <a:solidFill>
                  <a:srgbClr val="006666"/>
                </a:solidFill>
              </a:rPr>
              <a:t>CHECK!</a:t>
            </a:r>
          </a:p>
        </p:txBody>
      </p:sp>
      <p:sp>
        <p:nvSpPr>
          <p:cNvPr id="911548" name="Rectangle 188"/>
          <p:cNvSpPr>
            <a:spLocks noChangeArrowheads="1"/>
          </p:cNvSpPr>
          <p:nvPr/>
        </p:nvSpPr>
        <p:spPr bwMode="auto">
          <a:xfrm>
            <a:off x="123825" y="3762375"/>
            <a:ext cx="4143375" cy="309562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530" name="AutoShape 170"/>
          <p:cNvSpPr>
            <a:spLocks noChangeArrowheads="1"/>
          </p:cNvSpPr>
          <p:nvPr/>
        </p:nvSpPr>
        <p:spPr bwMode="auto">
          <a:xfrm>
            <a:off x="2714625" y="171450"/>
            <a:ext cx="3990975" cy="4457700"/>
          </a:xfrm>
          <a:prstGeom prst="wedgeRoundRectCallout">
            <a:avLst>
              <a:gd name="adj1" fmla="val -59069"/>
              <a:gd name="adj2" fmla="val -12819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Each time our function runs, its supposed to return the largest value of the list that was </a:t>
            </a:r>
            <a:br>
              <a:rPr lang="en-US"/>
            </a:br>
            <a:r>
              <a:rPr lang="en-US" i="1"/>
              <a:t>passed in </a:t>
            </a:r>
            <a:r>
              <a:rPr lang="en-US"/>
              <a:t>to it.</a:t>
            </a:r>
          </a:p>
          <a:p>
            <a:endParaRPr lang="en-US" sz="1000"/>
          </a:p>
          <a:p>
            <a:r>
              <a:rPr lang="en-US"/>
              <a:t>(Our function has no idea that it’s looking at the tail-end of a longer linked list – it just sees the list starting at </a:t>
            </a:r>
            <a:r>
              <a:rPr lang="en-US">
                <a:solidFill>
                  <a:srgbClr val="FF0000"/>
                </a:solidFill>
              </a:rPr>
              <a:t>cur</a:t>
            </a:r>
            <a:r>
              <a:rPr lang="en-US"/>
              <a:t>.)</a:t>
            </a:r>
          </a:p>
          <a:p>
            <a:endParaRPr lang="en-US" sz="1000"/>
          </a:p>
          <a:p>
            <a:r>
              <a:rPr lang="en-US"/>
              <a:t>Since the list pointed to by </a:t>
            </a:r>
            <a:r>
              <a:rPr lang="en-US">
                <a:solidFill>
                  <a:srgbClr val="FF0000"/>
                </a:solidFill>
              </a:rPr>
              <a:t>cur</a:t>
            </a:r>
            <a:r>
              <a:rPr lang="en-US"/>
              <a:t> only has one node, by definition, that one node must hold the largest value in the list!</a:t>
            </a:r>
          </a:p>
          <a:p>
            <a:endParaRPr lang="en-US" sz="1000"/>
          </a:p>
          <a:p>
            <a:r>
              <a:rPr lang="en-US"/>
              <a:t>So our func returns its value.</a:t>
            </a:r>
          </a:p>
        </p:txBody>
      </p:sp>
      <p:sp>
        <p:nvSpPr>
          <p:cNvPr id="911549" name="Rectangle 189"/>
          <p:cNvSpPr>
            <a:spLocks noChangeArrowheads="1"/>
          </p:cNvSpPr>
          <p:nvPr/>
        </p:nvSpPr>
        <p:spPr bwMode="auto">
          <a:xfrm>
            <a:off x="7715250" y="2971800"/>
            <a:ext cx="514350" cy="1905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550" name="Text Box 190"/>
          <p:cNvSpPr txBox="1">
            <a:spLocks noChangeArrowheads="1"/>
          </p:cNvSpPr>
          <p:nvPr/>
        </p:nvSpPr>
        <p:spPr bwMode="auto">
          <a:xfrm>
            <a:off x="7570788" y="2884488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114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11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11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911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1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1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1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1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114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1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1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91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91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1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91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91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91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91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91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91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91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1000" fill="hold"/>
                                        <p:tgtEl>
                                          <p:spTgt spid="9115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48" dur="1000" fill="hold"/>
                                        <p:tgtEl>
                                          <p:spTgt spid="9115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91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91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91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9115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91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911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911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911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91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2000"/>
                                        <p:tgtEl>
                                          <p:spTgt spid="91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0"/>
                                        <p:tgtEl>
                                          <p:spTgt spid="911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7037E-6 L 0.00104 0.55139 " pathEditMode="relative" rAng="0" ptsTypes="AA">
                                      <p:cBhvr>
                                        <p:cTn id="329" dur="2000" fill="hold"/>
                                        <p:tgtEl>
                                          <p:spTgt spid="911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7569"/>
                                    </p:animMotion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1000"/>
                                        <p:tgtEl>
                                          <p:spTgt spid="911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91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3" dur="1000" fill="hold"/>
                                        <p:tgtEl>
                                          <p:spTgt spid="9115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4" dur="1000" fill="hold"/>
                                        <p:tgtEl>
                                          <p:spTgt spid="9115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1000"/>
                                        <p:tgtEl>
                                          <p:spTgt spid="911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1000"/>
                                        <p:tgtEl>
                                          <p:spTgt spid="911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1000"/>
                                        <p:tgtEl>
                                          <p:spTgt spid="911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1000"/>
                                        <p:tgtEl>
                                          <p:spTgt spid="911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91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2" dur="500"/>
                                        <p:tgtEl>
                                          <p:spTgt spid="91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1000"/>
                                        <p:tgtEl>
                                          <p:spTgt spid="911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1000"/>
                                        <p:tgtEl>
                                          <p:spTgt spid="911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1000"/>
                                        <p:tgtEl>
                                          <p:spTgt spid="911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 nodeType="clickPar">
                      <p:stCondLst>
                        <p:cond delay="indefinite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91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91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4" grpId="0"/>
      <p:bldP spid="911366" grpId="0"/>
      <p:bldP spid="911366" grpId="1"/>
      <p:bldP spid="911367" grpId="0"/>
      <p:bldP spid="911422" grpId="0"/>
      <p:bldP spid="911434" grpId="0" animBg="1"/>
      <p:bldP spid="911435" grpId="0" build="p" animBg="1"/>
      <p:bldP spid="911435" grpId="1" build="allAtOnce" animBg="1"/>
      <p:bldP spid="911466" grpId="0" animBg="1"/>
      <p:bldP spid="911466" grpId="1" animBg="1"/>
      <p:bldP spid="911467" grpId="0" animBg="1"/>
      <p:bldP spid="911467" grpId="1" animBg="1"/>
      <p:bldP spid="911470" grpId="0" animBg="1"/>
      <p:bldP spid="911470" grpId="1" animBg="1"/>
      <p:bldP spid="911471" grpId="0"/>
      <p:bldP spid="911471" grpId="1"/>
      <p:bldP spid="911471" grpId="2"/>
      <p:bldP spid="911471" grpId="3"/>
      <p:bldP spid="911472" grpId="0" animBg="1"/>
      <p:bldP spid="911472" grpId="1" animBg="1"/>
      <p:bldP spid="911474" grpId="0" animBg="1"/>
      <p:bldP spid="911474" grpId="1" animBg="1"/>
      <p:bldP spid="911475" grpId="0" uiExpand="1" build="p" animBg="1"/>
      <p:bldP spid="911475" grpId="1" build="allAtOnce" animBg="1"/>
      <p:bldP spid="911476" grpId="0" animBg="1"/>
      <p:bldP spid="911476" grpId="1" animBg="1"/>
      <p:bldP spid="911477" grpId="0" animBg="1"/>
      <p:bldP spid="911477" grpId="1" animBg="1"/>
      <p:bldP spid="911478" grpId="0" animBg="1"/>
      <p:bldP spid="911478" grpId="1" animBg="1"/>
      <p:bldP spid="911479" grpId="0"/>
      <p:bldP spid="911507" grpId="0" animBg="1"/>
      <p:bldP spid="911507" grpId="1" animBg="1"/>
      <p:bldP spid="911508" grpId="0" animBg="1"/>
      <p:bldP spid="911508" grpId="1" animBg="1"/>
      <p:bldP spid="911509" grpId="0"/>
      <p:bldP spid="911510" grpId="0" animBg="1"/>
      <p:bldP spid="911510" grpId="1" animBg="1"/>
      <p:bldP spid="911511" grpId="0" animBg="1"/>
      <p:bldP spid="911511" grpId="1" animBg="1"/>
      <p:bldP spid="911512" grpId="0" animBg="1"/>
      <p:bldP spid="911512" grpId="1" animBg="1"/>
      <p:bldP spid="911513" grpId="0" animBg="1"/>
      <p:bldP spid="911513" grpId="1" animBg="1"/>
      <p:bldP spid="911525" grpId="0" animBg="1"/>
      <p:bldP spid="911525" grpId="1" animBg="1"/>
      <p:bldP spid="911526" grpId="0" animBg="1"/>
      <p:bldP spid="911526" grpId="1" animBg="1"/>
      <p:bldP spid="911527" grpId="0" animBg="1"/>
      <p:bldP spid="911527" grpId="1" animBg="1"/>
      <p:bldP spid="911533" grpId="0" animBg="1"/>
      <p:bldP spid="911533" grpId="1" animBg="1"/>
      <p:bldP spid="911529" grpId="0" animBg="1"/>
      <p:bldP spid="911529" grpId="1" animBg="1"/>
      <p:bldP spid="911531" grpId="0" animBg="1"/>
      <p:bldP spid="911531" grpId="1" animBg="1"/>
      <p:bldP spid="911532" grpId="0"/>
      <p:bldP spid="911532" grpId="1"/>
      <p:bldP spid="911532" grpId="2"/>
      <p:bldP spid="911534" grpId="0" animBg="1"/>
      <p:bldP spid="911534" grpId="1" animBg="1"/>
      <p:bldP spid="911542" grpId="0" animBg="1"/>
      <p:bldP spid="911542" grpId="1" animBg="1"/>
      <p:bldP spid="911543" grpId="0" animBg="1"/>
      <p:bldP spid="911543" grpId="1" animBg="1"/>
      <p:bldP spid="911544" grpId="0" animBg="1"/>
      <p:bldP spid="911544" grpId="1" animBg="1"/>
      <p:bldP spid="911545" grpId="0" animBg="1"/>
      <p:bldP spid="911545" grpId="1" animBg="1"/>
      <p:bldP spid="911546" grpId="0" animBg="1"/>
      <p:bldP spid="911546" grpId="1" animBg="1"/>
      <p:bldP spid="911547" grpId="0" animBg="1"/>
      <p:bldP spid="911547" grpId="1" animBg="1"/>
      <p:bldP spid="911548" grpId="0" animBg="1"/>
      <p:bldP spid="911548" grpId="1" animBg="1"/>
      <p:bldP spid="911530" grpId="0" build="p" animBg="1"/>
      <p:bldP spid="911530" grpId="1" build="allAtOnce" animBg="1"/>
      <p:bldP spid="911549" grpId="0" animBg="1"/>
      <p:bldP spid="91155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6ADC-62FD-475B-B132-C6AD9E6F88D8}" type="slidenum">
              <a:rPr lang="en-US"/>
              <a:pPr/>
              <a:t>51</a:t>
            </a:fld>
            <a:endParaRPr lang="en-US"/>
          </a:p>
        </p:txBody>
      </p:sp>
      <p:grpSp>
        <p:nvGrpSpPr>
          <p:cNvPr id="724994" name="Group 2"/>
          <p:cNvGrpSpPr>
            <a:grpSpLocks/>
          </p:cNvGrpSpPr>
          <p:nvPr/>
        </p:nvGrpSpPr>
        <p:grpSpPr bwMode="auto">
          <a:xfrm>
            <a:off x="219075" y="4343400"/>
            <a:ext cx="4737100" cy="2425700"/>
            <a:chOff x="144" y="2448"/>
            <a:chExt cx="2984" cy="1528"/>
          </a:xfrm>
        </p:grpSpPr>
        <p:sp>
          <p:nvSpPr>
            <p:cNvPr id="724995" name="Text Box 3"/>
            <p:cNvSpPr txBox="1">
              <a:spLocks noChangeArrowheads="1"/>
            </p:cNvSpPr>
            <p:nvPr/>
          </p:nvSpPr>
          <p:spPr bwMode="auto">
            <a:xfrm>
              <a:off x="144" y="2448"/>
              <a:ext cx="2984" cy="1528"/>
            </a:xfrm>
            <a:prstGeom prst="rect">
              <a:avLst/>
            </a:prstGeom>
            <a:solidFill>
              <a:srgbClr val="FBFFF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findLargest(Node *cur)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 sz="1700"/>
                <a:t>    if (cur-&gt;next == NULL)  return(cur-&gt;val);</a:t>
              </a:r>
            </a:p>
            <a:p>
              <a:pPr algn="l"/>
              <a:r>
                <a:rPr lang="en-US" sz="1000"/>
                <a:t>    </a:t>
              </a:r>
            </a:p>
            <a:p>
              <a:pPr algn="l"/>
              <a:r>
                <a:rPr lang="en-US"/>
                <a:t>    int rest = findLargest( cur-&gt;next );</a:t>
              </a:r>
            </a:p>
            <a:p>
              <a:pPr algn="l"/>
              <a:endParaRPr lang="en-US" sz="400"/>
            </a:p>
            <a:p>
              <a:pPr algn="l"/>
              <a:r>
                <a:rPr lang="en-US"/>
                <a:t>    if (rest &gt; cur-&gt;val)</a:t>
              </a:r>
            </a:p>
            <a:p>
              <a:pPr algn="l"/>
              <a:endParaRPr lang="en-US" sz="400"/>
            </a:p>
            <a:p>
              <a:pPr algn="l"/>
              <a:r>
                <a:rPr lang="en-US"/>
                <a:t>             return rest;</a:t>
              </a:r>
            </a:p>
            <a:p>
              <a:pPr algn="l"/>
              <a:endParaRPr lang="en-US" sz="400"/>
            </a:p>
            <a:p>
              <a:pPr algn="l"/>
              <a:r>
                <a:rPr lang="en-US"/>
                <a:t>             return cur-&gt;val;</a:t>
              </a:r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724996" name="Rectangle 4"/>
            <p:cNvSpPr>
              <a:spLocks noChangeArrowheads="1"/>
            </p:cNvSpPr>
            <p:nvPr/>
          </p:nvSpPr>
          <p:spPr bwMode="auto">
            <a:xfrm>
              <a:off x="355" y="3537"/>
              <a:ext cx="3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</a:t>
              </a:r>
            </a:p>
          </p:txBody>
        </p:sp>
      </p:grpSp>
      <p:sp>
        <p:nvSpPr>
          <p:cNvPr id="724997" name="Text Box 5"/>
          <p:cNvSpPr txBox="1">
            <a:spLocks noChangeArrowheads="1"/>
          </p:cNvSpPr>
          <p:nvPr/>
        </p:nvSpPr>
        <p:spPr bwMode="auto">
          <a:xfrm>
            <a:off x="5784850" y="4268788"/>
            <a:ext cx="335915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Node *head;</a:t>
            </a:r>
          </a:p>
          <a:p>
            <a:pPr algn="l">
              <a:spcBef>
                <a:spcPct val="50000"/>
              </a:spcBef>
            </a:pPr>
            <a:r>
              <a:rPr lang="en-US"/>
              <a:t>    ...   // create linked list</a:t>
            </a:r>
          </a:p>
          <a:p>
            <a:pPr algn="l">
              <a:spcBef>
                <a:spcPct val="50000"/>
              </a:spcBef>
            </a:pPr>
            <a:r>
              <a:rPr lang="en-US"/>
              <a:t>    cout &lt;&lt; findLargest(head);</a:t>
            </a:r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sp>
        <p:nvSpPr>
          <p:cNvPr id="725015" name="Line 23"/>
          <p:cNvSpPr>
            <a:spLocks noChangeShapeType="1"/>
          </p:cNvSpPr>
          <p:nvPr/>
        </p:nvSpPr>
        <p:spPr bwMode="auto">
          <a:xfrm>
            <a:off x="5791200" y="5276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5016" name="Line 24"/>
          <p:cNvSpPr>
            <a:spLocks noChangeShapeType="1"/>
          </p:cNvSpPr>
          <p:nvPr/>
        </p:nvSpPr>
        <p:spPr bwMode="auto">
          <a:xfrm>
            <a:off x="5791200" y="5734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5017" name="Line 25"/>
          <p:cNvSpPr>
            <a:spLocks noChangeShapeType="1"/>
          </p:cNvSpPr>
          <p:nvPr/>
        </p:nvSpPr>
        <p:spPr bwMode="auto">
          <a:xfrm>
            <a:off x="5800725" y="6115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25022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904875"/>
            <a:ext cx="1554163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5023" name="Rectangle 31"/>
          <p:cNvSpPr>
            <a:spLocks noGrp="1" noChangeArrowheads="1"/>
          </p:cNvSpPr>
          <p:nvPr>
            <p:ph type="title"/>
          </p:nvPr>
        </p:nvSpPr>
        <p:spPr>
          <a:xfrm>
            <a:off x="5162550" y="-152400"/>
            <a:ext cx="3952875" cy="1143000"/>
          </a:xfrm>
          <a:noFill/>
          <a:ln/>
        </p:spPr>
        <p:txBody>
          <a:bodyPr/>
          <a:lstStyle/>
          <a:p>
            <a:r>
              <a:rPr lang="en-US" sz="3000"/>
              <a:t>Largest-in-List Trace-through</a:t>
            </a:r>
          </a:p>
        </p:txBody>
      </p:sp>
      <p:sp>
        <p:nvSpPr>
          <p:cNvPr id="725039" name="Text Box 47"/>
          <p:cNvSpPr txBox="1">
            <a:spLocks noChangeArrowheads="1"/>
          </p:cNvSpPr>
          <p:nvPr/>
        </p:nvSpPr>
        <p:spPr bwMode="auto">
          <a:xfrm>
            <a:off x="8245475" y="1677988"/>
            <a:ext cx="617538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solidFill>
                  <a:srgbClr val="6600CC"/>
                </a:solidFill>
              </a:rPr>
              <a:t>1200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600">
              <a:solidFill>
                <a:srgbClr val="6600CC"/>
              </a:solidFill>
            </a:endParaRPr>
          </a:p>
          <a:p>
            <a:r>
              <a:rPr lang="en-US" sz="1500">
                <a:solidFill>
                  <a:srgbClr val="6600CC"/>
                </a:solidFill>
              </a:rPr>
              <a:t>1300</a:t>
            </a:r>
          </a:p>
          <a:p>
            <a:endParaRPr lang="en-US" sz="1500">
              <a:solidFill>
                <a:srgbClr val="6600CC"/>
              </a:solidFill>
            </a:endParaRPr>
          </a:p>
          <a:p>
            <a:endParaRPr lang="en-US">
              <a:solidFill>
                <a:srgbClr val="6600CC"/>
              </a:solidFill>
            </a:endParaRPr>
          </a:p>
          <a:p>
            <a:endParaRPr lang="en-US" sz="800">
              <a:solidFill>
                <a:srgbClr val="6600CC"/>
              </a:solidFill>
            </a:endParaRPr>
          </a:p>
          <a:p>
            <a:r>
              <a:rPr lang="en-US" sz="1500">
                <a:solidFill>
                  <a:srgbClr val="6600CC"/>
                </a:solidFill>
              </a:rPr>
              <a:t>1400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2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2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15" grpId="0" animBg="1"/>
      <p:bldP spid="725015" grpId="1" animBg="1"/>
      <p:bldP spid="725016" grpId="0" animBg="1"/>
      <p:bldP spid="725016" grpId="1" animBg="1"/>
      <p:bldP spid="725017" grpId="0" animBg="1"/>
      <p:bldP spid="72503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5C21-2495-46FF-9510-C9EACE3BBACC}" type="slidenum">
              <a:rPr lang="en-US"/>
              <a:pPr/>
              <a:t>52</a:t>
            </a:fld>
            <a:endParaRPr lang="en-US"/>
          </a:p>
        </p:txBody>
      </p:sp>
      <p:sp>
        <p:nvSpPr>
          <p:cNvPr id="727123" name="Text Box 83"/>
          <p:cNvSpPr txBox="1">
            <a:spLocks noChangeArrowheads="1"/>
          </p:cNvSpPr>
          <p:nvPr/>
        </p:nvSpPr>
        <p:spPr bwMode="auto">
          <a:xfrm>
            <a:off x="5784850" y="4268788"/>
            <a:ext cx="335915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Node *head;</a:t>
            </a:r>
          </a:p>
          <a:p>
            <a:pPr algn="l">
              <a:spcBef>
                <a:spcPct val="50000"/>
              </a:spcBef>
            </a:pPr>
            <a:r>
              <a:rPr lang="en-US"/>
              <a:t>    ...   // create linked list</a:t>
            </a:r>
          </a:p>
          <a:p>
            <a:pPr algn="l">
              <a:spcBef>
                <a:spcPct val="50000"/>
              </a:spcBef>
            </a:pPr>
            <a:r>
              <a:rPr lang="en-US"/>
              <a:t>    cout &lt;&lt; findLargest(head);</a:t>
            </a:r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pic>
        <p:nvPicPr>
          <p:cNvPr id="727113" name="Picture 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904875"/>
            <a:ext cx="1554163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126" name="Text Box 86"/>
          <p:cNvSpPr txBox="1">
            <a:spLocks noChangeArrowheads="1"/>
          </p:cNvSpPr>
          <p:nvPr/>
        </p:nvSpPr>
        <p:spPr bwMode="auto">
          <a:xfrm>
            <a:off x="8245475" y="1677988"/>
            <a:ext cx="617538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solidFill>
                  <a:srgbClr val="6600CC"/>
                </a:solidFill>
              </a:rPr>
              <a:t>1200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600">
              <a:solidFill>
                <a:srgbClr val="6600CC"/>
              </a:solidFill>
            </a:endParaRPr>
          </a:p>
          <a:p>
            <a:r>
              <a:rPr lang="en-US" sz="1500">
                <a:solidFill>
                  <a:srgbClr val="6600CC"/>
                </a:solidFill>
              </a:rPr>
              <a:t>1300</a:t>
            </a:r>
          </a:p>
          <a:p>
            <a:endParaRPr lang="en-US" sz="1500">
              <a:solidFill>
                <a:srgbClr val="6600CC"/>
              </a:solidFill>
            </a:endParaRPr>
          </a:p>
          <a:p>
            <a:endParaRPr lang="en-US">
              <a:solidFill>
                <a:srgbClr val="6600CC"/>
              </a:solidFill>
            </a:endParaRPr>
          </a:p>
          <a:p>
            <a:endParaRPr lang="en-US" sz="800">
              <a:solidFill>
                <a:srgbClr val="6600CC"/>
              </a:solidFill>
            </a:endParaRPr>
          </a:p>
          <a:p>
            <a:r>
              <a:rPr lang="en-US" sz="1500">
                <a:solidFill>
                  <a:srgbClr val="6600CC"/>
                </a:solidFill>
              </a:rPr>
              <a:t>1400</a:t>
            </a:r>
          </a:p>
        </p:txBody>
      </p:sp>
      <p:grpSp>
        <p:nvGrpSpPr>
          <p:cNvPr id="727043" name="Group 3"/>
          <p:cNvGrpSpPr>
            <a:grpSpLocks/>
          </p:cNvGrpSpPr>
          <p:nvPr/>
        </p:nvGrpSpPr>
        <p:grpSpPr bwMode="auto">
          <a:xfrm>
            <a:off x="215900" y="4343400"/>
            <a:ext cx="4737100" cy="2425700"/>
            <a:chOff x="144" y="2448"/>
            <a:chExt cx="2984" cy="1528"/>
          </a:xfrm>
        </p:grpSpPr>
        <p:sp>
          <p:nvSpPr>
            <p:cNvPr id="727044" name="Text Box 4"/>
            <p:cNvSpPr txBox="1">
              <a:spLocks noChangeArrowheads="1"/>
            </p:cNvSpPr>
            <p:nvPr/>
          </p:nvSpPr>
          <p:spPr bwMode="auto">
            <a:xfrm>
              <a:off x="144" y="2448"/>
              <a:ext cx="2984" cy="1528"/>
            </a:xfrm>
            <a:prstGeom prst="rect">
              <a:avLst/>
            </a:prstGeom>
            <a:solidFill>
              <a:srgbClr val="FBFFF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findLargest(Node *cur)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 sz="1700"/>
                <a:t>    if (cur-&gt;next == NULL)  return(cur-&gt;val);</a:t>
              </a:r>
            </a:p>
            <a:p>
              <a:pPr algn="l"/>
              <a:r>
                <a:rPr lang="en-US" sz="1000"/>
                <a:t>    </a:t>
              </a:r>
            </a:p>
            <a:p>
              <a:pPr algn="l"/>
              <a:r>
                <a:rPr lang="en-US"/>
                <a:t>    int rest = findLargest( cur-&gt;next );</a:t>
              </a:r>
            </a:p>
            <a:p>
              <a:pPr algn="l"/>
              <a:endParaRPr lang="en-US" sz="400"/>
            </a:p>
            <a:p>
              <a:pPr algn="l"/>
              <a:r>
                <a:rPr lang="en-US"/>
                <a:t>    if (rest &gt; cur-&gt;val)</a:t>
              </a:r>
            </a:p>
            <a:p>
              <a:pPr algn="l"/>
              <a:endParaRPr lang="en-US" sz="400"/>
            </a:p>
            <a:p>
              <a:pPr algn="l"/>
              <a:r>
                <a:rPr lang="en-US"/>
                <a:t>             return rest;</a:t>
              </a:r>
            </a:p>
            <a:p>
              <a:pPr algn="l"/>
              <a:endParaRPr lang="en-US" sz="400"/>
            </a:p>
            <a:p>
              <a:pPr algn="l"/>
              <a:r>
                <a:rPr lang="en-US"/>
                <a:t>             return cur-&gt;val;</a:t>
              </a:r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727045" name="Rectangle 5"/>
            <p:cNvSpPr>
              <a:spLocks noChangeArrowheads="1"/>
            </p:cNvSpPr>
            <p:nvPr/>
          </p:nvSpPr>
          <p:spPr bwMode="auto">
            <a:xfrm>
              <a:off x="355" y="3537"/>
              <a:ext cx="3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</a:t>
              </a:r>
            </a:p>
          </p:txBody>
        </p:sp>
      </p:grpSp>
      <p:sp>
        <p:nvSpPr>
          <p:cNvPr id="727059" name="Line 19"/>
          <p:cNvSpPr>
            <a:spLocks noChangeShapeType="1"/>
          </p:cNvSpPr>
          <p:nvPr/>
        </p:nvSpPr>
        <p:spPr bwMode="auto">
          <a:xfrm>
            <a:off x="5800725" y="6115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60" name="Rectangle 20"/>
          <p:cNvSpPr>
            <a:spLocks noChangeArrowheads="1"/>
          </p:cNvSpPr>
          <p:nvPr/>
        </p:nvSpPr>
        <p:spPr bwMode="auto">
          <a:xfrm>
            <a:off x="5724525" y="4267200"/>
            <a:ext cx="3343275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061" name="Line 21"/>
          <p:cNvSpPr>
            <a:spLocks noChangeShapeType="1"/>
          </p:cNvSpPr>
          <p:nvPr/>
        </p:nvSpPr>
        <p:spPr bwMode="auto">
          <a:xfrm>
            <a:off x="25400" y="4486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62" name="Text Box 22"/>
          <p:cNvSpPr txBox="1">
            <a:spLocks noChangeArrowheads="1"/>
          </p:cNvSpPr>
          <p:nvPr/>
        </p:nvSpPr>
        <p:spPr bwMode="auto">
          <a:xfrm>
            <a:off x="8140700" y="5743575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6600CC"/>
                </a:solidFill>
              </a:rPr>
              <a:t>1200</a:t>
            </a:r>
          </a:p>
        </p:txBody>
      </p:sp>
      <p:sp>
        <p:nvSpPr>
          <p:cNvPr id="727064" name="Line 24"/>
          <p:cNvSpPr>
            <a:spLocks noChangeShapeType="1"/>
          </p:cNvSpPr>
          <p:nvPr/>
        </p:nvSpPr>
        <p:spPr bwMode="auto">
          <a:xfrm>
            <a:off x="225425" y="4972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7065" name="Group 25"/>
          <p:cNvGrpSpPr>
            <a:grpSpLocks/>
          </p:cNvGrpSpPr>
          <p:nvPr/>
        </p:nvGrpSpPr>
        <p:grpSpPr bwMode="auto">
          <a:xfrm>
            <a:off x="6743700" y="1647825"/>
            <a:ext cx="900113" cy="371475"/>
            <a:chOff x="4248" y="1038"/>
            <a:chExt cx="567" cy="234"/>
          </a:xfrm>
        </p:grpSpPr>
        <p:sp>
          <p:nvSpPr>
            <p:cNvPr id="727066" name="Rectangle 26"/>
            <p:cNvSpPr>
              <a:spLocks noChangeArrowheads="1"/>
            </p:cNvSpPr>
            <p:nvPr/>
          </p:nvSpPr>
          <p:spPr bwMode="auto">
            <a:xfrm>
              <a:off x="4248" y="1104"/>
              <a:ext cx="480" cy="16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7067" name="Text Box 27"/>
            <p:cNvSpPr txBox="1">
              <a:spLocks noChangeArrowheads="1"/>
            </p:cNvSpPr>
            <p:nvPr/>
          </p:nvSpPr>
          <p:spPr bwMode="auto">
            <a:xfrm>
              <a:off x="4254" y="1038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FF"/>
                  </a:solidFill>
                </a:rPr>
                <a:t>  cur</a:t>
              </a:r>
              <a:r>
                <a:rPr lang="en-US">
                  <a:solidFill>
                    <a:srgbClr val="9900FF"/>
                  </a:solidFill>
                  <a:sym typeface="Wingdings" pitchFamily="2" charset="2"/>
                </a:rPr>
                <a:t></a:t>
              </a:r>
              <a:endParaRPr lang="en-US">
                <a:solidFill>
                  <a:srgbClr val="9900FF"/>
                </a:solidFill>
              </a:endParaRPr>
            </a:p>
          </p:txBody>
        </p:sp>
      </p:grpSp>
      <p:sp>
        <p:nvSpPr>
          <p:cNvPr id="727068" name="Line 28"/>
          <p:cNvSpPr>
            <a:spLocks noChangeShapeType="1"/>
          </p:cNvSpPr>
          <p:nvPr/>
        </p:nvSpPr>
        <p:spPr bwMode="auto">
          <a:xfrm>
            <a:off x="266700" y="5429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7069" name="Group 29"/>
          <p:cNvGrpSpPr>
            <a:grpSpLocks/>
          </p:cNvGrpSpPr>
          <p:nvPr/>
        </p:nvGrpSpPr>
        <p:grpSpPr bwMode="auto">
          <a:xfrm>
            <a:off x="200025" y="2339975"/>
            <a:ext cx="4737100" cy="2425700"/>
            <a:chOff x="144" y="2448"/>
            <a:chExt cx="2984" cy="1528"/>
          </a:xfrm>
        </p:grpSpPr>
        <p:sp>
          <p:nvSpPr>
            <p:cNvPr id="727070" name="Text Box 30"/>
            <p:cNvSpPr txBox="1">
              <a:spLocks noChangeArrowheads="1"/>
            </p:cNvSpPr>
            <p:nvPr/>
          </p:nvSpPr>
          <p:spPr bwMode="auto">
            <a:xfrm>
              <a:off x="144" y="2448"/>
              <a:ext cx="2984" cy="1528"/>
            </a:xfrm>
            <a:prstGeom prst="rect">
              <a:avLst/>
            </a:prstGeom>
            <a:solidFill>
              <a:srgbClr val="FBFFF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findLargest(Node *cur)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 sz="1700"/>
                <a:t>    if (cur-&gt;next == NULL)  return(cur-&gt;val);</a:t>
              </a:r>
            </a:p>
            <a:p>
              <a:pPr algn="l"/>
              <a:r>
                <a:rPr lang="en-US" sz="1000"/>
                <a:t>    </a:t>
              </a:r>
            </a:p>
            <a:p>
              <a:pPr algn="l"/>
              <a:r>
                <a:rPr lang="en-US"/>
                <a:t>    int rest = findLargest( cur-&gt;next );</a:t>
              </a:r>
            </a:p>
            <a:p>
              <a:pPr algn="l"/>
              <a:endParaRPr lang="en-US" sz="400"/>
            </a:p>
            <a:p>
              <a:pPr algn="l"/>
              <a:r>
                <a:rPr lang="en-US"/>
                <a:t>    if (rest &gt; cur-&gt;val)</a:t>
              </a:r>
            </a:p>
            <a:p>
              <a:pPr algn="l"/>
              <a:endParaRPr lang="en-US" sz="400"/>
            </a:p>
            <a:p>
              <a:pPr algn="l"/>
              <a:r>
                <a:rPr lang="en-US"/>
                <a:t>             return rest;</a:t>
              </a:r>
            </a:p>
            <a:p>
              <a:pPr algn="l"/>
              <a:endParaRPr lang="en-US" sz="400"/>
            </a:p>
            <a:p>
              <a:pPr algn="l"/>
              <a:r>
                <a:rPr lang="en-US"/>
                <a:t>             return cur-&gt;val;</a:t>
              </a:r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727071" name="Rectangle 31"/>
            <p:cNvSpPr>
              <a:spLocks noChangeArrowheads="1"/>
            </p:cNvSpPr>
            <p:nvPr/>
          </p:nvSpPr>
          <p:spPr bwMode="auto">
            <a:xfrm>
              <a:off x="355" y="3537"/>
              <a:ext cx="3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</a:t>
              </a:r>
            </a:p>
          </p:txBody>
        </p:sp>
      </p:grpSp>
      <p:sp>
        <p:nvSpPr>
          <p:cNvPr id="727072" name="Text Box 32"/>
          <p:cNvSpPr txBox="1">
            <a:spLocks noChangeArrowheads="1"/>
          </p:cNvSpPr>
          <p:nvPr/>
        </p:nvSpPr>
        <p:spPr bwMode="auto">
          <a:xfrm>
            <a:off x="3095625" y="573881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9900FF"/>
                </a:solidFill>
              </a:rPr>
              <a:t>1300</a:t>
            </a:r>
          </a:p>
        </p:txBody>
      </p:sp>
      <p:sp>
        <p:nvSpPr>
          <p:cNvPr id="727074" name="Rectangle 34"/>
          <p:cNvSpPr>
            <a:spLocks noChangeArrowheads="1"/>
          </p:cNvSpPr>
          <p:nvPr/>
        </p:nvSpPr>
        <p:spPr bwMode="auto">
          <a:xfrm>
            <a:off x="114300" y="4819650"/>
            <a:ext cx="4914900" cy="20193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075" name="Line 35"/>
          <p:cNvSpPr>
            <a:spLocks noChangeShapeType="1"/>
          </p:cNvSpPr>
          <p:nvPr/>
        </p:nvSpPr>
        <p:spPr bwMode="auto">
          <a:xfrm>
            <a:off x="-9525" y="2533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7114" name="Group 74"/>
          <p:cNvGrpSpPr>
            <a:grpSpLocks/>
          </p:cNvGrpSpPr>
          <p:nvPr/>
        </p:nvGrpSpPr>
        <p:grpSpPr bwMode="auto">
          <a:xfrm>
            <a:off x="6848475" y="857250"/>
            <a:ext cx="1905000" cy="2047875"/>
            <a:chOff x="4314" y="540"/>
            <a:chExt cx="1200" cy="1290"/>
          </a:xfrm>
        </p:grpSpPr>
        <p:sp>
          <p:nvSpPr>
            <p:cNvPr id="727077" name="Rectangle 37"/>
            <p:cNvSpPr>
              <a:spLocks noChangeArrowheads="1"/>
            </p:cNvSpPr>
            <p:nvPr/>
          </p:nvSpPr>
          <p:spPr bwMode="auto">
            <a:xfrm>
              <a:off x="4356" y="540"/>
              <a:ext cx="1158" cy="1086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7078" name="Rectangle 38"/>
            <p:cNvSpPr>
              <a:spLocks noChangeArrowheads="1"/>
            </p:cNvSpPr>
            <p:nvPr/>
          </p:nvSpPr>
          <p:spPr bwMode="auto">
            <a:xfrm>
              <a:off x="4812" y="1560"/>
              <a:ext cx="66" cy="27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7079" name="Group 39"/>
            <p:cNvGrpSpPr>
              <a:grpSpLocks/>
            </p:cNvGrpSpPr>
            <p:nvPr/>
          </p:nvGrpSpPr>
          <p:grpSpPr bwMode="auto">
            <a:xfrm>
              <a:off x="4314" y="1584"/>
              <a:ext cx="567" cy="234"/>
              <a:chOff x="4248" y="1038"/>
              <a:chExt cx="567" cy="234"/>
            </a:xfrm>
          </p:grpSpPr>
          <p:sp>
            <p:nvSpPr>
              <p:cNvPr id="727080" name="Rectangle 40"/>
              <p:cNvSpPr>
                <a:spLocks noChangeArrowheads="1"/>
              </p:cNvSpPr>
              <p:nvPr/>
            </p:nvSpPr>
            <p:spPr bwMode="auto">
              <a:xfrm>
                <a:off x="4248" y="1104"/>
                <a:ext cx="480" cy="168"/>
              </a:xfrm>
              <a:prstGeom prst="rect">
                <a:avLst/>
              </a:prstGeom>
              <a:solidFill>
                <a:schemeClr val="bg1">
                  <a:alpha val="89999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7081" name="Text Box 41"/>
              <p:cNvSpPr txBox="1">
                <a:spLocks noChangeArrowheads="1"/>
              </p:cNvSpPr>
              <p:nvPr/>
            </p:nvSpPr>
            <p:spPr bwMode="auto">
              <a:xfrm>
                <a:off x="4254" y="1038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>
                    <a:solidFill>
                      <a:srgbClr val="9900FF"/>
                    </a:solidFill>
                  </a:rPr>
                  <a:t>  cur</a:t>
                </a:r>
                <a:r>
                  <a:rPr lang="en-US">
                    <a:solidFill>
                      <a:srgbClr val="9900FF"/>
                    </a:solidFill>
                    <a:sym typeface="Wingdings" pitchFamily="2" charset="2"/>
                  </a:rPr>
                  <a:t></a:t>
                </a:r>
                <a:endParaRPr lang="en-US">
                  <a:solidFill>
                    <a:srgbClr val="9900FF"/>
                  </a:solidFill>
                </a:endParaRPr>
              </a:p>
            </p:txBody>
          </p:sp>
        </p:grpSp>
      </p:grpSp>
      <p:sp>
        <p:nvSpPr>
          <p:cNvPr id="727085" name="Line 45"/>
          <p:cNvSpPr>
            <a:spLocks noChangeShapeType="1"/>
          </p:cNvSpPr>
          <p:nvPr/>
        </p:nvSpPr>
        <p:spPr bwMode="auto">
          <a:xfrm>
            <a:off x="228600" y="2981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6" name="Line 46"/>
          <p:cNvSpPr>
            <a:spLocks noChangeShapeType="1"/>
          </p:cNvSpPr>
          <p:nvPr/>
        </p:nvSpPr>
        <p:spPr bwMode="auto">
          <a:xfrm>
            <a:off x="228600" y="3409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7087" name="Group 47"/>
          <p:cNvGrpSpPr>
            <a:grpSpLocks/>
          </p:cNvGrpSpPr>
          <p:nvPr/>
        </p:nvGrpSpPr>
        <p:grpSpPr bwMode="auto">
          <a:xfrm>
            <a:off x="206375" y="320675"/>
            <a:ext cx="4737100" cy="2425700"/>
            <a:chOff x="144" y="2448"/>
            <a:chExt cx="2984" cy="1528"/>
          </a:xfrm>
        </p:grpSpPr>
        <p:sp>
          <p:nvSpPr>
            <p:cNvPr id="727088" name="Text Box 48"/>
            <p:cNvSpPr txBox="1">
              <a:spLocks noChangeArrowheads="1"/>
            </p:cNvSpPr>
            <p:nvPr/>
          </p:nvSpPr>
          <p:spPr bwMode="auto">
            <a:xfrm>
              <a:off x="144" y="2448"/>
              <a:ext cx="2984" cy="1528"/>
            </a:xfrm>
            <a:prstGeom prst="rect">
              <a:avLst/>
            </a:prstGeom>
            <a:solidFill>
              <a:srgbClr val="FBFFF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findLargest(Node *cur)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 sz="1700"/>
                <a:t>    if (cur-&gt;next == NULL)  return(cur-&gt;val);</a:t>
              </a:r>
            </a:p>
            <a:p>
              <a:pPr algn="l"/>
              <a:r>
                <a:rPr lang="en-US" sz="1000"/>
                <a:t>    </a:t>
              </a:r>
            </a:p>
            <a:p>
              <a:pPr algn="l"/>
              <a:r>
                <a:rPr lang="en-US"/>
                <a:t>    int rest = findLargest( cur-&gt;next );</a:t>
              </a:r>
            </a:p>
            <a:p>
              <a:pPr algn="l"/>
              <a:endParaRPr lang="en-US" sz="400"/>
            </a:p>
            <a:p>
              <a:pPr algn="l"/>
              <a:r>
                <a:rPr lang="en-US"/>
                <a:t>    if (rest &gt; cur-&gt;val)</a:t>
              </a:r>
            </a:p>
            <a:p>
              <a:pPr algn="l"/>
              <a:endParaRPr lang="en-US" sz="400"/>
            </a:p>
            <a:p>
              <a:pPr algn="l"/>
              <a:r>
                <a:rPr lang="en-US"/>
                <a:t>             return rest;</a:t>
              </a:r>
            </a:p>
            <a:p>
              <a:pPr algn="l"/>
              <a:endParaRPr lang="en-US" sz="400"/>
            </a:p>
            <a:p>
              <a:pPr algn="l"/>
              <a:r>
                <a:rPr lang="en-US"/>
                <a:t>             return cur-&gt;val;</a:t>
              </a:r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727089" name="Rectangle 49"/>
            <p:cNvSpPr>
              <a:spLocks noChangeArrowheads="1"/>
            </p:cNvSpPr>
            <p:nvPr/>
          </p:nvSpPr>
          <p:spPr bwMode="auto">
            <a:xfrm>
              <a:off x="355" y="3537"/>
              <a:ext cx="3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</a:t>
              </a:r>
            </a:p>
          </p:txBody>
        </p:sp>
      </p:grpSp>
      <p:sp>
        <p:nvSpPr>
          <p:cNvPr id="727090" name="Text Box 50"/>
          <p:cNvSpPr txBox="1">
            <a:spLocks noChangeArrowheads="1"/>
          </p:cNvSpPr>
          <p:nvPr/>
        </p:nvSpPr>
        <p:spPr bwMode="auto">
          <a:xfrm>
            <a:off x="3124200" y="371475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6600CC"/>
                </a:solidFill>
              </a:rPr>
              <a:t>1400</a:t>
            </a:r>
          </a:p>
        </p:txBody>
      </p:sp>
      <p:sp>
        <p:nvSpPr>
          <p:cNvPr id="727092" name="Line 52"/>
          <p:cNvSpPr>
            <a:spLocks noChangeShapeType="1"/>
          </p:cNvSpPr>
          <p:nvPr/>
        </p:nvSpPr>
        <p:spPr bwMode="auto">
          <a:xfrm>
            <a:off x="28575" y="514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3" name="Rectangle 53"/>
          <p:cNvSpPr>
            <a:spLocks noChangeArrowheads="1"/>
          </p:cNvSpPr>
          <p:nvPr/>
        </p:nvSpPr>
        <p:spPr bwMode="auto">
          <a:xfrm>
            <a:off x="123825" y="2790825"/>
            <a:ext cx="4914900" cy="27622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03" name="Line 63"/>
          <p:cNvSpPr>
            <a:spLocks noChangeShapeType="1"/>
          </p:cNvSpPr>
          <p:nvPr/>
        </p:nvSpPr>
        <p:spPr bwMode="auto">
          <a:xfrm>
            <a:off x="238125" y="952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4" name="Rectangle 64"/>
          <p:cNvSpPr>
            <a:spLocks noChangeArrowheads="1"/>
          </p:cNvSpPr>
          <p:nvPr/>
        </p:nvSpPr>
        <p:spPr bwMode="auto">
          <a:xfrm>
            <a:off x="1571625" y="3914775"/>
            <a:ext cx="3152775" cy="3619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05" name="Rectangle 65"/>
          <p:cNvSpPr>
            <a:spLocks noChangeArrowheads="1"/>
          </p:cNvSpPr>
          <p:nvPr/>
        </p:nvSpPr>
        <p:spPr bwMode="auto">
          <a:xfrm>
            <a:off x="3705225" y="828675"/>
            <a:ext cx="771525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27115" name="Group 75"/>
          <p:cNvGrpSpPr>
            <a:grpSpLocks/>
          </p:cNvGrpSpPr>
          <p:nvPr/>
        </p:nvGrpSpPr>
        <p:grpSpPr bwMode="auto">
          <a:xfrm>
            <a:off x="6848475" y="1724025"/>
            <a:ext cx="1905000" cy="2047875"/>
            <a:chOff x="4314" y="540"/>
            <a:chExt cx="1200" cy="1290"/>
          </a:xfrm>
        </p:grpSpPr>
        <p:sp>
          <p:nvSpPr>
            <p:cNvPr id="727116" name="Rectangle 76"/>
            <p:cNvSpPr>
              <a:spLocks noChangeArrowheads="1"/>
            </p:cNvSpPr>
            <p:nvPr/>
          </p:nvSpPr>
          <p:spPr bwMode="auto">
            <a:xfrm>
              <a:off x="4356" y="540"/>
              <a:ext cx="1158" cy="1086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7117" name="Rectangle 77"/>
            <p:cNvSpPr>
              <a:spLocks noChangeArrowheads="1"/>
            </p:cNvSpPr>
            <p:nvPr/>
          </p:nvSpPr>
          <p:spPr bwMode="auto">
            <a:xfrm>
              <a:off x="4812" y="1560"/>
              <a:ext cx="66" cy="27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7118" name="Group 78"/>
            <p:cNvGrpSpPr>
              <a:grpSpLocks/>
            </p:cNvGrpSpPr>
            <p:nvPr/>
          </p:nvGrpSpPr>
          <p:grpSpPr bwMode="auto">
            <a:xfrm>
              <a:off x="4314" y="1584"/>
              <a:ext cx="567" cy="234"/>
              <a:chOff x="4248" y="1038"/>
              <a:chExt cx="567" cy="234"/>
            </a:xfrm>
          </p:grpSpPr>
          <p:sp>
            <p:nvSpPr>
              <p:cNvPr id="727119" name="Rectangle 79"/>
              <p:cNvSpPr>
                <a:spLocks noChangeArrowheads="1"/>
              </p:cNvSpPr>
              <p:nvPr/>
            </p:nvSpPr>
            <p:spPr bwMode="auto">
              <a:xfrm>
                <a:off x="4248" y="1104"/>
                <a:ext cx="480" cy="168"/>
              </a:xfrm>
              <a:prstGeom prst="rect">
                <a:avLst/>
              </a:prstGeom>
              <a:solidFill>
                <a:schemeClr val="bg1">
                  <a:alpha val="89999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7120" name="Text Box 80"/>
              <p:cNvSpPr txBox="1">
                <a:spLocks noChangeArrowheads="1"/>
              </p:cNvSpPr>
              <p:nvPr/>
            </p:nvSpPr>
            <p:spPr bwMode="auto">
              <a:xfrm>
                <a:off x="4254" y="1038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>
                    <a:solidFill>
                      <a:srgbClr val="9900FF"/>
                    </a:solidFill>
                  </a:rPr>
                  <a:t>  cur</a:t>
                </a:r>
                <a:r>
                  <a:rPr lang="en-US">
                    <a:solidFill>
                      <a:srgbClr val="9900FF"/>
                    </a:solidFill>
                    <a:sym typeface="Wingdings" pitchFamily="2" charset="2"/>
                  </a:rPr>
                  <a:t></a:t>
                </a:r>
                <a:endParaRPr lang="en-US">
                  <a:solidFill>
                    <a:srgbClr val="9900FF"/>
                  </a:solidFill>
                </a:endParaRPr>
              </a:p>
            </p:txBody>
          </p:sp>
        </p:grpSp>
      </p:grpSp>
      <p:sp>
        <p:nvSpPr>
          <p:cNvPr id="727106" name="Rectangle 66"/>
          <p:cNvSpPr>
            <a:spLocks noChangeArrowheads="1"/>
          </p:cNvSpPr>
          <p:nvPr/>
        </p:nvSpPr>
        <p:spPr bwMode="auto">
          <a:xfrm>
            <a:off x="7800975" y="35194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8</a:t>
            </a:r>
          </a:p>
        </p:txBody>
      </p:sp>
      <p:sp>
        <p:nvSpPr>
          <p:cNvPr id="727107" name="Line 67"/>
          <p:cNvSpPr>
            <a:spLocks noChangeShapeType="1"/>
          </p:cNvSpPr>
          <p:nvPr/>
        </p:nvSpPr>
        <p:spPr bwMode="auto">
          <a:xfrm>
            <a:off x="3124200" y="581025"/>
            <a:ext cx="114300" cy="295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2" name="Rectangle 82"/>
          <p:cNvSpPr>
            <a:spLocks noGrp="1" noChangeArrowheads="1"/>
          </p:cNvSpPr>
          <p:nvPr>
            <p:ph type="title"/>
          </p:nvPr>
        </p:nvSpPr>
        <p:spPr>
          <a:xfrm>
            <a:off x="5162550" y="-152400"/>
            <a:ext cx="3952875" cy="1143000"/>
          </a:xfrm>
          <a:noFill/>
          <a:ln/>
        </p:spPr>
        <p:txBody>
          <a:bodyPr/>
          <a:lstStyle/>
          <a:p>
            <a:r>
              <a:rPr lang="en-US" sz="3000"/>
              <a:t>Largest-in-List Trace-through</a:t>
            </a:r>
          </a:p>
        </p:txBody>
      </p:sp>
      <p:sp>
        <p:nvSpPr>
          <p:cNvPr id="727127" name="Rectangle 87"/>
          <p:cNvSpPr>
            <a:spLocks noChangeArrowheads="1"/>
          </p:cNvSpPr>
          <p:nvPr/>
        </p:nvSpPr>
        <p:spPr bwMode="auto">
          <a:xfrm>
            <a:off x="7629525" y="2143125"/>
            <a:ext cx="752475" cy="3429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28" name="Rectangle 88"/>
          <p:cNvSpPr>
            <a:spLocks noChangeArrowheads="1"/>
          </p:cNvSpPr>
          <p:nvPr/>
        </p:nvSpPr>
        <p:spPr bwMode="auto">
          <a:xfrm>
            <a:off x="7658100" y="3028950"/>
            <a:ext cx="752475" cy="3429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29" name="Rectangle 89"/>
          <p:cNvSpPr>
            <a:spLocks noChangeArrowheads="1"/>
          </p:cNvSpPr>
          <p:nvPr/>
        </p:nvSpPr>
        <p:spPr bwMode="auto">
          <a:xfrm>
            <a:off x="7648575" y="3857625"/>
            <a:ext cx="752475" cy="3429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7 L -0.61771 -0.236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85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666 -0.23472 L -0.61666 -0.1347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 " pathEditMode="relative" ptsTypes="AA">
                                      <p:cBhvr>
                                        <p:cTn id="42" dur="2000" fill="hold"/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 " pathEditMode="relative" ptsTypes="AA">
                                      <p:cBhvr>
                                        <p:cTn id="44" dur="2000" fill="hold"/>
                                        <p:tgtEl>
                                          <p:spTgt spid="727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2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0.00277 L -0.06354 -0.53612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27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2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2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9977 L 1.11111E-6 0.1997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 " pathEditMode="relative" ptsTypes="AA">
                                      <p:cBhvr>
                                        <p:cTn id="99" dur="2000" fill="hold"/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9722 L -3.33333E-6 0.19722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727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 " pathEditMode="relative" ptsTypes="AA">
                                      <p:cBhvr>
                                        <p:cTn id="103" dur="2000" fill="hold"/>
                                        <p:tgtEl>
                                          <p:spTgt spid="7270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63 -0.53611 L -0.06563 -0.43611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727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0139 L -0.00278 0.10139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727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 " pathEditMode="relative" ptsTypes="AA">
                                      <p:cBhvr>
                                        <p:cTn id="109" dur="2000" fill="hold"/>
                                        <p:tgtEl>
                                          <p:spTgt spid="727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 " pathEditMode="relative" ptsTypes="AA">
                                      <p:cBhvr>
                                        <p:cTn id="111" dur="2000" fill="hold"/>
                                        <p:tgtEl>
                                          <p:spTgt spid="7270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 " pathEditMode="relative" ptsTypes="AA">
                                      <p:cBhvr>
                                        <p:cTn id="113" dur="2000" fill="hold"/>
                                        <p:tgtEl>
                                          <p:spTgt spid="727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666 -0.13472 L -0.61666 -0.03472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72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96296E-6 L -0.08333 -0.53611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727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-2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2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000"/>
                                        <p:tgtEl>
                                          <p:spTgt spid="72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42916 -0.39861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727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58" y="-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727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727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727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1000"/>
                                        <p:tgtEl>
                                          <p:spTgt spid="727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727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916 -0.39861 L -0.6427 0.05695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727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77" y="22778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72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0" grpId="0" animBg="1"/>
      <p:bldP spid="727061" grpId="0" animBg="1"/>
      <p:bldP spid="727061" grpId="1" animBg="1"/>
      <p:bldP spid="727061" grpId="2" animBg="1"/>
      <p:bldP spid="727062" grpId="0"/>
      <p:bldP spid="727062" grpId="1"/>
      <p:bldP spid="727062" grpId="2"/>
      <p:bldP spid="727062" grpId="3"/>
      <p:bldP spid="727064" grpId="0" animBg="1"/>
      <p:bldP spid="727064" grpId="1" animBg="1"/>
      <p:bldP spid="727068" grpId="0" animBg="1"/>
      <p:bldP spid="727068" grpId="1" animBg="1"/>
      <p:bldP spid="727068" grpId="2" animBg="1"/>
      <p:bldP spid="727072" grpId="0"/>
      <p:bldP spid="727072" grpId="1"/>
      <p:bldP spid="727072" grpId="2"/>
      <p:bldP spid="727074" grpId="0" animBg="1"/>
      <p:bldP spid="727074" grpId="1" animBg="1"/>
      <p:bldP spid="727075" grpId="0" animBg="1"/>
      <p:bldP spid="727075" grpId="1" animBg="1"/>
      <p:bldP spid="727075" grpId="2" animBg="1"/>
      <p:bldP spid="727085" grpId="0" animBg="1"/>
      <p:bldP spid="727085" grpId="1" animBg="1"/>
      <p:bldP spid="727085" grpId="2" animBg="1"/>
      <p:bldP spid="727086" grpId="0" animBg="1"/>
      <p:bldP spid="727086" grpId="1" animBg="1"/>
      <p:bldP spid="727090" grpId="0"/>
      <p:bldP spid="727090" grpId="1"/>
      <p:bldP spid="727090" grpId="2"/>
      <p:bldP spid="727092" grpId="0" animBg="1"/>
      <p:bldP spid="727092" grpId="1" animBg="1"/>
      <p:bldP spid="727093" grpId="0" animBg="1"/>
      <p:bldP spid="727093" grpId="1" animBg="1"/>
      <p:bldP spid="727103" grpId="0" animBg="1"/>
      <p:bldP spid="727103" grpId="1" animBg="1"/>
      <p:bldP spid="727104" grpId="0" animBg="1"/>
      <p:bldP spid="727105" grpId="0" animBg="1"/>
      <p:bldP spid="727106" grpId="0"/>
      <p:bldP spid="727106" grpId="1"/>
      <p:bldP spid="727106" grpId="2"/>
      <p:bldP spid="727107" grpId="0" animBg="1"/>
      <p:bldP spid="727107" grpId="1" animBg="1"/>
      <p:bldP spid="727107" grpId="2" animBg="1"/>
      <p:bldP spid="727127" grpId="0" animBg="1"/>
      <p:bldP spid="727127" grpId="1" animBg="1"/>
      <p:bldP spid="727128" grpId="0" animBg="1"/>
      <p:bldP spid="727128" grpId="1" animBg="1"/>
      <p:bldP spid="727129" grpId="0" animBg="1"/>
      <p:bldP spid="727129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ED35-531C-4905-B0BC-C7A5EA7F4E03}" type="slidenum">
              <a:rPr lang="en-US"/>
              <a:pPr/>
              <a:t>53</a:t>
            </a:fld>
            <a:endParaRPr lang="en-US"/>
          </a:p>
        </p:txBody>
      </p:sp>
      <p:sp>
        <p:nvSpPr>
          <p:cNvPr id="729186" name="Text Box 98"/>
          <p:cNvSpPr txBox="1">
            <a:spLocks noChangeArrowheads="1"/>
          </p:cNvSpPr>
          <p:nvPr/>
        </p:nvSpPr>
        <p:spPr bwMode="auto">
          <a:xfrm>
            <a:off x="5784850" y="4268788"/>
            <a:ext cx="335915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Node *head;</a:t>
            </a:r>
          </a:p>
          <a:p>
            <a:pPr algn="l">
              <a:spcBef>
                <a:spcPct val="50000"/>
              </a:spcBef>
            </a:pPr>
            <a:r>
              <a:rPr lang="en-US"/>
              <a:t>    ...   // create linked list</a:t>
            </a:r>
          </a:p>
          <a:p>
            <a:pPr algn="l">
              <a:spcBef>
                <a:spcPct val="50000"/>
              </a:spcBef>
            </a:pPr>
            <a:r>
              <a:rPr lang="en-US"/>
              <a:t>    cout &lt;&lt; findLargest(head);</a:t>
            </a:r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pic>
        <p:nvPicPr>
          <p:cNvPr id="729169" name="Picture 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904875"/>
            <a:ext cx="1554163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9189" name="Text Box 101"/>
          <p:cNvSpPr txBox="1">
            <a:spLocks noChangeArrowheads="1"/>
          </p:cNvSpPr>
          <p:nvPr/>
        </p:nvSpPr>
        <p:spPr bwMode="auto">
          <a:xfrm>
            <a:off x="8245475" y="1677988"/>
            <a:ext cx="617538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solidFill>
                  <a:srgbClr val="6600CC"/>
                </a:solidFill>
              </a:rPr>
              <a:t>1200</a:t>
            </a: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200">
              <a:solidFill>
                <a:srgbClr val="6600CC"/>
              </a:solidFill>
            </a:endParaRPr>
          </a:p>
          <a:p>
            <a:endParaRPr lang="en-US" sz="1600">
              <a:solidFill>
                <a:srgbClr val="6600CC"/>
              </a:solidFill>
            </a:endParaRPr>
          </a:p>
          <a:p>
            <a:r>
              <a:rPr lang="en-US" sz="1500">
                <a:solidFill>
                  <a:srgbClr val="6600CC"/>
                </a:solidFill>
              </a:rPr>
              <a:t>1300</a:t>
            </a:r>
          </a:p>
          <a:p>
            <a:endParaRPr lang="en-US" sz="1500">
              <a:solidFill>
                <a:srgbClr val="6600CC"/>
              </a:solidFill>
            </a:endParaRPr>
          </a:p>
          <a:p>
            <a:endParaRPr lang="en-US">
              <a:solidFill>
                <a:srgbClr val="6600CC"/>
              </a:solidFill>
            </a:endParaRPr>
          </a:p>
          <a:p>
            <a:endParaRPr lang="en-US" sz="800">
              <a:solidFill>
                <a:srgbClr val="6600CC"/>
              </a:solidFill>
            </a:endParaRPr>
          </a:p>
          <a:p>
            <a:r>
              <a:rPr lang="en-US" sz="1500">
                <a:solidFill>
                  <a:srgbClr val="6600CC"/>
                </a:solidFill>
              </a:rPr>
              <a:t>1400</a:t>
            </a:r>
          </a:p>
        </p:txBody>
      </p:sp>
      <p:grpSp>
        <p:nvGrpSpPr>
          <p:cNvPr id="729170" name="Group 82"/>
          <p:cNvGrpSpPr>
            <a:grpSpLocks/>
          </p:cNvGrpSpPr>
          <p:nvPr/>
        </p:nvGrpSpPr>
        <p:grpSpPr bwMode="auto">
          <a:xfrm>
            <a:off x="6743700" y="1647825"/>
            <a:ext cx="900113" cy="371475"/>
            <a:chOff x="4248" y="1038"/>
            <a:chExt cx="567" cy="234"/>
          </a:xfrm>
        </p:grpSpPr>
        <p:sp>
          <p:nvSpPr>
            <p:cNvPr id="729171" name="Rectangle 83"/>
            <p:cNvSpPr>
              <a:spLocks noChangeArrowheads="1"/>
            </p:cNvSpPr>
            <p:nvPr/>
          </p:nvSpPr>
          <p:spPr bwMode="auto">
            <a:xfrm>
              <a:off x="4248" y="1104"/>
              <a:ext cx="480" cy="16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9172" name="Text Box 84"/>
            <p:cNvSpPr txBox="1">
              <a:spLocks noChangeArrowheads="1"/>
            </p:cNvSpPr>
            <p:nvPr/>
          </p:nvSpPr>
          <p:spPr bwMode="auto">
            <a:xfrm>
              <a:off x="4254" y="1038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FF"/>
                  </a:solidFill>
                </a:rPr>
                <a:t>  cur</a:t>
              </a:r>
              <a:r>
                <a:rPr lang="en-US">
                  <a:solidFill>
                    <a:srgbClr val="9900FF"/>
                  </a:solidFill>
                  <a:sym typeface="Wingdings" pitchFamily="2" charset="2"/>
                </a:rPr>
                <a:t></a:t>
              </a:r>
              <a:endParaRPr lang="en-US">
                <a:solidFill>
                  <a:srgbClr val="9900FF"/>
                </a:solidFill>
              </a:endParaRPr>
            </a:p>
          </p:txBody>
        </p:sp>
      </p:grpSp>
      <p:grpSp>
        <p:nvGrpSpPr>
          <p:cNvPr id="729173" name="Group 85"/>
          <p:cNvGrpSpPr>
            <a:grpSpLocks/>
          </p:cNvGrpSpPr>
          <p:nvPr/>
        </p:nvGrpSpPr>
        <p:grpSpPr bwMode="auto">
          <a:xfrm>
            <a:off x="6848475" y="857250"/>
            <a:ext cx="1905000" cy="2047875"/>
            <a:chOff x="4314" y="540"/>
            <a:chExt cx="1200" cy="1290"/>
          </a:xfrm>
        </p:grpSpPr>
        <p:sp>
          <p:nvSpPr>
            <p:cNvPr id="729174" name="Rectangle 86"/>
            <p:cNvSpPr>
              <a:spLocks noChangeArrowheads="1"/>
            </p:cNvSpPr>
            <p:nvPr/>
          </p:nvSpPr>
          <p:spPr bwMode="auto">
            <a:xfrm>
              <a:off x="4356" y="540"/>
              <a:ext cx="1158" cy="1086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9175" name="Rectangle 87"/>
            <p:cNvSpPr>
              <a:spLocks noChangeArrowheads="1"/>
            </p:cNvSpPr>
            <p:nvPr/>
          </p:nvSpPr>
          <p:spPr bwMode="auto">
            <a:xfrm>
              <a:off x="4812" y="1560"/>
              <a:ext cx="66" cy="27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9176" name="Group 88"/>
            <p:cNvGrpSpPr>
              <a:grpSpLocks/>
            </p:cNvGrpSpPr>
            <p:nvPr/>
          </p:nvGrpSpPr>
          <p:grpSpPr bwMode="auto">
            <a:xfrm>
              <a:off x="4314" y="1584"/>
              <a:ext cx="567" cy="234"/>
              <a:chOff x="4248" y="1038"/>
              <a:chExt cx="567" cy="234"/>
            </a:xfrm>
          </p:grpSpPr>
          <p:sp>
            <p:nvSpPr>
              <p:cNvPr id="729177" name="Rectangle 89"/>
              <p:cNvSpPr>
                <a:spLocks noChangeArrowheads="1"/>
              </p:cNvSpPr>
              <p:nvPr/>
            </p:nvSpPr>
            <p:spPr bwMode="auto">
              <a:xfrm>
                <a:off x="4248" y="1104"/>
                <a:ext cx="480" cy="168"/>
              </a:xfrm>
              <a:prstGeom prst="rect">
                <a:avLst/>
              </a:prstGeom>
              <a:solidFill>
                <a:schemeClr val="bg1">
                  <a:alpha val="89999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9178" name="Text Box 90"/>
              <p:cNvSpPr txBox="1">
                <a:spLocks noChangeArrowheads="1"/>
              </p:cNvSpPr>
              <p:nvPr/>
            </p:nvSpPr>
            <p:spPr bwMode="auto">
              <a:xfrm>
                <a:off x="4254" y="1038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>
                    <a:solidFill>
                      <a:srgbClr val="9900FF"/>
                    </a:solidFill>
                  </a:rPr>
                  <a:t>  cur</a:t>
                </a:r>
                <a:r>
                  <a:rPr lang="en-US">
                    <a:solidFill>
                      <a:srgbClr val="9900FF"/>
                    </a:solidFill>
                    <a:sym typeface="Wingdings" pitchFamily="2" charset="2"/>
                  </a:rPr>
                  <a:t></a:t>
                </a:r>
                <a:endParaRPr lang="en-US">
                  <a:solidFill>
                    <a:srgbClr val="9900FF"/>
                  </a:solidFill>
                </a:endParaRPr>
              </a:p>
            </p:txBody>
          </p:sp>
        </p:grpSp>
      </p:grpSp>
      <p:grpSp>
        <p:nvGrpSpPr>
          <p:cNvPr id="729090" name="Group 2"/>
          <p:cNvGrpSpPr>
            <a:grpSpLocks/>
          </p:cNvGrpSpPr>
          <p:nvPr/>
        </p:nvGrpSpPr>
        <p:grpSpPr bwMode="auto">
          <a:xfrm>
            <a:off x="196850" y="3025775"/>
            <a:ext cx="4737100" cy="2425700"/>
            <a:chOff x="144" y="2448"/>
            <a:chExt cx="2984" cy="1528"/>
          </a:xfrm>
        </p:grpSpPr>
        <p:sp>
          <p:nvSpPr>
            <p:cNvPr id="729091" name="Text Box 3"/>
            <p:cNvSpPr txBox="1">
              <a:spLocks noChangeArrowheads="1"/>
            </p:cNvSpPr>
            <p:nvPr/>
          </p:nvSpPr>
          <p:spPr bwMode="auto">
            <a:xfrm>
              <a:off x="144" y="2448"/>
              <a:ext cx="2984" cy="1528"/>
            </a:xfrm>
            <a:prstGeom prst="rect">
              <a:avLst/>
            </a:prstGeom>
            <a:solidFill>
              <a:srgbClr val="FBFFF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findLargest(Node *cur)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 sz="1700"/>
                <a:t>    if (cur-&gt;next == NULL)  return(cur-&gt;val);</a:t>
              </a:r>
            </a:p>
            <a:p>
              <a:pPr algn="l"/>
              <a:r>
                <a:rPr lang="en-US" sz="1000"/>
                <a:t>    </a:t>
              </a:r>
            </a:p>
            <a:p>
              <a:pPr algn="l"/>
              <a:r>
                <a:rPr lang="en-US"/>
                <a:t>    int rest = findLargest( cur-&gt;next );</a:t>
              </a:r>
            </a:p>
            <a:p>
              <a:pPr algn="l"/>
              <a:endParaRPr lang="en-US" sz="400"/>
            </a:p>
            <a:p>
              <a:pPr algn="l"/>
              <a:r>
                <a:rPr lang="en-US"/>
                <a:t>    if (rest &gt; cur-&gt;val)</a:t>
              </a:r>
            </a:p>
            <a:p>
              <a:pPr algn="l"/>
              <a:endParaRPr lang="en-US" sz="400"/>
            </a:p>
            <a:p>
              <a:pPr algn="l"/>
              <a:r>
                <a:rPr lang="en-US"/>
                <a:t>             return rest;</a:t>
              </a:r>
            </a:p>
            <a:p>
              <a:pPr algn="l"/>
              <a:endParaRPr lang="en-US" sz="400"/>
            </a:p>
            <a:p>
              <a:pPr algn="l"/>
              <a:r>
                <a:rPr lang="en-US"/>
                <a:t>             return cur-&gt;val;</a:t>
              </a:r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729092" name="Rectangle 4"/>
            <p:cNvSpPr>
              <a:spLocks noChangeArrowheads="1"/>
            </p:cNvSpPr>
            <p:nvPr/>
          </p:nvSpPr>
          <p:spPr bwMode="auto">
            <a:xfrm>
              <a:off x="355" y="3537"/>
              <a:ext cx="3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</a:t>
              </a:r>
            </a:p>
          </p:txBody>
        </p:sp>
      </p:grpSp>
      <p:sp>
        <p:nvSpPr>
          <p:cNvPr id="729093" name="Rectangle 5"/>
          <p:cNvSpPr>
            <a:spLocks noChangeArrowheads="1"/>
          </p:cNvSpPr>
          <p:nvPr/>
        </p:nvSpPr>
        <p:spPr bwMode="auto">
          <a:xfrm>
            <a:off x="1619250" y="3914775"/>
            <a:ext cx="2686050" cy="3619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9094" name="Rectangle 6"/>
          <p:cNvSpPr>
            <a:spLocks noChangeArrowheads="1"/>
          </p:cNvSpPr>
          <p:nvPr/>
        </p:nvSpPr>
        <p:spPr bwMode="auto">
          <a:xfrm>
            <a:off x="1924050" y="39052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8</a:t>
            </a:r>
          </a:p>
        </p:txBody>
      </p:sp>
      <p:sp>
        <p:nvSpPr>
          <p:cNvPr id="729095" name="Rectangle 7"/>
          <p:cNvSpPr>
            <a:spLocks noChangeArrowheads="1"/>
          </p:cNvSpPr>
          <p:nvPr/>
        </p:nvSpPr>
        <p:spPr bwMode="auto">
          <a:xfrm>
            <a:off x="2495550" y="2743200"/>
            <a:ext cx="706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1300</a:t>
            </a:r>
          </a:p>
        </p:txBody>
      </p:sp>
      <p:sp>
        <p:nvSpPr>
          <p:cNvPr id="729122" name="Line 34"/>
          <p:cNvSpPr>
            <a:spLocks noChangeShapeType="1"/>
          </p:cNvSpPr>
          <p:nvPr/>
        </p:nvSpPr>
        <p:spPr bwMode="auto">
          <a:xfrm>
            <a:off x="5800725" y="6115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9123" name="Rectangle 35"/>
          <p:cNvSpPr>
            <a:spLocks noChangeArrowheads="1"/>
          </p:cNvSpPr>
          <p:nvPr/>
        </p:nvSpPr>
        <p:spPr bwMode="auto">
          <a:xfrm>
            <a:off x="5724525" y="4267200"/>
            <a:ext cx="3343275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29125" name="Group 37"/>
          <p:cNvGrpSpPr>
            <a:grpSpLocks/>
          </p:cNvGrpSpPr>
          <p:nvPr/>
        </p:nvGrpSpPr>
        <p:grpSpPr bwMode="auto">
          <a:xfrm>
            <a:off x="209550" y="5711825"/>
            <a:ext cx="4737100" cy="2425700"/>
            <a:chOff x="144" y="2448"/>
            <a:chExt cx="2984" cy="1528"/>
          </a:xfrm>
        </p:grpSpPr>
        <p:sp>
          <p:nvSpPr>
            <p:cNvPr id="729126" name="Text Box 38"/>
            <p:cNvSpPr txBox="1">
              <a:spLocks noChangeArrowheads="1"/>
            </p:cNvSpPr>
            <p:nvPr/>
          </p:nvSpPr>
          <p:spPr bwMode="auto">
            <a:xfrm>
              <a:off x="144" y="2448"/>
              <a:ext cx="2984" cy="1528"/>
            </a:xfrm>
            <a:prstGeom prst="rect">
              <a:avLst/>
            </a:prstGeom>
            <a:solidFill>
              <a:srgbClr val="FBFFF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int findLargest(Node *cur)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 sz="1700"/>
                <a:t>    if (cur-&gt;next == NULL)  return(cur-&gt;val);</a:t>
              </a:r>
            </a:p>
            <a:p>
              <a:pPr algn="l"/>
              <a:r>
                <a:rPr lang="en-US" sz="1000"/>
                <a:t>    </a:t>
              </a:r>
            </a:p>
            <a:p>
              <a:pPr algn="l"/>
              <a:r>
                <a:rPr lang="en-US"/>
                <a:t>    int rest = findLargest( cur-&gt;next );</a:t>
              </a:r>
            </a:p>
            <a:p>
              <a:pPr algn="l"/>
              <a:endParaRPr lang="en-US" sz="400"/>
            </a:p>
            <a:p>
              <a:pPr algn="l"/>
              <a:r>
                <a:rPr lang="en-US"/>
                <a:t>    if (rest &gt; cur-&gt;val)</a:t>
              </a:r>
            </a:p>
            <a:p>
              <a:pPr algn="l"/>
              <a:endParaRPr lang="en-US" sz="400"/>
            </a:p>
            <a:p>
              <a:pPr algn="l"/>
              <a:r>
                <a:rPr lang="en-US"/>
                <a:t>             return rest;</a:t>
              </a:r>
            </a:p>
            <a:p>
              <a:pPr algn="l"/>
              <a:endParaRPr lang="en-US" sz="400"/>
            </a:p>
            <a:p>
              <a:pPr algn="l"/>
              <a:r>
                <a:rPr lang="en-US"/>
                <a:t>             return cur-&gt;val;</a:t>
              </a:r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729127" name="Rectangle 39"/>
            <p:cNvSpPr>
              <a:spLocks noChangeArrowheads="1"/>
            </p:cNvSpPr>
            <p:nvPr/>
          </p:nvSpPr>
          <p:spPr bwMode="auto">
            <a:xfrm>
              <a:off x="355" y="3537"/>
              <a:ext cx="3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</a:t>
              </a:r>
            </a:p>
          </p:txBody>
        </p:sp>
      </p:grpSp>
      <p:sp>
        <p:nvSpPr>
          <p:cNvPr id="729128" name="Rectangle 40"/>
          <p:cNvSpPr>
            <a:spLocks noChangeArrowheads="1"/>
          </p:cNvSpPr>
          <p:nvPr/>
        </p:nvSpPr>
        <p:spPr bwMode="auto">
          <a:xfrm>
            <a:off x="2489200" y="5505450"/>
            <a:ext cx="706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1200</a:t>
            </a:r>
          </a:p>
        </p:txBody>
      </p:sp>
      <p:sp>
        <p:nvSpPr>
          <p:cNvPr id="729130" name="Line 42"/>
          <p:cNvSpPr>
            <a:spLocks noChangeShapeType="1"/>
          </p:cNvSpPr>
          <p:nvPr/>
        </p:nvSpPr>
        <p:spPr bwMode="auto">
          <a:xfrm>
            <a:off x="228600" y="4105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9131" name="Line 43"/>
          <p:cNvSpPr>
            <a:spLocks noChangeShapeType="1"/>
          </p:cNvSpPr>
          <p:nvPr/>
        </p:nvSpPr>
        <p:spPr bwMode="auto">
          <a:xfrm>
            <a:off x="228600" y="4429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9133" name="Line 45"/>
          <p:cNvSpPr>
            <a:spLocks noChangeShapeType="1"/>
          </p:cNvSpPr>
          <p:nvPr/>
        </p:nvSpPr>
        <p:spPr bwMode="auto">
          <a:xfrm>
            <a:off x="295275" y="495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9134" name="Line 46"/>
          <p:cNvSpPr>
            <a:spLocks noChangeShapeType="1"/>
          </p:cNvSpPr>
          <p:nvPr/>
        </p:nvSpPr>
        <p:spPr bwMode="auto">
          <a:xfrm>
            <a:off x="790575" y="5114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9136" name="Line 48"/>
          <p:cNvSpPr>
            <a:spLocks noChangeShapeType="1"/>
          </p:cNvSpPr>
          <p:nvPr/>
        </p:nvSpPr>
        <p:spPr bwMode="auto">
          <a:xfrm>
            <a:off x="228600" y="6791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9137" name="Rectangle 49"/>
          <p:cNvSpPr>
            <a:spLocks noChangeArrowheads="1"/>
          </p:cNvSpPr>
          <p:nvPr/>
        </p:nvSpPr>
        <p:spPr bwMode="auto">
          <a:xfrm>
            <a:off x="152400" y="5486400"/>
            <a:ext cx="4914900" cy="2743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9139" name="AutoShape 51"/>
          <p:cNvSpPr>
            <a:spLocks noChangeArrowheads="1"/>
          </p:cNvSpPr>
          <p:nvPr/>
        </p:nvSpPr>
        <p:spPr bwMode="auto">
          <a:xfrm>
            <a:off x="2362200" y="1962150"/>
            <a:ext cx="3581400" cy="1400175"/>
          </a:xfrm>
          <a:prstGeom prst="wedgeRoundRectCallout">
            <a:avLst>
              <a:gd name="adj1" fmla="val -48935"/>
              <a:gd name="adj2" fmla="val 119389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The biggest value in the rest of the list was 8.</a:t>
            </a:r>
          </a:p>
          <a:p>
            <a:r>
              <a:rPr lang="en-US"/>
              <a:t>Our current value is 12.</a:t>
            </a:r>
          </a:p>
          <a:p>
            <a:r>
              <a:rPr lang="en-US"/>
              <a:t>12 &gt; 8, so let’s return 12</a:t>
            </a:r>
          </a:p>
        </p:txBody>
      </p:sp>
      <p:sp>
        <p:nvSpPr>
          <p:cNvPr id="729140" name="Rectangle 52"/>
          <p:cNvSpPr>
            <a:spLocks noChangeArrowheads="1"/>
          </p:cNvSpPr>
          <p:nvPr/>
        </p:nvSpPr>
        <p:spPr bwMode="auto">
          <a:xfrm>
            <a:off x="1619250" y="4638675"/>
            <a:ext cx="3248025" cy="3619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9142" name="Line 54"/>
          <p:cNvSpPr>
            <a:spLocks noChangeShapeType="1"/>
          </p:cNvSpPr>
          <p:nvPr/>
        </p:nvSpPr>
        <p:spPr bwMode="auto">
          <a:xfrm>
            <a:off x="238125" y="5200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9143" name="Rectangle 55"/>
          <p:cNvSpPr>
            <a:spLocks noChangeArrowheads="1"/>
          </p:cNvSpPr>
          <p:nvPr/>
        </p:nvSpPr>
        <p:spPr bwMode="auto">
          <a:xfrm>
            <a:off x="6886575" y="5886450"/>
            <a:ext cx="2114550" cy="419100"/>
          </a:xfrm>
          <a:prstGeom prst="rect">
            <a:avLst/>
          </a:prstGeom>
          <a:solidFill>
            <a:srgbClr val="FFFF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9146" name="AutoShape 58"/>
          <p:cNvSpPr>
            <a:spLocks noChangeArrowheads="1"/>
          </p:cNvSpPr>
          <p:nvPr/>
        </p:nvSpPr>
        <p:spPr bwMode="auto">
          <a:xfrm>
            <a:off x="2447925" y="2809875"/>
            <a:ext cx="4686300" cy="1400175"/>
          </a:xfrm>
          <a:prstGeom prst="wedgeRoundRectCallout">
            <a:avLst>
              <a:gd name="adj1" fmla="val -49185"/>
              <a:gd name="adj2" fmla="val 119389"/>
              <a:gd name="adj3" fmla="val 16667"/>
            </a:avLst>
          </a:prstGeom>
          <a:solidFill>
            <a:srgbClr val="FFF9F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The biggest value in the rest of the list was 12.</a:t>
            </a:r>
          </a:p>
          <a:p>
            <a:r>
              <a:rPr lang="en-US"/>
              <a:t>Our current value is 3.</a:t>
            </a:r>
          </a:p>
          <a:p>
            <a:r>
              <a:rPr lang="en-US"/>
              <a:t>12 &gt; 3, so let’s return 12</a:t>
            </a:r>
          </a:p>
        </p:txBody>
      </p:sp>
      <p:sp>
        <p:nvSpPr>
          <p:cNvPr id="729147" name="Line 59"/>
          <p:cNvSpPr>
            <a:spLocks noChangeShapeType="1"/>
          </p:cNvSpPr>
          <p:nvPr/>
        </p:nvSpPr>
        <p:spPr bwMode="auto">
          <a:xfrm>
            <a:off x="828675" y="5543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9148" name="Rectangle 60"/>
          <p:cNvSpPr>
            <a:spLocks noChangeArrowheads="1"/>
          </p:cNvSpPr>
          <p:nvPr/>
        </p:nvSpPr>
        <p:spPr bwMode="auto">
          <a:xfrm>
            <a:off x="1962150" y="5362575"/>
            <a:ext cx="923925" cy="352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9149" name="Rectangle 61"/>
          <p:cNvSpPr>
            <a:spLocks noChangeArrowheads="1"/>
          </p:cNvSpPr>
          <p:nvPr/>
        </p:nvSpPr>
        <p:spPr bwMode="auto">
          <a:xfrm>
            <a:off x="2009775" y="5357813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12</a:t>
            </a:r>
          </a:p>
        </p:txBody>
      </p:sp>
      <p:sp>
        <p:nvSpPr>
          <p:cNvPr id="729151" name="Rectangle 63"/>
          <p:cNvSpPr>
            <a:spLocks noGrp="1" noChangeArrowheads="1"/>
          </p:cNvSpPr>
          <p:nvPr>
            <p:ph type="title"/>
          </p:nvPr>
        </p:nvSpPr>
        <p:spPr>
          <a:xfrm>
            <a:off x="5162550" y="-152400"/>
            <a:ext cx="3952875" cy="1143000"/>
          </a:xfrm>
          <a:noFill/>
          <a:ln/>
        </p:spPr>
        <p:txBody>
          <a:bodyPr/>
          <a:lstStyle/>
          <a:p>
            <a:r>
              <a:rPr lang="en-US" sz="3000"/>
              <a:t>Largest-in-List Trace-through</a:t>
            </a:r>
          </a:p>
        </p:txBody>
      </p:sp>
      <p:sp>
        <p:nvSpPr>
          <p:cNvPr id="729187" name="Rectangle 99"/>
          <p:cNvSpPr>
            <a:spLocks noChangeArrowheads="1"/>
          </p:cNvSpPr>
          <p:nvPr/>
        </p:nvSpPr>
        <p:spPr bwMode="auto">
          <a:xfrm>
            <a:off x="1943100" y="2933700"/>
            <a:ext cx="990600" cy="3619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9188" name="Rectangle 100"/>
          <p:cNvSpPr>
            <a:spLocks noChangeArrowheads="1"/>
          </p:cNvSpPr>
          <p:nvPr/>
        </p:nvSpPr>
        <p:spPr bwMode="auto">
          <a:xfrm>
            <a:off x="7772400" y="2690813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7777 " pathEditMode="relative" ptsTypes="AA">
                                      <p:cBhvr>
                                        <p:cTn id="39" dur="2000" fill="hold"/>
                                        <p:tgtEl>
                                          <p:spTgt spid="729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7777 " pathEditMode="relative" ptsTypes="AA">
                                      <p:cBhvr>
                                        <p:cTn id="41" dur="2000" fill="hold"/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7777 " pathEditMode="relative" ptsTypes="AA">
                                      <p:cBhvr>
                                        <p:cTn id="43" dur="2000" fill="hold"/>
                                        <p:tgtEl>
                                          <p:spTgt spid="7290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7777 " pathEditMode="relative" ptsTypes="AA">
                                      <p:cBhvr>
                                        <p:cTn id="45" dur="2000" fill="hold"/>
                                        <p:tgtEl>
                                          <p:spTgt spid="7290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7777 " pathEditMode="relative" ptsTypes="AA">
                                      <p:cBhvr>
                                        <p:cTn id="47" dur="2000" fill="hold"/>
                                        <p:tgtEl>
                                          <p:spTgt spid="729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777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9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7777 " pathEditMode="relative" ptsTypes="AA">
                                      <p:cBhvr>
                                        <p:cTn id="51" dur="2000" fill="hold"/>
                                        <p:tgtEl>
                                          <p:spTgt spid="729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7777 " pathEditMode="relative" ptsTypes="AA">
                                      <p:cBhvr>
                                        <p:cTn id="53" dur="2000" fill="hold"/>
                                        <p:tgtEl>
                                          <p:spTgt spid="729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7777 " pathEditMode="relative" ptsTypes="AA">
                                      <p:cBhvr>
                                        <p:cTn id="55" dur="2000" fill="hold"/>
                                        <p:tgtEl>
                                          <p:spTgt spid="729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7777 " pathEditMode="relative" ptsTypes="AA">
                                      <p:cBhvr>
                                        <p:cTn id="57" dur="2000" fill="hold"/>
                                        <p:tgtEl>
                                          <p:spTgt spid="729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7777 " pathEditMode="relative" ptsTypes="AA">
                                      <p:cBhvr>
                                        <p:cTn id="59" dur="2000" fill="hold"/>
                                        <p:tgtEl>
                                          <p:spTgt spid="729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00139 L 0.00313 -0.2791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29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1.48148E-6 L -0.63333 0.0486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729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19" y="243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7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29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29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29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29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29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29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729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29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729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333 0.04861 L -0.67187 0.2916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729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12153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72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2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2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2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29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729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729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729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729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729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7 L 0.55416 0.08611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729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8" y="4306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72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3" grpId="0" animBg="1"/>
      <p:bldP spid="729093" grpId="1" animBg="1"/>
      <p:bldP spid="729094" grpId="0"/>
      <p:bldP spid="729094" grpId="1"/>
      <p:bldP spid="729095" grpId="0"/>
      <p:bldP spid="729095" grpId="1"/>
      <p:bldP spid="729123" grpId="0" animBg="1"/>
      <p:bldP spid="729128" grpId="0"/>
      <p:bldP spid="729128" grpId="1"/>
      <p:bldP spid="729130" grpId="0" animBg="1"/>
      <p:bldP spid="729130" grpId="1" animBg="1"/>
      <p:bldP spid="729130" grpId="2" animBg="1"/>
      <p:bldP spid="729131" grpId="0" animBg="1"/>
      <p:bldP spid="729131" grpId="1" animBg="1"/>
      <p:bldP spid="729131" grpId="2" animBg="1"/>
      <p:bldP spid="729133" grpId="0" animBg="1"/>
      <p:bldP spid="729133" grpId="1" animBg="1"/>
      <p:bldP spid="729133" grpId="2" animBg="1"/>
      <p:bldP spid="729134" grpId="0" animBg="1"/>
      <p:bldP spid="729134" grpId="1" animBg="1"/>
      <p:bldP spid="729134" grpId="2" animBg="1"/>
      <p:bldP spid="729136" grpId="0" animBg="1"/>
      <p:bldP spid="729136" grpId="1" animBg="1"/>
      <p:bldP spid="729137" grpId="0" animBg="1"/>
      <p:bldP spid="729137" grpId="1" animBg="1"/>
      <p:bldP spid="729139" grpId="0" animBg="1"/>
      <p:bldP spid="729139" grpId="1" animBg="1"/>
      <p:bldP spid="729140" grpId="0" animBg="1"/>
      <p:bldP spid="729142" grpId="0" animBg="1"/>
      <p:bldP spid="729142" grpId="1" animBg="1"/>
      <p:bldP spid="729143" grpId="0" animBg="1"/>
      <p:bldP spid="729146" grpId="0" animBg="1"/>
      <p:bldP spid="729146" grpId="1" animBg="1"/>
      <p:bldP spid="729147" grpId="0" animBg="1"/>
      <p:bldP spid="729147" grpId="1" animBg="1"/>
      <p:bldP spid="729147" grpId="2" animBg="1"/>
      <p:bldP spid="729148" grpId="0" animBg="1"/>
      <p:bldP spid="729148" grpId="1" animBg="1"/>
      <p:bldP spid="729149" grpId="0"/>
      <p:bldP spid="729187" grpId="0" animBg="1"/>
      <p:bldP spid="729187" grpId="1" animBg="1"/>
      <p:bldP spid="729188" grpId="0"/>
      <p:bldP spid="729188" grpId="1"/>
      <p:bldP spid="729188" grpId="2"/>
      <p:bldP spid="729188" grpId="3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0C4A-B447-47AF-9CAB-BDF03A66CF5A}" type="slidenum">
              <a:rPr lang="en-US"/>
              <a:pPr/>
              <a:t>54</a:t>
            </a:fld>
            <a:endParaRPr lang="en-US"/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Challenge #3</a:t>
            </a:r>
          </a:p>
        </p:txBody>
      </p:sp>
      <p:sp>
        <p:nvSpPr>
          <p:cNvPr id="928771" name="Text Box 3"/>
          <p:cNvSpPr txBox="1">
            <a:spLocks noChangeArrowheads="1"/>
          </p:cNvSpPr>
          <p:nvPr/>
        </p:nvSpPr>
        <p:spPr bwMode="auto">
          <a:xfrm>
            <a:off x="355600" y="1065213"/>
            <a:ext cx="8312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Write a </a:t>
            </a:r>
            <a:r>
              <a:rPr lang="en-US" sz="2400">
                <a:solidFill>
                  <a:srgbClr val="006666"/>
                </a:solidFill>
              </a:rPr>
              <a:t>recursive</a:t>
            </a:r>
            <a:r>
              <a:rPr lang="en-US" sz="2400"/>
              <a:t> function called </a:t>
            </a:r>
            <a:r>
              <a:rPr lang="en-US" sz="2400">
                <a:solidFill>
                  <a:srgbClr val="6600CC"/>
                </a:solidFill>
              </a:rPr>
              <a:t>countNums </a:t>
            </a:r>
            <a:r>
              <a:rPr lang="en-US" sz="2400"/>
              <a:t>that counts the number of times a number appears in an array.</a:t>
            </a:r>
            <a:endParaRPr lang="en-US" sz="1000"/>
          </a:p>
        </p:txBody>
      </p:sp>
      <p:sp>
        <p:nvSpPr>
          <p:cNvPr id="928786" name="Text Box 18"/>
          <p:cNvSpPr txBox="1">
            <a:spLocks noChangeArrowheads="1"/>
          </p:cNvSpPr>
          <p:nvPr/>
        </p:nvSpPr>
        <p:spPr bwMode="auto">
          <a:xfrm>
            <a:off x="2774950" y="2782888"/>
            <a:ext cx="3759200" cy="2432050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const int size = 5;</a:t>
            </a:r>
            <a:br>
              <a:rPr lang="en-US"/>
            </a:br>
            <a:r>
              <a:rPr lang="en-US"/>
              <a:t>    int arr[size] = {7, 9, 6, 7, 7};</a:t>
            </a:r>
          </a:p>
          <a:p>
            <a:pPr algn="l">
              <a:spcBef>
                <a:spcPct val="50000"/>
              </a:spcBef>
            </a:pPr>
            <a:r>
              <a:rPr lang="en-US"/>
              <a:t>    cout &lt;&lt; </a:t>
            </a:r>
            <a:r>
              <a:rPr lang="en-US">
                <a:solidFill>
                  <a:srgbClr val="6600CC"/>
                </a:solidFill>
              </a:rPr>
              <a:t>countNums</a:t>
            </a:r>
            <a:r>
              <a:rPr lang="en-US"/>
              <a:t>(arr,size,7);</a:t>
            </a:r>
            <a:br>
              <a:rPr lang="en-US"/>
            </a:br>
            <a:r>
              <a:rPr lang="en-US"/>
              <a:t>    // should print 3</a:t>
            </a:r>
            <a:br>
              <a:rPr lang="en-US"/>
            </a:br>
            <a:r>
              <a:rPr 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488D-2895-47E9-9D29-8FA50B5ED601}" type="slidenum">
              <a:rPr lang="en-US"/>
              <a:pPr/>
              <a:t>55</a:t>
            </a:fld>
            <a:endParaRPr lang="en-US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Challenge #3</a:t>
            </a:r>
          </a:p>
        </p:txBody>
      </p:sp>
      <p:sp>
        <p:nvSpPr>
          <p:cNvPr id="930821" name="Text Box 5"/>
          <p:cNvSpPr txBox="1">
            <a:spLocks noChangeArrowheads="1"/>
          </p:cNvSpPr>
          <p:nvPr/>
        </p:nvSpPr>
        <p:spPr bwMode="auto">
          <a:xfrm>
            <a:off x="266700" y="1108075"/>
            <a:ext cx="492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#1: Write the function header</a:t>
            </a:r>
          </a:p>
        </p:txBody>
      </p:sp>
      <p:sp>
        <p:nvSpPr>
          <p:cNvPr id="930822" name="Text Box 6"/>
          <p:cNvSpPr txBox="1">
            <a:spLocks noChangeArrowheads="1"/>
          </p:cNvSpPr>
          <p:nvPr/>
        </p:nvSpPr>
        <p:spPr bwMode="auto">
          <a:xfrm>
            <a:off x="600075" y="1822450"/>
            <a:ext cx="399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#3: Add your base case code</a:t>
            </a:r>
          </a:p>
        </p:txBody>
      </p:sp>
      <p:sp>
        <p:nvSpPr>
          <p:cNvPr id="930823" name="Text Box 7"/>
          <p:cNvSpPr txBox="1">
            <a:spLocks noChangeArrowheads="1"/>
          </p:cNvSpPr>
          <p:nvPr/>
        </p:nvSpPr>
        <p:spPr bwMode="auto">
          <a:xfrm>
            <a:off x="368300" y="2212975"/>
            <a:ext cx="485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#4: Add your recursive function call</a:t>
            </a:r>
          </a:p>
        </p:txBody>
      </p:sp>
      <p:sp>
        <p:nvSpPr>
          <p:cNvPr id="930824" name="Text Box 8"/>
          <p:cNvSpPr txBox="1">
            <a:spLocks noChangeArrowheads="1"/>
          </p:cNvSpPr>
          <p:nvPr/>
        </p:nvSpPr>
        <p:spPr bwMode="auto">
          <a:xfrm>
            <a:off x="285750" y="2593975"/>
            <a:ext cx="496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#5: Write your func’s completion logic</a:t>
            </a:r>
          </a:p>
        </p:txBody>
      </p:sp>
      <p:sp>
        <p:nvSpPr>
          <p:cNvPr id="930825" name="Text Box 9"/>
          <p:cNvSpPr txBox="1">
            <a:spLocks noChangeArrowheads="1"/>
          </p:cNvSpPr>
          <p:nvPr/>
        </p:nvSpPr>
        <p:spPr bwMode="auto">
          <a:xfrm>
            <a:off x="257175" y="1470025"/>
            <a:ext cx="4918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#2: Show how to use your function</a:t>
            </a:r>
          </a:p>
        </p:txBody>
      </p:sp>
      <p:sp>
        <p:nvSpPr>
          <p:cNvPr id="930826" name="Text Box 10"/>
          <p:cNvSpPr txBox="1">
            <a:spLocks noChangeArrowheads="1"/>
          </p:cNvSpPr>
          <p:nvPr/>
        </p:nvSpPr>
        <p:spPr bwMode="auto">
          <a:xfrm>
            <a:off x="0" y="3022600"/>
            <a:ext cx="532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#6: Validate your function</a:t>
            </a:r>
          </a:p>
        </p:txBody>
      </p:sp>
      <p:sp>
        <p:nvSpPr>
          <p:cNvPr id="930834" name="Text Box 18"/>
          <p:cNvSpPr txBox="1">
            <a:spLocks noChangeArrowheads="1"/>
          </p:cNvSpPr>
          <p:nvPr/>
        </p:nvSpPr>
        <p:spPr bwMode="auto">
          <a:xfrm>
            <a:off x="146050" y="3706813"/>
            <a:ext cx="4559300" cy="2963862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int countNums(int arr[], int size, int val)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</a:t>
            </a:r>
            <a:br>
              <a:rPr lang="en-US"/>
            </a:br>
            <a:r>
              <a:rPr lang="en-US"/>
              <a:t> 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800"/>
              <a:t/>
            </a:r>
            <a:br>
              <a:rPr lang="en-US" sz="800"/>
            </a:br>
            <a:r>
              <a:rPr lang="en-US"/>
              <a:t>}</a:t>
            </a:r>
          </a:p>
        </p:txBody>
      </p:sp>
      <p:sp>
        <p:nvSpPr>
          <p:cNvPr id="930835" name="Rectangle 19"/>
          <p:cNvSpPr>
            <a:spLocks noChangeArrowheads="1"/>
          </p:cNvSpPr>
          <p:nvPr/>
        </p:nvSpPr>
        <p:spPr bwMode="auto">
          <a:xfrm>
            <a:off x="361950" y="4232275"/>
            <a:ext cx="180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if (size == 0)    </a:t>
            </a:r>
            <a:br>
              <a:rPr lang="en-US"/>
            </a:br>
            <a:r>
              <a:rPr lang="en-US"/>
              <a:t>     return 0;</a:t>
            </a:r>
          </a:p>
        </p:txBody>
      </p:sp>
      <p:sp>
        <p:nvSpPr>
          <p:cNvPr id="930836" name="Rectangle 20"/>
          <p:cNvSpPr>
            <a:spLocks noChangeArrowheads="1"/>
          </p:cNvSpPr>
          <p:nvPr/>
        </p:nvSpPr>
        <p:spPr bwMode="auto">
          <a:xfrm>
            <a:off x="276225" y="483870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int c1 = 0, c2 = 0;</a:t>
            </a:r>
          </a:p>
        </p:txBody>
      </p:sp>
      <p:sp>
        <p:nvSpPr>
          <p:cNvPr id="930837" name="Text Box 21"/>
          <p:cNvSpPr txBox="1">
            <a:spLocks noChangeArrowheads="1"/>
          </p:cNvSpPr>
          <p:nvPr/>
        </p:nvSpPr>
        <p:spPr bwMode="auto">
          <a:xfrm>
            <a:off x="4899025" y="3990975"/>
            <a:ext cx="4206875" cy="2690813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int main()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   const int size = 5;</a:t>
            </a:r>
            <a:br>
              <a:rPr lang="en-US"/>
            </a:br>
            <a:r>
              <a:rPr lang="en-US"/>
              <a:t>   int arr[size] = {7, 9, 6, 7, 7};</a:t>
            </a:r>
            <a:br>
              <a:rPr lang="en-US"/>
            </a:br>
            <a:r>
              <a:rPr lang="en-US" sz="800"/>
              <a:t/>
            </a:r>
            <a:br>
              <a:rPr lang="en-US" sz="800"/>
            </a:br>
            <a:r>
              <a:rPr lang="en-US"/>
              <a:t>   int val = 7;</a:t>
            </a:r>
          </a:p>
          <a:p>
            <a:pPr algn="l">
              <a:spcBef>
                <a:spcPct val="50000"/>
              </a:spcBef>
            </a:pPr>
            <a:r>
              <a:rPr lang="en-US"/>
              <a:t/>
            </a:r>
            <a:br>
              <a:rPr lang="en-US"/>
            </a:br>
            <a:endParaRPr lang="en-US"/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sp>
        <p:nvSpPr>
          <p:cNvPr id="930838" name="Rectangle 22"/>
          <p:cNvSpPr>
            <a:spLocks noChangeArrowheads="1"/>
          </p:cNvSpPr>
          <p:nvPr/>
        </p:nvSpPr>
        <p:spPr bwMode="auto">
          <a:xfrm>
            <a:off x="5102225" y="5657850"/>
            <a:ext cx="3500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int a = </a:t>
            </a:r>
            <a:r>
              <a:rPr lang="en-US">
                <a:solidFill>
                  <a:srgbClr val="6600CC"/>
                </a:solidFill>
              </a:rPr>
              <a:t>countNums</a:t>
            </a:r>
            <a:r>
              <a:rPr lang="en-US"/>
              <a:t>(arr,size,val);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930839" name="Rectangle 23"/>
          <p:cNvSpPr>
            <a:spLocks noChangeArrowheads="1"/>
          </p:cNvSpPr>
          <p:nvPr/>
        </p:nvSpPr>
        <p:spPr bwMode="auto">
          <a:xfrm>
            <a:off x="342900" y="5153025"/>
            <a:ext cx="522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if (arr[0] == val)   </a:t>
            </a:r>
            <a:br>
              <a:rPr lang="en-US"/>
            </a:br>
            <a:r>
              <a:rPr lang="en-US"/>
              <a:t>     c1 = 1;</a:t>
            </a:r>
          </a:p>
        </p:txBody>
      </p:sp>
      <p:sp>
        <p:nvSpPr>
          <p:cNvPr id="930840" name="Text Box 24"/>
          <p:cNvSpPr txBox="1">
            <a:spLocks noChangeArrowheads="1"/>
          </p:cNvSpPr>
          <p:nvPr/>
        </p:nvSpPr>
        <p:spPr bwMode="auto">
          <a:xfrm>
            <a:off x="5603875" y="1065213"/>
            <a:ext cx="30638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Write a </a:t>
            </a:r>
            <a:r>
              <a:rPr lang="en-US" sz="2400">
                <a:solidFill>
                  <a:srgbClr val="006666"/>
                </a:solidFill>
              </a:rPr>
              <a:t>recursive</a:t>
            </a:r>
            <a:r>
              <a:rPr lang="en-US" sz="2400"/>
              <a:t> function called </a:t>
            </a:r>
            <a:r>
              <a:rPr lang="en-US" sz="2400">
                <a:solidFill>
                  <a:srgbClr val="6600CC"/>
                </a:solidFill>
              </a:rPr>
              <a:t>countNums </a:t>
            </a:r>
            <a:r>
              <a:rPr lang="en-US" sz="2400"/>
              <a:t>that counts the number of times a number appears in an array.</a:t>
            </a:r>
            <a:endParaRPr lang="en-US" sz="1000"/>
          </a:p>
        </p:txBody>
      </p:sp>
      <p:sp>
        <p:nvSpPr>
          <p:cNvPr id="930841" name="Rectangle 25"/>
          <p:cNvSpPr>
            <a:spLocks noChangeArrowheads="1"/>
          </p:cNvSpPr>
          <p:nvPr/>
        </p:nvSpPr>
        <p:spPr bwMode="auto">
          <a:xfrm>
            <a:off x="5092700" y="5953125"/>
            <a:ext cx="3929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int b = </a:t>
            </a:r>
            <a:r>
              <a:rPr lang="en-US">
                <a:solidFill>
                  <a:srgbClr val="6600CC"/>
                </a:solidFill>
              </a:rPr>
              <a:t>countNums</a:t>
            </a:r>
            <a:r>
              <a:rPr lang="en-US"/>
              <a:t>(arr</a:t>
            </a:r>
            <a:r>
              <a:rPr lang="en-US">
                <a:solidFill>
                  <a:srgbClr val="FF0000"/>
                </a:solidFill>
              </a:rPr>
              <a:t>+1</a:t>
            </a:r>
            <a:r>
              <a:rPr lang="en-US"/>
              <a:t>,size</a:t>
            </a:r>
            <a:r>
              <a:rPr lang="en-US">
                <a:solidFill>
                  <a:srgbClr val="FF0000"/>
                </a:solidFill>
              </a:rPr>
              <a:t>-1</a:t>
            </a:r>
            <a:r>
              <a:rPr lang="en-US"/>
              <a:t>,val);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930842" name="Rectangle 26"/>
          <p:cNvSpPr>
            <a:spLocks noChangeArrowheads="1"/>
          </p:cNvSpPr>
          <p:nvPr/>
        </p:nvSpPr>
        <p:spPr bwMode="auto">
          <a:xfrm>
            <a:off x="352425" y="5734050"/>
            <a:ext cx="5229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c2 = </a:t>
            </a:r>
            <a:r>
              <a:rPr lang="en-US">
                <a:solidFill>
                  <a:srgbClr val="6600CC"/>
                </a:solidFill>
              </a:rPr>
              <a:t>countNums</a:t>
            </a:r>
            <a:r>
              <a:rPr lang="en-US"/>
              <a:t>(arr</a:t>
            </a:r>
            <a:r>
              <a:rPr lang="en-US">
                <a:solidFill>
                  <a:srgbClr val="FF0000"/>
                </a:solidFill>
              </a:rPr>
              <a:t>+1</a:t>
            </a:r>
            <a:r>
              <a:rPr lang="en-US"/>
              <a:t>,size</a:t>
            </a:r>
            <a:r>
              <a:rPr lang="en-US">
                <a:solidFill>
                  <a:srgbClr val="FF0000"/>
                </a:solidFill>
              </a:rPr>
              <a:t>-1</a:t>
            </a:r>
            <a:r>
              <a:rPr lang="en-US"/>
              <a:t>,val);</a:t>
            </a:r>
          </a:p>
        </p:txBody>
      </p:sp>
      <p:sp>
        <p:nvSpPr>
          <p:cNvPr id="930843" name="Rectangle 27"/>
          <p:cNvSpPr>
            <a:spLocks noChangeArrowheads="1"/>
          </p:cNvSpPr>
          <p:nvPr/>
        </p:nvSpPr>
        <p:spPr bwMode="auto">
          <a:xfrm>
            <a:off x="342900" y="6038850"/>
            <a:ext cx="5229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return c1 + c2;</a:t>
            </a:r>
          </a:p>
        </p:txBody>
      </p:sp>
      <p:sp>
        <p:nvSpPr>
          <p:cNvPr id="930845" name="Rectangle 29"/>
          <p:cNvSpPr>
            <a:spLocks noChangeArrowheads="1"/>
          </p:cNvSpPr>
          <p:nvPr/>
        </p:nvSpPr>
        <p:spPr bwMode="auto">
          <a:xfrm>
            <a:off x="187325" y="3741738"/>
            <a:ext cx="4487863" cy="2892425"/>
          </a:xfrm>
          <a:prstGeom prst="rect">
            <a:avLst/>
          </a:prstGeom>
          <a:solidFill>
            <a:srgbClr val="FFFF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21" grpId="0"/>
      <p:bldP spid="930822" grpId="0"/>
      <p:bldP spid="930823" grpId="0"/>
      <p:bldP spid="930824" grpId="0"/>
      <p:bldP spid="930825" grpId="0"/>
      <p:bldP spid="930826" grpId="0"/>
      <p:bldP spid="930834" grpId="0" animBg="1"/>
      <p:bldP spid="930835" grpId="0"/>
      <p:bldP spid="930836" grpId="0"/>
      <p:bldP spid="930837" grpId="0" animBg="1"/>
      <p:bldP spid="930838" grpId="0"/>
      <p:bldP spid="930839" grpId="0"/>
      <p:bldP spid="930841" grpId="0"/>
      <p:bldP spid="930842" grpId="0"/>
      <p:bldP spid="930843" grpId="0"/>
      <p:bldP spid="93084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B98F-6906-4DAC-B5D2-6BF3AAB73AEB}" type="slidenum">
              <a:rPr lang="en-US"/>
              <a:pPr/>
              <a:t>56</a:t>
            </a:fld>
            <a:endParaRPr lang="en-US"/>
          </a:p>
        </p:txBody>
      </p:sp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Challenge #4</a:t>
            </a:r>
          </a:p>
        </p:txBody>
      </p:sp>
      <p:sp>
        <p:nvSpPr>
          <p:cNvPr id="934915" name="Text Box 3"/>
          <p:cNvSpPr txBox="1">
            <a:spLocks noChangeArrowheads="1"/>
          </p:cNvSpPr>
          <p:nvPr/>
        </p:nvSpPr>
        <p:spPr bwMode="auto">
          <a:xfrm>
            <a:off x="355600" y="941388"/>
            <a:ext cx="8312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Write a function that finds and returns the earliest position of a number in a linked list. If the number is not in the list or the list is empty, your function should return -1 to indicate this.</a:t>
            </a:r>
            <a:endParaRPr lang="en-US" sz="1000"/>
          </a:p>
        </p:txBody>
      </p:sp>
      <p:sp>
        <p:nvSpPr>
          <p:cNvPr id="934916" name="Text Box 4"/>
          <p:cNvSpPr txBox="1">
            <a:spLocks noChangeArrowheads="1"/>
          </p:cNvSpPr>
          <p:nvPr/>
        </p:nvSpPr>
        <p:spPr bwMode="auto">
          <a:xfrm>
            <a:off x="2336800" y="2782888"/>
            <a:ext cx="4587875" cy="284638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Node *cur = &lt;make a linked list&gt;;</a:t>
            </a:r>
          </a:p>
          <a:p>
            <a:pPr algn="l">
              <a:spcBef>
                <a:spcPct val="50000"/>
              </a:spcBef>
            </a:pPr>
            <a:r>
              <a:rPr lang="en-US"/>
              <a:t> </a:t>
            </a:r>
          </a:p>
          <a:p>
            <a:pPr algn="l">
              <a:spcBef>
                <a:spcPct val="50000"/>
              </a:spcBef>
            </a:pPr>
            <a:endParaRPr lang="en-US"/>
          </a:p>
          <a:p>
            <a:pPr algn="l">
              <a:spcBef>
                <a:spcPct val="50000"/>
              </a:spcBef>
            </a:pPr>
            <a:r>
              <a:rPr lang="en-US"/>
              <a:t>  </a:t>
            </a:r>
          </a:p>
          <a:p>
            <a:pPr algn="l">
              <a:spcBef>
                <a:spcPct val="50000"/>
              </a:spcBef>
            </a:pPr>
            <a:r>
              <a:rPr lang="en-US"/>
              <a:t> }</a:t>
            </a:r>
          </a:p>
        </p:txBody>
      </p:sp>
      <p:pic>
        <p:nvPicPr>
          <p:cNvPr id="934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2667000"/>
            <a:ext cx="1554163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4918" name="Rectangle 6"/>
          <p:cNvSpPr>
            <a:spLocks noChangeArrowheads="1"/>
          </p:cNvSpPr>
          <p:nvPr/>
        </p:nvSpPr>
        <p:spPr bwMode="auto">
          <a:xfrm>
            <a:off x="2552700" y="4081463"/>
            <a:ext cx="457200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cout &lt;&lt; </a:t>
            </a:r>
            <a:r>
              <a:rPr lang="en-US">
                <a:solidFill>
                  <a:srgbClr val="6600CC"/>
                </a:solidFill>
              </a:rPr>
              <a:t>findPos</a:t>
            </a:r>
            <a:r>
              <a:rPr lang="en-US"/>
              <a:t>(cur,3);  // prints 0</a:t>
            </a:r>
          </a:p>
          <a:p>
            <a:pPr algn="l"/>
            <a:endParaRPr lang="en-US" sz="700"/>
          </a:p>
          <a:p>
            <a:pPr algn="l"/>
            <a:r>
              <a:rPr lang="en-US"/>
              <a:t>cout &lt;&lt; </a:t>
            </a:r>
            <a:r>
              <a:rPr lang="en-US">
                <a:solidFill>
                  <a:srgbClr val="6600CC"/>
                </a:solidFill>
              </a:rPr>
              <a:t>findPos</a:t>
            </a:r>
            <a:r>
              <a:rPr lang="en-US"/>
              <a:t>(cur,8);  // prints 2</a:t>
            </a:r>
          </a:p>
          <a:p>
            <a:pPr algn="l"/>
            <a:endParaRPr lang="en-US" sz="700"/>
          </a:p>
          <a:p>
            <a:pPr algn="l"/>
            <a:r>
              <a:rPr lang="en-US"/>
              <a:t>cout &lt;&lt; </a:t>
            </a:r>
            <a:r>
              <a:rPr lang="en-US">
                <a:solidFill>
                  <a:srgbClr val="6600CC"/>
                </a:solidFill>
              </a:rPr>
              <a:t>findPos</a:t>
            </a:r>
            <a:r>
              <a:rPr lang="en-US"/>
              <a:t>(cur,19); // prints -1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  <p:bldP spid="93491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B38E-3C08-46F6-B999-46BDA49CD955}" type="slidenum">
              <a:rPr lang="en-US"/>
              <a:pPr/>
              <a:t>57</a:t>
            </a:fld>
            <a:endParaRPr lang="en-US"/>
          </a:p>
        </p:txBody>
      </p:sp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Challenge #4</a:t>
            </a:r>
          </a:p>
        </p:txBody>
      </p:sp>
      <p:sp>
        <p:nvSpPr>
          <p:cNvPr id="936963" name="Text Box 3"/>
          <p:cNvSpPr txBox="1">
            <a:spLocks noChangeArrowheads="1"/>
          </p:cNvSpPr>
          <p:nvPr/>
        </p:nvSpPr>
        <p:spPr bwMode="auto">
          <a:xfrm>
            <a:off x="266700" y="784225"/>
            <a:ext cx="492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#1: Write the function header</a:t>
            </a:r>
          </a:p>
        </p:txBody>
      </p:sp>
      <p:sp>
        <p:nvSpPr>
          <p:cNvPr id="936964" name="Text Box 4"/>
          <p:cNvSpPr txBox="1">
            <a:spLocks noChangeArrowheads="1"/>
          </p:cNvSpPr>
          <p:nvPr/>
        </p:nvSpPr>
        <p:spPr bwMode="auto">
          <a:xfrm>
            <a:off x="600075" y="1412875"/>
            <a:ext cx="399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#3: Add your base case code</a:t>
            </a:r>
          </a:p>
        </p:txBody>
      </p:sp>
      <p:sp>
        <p:nvSpPr>
          <p:cNvPr id="936965" name="Text Box 5"/>
          <p:cNvSpPr txBox="1">
            <a:spLocks noChangeArrowheads="1"/>
          </p:cNvSpPr>
          <p:nvPr/>
        </p:nvSpPr>
        <p:spPr bwMode="auto">
          <a:xfrm>
            <a:off x="368300" y="1736725"/>
            <a:ext cx="485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#4: Add your recursive function call</a:t>
            </a:r>
          </a:p>
        </p:txBody>
      </p:sp>
      <p:sp>
        <p:nvSpPr>
          <p:cNvPr id="936966" name="Text Box 6"/>
          <p:cNvSpPr txBox="1">
            <a:spLocks noChangeArrowheads="1"/>
          </p:cNvSpPr>
          <p:nvPr/>
        </p:nvSpPr>
        <p:spPr bwMode="auto">
          <a:xfrm>
            <a:off x="285750" y="2070100"/>
            <a:ext cx="496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#5: Write your func’s completion logic</a:t>
            </a:r>
          </a:p>
        </p:txBody>
      </p:sp>
      <p:sp>
        <p:nvSpPr>
          <p:cNvPr id="936967" name="Text Box 7"/>
          <p:cNvSpPr txBox="1">
            <a:spLocks noChangeArrowheads="1"/>
          </p:cNvSpPr>
          <p:nvPr/>
        </p:nvSpPr>
        <p:spPr bwMode="auto">
          <a:xfrm>
            <a:off x="257175" y="1089025"/>
            <a:ext cx="4918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#2: Show how to use your function</a:t>
            </a:r>
          </a:p>
        </p:txBody>
      </p:sp>
      <p:sp>
        <p:nvSpPr>
          <p:cNvPr id="936968" name="Text Box 8"/>
          <p:cNvSpPr txBox="1">
            <a:spLocks noChangeArrowheads="1"/>
          </p:cNvSpPr>
          <p:nvPr/>
        </p:nvSpPr>
        <p:spPr bwMode="auto">
          <a:xfrm>
            <a:off x="0" y="2403475"/>
            <a:ext cx="532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#6: Validate your function</a:t>
            </a:r>
          </a:p>
        </p:txBody>
      </p:sp>
      <p:sp>
        <p:nvSpPr>
          <p:cNvPr id="936969" name="Text Box 9"/>
          <p:cNvSpPr txBox="1">
            <a:spLocks noChangeArrowheads="1"/>
          </p:cNvSpPr>
          <p:nvPr/>
        </p:nvSpPr>
        <p:spPr bwMode="auto">
          <a:xfrm>
            <a:off x="146050" y="2849563"/>
            <a:ext cx="4559300" cy="3789362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int findPos(Node *cur, int val)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endParaRPr lang="en-US"/>
          </a:p>
          <a:p>
            <a:pPr algn="l">
              <a:spcBef>
                <a:spcPct val="50000"/>
              </a:spcBef>
            </a:pPr>
            <a:r>
              <a:rPr lang="en-US"/>
              <a:t/>
            </a:r>
            <a:br>
              <a:rPr lang="en-US"/>
            </a:br>
            <a:r>
              <a:rPr lang="en-US"/>
              <a:t>     </a:t>
            </a:r>
            <a:br>
              <a:rPr lang="en-US"/>
            </a:br>
            <a:r>
              <a:rPr lang="en-US"/>
              <a:t>  </a:t>
            </a:r>
          </a:p>
          <a:p>
            <a:pPr algn="l">
              <a:spcBef>
                <a:spcPct val="50000"/>
              </a:spcBef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800"/>
              <a:t/>
            </a:r>
            <a:br>
              <a:rPr lang="en-US" sz="800"/>
            </a:br>
            <a:r>
              <a:rPr lang="en-US"/>
              <a:t>}</a:t>
            </a:r>
          </a:p>
        </p:txBody>
      </p:sp>
      <p:sp>
        <p:nvSpPr>
          <p:cNvPr id="936970" name="Rectangle 10"/>
          <p:cNvSpPr>
            <a:spLocks noChangeArrowheads="1"/>
          </p:cNvSpPr>
          <p:nvPr/>
        </p:nvSpPr>
        <p:spPr bwMode="auto">
          <a:xfrm>
            <a:off x="361950" y="3365500"/>
            <a:ext cx="3924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if (cur == NULL)  // # is not in list!</a:t>
            </a:r>
            <a:br>
              <a:rPr lang="en-US"/>
            </a:br>
            <a:r>
              <a:rPr lang="en-US"/>
              <a:t>     return -1;       // so return -1</a:t>
            </a:r>
          </a:p>
        </p:txBody>
      </p:sp>
      <p:sp>
        <p:nvSpPr>
          <p:cNvPr id="936972" name="Text Box 12"/>
          <p:cNvSpPr txBox="1">
            <a:spLocks noChangeArrowheads="1"/>
          </p:cNvSpPr>
          <p:nvPr/>
        </p:nvSpPr>
        <p:spPr bwMode="auto">
          <a:xfrm>
            <a:off x="4899025" y="3990975"/>
            <a:ext cx="4206875" cy="2568575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int main()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   Node *cur = &lt;make a linked list&gt;;</a:t>
            </a:r>
          </a:p>
          <a:p>
            <a:pPr algn="l">
              <a:spcBef>
                <a:spcPct val="50000"/>
              </a:spcBef>
            </a:pPr>
            <a:r>
              <a:rPr lang="en-US"/>
              <a:t>   int val = 3; // let’s find this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sp>
        <p:nvSpPr>
          <p:cNvPr id="936973" name="Rectangle 13"/>
          <p:cNvSpPr>
            <a:spLocks noChangeArrowheads="1"/>
          </p:cNvSpPr>
          <p:nvPr/>
        </p:nvSpPr>
        <p:spPr bwMode="auto">
          <a:xfrm>
            <a:off x="5102225" y="5410200"/>
            <a:ext cx="283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int a = </a:t>
            </a:r>
            <a:r>
              <a:rPr lang="en-US">
                <a:solidFill>
                  <a:srgbClr val="6600CC"/>
                </a:solidFill>
              </a:rPr>
              <a:t>findPos</a:t>
            </a:r>
            <a:r>
              <a:rPr lang="en-US"/>
              <a:t>( cur, val );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936974" name="Rectangle 14"/>
          <p:cNvSpPr>
            <a:spLocks noChangeArrowheads="1"/>
          </p:cNvSpPr>
          <p:nvPr/>
        </p:nvSpPr>
        <p:spPr bwMode="auto">
          <a:xfrm>
            <a:off x="342900" y="3990975"/>
            <a:ext cx="522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if (cur-&gt;value == val)   </a:t>
            </a:r>
            <a:br>
              <a:rPr lang="en-US"/>
            </a:br>
            <a:r>
              <a:rPr lang="en-US"/>
              <a:t>     return 0;        // # found in 1</a:t>
            </a:r>
            <a:r>
              <a:rPr lang="en-US" baseline="30000"/>
              <a:t>st</a:t>
            </a:r>
            <a:r>
              <a:rPr lang="en-US"/>
              <a:t> node</a:t>
            </a:r>
          </a:p>
        </p:txBody>
      </p:sp>
      <p:sp>
        <p:nvSpPr>
          <p:cNvPr id="936976" name="Rectangle 16"/>
          <p:cNvSpPr>
            <a:spLocks noChangeArrowheads="1"/>
          </p:cNvSpPr>
          <p:nvPr/>
        </p:nvSpPr>
        <p:spPr bwMode="auto">
          <a:xfrm>
            <a:off x="5102225" y="5800725"/>
            <a:ext cx="3525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int b = </a:t>
            </a:r>
            <a:r>
              <a:rPr lang="en-US">
                <a:solidFill>
                  <a:srgbClr val="6600CC"/>
                </a:solidFill>
              </a:rPr>
              <a:t>findPos</a:t>
            </a:r>
            <a:r>
              <a:rPr lang="en-US"/>
              <a:t>( cur-&gt;next, val );</a:t>
            </a:r>
            <a:endParaRPr lang="en-US">
              <a:solidFill>
                <a:srgbClr val="6600CC"/>
              </a:solidFill>
            </a:endParaRPr>
          </a:p>
        </p:txBody>
      </p:sp>
      <p:sp>
        <p:nvSpPr>
          <p:cNvPr id="936977" name="Rectangle 17"/>
          <p:cNvSpPr>
            <a:spLocks noChangeArrowheads="1"/>
          </p:cNvSpPr>
          <p:nvPr/>
        </p:nvSpPr>
        <p:spPr bwMode="auto">
          <a:xfrm>
            <a:off x="352425" y="4648200"/>
            <a:ext cx="522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int posInRestOfList = </a:t>
            </a:r>
            <a:br>
              <a:rPr lang="en-US"/>
            </a:br>
            <a:r>
              <a:rPr lang="en-US"/>
              <a:t>         findPos(cur-&gt;next, val);</a:t>
            </a:r>
          </a:p>
        </p:txBody>
      </p:sp>
      <p:sp>
        <p:nvSpPr>
          <p:cNvPr id="936978" name="Rectangle 18"/>
          <p:cNvSpPr>
            <a:spLocks noChangeArrowheads="1"/>
          </p:cNvSpPr>
          <p:nvPr/>
        </p:nvSpPr>
        <p:spPr bwMode="auto">
          <a:xfrm>
            <a:off x="342900" y="5305425"/>
            <a:ext cx="522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if (posInRestOfList == -1) </a:t>
            </a:r>
            <a:br>
              <a:rPr lang="en-US"/>
            </a:br>
            <a:r>
              <a:rPr lang="en-US"/>
              <a:t>     return -1;</a:t>
            </a:r>
          </a:p>
        </p:txBody>
      </p:sp>
      <p:sp>
        <p:nvSpPr>
          <p:cNvPr id="936979" name="Text Box 19"/>
          <p:cNvSpPr txBox="1">
            <a:spLocks noChangeArrowheads="1"/>
          </p:cNvSpPr>
          <p:nvPr/>
        </p:nvSpPr>
        <p:spPr bwMode="auto">
          <a:xfrm>
            <a:off x="5146675" y="1065213"/>
            <a:ext cx="38354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Write a function that finds and returns the earliest position of a number in a linked list. If the number is not in the list or the list is empty, your function should return -1 to indicate this.</a:t>
            </a:r>
          </a:p>
        </p:txBody>
      </p:sp>
      <p:sp>
        <p:nvSpPr>
          <p:cNvPr id="936981" name="Rectangle 21"/>
          <p:cNvSpPr>
            <a:spLocks noChangeArrowheads="1"/>
          </p:cNvSpPr>
          <p:nvPr/>
        </p:nvSpPr>
        <p:spPr bwMode="auto">
          <a:xfrm>
            <a:off x="352425" y="5867400"/>
            <a:ext cx="522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else</a:t>
            </a:r>
            <a:br>
              <a:rPr lang="en-US"/>
            </a:br>
            <a:r>
              <a:rPr lang="en-US"/>
              <a:t>     return posInRestOfList + 1;</a:t>
            </a:r>
          </a:p>
        </p:txBody>
      </p:sp>
      <p:sp>
        <p:nvSpPr>
          <p:cNvPr id="936982" name="Rectangle 22"/>
          <p:cNvSpPr>
            <a:spLocks noChangeArrowheads="1"/>
          </p:cNvSpPr>
          <p:nvPr/>
        </p:nvSpPr>
        <p:spPr bwMode="auto">
          <a:xfrm>
            <a:off x="179388" y="2874963"/>
            <a:ext cx="4487862" cy="3714750"/>
          </a:xfrm>
          <a:prstGeom prst="rect">
            <a:avLst/>
          </a:prstGeom>
          <a:solidFill>
            <a:srgbClr val="FFFF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3" grpId="0"/>
      <p:bldP spid="936964" grpId="0"/>
      <p:bldP spid="936965" grpId="0"/>
      <p:bldP spid="936966" grpId="0"/>
      <p:bldP spid="936967" grpId="0"/>
      <p:bldP spid="936968" grpId="0"/>
      <p:bldP spid="936969" grpId="0" animBg="1"/>
      <p:bldP spid="936970" grpId="0"/>
      <p:bldP spid="936972" grpId="0" animBg="1"/>
      <p:bldP spid="936973" grpId="0"/>
      <p:bldP spid="936974" grpId="0"/>
      <p:bldP spid="936976" grpId="0"/>
      <p:bldP spid="936977" grpId="0"/>
      <p:bldP spid="936978" grpId="0"/>
      <p:bldP spid="936981" grpId="0"/>
      <p:bldP spid="93698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689E-A38B-4DE2-8184-A86E1566B297}" type="slidenum">
              <a:rPr lang="en-US"/>
              <a:pPr/>
              <a:t>58</a:t>
            </a:fld>
            <a:endParaRPr lang="en-US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Let’s see some REAL examples!</a:t>
            </a:r>
          </a:p>
        </p:txBody>
      </p:sp>
      <p:sp>
        <p:nvSpPr>
          <p:cNvPr id="735235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44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Ok, so we’ve seen some </a:t>
            </a:r>
            <a:r>
              <a:rPr lang="en-US" sz="2400">
                <a:solidFill>
                  <a:srgbClr val="6600CC"/>
                </a:solidFill>
              </a:rPr>
              <a:t>simple examples</a:t>
            </a:r>
            <a:r>
              <a:rPr lang="en-US" sz="2400">
                <a:solidFill>
                  <a:schemeClr val="tx1"/>
                </a:solidFill>
              </a:rPr>
              <a:t> of recursion…</a:t>
            </a:r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14350" y="2124075"/>
            <a:ext cx="844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But we could more easily solve all of them with </a:t>
            </a:r>
            <a:r>
              <a:rPr lang="en-US" sz="2400">
                <a:solidFill>
                  <a:srgbClr val="6600CC"/>
                </a:solidFill>
              </a:rPr>
              <a:t>for-loops</a:t>
            </a:r>
            <a:r>
              <a:rPr lang="en-US" sz="2400">
                <a:solidFill>
                  <a:schemeClr val="tx1"/>
                </a:solidFill>
              </a:rPr>
              <a:t>!  </a:t>
            </a:r>
          </a:p>
        </p:txBody>
      </p:sp>
      <p:sp>
        <p:nvSpPr>
          <p:cNvPr id="735237" name="Text Box 5"/>
          <p:cNvSpPr txBox="1">
            <a:spLocks noChangeArrowheads="1"/>
          </p:cNvSpPr>
          <p:nvPr/>
        </p:nvSpPr>
        <p:spPr bwMode="auto">
          <a:xfrm>
            <a:off x="466725" y="3057525"/>
            <a:ext cx="844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Let’s see some examples where recursion really </a:t>
            </a:r>
            <a:r>
              <a:rPr lang="en-US" sz="2400">
                <a:solidFill>
                  <a:srgbClr val="6600CC"/>
                </a:solidFill>
              </a:rPr>
              <a:t>shines</a:t>
            </a:r>
            <a:r>
              <a:rPr lang="en-US" sz="240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7352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4238625"/>
            <a:ext cx="2867025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91FF-41B5-44D9-8609-358F61FBBA9D}" type="slidenum">
              <a:rPr lang="en-US"/>
              <a:pPr/>
              <a:t>59</a:t>
            </a:fld>
            <a:endParaRPr 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Recursion: Binary Search</a:t>
            </a:r>
          </a:p>
        </p:txBody>
      </p:sp>
      <p:sp>
        <p:nvSpPr>
          <p:cNvPr id="737283" name="Text Box 3"/>
          <p:cNvSpPr txBox="1">
            <a:spLocks noChangeArrowheads="1"/>
          </p:cNvSpPr>
          <p:nvPr/>
        </p:nvSpPr>
        <p:spPr bwMode="auto">
          <a:xfrm>
            <a:off x="365125" y="1036638"/>
            <a:ext cx="853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Goal</a:t>
            </a:r>
            <a:r>
              <a:rPr lang="en-US" sz="2400"/>
              <a:t>: Search a </a:t>
            </a:r>
            <a:r>
              <a:rPr lang="en-US" sz="2400" i="1">
                <a:solidFill>
                  <a:srgbClr val="006666"/>
                </a:solidFill>
              </a:rPr>
              <a:t>sorted</a:t>
            </a:r>
            <a:r>
              <a:rPr lang="en-US" sz="2400"/>
              <a:t> array of data for a particular item. </a:t>
            </a:r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365125" y="1676400"/>
            <a:ext cx="855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  <a:cs typeface="Courier New" pitchFamily="49" charset="0"/>
              </a:rPr>
              <a:t>Idea</a:t>
            </a:r>
            <a:r>
              <a:rPr lang="en-US" sz="2400">
                <a:cs typeface="Courier New" pitchFamily="49" charset="0"/>
              </a:rPr>
              <a:t>: Use recursion to quickly find an item within a sorted array. </a:t>
            </a:r>
          </a:p>
        </p:txBody>
      </p:sp>
      <p:sp>
        <p:nvSpPr>
          <p:cNvPr id="737285" name="Text Box 5"/>
          <p:cNvSpPr txBox="1">
            <a:spLocks noChangeArrowheads="1"/>
          </p:cNvSpPr>
          <p:nvPr/>
        </p:nvSpPr>
        <p:spPr bwMode="auto">
          <a:xfrm>
            <a:off x="365125" y="2790825"/>
            <a:ext cx="816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  <a:cs typeface="Courier New" pitchFamily="49" charset="0"/>
              </a:rPr>
              <a:t>Algorithm</a:t>
            </a:r>
            <a:r>
              <a:rPr lang="en-US" sz="2400">
                <a:cs typeface="Courier New" pitchFamily="49" charset="0"/>
              </a:rPr>
              <a:t>:</a:t>
            </a:r>
            <a:endParaRPr lang="en-US" sz="2400"/>
          </a:p>
        </p:txBody>
      </p:sp>
      <p:sp>
        <p:nvSpPr>
          <p:cNvPr id="737286" name="Text Box 6"/>
          <p:cNvSpPr txBox="1">
            <a:spLocks noChangeArrowheads="1"/>
          </p:cNvSpPr>
          <p:nvPr/>
        </p:nvSpPr>
        <p:spPr bwMode="auto">
          <a:xfrm>
            <a:off x="2514600" y="2765425"/>
            <a:ext cx="6194425" cy="39401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sortedWordList, findWord</a:t>
            </a:r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there are no words in the list</a:t>
            </a:r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   We</a:t>
            </a:r>
            <a:r>
              <a:rPr lang="en-US" b="1">
                <a:solidFill>
                  <a:srgbClr val="6600CC"/>
                </a:solidFill>
                <a:latin typeface="Comic Sans MS"/>
                <a:cs typeface="Courier New" pitchFamily="49" charset="0"/>
              </a:rPr>
              <a:t>’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re done: NOT FOUND!</a:t>
            </a:r>
            <a:endParaRPr lang="en-US">
              <a:solidFill>
                <a:srgbClr val="6600CC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mic Sans MS"/>
                <a:cs typeface="Courier New" pitchFamily="49" charset="0"/>
              </a:rPr>
              <a:t> 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Select middle word in the word list. 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findWord == middle word)</a:t>
            </a:r>
            <a:endParaRPr lang="en-US">
              <a:solidFill>
                <a:srgbClr val="6600CC"/>
              </a:solidFill>
            </a:endParaRPr>
          </a:p>
          <a:p>
            <a:pPr algn="l"/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   We</a:t>
            </a:r>
            <a:r>
              <a:rPr lang="en-US" b="1">
                <a:solidFill>
                  <a:srgbClr val="6600CC"/>
                </a:solidFill>
                <a:latin typeface="Comic Sans MS"/>
                <a:cs typeface="Courier New" pitchFamily="49" charset="0"/>
              </a:rPr>
              <a:t>’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re done: FOUND!</a:t>
            </a:r>
            <a:endParaRPr lang="en-US">
              <a:solidFill>
                <a:srgbClr val="6600CC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mic Sans MS"/>
                <a:cs typeface="Courier New" pitchFamily="49" charset="0"/>
              </a:rPr>
              <a:t> 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findWord &lt; middle word</a:t>
            </a:r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Search(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 half of sortedWordList 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>
              <a:solidFill>
                <a:srgbClr val="6600CC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Else	// findWord &gt; middle word</a:t>
            </a:r>
            <a:endParaRPr lang="en-US">
              <a:solidFill>
                <a:srgbClr val="990000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Search(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second half of sortedWordList </a:t>
            </a:r>
            <a:r>
              <a:rPr lang="en-US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>
              <a:solidFill>
                <a:srgbClr val="6600CC"/>
              </a:solidFill>
            </a:endParaRPr>
          </a:p>
          <a:p>
            <a:pPr algn="l"/>
            <a:r>
              <a:rPr lang="en-US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>
              <a:solidFill>
                <a:srgbClr val="990000"/>
              </a:solidFill>
            </a:endParaRPr>
          </a:p>
        </p:txBody>
      </p:sp>
      <p:sp>
        <p:nvSpPr>
          <p:cNvPr id="737287" name="Text Box 7"/>
          <p:cNvSpPr txBox="1">
            <a:spLocks noChangeArrowheads="1"/>
          </p:cNvSpPr>
          <p:nvPr/>
        </p:nvSpPr>
        <p:spPr bwMode="auto">
          <a:xfrm>
            <a:off x="265113" y="3522663"/>
            <a:ext cx="1831975" cy="1190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cs typeface="Courier New" pitchFamily="49" charset="0"/>
              </a:rPr>
              <a:t>What is the </a:t>
            </a:r>
            <a:r>
              <a:rPr lang="en-US" sz="2400">
                <a:solidFill>
                  <a:srgbClr val="006666"/>
                </a:solidFill>
                <a:cs typeface="Courier New" pitchFamily="49" charset="0"/>
              </a:rPr>
              <a:t>base case</a:t>
            </a:r>
            <a:r>
              <a:rPr lang="en-US" sz="2400">
                <a:cs typeface="Courier New" pitchFamily="49" charset="0"/>
              </a:rPr>
              <a:t>?</a:t>
            </a:r>
            <a:r>
              <a:rPr lang="en-US" sz="2400"/>
              <a:t> </a:t>
            </a:r>
          </a:p>
        </p:txBody>
      </p:sp>
      <p:sp>
        <p:nvSpPr>
          <p:cNvPr id="737288" name="Text Box 8"/>
          <p:cNvSpPr txBox="1">
            <a:spLocks noChangeArrowheads="1"/>
          </p:cNvSpPr>
          <p:nvPr/>
        </p:nvSpPr>
        <p:spPr bwMode="auto">
          <a:xfrm>
            <a:off x="112713" y="4897438"/>
            <a:ext cx="2211387" cy="1190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cs typeface="Courier New" pitchFamily="49" charset="0"/>
              </a:rPr>
              <a:t>Where is  the </a:t>
            </a:r>
            <a:r>
              <a:rPr lang="en-US" sz="2400">
                <a:solidFill>
                  <a:srgbClr val="006666"/>
                </a:solidFill>
                <a:cs typeface="Courier New" pitchFamily="49" charset="0"/>
              </a:rPr>
              <a:t>simplification code</a:t>
            </a:r>
            <a:r>
              <a:rPr lang="en-US" sz="2400">
                <a:cs typeface="Courier New" pitchFamily="49" charset="0"/>
              </a:rPr>
              <a:t>?</a:t>
            </a:r>
            <a:r>
              <a:rPr lang="en-US" sz="2400"/>
              <a:t> </a:t>
            </a:r>
          </a:p>
        </p:txBody>
      </p:sp>
      <p:sp>
        <p:nvSpPr>
          <p:cNvPr id="737289" name="Rectangle 9"/>
          <p:cNvSpPr>
            <a:spLocks noChangeArrowheads="1"/>
          </p:cNvSpPr>
          <p:nvPr/>
        </p:nvSpPr>
        <p:spPr bwMode="auto">
          <a:xfrm>
            <a:off x="2613025" y="3360738"/>
            <a:ext cx="5675313" cy="5826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7290" name="Group 10"/>
          <p:cNvGrpSpPr>
            <a:grpSpLocks/>
          </p:cNvGrpSpPr>
          <p:nvPr/>
        </p:nvGrpSpPr>
        <p:grpSpPr bwMode="auto">
          <a:xfrm>
            <a:off x="4167188" y="5543550"/>
            <a:ext cx="4100512" cy="862013"/>
            <a:chOff x="2625" y="3492"/>
            <a:chExt cx="2583" cy="543"/>
          </a:xfrm>
        </p:grpSpPr>
        <p:sp>
          <p:nvSpPr>
            <p:cNvPr id="737291" name="Rectangle 11"/>
            <p:cNvSpPr>
              <a:spLocks noChangeArrowheads="1"/>
            </p:cNvSpPr>
            <p:nvPr/>
          </p:nvSpPr>
          <p:spPr bwMode="auto">
            <a:xfrm>
              <a:off x="2625" y="3492"/>
              <a:ext cx="2491" cy="1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292" name="Rectangle 12"/>
            <p:cNvSpPr>
              <a:spLocks noChangeArrowheads="1"/>
            </p:cNvSpPr>
            <p:nvPr/>
          </p:nvSpPr>
          <p:spPr bwMode="auto">
            <a:xfrm>
              <a:off x="2635" y="3840"/>
              <a:ext cx="2573" cy="1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3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3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6" grpId="0" build="p" animBg="1" autoUpdateAnimBg="0"/>
      <p:bldP spid="737287" grpId="0" animBg="1" autoUpdateAnimBg="0"/>
      <p:bldP spid="737288" grpId="0" animBg="1" autoUpdateAnimBg="0"/>
      <p:bldP spid="7372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3986-B98B-4D5B-81B2-62AE6B1ED68B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800877" name="Group 109"/>
          <p:cNvGrpSpPr>
            <a:grpSpLocks/>
          </p:cNvGrpSpPr>
          <p:nvPr/>
        </p:nvGrpSpPr>
        <p:grpSpPr bwMode="auto">
          <a:xfrm>
            <a:off x="2873375" y="704850"/>
            <a:ext cx="3046413" cy="2614613"/>
            <a:chOff x="1810" y="444"/>
            <a:chExt cx="1919" cy="1647"/>
          </a:xfrm>
        </p:grpSpPr>
        <p:pic>
          <p:nvPicPr>
            <p:cNvPr id="800840" name="Picture 7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2" y="444"/>
              <a:ext cx="24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0841" name="Picture 7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" y="768"/>
              <a:ext cx="30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0842" name="Picture 7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" y="787"/>
              <a:ext cx="219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0843" name="Picture 7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4" r="29091"/>
            <a:stretch>
              <a:fillRect/>
            </a:stretch>
          </p:blipFill>
          <p:spPr bwMode="auto">
            <a:xfrm>
              <a:off x="1978" y="1107"/>
              <a:ext cx="21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0844" name="Picture 7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4" r="29091"/>
            <a:stretch>
              <a:fillRect/>
            </a:stretch>
          </p:blipFill>
          <p:spPr bwMode="auto">
            <a:xfrm>
              <a:off x="2380" y="1107"/>
              <a:ext cx="21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0845" name="Picture 7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4" r="29091"/>
            <a:stretch>
              <a:fillRect/>
            </a:stretch>
          </p:blipFill>
          <p:spPr bwMode="auto">
            <a:xfrm>
              <a:off x="2968" y="1107"/>
              <a:ext cx="21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0846" name="Picture 7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4" r="29091"/>
            <a:stretch>
              <a:fillRect/>
            </a:stretch>
          </p:blipFill>
          <p:spPr bwMode="auto">
            <a:xfrm>
              <a:off x="3340" y="1107"/>
              <a:ext cx="21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00851" name="Group 83"/>
            <p:cNvGrpSpPr>
              <a:grpSpLocks/>
            </p:cNvGrpSpPr>
            <p:nvPr/>
          </p:nvGrpSpPr>
          <p:grpSpPr bwMode="auto">
            <a:xfrm>
              <a:off x="1852" y="1443"/>
              <a:ext cx="845" cy="324"/>
              <a:chOff x="2068" y="1473"/>
              <a:chExt cx="1343" cy="324"/>
            </a:xfrm>
          </p:grpSpPr>
          <p:pic>
            <p:nvPicPr>
              <p:cNvPr id="800847" name="Picture 79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068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48" name="Picture 8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470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49" name="Picture 81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824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50" name="Picture 8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3196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00852" name="Group 84"/>
            <p:cNvGrpSpPr>
              <a:grpSpLocks/>
            </p:cNvGrpSpPr>
            <p:nvPr/>
          </p:nvGrpSpPr>
          <p:grpSpPr bwMode="auto">
            <a:xfrm>
              <a:off x="2848" y="1431"/>
              <a:ext cx="845" cy="324"/>
              <a:chOff x="2068" y="1473"/>
              <a:chExt cx="1343" cy="324"/>
            </a:xfrm>
          </p:grpSpPr>
          <p:pic>
            <p:nvPicPr>
              <p:cNvPr id="800853" name="Picture 8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068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54" name="Picture 86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470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55" name="Picture 8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824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56" name="Picture 88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3196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00857" name="Group 89"/>
            <p:cNvGrpSpPr>
              <a:grpSpLocks/>
            </p:cNvGrpSpPr>
            <p:nvPr/>
          </p:nvGrpSpPr>
          <p:grpSpPr bwMode="auto">
            <a:xfrm>
              <a:off x="1810" y="1755"/>
              <a:ext cx="425" cy="324"/>
              <a:chOff x="2068" y="1473"/>
              <a:chExt cx="1343" cy="324"/>
            </a:xfrm>
          </p:grpSpPr>
          <p:pic>
            <p:nvPicPr>
              <p:cNvPr id="800858" name="Picture 90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068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59" name="Picture 91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470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60" name="Picture 9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824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61" name="Picture 9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3196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00862" name="Group 94"/>
            <p:cNvGrpSpPr>
              <a:grpSpLocks/>
            </p:cNvGrpSpPr>
            <p:nvPr/>
          </p:nvGrpSpPr>
          <p:grpSpPr bwMode="auto">
            <a:xfrm>
              <a:off x="2302" y="1767"/>
              <a:ext cx="425" cy="324"/>
              <a:chOff x="2068" y="1473"/>
              <a:chExt cx="1343" cy="324"/>
            </a:xfrm>
          </p:grpSpPr>
          <p:pic>
            <p:nvPicPr>
              <p:cNvPr id="800863" name="Picture 9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068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64" name="Picture 96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470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65" name="Picture 97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824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66" name="Picture 9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3196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00867" name="Group 99"/>
            <p:cNvGrpSpPr>
              <a:grpSpLocks/>
            </p:cNvGrpSpPr>
            <p:nvPr/>
          </p:nvGrpSpPr>
          <p:grpSpPr bwMode="auto">
            <a:xfrm>
              <a:off x="2812" y="1755"/>
              <a:ext cx="425" cy="324"/>
              <a:chOff x="2068" y="1473"/>
              <a:chExt cx="1343" cy="324"/>
            </a:xfrm>
          </p:grpSpPr>
          <p:pic>
            <p:nvPicPr>
              <p:cNvPr id="800868" name="Picture 100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068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69" name="Picture 101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470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70" name="Picture 10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824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71" name="Picture 10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3196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00872" name="Group 104"/>
            <p:cNvGrpSpPr>
              <a:grpSpLocks/>
            </p:cNvGrpSpPr>
            <p:nvPr/>
          </p:nvGrpSpPr>
          <p:grpSpPr bwMode="auto">
            <a:xfrm>
              <a:off x="3304" y="1767"/>
              <a:ext cx="425" cy="324"/>
              <a:chOff x="2068" y="1473"/>
              <a:chExt cx="1343" cy="324"/>
            </a:xfrm>
          </p:grpSpPr>
          <p:pic>
            <p:nvPicPr>
              <p:cNvPr id="800873" name="Picture 10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068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74" name="Picture 106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470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75" name="Picture 107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2824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0876" name="Picture 10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74" r="29091"/>
              <a:stretch>
                <a:fillRect/>
              </a:stretch>
            </p:blipFill>
            <p:spPr bwMode="auto">
              <a:xfrm>
                <a:off x="3196" y="1473"/>
                <a:ext cx="215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80077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1447800"/>
            <a:ext cx="1362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077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5257800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077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“The Lazy Person’s Sort”</a:t>
            </a:r>
          </a:p>
        </p:txBody>
      </p:sp>
      <p:sp>
        <p:nvSpPr>
          <p:cNvPr id="800773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7696200" cy="1498600"/>
          </a:xfrm>
          <a:prstGeom prst="rect">
            <a:avLst/>
          </a:prstGeom>
          <a:solidFill>
            <a:srgbClr val="EB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Lazy Person’s Sort:</a:t>
            </a:r>
          </a:p>
          <a:p>
            <a:pPr algn="l"/>
            <a:r>
              <a:rPr lang="en-US"/>
              <a:t>  Split the cards into two roughly-equal piles</a:t>
            </a:r>
          </a:p>
          <a:p>
            <a:pPr algn="l"/>
            <a:r>
              <a:rPr lang="en-US"/>
              <a:t>  Hand one pile to nerdy student A and ask them to sort it</a:t>
            </a:r>
          </a:p>
          <a:p>
            <a:pPr algn="l"/>
            <a:r>
              <a:rPr lang="en-US"/>
              <a:t>  Hand the other pile to nerdy student B and ask them to sort it</a:t>
            </a:r>
          </a:p>
          <a:p>
            <a:pPr algn="l"/>
            <a:r>
              <a:rPr lang="en-US"/>
              <a:t>  Take the two sorted piles and merge them into a single sorted pile</a:t>
            </a:r>
          </a:p>
        </p:txBody>
      </p:sp>
      <p:pic>
        <p:nvPicPr>
          <p:cNvPr id="800774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257800"/>
            <a:ext cx="11477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0796" name="Group 28"/>
          <p:cNvGrpSpPr>
            <a:grpSpLocks/>
          </p:cNvGrpSpPr>
          <p:nvPr/>
        </p:nvGrpSpPr>
        <p:grpSpPr bwMode="auto">
          <a:xfrm>
            <a:off x="533400" y="1295400"/>
            <a:ext cx="1752600" cy="914400"/>
            <a:chOff x="144" y="528"/>
            <a:chExt cx="1104" cy="576"/>
          </a:xfrm>
        </p:grpSpPr>
        <p:pic>
          <p:nvPicPr>
            <p:cNvPr id="800797" name="Picture 2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0798" name="Text Box 30"/>
            <p:cNvSpPr txBox="1">
              <a:spLocks noChangeArrowheads="1"/>
            </p:cNvSpPr>
            <p:nvPr/>
          </p:nvSpPr>
          <p:spPr bwMode="auto">
            <a:xfrm>
              <a:off x="426" y="666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   17</a:t>
              </a:r>
            </a:p>
          </p:txBody>
        </p:sp>
      </p:grpSp>
      <p:grpSp>
        <p:nvGrpSpPr>
          <p:cNvPr id="800799" name="Group 31"/>
          <p:cNvGrpSpPr>
            <a:grpSpLocks/>
          </p:cNvGrpSpPr>
          <p:nvPr/>
        </p:nvGrpSpPr>
        <p:grpSpPr bwMode="auto">
          <a:xfrm>
            <a:off x="504825" y="1143000"/>
            <a:ext cx="1752600" cy="914400"/>
            <a:chOff x="144" y="528"/>
            <a:chExt cx="1104" cy="576"/>
          </a:xfrm>
        </p:grpSpPr>
        <p:pic>
          <p:nvPicPr>
            <p:cNvPr id="800800" name="Picture 3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0801" name="Text Box 33"/>
            <p:cNvSpPr txBox="1">
              <a:spLocks noChangeArrowheads="1"/>
            </p:cNvSpPr>
            <p:nvPr/>
          </p:nvSpPr>
          <p:spPr bwMode="auto">
            <a:xfrm>
              <a:off x="426" y="666"/>
              <a:ext cx="5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61492</a:t>
              </a:r>
            </a:p>
          </p:txBody>
        </p:sp>
      </p:grpSp>
      <p:grpSp>
        <p:nvGrpSpPr>
          <p:cNvPr id="800802" name="Group 34"/>
          <p:cNvGrpSpPr>
            <a:grpSpLocks/>
          </p:cNvGrpSpPr>
          <p:nvPr/>
        </p:nvGrpSpPr>
        <p:grpSpPr bwMode="auto">
          <a:xfrm>
            <a:off x="485775" y="1000125"/>
            <a:ext cx="1752600" cy="914400"/>
            <a:chOff x="144" y="528"/>
            <a:chExt cx="1104" cy="576"/>
          </a:xfrm>
        </p:grpSpPr>
        <p:pic>
          <p:nvPicPr>
            <p:cNvPr id="800803" name="Picture 3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0804" name="Text Box 36"/>
            <p:cNvSpPr txBox="1">
              <a:spLocks noChangeArrowheads="1"/>
            </p:cNvSpPr>
            <p:nvPr/>
          </p:nvSpPr>
          <p:spPr bwMode="auto">
            <a:xfrm>
              <a:off x="426" y="666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2774</a:t>
              </a:r>
            </a:p>
          </p:txBody>
        </p:sp>
      </p:grpSp>
      <p:grpSp>
        <p:nvGrpSpPr>
          <p:cNvPr id="800805" name="Group 37"/>
          <p:cNvGrpSpPr>
            <a:grpSpLocks/>
          </p:cNvGrpSpPr>
          <p:nvPr/>
        </p:nvGrpSpPr>
        <p:grpSpPr bwMode="auto">
          <a:xfrm>
            <a:off x="466725" y="866775"/>
            <a:ext cx="1752600" cy="914400"/>
            <a:chOff x="144" y="528"/>
            <a:chExt cx="1104" cy="576"/>
          </a:xfrm>
        </p:grpSpPr>
        <p:pic>
          <p:nvPicPr>
            <p:cNvPr id="800806" name="Picture 3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0807" name="Text Box 39"/>
            <p:cNvSpPr txBox="1">
              <a:spLocks noChangeArrowheads="1"/>
            </p:cNvSpPr>
            <p:nvPr/>
          </p:nvSpPr>
          <p:spPr bwMode="auto">
            <a:xfrm>
              <a:off x="426" y="666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99322</a:t>
              </a:r>
            </a:p>
          </p:txBody>
        </p:sp>
      </p:grpSp>
      <p:grpSp>
        <p:nvGrpSpPr>
          <p:cNvPr id="800820" name="Group 52"/>
          <p:cNvGrpSpPr>
            <a:grpSpLocks/>
          </p:cNvGrpSpPr>
          <p:nvPr/>
        </p:nvGrpSpPr>
        <p:grpSpPr bwMode="auto">
          <a:xfrm>
            <a:off x="3514725" y="4448175"/>
            <a:ext cx="619125" cy="366713"/>
            <a:chOff x="2190" y="3792"/>
            <a:chExt cx="390" cy="207"/>
          </a:xfrm>
        </p:grpSpPr>
        <p:sp>
          <p:nvSpPr>
            <p:cNvPr id="800812" name="Rectangle 44"/>
            <p:cNvSpPr>
              <a:spLocks noChangeArrowheads="1"/>
            </p:cNvSpPr>
            <p:nvPr/>
          </p:nvSpPr>
          <p:spPr bwMode="auto">
            <a:xfrm>
              <a:off x="2190" y="3792"/>
              <a:ext cx="384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813" name="Text Box 45"/>
            <p:cNvSpPr txBox="1">
              <a:spLocks noChangeArrowheads="1"/>
            </p:cNvSpPr>
            <p:nvPr/>
          </p:nvSpPr>
          <p:spPr bwMode="auto">
            <a:xfrm>
              <a:off x="2208" y="3792"/>
              <a:ext cx="3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hot</a:t>
              </a:r>
            </a:p>
          </p:txBody>
        </p:sp>
      </p:grpSp>
      <p:grpSp>
        <p:nvGrpSpPr>
          <p:cNvPr id="800821" name="Group 53"/>
          <p:cNvGrpSpPr>
            <a:grpSpLocks/>
          </p:cNvGrpSpPr>
          <p:nvPr/>
        </p:nvGrpSpPr>
        <p:grpSpPr bwMode="auto">
          <a:xfrm>
            <a:off x="5000625" y="4167188"/>
            <a:ext cx="3513138" cy="366712"/>
            <a:chOff x="3150" y="2625"/>
            <a:chExt cx="2213" cy="231"/>
          </a:xfrm>
        </p:grpSpPr>
        <p:sp>
          <p:nvSpPr>
            <p:cNvPr id="800816" name="Rectangle 48"/>
            <p:cNvSpPr>
              <a:spLocks noChangeArrowheads="1"/>
            </p:cNvSpPr>
            <p:nvPr/>
          </p:nvSpPr>
          <p:spPr bwMode="auto">
            <a:xfrm>
              <a:off x="3168" y="2640"/>
              <a:ext cx="2112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817" name="Text Box 49"/>
            <p:cNvSpPr txBox="1">
              <a:spLocks noChangeArrowheads="1"/>
            </p:cNvSpPr>
            <p:nvPr/>
          </p:nvSpPr>
          <p:spPr bwMode="auto">
            <a:xfrm>
              <a:off x="3150" y="2625"/>
              <a:ext cx="2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say “do the Lazy Person’s Sort”</a:t>
              </a:r>
            </a:p>
          </p:txBody>
        </p:sp>
      </p:grpSp>
      <p:grpSp>
        <p:nvGrpSpPr>
          <p:cNvPr id="800822" name="Group 54"/>
          <p:cNvGrpSpPr>
            <a:grpSpLocks/>
          </p:cNvGrpSpPr>
          <p:nvPr/>
        </p:nvGrpSpPr>
        <p:grpSpPr bwMode="auto">
          <a:xfrm>
            <a:off x="5659438" y="4429125"/>
            <a:ext cx="3513137" cy="366713"/>
            <a:chOff x="3150" y="2625"/>
            <a:chExt cx="2213" cy="231"/>
          </a:xfrm>
        </p:grpSpPr>
        <p:sp>
          <p:nvSpPr>
            <p:cNvPr id="800823" name="Rectangle 55"/>
            <p:cNvSpPr>
              <a:spLocks noChangeArrowheads="1"/>
            </p:cNvSpPr>
            <p:nvPr/>
          </p:nvSpPr>
          <p:spPr bwMode="auto">
            <a:xfrm>
              <a:off x="3168" y="2640"/>
              <a:ext cx="2112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0824" name="Text Box 56"/>
            <p:cNvSpPr txBox="1">
              <a:spLocks noChangeArrowheads="1"/>
            </p:cNvSpPr>
            <p:nvPr/>
          </p:nvSpPr>
          <p:spPr bwMode="auto">
            <a:xfrm>
              <a:off x="3150" y="2625"/>
              <a:ext cx="2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say “do the Lazy Person’s Sort”</a:t>
              </a:r>
            </a:p>
          </p:txBody>
        </p:sp>
      </p:grpSp>
      <p:sp>
        <p:nvSpPr>
          <p:cNvPr id="800825" name="AutoShape 57"/>
          <p:cNvSpPr>
            <a:spLocks noChangeArrowheads="1"/>
          </p:cNvSpPr>
          <p:nvPr/>
        </p:nvSpPr>
        <p:spPr bwMode="auto">
          <a:xfrm>
            <a:off x="4419600" y="5029200"/>
            <a:ext cx="2819400" cy="762000"/>
          </a:xfrm>
          <a:prstGeom prst="wedgeRoundRectCallout">
            <a:avLst>
              <a:gd name="adj1" fmla="val 74157"/>
              <a:gd name="adj2" fmla="val 37917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Oh yeah… One more thing.</a:t>
            </a:r>
          </a:p>
        </p:txBody>
      </p:sp>
      <p:sp>
        <p:nvSpPr>
          <p:cNvPr id="800826" name="AutoShape 58"/>
          <p:cNvSpPr>
            <a:spLocks noChangeArrowheads="1"/>
          </p:cNvSpPr>
          <p:nvPr/>
        </p:nvSpPr>
        <p:spPr bwMode="auto">
          <a:xfrm>
            <a:off x="1219200" y="5029200"/>
            <a:ext cx="3190875" cy="1828800"/>
          </a:xfrm>
          <a:prstGeom prst="wedgeRoundRectCallout">
            <a:avLst>
              <a:gd name="adj1" fmla="val -69255"/>
              <a:gd name="adj2" fmla="val -17532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You’re a genius! So now all each person has to do is </a:t>
            </a:r>
            <a:r>
              <a:rPr lang="en-US">
                <a:solidFill>
                  <a:srgbClr val="FF0000"/>
                </a:solidFill>
              </a:rPr>
              <a:t>split their pile in two,</a:t>
            </a:r>
            <a:endParaRPr lang="en-US"/>
          </a:p>
          <a:p>
            <a:r>
              <a:rPr lang="en-US">
                <a:solidFill>
                  <a:schemeClr val="accent2"/>
                </a:solidFill>
              </a:rPr>
              <a:t>hand each one to someone else</a:t>
            </a:r>
            <a:r>
              <a:rPr lang="en-US"/>
              <a:t> and then finally </a:t>
            </a:r>
            <a:r>
              <a:rPr lang="en-US">
                <a:solidFill>
                  <a:srgbClr val="006666"/>
                </a:solidFill>
              </a:rPr>
              <a:t>merge the results</a:t>
            </a:r>
            <a:r>
              <a:rPr lang="en-US"/>
              <a:t>!</a:t>
            </a:r>
          </a:p>
        </p:txBody>
      </p:sp>
      <p:sp>
        <p:nvSpPr>
          <p:cNvPr id="800827" name="AutoShape 59"/>
          <p:cNvSpPr>
            <a:spLocks noChangeArrowheads="1"/>
          </p:cNvSpPr>
          <p:nvPr/>
        </p:nvSpPr>
        <p:spPr bwMode="auto">
          <a:xfrm>
            <a:off x="4572000" y="5181600"/>
            <a:ext cx="2819400" cy="1514475"/>
          </a:xfrm>
          <a:prstGeom prst="wedgeRoundRectCallout">
            <a:avLst>
              <a:gd name="adj1" fmla="val 74157"/>
              <a:gd name="adj2" fmla="val -11426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Correctamundo.</a:t>
            </a:r>
          </a:p>
          <a:p>
            <a:endParaRPr lang="en-US" sz="1000"/>
          </a:p>
          <a:p>
            <a:r>
              <a:rPr lang="en-US"/>
              <a:t>And no one person has to do any complex sorting!</a:t>
            </a:r>
          </a:p>
        </p:txBody>
      </p:sp>
      <p:sp>
        <p:nvSpPr>
          <p:cNvPr id="800828" name="AutoShape 60"/>
          <p:cNvSpPr>
            <a:spLocks noChangeArrowheads="1"/>
          </p:cNvSpPr>
          <p:nvPr/>
        </p:nvSpPr>
        <p:spPr bwMode="auto">
          <a:xfrm>
            <a:off x="1219200" y="5029200"/>
            <a:ext cx="2819400" cy="1371600"/>
          </a:xfrm>
          <a:prstGeom prst="wedgeRoundRectCallout">
            <a:avLst>
              <a:gd name="adj1" fmla="val -71792"/>
              <a:gd name="adj2" fmla="val -6713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Isn’t this some kind of Pyramid scheme?</a:t>
            </a:r>
          </a:p>
          <a:p>
            <a:endParaRPr lang="en-US"/>
          </a:p>
          <a:p>
            <a:r>
              <a:rPr lang="en-US"/>
              <a:t>Will it work?</a:t>
            </a:r>
          </a:p>
        </p:txBody>
      </p:sp>
      <p:sp>
        <p:nvSpPr>
          <p:cNvPr id="800830" name="AutoShape 62"/>
          <p:cNvSpPr>
            <a:spLocks noChangeArrowheads="1"/>
          </p:cNvSpPr>
          <p:nvPr/>
        </p:nvSpPr>
        <p:spPr bwMode="auto">
          <a:xfrm>
            <a:off x="4038600" y="3429000"/>
            <a:ext cx="3352800" cy="2819400"/>
          </a:xfrm>
          <a:prstGeom prst="wedgeRoundRectCallout">
            <a:avLst>
              <a:gd name="adj1" fmla="val 70315"/>
              <a:gd name="adj2" fmla="val 32884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Well, it worked for Carey.</a:t>
            </a:r>
          </a:p>
          <a:p>
            <a:endParaRPr lang="en-US"/>
          </a:p>
          <a:p>
            <a:r>
              <a:rPr lang="en-US"/>
              <a:t>Why can’t we use exactly the same process he did with our piles?</a:t>
            </a:r>
          </a:p>
          <a:p>
            <a:endParaRPr lang="en-US"/>
          </a:p>
          <a:p>
            <a:r>
              <a:rPr lang="en-US"/>
              <a:t>And the students we give each half of our piles to can do the same thing too!</a:t>
            </a:r>
          </a:p>
        </p:txBody>
      </p:sp>
      <p:pic>
        <p:nvPicPr>
          <p:cNvPr id="800831" name="Picture 63" descr="MC900436244[1]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4267200"/>
            <a:ext cx="1016000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0833" name="AutoShape 65"/>
          <p:cNvSpPr>
            <a:spLocks noChangeArrowheads="1"/>
          </p:cNvSpPr>
          <p:nvPr/>
        </p:nvSpPr>
        <p:spPr bwMode="auto">
          <a:xfrm>
            <a:off x="5410200" y="4572000"/>
            <a:ext cx="2667000" cy="914400"/>
          </a:xfrm>
          <a:prstGeom prst="wedgeRoundRectCallout">
            <a:avLst>
              <a:gd name="adj1" fmla="val 55537"/>
              <a:gd name="adj2" fmla="val 97222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Then we can blow this joint and go play </a:t>
            </a:r>
            <a:r>
              <a:rPr lang="en-US">
                <a:solidFill>
                  <a:srgbClr val="FF0000"/>
                </a:solidFill>
              </a:rPr>
              <a:t>StarCraft</a:t>
            </a:r>
            <a:r>
              <a:rPr lang="en-US"/>
              <a:t>!</a:t>
            </a:r>
          </a:p>
        </p:txBody>
      </p:sp>
      <p:sp>
        <p:nvSpPr>
          <p:cNvPr id="800834" name="AutoShape 66"/>
          <p:cNvSpPr>
            <a:spLocks noChangeArrowheads="1"/>
          </p:cNvSpPr>
          <p:nvPr/>
        </p:nvSpPr>
        <p:spPr bwMode="auto">
          <a:xfrm>
            <a:off x="4191000" y="762000"/>
            <a:ext cx="3276600" cy="1219200"/>
          </a:xfrm>
          <a:prstGeom prst="wedgeRoundRectCallout">
            <a:avLst>
              <a:gd name="adj1" fmla="val 54505"/>
              <a:gd name="adj2" fmla="val 85417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Very clever, students.</a:t>
            </a:r>
          </a:p>
          <a:p>
            <a:endParaRPr lang="en-US"/>
          </a:p>
          <a:p>
            <a:r>
              <a:rPr lang="en-US"/>
              <a:t>But your approach has one </a:t>
            </a:r>
            <a:r>
              <a:rPr lang="en-US">
                <a:solidFill>
                  <a:srgbClr val="FF0000"/>
                </a:solidFill>
              </a:rPr>
              <a:t>flaw</a:t>
            </a:r>
            <a:r>
              <a:rPr lang="en-US"/>
              <a:t>, can you see it?</a:t>
            </a:r>
          </a:p>
        </p:txBody>
      </p:sp>
      <p:sp>
        <p:nvSpPr>
          <p:cNvPr id="800835" name="AutoShape 67"/>
          <p:cNvSpPr>
            <a:spLocks noChangeArrowheads="1"/>
          </p:cNvSpPr>
          <p:nvPr/>
        </p:nvSpPr>
        <p:spPr bwMode="auto">
          <a:xfrm>
            <a:off x="0" y="514350"/>
            <a:ext cx="4257675" cy="2381250"/>
          </a:xfrm>
          <a:prstGeom prst="wedgeRoundRectCallout">
            <a:avLst>
              <a:gd name="adj1" fmla="val -39148"/>
              <a:gd name="adj2" fmla="val 148532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 think I see it…</a:t>
            </a:r>
          </a:p>
          <a:p>
            <a:endParaRPr lang="en-US" sz="1000"/>
          </a:p>
          <a:p>
            <a:r>
              <a:rPr lang="en-US"/>
              <a:t>The algorithm isn’t complete… What happens when a </a:t>
            </a:r>
            <a:r>
              <a:rPr lang="en-US">
                <a:solidFill>
                  <a:srgbClr val="FF0000"/>
                </a:solidFill>
              </a:rPr>
              <a:t>person ends up with just a single notecard</a:t>
            </a:r>
            <a:r>
              <a:rPr lang="en-US"/>
              <a:t>.</a:t>
            </a:r>
          </a:p>
          <a:p>
            <a:endParaRPr lang="en-US" sz="1000"/>
          </a:p>
          <a:p>
            <a:r>
              <a:rPr lang="en-US"/>
              <a:t>The algorithm breaks down. How can you split a single card into two equal piles?!!?</a:t>
            </a:r>
          </a:p>
        </p:txBody>
      </p:sp>
      <p:sp>
        <p:nvSpPr>
          <p:cNvPr id="800836" name="AutoShape 68"/>
          <p:cNvSpPr>
            <a:spLocks noChangeArrowheads="1"/>
          </p:cNvSpPr>
          <p:nvPr/>
        </p:nvSpPr>
        <p:spPr bwMode="auto">
          <a:xfrm>
            <a:off x="4191000" y="762000"/>
            <a:ext cx="3276600" cy="1219200"/>
          </a:xfrm>
          <a:prstGeom prst="wedgeRoundRectCallout">
            <a:avLst>
              <a:gd name="adj1" fmla="val 54505"/>
              <a:gd name="adj2" fmla="val 85417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Excellent, Mr. Smallberg.</a:t>
            </a:r>
          </a:p>
          <a:p>
            <a:endParaRPr lang="en-US"/>
          </a:p>
          <a:p>
            <a:r>
              <a:rPr lang="en-US"/>
              <a:t>And do you have a solution?</a:t>
            </a:r>
          </a:p>
        </p:txBody>
      </p:sp>
      <p:sp>
        <p:nvSpPr>
          <p:cNvPr id="800838" name="AutoShape 70"/>
          <p:cNvSpPr>
            <a:spLocks noChangeArrowheads="1"/>
          </p:cNvSpPr>
          <p:nvPr/>
        </p:nvSpPr>
        <p:spPr bwMode="auto">
          <a:xfrm>
            <a:off x="1600200" y="5334000"/>
            <a:ext cx="2743200" cy="762000"/>
          </a:xfrm>
          <a:prstGeom prst="wedgeRoundRectCallout">
            <a:avLst>
              <a:gd name="adj1" fmla="val -85593"/>
              <a:gd name="adj2" fmla="val -8333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 think so.  If you just rewrite it a bit…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0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0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0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008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00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00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00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3000"/>
                                        <p:tgtEl>
                                          <p:spTgt spid="80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80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0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0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8008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80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0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0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825" grpId="0" animBg="1"/>
      <p:bldP spid="800825" grpId="1" animBg="1"/>
      <p:bldP spid="800826" grpId="0" animBg="1"/>
      <p:bldP spid="800826" grpId="1" animBg="1"/>
      <p:bldP spid="800827" grpId="0" animBg="1"/>
      <p:bldP spid="800827" grpId="1" animBg="1"/>
      <p:bldP spid="800828" grpId="0" animBg="1"/>
      <p:bldP spid="800828" grpId="1" animBg="1"/>
      <p:bldP spid="800830" grpId="0" uiExpand="1" build="p" animBg="1"/>
      <p:bldP spid="800830" grpId="1" build="allAtOnce" animBg="1"/>
      <p:bldP spid="800833" grpId="0" animBg="1"/>
      <p:bldP spid="800833" grpId="1" animBg="1"/>
      <p:bldP spid="800834" grpId="0" animBg="1"/>
      <p:bldP spid="800834" grpId="1" animBg="1"/>
      <p:bldP spid="800835" grpId="0" uiExpand="1" build="p" animBg="1"/>
      <p:bldP spid="800835" grpId="1" build="allAtOnce" animBg="1"/>
      <p:bldP spid="800836" grpId="0" animBg="1"/>
      <p:bldP spid="800836" grpId="1" animBg="1"/>
      <p:bldP spid="800838" grpId="0" animBg="1"/>
      <p:bldP spid="800838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7A96-D2F1-4EE5-B3F1-B3BC94D5D39D}" type="slidenum">
              <a:rPr lang="en-US"/>
              <a:pPr/>
              <a:t>60</a:t>
            </a:fld>
            <a:endParaRPr lang="en-US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Search: C++ Code</a:t>
            </a:r>
          </a:p>
        </p:txBody>
      </p:sp>
      <p:sp>
        <p:nvSpPr>
          <p:cNvPr id="739331" name="Text Box 3"/>
          <p:cNvSpPr txBox="1">
            <a:spLocks noChangeArrowheads="1"/>
          </p:cNvSpPr>
          <p:nvPr/>
        </p:nvSpPr>
        <p:spPr bwMode="auto">
          <a:xfrm>
            <a:off x="1524000" y="2209800"/>
            <a:ext cx="6546850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533400" y="1184275"/>
            <a:ext cx="800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Here’s a real </a:t>
            </a:r>
            <a:r>
              <a:rPr lang="en-US">
                <a:solidFill>
                  <a:schemeClr val="accent2"/>
                </a:solidFill>
              </a:rPr>
              <a:t>binary search</a:t>
            </a:r>
            <a:r>
              <a:rPr lang="en-US"/>
              <a:t> implementation in C++.  Let’s see how it works!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B67E-7578-4D1D-B4E2-8200971F9DCD}" type="slidenum">
              <a:rPr lang="en-US"/>
              <a:pPr/>
              <a:t>61</a:t>
            </a:fld>
            <a:endParaRPr lang="en-US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219075"/>
            <a:ext cx="7772400" cy="1143000"/>
          </a:xfrm>
        </p:spPr>
        <p:txBody>
          <a:bodyPr/>
          <a:lstStyle/>
          <a:p>
            <a:r>
              <a:rPr lang="en-US" sz="4000"/>
              <a:t>Recursion: Binary Search</a:t>
            </a:r>
          </a:p>
        </p:txBody>
      </p:sp>
      <p:grpSp>
        <p:nvGrpSpPr>
          <p:cNvPr id="741379" name="Group 3"/>
          <p:cNvGrpSpPr>
            <a:grpSpLocks/>
          </p:cNvGrpSpPr>
          <p:nvPr/>
        </p:nvGrpSpPr>
        <p:grpSpPr bwMode="auto">
          <a:xfrm>
            <a:off x="7296150" y="228600"/>
            <a:ext cx="1681163" cy="4181475"/>
            <a:chOff x="4596" y="144"/>
            <a:chExt cx="1059" cy="2634"/>
          </a:xfrm>
        </p:grpSpPr>
        <p:sp>
          <p:nvSpPr>
            <p:cNvPr id="741380" name="Rectangle 4"/>
            <p:cNvSpPr>
              <a:spLocks noChangeArrowheads="1"/>
            </p:cNvSpPr>
            <p:nvPr/>
          </p:nvSpPr>
          <p:spPr bwMode="auto">
            <a:xfrm>
              <a:off x="4599" y="144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Albert</a:t>
              </a:r>
            </a:p>
          </p:txBody>
        </p:sp>
        <p:sp>
          <p:nvSpPr>
            <p:cNvPr id="741381" name="Rectangle 5"/>
            <p:cNvSpPr>
              <a:spLocks noChangeArrowheads="1"/>
            </p:cNvSpPr>
            <p:nvPr/>
          </p:nvSpPr>
          <p:spPr bwMode="auto">
            <a:xfrm>
              <a:off x="4599" y="3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Brandy</a:t>
              </a:r>
            </a:p>
          </p:txBody>
        </p:sp>
        <p:sp>
          <p:nvSpPr>
            <p:cNvPr id="741382" name="Rectangle 6"/>
            <p:cNvSpPr>
              <a:spLocks noChangeArrowheads="1"/>
            </p:cNvSpPr>
            <p:nvPr/>
          </p:nvSpPr>
          <p:spPr bwMode="auto">
            <a:xfrm>
              <a:off x="4599" y="6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Carol</a:t>
              </a:r>
            </a:p>
          </p:txBody>
        </p:sp>
        <p:sp>
          <p:nvSpPr>
            <p:cNvPr id="741383" name="Rectangle 7"/>
            <p:cNvSpPr>
              <a:spLocks noChangeArrowheads="1"/>
            </p:cNvSpPr>
            <p:nvPr/>
          </p:nvSpPr>
          <p:spPr bwMode="auto">
            <a:xfrm>
              <a:off x="4599" y="86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David</a:t>
              </a:r>
            </a:p>
          </p:txBody>
        </p:sp>
        <p:sp>
          <p:nvSpPr>
            <p:cNvPr id="741384" name="Rectangle 8"/>
            <p:cNvSpPr>
              <a:spLocks noChangeArrowheads="1"/>
            </p:cNvSpPr>
            <p:nvPr/>
          </p:nvSpPr>
          <p:spPr bwMode="auto">
            <a:xfrm>
              <a:off x="4599" y="110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Eugene</a:t>
              </a:r>
            </a:p>
          </p:txBody>
        </p:sp>
        <p:sp>
          <p:nvSpPr>
            <p:cNvPr id="741385" name="Rectangle 9"/>
            <p:cNvSpPr>
              <a:spLocks noChangeArrowheads="1"/>
            </p:cNvSpPr>
            <p:nvPr/>
          </p:nvSpPr>
          <p:spPr bwMode="auto">
            <a:xfrm>
              <a:off x="4599" y="134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Frank</a:t>
              </a:r>
            </a:p>
          </p:txBody>
        </p:sp>
        <p:sp>
          <p:nvSpPr>
            <p:cNvPr id="741386" name="Rectangle 10"/>
            <p:cNvSpPr>
              <a:spLocks noChangeArrowheads="1"/>
            </p:cNvSpPr>
            <p:nvPr/>
          </p:nvSpPr>
          <p:spPr bwMode="auto">
            <a:xfrm>
              <a:off x="4599" y="15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Gordon</a:t>
              </a:r>
            </a:p>
          </p:txBody>
        </p:sp>
        <p:sp>
          <p:nvSpPr>
            <p:cNvPr id="741387" name="Rectangle 11"/>
            <p:cNvSpPr>
              <a:spLocks noChangeArrowheads="1"/>
            </p:cNvSpPr>
            <p:nvPr/>
          </p:nvSpPr>
          <p:spPr bwMode="auto">
            <a:xfrm>
              <a:off x="4599" y="18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Grendel</a:t>
              </a:r>
            </a:p>
          </p:txBody>
        </p:sp>
        <p:sp>
          <p:nvSpPr>
            <p:cNvPr id="741388" name="Rectangle 12"/>
            <p:cNvSpPr>
              <a:spLocks noChangeArrowheads="1"/>
            </p:cNvSpPr>
            <p:nvPr/>
          </p:nvSpPr>
          <p:spPr bwMode="auto">
            <a:xfrm>
              <a:off x="4596" y="205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Hank</a:t>
              </a:r>
            </a:p>
          </p:txBody>
        </p:sp>
        <p:sp>
          <p:nvSpPr>
            <p:cNvPr id="741389" name="Rectangle 13"/>
            <p:cNvSpPr>
              <a:spLocks noChangeArrowheads="1"/>
            </p:cNvSpPr>
            <p:nvPr/>
          </p:nvSpPr>
          <p:spPr bwMode="auto">
            <a:xfrm>
              <a:off x="4596" y="229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Wayne</a:t>
              </a:r>
            </a:p>
          </p:txBody>
        </p:sp>
        <p:sp>
          <p:nvSpPr>
            <p:cNvPr id="741390" name="Rectangle 14"/>
            <p:cNvSpPr>
              <a:spLocks noChangeArrowheads="1"/>
            </p:cNvSpPr>
            <p:nvPr/>
          </p:nvSpPr>
          <p:spPr bwMode="auto">
            <a:xfrm>
              <a:off x="4597" y="253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Yentle</a:t>
              </a:r>
            </a:p>
          </p:txBody>
        </p:sp>
      </p:grpSp>
      <p:sp>
        <p:nvSpPr>
          <p:cNvPr id="741391" name="Text Box 15"/>
          <p:cNvSpPr txBox="1">
            <a:spLocks noChangeArrowheads="1"/>
          </p:cNvSpPr>
          <p:nvPr/>
        </p:nvSpPr>
        <p:spPr bwMode="auto">
          <a:xfrm>
            <a:off x="4114800" y="4875213"/>
            <a:ext cx="4743450" cy="1906587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string names[11] = {“Albert”,…};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if (BS(names,0,10,”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David</a:t>
            </a:r>
            <a:r>
              <a:rPr lang="en-US" sz="1700" b="1">
                <a:latin typeface="Courier New" pitchFamily="49" charset="0"/>
              </a:rPr>
              <a:t>”) != -1)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cout &lt;&lt; “Found it!”;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</a:t>
            </a:r>
          </a:p>
        </p:txBody>
      </p:sp>
      <p:sp>
        <p:nvSpPr>
          <p:cNvPr id="741392" name="Line 16"/>
          <p:cNvSpPr>
            <a:spLocks noChangeShapeType="1"/>
          </p:cNvSpPr>
          <p:nvPr/>
        </p:nvSpPr>
        <p:spPr bwMode="auto">
          <a:xfrm>
            <a:off x="4124325" y="5562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393" name="Line 17"/>
          <p:cNvSpPr>
            <a:spLocks noChangeShapeType="1"/>
          </p:cNvSpPr>
          <p:nvPr/>
        </p:nvSpPr>
        <p:spPr bwMode="auto">
          <a:xfrm>
            <a:off x="4162425" y="6086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394" name="Text Box 18"/>
          <p:cNvSpPr txBox="1">
            <a:spLocks noChangeArrowheads="1"/>
          </p:cNvSpPr>
          <p:nvPr/>
        </p:nvSpPr>
        <p:spPr bwMode="auto">
          <a:xfrm>
            <a:off x="158750" y="2381250"/>
            <a:ext cx="6546850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1395" name="Line 19"/>
          <p:cNvSpPr>
            <a:spLocks noChangeShapeType="1"/>
          </p:cNvSpPr>
          <p:nvPr/>
        </p:nvSpPr>
        <p:spPr bwMode="auto">
          <a:xfrm>
            <a:off x="-57150" y="2562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396" name="Line 20"/>
          <p:cNvSpPr>
            <a:spLocks noChangeShapeType="1"/>
          </p:cNvSpPr>
          <p:nvPr/>
        </p:nvSpPr>
        <p:spPr bwMode="auto">
          <a:xfrm>
            <a:off x="228600" y="3114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397" name="AutoShape 21"/>
          <p:cNvSpPr>
            <a:spLocks noChangeArrowheads="1"/>
          </p:cNvSpPr>
          <p:nvPr/>
        </p:nvSpPr>
        <p:spPr bwMode="auto">
          <a:xfrm>
            <a:off x="1562100" y="2381250"/>
            <a:ext cx="1524000" cy="457200"/>
          </a:xfrm>
          <a:prstGeom prst="wedgeRoundRectCallout">
            <a:avLst>
              <a:gd name="adj1" fmla="val -46560"/>
              <a:gd name="adj2" fmla="val 89583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0 &gt; 10</a:t>
            </a:r>
          </a:p>
        </p:txBody>
      </p:sp>
      <p:sp>
        <p:nvSpPr>
          <p:cNvPr id="741398" name="Line 22"/>
          <p:cNvSpPr>
            <a:spLocks noChangeShapeType="1"/>
          </p:cNvSpPr>
          <p:nvPr/>
        </p:nvSpPr>
        <p:spPr bwMode="auto">
          <a:xfrm>
            <a:off x="228600" y="3667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399" name="Line 23"/>
          <p:cNvSpPr>
            <a:spLocks noChangeShapeType="1"/>
          </p:cNvSpPr>
          <p:nvPr/>
        </p:nvSpPr>
        <p:spPr bwMode="auto">
          <a:xfrm>
            <a:off x="457200" y="4219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00" name="AutoShape 24"/>
          <p:cNvSpPr>
            <a:spLocks noChangeArrowheads="1"/>
          </p:cNvSpPr>
          <p:nvPr/>
        </p:nvSpPr>
        <p:spPr bwMode="auto">
          <a:xfrm>
            <a:off x="2895600" y="3219450"/>
            <a:ext cx="2133600" cy="685800"/>
          </a:xfrm>
          <a:prstGeom prst="wedgeRoundRectCallout">
            <a:avLst>
              <a:gd name="adj1" fmla="val -47546"/>
              <a:gd name="adj2" fmla="val 76389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(0 + 10) / 2</a:t>
            </a:r>
          </a:p>
          <a:p>
            <a:r>
              <a:rPr lang="en-US" sz="2000"/>
              <a:t>Which is… 5</a:t>
            </a:r>
          </a:p>
        </p:txBody>
      </p:sp>
      <p:sp>
        <p:nvSpPr>
          <p:cNvPr id="741401" name="Line 25"/>
          <p:cNvSpPr>
            <a:spLocks noChangeShapeType="1"/>
          </p:cNvSpPr>
          <p:nvPr/>
        </p:nvSpPr>
        <p:spPr bwMode="auto">
          <a:xfrm>
            <a:off x="457200" y="4533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02" name="AutoShape 26"/>
          <p:cNvSpPr>
            <a:spLocks noChangeArrowheads="1"/>
          </p:cNvSpPr>
          <p:nvPr/>
        </p:nvSpPr>
        <p:spPr bwMode="auto">
          <a:xfrm>
            <a:off x="1981200" y="3733800"/>
            <a:ext cx="2724150" cy="476250"/>
          </a:xfrm>
          <a:prstGeom prst="wedgeRoundRectCallout">
            <a:avLst>
              <a:gd name="adj1" fmla="val -48079"/>
              <a:gd name="adj2" fmla="val 88000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“David” == “Frank”</a:t>
            </a:r>
          </a:p>
        </p:txBody>
      </p:sp>
      <p:sp>
        <p:nvSpPr>
          <p:cNvPr id="741403" name="Rectangle 27"/>
          <p:cNvSpPr>
            <a:spLocks noChangeArrowheads="1"/>
          </p:cNvSpPr>
          <p:nvPr/>
        </p:nvSpPr>
        <p:spPr bwMode="auto">
          <a:xfrm>
            <a:off x="7286625" y="2133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04" name="Text Box 28"/>
          <p:cNvSpPr txBox="1">
            <a:spLocks noChangeArrowheads="1"/>
          </p:cNvSpPr>
          <p:nvPr/>
        </p:nvSpPr>
        <p:spPr bwMode="auto">
          <a:xfrm>
            <a:off x="6962775" y="276225"/>
            <a:ext cx="427038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  <a:p>
            <a:endParaRPr lang="en-US" sz="600"/>
          </a:p>
          <a:p>
            <a:r>
              <a:rPr lang="en-US"/>
              <a:t>1</a:t>
            </a:r>
          </a:p>
          <a:p>
            <a:endParaRPr lang="en-US" sz="600"/>
          </a:p>
          <a:p>
            <a:r>
              <a:rPr lang="en-US"/>
              <a:t>2</a:t>
            </a:r>
          </a:p>
          <a:p>
            <a:endParaRPr lang="en-US" sz="600"/>
          </a:p>
          <a:p>
            <a:r>
              <a:rPr lang="en-US"/>
              <a:t>3</a:t>
            </a:r>
          </a:p>
          <a:p>
            <a:endParaRPr lang="en-US" sz="600"/>
          </a:p>
          <a:p>
            <a:r>
              <a:rPr lang="en-US"/>
              <a:t>4</a:t>
            </a:r>
          </a:p>
          <a:p>
            <a:endParaRPr lang="en-US" sz="800"/>
          </a:p>
          <a:p>
            <a:r>
              <a:rPr lang="en-US"/>
              <a:t>5</a:t>
            </a:r>
          </a:p>
          <a:p>
            <a:endParaRPr lang="en-US" sz="600"/>
          </a:p>
          <a:p>
            <a:r>
              <a:rPr lang="en-US"/>
              <a:t>6</a:t>
            </a:r>
          </a:p>
          <a:p>
            <a:endParaRPr lang="en-US" sz="800"/>
          </a:p>
          <a:p>
            <a:r>
              <a:rPr lang="en-US"/>
              <a:t>7</a:t>
            </a:r>
          </a:p>
          <a:p>
            <a:endParaRPr lang="en-US" sz="600"/>
          </a:p>
          <a:p>
            <a:r>
              <a:rPr lang="en-US"/>
              <a:t>8</a:t>
            </a:r>
          </a:p>
          <a:p>
            <a:endParaRPr lang="en-US" sz="600"/>
          </a:p>
          <a:p>
            <a:r>
              <a:rPr lang="en-US"/>
              <a:t>9</a:t>
            </a:r>
          </a:p>
          <a:p>
            <a:endParaRPr lang="en-US" sz="800"/>
          </a:p>
          <a:p>
            <a:r>
              <a:rPr lang="en-US"/>
              <a:t>10</a:t>
            </a:r>
          </a:p>
        </p:txBody>
      </p:sp>
      <p:sp>
        <p:nvSpPr>
          <p:cNvPr id="741405" name="Line 29"/>
          <p:cNvSpPr>
            <a:spLocks noChangeShapeType="1"/>
          </p:cNvSpPr>
          <p:nvPr/>
        </p:nvSpPr>
        <p:spPr bwMode="auto">
          <a:xfrm>
            <a:off x="457200" y="5095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06" name="AutoShape 30"/>
          <p:cNvSpPr>
            <a:spLocks noChangeArrowheads="1"/>
          </p:cNvSpPr>
          <p:nvPr/>
        </p:nvSpPr>
        <p:spPr bwMode="auto">
          <a:xfrm>
            <a:off x="2133600" y="4343400"/>
            <a:ext cx="2466975" cy="476250"/>
          </a:xfrm>
          <a:prstGeom prst="wedgeRoundRectCallout">
            <a:avLst>
              <a:gd name="adj1" fmla="val -47875"/>
              <a:gd name="adj2" fmla="val 88000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“David” &lt; “Frank”</a:t>
            </a:r>
          </a:p>
        </p:txBody>
      </p:sp>
      <p:sp>
        <p:nvSpPr>
          <p:cNvPr id="741407" name="Line 31"/>
          <p:cNvSpPr>
            <a:spLocks noChangeShapeType="1"/>
          </p:cNvSpPr>
          <p:nvPr/>
        </p:nvSpPr>
        <p:spPr bwMode="auto">
          <a:xfrm>
            <a:off x="885825" y="5362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1408" name="Group 32"/>
          <p:cNvGrpSpPr>
            <a:grpSpLocks/>
          </p:cNvGrpSpPr>
          <p:nvPr/>
        </p:nvGrpSpPr>
        <p:grpSpPr bwMode="auto">
          <a:xfrm>
            <a:off x="6400800" y="228600"/>
            <a:ext cx="701675" cy="366713"/>
            <a:chOff x="614" y="3866"/>
            <a:chExt cx="442" cy="231"/>
          </a:xfrm>
        </p:grpSpPr>
        <p:sp>
          <p:nvSpPr>
            <p:cNvPr id="741409" name="Text Box 33"/>
            <p:cNvSpPr txBox="1">
              <a:spLocks noChangeArrowheads="1"/>
            </p:cNvSpPr>
            <p:nvPr/>
          </p:nvSpPr>
          <p:spPr bwMode="auto">
            <a:xfrm>
              <a:off x="614" y="3866"/>
              <a:ext cx="3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top</a:t>
              </a:r>
            </a:p>
          </p:txBody>
        </p:sp>
        <p:sp>
          <p:nvSpPr>
            <p:cNvPr id="741410" name="Line 34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1411" name="Group 35"/>
          <p:cNvGrpSpPr>
            <a:grpSpLocks/>
          </p:cNvGrpSpPr>
          <p:nvPr/>
        </p:nvGrpSpPr>
        <p:grpSpPr bwMode="auto">
          <a:xfrm>
            <a:off x="6381750" y="4019550"/>
            <a:ext cx="701675" cy="366713"/>
            <a:chOff x="614" y="3866"/>
            <a:chExt cx="442" cy="231"/>
          </a:xfrm>
        </p:grpSpPr>
        <p:sp>
          <p:nvSpPr>
            <p:cNvPr id="741412" name="Text Box 36"/>
            <p:cNvSpPr txBox="1">
              <a:spLocks noChangeArrowheads="1"/>
            </p:cNvSpPr>
            <p:nvPr/>
          </p:nvSpPr>
          <p:spPr bwMode="auto">
            <a:xfrm>
              <a:off x="614" y="3866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bot</a:t>
              </a:r>
            </a:p>
          </p:txBody>
        </p:sp>
        <p:sp>
          <p:nvSpPr>
            <p:cNvPr id="741413" name="Line 37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1414" name="Group 38"/>
          <p:cNvGrpSpPr>
            <a:grpSpLocks/>
          </p:cNvGrpSpPr>
          <p:nvPr/>
        </p:nvGrpSpPr>
        <p:grpSpPr bwMode="auto">
          <a:xfrm>
            <a:off x="6299200" y="2124075"/>
            <a:ext cx="768350" cy="366713"/>
            <a:chOff x="572" y="3866"/>
            <a:chExt cx="484" cy="231"/>
          </a:xfrm>
        </p:grpSpPr>
        <p:sp>
          <p:nvSpPr>
            <p:cNvPr id="741415" name="Text Box 39"/>
            <p:cNvSpPr txBox="1">
              <a:spLocks noChangeArrowheads="1"/>
            </p:cNvSpPr>
            <p:nvPr/>
          </p:nvSpPr>
          <p:spPr bwMode="auto">
            <a:xfrm>
              <a:off x="572" y="386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Mid  </a:t>
              </a:r>
            </a:p>
          </p:txBody>
        </p:sp>
        <p:sp>
          <p:nvSpPr>
            <p:cNvPr id="741416" name="Line 40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4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4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4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4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4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4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4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4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2000" fill="hold"/>
                                        <p:tgtEl>
                                          <p:spTgt spid="7414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7414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91" grpId="0" animBg="1"/>
      <p:bldP spid="741392" grpId="0" animBg="1"/>
      <p:bldP spid="741392" grpId="1" animBg="1"/>
      <p:bldP spid="741393" grpId="0" animBg="1"/>
      <p:bldP spid="741394" grpId="0" animBg="1"/>
      <p:bldP spid="741395" grpId="0" animBg="1"/>
      <p:bldP spid="741395" grpId="1" animBg="1"/>
      <p:bldP spid="741396" grpId="0" animBg="1"/>
      <p:bldP spid="741396" grpId="1" animBg="1"/>
      <p:bldP spid="741397" grpId="0" animBg="1"/>
      <p:bldP spid="741397" grpId="1" animBg="1"/>
      <p:bldP spid="741398" grpId="0" animBg="1"/>
      <p:bldP spid="741398" grpId="1" animBg="1"/>
      <p:bldP spid="741399" grpId="0" animBg="1"/>
      <p:bldP spid="741399" grpId="1" animBg="1"/>
      <p:bldP spid="741400" grpId="0" animBg="1"/>
      <p:bldP spid="741400" grpId="1" animBg="1"/>
      <p:bldP spid="741401" grpId="0" animBg="1"/>
      <p:bldP spid="741401" grpId="1" animBg="1"/>
      <p:bldP spid="741402" grpId="0" animBg="1"/>
      <p:bldP spid="741402" grpId="1" animBg="1"/>
      <p:bldP spid="741403" grpId="0" animBg="1"/>
      <p:bldP spid="741404" grpId="0"/>
      <p:bldP spid="741405" grpId="0" animBg="1"/>
      <p:bldP spid="741405" grpId="1" animBg="1"/>
      <p:bldP spid="741406" grpId="0" animBg="1"/>
      <p:bldP spid="741406" grpId="1" animBg="1"/>
      <p:bldP spid="74140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673D-C83E-419E-A54A-FB9DED617642}" type="slidenum">
              <a:rPr lang="en-US"/>
              <a:pPr/>
              <a:t>62</a:t>
            </a:fld>
            <a:endParaRPr lang="en-US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219075"/>
            <a:ext cx="7772400" cy="1143000"/>
          </a:xfrm>
        </p:spPr>
        <p:txBody>
          <a:bodyPr/>
          <a:lstStyle/>
          <a:p>
            <a:r>
              <a:rPr lang="en-US" sz="4000"/>
              <a:t>Recursion: Binary Search</a:t>
            </a:r>
          </a:p>
        </p:txBody>
      </p:sp>
      <p:grpSp>
        <p:nvGrpSpPr>
          <p:cNvPr id="743427" name="Group 3"/>
          <p:cNvGrpSpPr>
            <a:grpSpLocks/>
          </p:cNvGrpSpPr>
          <p:nvPr/>
        </p:nvGrpSpPr>
        <p:grpSpPr bwMode="auto">
          <a:xfrm>
            <a:off x="7296150" y="228600"/>
            <a:ext cx="1681163" cy="4181475"/>
            <a:chOff x="4596" y="144"/>
            <a:chExt cx="1059" cy="2634"/>
          </a:xfrm>
        </p:grpSpPr>
        <p:sp>
          <p:nvSpPr>
            <p:cNvPr id="743428" name="Rectangle 4"/>
            <p:cNvSpPr>
              <a:spLocks noChangeArrowheads="1"/>
            </p:cNvSpPr>
            <p:nvPr/>
          </p:nvSpPr>
          <p:spPr bwMode="auto">
            <a:xfrm>
              <a:off x="4599" y="144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Albert</a:t>
              </a:r>
            </a:p>
          </p:txBody>
        </p:sp>
        <p:sp>
          <p:nvSpPr>
            <p:cNvPr id="743429" name="Rectangle 5"/>
            <p:cNvSpPr>
              <a:spLocks noChangeArrowheads="1"/>
            </p:cNvSpPr>
            <p:nvPr/>
          </p:nvSpPr>
          <p:spPr bwMode="auto">
            <a:xfrm>
              <a:off x="4599" y="3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Brandy</a:t>
              </a:r>
            </a:p>
          </p:txBody>
        </p:sp>
        <p:sp>
          <p:nvSpPr>
            <p:cNvPr id="743430" name="Rectangle 6"/>
            <p:cNvSpPr>
              <a:spLocks noChangeArrowheads="1"/>
            </p:cNvSpPr>
            <p:nvPr/>
          </p:nvSpPr>
          <p:spPr bwMode="auto">
            <a:xfrm>
              <a:off x="4599" y="6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Carol</a:t>
              </a:r>
            </a:p>
          </p:txBody>
        </p:sp>
        <p:sp>
          <p:nvSpPr>
            <p:cNvPr id="743431" name="Rectangle 7"/>
            <p:cNvSpPr>
              <a:spLocks noChangeArrowheads="1"/>
            </p:cNvSpPr>
            <p:nvPr/>
          </p:nvSpPr>
          <p:spPr bwMode="auto">
            <a:xfrm>
              <a:off x="4599" y="86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David</a:t>
              </a:r>
            </a:p>
          </p:txBody>
        </p:sp>
        <p:sp>
          <p:nvSpPr>
            <p:cNvPr id="743432" name="Rectangle 8"/>
            <p:cNvSpPr>
              <a:spLocks noChangeArrowheads="1"/>
            </p:cNvSpPr>
            <p:nvPr/>
          </p:nvSpPr>
          <p:spPr bwMode="auto">
            <a:xfrm>
              <a:off x="4599" y="110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Eugene</a:t>
              </a:r>
            </a:p>
          </p:txBody>
        </p:sp>
        <p:sp>
          <p:nvSpPr>
            <p:cNvPr id="743433" name="Rectangle 9"/>
            <p:cNvSpPr>
              <a:spLocks noChangeArrowheads="1"/>
            </p:cNvSpPr>
            <p:nvPr/>
          </p:nvSpPr>
          <p:spPr bwMode="auto">
            <a:xfrm>
              <a:off x="4599" y="134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Frank</a:t>
              </a:r>
            </a:p>
          </p:txBody>
        </p:sp>
        <p:sp>
          <p:nvSpPr>
            <p:cNvPr id="743434" name="Rectangle 10"/>
            <p:cNvSpPr>
              <a:spLocks noChangeArrowheads="1"/>
            </p:cNvSpPr>
            <p:nvPr/>
          </p:nvSpPr>
          <p:spPr bwMode="auto">
            <a:xfrm>
              <a:off x="4599" y="15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Gordon</a:t>
              </a:r>
            </a:p>
          </p:txBody>
        </p:sp>
        <p:sp>
          <p:nvSpPr>
            <p:cNvPr id="743435" name="Rectangle 11"/>
            <p:cNvSpPr>
              <a:spLocks noChangeArrowheads="1"/>
            </p:cNvSpPr>
            <p:nvPr/>
          </p:nvSpPr>
          <p:spPr bwMode="auto">
            <a:xfrm>
              <a:off x="4599" y="18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Grendel</a:t>
              </a:r>
            </a:p>
          </p:txBody>
        </p:sp>
        <p:sp>
          <p:nvSpPr>
            <p:cNvPr id="743436" name="Rectangle 12"/>
            <p:cNvSpPr>
              <a:spLocks noChangeArrowheads="1"/>
            </p:cNvSpPr>
            <p:nvPr/>
          </p:nvSpPr>
          <p:spPr bwMode="auto">
            <a:xfrm>
              <a:off x="4596" y="205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Hank</a:t>
              </a:r>
            </a:p>
          </p:txBody>
        </p:sp>
        <p:sp>
          <p:nvSpPr>
            <p:cNvPr id="743437" name="Rectangle 13"/>
            <p:cNvSpPr>
              <a:spLocks noChangeArrowheads="1"/>
            </p:cNvSpPr>
            <p:nvPr/>
          </p:nvSpPr>
          <p:spPr bwMode="auto">
            <a:xfrm>
              <a:off x="4596" y="229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Wayne</a:t>
              </a:r>
            </a:p>
          </p:txBody>
        </p:sp>
        <p:sp>
          <p:nvSpPr>
            <p:cNvPr id="743438" name="Rectangle 14"/>
            <p:cNvSpPr>
              <a:spLocks noChangeArrowheads="1"/>
            </p:cNvSpPr>
            <p:nvPr/>
          </p:nvSpPr>
          <p:spPr bwMode="auto">
            <a:xfrm>
              <a:off x="4597" y="253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Yentle</a:t>
              </a:r>
            </a:p>
          </p:txBody>
        </p:sp>
      </p:grpSp>
      <p:sp>
        <p:nvSpPr>
          <p:cNvPr id="743439" name="Text Box 15"/>
          <p:cNvSpPr txBox="1">
            <a:spLocks noChangeArrowheads="1"/>
          </p:cNvSpPr>
          <p:nvPr/>
        </p:nvSpPr>
        <p:spPr bwMode="auto">
          <a:xfrm>
            <a:off x="4114800" y="4875213"/>
            <a:ext cx="4743450" cy="1906587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string names[11] = {“Albert”,…};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if (BS(names,0,10,”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David</a:t>
            </a:r>
            <a:r>
              <a:rPr lang="en-US" sz="1700" b="1">
                <a:latin typeface="Courier New" pitchFamily="49" charset="0"/>
              </a:rPr>
              <a:t>”) != -1)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cout &lt;&lt; “Found it!”;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</a:t>
            </a:r>
          </a:p>
        </p:txBody>
      </p:sp>
      <p:sp>
        <p:nvSpPr>
          <p:cNvPr id="743440" name="Rectangle 16"/>
          <p:cNvSpPr>
            <a:spLocks noChangeArrowheads="1"/>
          </p:cNvSpPr>
          <p:nvPr/>
        </p:nvSpPr>
        <p:spPr bwMode="auto">
          <a:xfrm>
            <a:off x="7286625" y="2133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41" name="Text Box 17"/>
          <p:cNvSpPr txBox="1">
            <a:spLocks noChangeArrowheads="1"/>
          </p:cNvSpPr>
          <p:nvPr/>
        </p:nvSpPr>
        <p:spPr bwMode="auto">
          <a:xfrm>
            <a:off x="6962775" y="276225"/>
            <a:ext cx="427038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  <a:p>
            <a:endParaRPr lang="en-US" sz="600"/>
          </a:p>
          <a:p>
            <a:r>
              <a:rPr lang="en-US"/>
              <a:t>1</a:t>
            </a:r>
          </a:p>
          <a:p>
            <a:endParaRPr lang="en-US" sz="600"/>
          </a:p>
          <a:p>
            <a:r>
              <a:rPr lang="en-US"/>
              <a:t>2</a:t>
            </a:r>
          </a:p>
          <a:p>
            <a:endParaRPr lang="en-US" sz="600"/>
          </a:p>
          <a:p>
            <a:r>
              <a:rPr lang="en-US"/>
              <a:t>3</a:t>
            </a:r>
          </a:p>
          <a:p>
            <a:endParaRPr lang="en-US" sz="600"/>
          </a:p>
          <a:p>
            <a:r>
              <a:rPr lang="en-US"/>
              <a:t>4</a:t>
            </a:r>
          </a:p>
          <a:p>
            <a:endParaRPr lang="en-US" sz="800"/>
          </a:p>
          <a:p>
            <a:r>
              <a:rPr lang="en-US"/>
              <a:t>5</a:t>
            </a:r>
          </a:p>
          <a:p>
            <a:endParaRPr lang="en-US" sz="600"/>
          </a:p>
          <a:p>
            <a:r>
              <a:rPr lang="en-US"/>
              <a:t>6</a:t>
            </a:r>
          </a:p>
          <a:p>
            <a:endParaRPr lang="en-US" sz="800"/>
          </a:p>
          <a:p>
            <a:r>
              <a:rPr lang="en-US"/>
              <a:t>7</a:t>
            </a:r>
          </a:p>
          <a:p>
            <a:endParaRPr lang="en-US" sz="600"/>
          </a:p>
          <a:p>
            <a:r>
              <a:rPr lang="en-US"/>
              <a:t>8</a:t>
            </a:r>
          </a:p>
          <a:p>
            <a:endParaRPr lang="en-US" sz="600"/>
          </a:p>
          <a:p>
            <a:r>
              <a:rPr lang="en-US"/>
              <a:t>9</a:t>
            </a:r>
          </a:p>
          <a:p>
            <a:endParaRPr lang="en-US" sz="800"/>
          </a:p>
          <a:p>
            <a:r>
              <a:rPr lang="en-US"/>
              <a:t>10</a:t>
            </a:r>
          </a:p>
        </p:txBody>
      </p:sp>
      <p:grpSp>
        <p:nvGrpSpPr>
          <p:cNvPr id="743442" name="Group 18"/>
          <p:cNvGrpSpPr>
            <a:grpSpLocks/>
          </p:cNvGrpSpPr>
          <p:nvPr/>
        </p:nvGrpSpPr>
        <p:grpSpPr bwMode="auto">
          <a:xfrm>
            <a:off x="6400800" y="228600"/>
            <a:ext cx="701675" cy="366713"/>
            <a:chOff x="614" y="3866"/>
            <a:chExt cx="442" cy="231"/>
          </a:xfrm>
        </p:grpSpPr>
        <p:sp>
          <p:nvSpPr>
            <p:cNvPr id="743443" name="Text Box 19"/>
            <p:cNvSpPr txBox="1">
              <a:spLocks noChangeArrowheads="1"/>
            </p:cNvSpPr>
            <p:nvPr/>
          </p:nvSpPr>
          <p:spPr bwMode="auto">
            <a:xfrm>
              <a:off x="614" y="3866"/>
              <a:ext cx="3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top</a:t>
              </a:r>
            </a:p>
          </p:txBody>
        </p:sp>
        <p:sp>
          <p:nvSpPr>
            <p:cNvPr id="743444" name="Line 20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43445" name="Text Box 21"/>
          <p:cNvSpPr txBox="1">
            <a:spLocks noChangeArrowheads="1"/>
          </p:cNvSpPr>
          <p:nvPr/>
        </p:nvSpPr>
        <p:spPr bwMode="auto">
          <a:xfrm>
            <a:off x="158750" y="2381250"/>
            <a:ext cx="6546850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3446" name="Line 22"/>
          <p:cNvSpPr>
            <a:spLocks noChangeShapeType="1"/>
          </p:cNvSpPr>
          <p:nvPr/>
        </p:nvSpPr>
        <p:spPr bwMode="auto">
          <a:xfrm>
            <a:off x="885825" y="537210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47" name="Text Box 23"/>
          <p:cNvSpPr txBox="1">
            <a:spLocks noChangeArrowheads="1"/>
          </p:cNvSpPr>
          <p:nvPr/>
        </p:nvSpPr>
        <p:spPr bwMode="auto">
          <a:xfrm>
            <a:off x="2808288" y="5197475"/>
            <a:ext cx="4572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    </a:t>
            </a:r>
          </a:p>
        </p:txBody>
      </p:sp>
      <p:sp>
        <p:nvSpPr>
          <p:cNvPr id="743448" name="Text Box 24"/>
          <p:cNvSpPr txBox="1">
            <a:spLocks noChangeArrowheads="1"/>
          </p:cNvSpPr>
          <p:nvPr/>
        </p:nvSpPr>
        <p:spPr bwMode="auto">
          <a:xfrm>
            <a:off x="3382963" y="5164138"/>
            <a:ext cx="9429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990000"/>
                </a:solidFill>
              </a:rPr>
              <a:t>          </a:t>
            </a:r>
            <a:r>
              <a:rPr lang="en-US" sz="200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743449" name="Text Box 25"/>
          <p:cNvSpPr txBox="1">
            <a:spLocks noChangeArrowheads="1"/>
          </p:cNvSpPr>
          <p:nvPr/>
        </p:nvSpPr>
        <p:spPr bwMode="auto">
          <a:xfrm>
            <a:off x="311150" y="982663"/>
            <a:ext cx="6546850" cy="4275137"/>
          </a:xfrm>
          <a:prstGeom prst="rect">
            <a:avLst/>
          </a:prstGeom>
          <a:solidFill>
            <a:srgbClr val="FFE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3450" name="Text Box 26"/>
          <p:cNvSpPr txBox="1">
            <a:spLocks noChangeArrowheads="1"/>
          </p:cNvSpPr>
          <p:nvPr/>
        </p:nvSpPr>
        <p:spPr bwMode="auto">
          <a:xfrm>
            <a:off x="3371850" y="517525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990000"/>
                </a:solidFill>
              </a:rPr>
              <a:t>   4     </a:t>
            </a:r>
            <a:r>
              <a:rPr lang="en-US" sz="200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743451" name="Text Box 27"/>
          <p:cNvSpPr txBox="1">
            <a:spLocks noChangeArrowheads="1"/>
          </p:cNvSpPr>
          <p:nvPr/>
        </p:nvSpPr>
        <p:spPr bwMode="auto">
          <a:xfrm>
            <a:off x="2795588" y="5192713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 0 </a:t>
            </a:r>
          </a:p>
        </p:txBody>
      </p:sp>
      <p:sp>
        <p:nvSpPr>
          <p:cNvPr id="743452" name="Rectangle 28"/>
          <p:cNvSpPr>
            <a:spLocks noChangeArrowheads="1"/>
          </p:cNvSpPr>
          <p:nvPr/>
        </p:nvSpPr>
        <p:spPr bwMode="auto">
          <a:xfrm>
            <a:off x="7010400" y="2114550"/>
            <a:ext cx="2133600" cy="24384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43453" name="Group 29"/>
          <p:cNvGrpSpPr>
            <a:grpSpLocks/>
          </p:cNvGrpSpPr>
          <p:nvPr/>
        </p:nvGrpSpPr>
        <p:grpSpPr bwMode="auto">
          <a:xfrm>
            <a:off x="6381750" y="4019550"/>
            <a:ext cx="701675" cy="366713"/>
            <a:chOff x="614" y="3866"/>
            <a:chExt cx="442" cy="231"/>
          </a:xfrm>
        </p:grpSpPr>
        <p:sp>
          <p:nvSpPr>
            <p:cNvPr id="743454" name="Text Box 30"/>
            <p:cNvSpPr txBox="1">
              <a:spLocks noChangeArrowheads="1"/>
            </p:cNvSpPr>
            <p:nvPr/>
          </p:nvSpPr>
          <p:spPr bwMode="auto">
            <a:xfrm>
              <a:off x="614" y="3866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bot</a:t>
              </a:r>
            </a:p>
          </p:txBody>
        </p:sp>
        <p:sp>
          <p:nvSpPr>
            <p:cNvPr id="743455" name="Line 31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3456" name="Group 32"/>
          <p:cNvGrpSpPr>
            <a:grpSpLocks/>
          </p:cNvGrpSpPr>
          <p:nvPr/>
        </p:nvGrpSpPr>
        <p:grpSpPr bwMode="auto">
          <a:xfrm>
            <a:off x="6299200" y="2124075"/>
            <a:ext cx="768350" cy="366713"/>
            <a:chOff x="572" y="3866"/>
            <a:chExt cx="484" cy="231"/>
          </a:xfrm>
        </p:grpSpPr>
        <p:sp>
          <p:nvSpPr>
            <p:cNvPr id="743457" name="Text Box 33"/>
            <p:cNvSpPr txBox="1">
              <a:spLocks noChangeArrowheads="1"/>
            </p:cNvSpPr>
            <p:nvPr/>
          </p:nvSpPr>
          <p:spPr bwMode="auto">
            <a:xfrm>
              <a:off x="572" y="386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Mid  </a:t>
              </a:r>
            </a:p>
          </p:txBody>
        </p:sp>
        <p:sp>
          <p:nvSpPr>
            <p:cNvPr id="743458" name="Line 34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43459" name="Line 35"/>
          <p:cNvSpPr>
            <a:spLocks noChangeShapeType="1"/>
          </p:cNvSpPr>
          <p:nvPr/>
        </p:nvSpPr>
        <p:spPr bwMode="auto">
          <a:xfrm>
            <a:off x="95250" y="1162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0" name="Line 36"/>
          <p:cNvSpPr>
            <a:spLocks noChangeShapeType="1"/>
          </p:cNvSpPr>
          <p:nvPr/>
        </p:nvSpPr>
        <p:spPr bwMode="auto">
          <a:xfrm>
            <a:off x="381000" y="1714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1" name="AutoShape 37"/>
          <p:cNvSpPr>
            <a:spLocks noChangeArrowheads="1"/>
          </p:cNvSpPr>
          <p:nvPr/>
        </p:nvSpPr>
        <p:spPr bwMode="auto">
          <a:xfrm>
            <a:off x="1714500" y="981075"/>
            <a:ext cx="1524000" cy="457200"/>
          </a:xfrm>
          <a:prstGeom prst="wedgeRoundRectCallout">
            <a:avLst>
              <a:gd name="adj1" fmla="val -46560"/>
              <a:gd name="adj2" fmla="val 89583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0 &gt; 4</a:t>
            </a:r>
          </a:p>
        </p:txBody>
      </p:sp>
      <p:sp>
        <p:nvSpPr>
          <p:cNvPr id="743462" name="Line 38"/>
          <p:cNvSpPr>
            <a:spLocks noChangeShapeType="1"/>
          </p:cNvSpPr>
          <p:nvPr/>
        </p:nvSpPr>
        <p:spPr bwMode="auto">
          <a:xfrm>
            <a:off x="381000" y="2266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3" name="Line 39"/>
          <p:cNvSpPr>
            <a:spLocks noChangeShapeType="1"/>
          </p:cNvSpPr>
          <p:nvPr/>
        </p:nvSpPr>
        <p:spPr bwMode="auto">
          <a:xfrm>
            <a:off x="609600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4" name="AutoShape 40"/>
          <p:cNvSpPr>
            <a:spLocks noChangeArrowheads="1"/>
          </p:cNvSpPr>
          <p:nvPr/>
        </p:nvSpPr>
        <p:spPr bwMode="auto">
          <a:xfrm>
            <a:off x="3048000" y="1819275"/>
            <a:ext cx="2133600" cy="685800"/>
          </a:xfrm>
          <a:prstGeom prst="wedgeRoundRectCallout">
            <a:avLst>
              <a:gd name="adj1" fmla="val -47546"/>
              <a:gd name="adj2" fmla="val 76389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(0 + 4) / 2</a:t>
            </a:r>
          </a:p>
          <a:p>
            <a:r>
              <a:rPr lang="en-US" sz="2000"/>
              <a:t>Which is… 2</a:t>
            </a:r>
          </a:p>
        </p:txBody>
      </p:sp>
      <p:sp>
        <p:nvSpPr>
          <p:cNvPr id="743465" name="Line 41"/>
          <p:cNvSpPr>
            <a:spLocks noChangeShapeType="1"/>
          </p:cNvSpPr>
          <p:nvPr/>
        </p:nvSpPr>
        <p:spPr bwMode="auto">
          <a:xfrm>
            <a:off x="609600" y="3133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6" name="AutoShape 42"/>
          <p:cNvSpPr>
            <a:spLocks noChangeArrowheads="1"/>
          </p:cNvSpPr>
          <p:nvPr/>
        </p:nvSpPr>
        <p:spPr bwMode="auto">
          <a:xfrm>
            <a:off x="2133600" y="2333625"/>
            <a:ext cx="2724150" cy="476250"/>
          </a:xfrm>
          <a:prstGeom prst="wedgeRoundRectCallout">
            <a:avLst>
              <a:gd name="adj1" fmla="val -48079"/>
              <a:gd name="adj2" fmla="val 88000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“David” == “Carol”</a:t>
            </a:r>
          </a:p>
        </p:txBody>
      </p:sp>
      <p:sp>
        <p:nvSpPr>
          <p:cNvPr id="743467" name="Rectangle 43"/>
          <p:cNvSpPr>
            <a:spLocks noChangeArrowheads="1"/>
          </p:cNvSpPr>
          <p:nvPr/>
        </p:nvSpPr>
        <p:spPr bwMode="auto">
          <a:xfrm>
            <a:off x="7277100" y="990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8" name="Line 44"/>
          <p:cNvSpPr>
            <a:spLocks noChangeShapeType="1"/>
          </p:cNvSpPr>
          <p:nvPr/>
        </p:nvSpPr>
        <p:spPr bwMode="auto">
          <a:xfrm>
            <a:off x="609600" y="3695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9" name="AutoShape 45"/>
          <p:cNvSpPr>
            <a:spLocks noChangeArrowheads="1"/>
          </p:cNvSpPr>
          <p:nvPr/>
        </p:nvSpPr>
        <p:spPr bwMode="auto">
          <a:xfrm>
            <a:off x="2286000" y="2943225"/>
            <a:ext cx="2466975" cy="476250"/>
          </a:xfrm>
          <a:prstGeom prst="wedgeRoundRectCallout">
            <a:avLst>
              <a:gd name="adj1" fmla="val -47875"/>
              <a:gd name="adj2" fmla="val 88000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“David” &lt; “Carol”</a:t>
            </a:r>
          </a:p>
        </p:txBody>
      </p:sp>
      <p:sp>
        <p:nvSpPr>
          <p:cNvPr id="743470" name="Rectangle 46"/>
          <p:cNvSpPr>
            <a:spLocks noChangeArrowheads="1"/>
          </p:cNvSpPr>
          <p:nvPr/>
        </p:nvSpPr>
        <p:spPr bwMode="auto">
          <a:xfrm>
            <a:off x="6400800" y="990600"/>
            <a:ext cx="381000" cy="400050"/>
          </a:xfrm>
          <a:prstGeom prst="rect">
            <a:avLst/>
          </a:prstGeom>
          <a:solidFill>
            <a:srgbClr val="FFEFFF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43471" name="Group 47"/>
          <p:cNvGrpSpPr>
            <a:grpSpLocks/>
          </p:cNvGrpSpPr>
          <p:nvPr/>
        </p:nvGrpSpPr>
        <p:grpSpPr bwMode="auto">
          <a:xfrm>
            <a:off x="6391275" y="976313"/>
            <a:ext cx="768350" cy="366712"/>
            <a:chOff x="572" y="3866"/>
            <a:chExt cx="484" cy="231"/>
          </a:xfrm>
        </p:grpSpPr>
        <p:sp>
          <p:nvSpPr>
            <p:cNvPr id="743472" name="Text Box 48"/>
            <p:cNvSpPr txBox="1">
              <a:spLocks noChangeArrowheads="1"/>
            </p:cNvSpPr>
            <p:nvPr/>
          </p:nvSpPr>
          <p:spPr bwMode="auto">
            <a:xfrm>
              <a:off x="572" y="386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Mid  </a:t>
              </a:r>
            </a:p>
          </p:txBody>
        </p:sp>
        <p:sp>
          <p:nvSpPr>
            <p:cNvPr id="743473" name="Line 49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43474" name="Line 50"/>
          <p:cNvSpPr>
            <a:spLocks noChangeShapeType="1"/>
          </p:cNvSpPr>
          <p:nvPr/>
        </p:nvSpPr>
        <p:spPr bwMode="auto">
          <a:xfrm>
            <a:off x="609600" y="4257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75" name="AutoShape 51"/>
          <p:cNvSpPr>
            <a:spLocks noChangeArrowheads="1"/>
          </p:cNvSpPr>
          <p:nvPr/>
        </p:nvSpPr>
        <p:spPr bwMode="auto">
          <a:xfrm>
            <a:off x="2438400" y="3505200"/>
            <a:ext cx="2466975" cy="476250"/>
          </a:xfrm>
          <a:prstGeom prst="wedgeRoundRectCallout">
            <a:avLst>
              <a:gd name="adj1" fmla="val -47875"/>
              <a:gd name="adj2" fmla="val 88000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“David” &gt; “Carol”</a:t>
            </a:r>
          </a:p>
        </p:txBody>
      </p:sp>
      <p:sp>
        <p:nvSpPr>
          <p:cNvPr id="743476" name="Line 52"/>
          <p:cNvSpPr>
            <a:spLocks noChangeShapeType="1"/>
          </p:cNvSpPr>
          <p:nvPr/>
        </p:nvSpPr>
        <p:spPr bwMode="auto">
          <a:xfrm>
            <a:off x="1028700" y="4524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4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12605 -0.6444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43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3222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0.08334 -0.6430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43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3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743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743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4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54" dur="2000" fill="hold"/>
                                        <p:tgtEl>
                                          <p:spTgt spid="743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4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4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4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4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4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74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7434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7434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47" grpId="0" animBg="1"/>
      <p:bldP spid="743447" grpId="1" animBg="1"/>
      <p:bldP spid="743448" grpId="0" animBg="1"/>
      <p:bldP spid="743448" grpId="1" animBg="1"/>
      <p:bldP spid="743449" grpId="0" animBg="1"/>
      <p:bldP spid="743450" grpId="0"/>
      <p:bldP spid="743450" grpId="1"/>
      <p:bldP spid="743451" grpId="0"/>
      <p:bldP spid="743451" grpId="1"/>
      <p:bldP spid="743452" grpId="0" animBg="1"/>
      <p:bldP spid="743459" grpId="0" animBg="1"/>
      <p:bldP spid="743459" grpId="1" animBg="1"/>
      <p:bldP spid="743460" grpId="0" animBg="1"/>
      <p:bldP spid="743460" grpId="1" animBg="1"/>
      <p:bldP spid="743461" grpId="0" animBg="1"/>
      <p:bldP spid="743461" grpId="1" animBg="1"/>
      <p:bldP spid="743462" grpId="0" animBg="1"/>
      <p:bldP spid="743462" grpId="1" animBg="1"/>
      <p:bldP spid="743463" grpId="0" animBg="1"/>
      <p:bldP spid="743463" grpId="1" animBg="1"/>
      <p:bldP spid="743464" grpId="0" animBg="1"/>
      <p:bldP spid="743464" grpId="1" animBg="1"/>
      <p:bldP spid="743465" grpId="0" animBg="1"/>
      <p:bldP spid="743465" grpId="1" animBg="1"/>
      <p:bldP spid="743466" grpId="0" animBg="1"/>
      <p:bldP spid="743466" grpId="1" animBg="1"/>
      <p:bldP spid="743467" grpId="0" animBg="1"/>
      <p:bldP spid="743468" grpId="0" animBg="1"/>
      <p:bldP spid="743468" grpId="1" animBg="1"/>
      <p:bldP spid="743469" grpId="0" animBg="1"/>
      <p:bldP spid="743469" grpId="1" animBg="1"/>
      <p:bldP spid="743470" grpId="0" animBg="1"/>
      <p:bldP spid="743474" grpId="0" animBg="1"/>
      <p:bldP spid="743474" grpId="1" animBg="1"/>
      <p:bldP spid="743475" grpId="0" animBg="1"/>
      <p:bldP spid="743475" grpId="1" animBg="1"/>
      <p:bldP spid="74347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97FF-9C63-43B6-A298-329D72F2C972}" type="slidenum">
              <a:rPr lang="en-US"/>
              <a:pPr/>
              <a:t>63</a:t>
            </a:fld>
            <a:endParaRPr lang="en-US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219075"/>
            <a:ext cx="7772400" cy="1143000"/>
          </a:xfrm>
        </p:spPr>
        <p:txBody>
          <a:bodyPr/>
          <a:lstStyle/>
          <a:p>
            <a:r>
              <a:rPr lang="en-US" sz="4000"/>
              <a:t>Recursion: Binary Search</a:t>
            </a:r>
          </a:p>
        </p:txBody>
      </p:sp>
      <p:grpSp>
        <p:nvGrpSpPr>
          <p:cNvPr id="745475" name="Group 3"/>
          <p:cNvGrpSpPr>
            <a:grpSpLocks/>
          </p:cNvGrpSpPr>
          <p:nvPr/>
        </p:nvGrpSpPr>
        <p:grpSpPr bwMode="auto">
          <a:xfrm>
            <a:off x="7296150" y="228600"/>
            <a:ext cx="1681163" cy="4181475"/>
            <a:chOff x="4596" y="144"/>
            <a:chExt cx="1059" cy="2634"/>
          </a:xfrm>
        </p:grpSpPr>
        <p:sp>
          <p:nvSpPr>
            <p:cNvPr id="745476" name="Rectangle 4"/>
            <p:cNvSpPr>
              <a:spLocks noChangeArrowheads="1"/>
            </p:cNvSpPr>
            <p:nvPr/>
          </p:nvSpPr>
          <p:spPr bwMode="auto">
            <a:xfrm>
              <a:off x="4599" y="144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Albert</a:t>
              </a:r>
            </a:p>
          </p:txBody>
        </p:sp>
        <p:sp>
          <p:nvSpPr>
            <p:cNvPr id="745477" name="Rectangle 5"/>
            <p:cNvSpPr>
              <a:spLocks noChangeArrowheads="1"/>
            </p:cNvSpPr>
            <p:nvPr/>
          </p:nvSpPr>
          <p:spPr bwMode="auto">
            <a:xfrm>
              <a:off x="4599" y="3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Brandy</a:t>
              </a:r>
            </a:p>
          </p:txBody>
        </p:sp>
        <p:sp>
          <p:nvSpPr>
            <p:cNvPr id="745478" name="Rectangle 6"/>
            <p:cNvSpPr>
              <a:spLocks noChangeArrowheads="1"/>
            </p:cNvSpPr>
            <p:nvPr/>
          </p:nvSpPr>
          <p:spPr bwMode="auto">
            <a:xfrm>
              <a:off x="4599" y="6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Carol</a:t>
              </a:r>
            </a:p>
          </p:txBody>
        </p:sp>
        <p:sp>
          <p:nvSpPr>
            <p:cNvPr id="745479" name="Rectangle 7"/>
            <p:cNvSpPr>
              <a:spLocks noChangeArrowheads="1"/>
            </p:cNvSpPr>
            <p:nvPr/>
          </p:nvSpPr>
          <p:spPr bwMode="auto">
            <a:xfrm>
              <a:off x="4599" y="86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David</a:t>
              </a:r>
            </a:p>
          </p:txBody>
        </p:sp>
        <p:sp>
          <p:nvSpPr>
            <p:cNvPr id="745480" name="Rectangle 8"/>
            <p:cNvSpPr>
              <a:spLocks noChangeArrowheads="1"/>
            </p:cNvSpPr>
            <p:nvPr/>
          </p:nvSpPr>
          <p:spPr bwMode="auto">
            <a:xfrm>
              <a:off x="4599" y="110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Eugene</a:t>
              </a:r>
            </a:p>
          </p:txBody>
        </p:sp>
        <p:sp>
          <p:nvSpPr>
            <p:cNvPr id="745481" name="Rectangle 9"/>
            <p:cNvSpPr>
              <a:spLocks noChangeArrowheads="1"/>
            </p:cNvSpPr>
            <p:nvPr/>
          </p:nvSpPr>
          <p:spPr bwMode="auto">
            <a:xfrm>
              <a:off x="4599" y="134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Frank</a:t>
              </a:r>
            </a:p>
          </p:txBody>
        </p:sp>
        <p:sp>
          <p:nvSpPr>
            <p:cNvPr id="745482" name="Rectangle 10"/>
            <p:cNvSpPr>
              <a:spLocks noChangeArrowheads="1"/>
            </p:cNvSpPr>
            <p:nvPr/>
          </p:nvSpPr>
          <p:spPr bwMode="auto">
            <a:xfrm>
              <a:off x="4599" y="15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Gordon</a:t>
              </a:r>
            </a:p>
          </p:txBody>
        </p:sp>
        <p:sp>
          <p:nvSpPr>
            <p:cNvPr id="745483" name="Rectangle 11"/>
            <p:cNvSpPr>
              <a:spLocks noChangeArrowheads="1"/>
            </p:cNvSpPr>
            <p:nvPr/>
          </p:nvSpPr>
          <p:spPr bwMode="auto">
            <a:xfrm>
              <a:off x="4599" y="18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Grendel</a:t>
              </a:r>
            </a:p>
          </p:txBody>
        </p:sp>
        <p:sp>
          <p:nvSpPr>
            <p:cNvPr id="745484" name="Rectangle 12"/>
            <p:cNvSpPr>
              <a:spLocks noChangeArrowheads="1"/>
            </p:cNvSpPr>
            <p:nvPr/>
          </p:nvSpPr>
          <p:spPr bwMode="auto">
            <a:xfrm>
              <a:off x="4596" y="205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Hank</a:t>
              </a:r>
            </a:p>
          </p:txBody>
        </p:sp>
        <p:sp>
          <p:nvSpPr>
            <p:cNvPr id="745485" name="Rectangle 13"/>
            <p:cNvSpPr>
              <a:spLocks noChangeArrowheads="1"/>
            </p:cNvSpPr>
            <p:nvPr/>
          </p:nvSpPr>
          <p:spPr bwMode="auto">
            <a:xfrm>
              <a:off x="4596" y="229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Wayne</a:t>
              </a:r>
            </a:p>
          </p:txBody>
        </p:sp>
        <p:sp>
          <p:nvSpPr>
            <p:cNvPr id="745486" name="Rectangle 14"/>
            <p:cNvSpPr>
              <a:spLocks noChangeArrowheads="1"/>
            </p:cNvSpPr>
            <p:nvPr/>
          </p:nvSpPr>
          <p:spPr bwMode="auto">
            <a:xfrm>
              <a:off x="4597" y="253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Yentle</a:t>
              </a:r>
            </a:p>
          </p:txBody>
        </p:sp>
      </p:grpSp>
      <p:sp>
        <p:nvSpPr>
          <p:cNvPr id="745487" name="Text Box 15"/>
          <p:cNvSpPr txBox="1">
            <a:spLocks noChangeArrowheads="1"/>
          </p:cNvSpPr>
          <p:nvPr/>
        </p:nvSpPr>
        <p:spPr bwMode="auto">
          <a:xfrm>
            <a:off x="4114800" y="4876800"/>
            <a:ext cx="4743450" cy="1906588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string names[11] = {“Albert”,…};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if (BS(names,0,10,”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David</a:t>
            </a:r>
            <a:r>
              <a:rPr lang="en-US" sz="1700" b="1">
                <a:latin typeface="Courier New" pitchFamily="49" charset="0"/>
              </a:rPr>
              <a:t>”) != -1)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cout &lt;&lt; “Found it!”;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</a:t>
            </a:r>
          </a:p>
        </p:txBody>
      </p:sp>
      <p:sp>
        <p:nvSpPr>
          <p:cNvPr id="745488" name="Rectangle 16"/>
          <p:cNvSpPr>
            <a:spLocks noChangeArrowheads="1"/>
          </p:cNvSpPr>
          <p:nvPr/>
        </p:nvSpPr>
        <p:spPr bwMode="auto">
          <a:xfrm>
            <a:off x="7286625" y="2133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489" name="Text Box 17"/>
          <p:cNvSpPr txBox="1">
            <a:spLocks noChangeArrowheads="1"/>
          </p:cNvSpPr>
          <p:nvPr/>
        </p:nvSpPr>
        <p:spPr bwMode="auto">
          <a:xfrm>
            <a:off x="6962775" y="276225"/>
            <a:ext cx="427038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  <a:p>
            <a:endParaRPr lang="en-US" sz="600"/>
          </a:p>
          <a:p>
            <a:r>
              <a:rPr lang="en-US"/>
              <a:t>1</a:t>
            </a:r>
          </a:p>
          <a:p>
            <a:endParaRPr lang="en-US" sz="600"/>
          </a:p>
          <a:p>
            <a:r>
              <a:rPr lang="en-US"/>
              <a:t>2</a:t>
            </a:r>
          </a:p>
          <a:p>
            <a:endParaRPr lang="en-US" sz="600"/>
          </a:p>
          <a:p>
            <a:r>
              <a:rPr lang="en-US"/>
              <a:t>3</a:t>
            </a:r>
          </a:p>
          <a:p>
            <a:endParaRPr lang="en-US" sz="600"/>
          </a:p>
          <a:p>
            <a:r>
              <a:rPr lang="en-US"/>
              <a:t>4</a:t>
            </a:r>
          </a:p>
          <a:p>
            <a:endParaRPr lang="en-US" sz="800"/>
          </a:p>
          <a:p>
            <a:r>
              <a:rPr lang="en-US"/>
              <a:t>5</a:t>
            </a:r>
          </a:p>
          <a:p>
            <a:endParaRPr lang="en-US" sz="600"/>
          </a:p>
          <a:p>
            <a:r>
              <a:rPr lang="en-US"/>
              <a:t>6</a:t>
            </a:r>
          </a:p>
          <a:p>
            <a:endParaRPr lang="en-US" sz="800"/>
          </a:p>
          <a:p>
            <a:r>
              <a:rPr lang="en-US"/>
              <a:t>7</a:t>
            </a:r>
          </a:p>
          <a:p>
            <a:endParaRPr lang="en-US" sz="600"/>
          </a:p>
          <a:p>
            <a:r>
              <a:rPr lang="en-US"/>
              <a:t>8</a:t>
            </a:r>
          </a:p>
          <a:p>
            <a:endParaRPr lang="en-US" sz="600"/>
          </a:p>
          <a:p>
            <a:r>
              <a:rPr lang="en-US"/>
              <a:t>9</a:t>
            </a:r>
          </a:p>
          <a:p>
            <a:endParaRPr lang="en-US" sz="800"/>
          </a:p>
          <a:p>
            <a:r>
              <a:rPr lang="en-US"/>
              <a:t>10</a:t>
            </a:r>
          </a:p>
        </p:txBody>
      </p:sp>
      <p:sp>
        <p:nvSpPr>
          <p:cNvPr id="745490" name="Text Box 18"/>
          <p:cNvSpPr txBox="1">
            <a:spLocks noChangeArrowheads="1"/>
          </p:cNvSpPr>
          <p:nvPr/>
        </p:nvSpPr>
        <p:spPr bwMode="auto">
          <a:xfrm>
            <a:off x="158750" y="2381250"/>
            <a:ext cx="6546850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5491" name="Line 19"/>
          <p:cNvSpPr>
            <a:spLocks noChangeShapeType="1"/>
          </p:cNvSpPr>
          <p:nvPr/>
        </p:nvSpPr>
        <p:spPr bwMode="auto">
          <a:xfrm>
            <a:off x="885825" y="537210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492" name="Text Box 20"/>
          <p:cNvSpPr txBox="1">
            <a:spLocks noChangeArrowheads="1"/>
          </p:cNvSpPr>
          <p:nvPr/>
        </p:nvSpPr>
        <p:spPr bwMode="auto">
          <a:xfrm>
            <a:off x="311150" y="982663"/>
            <a:ext cx="6546850" cy="4275137"/>
          </a:xfrm>
          <a:prstGeom prst="rect">
            <a:avLst/>
          </a:prstGeom>
          <a:solidFill>
            <a:srgbClr val="FFE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5493" name="Rectangle 21"/>
          <p:cNvSpPr>
            <a:spLocks noChangeArrowheads="1"/>
          </p:cNvSpPr>
          <p:nvPr/>
        </p:nvSpPr>
        <p:spPr bwMode="auto">
          <a:xfrm>
            <a:off x="7010400" y="2114550"/>
            <a:ext cx="2133600" cy="24384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94" name="Rectangle 22"/>
          <p:cNvSpPr>
            <a:spLocks noChangeArrowheads="1"/>
          </p:cNvSpPr>
          <p:nvPr/>
        </p:nvSpPr>
        <p:spPr bwMode="auto">
          <a:xfrm>
            <a:off x="7277100" y="990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495" name="Line 23"/>
          <p:cNvSpPr>
            <a:spLocks noChangeShapeType="1"/>
          </p:cNvSpPr>
          <p:nvPr/>
        </p:nvSpPr>
        <p:spPr bwMode="auto">
          <a:xfrm>
            <a:off x="1038225" y="451485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496" name="Text Box 24"/>
          <p:cNvSpPr txBox="1">
            <a:spLocks noChangeArrowheads="1"/>
          </p:cNvSpPr>
          <p:nvPr/>
        </p:nvSpPr>
        <p:spPr bwMode="auto">
          <a:xfrm>
            <a:off x="304800" y="2049463"/>
            <a:ext cx="6546850" cy="4275137"/>
          </a:xfrm>
          <a:prstGeom prst="rect">
            <a:avLst/>
          </a:prstGeom>
          <a:solidFill>
            <a:srgbClr val="FFE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5497" name="Rectangle 25"/>
          <p:cNvSpPr>
            <a:spLocks noChangeArrowheads="1"/>
          </p:cNvSpPr>
          <p:nvPr/>
        </p:nvSpPr>
        <p:spPr bwMode="auto">
          <a:xfrm>
            <a:off x="152400" y="933450"/>
            <a:ext cx="6819900" cy="1114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5498" name="Line 26"/>
          <p:cNvSpPr>
            <a:spLocks noChangeShapeType="1"/>
          </p:cNvSpPr>
          <p:nvPr/>
        </p:nvSpPr>
        <p:spPr bwMode="auto">
          <a:xfrm>
            <a:off x="1038225" y="558165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499" name="Text Box 27"/>
          <p:cNvSpPr txBox="1">
            <a:spLocks noChangeArrowheads="1"/>
          </p:cNvSpPr>
          <p:nvPr/>
        </p:nvSpPr>
        <p:spPr bwMode="auto">
          <a:xfrm>
            <a:off x="4191000" y="5410200"/>
            <a:ext cx="457200" cy="366713"/>
          </a:xfrm>
          <a:prstGeom prst="rect">
            <a:avLst/>
          </a:prstGeom>
          <a:solidFill>
            <a:srgbClr val="FFE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    </a:t>
            </a:r>
          </a:p>
        </p:txBody>
      </p:sp>
      <p:sp>
        <p:nvSpPr>
          <p:cNvPr id="745500" name="Text Box 28"/>
          <p:cNvSpPr txBox="1">
            <a:spLocks noChangeArrowheads="1"/>
          </p:cNvSpPr>
          <p:nvPr/>
        </p:nvSpPr>
        <p:spPr bwMode="auto">
          <a:xfrm>
            <a:off x="3124200" y="5410200"/>
            <a:ext cx="942975" cy="396875"/>
          </a:xfrm>
          <a:prstGeom prst="rect">
            <a:avLst/>
          </a:prstGeom>
          <a:solidFill>
            <a:srgbClr val="FFE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990000"/>
                </a:solidFill>
              </a:rPr>
              <a:t>          </a:t>
            </a:r>
            <a:r>
              <a:rPr lang="en-US" sz="200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745501" name="Text Box 29"/>
          <p:cNvSpPr txBox="1">
            <a:spLocks noChangeArrowheads="1"/>
          </p:cNvSpPr>
          <p:nvPr/>
        </p:nvSpPr>
        <p:spPr bwMode="auto">
          <a:xfrm>
            <a:off x="539750" y="1135063"/>
            <a:ext cx="6546850" cy="4275137"/>
          </a:xfrm>
          <a:prstGeom prst="rect">
            <a:avLst/>
          </a:prstGeom>
          <a:solidFill>
            <a:srgbClr val="F7FFF8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5502" name="Text Box 30"/>
          <p:cNvSpPr txBox="1">
            <a:spLocks noChangeArrowheads="1"/>
          </p:cNvSpPr>
          <p:nvPr/>
        </p:nvSpPr>
        <p:spPr bwMode="auto">
          <a:xfrm>
            <a:off x="3168650" y="5394325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990000"/>
                </a:solidFill>
              </a:rPr>
              <a:t>   3     </a:t>
            </a:r>
            <a:r>
              <a:rPr lang="en-US" sz="200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745503" name="Text Box 31"/>
          <p:cNvSpPr txBox="1">
            <a:spLocks noChangeArrowheads="1"/>
          </p:cNvSpPr>
          <p:nvPr/>
        </p:nvSpPr>
        <p:spPr bwMode="auto">
          <a:xfrm>
            <a:off x="4191000" y="5410200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 4</a:t>
            </a:r>
          </a:p>
        </p:txBody>
      </p:sp>
      <p:sp>
        <p:nvSpPr>
          <p:cNvPr id="745504" name="Line 32"/>
          <p:cNvSpPr>
            <a:spLocks noChangeShapeType="1"/>
          </p:cNvSpPr>
          <p:nvPr/>
        </p:nvSpPr>
        <p:spPr bwMode="auto">
          <a:xfrm>
            <a:off x="323850" y="1304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505" name="Line 33"/>
          <p:cNvSpPr>
            <a:spLocks noChangeShapeType="1"/>
          </p:cNvSpPr>
          <p:nvPr/>
        </p:nvSpPr>
        <p:spPr bwMode="auto">
          <a:xfrm>
            <a:off x="609600" y="1857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506" name="AutoShape 34"/>
          <p:cNvSpPr>
            <a:spLocks noChangeArrowheads="1"/>
          </p:cNvSpPr>
          <p:nvPr/>
        </p:nvSpPr>
        <p:spPr bwMode="auto">
          <a:xfrm>
            <a:off x="1943100" y="1123950"/>
            <a:ext cx="1524000" cy="457200"/>
          </a:xfrm>
          <a:prstGeom prst="wedgeRoundRectCallout">
            <a:avLst>
              <a:gd name="adj1" fmla="val -46560"/>
              <a:gd name="adj2" fmla="val 89583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3 &gt; 4</a:t>
            </a:r>
          </a:p>
        </p:txBody>
      </p:sp>
      <p:sp>
        <p:nvSpPr>
          <p:cNvPr id="745507" name="Line 35"/>
          <p:cNvSpPr>
            <a:spLocks noChangeShapeType="1"/>
          </p:cNvSpPr>
          <p:nvPr/>
        </p:nvSpPr>
        <p:spPr bwMode="auto">
          <a:xfrm>
            <a:off x="609600" y="2409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508" name="Line 36"/>
          <p:cNvSpPr>
            <a:spLocks noChangeShapeType="1"/>
          </p:cNvSpPr>
          <p:nvPr/>
        </p:nvSpPr>
        <p:spPr bwMode="auto">
          <a:xfrm>
            <a:off x="838200" y="2962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509" name="AutoShape 37"/>
          <p:cNvSpPr>
            <a:spLocks noChangeArrowheads="1"/>
          </p:cNvSpPr>
          <p:nvPr/>
        </p:nvSpPr>
        <p:spPr bwMode="auto">
          <a:xfrm>
            <a:off x="3276600" y="1962150"/>
            <a:ext cx="2133600" cy="685800"/>
          </a:xfrm>
          <a:prstGeom prst="wedgeRoundRectCallout">
            <a:avLst>
              <a:gd name="adj1" fmla="val -47546"/>
              <a:gd name="adj2" fmla="val 76389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(3 + 4) / 2</a:t>
            </a:r>
          </a:p>
          <a:p>
            <a:r>
              <a:rPr lang="en-US" sz="2000"/>
              <a:t>Which is… 3</a:t>
            </a:r>
          </a:p>
        </p:txBody>
      </p:sp>
      <p:sp>
        <p:nvSpPr>
          <p:cNvPr id="745510" name="Line 38"/>
          <p:cNvSpPr>
            <a:spLocks noChangeShapeType="1"/>
          </p:cNvSpPr>
          <p:nvPr/>
        </p:nvSpPr>
        <p:spPr bwMode="auto">
          <a:xfrm>
            <a:off x="838200" y="3276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511" name="AutoShape 39"/>
          <p:cNvSpPr>
            <a:spLocks noChangeArrowheads="1"/>
          </p:cNvSpPr>
          <p:nvPr/>
        </p:nvSpPr>
        <p:spPr bwMode="auto">
          <a:xfrm>
            <a:off x="2362200" y="2476500"/>
            <a:ext cx="2724150" cy="476250"/>
          </a:xfrm>
          <a:prstGeom prst="wedgeRoundRectCallout">
            <a:avLst>
              <a:gd name="adj1" fmla="val -48079"/>
              <a:gd name="adj2" fmla="val 88000"/>
              <a:gd name="adj3" fmla="val 16667"/>
            </a:avLst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“David” == “David”</a:t>
            </a:r>
          </a:p>
        </p:txBody>
      </p:sp>
      <p:sp>
        <p:nvSpPr>
          <p:cNvPr id="745512" name="Rectangle 40"/>
          <p:cNvSpPr>
            <a:spLocks noChangeArrowheads="1"/>
          </p:cNvSpPr>
          <p:nvPr/>
        </p:nvSpPr>
        <p:spPr bwMode="auto">
          <a:xfrm>
            <a:off x="7010400" y="200025"/>
            <a:ext cx="2133600" cy="1190625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513" name="Rectangle 41"/>
          <p:cNvSpPr>
            <a:spLocks noChangeArrowheads="1"/>
          </p:cNvSpPr>
          <p:nvPr/>
        </p:nvSpPr>
        <p:spPr bwMode="auto">
          <a:xfrm>
            <a:off x="6400800" y="990600"/>
            <a:ext cx="381000" cy="400050"/>
          </a:xfrm>
          <a:prstGeom prst="rect">
            <a:avLst/>
          </a:prstGeom>
          <a:solidFill>
            <a:srgbClr val="FFEFFF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45514" name="Group 42"/>
          <p:cNvGrpSpPr>
            <a:grpSpLocks/>
          </p:cNvGrpSpPr>
          <p:nvPr/>
        </p:nvGrpSpPr>
        <p:grpSpPr bwMode="auto">
          <a:xfrm>
            <a:off x="6381750" y="1752600"/>
            <a:ext cx="701675" cy="366713"/>
            <a:chOff x="614" y="3866"/>
            <a:chExt cx="442" cy="231"/>
          </a:xfrm>
        </p:grpSpPr>
        <p:sp>
          <p:nvSpPr>
            <p:cNvPr id="745515" name="Text Box 43"/>
            <p:cNvSpPr txBox="1">
              <a:spLocks noChangeArrowheads="1"/>
            </p:cNvSpPr>
            <p:nvPr/>
          </p:nvSpPr>
          <p:spPr bwMode="auto">
            <a:xfrm>
              <a:off x="614" y="3866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bot</a:t>
              </a:r>
            </a:p>
          </p:txBody>
        </p:sp>
        <p:sp>
          <p:nvSpPr>
            <p:cNvPr id="745516" name="Line 44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5517" name="Group 45"/>
          <p:cNvGrpSpPr>
            <a:grpSpLocks/>
          </p:cNvGrpSpPr>
          <p:nvPr/>
        </p:nvGrpSpPr>
        <p:grpSpPr bwMode="auto">
          <a:xfrm>
            <a:off x="6400800" y="228600"/>
            <a:ext cx="701675" cy="366713"/>
            <a:chOff x="614" y="3866"/>
            <a:chExt cx="442" cy="231"/>
          </a:xfrm>
        </p:grpSpPr>
        <p:sp>
          <p:nvSpPr>
            <p:cNvPr id="745518" name="Text Box 46"/>
            <p:cNvSpPr txBox="1">
              <a:spLocks noChangeArrowheads="1"/>
            </p:cNvSpPr>
            <p:nvPr/>
          </p:nvSpPr>
          <p:spPr bwMode="auto">
            <a:xfrm>
              <a:off x="614" y="3866"/>
              <a:ext cx="3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top</a:t>
              </a:r>
            </a:p>
          </p:txBody>
        </p:sp>
        <p:sp>
          <p:nvSpPr>
            <p:cNvPr id="745519" name="Line 47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5520" name="Group 48"/>
          <p:cNvGrpSpPr>
            <a:grpSpLocks/>
          </p:cNvGrpSpPr>
          <p:nvPr/>
        </p:nvGrpSpPr>
        <p:grpSpPr bwMode="auto">
          <a:xfrm>
            <a:off x="6391275" y="976313"/>
            <a:ext cx="768350" cy="366712"/>
            <a:chOff x="572" y="3866"/>
            <a:chExt cx="484" cy="231"/>
          </a:xfrm>
        </p:grpSpPr>
        <p:sp>
          <p:nvSpPr>
            <p:cNvPr id="745521" name="Text Box 49"/>
            <p:cNvSpPr txBox="1">
              <a:spLocks noChangeArrowheads="1"/>
            </p:cNvSpPr>
            <p:nvPr/>
          </p:nvSpPr>
          <p:spPr bwMode="auto">
            <a:xfrm>
              <a:off x="572" y="386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Mid  </a:t>
              </a:r>
            </a:p>
          </p:txBody>
        </p:sp>
        <p:sp>
          <p:nvSpPr>
            <p:cNvPr id="745522" name="Line 50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5523" name="Group 51"/>
          <p:cNvGrpSpPr>
            <a:grpSpLocks/>
          </p:cNvGrpSpPr>
          <p:nvPr/>
        </p:nvGrpSpPr>
        <p:grpSpPr bwMode="auto">
          <a:xfrm>
            <a:off x="5638800" y="1366838"/>
            <a:ext cx="768350" cy="366712"/>
            <a:chOff x="572" y="3866"/>
            <a:chExt cx="484" cy="231"/>
          </a:xfrm>
        </p:grpSpPr>
        <p:sp>
          <p:nvSpPr>
            <p:cNvPr id="745524" name="Text Box 52"/>
            <p:cNvSpPr txBox="1">
              <a:spLocks noChangeArrowheads="1"/>
            </p:cNvSpPr>
            <p:nvPr/>
          </p:nvSpPr>
          <p:spPr bwMode="auto">
            <a:xfrm>
              <a:off x="572" y="386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Mid  </a:t>
              </a:r>
            </a:p>
          </p:txBody>
        </p:sp>
        <p:sp>
          <p:nvSpPr>
            <p:cNvPr id="745525" name="Line 53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45526" name="Line 54"/>
          <p:cNvSpPr>
            <a:spLocks noChangeShapeType="1"/>
          </p:cNvSpPr>
          <p:nvPr/>
        </p:nvSpPr>
        <p:spPr bwMode="auto">
          <a:xfrm>
            <a:off x="1171575" y="3571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527" name="Rectangle 55"/>
          <p:cNvSpPr>
            <a:spLocks noChangeArrowheads="1"/>
          </p:cNvSpPr>
          <p:nvPr/>
        </p:nvSpPr>
        <p:spPr bwMode="auto">
          <a:xfrm>
            <a:off x="2495550" y="3429000"/>
            <a:ext cx="428625" cy="295275"/>
          </a:xfrm>
          <a:prstGeom prst="rect">
            <a:avLst/>
          </a:prstGeom>
          <a:solidFill>
            <a:srgbClr val="F7F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528" name="Rectangle 56"/>
          <p:cNvSpPr>
            <a:spLocks noChangeArrowheads="1"/>
          </p:cNvSpPr>
          <p:nvPr/>
        </p:nvSpPr>
        <p:spPr bwMode="auto">
          <a:xfrm>
            <a:off x="2286000" y="5429250"/>
            <a:ext cx="2714625" cy="323850"/>
          </a:xfrm>
          <a:prstGeom prst="rect">
            <a:avLst/>
          </a:prstGeom>
          <a:solidFill>
            <a:srgbClr val="FFE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5529" name="Text Box 57"/>
          <p:cNvSpPr txBox="1">
            <a:spLocks noChangeArrowheads="1"/>
          </p:cNvSpPr>
          <p:nvPr/>
        </p:nvSpPr>
        <p:spPr bwMode="auto">
          <a:xfrm>
            <a:off x="2466975" y="3405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FF8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 3</a:t>
            </a:r>
            <a:r>
              <a:rPr lang="en-US"/>
              <a:t> </a:t>
            </a:r>
          </a:p>
        </p:txBody>
      </p:sp>
      <p:sp>
        <p:nvSpPr>
          <p:cNvPr id="745530" name="Rectangle 58"/>
          <p:cNvSpPr>
            <a:spLocks noChangeArrowheads="1"/>
          </p:cNvSpPr>
          <p:nvPr/>
        </p:nvSpPr>
        <p:spPr bwMode="auto">
          <a:xfrm>
            <a:off x="7286625" y="1371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555 " pathEditMode="relative" ptsTypes="AA">
                                      <p:cBhvr>
                                        <p:cTn id="6" dur="2000" fill="hold"/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555 " pathEditMode="relative" ptsTypes="AA">
                                      <p:cBhvr>
                                        <p:cTn id="8" dur="2000" fill="hold"/>
                                        <p:tgtEl>
                                          <p:spTgt spid="745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4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393 L 0.03924 -0.6488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45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3263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8646 -0.6527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45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3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745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745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4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L -0.00209 0.16528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745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4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4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4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4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745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74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16 0.02107 L 0.10503 0.29607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745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13750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74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000"/>
                                        <p:tgtEl>
                                          <p:spTgt spid="745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00"/>
                                        <p:tgtEl>
                                          <p:spTgt spid="745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92" grpId="0" animBg="1"/>
      <p:bldP spid="745495" grpId="0" animBg="1"/>
      <p:bldP spid="745496" grpId="0" animBg="1"/>
      <p:bldP spid="745497" grpId="0" animBg="1"/>
      <p:bldP spid="745498" grpId="0" animBg="1"/>
      <p:bldP spid="745499" grpId="0" animBg="1"/>
      <p:bldP spid="745499" grpId="1" animBg="1"/>
      <p:bldP spid="745500" grpId="0" animBg="1"/>
      <p:bldP spid="745500" grpId="1" animBg="1"/>
      <p:bldP spid="745501" grpId="0" animBg="1"/>
      <p:bldP spid="745501" grpId="1" animBg="1"/>
      <p:bldP spid="745502" grpId="0"/>
      <p:bldP spid="745503" grpId="0"/>
      <p:bldP spid="745504" grpId="0" animBg="1"/>
      <p:bldP spid="745504" grpId="1" animBg="1"/>
      <p:bldP spid="745505" grpId="0" animBg="1"/>
      <p:bldP spid="745505" grpId="1" animBg="1"/>
      <p:bldP spid="745506" grpId="0" animBg="1"/>
      <p:bldP spid="745506" grpId="1" animBg="1"/>
      <p:bldP spid="745507" grpId="0" animBg="1"/>
      <p:bldP spid="745507" grpId="1" animBg="1"/>
      <p:bldP spid="745508" grpId="0" animBg="1"/>
      <p:bldP spid="745508" grpId="1" animBg="1"/>
      <p:bldP spid="745509" grpId="0" animBg="1"/>
      <p:bldP spid="745509" grpId="1" animBg="1"/>
      <p:bldP spid="745510" grpId="0" animBg="1"/>
      <p:bldP spid="745510" grpId="1" animBg="1"/>
      <p:bldP spid="745511" grpId="0" animBg="1"/>
      <p:bldP spid="745511" grpId="1" animBg="1"/>
      <p:bldP spid="745512" grpId="0" animBg="1"/>
      <p:bldP spid="745513" grpId="0" animBg="1"/>
      <p:bldP spid="745526" grpId="0" animBg="1"/>
      <p:bldP spid="745526" grpId="1" animBg="1"/>
      <p:bldP spid="745527" grpId="0" animBg="1"/>
      <p:bldP spid="745527" grpId="1" animBg="1"/>
      <p:bldP spid="745528" grpId="0" animBg="1"/>
      <p:bldP spid="745529" grpId="0" build="allAtOnce"/>
      <p:bldP spid="74553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D6D4-48A5-4846-BB42-33E4A6F3998A}" type="slidenum">
              <a:rPr lang="en-US"/>
              <a:pPr/>
              <a:t>64</a:t>
            </a:fld>
            <a:endParaRPr lang="en-US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219075"/>
            <a:ext cx="7772400" cy="1143000"/>
          </a:xfrm>
        </p:spPr>
        <p:txBody>
          <a:bodyPr/>
          <a:lstStyle/>
          <a:p>
            <a:r>
              <a:rPr lang="en-US" sz="4000"/>
              <a:t>Recursion: Binary Search</a:t>
            </a:r>
          </a:p>
        </p:txBody>
      </p:sp>
      <p:grpSp>
        <p:nvGrpSpPr>
          <p:cNvPr id="747523" name="Group 3"/>
          <p:cNvGrpSpPr>
            <a:grpSpLocks/>
          </p:cNvGrpSpPr>
          <p:nvPr/>
        </p:nvGrpSpPr>
        <p:grpSpPr bwMode="auto">
          <a:xfrm>
            <a:off x="7296150" y="228600"/>
            <a:ext cx="1681163" cy="4181475"/>
            <a:chOff x="4596" y="144"/>
            <a:chExt cx="1059" cy="2634"/>
          </a:xfrm>
        </p:grpSpPr>
        <p:sp>
          <p:nvSpPr>
            <p:cNvPr id="747524" name="Rectangle 4"/>
            <p:cNvSpPr>
              <a:spLocks noChangeArrowheads="1"/>
            </p:cNvSpPr>
            <p:nvPr/>
          </p:nvSpPr>
          <p:spPr bwMode="auto">
            <a:xfrm>
              <a:off x="4599" y="144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Albert</a:t>
              </a:r>
            </a:p>
          </p:txBody>
        </p:sp>
        <p:sp>
          <p:nvSpPr>
            <p:cNvPr id="747525" name="Rectangle 5"/>
            <p:cNvSpPr>
              <a:spLocks noChangeArrowheads="1"/>
            </p:cNvSpPr>
            <p:nvPr/>
          </p:nvSpPr>
          <p:spPr bwMode="auto">
            <a:xfrm>
              <a:off x="4599" y="3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Brandy</a:t>
              </a:r>
            </a:p>
          </p:txBody>
        </p:sp>
        <p:sp>
          <p:nvSpPr>
            <p:cNvPr id="747526" name="Rectangle 6"/>
            <p:cNvSpPr>
              <a:spLocks noChangeArrowheads="1"/>
            </p:cNvSpPr>
            <p:nvPr/>
          </p:nvSpPr>
          <p:spPr bwMode="auto">
            <a:xfrm>
              <a:off x="4599" y="6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Carol</a:t>
              </a:r>
            </a:p>
          </p:txBody>
        </p:sp>
        <p:sp>
          <p:nvSpPr>
            <p:cNvPr id="747527" name="Rectangle 7"/>
            <p:cNvSpPr>
              <a:spLocks noChangeArrowheads="1"/>
            </p:cNvSpPr>
            <p:nvPr/>
          </p:nvSpPr>
          <p:spPr bwMode="auto">
            <a:xfrm>
              <a:off x="4599" y="86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David</a:t>
              </a:r>
            </a:p>
          </p:txBody>
        </p:sp>
        <p:sp>
          <p:nvSpPr>
            <p:cNvPr id="747528" name="Rectangle 8"/>
            <p:cNvSpPr>
              <a:spLocks noChangeArrowheads="1"/>
            </p:cNvSpPr>
            <p:nvPr/>
          </p:nvSpPr>
          <p:spPr bwMode="auto">
            <a:xfrm>
              <a:off x="4599" y="110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Eugene</a:t>
              </a:r>
            </a:p>
          </p:txBody>
        </p:sp>
        <p:sp>
          <p:nvSpPr>
            <p:cNvPr id="747529" name="Rectangle 9"/>
            <p:cNvSpPr>
              <a:spLocks noChangeArrowheads="1"/>
            </p:cNvSpPr>
            <p:nvPr/>
          </p:nvSpPr>
          <p:spPr bwMode="auto">
            <a:xfrm>
              <a:off x="4599" y="134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Frank</a:t>
              </a:r>
            </a:p>
          </p:txBody>
        </p:sp>
        <p:sp>
          <p:nvSpPr>
            <p:cNvPr id="747530" name="Rectangle 10"/>
            <p:cNvSpPr>
              <a:spLocks noChangeArrowheads="1"/>
            </p:cNvSpPr>
            <p:nvPr/>
          </p:nvSpPr>
          <p:spPr bwMode="auto">
            <a:xfrm>
              <a:off x="4599" y="15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Gordon</a:t>
              </a:r>
            </a:p>
          </p:txBody>
        </p:sp>
        <p:sp>
          <p:nvSpPr>
            <p:cNvPr id="747531" name="Rectangle 11"/>
            <p:cNvSpPr>
              <a:spLocks noChangeArrowheads="1"/>
            </p:cNvSpPr>
            <p:nvPr/>
          </p:nvSpPr>
          <p:spPr bwMode="auto">
            <a:xfrm>
              <a:off x="4599" y="18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Grendel</a:t>
              </a:r>
            </a:p>
          </p:txBody>
        </p:sp>
        <p:sp>
          <p:nvSpPr>
            <p:cNvPr id="747532" name="Rectangle 12"/>
            <p:cNvSpPr>
              <a:spLocks noChangeArrowheads="1"/>
            </p:cNvSpPr>
            <p:nvPr/>
          </p:nvSpPr>
          <p:spPr bwMode="auto">
            <a:xfrm>
              <a:off x="4596" y="205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Hank</a:t>
              </a:r>
            </a:p>
          </p:txBody>
        </p:sp>
        <p:sp>
          <p:nvSpPr>
            <p:cNvPr id="747533" name="Rectangle 13"/>
            <p:cNvSpPr>
              <a:spLocks noChangeArrowheads="1"/>
            </p:cNvSpPr>
            <p:nvPr/>
          </p:nvSpPr>
          <p:spPr bwMode="auto">
            <a:xfrm>
              <a:off x="4596" y="229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Wayne</a:t>
              </a:r>
            </a:p>
          </p:txBody>
        </p:sp>
        <p:sp>
          <p:nvSpPr>
            <p:cNvPr id="747534" name="Rectangle 14"/>
            <p:cNvSpPr>
              <a:spLocks noChangeArrowheads="1"/>
            </p:cNvSpPr>
            <p:nvPr/>
          </p:nvSpPr>
          <p:spPr bwMode="auto">
            <a:xfrm>
              <a:off x="4597" y="253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Yentle</a:t>
              </a:r>
            </a:p>
          </p:txBody>
        </p:sp>
      </p:grpSp>
      <p:sp>
        <p:nvSpPr>
          <p:cNvPr id="747535" name="Text Box 15"/>
          <p:cNvSpPr txBox="1">
            <a:spLocks noChangeArrowheads="1"/>
          </p:cNvSpPr>
          <p:nvPr/>
        </p:nvSpPr>
        <p:spPr bwMode="auto">
          <a:xfrm>
            <a:off x="4114800" y="4875213"/>
            <a:ext cx="4743450" cy="1906587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string names[11] = {“Albert”,…};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if (BS(names,0,10,”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David</a:t>
            </a:r>
            <a:r>
              <a:rPr lang="en-US" sz="1700" b="1">
                <a:latin typeface="Courier New" pitchFamily="49" charset="0"/>
              </a:rPr>
              <a:t>”) != -1)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cout &lt;&lt; “Found it!”;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</a:t>
            </a:r>
          </a:p>
        </p:txBody>
      </p:sp>
      <p:sp>
        <p:nvSpPr>
          <p:cNvPr id="747536" name="Rectangle 16"/>
          <p:cNvSpPr>
            <a:spLocks noChangeArrowheads="1"/>
          </p:cNvSpPr>
          <p:nvPr/>
        </p:nvSpPr>
        <p:spPr bwMode="auto">
          <a:xfrm>
            <a:off x="7286625" y="2133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37" name="Text Box 17"/>
          <p:cNvSpPr txBox="1">
            <a:spLocks noChangeArrowheads="1"/>
          </p:cNvSpPr>
          <p:nvPr/>
        </p:nvSpPr>
        <p:spPr bwMode="auto">
          <a:xfrm>
            <a:off x="6962775" y="276225"/>
            <a:ext cx="427038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  <a:p>
            <a:endParaRPr lang="en-US" sz="600"/>
          </a:p>
          <a:p>
            <a:r>
              <a:rPr lang="en-US"/>
              <a:t>1</a:t>
            </a:r>
          </a:p>
          <a:p>
            <a:endParaRPr lang="en-US" sz="600"/>
          </a:p>
          <a:p>
            <a:r>
              <a:rPr lang="en-US"/>
              <a:t>2</a:t>
            </a:r>
          </a:p>
          <a:p>
            <a:endParaRPr lang="en-US" sz="600"/>
          </a:p>
          <a:p>
            <a:r>
              <a:rPr lang="en-US"/>
              <a:t>3</a:t>
            </a:r>
          </a:p>
          <a:p>
            <a:endParaRPr lang="en-US" sz="600"/>
          </a:p>
          <a:p>
            <a:r>
              <a:rPr lang="en-US"/>
              <a:t>4</a:t>
            </a:r>
          </a:p>
          <a:p>
            <a:endParaRPr lang="en-US" sz="800"/>
          </a:p>
          <a:p>
            <a:r>
              <a:rPr lang="en-US"/>
              <a:t>5</a:t>
            </a:r>
          </a:p>
          <a:p>
            <a:endParaRPr lang="en-US" sz="600"/>
          </a:p>
          <a:p>
            <a:r>
              <a:rPr lang="en-US"/>
              <a:t>6</a:t>
            </a:r>
          </a:p>
          <a:p>
            <a:endParaRPr lang="en-US" sz="800"/>
          </a:p>
          <a:p>
            <a:r>
              <a:rPr lang="en-US"/>
              <a:t>7</a:t>
            </a:r>
          </a:p>
          <a:p>
            <a:endParaRPr lang="en-US" sz="600"/>
          </a:p>
          <a:p>
            <a:r>
              <a:rPr lang="en-US"/>
              <a:t>8</a:t>
            </a:r>
          </a:p>
          <a:p>
            <a:endParaRPr lang="en-US" sz="600"/>
          </a:p>
          <a:p>
            <a:r>
              <a:rPr lang="en-US"/>
              <a:t>9</a:t>
            </a:r>
          </a:p>
          <a:p>
            <a:endParaRPr lang="en-US" sz="800"/>
          </a:p>
          <a:p>
            <a:r>
              <a:rPr lang="en-US"/>
              <a:t>10</a:t>
            </a:r>
          </a:p>
        </p:txBody>
      </p:sp>
      <p:sp>
        <p:nvSpPr>
          <p:cNvPr id="747538" name="Text Box 18"/>
          <p:cNvSpPr txBox="1">
            <a:spLocks noChangeArrowheads="1"/>
          </p:cNvSpPr>
          <p:nvPr/>
        </p:nvSpPr>
        <p:spPr bwMode="auto">
          <a:xfrm>
            <a:off x="158750" y="2381250"/>
            <a:ext cx="6546850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7539" name="Rectangle 19"/>
          <p:cNvSpPr>
            <a:spLocks noChangeArrowheads="1"/>
          </p:cNvSpPr>
          <p:nvPr/>
        </p:nvSpPr>
        <p:spPr bwMode="auto">
          <a:xfrm>
            <a:off x="7010400" y="2114550"/>
            <a:ext cx="2133600" cy="24384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40" name="Rectangle 20"/>
          <p:cNvSpPr>
            <a:spLocks noChangeArrowheads="1"/>
          </p:cNvSpPr>
          <p:nvPr/>
        </p:nvSpPr>
        <p:spPr bwMode="auto">
          <a:xfrm>
            <a:off x="7277100" y="990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41" name="Line 21"/>
          <p:cNvSpPr>
            <a:spLocks noChangeShapeType="1"/>
          </p:cNvSpPr>
          <p:nvPr/>
        </p:nvSpPr>
        <p:spPr bwMode="auto">
          <a:xfrm>
            <a:off x="933450" y="592455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42" name="Text Box 22"/>
          <p:cNvSpPr txBox="1">
            <a:spLocks noChangeArrowheads="1"/>
          </p:cNvSpPr>
          <p:nvPr/>
        </p:nvSpPr>
        <p:spPr bwMode="auto">
          <a:xfrm>
            <a:off x="304800" y="2049463"/>
            <a:ext cx="6546850" cy="4275137"/>
          </a:xfrm>
          <a:prstGeom prst="rect">
            <a:avLst/>
          </a:prstGeom>
          <a:solidFill>
            <a:srgbClr val="FFE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7543" name="Rectangle 23"/>
          <p:cNvSpPr>
            <a:spLocks noChangeArrowheads="1"/>
          </p:cNvSpPr>
          <p:nvPr/>
        </p:nvSpPr>
        <p:spPr bwMode="auto">
          <a:xfrm>
            <a:off x="2152650" y="5753100"/>
            <a:ext cx="2714625" cy="323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544" name="Line 24"/>
          <p:cNvSpPr>
            <a:spLocks noChangeShapeType="1"/>
          </p:cNvSpPr>
          <p:nvPr/>
        </p:nvSpPr>
        <p:spPr bwMode="auto">
          <a:xfrm>
            <a:off x="1038225" y="558165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7545" name="Group 25"/>
          <p:cNvGrpSpPr>
            <a:grpSpLocks/>
          </p:cNvGrpSpPr>
          <p:nvPr/>
        </p:nvGrpSpPr>
        <p:grpSpPr bwMode="auto">
          <a:xfrm>
            <a:off x="6381750" y="1752600"/>
            <a:ext cx="701675" cy="366713"/>
            <a:chOff x="614" y="3866"/>
            <a:chExt cx="442" cy="231"/>
          </a:xfrm>
        </p:grpSpPr>
        <p:sp>
          <p:nvSpPr>
            <p:cNvPr id="747546" name="Text Box 26"/>
            <p:cNvSpPr txBox="1">
              <a:spLocks noChangeArrowheads="1"/>
            </p:cNvSpPr>
            <p:nvPr/>
          </p:nvSpPr>
          <p:spPr bwMode="auto">
            <a:xfrm>
              <a:off x="614" y="3866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bot</a:t>
              </a:r>
            </a:p>
          </p:txBody>
        </p:sp>
        <p:sp>
          <p:nvSpPr>
            <p:cNvPr id="747547" name="Line 27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7548" name="Group 28"/>
          <p:cNvGrpSpPr>
            <a:grpSpLocks/>
          </p:cNvGrpSpPr>
          <p:nvPr/>
        </p:nvGrpSpPr>
        <p:grpSpPr bwMode="auto">
          <a:xfrm>
            <a:off x="6400800" y="228600"/>
            <a:ext cx="701675" cy="366713"/>
            <a:chOff x="614" y="3866"/>
            <a:chExt cx="442" cy="231"/>
          </a:xfrm>
        </p:grpSpPr>
        <p:sp>
          <p:nvSpPr>
            <p:cNvPr id="747549" name="Text Box 29"/>
            <p:cNvSpPr txBox="1">
              <a:spLocks noChangeArrowheads="1"/>
            </p:cNvSpPr>
            <p:nvPr/>
          </p:nvSpPr>
          <p:spPr bwMode="auto">
            <a:xfrm>
              <a:off x="614" y="3866"/>
              <a:ext cx="3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top</a:t>
              </a:r>
            </a:p>
          </p:txBody>
        </p:sp>
        <p:sp>
          <p:nvSpPr>
            <p:cNvPr id="747550" name="Line 30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7551" name="Group 31"/>
          <p:cNvGrpSpPr>
            <a:grpSpLocks/>
          </p:cNvGrpSpPr>
          <p:nvPr/>
        </p:nvGrpSpPr>
        <p:grpSpPr bwMode="auto">
          <a:xfrm>
            <a:off x="6391275" y="976313"/>
            <a:ext cx="768350" cy="366712"/>
            <a:chOff x="572" y="3866"/>
            <a:chExt cx="484" cy="231"/>
          </a:xfrm>
        </p:grpSpPr>
        <p:sp>
          <p:nvSpPr>
            <p:cNvPr id="747552" name="Text Box 32"/>
            <p:cNvSpPr txBox="1">
              <a:spLocks noChangeArrowheads="1"/>
            </p:cNvSpPr>
            <p:nvPr/>
          </p:nvSpPr>
          <p:spPr bwMode="auto">
            <a:xfrm>
              <a:off x="572" y="386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Mid  </a:t>
              </a:r>
            </a:p>
          </p:txBody>
        </p:sp>
        <p:sp>
          <p:nvSpPr>
            <p:cNvPr id="747553" name="Line 33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47554" name="Rectangle 34"/>
          <p:cNvSpPr>
            <a:spLocks noChangeArrowheads="1"/>
          </p:cNvSpPr>
          <p:nvPr/>
        </p:nvSpPr>
        <p:spPr bwMode="auto">
          <a:xfrm>
            <a:off x="2286000" y="5429250"/>
            <a:ext cx="2714625" cy="323850"/>
          </a:xfrm>
          <a:prstGeom prst="rect">
            <a:avLst/>
          </a:prstGeom>
          <a:solidFill>
            <a:srgbClr val="FFE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555" name="Text Box 35"/>
          <p:cNvSpPr txBox="1">
            <a:spLocks noChangeArrowheads="1"/>
          </p:cNvSpPr>
          <p:nvPr/>
        </p:nvSpPr>
        <p:spPr bwMode="auto">
          <a:xfrm>
            <a:off x="3276600" y="5395913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FF8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 3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222 " pathEditMode="relative" ptsTypes="AA">
                                      <p:cBhvr>
                                        <p:cTn id="11" dur="2000" fill="hold"/>
                                        <p:tgtEl>
                                          <p:spTgt spid="7475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222 " pathEditMode="relative" ptsTypes="AA">
                                      <p:cBhvr>
                                        <p:cTn id="13" dur="2000" fill="hold"/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222 " pathEditMode="relative" ptsTypes="AA">
                                      <p:cBhvr>
                                        <p:cTn id="15" dur="2000" fill="hold"/>
                                        <p:tgtEl>
                                          <p:spTgt spid="747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222 " pathEditMode="relative" ptsTypes="AA">
                                      <p:cBhvr>
                                        <p:cTn id="17" dur="2000" fill="hold"/>
                                        <p:tgtEl>
                                          <p:spTgt spid="747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12061 L -0.03768 0.0490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47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8" y="847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4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47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747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747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2" grpId="0" animBg="1"/>
      <p:bldP spid="747542" grpId="1" animBg="1"/>
      <p:bldP spid="747543" grpId="0" animBg="1"/>
      <p:bldP spid="747544" grpId="0" animBg="1"/>
      <p:bldP spid="747544" grpId="1" animBg="1"/>
      <p:bldP spid="747554" grpId="0" animBg="1"/>
      <p:bldP spid="747554" grpId="1" animBg="1"/>
      <p:bldP spid="747555" grpId="0"/>
      <p:bldP spid="747555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B094-F2F7-4B11-B2F9-6252C46D13D2}" type="slidenum">
              <a:rPr lang="en-US"/>
              <a:pPr/>
              <a:t>65</a:t>
            </a:fld>
            <a:endParaRPr lang="en-US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219075"/>
            <a:ext cx="7772400" cy="1143000"/>
          </a:xfrm>
        </p:spPr>
        <p:txBody>
          <a:bodyPr/>
          <a:lstStyle/>
          <a:p>
            <a:r>
              <a:rPr lang="en-US" sz="4000"/>
              <a:t>Recursion: Binary Search</a:t>
            </a:r>
          </a:p>
        </p:txBody>
      </p:sp>
      <p:grpSp>
        <p:nvGrpSpPr>
          <p:cNvPr id="749571" name="Group 3"/>
          <p:cNvGrpSpPr>
            <a:grpSpLocks/>
          </p:cNvGrpSpPr>
          <p:nvPr/>
        </p:nvGrpSpPr>
        <p:grpSpPr bwMode="auto">
          <a:xfrm>
            <a:off x="7296150" y="228600"/>
            <a:ext cx="1681163" cy="4181475"/>
            <a:chOff x="4596" y="144"/>
            <a:chExt cx="1059" cy="2634"/>
          </a:xfrm>
        </p:grpSpPr>
        <p:sp>
          <p:nvSpPr>
            <p:cNvPr id="749572" name="Rectangle 4"/>
            <p:cNvSpPr>
              <a:spLocks noChangeArrowheads="1"/>
            </p:cNvSpPr>
            <p:nvPr/>
          </p:nvSpPr>
          <p:spPr bwMode="auto">
            <a:xfrm>
              <a:off x="4599" y="144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Albert</a:t>
              </a:r>
            </a:p>
          </p:txBody>
        </p:sp>
        <p:sp>
          <p:nvSpPr>
            <p:cNvPr id="749573" name="Rectangle 5"/>
            <p:cNvSpPr>
              <a:spLocks noChangeArrowheads="1"/>
            </p:cNvSpPr>
            <p:nvPr/>
          </p:nvSpPr>
          <p:spPr bwMode="auto">
            <a:xfrm>
              <a:off x="4599" y="3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Brandy</a:t>
              </a:r>
            </a:p>
          </p:txBody>
        </p:sp>
        <p:sp>
          <p:nvSpPr>
            <p:cNvPr id="749574" name="Rectangle 6"/>
            <p:cNvSpPr>
              <a:spLocks noChangeArrowheads="1"/>
            </p:cNvSpPr>
            <p:nvPr/>
          </p:nvSpPr>
          <p:spPr bwMode="auto">
            <a:xfrm>
              <a:off x="4599" y="6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Carol</a:t>
              </a:r>
            </a:p>
          </p:txBody>
        </p:sp>
        <p:sp>
          <p:nvSpPr>
            <p:cNvPr id="749575" name="Rectangle 7"/>
            <p:cNvSpPr>
              <a:spLocks noChangeArrowheads="1"/>
            </p:cNvSpPr>
            <p:nvPr/>
          </p:nvSpPr>
          <p:spPr bwMode="auto">
            <a:xfrm>
              <a:off x="4599" y="86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David</a:t>
              </a:r>
            </a:p>
          </p:txBody>
        </p:sp>
        <p:sp>
          <p:nvSpPr>
            <p:cNvPr id="749576" name="Rectangle 8"/>
            <p:cNvSpPr>
              <a:spLocks noChangeArrowheads="1"/>
            </p:cNvSpPr>
            <p:nvPr/>
          </p:nvSpPr>
          <p:spPr bwMode="auto">
            <a:xfrm>
              <a:off x="4599" y="110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Eugene</a:t>
              </a:r>
            </a:p>
          </p:txBody>
        </p:sp>
        <p:sp>
          <p:nvSpPr>
            <p:cNvPr id="749577" name="Rectangle 9"/>
            <p:cNvSpPr>
              <a:spLocks noChangeArrowheads="1"/>
            </p:cNvSpPr>
            <p:nvPr/>
          </p:nvSpPr>
          <p:spPr bwMode="auto">
            <a:xfrm>
              <a:off x="4599" y="134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Frank</a:t>
              </a:r>
            </a:p>
          </p:txBody>
        </p:sp>
        <p:sp>
          <p:nvSpPr>
            <p:cNvPr id="749578" name="Rectangle 10"/>
            <p:cNvSpPr>
              <a:spLocks noChangeArrowheads="1"/>
            </p:cNvSpPr>
            <p:nvPr/>
          </p:nvSpPr>
          <p:spPr bwMode="auto">
            <a:xfrm>
              <a:off x="4599" y="158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Gordon</a:t>
              </a:r>
            </a:p>
          </p:txBody>
        </p:sp>
        <p:sp>
          <p:nvSpPr>
            <p:cNvPr id="749579" name="Rectangle 11"/>
            <p:cNvSpPr>
              <a:spLocks noChangeArrowheads="1"/>
            </p:cNvSpPr>
            <p:nvPr/>
          </p:nvSpPr>
          <p:spPr bwMode="auto">
            <a:xfrm>
              <a:off x="4599" y="1822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Grendel</a:t>
              </a:r>
            </a:p>
          </p:txBody>
        </p:sp>
        <p:sp>
          <p:nvSpPr>
            <p:cNvPr id="749580" name="Rectangle 12"/>
            <p:cNvSpPr>
              <a:spLocks noChangeArrowheads="1"/>
            </p:cNvSpPr>
            <p:nvPr/>
          </p:nvSpPr>
          <p:spPr bwMode="auto">
            <a:xfrm>
              <a:off x="4596" y="205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Hank</a:t>
              </a:r>
            </a:p>
          </p:txBody>
        </p:sp>
        <p:sp>
          <p:nvSpPr>
            <p:cNvPr id="749581" name="Rectangle 13"/>
            <p:cNvSpPr>
              <a:spLocks noChangeArrowheads="1"/>
            </p:cNvSpPr>
            <p:nvPr/>
          </p:nvSpPr>
          <p:spPr bwMode="auto">
            <a:xfrm>
              <a:off x="4596" y="229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Wayne</a:t>
              </a:r>
            </a:p>
          </p:txBody>
        </p:sp>
        <p:sp>
          <p:nvSpPr>
            <p:cNvPr id="749582" name="Rectangle 14"/>
            <p:cNvSpPr>
              <a:spLocks noChangeArrowheads="1"/>
            </p:cNvSpPr>
            <p:nvPr/>
          </p:nvSpPr>
          <p:spPr bwMode="auto">
            <a:xfrm>
              <a:off x="4597" y="2538"/>
              <a:ext cx="1056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Yentle</a:t>
              </a:r>
            </a:p>
          </p:txBody>
        </p:sp>
      </p:grpSp>
      <p:sp>
        <p:nvSpPr>
          <p:cNvPr id="749583" name="Text Box 15"/>
          <p:cNvSpPr txBox="1">
            <a:spLocks noChangeArrowheads="1"/>
          </p:cNvSpPr>
          <p:nvPr/>
        </p:nvSpPr>
        <p:spPr bwMode="auto">
          <a:xfrm>
            <a:off x="4114800" y="4875213"/>
            <a:ext cx="4743450" cy="1906587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string names[11] = {“Albert”,…};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if (BS(names,0,10,”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David</a:t>
            </a:r>
            <a:r>
              <a:rPr lang="en-US" sz="1700" b="1">
                <a:latin typeface="Courier New" pitchFamily="49" charset="0"/>
              </a:rPr>
              <a:t>”) != -1)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cout &lt;&lt; “Found it!”;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</a:t>
            </a:r>
          </a:p>
        </p:txBody>
      </p:sp>
      <p:sp>
        <p:nvSpPr>
          <p:cNvPr id="749584" name="Line 16"/>
          <p:cNvSpPr>
            <a:spLocks noChangeShapeType="1"/>
          </p:cNvSpPr>
          <p:nvPr/>
        </p:nvSpPr>
        <p:spPr bwMode="auto">
          <a:xfrm>
            <a:off x="4162425" y="6086475"/>
            <a:ext cx="257175" cy="9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85" name="Text Box 17"/>
          <p:cNvSpPr txBox="1">
            <a:spLocks noChangeArrowheads="1"/>
          </p:cNvSpPr>
          <p:nvPr/>
        </p:nvSpPr>
        <p:spPr bwMode="auto">
          <a:xfrm>
            <a:off x="158750" y="2381250"/>
            <a:ext cx="6546850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int BS(string A[], int top, int bot, string f)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if (top &gt; bot)	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return (-1); 	// Value not found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else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{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int Mid = (top + bot) / 2;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sz="400" b="1">
                <a:latin typeface="Courier New" pitchFamily="49" charset="0"/>
                <a:cs typeface="Courier New" pitchFamily="49" charset="0"/>
              </a:rPr>
              <a:t> </a:t>
            </a:r>
            <a:endParaRPr lang="en-US" sz="400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if (f == A[Mid]) 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	return(Mid); // found – return where!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&lt;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return(BS(A,top,Mid - 1,f));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else if (f &gt; A[Mid])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    return(BS(A, Mid + 1,bot,f));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 }</a:t>
            </a:r>
            <a:endParaRPr lang="en-US" b="1">
              <a:latin typeface="Courier New" pitchFamily="49" charset="0"/>
            </a:endParaRP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49586" name="Rectangle 18"/>
          <p:cNvSpPr>
            <a:spLocks noChangeArrowheads="1"/>
          </p:cNvSpPr>
          <p:nvPr/>
        </p:nvSpPr>
        <p:spPr bwMode="auto">
          <a:xfrm>
            <a:off x="7286625" y="2133600"/>
            <a:ext cx="170497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87" name="Text Box 19"/>
          <p:cNvSpPr txBox="1">
            <a:spLocks noChangeArrowheads="1"/>
          </p:cNvSpPr>
          <p:nvPr/>
        </p:nvSpPr>
        <p:spPr bwMode="auto">
          <a:xfrm>
            <a:off x="6962775" y="276225"/>
            <a:ext cx="427038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  <a:p>
            <a:endParaRPr lang="en-US" sz="600"/>
          </a:p>
          <a:p>
            <a:r>
              <a:rPr lang="en-US"/>
              <a:t>1</a:t>
            </a:r>
          </a:p>
          <a:p>
            <a:endParaRPr lang="en-US" sz="600"/>
          </a:p>
          <a:p>
            <a:r>
              <a:rPr lang="en-US"/>
              <a:t>2</a:t>
            </a:r>
          </a:p>
          <a:p>
            <a:endParaRPr lang="en-US" sz="600"/>
          </a:p>
          <a:p>
            <a:r>
              <a:rPr lang="en-US"/>
              <a:t>3</a:t>
            </a:r>
          </a:p>
          <a:p>
            <a:endParaRPr lang="en-US" sz="600"/>
          </a:p>
          <a:p>
            <a:r>
              <a:rPr lang="en-US"/>
              <a:t>4</a:t>
            </a:r>
          </a:p>
          <a:p>
            <a:endParaRPr lang="en-US" sz="800"/>
          </a:p>
          <a:p>
            <a:r>
              <a:rPr lang="en-US"/>
              <a:t>5</a:t>
            </a:r>
          </a:p>
          <a:p>
            <a:endParaRPr lang="en-US" sz="600"/>
          </a:p>
          <a:p>
            <a:r>
              <a:rPr lang="en-US"/>
              <a:t>6</a:t>
            </a:r>
          </a:p>
          <a:p>
            <a:endParaRPr lang="en-US" sz="800"/>
          </a:p>
          <a:p>
            <a:r>
              <a:rPr lang="en-US"/>
              <a:t>7</a:t>
            </a:r>
          </a:p>
          <a:p>
            <a:endParaRPr lang="en-US" sz="600"/>
          </a:p>
          <a:p>
            <a:r>
              <a:rPr lang="en-US"/>
              <a:t>8</a:t>
            </a:r>
          </a:p>
          <a:p>
            <a:endParaRPr lang="en-US" sz="600"/>
          </a:p>
          <a:p>
            <a:r>
              <a:rPr lang="en-US"/>
              <a:t>9</a:t>
            </a:r>
          </a:p>
          <a:p>
            <a:endParaRPr lang="en-US" sz="800"/>
          </a:p>
          <a:p>
            <a:r>
              <a:rPr lang="en-US"/>
              <a:t>10</a:t>
            </a:r>
          </a:p>
        </p:txBody>
      </p:sp>
      <p:grpSp>
        <p:nvGrpSpPr>
          <p:cNvPr id="749588" name="Group 20"/>
          <p:cNvGrpSpPr>
            <a:grpSpLocks/>
          </p:cNvGrpSpPr>
          <p:nvPr/>
        </p:nvGrpSpPr>
        <p:grpSpPr bwMode="auto">
          <a:xfrm>
            <a:off x="6400800" y="228600"/>
            <a:ext cx="701675" cy="366713"/>
            <a:chOff x="614" y="3866"/>
            <a:chExt cx="442" cy="231"/>
          </a:xfrm>
        </p:grpSpPr>
        <p:sp>
          <p:nvSpPr>
            <p:cNvPr id="749589" name="Text Box 21"/>
            <p:cNvSpPr txBox="1">
              <a:spLocks noChangeArrowheads="1"/>
            </p:cNvSpPr>
            <p:nvPr/>
          </p:nvSpPr>
          <p:spPr bwMode="auto">
            <a:xfrm>
              <a:off x="614" y="3866"/>
              <a:ext cx="3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top</a:t>
              </a:r>
            </a:p>
          </p:txBody>
        </p:sp>
        <p:sp>
          <p:nvSpPr>
            <p:cNvPr id="749590" name="Line 22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9591" name="Group 23"/>
          <p:cNvGrpSpPr>
            <a:grpSpLocks/>
          </p:cNvGrpSpPr>
          <p:nvPr/>
        </p:nvGrpSpPr>
        <p:grpSpPr bwMode="auto">
          <a:xfrm>
            <a:off x="6381750" y="4019550"/>
            <a:ext cx="701675" cy="366713"/>
            <a:chOff x="614" y="3866"/>
            <a:chExt cx="442" cy="231"/>
          </a:xfrm>
        </p:grpSpPr>
        <p:sp>
          <p:nvSpPr>
            <p:cNvPr id="749592" name="Text Box 24"/>
            <p:cNvSpPr txBox="1">
              <a:spLocks noChangeArrowheads="1"/>
            </p:cNvSpPr>
            <p:nvPr/>
          </p:nvSpPr>
          <p:spPr bwMode="auto">
            <a:xfrm>
              <a:off x="614" y="3866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990000"/>
                  </a:solidFill>
                </a:rPr>
                <a:t>bot</a:t>
              </a:r>
            </a:p>
          </p:txBody>
        </p:sp>
        <p:sp>
          <p:nvSpPr>
            <p:cNvPr id="749593" name="Line 25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9594" name="Group 26"/>
          <p:cNvGrpSpPr>
            <a:grpSpLocks/>
          </p:cNvGrpSpPr>
          <p:nvPr/>
        </p:nvGrpSpPr>
        <p:grpSpPr bwMode="auto">
          <a:xfrm>
            <a:off x="6299200" y="2124075"/>
            <a:ext cx="768350" cy="366713"/>
            <a:chOff x="572" y="3866"/>
            <a:chExt cx="484" cy="231"/>
          </a:xfrm>
        </p:grpSpPr>
        <p:sp>
          <p:nvSpPr>
            <p:cNvPr id="749595" name="Text Box 27"/>
            <p:cNvSpPr txBox="1">
              <a:spLocks noChangeArrowheads="1"/>
            </p:cNvSpPr>
            <p:nvPr/>
          </p:nvSpPr>
          <p:spPr bwMode="auto">
            <a:xfrm>
              <a:off x="572" y="386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Mid  </a:t>
              </a:r>
            </a:p>
          </p:txBody>
        </p:sp>
        <p:sp>
          <p:nvSpPr>
            <p:cNvPr id="749596" name="Line 28"/>
            <p:cNvSpPr>
              <a:spLocks noChangeShapeType="1"/>
            </p:cNvSpPr>
            <p:nvPr/>
          </p:nvSpPr>
          <p:spPr bwMode="auto">
            <a:xfrm>
              <a:off x="912" y="3984"/>
              <a:ext cx="14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49597" name="Line 29"/>
          <p:cNvSpPr>
            <a:spLocks noChangeShapeType="1"/>
          </p:cNvSpPr>
          <p:nvPr/>
        </p:nvSpPr>
        <p:spPr bwMode="auto">
          <a:xfrm>
            <a:off x="904875" y="5915025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98" name="Rectangle 30"/>
          <p:cNvSpPr>
            <a:spLocks noChangeArrowheads="1"/>
          </p:cNvSpPr>
          <p:nvPr/>
        </p:nvSpPr>
        <p:spPr bwMode="auto">
          <a:xfrm>
            <a:off x="2152650" y="5715000"/>
            <a:ext cx="2714625" cy="323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9599" name="Text Box 31"/>
          <p:cNvSpPr txBox="1">
            <a:spLocks noChangeArrowheads="1"/>
          </p:cNvSpPr>
          <p:nvPr/>
        </p:nvSpPr>
        <p:spPr bwMode="auto">
          <a:xfrm>
            <a:off x="4991100" y="5915025"/>
            <a:ext cx="2917825" cy="35083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                     </a:t>
            </a:r>
          </a:p>
        </p:txBody>
      </p:sp>
      <p:sp>
        <p:nvSpPr>
          <p:cNvPr id="749600" name="Text Box 32"/>
          <p:cNvSpPr txBox="1">
            <a:spLocks noChangeArrowheads="1"/>
          </p:cNvSpPr>
          <p:nvPr/>
        </p:nvSpPr>
        <p:spPr bwMode="auto">
          <a:xfrm>
            <a:off x="2924175" y="57292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FF8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 3</a:t>
            </a:r>
            <a:r>
              <a:rPr lang="en-US"/>
              <a:t> </a:t>
            </a:r>
          </a:p>
        </p:txBody>
      </p:sp>
      <p:sp>
        <p:nvSpPr>
          <p:cNvPr id="749601" name="Line 33"/>
          <p:cNvSpPr>
            <a:spLocks noChangeShapeType="1"/>
          </p:cNvSpPr>
          <p:nvPr/>
        </p:nvSpPr>
        <p:spPr bwMode="auto">
          <a:xfrm>
            <a:off x="4562475" y="6362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495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495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33 " pathEditMode="relative" ptsTypes="AA">
                                      <p:cBhvr>
                                        <p:cTn id="11" dur="2000" fill="hold"/>
                                        <p:tgtEl>
                                          <p:spTgt spid="749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33 " pathEditMode="relative" ptsTypes="AA">
                                      <p:cBhvr>
                                        <p:cTn id="13" dur="2000" fill="hold"/>
                                        <p:tgtEl>
                                          <p:spTgt spid="749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33 " pathEditMode="relative" ptsTypes="AA">
                                      <p:cBhvr>
                                        <p:cTn id="15" dur="2000" fill="hold"/>
                                        <p:tgtEl>
                                          <p:spTgt spid="7495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33 " pathEditMode="relative" ptsTypes="AA">
                                      <p:cBhvr>
                                        <p:cTn id="17" dur="2000" fill="hold"/>
                                        <p:tgtEl>
                                          <p:spTgt spid="749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13334 L 0.33628 0.0296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49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6" y="814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4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49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749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495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495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84" grpId="0" animBg="1"/>
      <p:bldP spid="749585" grpId="0" animBg="1"/>
      <p:bldP spid="749585" grpId="1" animBg="1"/>
      <p:bldP spid="749597" grpId="0" animBg="1"/>
      <p:bldP spid="749597" grpId="1" animBg="1"/>
      <p:bldP spid="749598" grpId="0" animBg="1"/>
      <p:bldP spid="749598" grpId="1" animBg="1"/>
      <p:bldP spid="749599" grpId="0" animBg="1"/>
      <p:bldP spid="749600" grpId="0"/>
      <p:bldP spid="749600" grpId="1"/>
      <p:bldP spid="74960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3209-86DB-47AF-949E-C7036BC5518B}" type="slidenum">
              <a:rPr lang="en-US"/>
              <a:pPr/>
              <a:t>66</a:t>
            </a:fld>
            <a:endParaRPr lang="en-US"/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47625" y="-76200"/>
            <a:ext cx="7772400" cy="1143000"/>
          </a:xfrm>
        </p:spPr>
        <p:txBody>
          <a:bodyPr/>
          <a:lstStyle/>
          <a:p>
            <a:r>
              <a:rPr lang="en-US"/>
              <a:t>Recursion Helper Functions</a:t>
            </a:r>
          </a:p>
        </p:txBody>
      </p:sp>
      <p:pic>
        <p:nvPicPr>
          <p:cNvPr id="903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0"/>
            <a:ext cx="16764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3172" name="Text Box 4"/>
          <p:cNvSpPr txBox="1">
            <a:spLocks noChangeArrowheads="1"/>
          </p:cNvSpPr>
          <p:nvPr/>
        </p:nvSpPr>
        <p:spPr bwMode="auto">
          <a:xfrm>
            <a:off x="600075" y="955675"/>
            <a:ext cx="7023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 we just saw a recursive version of </a:t>
            </a:r>
            <a:r>
              <a:rPr lang="en-US">
                <a:solidFill>
                  <a:srgbClr val="6600CC"/>
                </a:solidFill>
              </a:rPr>
              <a:t>Binary Search</a:t>
            </a:r>
            <a:r>
              <a:rPr lang="en-US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03173" name="Text Box 5"/>
          <p:cNvSpPr txBox="1">
            <a:spLocks noChangeArrowheads="1"/>
          </p:cNvSpPr>
          <p:nvPr/>
        </p:nvSpPr>
        <p:spPr bwMode="auto">
          <a:xfrm>
            <a:off x="438150" y="2879725"/>
            <a:ext cx="8394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Notice how many </a:t>
            </a:r>
            <a:r>
              <a:rPr lang="en-US">
                <a:solidFill>
                  <a:schemeClr val="accent2"/>
                </a:solidFill>
              </a:rPr>
              <a:t>crazy parameters</a:t>
            </a:r>
            <a:r>
              <a:rPr lang="en-US">
                <a:solidFill>
                  <a:schemeClr val="tx1"/>
                </a:solidFill>
              </a:rPr>
              <a:t> it takes? 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What is </a:t>
            </a:r>
            <a:r>
              <a:rPr lang="en-US">
                <a:solidFill>
                  <a:srgbClr val="6600CC"/>
                </a:solidFill>
              </a:rPr>
              <a:t>top</a:t>
            </a:r>
            <a:r>
              <a:rPr lang="en-US">
                <a:solidFill>
                  <a:schemeClr val="tx1"/>
                </a:solidFill>
              </a:rPr>
              <a:t>? What’s </a:t>
            </a:r>
            <a:r>
              <a:rPr lang="en-US">
                <a:solidFill>
                  <a:srgbClr val="6600CC"/>
                </a:solidFill>
              </a:rPr>
              <a:t>bot</a:t>
            </a:r>
            <a:r>
              <a:rPr lang="en-US">
                <a:solidFill>
                  <a:schemeClr val="tx1"/>
                </a:solidFill>
              </a:rPr>
              <a:t>? That’s going to be really </a:t>
            </a:r>
            <a:r>
              <a:rPr lang="en-US">
                <a:solidFill>
                  <a:srgbClr val="6600CC"/>
                </a:solidFill>
              </a:rPr>
              <a:t>confusing</a:t>
            </a:r>
            <a:r>
              <a:rPr lang="en-US">
                <a:solidFill>
                  <a:schemeClr val="tx1"/>
                </a:solidFill>
              </a:rPr>
              <a:t> for the user!</a:t>
            </a:r>
          </a:p>
        </p:txBody>
      </p:sp>
      <p:sp>
        <p:nvSpPr>
          <p:cNvPr id="903175" name="Rectangle 7"/>
          <p:cNvSpPr>
            <a:spLocks noChangeArrowheads="1"/>
          </p:cNvSpPr>
          <p:nvPr/>
        </p:nvSpPr>
        <p:spPr bwMode="auto">
          <a:xfrm>
            <a:off x="2233613" y="1522413"/>
            <a:ext cx="4699000" cy="1193800"/>
          </a:xfrm>
          <a:prstGeom prst="rect">
            <a:avLst/>
          </a:prstGeom>
          <a:solidFill>
            <a:srgbClr val="FFEED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int </a:t>
            </a:r>
            <a:r>
              <a:rPr lang="en-US">
                <a:solidFill>
                  <a:srgbClr val="6600CC"/>
                </a:solidFill>
              </a:rPr>
              <a:t>BS</a:t>
            </a:r>
            <a:r>
              <a:rPr lang="en-US"/>
              <a:t>(</a:t>
            </a:r>
            <a:r>
              <a:rPr lang="en-US">
                <a:solidFill>
                  <a:schemeClr val="accent2"/>
                </a:solidFill>
              </a:rPr>
              <a:t>string A[]</a:t>
            </a:r>
            <a:r>
              <a:rPr lang="en-US"/>
              <a:t>, </a:t>
            </a:r>
            <a:r>
              <a:rPr lang="en-US">
                <a:solidFill>
                  <a:srgbClr val="FF00FF"/>
                </a:solidFill>
              </a:rPr>
              <a:t>int top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int bot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string f</a:t>
            </a:r>
            <a:r>
              <a:rPr lang="en-US"/>
              <a:t>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...</a:t>
            </a:r>
          </a:p>
          <a:p>
            <a:pPr algn="l"/>
            <a:r>
              <a:rPr lang="en-US"/>
              <a:t>}</a:t>
            </a:r>
          </a:p>
        </p:txBody>
      </p:sp>
      <p:sp>
        <p:nvSpPr>
          <p:cNvPr id="903176" name="Text Box 8"/>
          <p:cNvSpPr txBox="1">
            <a:spLocks noChangeArrowheads="1"/>
          </p:cNvSpPr>
          <p:nvPr/>
        </p:nvSpPr>
        <p:spPr bwMode="auto">
          <a:xfrm>
            <a:off x="742950" y="3727450"/>
            <a:ext cx="761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Wouldn’t it be nicer if we just provided our user with a simple function (with a few, obvious params) and then hid the complexity?</a:t>
            </a:r>
          </a:p>
        </p:txBody>
      </p:sp>
      <p:sp>
        <p:nvSpPr>
          <p:cNvPr id="903177" name="Rectangle 9"/>
          <p:cNvSpPr>
            <a:spLocks noChangeArrowheads="1"/>
          </p:cNvSpPr>
          <p:nvPr/>
        </p:nvSpPr>
        <p:spPr bwMode="auto">
          <a:xfrm>
            <a:off x="1509713" y="4579938"/>
            <a:ext cx="6400800" cy="1193800"/>
          </a:xfrm>
          <a:prstGeom prst="rect">
            <a:avLst/>
          </a:prstGeom>
          <a:solidFill>
            <a:srgbClr val="FFEED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int </a:t>
            </a:r>
            <a:r>
              <a:rPr lang="en-US">
                <a:solidFill>
                  <a:srgbClr val="6600CC"/>
                </a:solidFill>
              </a:rPr>
              <a:t>SimpleBinarySearch</a:t>
            </a:r>
            <a:r>
              <a:rPr lang="en-US"/>
              <a:t>(</a:t>
            </a:r>
            <a:r>
              <a:rPr lang="en-US">
                <a:solidFill>
                  <a:schemeClr val="accent2"/>
                </a:solidFill>
              </a:rPr>
              <a:t>string A[]</a:t>
            </a:r>
            <a:r>
              <a:rPr lang="en-US"/>
              <a:t>, </a:t>
            </a:r>
            <a:r>
              <a:rPr lang="en-US">
                <a:solidFill>
                  <a:schemeClr val="accent2"/>
                </a:solidFill>
              </a:rPr>
              <a:t>int size</a:t>
            </a:r>
            <a:r>
              <a:rPr lang="en-US"/>
              <a:t>, </a:t>
            </a:r>
            <a:r>
              <a:rPr lang="en-US">
                <a:solidFill>
                  <a:schemeClr val="accent2"/>
                </a:solidFill>
              </a:rPr>
              <a:t>string findMe</a:t>
            </a:r>
            <a:r>
              <a:rPr lang="en-US"/>
              <a:t>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 </a:t>
            </a:r>
          </a:p>
          <a:p>
            <a:pPr algn="l"/>
            <a:r>
              <a:rPr lang="en-US"/>
              <a:t>}</a:t>
            </a:r>
          </a:p>
        </p:txBody>
      </p:sp>
      <p:sp>
        <p:nvSpPr>
          <p:cNvPr id="903178" name="Text Box 10"/>
          <p:cNvSpPr txBox="1">
            <a:spLocks noChangeArrowheads="1"/>
          </p:cNvSpPr>
          <p:nvPr/>
        </p:nvSpPr>
        <p:spPr bwMode="auto">
          <a:xfrm>
            <a:off x="781050" y="6013450"/>
            <a:ext cx="761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This simple function can then call the complex recursive function to do the dirty work, without confusing the user.</a:t>
            </a:r>
          </a:p>
        </p:txBody>
      </p:sp>
      <p:sp>
        <p:nvSpPr>
          <p:cNvPr id="903183" name="AutoShape 15"/>
          <p:cNvSpPr>
            <a:spLocks noChangeArrowheads="1"/>
          </p:cNvSpPr>
          <p:nvPr/>
        </p:nvSpPr>
        <p:spPr bwMode="auto">
          <a:xfrm>
            <a:off x="123825" y="0"/>
            <a:ext cx="5133975" cy="1447800"/>
          </a:xfrm>
          <a:prstGeom prst="wedgeRoundRectCallout">
            <a:avLst>
              <a:gd name="adj1" fmla="val 69759"/>
              <a:gd name="adj2" fmla="val 61185"/>
              <a:gd name="adj3" fmla="val 16667"/>
            </a:avLst>
          </a:prstGeom>
          <a:solidFill>
            <a:srgbClr val="E5FF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/>
          </a:p>
          <a:p>
            <a:r>
              <a:rPr lang="en-US" sz="2000"/>
              <a:t>And then write a </a:t>
            </a:r>
            <a:r>
              <a:rPr lang="en-US" sz="2000">
                <a:solidFill>
                  <a:srgbClr val="6600CC"/>
                </a:solidFill>
              </a:rPr>
              <a:t>“helper function”</a:t>
            </a:r>
            <a:r>
              <a:rPr lang="en-US" sz="2000"/>
              <a:t> to actually do the complex recursion with complex parameters…</a:t>
            </a:r>
          </a:p>
        </p:txBody>
      </p:sp>
      <p:sp>
        <p:nvSpPr>
          <p:cNvPr id="903184" name="Rectangle 16"/>
          <p:cNvSpPr>
            <a:spLocks noChangeArrowheads="1"/>
          </p:cNvSpPr>
          <p:nvPr/>
        </p:nvSpPr>
        <p:spPr bwMode="auto">
          <a:xfrm>
            <a:off x="1776413" y="5180013"/>
            <a:ext cx="3770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return BS(A , 0 , size-1 , findMe);</a:t>
            </a:r>
          </a:p>
        </p:txBody>
      </p:sp>
      <p:sp>
        <p:nvSpPr>
          <p:cNvPr id="903185" name="Rectangle 17"/>
          <p:cNvSpPr>
            <a:spLocks noChangeArrowheads="1"/>
          </p:cNvSpPr>
          <p:nvPr/>
        </p:nvSpPr>
        <p:spPr bwMode="auto">
          <a:xfrm>
            <a:off x="1585913" y="4922838"/>
            <a:ext cx="5489575" cy="793750"/>
          </a:xfrm>
          <a:prstGeom prst="rect">
            <a:avLst/>
          </a:prstGeom>
          <a:solidFill>
            <a:srgbClr val="FFEEDD">
              <a:alpha val="8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 sz="1000"/>
          </a:p>
        </p:txBody>
      </p:sp>
      <p:sp>
        <p:nvSpPr>
          <p:cNvPr id="903180" name="AutoShape 12"/>
          <p:cNvSpPr>
            <a:spLocks noChangeArrowheads="1"/>
          </p:cNvSpPr>
          <p:nvPr/>
        </p:nvSpPr>
        <p:spPr bwMode="auto">
          <a:xfrm>
            <a:off x="3667125" y="2676525"/>
            <a:ext cx="5133975" cy="1228725"/>
          </a:xfrm>
          <a:prstGeom prst="wedgeRoundRectCallout">
            <a:avLst>
              <a:gd name="adj1" fmla="val -48606"/>
              <a:gd name="adj2" fmla="val 112792"/>
              <a:gd name="adj3" fmla="val 16667"/>
            </a:avLst>
          </a:prstGeom>
          <a:solidFill>
            <a:srgbClr val="E5FF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In these cases, you’ll want to define a function with a </a:t>
            </a:r>
            <a:r>
              <a:rPr lang="en-US" sz="2000">
                <a:solidFill>
                  <a:srgbClr val="6600CC"/>
                </a:solidFill>
              </a:rPr>
              <a:t>simple interface </a:t>
            </a:r>
            <a:br>
              <a:rPr lang="en-US" sz="2000">
                <a:solidFill>
                  <a:srgbClr val="6600CC"/>
                </a:solidFill>
              </a:rPr>
            </a:br>
            <a:r>
              <a:rPr lang="en-US" sz="2000"/>
              <a:t>(easy-to-understand parameters)</a:t>
            </a:r>
          </a:p>
        </p:txBody>
      </p:sp>
      <p:sp>
        <p:nvSpPr>
          <p:cNvPr id="903186" name="AutoShape 18"/>
          <p:cNvSpPr>
            <a:spLocks noChangeArrowheads="1"/>
          </p:cNvSpPr>
          <p:nvPr/>
        </p:nvSpPr>
        <p:spPr bwMode="auto">
          <a:xfrm>
            <a:off x="3714750" y="3438525"/>
            <a:ext cx="5133975" cy="1028700"/>
          </a:xfrm>
          <a:prstGeom prst="wedgeRoundRectCallout">
            <a:avLst>
              <a:gd name="adj1" fmla="val -48606"/>
              <a:gd name="adj2" fmla="val 125000"/>
              <a:gd name="adj3" fmla="val 16667"/>
            </a:avLst>
          </a:prstGeom>
          <a:solidFill>
            <a:srgbClr val="E5FF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You can then call your helper function from your simple function…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3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3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0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0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0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0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2" grpId="0"/>
      <p:bldP spid="903173" grpId="0"/>
      <p:bldP spid="903175" grpId="0" animBg="1"/>
      <p:bldP spid="903176" grpId="0"/>
      <p:bldP spid="903177" grpId="0" animBg="1"/>
      <p:bldP spid="903178" grpId="0"/>
      <p:bldP spid="903183" grpId="0" animBg="1"/>
      <p:bldP spid="903183" grpId="1" animBg="1"/>
      <p:bldP spid="903184" grpId="0"/>
      <p:bldP spid="903185" grpId="0" animBg="1"/>
      <p:bldP spid="903180" grpId="0" animBg="1"/>
      <p:bldP spid="903180" grpId="1" animBg="1"/>
      <p:bldP spid="903186" grpId="0" animBg="1"/>
      <p:bldP spid="903186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546D-B0A2-4800-B183-7740FEAEA464}" type="slidenum">
              <a:rPr lang="en-US"/>
              <a:pPr/>
              <a:t>67</a:t>
            </a:fld>
            <a:endParaRPr lang="en-US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a Maze</a:t>
            </a:r>
          </a:p>
        </p:txBody>
      </p:sp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304800" y="1265238"/>
            <a:ext cx="8721725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We can also use </a:t>
            </a:r>
            <a:r>
              <a:rPr lang="en-US" sz="2400">
                <a:solidFill>
                  <a:srgbClr val="006666"/>
                </a:solidFill>
              </a:rPr>
              <a:t>recursion</a:t>
            </a:r>
            <a:r>
              <a:rPr lang="en-US" sz="2400"/>
              <a:t> to find a </a:t>
            </a:r>
            <a:r>
              <a:rPr lang="en-US" sz="2400">
                <a:solidFill>
                  <a:srgbClr val="6600CC"/>
                </a:solidFill>
              </a:rPr>
              <a:t>solution to a maze</a:t>
            </a:r>
            <a:r>
              <a:rPr lang="en-US" sz="2400"/>
              <a:t>.</a:t>
            </a:r>
          </a:p>
          <a:p>
            <a:endParaRPr lang="en-US" sz="1000"/>
          </a:p>
          <a:p>
            <a:r>
              <a:rPr lang="en-US" sz="2400"/>
              <a:t> In fact, the recursive solution works in the same basic way as the </a:t>
            </a:r>
            <a:r>
              <a:rPr lang="en-US" sz="2400">
                <a:solidFill>
                  <a:srgbClr val="006666"/>
                </a:solidFill>
              </a:rPr>
              <a:t>stack-based solution</a:t>
            </a:r>
            <a:r>
              <a:rPr lang="en-US" sz="2400"/>
              <a:t> we saw earlier.</a:t>
            </a:r>
          </a:p>
        </p:txBody>
      </p:sp>
      <p:sp>
        <p:nvSpPr>
          <p:cNvPr id="751620" name="Text Box 4"/>
          <p:cNvSpPr txBox="1">
            <a:spLocks noChangeArrowheads="1"/>
          </p:cNvSpPr>
          <p:nvPr/>
        </p:nvSpPr>
        <p:spPr bwMode="auto">
          <a:xfrm>
            <a:off x="307975" y="3035300"/>
            <a:ext cx="87804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The algorithm uses recursion to keep </a:t>
            </a:r>
            <a:r>
              <a:rPr lang="en-US" sz="2400">
                <a:solidFill>
                  <a:srgbClr val="006666"/>
                </a:solidFill>
              </a:rPr>
              <a:t>moving down paths</a:t>
            </a:r>
            <a:r>
              <a:rPr lang="en-US" sz="2400"/>
              <a:t> until it hits a </a:t>
            </a:r>
            <a:r>
              <a:rPr lang="en-US" sz="2400">
                <a:solidFill>
                  <a:srgbClr val="993300"/>
                </a:solidFill>
              </a:rPr>
              <a:t>dead end</a:t>
            </a:r>
            <a:r>
              <a:rPr lang="en-US" sz="2400"/>
              <a:t>.  </a:t>
            </a:r>
          </a:p>
          <a:p>
            <a:endParaRPr lang="en-US" sz="2400"/>
          </a:p>
          <a:p>
            <a:r>
              <a:rPr lang="en-US" sz="2400"/>
              <a:t>Once it hits a dead end, the function returns until it finds another path to try.</a:t>
            </a:r>
          </a:p>
        </p:txBody>
      </p:sp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279400" y="5302250"/>
            <a:ext cx="8780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This approach is called “</a:t>
            </a:r>
            <a:r>
              <a:rPr lang="en-US" sz="2400">
                <a:solidFill>
                  <a:srgbClr val="6600CC"/>
                </a:solidFill>
              </a:rPr>
              <a:t>backtracking</a:t>
            </a:r>
            <a:r>
              <a:rPr lang="en-US" sz="240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19" grpId="0" build="p"/>
      <p:bldP spid="751620" grpId="0" build="p"/>
      <p:bldP spid="751621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33F7-6EDB-4218-BE73-30DBDD76799B}" type="slidenum">
              <a:rPr lang="en-US"/>
              <a:pPr/>
              <a:t>68</a:t>
            </a:fld>
            <a:endParaRPr lang="en-US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304800"/>
            <a:ext cx="7772400" cy="1143000"/>
          </a:xfrm>
        </p:spPr>
        <p:txBody>
          <a:bodyPr/>
          <a:lstStyle/>
          <a:p>
            <a:r>
              <a:rPr lang="en-US" sz="3800"/>
              <a:t>Solving a Maze</a:t>
            </a:r>
          </a:p>
        </p:txBody>
      </p:sp>
      <p:sp>
        <p:nvSpPr>
          <p:cNvPr id="753667" name="Text Box 3"/>
          <p:cNvSpPr txBox="1">
            <a:spLocks noChangeArrowheads="1"/>
          </p:cNvSpPr>
          <p:nvPr/>
        </p:nvSpPr>
        <p:spPr bwMode="auto">
          <a:xfrm>
            <a:off x="195263" y="2719388"/>
            <a:ext cx="4556125" cy="4062412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>
              <a:solidFill>
                <a:srgbClr val="330099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void solve(int sx, int sy)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m[sy][sx] = ‘#’; //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if (sx == dx &amp;&amp; sy == dy)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 solveable = true; //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(m[sy-1][sx] == ' ‘) 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solve(sx,sy-1);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(m[sy+1][sx] == ' ‘) 	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solve(sx,sy+1);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(m[sy][sx-1] == ' ‘)	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solve(sx-1,sy);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(m[sy][sx+1] == ' ‘)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solve(sx+1,sy);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3668" name="Text Box 4"/>
          <p:cNvSpPr txBox="1">
            <a:spLocks noChangeArrowheads="1"/>
          </p:cNvSpPr>
          <p:nvPr/>
        </p:nvSpPr>
        <p:spPr bwMode="auto">
          <a:xfrm>
            <a:off x="5486400" y="47625"/>
            <a:ext cx="3463925" cy="6686550"/>
          </a:xfrm>
          <a:prstGeom prst="rect">
            <a:avLst/>
          </a:prstGeom>
          <a:solidFill>
            <a:srgbClr val="FFFF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bool solvable; </a:t>
            </a:r>
            <a:r>
              <a:rPr lang="en-US" sz="1400" b="1">
                <a:solidFill>
                  <a:srgbClr val="006666"/>
                </a:solidFill>
                <a:latin typeface="Courier New" pitchFamily="49" charset="0"/>
              </a:rPr>
              <a:t>// globals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int  dx, dy; 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char maze[11][11] = {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"**********",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       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 * * **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"*** *  *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 * ** *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    ***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  *   *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  *****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     * 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"**********</a:t>
            </a:r>
            <a:r>
              <a:rPr lang="en-US" b="1">
                <a:solidFill>
                  <a:srgbClr val="006666"/>
                </a:solidFill>
                <a:latin typeface="Comic Sans MS"/>
              </a:rPr>
              <a:t>“</a:t>
            </a:r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/>
            </a:r>
            <a:br>
              <a:rPr lang="en-US" b="1">
                <a:solidFill>
                  <a:srgbClr val="006666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};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mic Sans MS"/>
              </a:rPr>
              <a:t> </a:t>
            </a:r>
            <a:endParaRPr lang="en-US" b="1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main()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{</a:t>
            </a:r>
            <a:endParaRPr lang="en-US">
              <a:solidFill>
                <a:srgbClr val="330099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solvable =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false</a:t>
            </a:r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dx = dy = 10;</a:t>
            </a:r>
            <a:endParaRPr lang="en-US">
              <a:solidFill>
                <a:srgbClr val="330099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mic Sans MS"/>
              </a:rPr>
              <a:t> </a:t>
            </a:r>
            <a:endParaRPr lang="en-US">
              <a:solidFill>
                <a:srgbClr val="330099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solve(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,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);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if (solvable == true)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  cout &lt;&lt; </a:t>
            </a:r>
            <a:r>
              <a:rPr lang="en-US" b="1">
                <a:solidFill>
                  <a:srgbClr val="330099"/>
                </a:solidFill>
                <a:latin typeface="Comic Sans MS"/>
              </a:rPr>
              <a:t>“</a:t>
            </a:r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possible!</a:t>
            </a:r>
            <a:r>
              <a:rPr lang="en-US" b="1">
                <a:solidFill>
                  <a:srgbClr val="330099"/>
                </a:solidFill>
                <a:latin typeface="Comic Sans MS"/>
              </a:rPr>
              <a:t>”</a:t>
            </a:r>
            <a:endParaRPr lang="en-US">
              <a:solidFill>
                <a:srgbClr val="330099"/>
              </a:solidFill>
            </a:endParaRPr>
          </a:p>
          <a:p>
            <a:pPr algn="l"/>
            <a:r>
              <a:rPr lang="en-US" b="1">
                <a:latin typeface="Courier New" pitchFamily="49" charset="0"/>
              </a:rPr>
              <a:t>};</a:t>
            </a:r>
            <a:r>
              <a:rPr lang="en-US"/>
              <a:t> </a:t>
            </a:r>
          </a:p>
        </p:txBody>
      </p:sp>
      <p:sp>
        <p:nvSpPr>
          <p:cNvPr id="753669" name="Line 5"/>
          <p:cNvSpPr>
            <a:spLocks noChangeShapeType="1"/>
          </p:cNvSpPr>
          <p:nvPr/>
        </p:nvSpPr>
        <p:spPr bwMode="auto">
          <a:xfrm>
            <a:off x="5648325" y="4914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70" name="Line 6"/>
          <p:cNvSpPr>
            <a:spLocks noChangeShapeType="1"/>
          </p:cNvSpPr>
          <p:nvPr/>
        </p:nvSpPr>
        <p:spPr bwMode="auto">
          <a:xfrm>
            <a:off x="5667375" y="5200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71" name="Line 7"/>
          <p:cNvSpPr>
            <a:spLocks noChangeShapeType="1"/>
          </p:cNvSpPr>
          <p:nvPr/>
        </p:nvSpPr>
        <p:spPr bwMode="auto">
          <a:xfrm>
            <a:off x="-19050" y="3019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72" name="Line 8"/>
          <p:cNvSpPr>
            <a:spLocks noChangeShapeType="1"/>
          </p:cNvSpPr>
          <p:nvPr/>
        </p:nvSpPr>
        <p:spPr bwMode="auto">
          <a:xfrm>
            <a:off x="180975" y="3571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73" name="Rectangle 9"/>
          <p:cNvSpPr>
            <a:spLocks noChangeArrowheads="1"/>
          </p:cNvSpPr>
          <p:nvPr/>
        </p:nvSpPr>
        <p:spPr bwMode="auto">
          <a:xfrm>
            <a:off x="6248400" y="1190625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674" name="Rectangle 10"/>
          <p:cNvSpPr>
            <a:spLocks noChangeArrowheads="1"/>
          </p:cNvSpPr>
          <p:nvPr/>
        </p:nvSpPr>
        <p:spPr bwMode="auto">
          <a:xfrm>
            <a:off x="7239000" y="3124200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53675" name="Group 11"/>
          <p:cNvGrpSpPr>
            <a:grpSpLocks/>
          </p:cNvGrpSpPr>
          <p:nvPr/>
        </p:nvGrpSpPr>
        <p:grpSpPr bwMode="auto">
          <a:xfrm>
            <a:off x="7353300" y="3429000"/>
            <a:ext cx="947738" cy="484188"/>
            <a:chOff x="1152" y="4416"/>
            <a:chExt cx="597" cy="305"/>
          </a:xfrm>
        </p:grpSpPr>
        <p:sp>
          <p:nvSpPr>
            <p:cNvPr id="753676" name="Text Box 12"/>
            <p:cNvSpPr txBox="1">
              <a:spLocks noChangeArrowheads="1"/>
            </p:cNvSpPr>
            <p:nvPr/>
          </p:nvSpPr>
          <p:spPr bwMode="auto">
            <a:xfrm>
              <a:off x="1238" y="4490"/>
              <a:ext cx="5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Finish</a:t>
              </a:r>
            </a:p>
          </p:txBody>
        </p:sp>
        <p:sp>
          <p:nvSpPr>
            <p:cNvPr id="753677" name="Line 13"/>
            <p:cNvSpPr>
              <a:spLocks noChangeShapeType="1"/>
            </p:cNvSpPr>
            <p:nvPr/>
          </p:nvSpPr>
          <p:spPr bwMode="auto">
            <a:xfrm flipH="1" flipV="1">
              <a:off x="1152" y="4416"/>
              <a:ext cx="144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53678" name="Line 14"/>
          <p:cNvSpPr>
            <a:spLocks noChangeShapeType="1"/>
          </p:cNvSpPr>
          <p:nvPr/>
        </p:nvSpPr>
        <p:spPr bwMode="auto">
          <a:xfrm>
            <a:off x="5667375" y="5734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79" name="Text Box 15"/>
          <p:cNvSpPr txBox="1">
            <a:spLocks noChangeArrowheads="1"/>
          </p:cNvSpPr>
          <p:nvPr/>
        </p:nvSpPr>
        <p:spPr bwMode="auto">
          <a:xfrm>
            <a:off x="6143625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grpSp>
        <p:nvGrpSpPr>
          <p:cNvPr id="753680" name="Group 16"/>
          <p:cNvGrpSpPr>
            <a:grpSpLocks/>
          </p:cNvGrpSpPr>
          <p:nvPr/>
        </p:nvGrpSpPr>
        <p:grpSpPr bwMode="auto">
          <a:xfrm>
            <a:off x="5114925" y="895350"/>
            <a:ext cx="1120775" cy="366713"/>
            <a:chOff x="2832" y="912"/>
            <a:chExt cx="706" cy="231"/>
          </a:xfrm>
        </p:grpSpPr>
        <p:sp>
          <p:nvSpPr>
            <p:cNvPr id="753681" name="Text Box 17"/>
            <p:cNvSpPr txBox="1">
              <a:spLocks noChangeArrowheads="1"/>
            </p:cNvSpPr>
            <p:nvPr/>
          </p:nvSpPr>
          <p:spPr bwMode="auto">
            <a:xfrm flipH="1">
              <a:off x="2832" y="912"/>
              <a:ext cx="4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Start</a:t>
              </a:r>
            </a:p>
          </p:txBody>
        </p:sp>
        <p:sp>
          <p:nvSpPr>
            <p:cNvPr id="753682" name="Line 18"/>
            <p:cNvSpPr>
              <a:spLocks noChangeShapeType="1"/>
            </p:cNvSpPr>
            <p:nvPr/>
          </p:nvSpPr>
          <p:spPr bwMode="auto">
            <a:xfrm>
              <a:off x="3292" y="1048"/>
              <a:ext cx="246" cy="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53683" name="Line 19"/>
          <p:cNvSpPr>
            <a:spLocks noChangeShapeType="1"/>
          </p:cNvSpPr>
          <p:nvPr/>
        </p:nvSpPr>
        <p:spPr bwMode="auto">
          <a:xfrm>
            <a:off x="200025" y="3838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84" name="Line 20"/>
          <p:cNvSpPr>
            <a:spLocks noChangeShapeType="1"/>
          </p:cNvSpPr>
          <p:nvPr/>
        </p:nvSpPr>
        <p:spPr bwMode="auto">
          <a:xfrm>
            <a:off x="219075" y="4391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85" name="Oval 21"/>
          <p:cNvSpPr>
            <a:spLocks noChangeArrowheads="1"/>
          </p:cNvSpPr>
          <p:nvPr/>
        </p:nvSpPr>
        <p:spPr bwMode="auto">
          <a:xfrm>
            <a:off x="6210300" y="895350"/>
            <a:ext cx="228600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3686" name="Line 22"/>
          <p:cNvSpPr>
            <a:spLocks noChangeShapeType="1"/>
          </p:cNvSpPr>
          <p:nvPr/>
        </p:nvSpPr>
        <p:spPr bwMode="auto">
          <a:xfrm>
            <a:off x="238125" y="495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87" name="Text Box 23"/>
          <p:cNvSpPr txBox="1">
            <a:spLocks noChangeArrowheads="1"/>
          </p:cNvSpPr>
          <p:nvPr/>
        </p:nvSpPr>
        <p:spPr bwMode="auto">
          <a:xfrm>
            <a:off x="6715125" y="55499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753688" name="Text Box 24"/>
          <p:cNvSpPr txBox="1">
            <a:spLocks noChangeArrowheads="1"/>
          </p:cNvSpPr>
          <p:nvPr/>
        </p:nvSpPr>
        <p:spPr bwMode="auto">
          <a:xfrm>
            <a:off x="6985000" y="5548313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753689" name="Oval 25"/>
          <p:cNvSpPr>
            <a:spLocks noChangeArrowheads="1"/>
          </p:cNvSpPr>
          <p:nvPr/>
        </p:nvSpPr>
        <p:spPr bwMode="auto">
          <a:xfrm>
            <a:off x="6200775" y="1447800"/>
            <a:ext cx="228600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3690" name="Line 26"/>
          <p:cNvSpPr>
            <a:spLocks noChangeShapeType="1"/>
          </p:cNvSpPr>
          <p:nvPr/>
        </p:nvSpPr>
        <p:spPr bwMode="auto">
          <a:xfrm>
            <a:off x="476250" y="5219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1" name="Rectangle 27"/>
          <p:cNvSpPr>
            <a:spLocks noChangeArrowheads="1"/>
          </p:cNvSpPr>
          <p:nvPr/>
        </p:nvSpPr>
        <p:spPr bwMode="auto">
          <a:xfrm>
            <a:off x="1657350" y="5105400"/>
            <a:ext cx="304800" cy="228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3692" name="Rectangle 28"/>
          <p:cNvSpPr>
            <a:spLocks noChangeArrowheads="1"/>
          </p:cNvSpPr>
          <p:nvPr/>
        </p:nvSpPr>
        <p:spPr bwMode="auto">
          <a:xfrm>
            <a:off x="2085975" y="5105400"/>
            <a:ext cx="533400" cy="228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693" name="Text Box 29"/>
          <p:cNvSpPr txBox="1">
            <a:spLocks noChangeArrowheads="1"/>
          </p:cNvSpPr>
          <p:nvPr/>
        </p:nvSpPr>
        <p:spPr bwMode="auto">
          <a:xfrm>
            <a:off x="473075" y="1066800"/>
            <a:ext cx="4556125" cy="40624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>
              <a:solidFill>
                <a:srgbClr val="330099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void solve(int sx, int sy)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m[sy][sx] = ‘#’; //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if (sx == dx &amp;&amp; sy == dy)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 solveable = true; //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(m[sy-1][sx] == ' ‘) 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solve(sx,sy-1);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(m[sy+1][sx] == ' ‘) 	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solve(sx,sy+1);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(m[sy][sx-1] == ' ‘)	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solve(sx-1,sy);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(m[sy][sx+1] == ' ‘)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solve(sx+1,sy);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3694" name="Text Box 30"/>
          <p:cNvSpPr txBox="1">
            <a:spLocks noChangeArrowheads="1"/>
          </p:cNvSpPr>
          <p:nvPr/>
        </p:nvSpPr>
        <p:spPr bwMode="auto">
          <a:xfrm>
            <a:off x="2171700" y="50387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53695" name="Text Box 31"/>
          <p:cNvSpPr txBox="1">
            <a:spLocks noChangeArrowheads="1"/>
          </p:cNvSpPr>
          <p:nvPr/>
        </p:nvSpPr>
        <p:spPr bwMode="auto">
          <a:xfrm>
            <a:off x="1647825" y="5038725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53696" name="Line 32"/>
          <p:cNvSpPr>
            <a:spLocks noChangeShapeType="1"/>
          </p:cNvSpPr>
          <p:nvPr/>
        </p:nvSpPr>
        <p:spPr bwMode="auto">
          <a:xfrm>
            <a:off x="228600" y="1362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7" name="Line 33"/>
          <p:cNvSpPr>
            <a:spLocks noChangeShapeType="1"/>
          </p:cNvSpPr>
          <p:nvPr/>
        </p:nvSpPr>
        <p:spPr bwMode="auto">
          <a:xfrm>
            <a:off x="428625" y="191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8" name="Line 34"/>
          <p:cNvSpPr>
            <a:spLocks noChangeShapeType="1"/>
          </p:cNvSpPr>
          <p:nvPr/>
        </p:nvSpPr>
        <p:spPr bwMode="auto">
          <a:xfrm>
            <a:off x="447675" y="2181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9" name="Line 35"/>
          <p:cNvSpPr>
            <a:spLocks noChangeShapeType="1"/>
          </p:cNvSpPr>
          <p:nvPr/>
        </p:nvSpPr>
        <p:spPr bwMode="auto">
          <a:xfrm>
            <a:off x="466725" y="2733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0" name="Line 36"/>
          <p:cNvSpPr>
            <a:spLocks noChangeShapeType="1"/>
          </p:cNvSpPr>
          <p:nvPr/>
        </p:nvSpPr>
        <p:spPr bwMode="auto">
          <a:xfrm>
            <a:off x="485775" y="3295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1" name="Rectangle 37"/>
          <p:cNvSpPr>
            <a:spLocks noChangeArrowheads="1"/>
          </p:cNvSpPr>
          <p:nvPr/>
        </p:nvSpPr>
        <p:spPr bwMode="auto">
          <a:xfrm>
            <a:off x="6248400" y="1466850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02" name="Text Box 38"/>
          <p:cNvSpPr txBox="1">
            <a:spLocks noChangeArrowheads="1"/>
          </p:cNvSpPr>
          <p:nvPr/>
        </p:nvSpPr>
        <p:spPr bwMode="auto">
          <a:xfrm>
            <a:off x="6143625" y="14478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3703" name="Oval 39"/>
          <p:cNvSpPr>
            <a:spLocks noChangeArrowheads="1"/>
          </p:cNvSpPr>
          <p:nvPr/>
        </p:nvSpPr>
        <p:spPr bwMode="auto">
          <a:xfrm>
            <a:off x="6200775" y="1171575"/>
            <a:ext cx="228600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3704" name="Oval 40"/>
          <p:cNvSpPr>
            <a:spLocks noChangeArrowheads="1"/>
          </p:cNvSpPr>
          <p:nvPr/>
        </p:nvSpPr>
        <p:spPr bwMode="auto">
          <a:xfrm>
            <a:off x="6200775" y="1724025"/>
            <a:ext cx="228600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3705" name="AutoShape 41"/>
          <p:cNvSpPr>
            <a:spLocks noChangeArrowheads="1"/>
          </p:cNvSpPr>
          <p:nvPr/>
        </p:nvSpPr>
        <p:spPr bwMode="auto">
          <a:xfrm>
            <a:off x="2362200" y="2781300"/>
            <a:ext cx="2514600" cy="495300"/>
          </a:xfrm>
          <a:prstGeom prst="wedgeRoundRectCallout">
            <a:avLst>
              <a:gd name="adj1" fmla="val -56630"/>
              <a:gd name="adj2" fmla="val 151282"/>
              <a:gd name="adj3" fmla="val 16667"/>
            </a:avLst>
          </a:prstGeom>
          <a:solidFill>
            <a:srgbClr val="F7FFF8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1 == 10 &amp;&amp; 1 == 10??</a:t>
            </a:r>
          </a:p>
        </p:txBody>
      </p:sp>
      <p:sp>
        <p:nvSpPr>
          <p:cNvPr id="753706" name="Line 42"/>
          <p:cNvSpPr>
            <a:spLocks noChangeShapeType="1"/>
          </p:cNvSpPr>
          <p:nvPr/>
        </p:nvSpPr>
        <p:spPr bwMode="auto">
          <a:xfrm>
            <a:off x="514350" y="3838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7" name="Oval 43"/>
          <p:cNvSpPr>
            <a:spLocks noChangeArrowheads="1"/>
          </p:cNvSpPr>
          <p:nvPr/>
        </p:nvSpPr>
        <p:spPr bwMode="auto">
          <a:xfrm>
            <a:off x="6096000" y="1447800"/>
            <a:ext cx="18097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08" name="Line 44"/>
          <p:cNvSpPr>
            <a:spLocks noChangeShapeType="1"/>
          </p:cNvSpPr>
          <p:nvPr/>
        </p:nvSpPr>
        <p:spPr bwMode="auto">
          <a:xfrm>
            <a:off x="523875" y="4391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9" name="Oval 45"/>
          <p:cNvSpPr>
            <a:spLocks noChangeArrowheads="1"/>
          </p:cNvSpPr>
          <p:nvPr/>
        </p:nvSpPr>
        <p:spPr bwMode="auto">
          <a:xfrm>
            <a:off x="6353175" y="143827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10" name="Line 46"/>
          <p:cNvSpPr>
            <a:spLocks noChangeShapeType="1"/>
          </p:cNvSpPr>
          <p:nvPr/>
        </p:nvSpPr>
        <p:spPr bwMode="auto">
          <a:xfrm>
            <a:off x="276225" y="495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11" name="Text Box 47"/>
          <p:cNvSpPr txBox="1">
            <a:spLocks noChangeArrowheads="1"/>
          </p:cNvSpPr>
          <p:nvPr/>
        </p:nvSpPr>
        <p:spPr bwMode="auto">
          <a:xfrm>
            <a:off x="733425" y="4781550"/>
            <a:ext cx="3125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// dead end! – BACKTRACK!</a:t>
            </a:r>
          </a:p>
        </p:txBody>
      </p:sp>
      <p:sp>
        <p:nvSpPr>
          <p:cNvPr id="753712" name="AutoShape 48"/>
          <p:cNvSpPr>
            <a:spLocks noChangeArrowheads="1"/>
          </p:cNvSpPr>
          <p:nvPr/>
        </p:nvSpPr>
        <p:spPr bwMode="auto">
          <a:xfrm>
            <a:off x="2514600" y="1066800"/>
            <a:ext cx="2514600" cy="495300"/>
          </a:xfrm>
          <a:prstGeom prst="wedgeRoundRectCallout">
            <a:avLst>
              <a:gd name="adj1" fmla="val -56630"/>
              <a:gd name="adj2" fmla="val 151282"/>
              <a:gd name="adj3" fmla="val 16667"/>
            </a:avLst>
          </a:prstGeom>
          <a:solidFill>
            <a:srgbClr val="F7FFF8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1 == 10 &amp;&amp; 2 == 10??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5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-0.46979 -0.41944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7536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-20972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85185E-6 L -0.39375 -0.42084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7536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88" y="-2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7536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7536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5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5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75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000"/>
                                        <p:tgtEl>
                                          <p:spTgt spid="75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0"/>
                                        <p:tgtEl>
                                          <p:spTgt spid="75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75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000"/>
                                        <p:tgtEl>
                                          <p:spTgt spid="75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7536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7536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75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10417 -0.58611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7536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29306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6875 -0.5875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753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9375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000"/>
                                        <p:tgtEl>
                                          <p:spTgt spid="753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753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75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75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2000"/>
                                        <p:tgtEl>
                                          <p:spTgt spid="753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2000"/>
                                        <p:tgtEl>
                                          <p:spTgt spid="753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2000"/>
                                        <p:tgtEl>
                                          <p:spTgt spid="753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2000"/>
                                        <p:tgtEl>
                                          <p:spTgt spid="753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 animBg="1"/>
      <p:bldP spid="753669" grpId="0" animBg="1"/>
      <p:bldP spid="753669" grpId="1" animBg="1"/>
      <p:bldP spid="753670" grpId="0" animBg="1"/>
      <p:bldP spid="753670" grpId="1" animBg="1"/>
      <p:bldP spid="753671" grpId="0" animBg="1"/>
      <p:bldP spid="753671" grpId="1" animBg="1"/>
      <p:bldP spid="753672" grpId="0" animBg="1"/>
      <p:bldP spid="753672" grpId="1" animBg="1"/>
      <p:bldP spid="753673" grpId="0" animBg="1"/>
      <p:bldP spid="753673" grpId="1" animBg="1"/>
      <p:bldP spid="753674" grpId="0" animBg="1"/>
      <p:bldP spid="753678" grpId="0" animBg="1"/>
      <p:bldP spid="753679" grpId="0"/>
      <p:bldP spid="753683" grpId="0" animBg="1"/>
      <p:bldP spid="753683" grpId="1" animBg="1"/>
      <p:bldP spid="753684" grpId="0" animBg="1"/>
      <p:bldP spid="753684" grpId="1" animBg="1"/>
      <p:bldP spid="753685" grpId="0" animBg="1"/>
      <p:bldP spid="753685" grpId="1" animBg="1"/>
      <p:bldP spid="753686" grpId="0" animBg="1"/>
      <p:bldP spid="753686" grpId="1" animBg="1"/>
      <p:bldP spid="753687" grpId="0"/>
      <p:bldP spid="753688" grpId="0"/>
      <p:bldP spid="753689" grpId="0" animBg="1"/>
      <p:bldP spid="753689" grpId="1" animBg="1"/>
      <p:bldP spid="753690" grpId="0" animBg="1"/>
      <p:bldP spid="753691" grpId="0" animBg="1"/>
      <p:bldP spid="753691" grpId="1" animBg="1"/>
      <p:bldP spid="753692" grpId="0" animBg="1"/>
      <p:bldP spid="753692" grpId="1" animBg="1"/>
      <p:bldP spid="753693" grpId="0" animBg="1"/>
      <p:bldP spid="753693" grpId="1" animBg="1"/>
      <p:bldP spid="753694" grpId="0"/>
      <p:bldP spid="753694" grpId="1"/>
      <p:bldP spid="753694" grpId="2"/>
      <p:bldP spid="753695" grpId="0"/>
      <p:bldP spid="753695" grpId="1"/>
      <p:bldP spid="753695" grpId="2"/>
      <p:bldP spid="753696" grpId="0" animBg="1"/>
      <p:bldP spid="753696" grpId="1" animBg="1"/>
      <p:bldP spid="753697" grpId="0" animBg="1"/>
      <p:bldP spid="753697" grpId="1" animBg="1"/>
      <p:bldP spid="753698" grpId="0" animBg="1"/>
      <p:bldP spid="753698" grpId="1" animBg="1"/>
      <p:bldP spid="753699" grpId="0" animBg="1"/>
      <p:bldP spid="753699" grpId="1" animBg="1"/>
      <p:bldP spid="753700" grpId="0" animBg="1"/>
      <p:bldP spid="753700" grpId="1" animBg="1"/>
      <p:bldP spid="753701" grpId="0" animBg="1"/>
      <p:bldP spid="753702" grpId="0"/>
      <p:bldP spid="753703" grpId="0" animBg="1"/>
      <p:bldP spid="753703" grpId="1" animBg="1"/>
      <p:bldP spid="753704" grpId="0" animBg="1"/>
      <p:bldP spid="753704" grpId="1" animBg="1"/>
      <p:bldP spid="753705" grpId="0" animBg="1"/>
      <p:bldP spid="753705" grpId="1" animBg="1"/>
      <p:bldP spid="753706" grpId="0" animBg="1"/>
      <p:bldP spid="753706" grpId="1" animBg="1"/>
      <p:bldP spid="753707" grpId="0" animBg="1"/>
      <p:bldP spid="753707" grpId="1" animBg="1"/>
      <p:bldP spid="753708" grpId="0" animBg="1"/>
      <p:bldP spid="753708" grpId="1" animBg="1"/>
      <p:bldP spid="753709" grpId="0" animBg="1"/>
      <p:bldP spid="753709" grpId="1" animBg="1"/>
      <p:bldP spid="753710" grpId="0" animBg="1"/>
      <p:bldP spid="753710" grpId="1" animBg="1"/>
      <p:bldP spid="753711" grpId="0"/>
      <p:bldP spid="753711" grpId="1"/>
      <p:bldP spid="753712" grpId="0" animBg="1"/>
      <p:bldP spid="753712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8F53-A04B-47CA-A790-E7A814177C66}" type="slidenum">
              <a:rPr lang="en-US"/>
              <a:pPr/>
              <a:t>69</a:t>
            </a:fld>
            <a:endParaRPr lang="en-US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304800"/>
            <a:ext cx="7772400" cy="1143000"/>
          </a:xfrm>
        </p:spPr>
        <p:txBody>
          <a:bodyPr/>
          <a:lstStyle/>
          <a:p>
            <a:r>
              <a:rPr lang="en-US" sz="3800"/>
              <a:t>Solving a Maze</a:t>
            </a:r>
          </a:p>
        </p:txBody>
      </p:sp>
      <p:sp>
        <p:nvSpPr>
          <p:cNvPr id="755715" name="Text Box 3"/>
          <p:cNvSpPr txBox="1">
            <a:spLocks noChangeArrowheads="1"/>
          </p:cNvSpPr>
          <p:nvPr/>
        </p:nvSpPr>
        <p:spPr bwMode="auto">
          <a:xfrm>
            <a:off x="195263" y="2719388"/>
            <a:ext cx="4556125" cy="4062412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>
              <a:solidFill>
                <a:srgbClr val="330099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void solve(int sx, int sy)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m[sy][sx] = ‘#’; //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if (sx == dx &amp;&amp; sy == dy)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 solveable = true; //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(m[sy-1][sx] == ' ‘) 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solve(sx,sy-1);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(m[sy+1][sx] == ' ‘) 	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solve(sx,sy+1);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(m[sy][sx-1] == ' ‘)	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solve(sx-1,sy);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(m[sy][sx+1] == ' ‘)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solve(sx+1,sy);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5716" name="Text Box 4"/>
          <p:cNvSpPr txBox="1">
            <a:spLocks noChangeArrowheads="1"/>
          </p:cNvSpPr>
          <p:nvPr/>
        </p:nvSpPr>
        <p:spPr bwMode="auto">
          <a:xfrm>
            <a:off x="5486400" y="47625"/>
            <a:ext cx="3463925" cy="6686550"/>
          </a:xfrm>
          <a:prstGeom prst="rect">
            <a:avLst/>
          </a:prstGeom>
          <a:solidFill>
            <a:srgbClr val="FFFF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bool solvable; </a:t>
            </a:r>
            <a:r>
              <a:rPr lang="en-US" sz="1400" b="1">
                <a:solidFill>
                  <a:srgbClr val="006666"/>
                </a:solidFill>
                <a:latin typeface="Courier New" pitchFamily="49" charset="0"/>
              </a:rPr>
              <a:t>// globals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int  dx, dy; 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char maze[11][11] = {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"**********",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       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 * * **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"*** *  *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 * ** *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    ***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  *   *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  *****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     * 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"**********</a:t>
            </a:r>
            <a:r>
              <a:rPr lang="en-US" b="1">
                <a:solidFill>
                  <a:srgbClr val="006666"/>
                </a:solidFill>
                <a:latin typeface="Comic Sans MS"/>
              </a:rPr>
              <a:t>“</a:t>
            </a:r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/>
            </a:r>
            <a:br>
              <a:rPr lang="en-US" b="1">
                <a:solidFill>
                  <a:srgbClr val="006666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};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mic Sans MS"/>
              </a:rPr>
              <a:t> </a:t>
            </a:r>
            <a:endParaRPr lang="en-US" b="1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main()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{</a:t>
            </a:r>
            <a:endParaRPr lang="en-US">
              <a:solidFill>
                <a:srgbClr val="330099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solvable =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false</a:t>
            </a:r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dx = dy = 10;</a:t>
            </a:r>
            <a:endParaRPr lang="en-US">
              <a:solidFill>
                <a:srgbClr val="330099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mic Sans MS"/>
              </a:rPr>
              <a:t> </a:t>
            </a:r>
            <a:endParaRPr lang="en-US">
              <a:solidFill>
                <a:srgbClr val="330099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solve(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,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);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if (solvable == true)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  cout &lt;&lt; </a:t>
            </a:r>
            <a:r>
              <a:rPr lang="en-US" b="1">
                <a:solidFill>
                  <a:srgbClr val="330099"/>
                </a:solidFill>
                <a:latin typeface="Comic Sans MS"/>
              </a:rPr>
              <a:t>“</a:t>
            </a:r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possible!</a:t>
            </a:r>
            <a:r>
              <a:rPr lang="en-US" b="1">
                <a:solidFill>
                  <a:srgbClr val="330099"/>
                </a:solidFill>
                <a:latin typeface="Comic Sans MS"/>
              </a:rPr>
              <a:t>”</a:t>
            </a:r>
            <a:endParaRPr lang="en-US">
              <a:solidFill>
                <a:srgbClr val="330099"/>
              </a:solidFill>
            </a:endParaRPr>
          </a:p>
          <a:p>
            <a:pPr algn="l"/>
            <a:r>
              <a:rPr lang="en-US" b="1">
                <a:latin typeface="Courier New" pitchFamily="49" charset="0"/>
              </a:rPr>
              <a:t>};</a:t>
            </a:r>
            <a:r>
              <a:rPr lang="en-US"/>
              <a:t> </a:t>
            </a:r>
          </a:p>
        </p:txBody>
      </p:sp>
      <p:sp>
        <p:nvSpPr>
          <p:cNvPr id="755717" name="Rectangle 5"/>
          <p:cNvSpPr>
            <a:spLocks noChangeArrowheads="1"/>
          </p:cNvSpPr>
          <p:nvPr/>
        </p:nvSpPr>
        <p:spPr bwMode="auto">
          <a:xfrm>
            <a:off x="6248400" y="1190625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18" name="Rectangle 6"/>
          <p:cNvSpPr>
            <a:spLocks noChangeArrowheads="1"/>
          </p:cNvSpPr>
          <p:nvPr/>
        </p:nvSpPr>
        <p:spPr bwMode="auto">
          <a:xfrm>
            <a:off x="7239000" y="3124200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55719" name="Group 7"/>
          <p:cNvGrpSpPr>
            <a:grpSpLocks/>
          </p:cNvGrpSpPr>
          <p:nvPr/>
        </p:nvGrpSpPr>
        <p:grpSpPr bwMode="auto">
          <a:xfrm>
            <a:off x="7353300" y="3429000"/>
            <a:ext cx="947738" cy="484188"/>
            <a:chOff x="1152" y="4416"/>
            <a:chExt cx="597" cy="305"/>
          </a:xfrm>
        </p:grpSpPr>
        <p:sp>
          <p:nvSpPr>
            <p:cNvPr id="755720" name="Text Box 8"/>
            <p:cNvSpPr txBox="1">
              <a:spLocks noChangeArrowheads="1"/>
            </p:cNvSpPr>
            <p:nvPr/>
          </p:nvSpPr>
          <p:spPr bwMode="auto">
            <a:xfrm>
              <a:off x="1238" y="4490"/>
              <a:ext cx="5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Finish</a:t>
              </a:r>
            </a:p>
          </p:txBody>
        </p:sp>
        <p:sp>
          <p:nvSpPr>
            <p:cNvPr id="755721" name="Line 9"/>
            <p:cNvSpPr>
              <a:spLocks noChangeShapeType="1"/>
            </p:cNvSpPr>
            <p:nvPr/>
          </p:nvSpPr>
          <p:spPr bwMode="auto">
            <a:xfrm flipH="1" flipV="1">
              <a:off x="1152" y="4416"/>
              <a:ext cx="144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55722" name="Line 10"/>
          <p:cNvSpPr>
            <a:spLocks noChangeShapeType="1"/>
          </p:cNvSpPr>
          <p:nvPr/>
        </p:nvSpPr>
        <p:spPr bwMode="auto">
          <a:xfrm>
            <a:off x="5667375" y="573405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23" name="Text Box 11"/>
          <p:cNvSpPr txBox="1">
            <a:spLocks noChangeArrowheads="1"/>
          </p:cNvSpPr>
          <p:nvPr/>
        </p:nvSpPr>
        <p:spPr bwMode="auto">
          <a:xfrm>
            <a:off x="6143625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grpSp>
        <p:nvGrpSpPr>
          <p:cNvPr id="755724" name="Group 12"/>
          <p:cNvGrpSpPr>
            <a:grpSpLocks/>
          </p:cNvGrpSpPr>
          <p:nvPr/>
        </p:nvGrpSpPr>
        <p:grpSpPr bwMode="auto">
          <a:xfrm>
            <a:off x="5114925" y="895350"/>
            <a:ext cx="1120775" cy="366713"/>
            <a:chOff x="2832" y="912"/>
            <a:chExt cx="706" cy="231"/>
          </a:xfrm>
        </p:grpSpPr>
        <p:sp>
          <p:nvSpPr>
            <p:cNvPr id="755725" name="Text Box 13"/>
            <p:cNvSpPr txBox="1">
              <a:spLocks noChangeArrowheads="1"/>
            </p:cNvSpPr>
            <p:nvPr/>
          </p:nvSpPr>
          <p:spPr bwMode="auto">
            <a:xfrm flipH="1">
              <a:off x="2832" y="912"/>
              <a:ext cx="4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Start</a:t>
              </a:r>
            </a:p>
          </p:txBody>
        </p:sp>
        <p:sp>
          <p:nvSpPr>
            <p:cNvPr id="755726" name="Line 14"/>
            <p:cNvSpPr>
              <a:spLocks noChangeShapeType="1"/>
            </p:cNvSpPr>
            <p:nvPr/>
          </p:nvSpPr>
          <p:spPr bwMode="auto">
            <a:xfrm>
              <a:off x="3292" y="1048"/>
              <a:ext cx="246" cy="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55727" name="Line 15"/>
          <p:cNvSpPr>
            <a:spLocks noChangeShapeType="1"/>
          </p:cNvSpPr>
          <p:nvPr/>
        </p:nvSpPr>
        <p:spPr bwMode="auto">
          <a:xfrm>
            <a:off x="476250" y="521970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28" name="Text Box 16"/>
          <p:cNvSpPr txBox="1">
            <a:spLocks noChangeArrowheads="1"/>
          </p:cNvSpPr>
          <p:nvPr/>
        </p:nvSpPr>
        <p:spPr bwMode="auto">
          <a:xfrm>
            <a:off x="6143625" y="14478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5729" name="Text Box 17"/>
          <p:cNvSpPr txBox="1">
            <a:spLocks noChangeArrowheads="1"/>
          </p:cNvSpPr>
          <p:nvPr/>
        </p:nvSpPr>
        <p:spPr bwMode="auto">
          <a:xfrm>
            <a:off x="2419350" y="2668588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1      1</a:t>
            </a:r>
          </a:p>
        </p:txBody>
      </p:sp>
      <p:sp>
        <p:nvSpPr>
          <p:cNvPr id="755730" name="Line 18"/>
          <p:cNvSpPr>
            <a:spLocks noChangeShapeType="1"/>
          </p:cNvSpPr>
          <p:nvPr/>
        </p:nvSpPr>
        <p:spPr bwMode="auto">
          <a:xfrm>
            <a:off x="228600" y="5495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31" name="Oval 19"/>
          <p:cNvSpPr>
            <a:spLocks noChangeArrowheads="1"/>
          </p:cNvSpPr>
          <p:nvPr/>
        </p:nvSpPr>
        <p:spPr bwMode="auto">
          <a:xfrm>
            <a:off x="6076950" y="1181100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32" name="Line 20"/>
          <p:cNvSpPr>
            <a:spLocks noChangeShapeType="1"/>
          </p:cNvSpPr>
          <p:nvPr/>
        </p:nvSpPr>
        <p:spPr bwMode="auto">
          <a:xfrm>
            <a:off x="228600" y="6038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33" name="Oval 21"/>
          <p:cNvSpPr>
            <a:spLocks noChangeArrowheads="1"/>
          </p:cNvSpPr>
          <p:nvPr/>
        </p:nvSpPr>
        <p:spPr bwMode="auto">
          <a:xfrm>
            <a:off x="6353175" y="117157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34" name="Line 22"/>
          <p:cNvSpPr>
            <a:spLocks noChangeShapeType="1"/>
          </p:cNvSpPr>
          <p:nvPr/>
        </p:nvSpPr>
        <p:spPr bwMode="auto">
          <a:xfrm>
            <a:off x="504825" y="6305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35" name="Text Box 23"/>
          <p:cNvSpPr txBox="1">
            <a:spLocks noChangeArrowheads="1"/>
          </p:cNvSpPr>
          <p:nvPr/>
        </p:nvSpPr>
        <p:spPr bwMode="auto">
          <a:xfrm>
            <a:off x="473075" y="2109788"/>
            <a:ext cx="4556125" cy="40624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>
              <a:solidFill>
                <a:srgbClr val="330099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void solve(int sx, int sy)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m[sy][sx] = ‘#’; //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if (sx == dx &amp;&amp; sy == dy)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 solveable = true; //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(m[sy-1][sx] == ' ‘) 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solve(sx,sy-1);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(m[sy+1][sx] == ' ‘) 	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solve(sx,sy+1);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(m[sy][sx-1] == ' ‘)	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solve(sx-1,sy);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(m[sy][sx+1] == ' ‘)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solve(sx+1,sy);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5736" name="Rectangle 24"/>
          <p:cNvSpPr>
            <a:spLocks noChangeArrowheads="1"/>
          </p:cNvSpPr>
          <p:nvPr/>
        </p:nvSpPr>
        <p:spPr bwMode="auto">
          <a:xfrm>
            <a:off x="1647825" y="6215063"/>
            <a:ext cx="552450" cy="228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37" name="Rectangle 25"/>
          <p:cNvSpPr>
            <a:spLocks noChangeArrowheads="1"/>
          </p:cNvSpPr>
          <p:nvPr/>
        </p:nvSpPr>
        <p:spPr bwMode="auto">
          <a:xfrm>
            <a:off x="2295525" y="6215063"/>
            <a:ext cx="314325" cy="228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38" name="Text Box 26"/>
          <p:cNvSpPr txBox="1">
            <a:spLocks noChangeArrowheads="1"/>
          </p:cNvSpPr>
          <p:nvPr/>
        </p:nvSpPr>
        <p:spPr bwMode="auto">
          <a:xfrm>
            <a:off x="2293938" y="6148388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55739" name="Text Box 27"/>
          <p:cNvSpPr txBox="1">
            <a:spLocks noChangeArrowheads="1"/>
          </p:cNvSpPr>
          <p:nvPr/>
        </p:nvSpPr>
        <p:spPr bwMode="auto">
          <a:xfrm>
            <a:off x="1800225" y="61483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55740" name="Line 28"/>
          <p:cNvSpPr>
            <a:spLocks noChangeShapeType="1"/>
          </p:cNvSpPr>
          <p:nvPr/>
        </p:nvSpPr>
        <p:spPr bwMode="auto">
          <a:xfrm>
            <a:off x="276225" y="2390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1" name="Rectangle 29"/>
          <p:cNvSpPr>
            <a:spLocks noChangeArrowheads="1"/>
          </p:cNvSpPr>
          <p:nvPr/>
        </p:nvSpPr>
        <p:spPr bwMode="auto">
          <a:xfrm>
            <a:off x="6400800" y="1181100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42" name="Line 30"/>
          <p:cNvSpPr>
            <a:spLocks noChangeShapeType="1"/>
          </p:cNvSpPr>
          <p:nvPr/>
        </p:nvSpPr>
        <p:spPr bwMode="auto">
          <a:xfrm>
            <a:off x="466725" y="297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3" name="Text Box 31"/>
          <p:cNvSpPr txBox="1">
            <a:spLocks noChangeArrowheads="1"/>
          </p:cNvSpPr>
          <p:nvPr/>
        </p:nvSpPr>
        <p:spPr bwMode="auto">
          <a:xfrm>
            <a:off x="628650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5744" name="Line 32"/>
          <p:cNvSpPr>
            <a:spLocks noChangeShapeType="1"/>
          </p:cNvSpPr>
          <p:nvPr/>
        </p:nvSpPr>
        <p:spPr bwMode="auto">
          <a:xfrm>
            <a:off x="457200" y="3228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5" name="AutoShape 33"/>
          <p:cNvSpPr>
            <a:spLocks noChangeArrowheads="1"/>
          </p:cNvSpPr>
          <p:nvPr/>
        </p:nvSpPr>
        <p:spPr bwMode="auto">
          <a:xfrm>
            <a:off x="2362200" y="2133600"/>
            <a:ext cx="2514600" cy="495300"/>
          </a:xfrm>
          <a:prstGeom prst="wedgeRoundRectCallout">
            <a:avLst>
              <a:gd name="adj1" fmla="val -56630"/>
              <a:gd name="adj2" fmla="val 151282"/>
              <a:gd name="adj3" fmla="val 16667"/>
            </a:avLst>
          </a:prstGeom>
          <a:solidFill>
            <a:srgbClr val="F7FFF8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2 == 10 &amp;&amp; 1 == 10??</a:t>
            </a:r>
          </a:p>
        </p:txBody>
      </p:sp>
      <p:sp>
        <p:nvSpPr>
          <p:cNvPr id="755746" name="Line 34"/>
          <p:cNvSpPr>
            <a:spLocks noChangeShapeType="1"/>
          </p:cNvSpPr>
          <p:nvPr/>
        </p:nvSpPr>
        <p:spPr bwMode="auto">
          <a:xfrm>
            <a:off x="495300" y="3781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7" name="Oval 35"/>
          <p:cNvSpPr>
            <a:spLocks noChangeArrowheads="1"/>
          </p:cNvSpPr>
          <p:nvPr/>
        </p:nvSpPr>
        <p:spPr bwMode="auto">
          <a:xfrm>
            <a:off x="6353175" y="88582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48" name="Line 36"/>
          <p:cNvSpPr>
            <a:spLocks noChangeShapeType="1"/>
          </p:cNvSpPr>
          <p:nvPr/>
        </p:nvSpPr>
        <p:spPr bwMode="auto">
          <a:xfrm>
            <a:off x="504825" y="4333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9" name="Oval 37"/>
          <p:cNvSpPr>
            <a:spLocks noChangeArrowheads="1"/>
          </p:cNvSpPr>
          <p:nvPr/>
        </p:nvSpPr>
        <p:spPr bwMode="auto">
          <a:xfrm>
            <a:off x="6362700" y="145732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50" name="Line 38"/>
          <p:cNvSpPr>
            <a:spLocks noChangeShapeType="1"/>
          </p:cNvSpPr>
          <p:nvPr/>
        </p:nvSpPr>
        <p:spPr bwMode="auto">
          <a:xfrm>
            <a:off x="485775" y="4886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1" name="Oval 39"/>
          <p:cNvSpPr>
            <a:spLocks noChangeArrowheads="1"/>
          </p:cNvSpPr>
          <p:nvPr/>
        </p:nvSpPr>
        <p:spPr bwMode="auto">
          <a:xfrm>
            <a:off x="6200775" y="119062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52" name="Line 40"/>
          <p:cNvSpPr>
            <a:spLocks noChangeShapeType="1"/>
          </p:cNvSpPr>
          <p:nvPr/>
        </p:nvSpPr>
        <p:spPr bwMode="auto">
          <a:xfrm>
            <a:off x="504825" y="5419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3" name="Oval 41"/>
          <p:cNvSpPr>
            <a:spLocks noChangeArrowheads="1"/>
          </p:cNvSpPr>
          <p:nvPr/>
        </p:nvSpPr>
        <p:spPr bwMode="auto">
          <a:xfrm>
            <a:off x="6505575" y="117157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54" name="Line 42"/>
          <p:cNvSpPr>
            <a:spLocks noChangeShapeType="1"/>
          </p:cNvSpPr>
          <p:nvPr/>
        </p:nvSpPr>
        <p:spPr bwMode="auto">
          <a:xfrm>
            <a:off x="800100" y="5705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5" name="Rectangle 43"/>
          <p:cNvSpPr>
            <a:spLocks noChangeArrowheads="1"/>
          </p:cNvSpPr>
          <p:nvPr/>
        </p:nvSpPr>
        <p:spPr bwMode="auto">
          <a:xfrm>
            <a:off x="1924050" y="5600700"/>
            <a:ext cx="542925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56" name="Rectangle 44"/>
          <p:cNvSpPr>
            <a:spLocks noChangeArrowheads="1"/>
          </p:cNvSpPr>
          <p:nvPr/>
        </p:nvSpPr>
        <p:spPr bwMode="auto">
          <a:xfrm>
            <a:off x="2581275" y="5600700"/>
            <a:ext cx="314325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57" name="Text Box 45"/>
          <p:cNvSpPr txBox="1">
            <a:spLocks noChangeArrowheads="1"/>
          </p:cNvSpPr>
          <p:nvPr/>
        </p:nvSpPr>
        <p:spPr bwMode="auto">
          <a:xfrm>
            <a:off x="781050" y="1524000"/>
            <a:ext cx="4556125" cy="4062413"/>
          </a:xfrm>
          <a:prstGeom prst="rect">
            <a:avLst/>
          </a:prstGeom>
          <a:solidFill>
            <a:srgbClr val="F7FFF8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>
              <a:solidFill>
                <a:srgbClr val="330099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void solve(int sx, int sy)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m[sy][sx] = ‘#’; //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if (sx == dx &amp;&amp; sy == dy)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 solveable = true; //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(m[sy-1][sx] == ' ‘) 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solve(sx,sy-1);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(m[sy+1][sx] == ' ‘) 	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solve(sx,sy+1);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(m[sy][sx-1] == ' ‘)	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solve(sx-1,sy);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(m[sy][sx+1] == ' ‘)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solve(sx+1,sy);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5758" name="Line 46"/>
          <p:cNvSpPr>
            <a:spLocks noChangeShapeType="1"/>
          </p:cNvSpPr>
          <p:nvPr/>
        </p:nvSpPr>
        <p:spPr bwMode="auto">
          <a:xfrm>
            <a:off x="590550" y="1828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9" name="Text Box 47"/>
          <p:cNvSpPr txBox="1">
            <a:spLocks noChangeArrowheads="1"/>
          </p:cNvSpPr>
          <p:nvPr/>
        </p:nvSpPr>
        <p:spPr bwMode="auto">
          <a:xfrm>
            <a:off x="2579688" y="551497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55760" name="Text Box 48"/>
          <p:cNvSpPr txBox="1">
            <a:spLocks noChangeArrowheads="1"/>
          </p:cNvSpPr>
          <p:nvPr/>
        </p:nvSpPr>
        <p:spPr bwMode="auto">
          <a:xfrm>
            <a:off x="2019300" y="55340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755761" name="Rectangle 49"/>
          <p:cNvSpPr>
            <a:spLocks noChangeArrowheads="1"/>
          </p:cNvSpPr>
          <p:nvPr/>
        </p:nvSpPr>
        <p:spPr bwMode="auto">
          <a:xfrm>
            <a:off x="6524625" y="1190625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62" name="Line 50"/>
          <p:cNvSpPr>
            <a:spLocks noChangeShapeType="1"/>
          </p:cNvSpPr>
          <p:nvPr/>
        </p:nvSpPr>
        <p:spPr bwMode="auto">
          <a:xfrm>
            <a:off x="781050" y="2371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3" name="Text Box 51"/>
          <p:cNvSpPr txBox="1">
            <a:spLocks noChangeArrowheads="1"/>
          </p:cNvSpPr>
          <p:nvPr/>
        </p:nvSpPr>
        <p:spPr bwMode="auto">
          <a:xfrm>
            <a:off x="641985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5764" name="Line 52"/>
          <p:cNvSpPr>
            <a:spLocks noChangeShapeType="1"/>
          </p:cNvSpPr>
          <p:nvPr/>
        </p:nvSpPr>
        <p:spPr bwMode="auto">
          <a:xfrm>
            <a:off x="781050" y="2638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5" name="AutoShape 53"/>
          <p:cNvSpPr>
            <a:spLocks noChangeArrowheads="1"/>
          </p:cNvSpPr>
          <p:nvPr/>
        </p:nvSpPr>
        <p:spPr bwMode="auto">
          <a:xfrm>
            <a:off x="2514600" y="1562100"/>
            <a:ext cx="2514600" cy="495300"/>
          </a:xfrm>
          <a:prstGeom prst="wedgeRoundRectCallout">
            <a:avLst>
              <a:gd name="adj1" fmla="val -56630"/>
              <a:gd name="adj2" fmla="val 151282"/>
              <a:gd name="adj3" fmla="val 16667"/>
            </a:avLst>
          </a:prstGeom>
          <a:solidFill>
            <a:srgbClr val="CC99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 == 10 &amp;&amp; 1 == 10??</a:t>
            </a:r>
          </a:p>
        </p:txBody>
      </p:sp>
      <p:sp>
        <p:nvSpPr>
          <p:cNvPr id="755766" name="Line 54"/>
          <p:cNvSpPr>
            <a:spLocks noChangeShapeType="1"/>
          </p:cNvSpPr>
          <p:nvPr/>
        </p:nvSpPr>
        <p:spPr bwMode="auto">
          <a:xfrm>
            <a:off x="809625" y="3190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7" name="Oval 55"/>
          <p:cNvSpPr>
            <a:spLocks noChangeArrowheads="1"/>
          </p:cNvSpPr>
          <p:nvPr/>
        </p:nvSpPr>
        <p:spPr bwMode="auto">
          <a:xfrm>
            <a:off x="6515100" y="88582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68" name="Line 56"/>
          <p:cNvSpPr>
            <a:spLocks noChangeShapeType="1"/>
          </p:cNvSpPr>
          <p:nvPr/>
        </p:nvSpPr>
        <p:spPr bwMode="auto">
          <a:xfrm>
            <a:off x="809625" y="3752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9" name="Oval 57"/>
          <p:cNvSpPr>
            <a:spLocks noChangeArrowheads="1"/>
          </p:cNvSpPr>
          <p:nvPr/>
        </p:nvSpPr>
        <p:spPr bwMode="auto">
          <a:xfrm>
            <a:off x="6505575" y="1457325"/>
            <a:ext cx="200025" cy="304800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70" name="Line 58"/>
          <p:cNvSpPr>
            <a:spLocks noChangeShapeType="1"/>
          </p:cNvSpPr>
          <p:nvPr/>
        </p:nvSpPr>
        <p:spPr bwMode="auto">
          <a:xfrm>
            <a:off x="1085850" y="4029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71" name="Rectangle 59"/>
          <p:cNvSpPr>
            <a:spLocks noChangeArrowheads="1"/>
          </p:cNvSpPr>
          <p:nvPr/>
        </p:nvSpPr>
        <p:spPr bwMode="auto">
          <a:xfrm>
            <a:off x="2238375" y="3905250"/>
            <a:ext cx="304800" cy="228600"/>
          </a:xfrm>
          <a:prstGeom prst="rect">
            <a:avLst/>
          </a:prstGeom>
          <a:solidFill>
            <a:srgbClr val="F7F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5772" name="Rectangle 60"/>
          <p:cNvSpPr>
            <a:spLocks noChangeArrowheads="1"/>
          </p:cNvSpPr>
          <p:nvPr/>
        </p:nvSpPr>
        <p:spPr bwMode="auto">
          <a:xfrm>
            <a:off x="2667000" y="3924300"/>
            <a:ext cx="533400" cy="228600"/>
          </a:xfrm>
          <a:prstGeom prst="rect">
            <a:avLst/>
          </a:prstGeom>
          <a:solidFill>
            <a:srgbClr val="F7F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73" name="Text Box 61"/>
          <p:cNvSpPr txBox="1">
            <a:spLocks noChangeArrowheads="1"/>
          </p:cNvSpPr>
          <p:nvPr/>
        </p:nvSpPr>
        <p:spPr bwMode="auto">
          <a:xfrm>
            <a:off x="933450" y="-152400"/>
            <a:ext cx="4556125" cy="4062413"/>
          </a:xfrm>
          <a:prstGeom prst="rect">
            <a:avLst/>
          </a:prstGeom>
          <a:solidFill>
            <a:srgbClr val="FFE6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>
              <a:solidFill>
                <a:srgbClr val="330099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void solve(int sx, int sy)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m[sy][sx] = ‘#’; //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if (sx == dx &amp;&amp; sy == dy)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 solveable = true; //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(m[sy-1][sx] == ' ‘) 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solve(sx,sy-1);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(m[sy+1][sx] == ' ‘) 	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solve(sx,sy+1);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(m[sy][sx-1] == ' ‘)	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solve(sx-1,sy);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(m[sy][sx+1] == ' ‘)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solve(sx+1,sy);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5774" name="Text Box 62"/>
          <p:cNvSpPr txBox="1">
            <a:spLocks noChangeArrowheads="1"/>
          </p:cNvSpPr>
          <p:nvPr/>
        </p:nvSpPr>
        <p:spPr bwMode="auto">
          <a:xfrm>
            <a:off x="2752725" y="38385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55775" name="Text Box 63"/>
          <p:cNvSpPr txBox="1">
            <a:spLocks noChangeArrowheads="1"/>
          </p:cNvSpPr>
          <p:nvPr/>
        </p:nvSpPr>
        <p:spPr bwMode="auto">
          <a:xfrm>
            <a:off x="2228850" y="38385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755776" name="Line 64"/>
          <p:cNvSpPr>
            <a:spLocks noChangeShapeType="1"/>
          </p:cNvSpPr>
          <p:nvPr/>
        </p:nvSpPr>
        <p:spPr bwMode="auto">
          <a:xfrm>
            <a:off x="733425" y="152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77" name="Rectangle 65"/>
          <p:cNvSpPr>
            <a:spLocks noChangeArrowheads="1"/>
          </p:cNvSpPr>
          <p:nvPr/>
        </p:nvSpPr>
        <p:spPr bwMode="auto">
          <a:xfrm>
            <a:off x="6534150" y="1457325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78" name="Line 66"/>
          <p:cNvSpPr>
            <a:spLocks noChangeShapeType="1"/>
          </p:cNvSpPr>
          <p:nvPr/>
        </p:nvSpPr>
        <p:spPr bwMode="auto">
          <a:xfrm>
            <a:off x="923925" y="714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79" name="Text Box 67"/>
          <p:cNvSpPr txBox="1">
            <a:spLocks noChangeArrowheads="1"/>
          </p:cNvSpPr>
          <p:nvPr/>
        </p:nvSpPr>
        <p:spPr bwMode="auto">
          <a:xfrm>
            <a:off x="6429375" y="14668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5780" name="Text Box 68"/>
          <p:cNvSpPr txBox="1">
            <a:spLocks noChangeArrowheads="1"/>
          </p:cNvSpPr>
          <p:nvPr/>
        </p:nvSpPr>
        <p:spPr bwMode="auto">
          <a:xfrm>
            <a:off x="1828800" y="1752600"/>
            <a:ext cx="2971800" cy="552450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000"/>
              <a:t>And on it goes…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5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5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5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5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5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09271 -0.5944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755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-2972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85185E-6 L 0.15313 -0.5972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755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2986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755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755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7557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7557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5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75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0"/>
                                        <p:tgtEl>
                                          <p:spTgt spid="75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75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75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000"/>
                                        <p:tgtEl>
                                          <p:spTgt spid="75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09271 -0.59445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7557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-29722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96296E-6 L 0.15104 -0.59167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7557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-29583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000"/>
                                        <p:tgtEl>
                                          <p:spTgt spid="755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755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2000" fill="hold"/>
                                        <p:tgtEl>
                                          <p:spTgt spid="7557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2" dur="2000" fill="hold"/>
                                        <p:tgtEl>
                                          <p:spTgt spid="7557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75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75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75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2000"/>
                                        <p:tgtEl>
                                          <p:spTgt spid="75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2000"/>
                                        <p:tgtEl>
                                          <p:spTgt spid="75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2000"/>
                                        <p:tgtEl>
                                          <p:spTgt spid="75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000"/>
                                        <p:tgtEl>
                                          <p:spTgt spid="75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08854 -0.53889 " pathEditMode="relative" rAng="0" ptsTypes="AA">
                                      <p:cBhvr>
                                        <p:cTn id="339" dur="2000" fill="hold"/>
                                        <p:tgtEl>
                                          <p:spTgt spid="755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-26944"/>
                                    </p:animMotion>
                                  </p:childTnLst>
                                </p:cTn>
                              </p:par>
                              <p:par>
                                <p:cTn id="34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14792 -0.5375 " pathEditMode="relative" rAng="0" ptsTypes="AA">
                                      <p:cBhvr>
                                        <p:cTn id="341" dur="2000" fill="hold"/>
                                        <p:tgtEl>
                                          <p:spTgt spid="755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6875"/>
                                    </p:animMotion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2000"/>
                                        <p:tgtEl>
                                          <p:spTgt spid="755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2000"/>
                                        <p:tgtEl>
                                          <p:spTgt spid="755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75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2000"/>
                                        <p:tgtEl>
                                          <p:spTgt spid="75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7" grpId="0" animBg="1"/>
      <p:bldP spid="755727" grpId="0" animBg="1"/>
      <p:bldP spid="755730" grpId="0" animBg="1"/>
      <p:bldP spid="755730" grpId="1" animBg="1"/>
      <p:bldP spid="755731" grpId="0" animBg="1"/>
      <p:bldP spid="755731" grpId="1" animBg="1"/>
      <p:bldP spid="755732" grpId="0" animBg="1"/>
      <p:bldP spid="755732" grpId="1" animBg="1"/>
      <p:bldP spid="755733" grpId="0" animBg="1"/>
      <p:bldP spid="755733" grpId="1" animBg="1"/>
      <p:bldP spid="755734" grpId="0" animBg="1"/>
      <p:bldP spid="755735" grpId="0" animBg="1"/>
      <p:bldP spid="755736" grpId="0" animBg="1"/>
      <p:bldP spid="755736" grpId="1" animBg="1"/>
      <p:bldP spid="755737" grpId="0" animBg="1"/>
      <p:bldP spid="755737" grpId="1" animBg="1"/>
      <p:bldP spid="755738" grpId="0"/>
      <p:bldP spid="755738" grpId="1"/>
      <p:bldP spid="755739" grpId="0"/>
      <p:bldP spid="755739" grpId="1"/>
      <p:bldP spid="755740" grpId="0" animBg="1"/>
      <p:bldP spid="755740" grpId="1" animBg="1"/>
      <p:bldP spid="755741" grpId="0" animBg="1"/>
      <p:bldP spid="755741" grpId="1" animBg="1"/>
      <p:bldP spid="755742" grpId="0" animBg="1"/>
      <p:bldP spid="755742" grpId="1" animBg="1"/>
      <p:bldP spid="755743" grpId="0"/>
      <p:bldP spid="755744" grpId="0" animBg="1"/>
      <p:bldP spid="755744" grpId="1" animBg="1"/>
      <p:bldP spid="755745" grpId="0" animBg="1"/>
      <p:bldP spid="755745" grpId="1" animBg="1"/>
      <p:bldP spid="755746" grpId="0" animBg="1"/>
      <p:bldP spid="755746" grpId="1" animBg="1"/>
      <p:bldP spid="755747" grpId="0" animBg="1"/>
      <p:bldP spid="755747" grpId="1" animBg="1"/>
      <p:bldP spid="755748" grpId="0" animBg="1"/>
      <p:bldP spid="755748" grpId="1" animBg="1"/>
      <p:bldP spid="755749" grpId="0" animBg="1"/>
      <p:bldP spid="755749" grpId="1" animBg="1"/>
      <p:bldP spid="755750" grpId="0" animBg="1"/>
      <p:bldP spid="755750" grpId="1" animBg="1"/>
      <p:bldP spid="755751" grpId="0" animBg="1"/>
      <p:bldP spid="755751" grpId="1" animBg="1"/>
      <p:bldP spid="755752" grpId="0" animBg="1"/>
      <p:bldP spid="755752" grpId="1" animBg="1"/>
      <p:bldP spid="755753" grpId="0" animBg="1"/>
      <p:bldP spid="755753" grpId="1" animBg="1"/>
      <p:bldP spid="755754" grpId="0" animBg="1"/>
      <p:bldP spid="755755" grpId="0" animBg="1"/>
      <p:bldP spid="755755" grpId="1" animBg="1"/>
      <p:bldP spid="755756" grpId="0" animBg="1"/>
      <p:bldP spid="755756" grpId="1" animBg="1"/>
      <p:bldP spid="755757" grpId="0" animBg="1"/>
      <p:bldP spid="755758" grpId="0" animBg="1"/>
      <p:bldP spid="755758" grpId="1" animBg="1"/>
      <p:bldP spid="755759" grpId="0"/>
      <p:bldP spid="755759" grpId="1"/>
      <p:bldP spid="755760" grpId="0"/>
      <p:bldP spid="755760" grpId="1"/>
      <p:bldP spid="755761" grpId="0" animBg="1"/>
      <p:bldP spid="755761" grpId="1" animBg="1"/>
      <p:bldP spid="755762" grpId="0" animBg="1"/>
      <p:bldP spid="755762" grpId="1" animBg="1"/>
      <p:bldP spid="755763" grpId="0"/>
      <p:bldP spid="755764" grpId="0" animBg="1"/>
      <p:bldP spid="755764" grpId="1" animBg="1"/>
      <p:bldP spid="755765" grpId="0" animBg="1"/>
      <p:bldP spid="755765" grpId="1" animBg="1"/>
      <p:bldP spid="755766" grpId="0" animBg="1"/>
      <p:bldP spid="755766" grpId="1" animBg="1"/>
      <p:bldP spid="755767" grpId="0" animBg="1"/>
      <p:bldP spid="755767" grpId="1" animBg="1"/>
      <p:bldP spid="755768" grpId="0" animBg="1"/>
      <p:bldP spid="755768" grpId="1" animBg="1"/>
      <p:bldP spid="755769" grpId="0" animBg="1"/>
      <p:bldP spid="755769" grpId="1" animBg="1"/>
      <p:bldP spid="755770" grpId="0" animBg="1"/>
      <p:bldP spid="755771" grpId="0" animBg="1"/>
      <p:bldP spid="755771" grpId="1" animBg="1"/>
      <p:bldP spid="755772" grpId="0" animBg="1"/>
      <p:bldP spid="755772" grpId="1" animBg="1"/>
      <p:bldP spid="755773" grpId="0" animBg="1"/>
      <p:bldP spid="755774" grpId="0"/>
      <p:bldP spid="755774" grpId="1"/>
      <p:bldP spid="755775" grpId="0"/>
      <p:bldP spid="755775" grpId="1"/>
      <p:bldP spid="755776" grpId="0" animBg="1"/>
      <p:bldP spid="755776" grpId="1" animBg="1"/>
      <p:bldP spid="755777" grpId="0" animBg="1"/>
      <p:bldP spid="755778" grpId="0" animBg="1"/>
      <p:bldP spid="755778" grpId="1" animBg="1"/>
      <p:bldP spid="755779" grpId="0"/>
      <p:bldP spid="7557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6F61-7993-43B0-9450-38C048122509}" type="slidenum">
              <a:rPr lang="en-US"/>
              <a:pPr/>
              <a:t>7</a:t>
            </a:fld>
            <a:endParaRPr lang="en-US"/>
          </a:p>
        </p:txBody>
      </p:sp>
      <p:sp>
        <p:nvSpPr>
          <p:cNvPr id="802856" name="Text Box 40"/>
          <p:cNvSpPr txBox="1">
            <a:spLocks noChangeArrowheads="1"/>
          </p:cNvSpPr>
          <p:nvPr/>
        </p:nvSpPr>
        <p:spPr bwMode="auto">
          <a:xfrm>
            <a:off x="838200" y="3267075"/>
            <a:ext cx="7696200" cy="1803400"/>
          </a:xfrm>
          <a:prstGeom prst="rect">
            <a:avLst/>
          </a:prstGeom>
          <a:solidFill>
            <a:srgbClr val="EB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 </a:t>
            </a:r>
          </a:p>
          <a:p>
            <a:pPr algn="l"/>
            <a:endParaRPr lang="en-US" sz="2000"/>
          </a:p>
          <a:p>
            <a:pPr algn="l"/>
            <a:r>
              <a:rPr lang="en-US"/>
              <a:t>  Split the cards into two roughly-equal piles</a:t>
            </a:r>
          </a:p>
          <a:p>
            <a:pPr algn="l"/>
            <a:r>
              <a:rPr lang="en-US"/>
              <a:t>  Hand one pile to nerdy student A and ask them to sort it</a:t>
            </a:r>
          </a:p>
          <a:p>
            <a:pPr algn="l"/>
            <a:r>
              <a:rPr lang="en-US"/>
              <a:t>  Hand the other pile to nerdy student B and ask them to sort it</a:t>
            </a:r>
          </a:p>
          <a:p>
            <a:pPr algn="l"/>
            <a:r>
              <a:rPr lang="en-US"/>
              <a:t>  Take the two sorted piles and merge them into a single sorted pile</a:t>
            </a:r>
          </a:p>
        </p:txBody>
      </p:sp>
      <p:pic>
        <p:nvPicPr>
          <p:cNvPr id="802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1447800"/>
            <a:ext cx="1362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2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5257800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282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“The Lazy Person’s Sort”</a:t>
            </a:r>
          </a:p>
        </p:txBody>
      </p:sp>
      <p:sp>
        <p:nvSpPr>
          <p:cNvPr id="802821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7696200" cy="1495425"/>
          </a:xfrm>
          <a:prstGeom prst="rect">
            <a:avLst/>
          </a:prstGeom>
          <a:solidFill>
            <a:srgbClr val="EB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 </a:t>
            </a:r>
          </a:p>
          <a:p>
            <a:pPr algn="l"/>
            <a:r>
              <a:rPr lang="en-US"/>
              <a:t>  Split the cards into two roughly-equal piles</a:t>
            </a:r>
          </a:p>
          <a:p>
            <a:pPr algn="l"/>
            <a:r>
              <a:rPr lang="en-US"/>
              <a:t>  Hand one pile to nerdy student A and ask them to sort it</a:t>
            </a:r>
          </a:p>
          <a:p>
            <a:pPr algn="l"/>
            <a:r>
              <a:rPr lang="en-US"/>
              <a:t>  Hand the other pile to nerdy student B and ask them to sort it</a:t>
            </a:r>
          </a:p>
          <a:p>
            <a:pPr algn="l"/>
            <a:r>
              <a:rPr lang="en-US"/>
              <a:t>  Take the two sorted piles and merge them into a single sorted pile</a:t>
            </a:r>
          </a:p>
        </p:txBody>
      </p:sp>
      <p:pic>
        <p:nvPicPr>
          <p:cNvPr id="8028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257800"/>
            <a:ext cx="11477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2823" name="Group 7"/>
          <p:cNvGrpSpPr>
            <a:grpSpLocks/>
          </p:cNvGrpSpPr>
          <p:nvPr/>
        </p:nvGrpSpPr>
        <p:grpSpPr bwMode="auto">
          <a:xfrm>
            <a:off x="533400" y="1295400"/>
            <a:ext cx="1752600" cy="914400"/>
            <a:chOff x="144" y="528"/>
            <a:chExt cx="1104" cy="576"/>
          </a:xfrm>
        </p:grpSpPr>
        <p:pic>
          <p:nvPicPr>
            <p:cNvPr id="802824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2825" name="Text Box 9"/>
            <p:cNvSpPr txBox="1">
              <a:spLocks noChangeArrowheads="1"/>
            </p:cNvSpPr>
            <p:nvPr/>
          </p:nvSpPr>
          <p:spPr bwMode="auto">
            <a:xfrm>
              <a:off x="426" y="666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   17</a:t>
              </a:r>
            </a:p>
          </p:txBody>
        </p:sp>
      </p:grpSp>
      <p:grpSp>
        <p:nvGrpSpPr>
          <p:cNvPr id="802826" name="Group 10"/>
          <p:cNvGrpSpPr>
            <a:grpSpLocks/>
          </p:cNvGrpSpPr>
          <p:nvPr/>
        </p:nvGrpSpPr>
        <p:grpSpPr bwMode="auto">
          <a:xfrm>
            <a:off x="504825" y="1143000"/>
            <a:ext cx="1752600" cy="914400"/>
            <a:chOff x="144" y="528"/>
            <a:chExt cx="1104" cy="576"/>
          </a:xfrm>
        </p:grpSpPr>
        <p:pic>
          <p:nvPicPr>
            <p:cNvPr id="802827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2828" name="Text Box 12"/>
            <p:cNvSpPr txBox="1">
              <a:spLocks noChangeArrowheads="1"/>
            </p:cNvSpPr>
            <p:nvPr/>
          </p:nvSpPr>
          <p:spPr bwMode="auto">
            <a:xfrm>
              <a:off x="426" y="666"/>
              <a:ext cx="5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61492</a:t>
              </a:r>
            </a:p>
          </p:txBody>
        </p:sp>
      </p:grpSp>
      <p:grpSp>
        <p:nvGrpSpPr>
          <p:cNvPr id="802829" name="Group 13"/>
          <p:cNvGrpSpPr>
            <a:grpSpLocks/>
          </p:cNvGrpSpPr>
          <p:nvPr/>
        </p:nvGrpSpPr>
        <p:grpSpPr bwMode="auto">
          <a:xfrm>
            <a:off x="485775" y="1000125"/>
            <a:ext cx="1752600" cy="914400"/>
            <a:chOff x="144" y="528"/>
            <a:chExt cx="1104" cy="576"/>
          </a:xfrm>
        </p:grpSpPr>
        <p:pic>
          <p:nvPicPr>
            <p:cNvPr id="802830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2831" name="Text Box 15"/>
            <p:cNvSpPr txBox="1">
              <a:spLocks noChangeArrowheads="1"/>
            </p:cNvSpPr>
            <p:nvPr/>
          </p:nvSpPr>
          <p:spPr bwMode="auto">
            <a:xfrm>
              <a:off x="426" y="666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2774</a:t>
              </a:r>
            </a:p>
          </p:txBody>
        </p:sp>
      </p:grpSp>
      <p:grpSp>
        <p:nvGrpSpPr>
          <p:cNvPr id="802832" name="Group 16"/>
          <p:cNvGrpSpPr>
            <a:grpSpLocks/>
          </p:cNvGrpSpPr>
          <p:nvPr/>
        </p:nvGrpSpPr>
        <p:grpSpPr bwMode="auto">
          <a:xfrm>
            <a:off x="466725" y="866775"/>
            <a:ext cx="1752600" cy="914400"/>
            <a:chOff x="144" y="528"/>
            <a:chExt cx="1104" cy="576"/>
          </a:xfrm>
        </p:grpSpPr>
        <p:pic>
          <p:nvPicPr>
            <p:cNvPr id="802833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2" t="21979" r="15942" b="25275"/>
            <a:stretch>
              <a:fillRect/>
            </a:stretch>
          </p:blipFill>
          <p:spPr bwMode="auto">
            <a:xfrm>
              <a:off x="144" y="528"/>
              <a:ext cx="11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2834" name="Text Box 18"/>
            <p:cNvSpPr txBox="1">
              <a:spLocks noChangeArrowheads="1"/>
            </p:cNvSpPr>
            <p:nvPr/>
          </p:nvSpPr>
          <p:spPr bwMode="auto">
            <a:xfrm>
              <a:off x="426" y="666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99322</a:t>
              </a:r>
            </a:p>
          </p:txBody>
        </p:sp>
      </p:grpSp>
      <p:grpSp>
        <p:nvGrpSpPr>
          <p:cNvPr id="802835" name="Group 19"/>
          <p:cNvGrpSpPr>
            <a:grpSpLocks/>
          </p:cNvGrpSpPr>
          <p:nvPr/>
        </p:nvGrpSpPr>
        <p:grpSpPr bwMode="auto">
          <a:xfrm>
            <a:off x="3514725" y="4448175"/>
            <a:ext cx="619125" cy="366713"/>
            <a:chOff x="2190" y="3792"/>
            <a:chExt cx="390" cy="207"/>
          </a:xfrm>
        </p:grpSpPr>
        <p:sp>
          <p:nvSpPr>
            <p:cNvPr id="802836" name="Rectangle 20"/>
            <p:cNvSpPr>
              <a:spLocks noChangeArrowheads="1"/>
            </p:cNvSpPr>
            <p:nvPr/>
          </p:nvSpPr>
          <p:spPr bwMode="auto">
            <a:xfrm>
              <a:off x="2190" y="3792"/>
              <a:ext cx="384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2837" name="Text Box 21"/>
            <p:cNvSpPr txBox="1">
              <a:spLocks noChangeArrowheads="1"/>
            </p:cNvSpPr>
            <p:nvPr/>
          </p:nvSpPr>
          <p:spPr bwMode="auto">
            <a:xfrm>
              <a:off x="2208" y="3792"/>
              <a:ext cx="3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hot</a:t>
              </a:r>
            </a:p>
          </p:txBody>
        </p:sp>
      </p:grpSp>
      <p:grpSp>
        <p:nvGrpSpPr>
          <p:cNvPr id="802838" name="Group 22"/>
          <p:cNvGrpSpPr>
            <a:grpSpLocks/>
          </p:cNvGrpSpPr>
          <p:nvPr/>
        </p:nvGrpSpPr>
        <p:grpSpPr bwMode="auto">
          <a:xfrm>
            <a:off x="5000625" y="4167188"/>
            <a:ext cx="3513138" cy="366712"/>
            <a:chOff x="3150" y="2625"/>
            <a:chExt cx="2213" cy="231"/>
          </a:xfrm>
        </p:grpSpPr>
        <p:sp>
          <p:nvSpPr>
            <p:cNvPr id="802839" name="Rectangle 23"/>
            <p:cNvSpPr>
              <a:spLocks noChangeArrowheads="1"/>
            </p:cNvSpPr>
            <p:nvPr/>
          </p:nvSpPr>
          <p:spPr bwMode="auto">
            <a:xfrm>
              <a:off x="3168" y="2640"/>
              <a:ext cx="2112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2840" name="Text Box 24"/>
            <p:cNvSpPr txBox="1">
              <a:spLocks noChangeArrowheads="1"/>
            </p:cNvSpPr>
            <p:nvPr/>
          </p:nvSpPr>
          <p:spPr bwMode="auto">
            <a:xfrm>
              <a:off x="3150" y="2625"/>
              <a:ext cx="2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say “do the Lazy Person’s Sort”</a:t>
              </a:r>
            </a:p>
          </p:txBody>
        </p:sp>
      </p:grpSp>
      <p:grpSp>
        <p:nvGrpSpPr>
          <p:cNvPr id="802841" name="Group 25"/>
          <p:cNvGrpSpPr>
            <a:grpSpLocks/>
          </p:cNvGrpSpPr>
          <p:nvPr/>
        </p:nvGrpSpPr>
        <p:grpSpPr bwMode="auto">
          <a:xfrm>
            <a:off x="5659438" y="4429125"/>
            <a:ext cx="3513137" cy="366713"/>
            <a:chOff x="3150" y="2625"/>
            <a:chExt cx="2213" cy="231"/>
          </a:xfrm>
        </p:grpSpPr>
        <p:sp>
          <p:nvSpPr>
            <p:cNvPr id="802842" name="Rectangle 26"/>
            <p:cNvSpPr>
              <a:spLocks noChangeArrowheads="1"/>
            </p:cNvSpPr>
            <p:nvPr/>
          </p:nvSpPr>
          <p:spPr bwMode="auto">
            <a:xfrm>
              <a:off x="3168" y="2640"/>
              <a:ext cx="2112" cy="192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2843" name="Text Box 27"/>
            <p:cNvSpPr txBox="1">
              <a:spLocks noChangeArrowheads="1"/>
            </p:cNvSpPr>
            <p:nvPr/>
          </p:nvSpPr>
          <p:spPr bwMode="auto">
            <a:xfrm>
              <a:off x="3150" y="2625"/>
              <a:ext cx="2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say “do the Lazy Person’s Sort”</a:t>
              </a:r>
            </a:p>
          </p:txBody>
        </p:sp>
      </p:grpSp>
      <p:sp>
        <p:nvSpPr>
          <p:cNvPr id="802855" name="Rectangle 39"/>
          <p:cNvSpPr>
            <a:spLocks noChangeArrowheads="1"/>
          </p:cNvSpPr>
          <p:nvPr/>
        </p:nvSpPr>
        <p:spPr bwMode="auto">
          <a:xfrm>
            <a:off x="838200" y="3581400"/>
            <a:ext cx="7696200" cy="146685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58" name="Text Box 42"/>
          <p:cNvSpPr txBox="1">
            <a:spLocks noChangeArrowheads="1"/>
          </p:cNvSpPr>
          <p:nvPr/>
        </p:nvSpPr>
        <p:spPr bwMode="auto">
          <a:xfrm>
            <a:off x="1003300" y="3594100"/>
            <a:ext cx="6503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If you’re handed just </a:t>
            </a:r>
            <a:r>
              <a:rPr lang="en-US">
                <a:solidFill>
                  <a:schemeClr val="accent2"/>
                </a:solidFill>
              </a:rPr>
              <a:t>one card</a:t>
            </a:r>
            <a:r>
              <a:rPr lang="en-US">
                <a:solidFill>
                  <a:srgbClr val="FF0000"/>
                </a:solidFill>
              </a:rPr>
              <a:t>, then just give it right back.</a:t>
            </a:r>
          </a:p>
        </p:txBody>
      </p:sp>
      <p:sp>
        <p:nvSpPr>
          <p:cNvPr id="802859" name="Rectangle 43"/>
          <p:cNvSpPr>
            <a:spLocks noChangeArrowheads="1"/>
          </p:cNvSpPr>
          <p:nvPr/>
        </p:nvSpPr>
        <p:spPr bwMode="auto">
          <a:xfrm>
            <a:off x="839788" y="3584575"/>
            <a:ext cx="2455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Lazy Person’s Sort:</a:t>
            </a:r>
          </a:p>
        </p:txBody>
      </p:sp>
      <p:sp>
        <p:nvSpPr>
          <p:cNvPr id="802860" name="AutoShape 44"/>
          <p:cNvSpPr>
            <a:spLocks noChangeArrowheads="1"/>
          </p:cNvSpPr>
          <p:nvPr/>
        </p:nvSpPr>
        <p:spPr bwMode="auto">
          <a:xfrm>
            <a:off x="1600200" y="5334000"/>
            <a:ext cx="2743200" cy="762000"/>
          </a:xfrm>
          <a:prstGeom prst="wedgeRoundRectCallout">
            <a:avLst>
              <a:gd name="adj1" fmla="val -85593"/>
              <a:gd name="adj2" fmla="val -8333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Oh yeah. And one more thing.</a:t>
            </a:r>
          </a:p>
        </p:txBody>
      </p:sp>
      <p:grpSp>
        <p:nvGrpSpPr>
          <p:cNvPr id="802864" name="Group 48"/>
          <p:cNvGrpSpPr>
            <a:grpSpLocks/>
          </p:cNvGrpSpPr>
          <p:nvPr/>
        </p:nvGrpSpPr>
        <p:grpSpPr bwMode="auto">
          <a:xfrm>
            <a:off x="2751138" y="4152900"/>
            <a:ext cx="954087" cy="366713"/>
            <a:chOff x="1985" y="1566"/>
            <a:chExt cx="601" cy="231"/>
          </a:xfrm>
        </p:grpSpPr>
        <p:sp>
          <p:nvSpPr>
            <p:cNvPr id="802862" name="Rectangle 46"/>
            <p:cNvSpPr>
              <a:spLocks noChangeArrowheads="1"/>
            </p:cNvSpPr>
            <p:nvPr/>
          </p:nvSpPr>
          <p:spPr bwMode="auto">
            <a:xfrm>
              <a:off x="1998" y="1566"/>
              <a:ext cx="458" cy="214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2863" name="Text Box 47"/>
            <p:cNvSpPr txBox="1">
              <a:spLocks noChangeArrowheads="1"/>
            </p:cNvSpPr>
            <p:nvPr/>
          </p:nvSpPr>
          <p:spPr bwMode="auto">
            <a:xfrm>
              <a:off x="1985" y="1566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studly</a:t>
              </a:r>
            </a:p>
          </p:txBody>
        </p:sp>
      </p:grpSp>
      <p:sp>
        <p:nvSpPr>
          <p:cNvPr id="802865" name="AutoShape 49"/>
          <p:cNvSpPr>
            <a:spLocks noChangeArrowheads="1"/>
          </p:cNvSpPr>
          <p:nvPr/>
        </p:nvSpPr>
        <p:spPr bwMode="auto">
          <a:xfrm>
            <a:off x="3533775" y="4191000"/>
            <a:ext cx="4381500" cy="2514600"/>
          </a:xfrm>
          <a:prstGeom prst="wedgeRoundRectCallout">
            <a:avLst>
              <a:gd name="adj1" fmla="val 53806"/>
              <a:gd name="adj2" fmla="val 13384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Ah, I see. When a person at the bottom of the pyramid gets a single card, they can’t split it in half…</a:t>
            </a:r>
          </a:p>
          <a:p>
            <a:endParaRPr lang="en-US" sz="1000"/>
          </a:p>
          <a:p>
            <a:r>
              <a:rPr lang="en-US"/>
              <a:t>Besides it’s just one card, so it’s technically already sorted...</a:t>
            </a:r>
          </a:p>
          <a:p>
            <a:endParaRPr lang="en-US" sz="1000"/>
          </a:p>
          <a:p>
            <a:r>
              <a:rPr lang="en-US"/>
              <a:t>So they just hand it back to the guy above them and let them merge it.</a:t>
            </a:r>
          </a:p>
        </p:txBody>
      </p:sp>
      <p:sp>
        <p:nvSpPr>
          <p:cNvPr id="802866" name="AutoShape 50"/>
          <p:cNvSpPr>
            <a:spLocks noChangeArrowheads="1"/>
          </p:cNvSpPr>
          <p:nvPr/>
        </p:nvSpPr>
        <p:spPr bwMode="auto">
          <a:xfrm>
            <a:off x="4097338" y="981075"/>
            <a:ext cx="3046412" cy="2032000"/>
          </a:xfrm>
          <a:prstGeom prst="wedgeRoundRectCallout">
            <a:avLst>
              <a:gd name="adj1" fmla="val 68292"/>
              <a:gd name="adj2" fmla="val 23750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Correct! </a:t>
            </a:r>
          </a:p>
          <a:p>
            <a:endParaRPr lang="en-US" sz="1000"/>
          </a:p>
          <a:p>
            <a:r>
              <a:rPr lang="en-US"/>
              <a:t>Amazing, huh? By having an algorithm use itself over and over, you can solve big problems!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02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0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802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1.48148E-6 L 1.66667E-6 -0.05417 " pathEditMode="relative" ptsTypes="AA">
                                      <p:cBhvr>
                                        <p:cTn id="15" dur="2000" fill="hold"/>
                                        <p:tgtEl>
                                          <p:spTgt spid="802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0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028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02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02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02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0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56" grpId="0" animBg="1"/>
      <p:bldP spid="802821" grpId="0" animBg="1"/>
      <p:bldP spid="802855" grpId="0" animBg="1"/>
      <p:bldP spid="802858" grpId="0"/>
      <p:bldP spid="802859" grpId="0"/>
      <p:bldP spid="802860" grpId="0" animBg="1"/>
      <p:bldP spid="802860" grpId="1" animBg="1"/>
      <p:bldP spid="802865" grpId="0" uiExpand="1" build="p" animBg="1"/>
      <p:bldP spid="802865" grpId="1" build="allAtOnce" animBg="1"/>
      <p:bldP spid="802866" grpId="0" animBg="1"/>
      <p:bldP spid="802866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8987-50B9-43CF-9DD8-C10A9F2CFE34}" type="slidenum">
              <a:rPr lang="en-US"/>
              <a:pPr/>
              <a:t>70</a:t>
            </a:fld>
            <a:endParaRPr lang="en-US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304800"/>
            <a:ext cx="7772400" cy="1143000"/>
          </a:xfrm>
        </p:spPr>
        <p:txBody>
          <a:bodyPr/>
          <a:lstStyle/>
          <a:p>
            <a:r>
              <a:rPr lang="en-US" sz="3800"/>
              <a:t>Solving a Maze</a:t>
            </a:r>
          </a:p>
        </p:txBody>
      </p:sp>
      <p:sp>
        <p:nvSpPr>
          <p:cNvPr id="757763" name="Text Box 3"/>
          <p:cNvSpPr txBox="1">
            <a:spLocks noChangeArrowheads="1"/>
          </p:cNvSpPr>
          <p:nvPr/>
        </p:nvSpPr>
        <p:spPr bwMode="auto">
          <a:xfrm>
            <a:off x="195263" y="2719388"/>
            <a:ext cx="4556125" cy="4062412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>
              <a:solidFill>
                <a:srgbClr val="330099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void solve(int sx, int sy)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m[sy][sx] = ‘#’; //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if (sx == dx &amp;&amp; sy == dy)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 solveable = true; //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(m[sy-1][sx] == ' ‘) 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solve(sx,sy-1);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(m[sy+1][sx] == ' ‘) 	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solve(sx,sy+1);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(m[sy][sx-1] == ' ‘)	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solve(sx-1,sy);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(m[sy][sx+1] == ' ‘)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solve(sx+1,sy);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5486400" y="47625"/>
            <a:ext cx="3463925" cy="6686550"/>
          </a:xfrm>
          <a:prstGeom prst="rect">
            <a:avLst/>
          </a:prstGeom>
          <a:solidFill>
            <a:srgbClr val="FFFF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bool solvable; </a:t>
            </a:r>
            <a:r>
              <a:rPr lang="en-US" sz="1400" b="1">
                <a:solidFill>
                  <a:srgbClr val="006666"/>
                </a:solidFill>
                <a:latin typeface="Courier New" pitchFamily="49" charset="0"/>
              </a:rPr>
              <a:t>// globals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int  dx, dy; 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char maze[11][11] = {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"**********",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       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 * * **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"*** *  *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 * ** *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    ***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  *   *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  *****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     *  *",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"**********</a:t>
            </a:r>
            <a:r>
              <a:rPr lang="en-US" b="1">
                <a:solidFill>
                  <a:srgbClr val="006666"/>
                </a:solidFill>
                <a:latin typeface="Comic Sans MS"/>
              </a:rPr>
              <a:t>“</a:t>
            </a:r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/>
            </a:r>
            <a:br>
              <a:rPr lang="en-US" b="1">
                <a:solidFill>
                  <a:srgbClr val="006666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};</a:t>
            </a:r>
            <a:endParaRPr lang="en-US">
              <a:solidFill>
                <a:srgbClr val="006666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mic Sans MS"/>
              </a:rPr>
              <a:t> </a:t>
            </a:r>
            <a:endParaRPr lang="en-US" b="1">
              <a:solidFill>
                <a:srgbClr val="330099"/>
              </a:solidFill>
              <a:latin typeface="Courier New" pitchFamily="49" charset="0"/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main()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{</a:t>
            </a:r>
            <a:endParaRPr lang="en-US">
              <a:solidFill>
                <a:srgbClr val="330099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solvable =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false</a:t>
            </a:r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dx = dy = 10;</a:t>
            </a:r>
            <a:endParaRPr lang="en-US">
              <a:solidFill>
                <a:srgbClr val="330099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mic Sans MS"/>
              </a:rPr>
              <a:t> </a:t>
            </a:r>
            <a:endParaRPr lang="en-US">
              <a:solidFill>
                <a:srgbClr val="330099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solve(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,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);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if (solvable == true)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  cout &lt;&lt; </a:t>
            </a:r>
            <a:r>
              <a:rPr lang="en-US" b="1">
                <a:solidFill>
                  <a:srgbClr val="330099"/>
                </a:solidFill>
                <a:latin typeface="Comic Sans MS"/>
              </a:rPr>
              <a:t>“</a:t>
            </a:r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possible!</a:t>
            </a:r>
            <a:r>
              <a:rPr lang="en-US" b="1">
                <a:solidFill>
                  <a:srgbClr val="330099"/>
                </a:solidFill>
                <a:latin typeface="Comic Sans MS"/>
              </a:rPr>
              <a:t>”</a:t>
            </a:r>
            <a:endParaRPr lang="en-US">
              <a:solidFill>
                <a:srgbClr val="330099"/>
              </a:solidFill>
            </a:endParaRPr>
          </a:p>
          <a:p>
            <a:pPr algn="l"/>
            <a:r>
              <a:rPr lang="en-US" b="1">
                <a:latin typeface="Courier New" pitchFamily="49" charset="0"/>
              </a:rPr>
              <a:t>};</a:t>
            </a:r>
            <a:r>
              <a:rPr lang="en-US"/>
              <a:t> </a:t>
            </a:r>
          </a:p>
        </p:txBody>
      </p:sp>
      <p:sp>
        <p:nvSpPr>
          <p:cNvPr id="757765" name="Rectangle 5"/>
          <p:cNvSpPr>
            <a:spLocks noChangeArrowheads="1"/>
          </p:cNvSpPr>
          <p:nvPr/>
        </p:nvSpPr>
        <p:spPr bwMode="auto">
          <a:xfrm>
            <a:off x="7239000" y="3124200"/>
            <a:ext cx="123825" cy="2667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57766" name="Group 6"/>
          <p:cNvGrpSpPr>
            <a:grpSpLocks/>
          </p:cNvGrpSpPr>
          <p:nvPr/>
        </p:nvGrpSpPr>
        <p:grpSpPr bwMode="auto">
          <a:xfrm>
            <a:off x="7353300" y="3429000"/>
            <a:ext cx="947738" cy="484188"/>
            <a:chOff x="1152" y="4416"/>
            <a:chExt cx="597" cy="305"/>
          </a:xfrm>
        </p:grpSpPr>
        <p:sp>
          <p:nvSpPr>
            <p:cNvPr id="757767" name="Text Box 7"/>
            <p:cNvSpPr txBox="1">
              <a:spLocks noChangeArrowheads="1"/>
            </p:cNvSpPr>
            <p:nvPr/>
          </p:nvSpPr>
          <p:spPr bwMode="auto">
            <a:xfrm>
              <a:off x="1238" y="4490"/>
              <a:ext cx="5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Finish</a:t>
              </a:r>
            </a:p>
          </p:txBody>
        </p:sp>
        <p:sp>
          <p:nvSpPr>
            <p:cNvPr id="757768" name="Line 8"/>
            <p:cNvSpPr>
              <a:spLocks noChangeShapeType="1"/>
            </p:cNvSpPr>
            <p:nvPr/>
          </p:nvSpPr>
          <p:spPr bwMode="auto">
            <a:xfrm flipH="1" flipV="1">
              <a:off x="1152" y="4416"/>
              <a:ext cx="144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57769" name="Line 9"/>
          <p:cNvSpPr>
            <a:spLocks noChangeShapeType="1"/>
          </p:cNvSpPr>
          <p:nvPr/>
        </p:nvSpPr>
        <p:spPr bwMode="auto">
          <a:xfrm>
            <a:off x="5667375" y="5734050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70" name="Text Box 10"/>
          <p:cNvSpPr txBox="1">
            <a:spLocks noChangeArrowheads="1"/>
          </p:cNvSpPr>
          <p:nvPr/>
        </p:nvSpPr>
        <p:spPr bwMode="auto">
          <a:xfrm>
            <a:off x="6143625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grpSp>
        <p:nvGrpSpPr>
          <p:cNvPr id="757771" name="Group 11"/>
          <p:cNvGrpSpPr>
            <a:grpSpLocks/>
          </p:cNvGrpSpPr>
          <p:nvPr/>
        </p:nvGrpSpPr>
        <p:grpSpPr bwMode="auto">
          <a:xfrm>
            <a:off x="5114925" y="895350"/>
            <a:ext cx="1120775" cy="366713"/>
            <a:chOff x="2832" y="912"/>
            <a:chExt cx="706" cy="231"/>
          </a:xfrm>
        </p:grpSpPr>
        <p:sp>
          <p:nvSpPr>
            <p:cNvPr id="757772" name="Text Box 12"/>
            <p:cNvSpPr txBox="1">
              <a:spLocks noChangeArrowheads="1"/>
            </p:cNvSpPr>
            <p:nvPr/>
          </p:nvSpPr>
          <p:spPr bwMode="auto">
            <a:xfrm flipH="1">
              <a:off x="2832" y="912"/>
              <a:ext cx="4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Start</a:t>
              </a:r>
            </a:p>
          </p:txBody>
        </p:sp>
        <p:sp>
          <p:nvSpPr>
            <p:cNvPr id="757773" name="Line 13"/>
            <p:cNvSpPr>
              <a:spLocks noChangeShapeType="1"/>
            </p:cNvSpPr>
            <p:nvPr/>
          </p:nvSpPr>
          <p:spPr bwMode="auto">
            <a:xfrm>
              <a:off x="3292" y="1048"/>
              <a:ext cx="246" cy="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57774" name="Text Box 14"/>
          <p:cNvSpPr txBox="1">
            <a:spLocks noChangeArrowheads="1"/>
          </p:cNvSpPr>
          <p:nvPr/>
        </p:nvSpPr>
        <p:spPr bwMode="auto">
          <a:xfrm>
            <a:off x="6143625" y="14478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75" name="Text Box 15"/>
          <p:cNvSpPr txBox="1">
            <a:spLocks noChangeArrowheads="1"/>
          </p:cNvSpPr>
          <p:nvPr/>
        </p:nvSpPr>
        <p:spPr bwMode="auto">
          <a:xfrm>
            <a:off x="2419350" y="2668588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1      1</a:t>
            </a:r>
          </a:p>
        </p:txBody>
      </p:sp>
      <p:sp>
        <p:nvSpPr>
          <p:cNvPr id="757776" name="Text Box 16"/>
          <p:cNvSpPr txBox="1">
            <a:spLocks noChangeArrowheads="1"/>
          </p:cNvSpPr>
          <p:nvPr/>
        </p:nvSpPr>
        <p:spPr bwMode="auto">
          <a:xfrm>
            <a:off x="473075" y="2109788"/>
            <a:ext cx="4556125" cy="40624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>
              <a:solidFill>
                <a:srgbClr val="330099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void solve(int sx, int sy)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m[sy][sx] = ‘#’; //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if (sx == dx &amp;&amp; sy == dy)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 solveable = true; //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(m[sy-1][sx] == ' ‘) 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solve(sx,sy-1);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(m[sy+1][sx] == ' ‘) 	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solve(sx,sy+1);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(m[sy][sx-1] == ' ‘)	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solve(sx-1,sy);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(m[sy][sx+1] == ' ‘)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solve(sx+1,sy);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7777" name="Text Box 17"/>
          <p:cNvSpPr txBox="1">
            <a:spLocks noChangeArrowheads="1"/>
          </p:cNvSpPr>
          <p:nvPr/>
        </p:nvSpPr>
        <p:spPr bwMode="auto">
          <a:xfrm>
            <a:off x="628650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78" name="AutoShape 18"/>
          <p:cNvSpPr>
            <a:spLocks noChangeArrowheads="1"/>
          </p:cNvSpPr>
          <p:nvPr/>
        </p:nvSpPr>
        <p:spPr bwMode="auto">
          <a:xfrm>
            <a:off x="2362200" y="2133600"/>
            <a:ext cx="2514600" cy="495300"/>
          </a:xfrm>
          <a:prstGeom prst="wedgeRoundRectCallout">
            <a:avLst>
              <a:gd name="adj1" fmla="val -56630"/>
              <a:gd name="adj2" fmla="val 151282"/>
              <a:gd name="adj3" fmla="val 16667"/>
            </a:avLst>
          </a:prstGeom>
          <a:solidFill>
            <a:srgbClr val="F7FFF8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2 == 10 &amp;&amp; 1 == 10??</a:t>
            </a:r>
          </a:p>
        </p:txBody>
      </p:sp>
      <p:sp>
        <p:nvSpPr>
          <p:cNvPr id="757779" name="Text Box 19"/>
          <p:cNvSpPr txBox="1">
            <a:spLocks noChangeArrowheads="1"/>
          </p:cNvSpPr>
          <p:nvPr/>
        </p:nvSpPr>
        <p:spPr bwMode="auto">
          <a:xfrm>
            <a:off x="781050" y="1524000"/>
            <a:ext cx="4556125" cy="4062413"/>
          </a:xfrm>
          <a:prstGeom prst="rect">
            <a:avLst/>
          </a:prstGeom>
          <a:solidFill>
            <a:srgbClr val="F7FFF8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>
              <a:solidFill>
                <a:srgbClr val="330099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void solve(int sx, int sy)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m[sy][sx] = ‘#’; //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if (sx == dx &amp;&amp; sy == dy)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 solveable = true; //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(m[sy-1][sx] == ' ‘) 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solve(sx,sy-1);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(m[sy+1][sx] == ' ‘) 	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solve(sx,sy+1);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(m[sy][sx-1] == ' ‘)	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solve(sx-1,sy);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(m[sy][sx+1] == ' ‘)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solve(sx+1,sy);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7780" name="Text Box 20"/>
          <p:cNvSpPr txBox="1">
            <a:spLocks noChangeArrowheads="1"/>
          </p:cNvSpPr>
          <p:nvPr/>
        </p:nvSpPr>
        <p:spPr bwMode="auto">
          <a:xfrm>
            <a:off x="641985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81" name="AutoShape 21"/>
          <p:cNvSpPr>
            <a:spLocks noChangeArrowheads="1"/>
          </p:cNvSpPr>
          <p:nvPr/>
        </p:nvSpPr>
        <p:spPr bwMode="auto">
          <a:xfrm>
            <a:off x="2514600" y="1562100"/>
            <a:ext cx="2514600" cy="495300"/>
          </a:xfrm>
          <a:prstGeom prst="wedgeRoundRectCallout">
            <a:avLst>
              <a:gd name="adj1" fmla="val -56630"/>
              <a:gd name="adj2" fmla="val 151282"/>
              <a:gd name="adj3" fmla="val 16667"/>
            </a:avLst>
          </a:prstGeom>
          <a:solidFill>
            <a:srgbClr val="CC99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 == 10 &amp;&amp; 1 == 10??</a:t>
            </a:r>
          </a:p>
        </p:txBody>
      </p:sp>
      <p:sp>
        <p:nvSpPr>
          <p:cNvPr id="757782" name="Text Box 22"/>
          <p:cNvSpPr txBox="1">
            <a:spLocks noChangeArrowheads="1"/>
          </p:cNvSpPr>
          <p:nvPr/>
        </p:nvSpPr>
        <p:spPr bwMode="auto">
          <a:xfrm>
            <a:off x="933450" y="-152400"/>
            <a:ext cx="4556125" cy="4062413"/>
          </a:xfrm>
          <a:prstGeom prst="rect">
            <a:avLst/>
          </a:prstGeom>
          <a:solidFill>
            <a:srgbClr val="FFE6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" b="1">
                <a:solidFill>
                  <a:srgbClr val="330099"/>
                </a:solidFill>
                <a:latin typeface="Comic Sans MS"/>
                <a:cs typeface="Courier New" pitchFamily="49" charset="0"/>
              </a:rPr>
              <a:t> </a:t>
            </a:r>
            <a:endParaRPr lang="en-US" sz="800">
              <a:solidFill>
                <a:srgbClr val="330099"/>
              </a:solidFill>
            </a:endParaRP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void solve(int sx, int sy)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m[sy][sx] = ‘#’; //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drop crumb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if (sx == dx &amp;&amp; sy == dy)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    solveable = true; //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done!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(m[sy-1][sx] == ' ‘) 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solve(sx,sy-1);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(m[sy+1][sx] == ' ‘) 	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solve(sx,sy+1);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(m[sy][sx-1] == ' ‘)	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solve(sx-1,sy);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if (m[sy][sx+1] == ' ‘)</a:t>
            </a:r>
          </a:p>
          <a:p>
            <a:pPr algn="l"/>
            <a:r>
              <a:rPr lang="en-US" b="1">
                <a:solidFill>
                  <a:srgbClr val="006666"/>
                </a:solidFill>
                <a:latin typeface="Courier New" pitchFamily="49" charset="0"/>
              </a:rPr>
              <a:t>    solve(sx+1,sy);</a:t>
            </a:r>
          </a:p>
          <a:p>
            <a:pPr algn="l"/>
            <a:r>
              <a:rPr lang="en-US" b="1">
                <a:solidFill>
                  <a:srgbClr val="330099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57783" name="Text Box 23"/>
          <p:cNvSpPr txBox="1">
            <a:spLocks noChangeArrowheads="1"/>
          </p:cNvSpPr>
          <p:nvPr/>
        </p:nvSpPr>
        <p:spPr bwMode="auto">
          <a:xfrm>
            <a:off x="6429375" y="14668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84" name="Text Box 24"/>
          <p:cNvSpPr txBox="1">
            <a:spLocks noChangeArrowheads="1"/>
          </p:cNvSpPr>
          <p:nvPr/>
        </p:nvSpPr>
        <p:spPr bwMode="auto">
          <a:xfrm>
            <a:off x="1828800" y="1752600"/>
            <a:ext cx="2971800" cy="552450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000"/>
              <a:t>And on it goes…</a:t>
            </a:r>
          </a:p>
        </p:txBody>
      </p:sp>
      <p:sp>
        <p:nvSpPr>
          <p:cNvPr id="757785" name="Text Box 25"/>
          <p:cNvSpPr txBox="1">
            <a:spLocks noChangeArrowheads="1"/>
          </p:cNvSpPr>
          <p:nvPr/>
        </p:nvSpPr>
        <p:spPr bwMode="auto">
          <a:xfrm>
            <a:off x="2041525" y="6915150"/>
            <a:ext cx="168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  <a:latin typeface="Courier New" pitchFamily="49" charset="0"/>
              </a:rPr>
              <a:t>3         2</a:t>
            </a:r>
          </a:p>
        </p:txBody>
      </p:sp>
      <p:sp>
        <p:nvSpPr>
          <p:cNvPr id="757786" name="Text Box 26"/>
          <p:cNvSpPr txBox="1">
            <a:spLocks noChangeArrowheads="1"/>
          </p:cNvSpPr>
          <p:nvPr/>
        </p:nvSpPr>
        <p:spPr bwMode="auto">
          <a:xfrm>
            <a:off x="3054350" y="161925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3      </a:t>
            </a:r>
            <a:r>
              <a:rPr lang="en-US" sz="1200" b="1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b="1">
                <a:solidFill>
                  <a:srgbClr val="FF33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757787" name="Text Box 27"/>
          <p:cNvSpPr txBox="1">
            <a:spLocks noChangeArrowheads="1"/>
          </p:cNvSpPr>
          <p:nvPr/>
        </p:nvSpPr>
        <p:spPr bwMode="auto">
          <a:xfrm>
            <a:off x="6419850" y="17145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88" name="Text Box 28"/>
          <p:cNvSpPr txBox="1">
            <a:spLocks noChangeArrowheads="1"/>
          </p:cNvSpPr>
          <p:nvPr/>
        </p:nvSpPr>
        <p:spPr bwMode="auto">
          <a:xfrm>
            <a:off x="6419850" y="20002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89" name="Text Box 29"/>
          <p:cNvSpPr txBox="1">
            <a:spLocks noChangeArrowheads="1"/>
          </p:cNvSpPr>
          <p:nvPr/>
        </p:nvSpPr>
        <p:spPr bwMode="auto">
          <a:xfrm>
            <a:off x="6419850" y="229552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0" name="Text Box 30"/>
          <p:cNvSpPr txBox="1">
            <a:spLocks noChangeArrowheads="1"/>
          </p:cNvSpPr>
          <p:nvPr/>
        </p:nvSpPr>
        <p:spPr bwMode="auto">
          <a:xfrm>
            <a:off x="6267450" y="229552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1" name="Text Box 31"/>
          <p:cNvSpPr txBox="1">
            <a:spLocks noChangeArrowheads="1"/>
          </p:cNvSpPr>
          <p:nvPr/>
        </p:nvSpPr>
        <p:spPr bwMode="auto">
          <a:xfrm>
            <a:off x="6257925" y="25336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2" name="Text Box 32"/>
          <p:cNvSpPr txBox="1">
            <a:spLocks noChangeArrowheads="1"/>
          </p:cNvSpPr>
          <p:nvPr/>
        </p:nvSpPr>
        <p:spPr bwMode="auto">
          <a:xfrm>
            <a:off x="6267450" y="28194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3" name="Text Box 33"/>
          <p:cNvSpPr txBox="1">
            <a:spLocks noChangeArrowheads="1"/>
          </p:cNvSpPr>
          <p:nvPr/>
        </p:nvSpPr>
        <p:spPr bwMode="auto">
          <a:xfrm>
            <a:off x="6257925" y="31146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4" name="Text Box 34"/>
          <p:cNvSpPr txBox="1">
            <a:spLocks noChangeArrowheads="1"/>
          </p:cNvSpPr>
          <p:nvPr/>
        </p:nvSpPr>
        <p:spPr bwMode="auto">
          <a:xfrm>
            <a:off x="6134100" y="31146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5" name="Text Box 35"/>
          <p:cNvSpPr txBox="1">
            <a:spLocks noChangeArrowheads="1"/>
          </p:cNvSpPr>
          <p:nvPr/>
        </p:nvSpPr>
        <p:spPr bwMode="auto">
          <a:xfrm>
            <a:off x="6134100" y="28194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6" name="Text Box 36"/>
          <p:cNvSpPr txBox="1">
            <a:spLocks noChangeArrowheads="1"/>
          </p:cNvSpPr>
          <p:nvPr/>
        </p:nvSpPr>
        <p:spPr bwMode="auto">
          <a:xfrm>
            <a:off x="6124575" y="25336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7" name="Text Box 37"/>
          <p:cNvSpPr txBox="1">
            <a:spLocks noChangeArrowheads="1"/>
          </p:cNvSpPr>
          <p:nvPr/>
        </p:nvSpPr>
        <p:spPr bwMode="auto">
          <a:xfrm>
            <a:off x="6134100" y="229552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8" name="Text Box 38"/>
          <p:cNvSpPr txBox="1">
            <a:spLocks noChangeArrowheads="1"/>
          </p:cNvSpPr>
          <p:nvPr/>
        </p:nvSpPr>
        <p:spPr bwMode="auto">
          <a:xfrm>
            <a:off x="6143625" y="20193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799" name="Text Box 39"/>
          <p:cNvSpPr txBox="1">
            <a:spLocks noChangeArrowheads="1"/>
          </p:cNvSpPr>
          <p:nvPr/>
        </p:nvSpPr>
        <p:spPr bwMode="auto">
          <a:xfrm>
            <a:off x="6400800" y="31146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0" name="Text Box 40"/>
          <p:cNvSpPr txBox="1">
            <a:spLocks noChangeArrowheads="1"/>
          </p:cNvSpPr>
          <p:nvPr/>
        </p:nvSpPr>
        <p:spPr bwMode="auto">
          <a:xfrm>
            <a:off x="6543675" y="31146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1" name="Text Box 41"/>
          <p:cNvSpPr txBox="1">
            <a:spLocks noChangeArrowheads="1"/>
          </p:cNvSpPr>
          <p:nvPr/>
        </p:nvSpPr>
        <p:spPr bwMode="auto">
          <a:xfrm>
            <a:off x="6686550" y="31146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2" name="Text Box 42"/>
          <p:cNvSpPr txBox="1">
            <a:spLocks noChangeArrowheads="1"/>
          </p:cNvSpPr>
          <p:nvPr/>
        </p:nvSpPr>
        <p:spPr bwMode="auto">
          <a:xfrm>
            <a:off x="6553200" y="229552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3" name="Text Box 43"/>
          <p:cNvSpPr txBox="1">
            <a:spLocks noChangeArrowheads="1"/>
          </p:cNvSpPr>
          <p:nvPr/>
        </p:nvSpPr>
        <p:spPr bwMode="auto">
          <a:xfrm>
            <a:off x="6553200" y="25431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4" name="Text Box 44"/>
          <p:cNvSpPr txBox="1">
            <a:spLocks noChangeArrowheads="1"/>
          </p:cNvSpPr>
          <p:nvPr/>
        </p:nvSpPr>
        <p:spPr bwMode="auto">
          <a:xfrm>
            <a:off x="6696075" y="25431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5" name="Text Box 45"/>
          <p:cNvSpPr txBox="1">
            <a:spLocks noChangeArrowheads="1"/>
          </p:cNvSpPr>
          <p:nvPr/>
        </p:nvSpPr>
        <p:spPr bwMode="auto">
          <a:xfrm>
            <a:off x="6829425" y="25431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6" name="Text Box 46"/>
          <p:cNvSpPr txBox="1">
            <a:spLocks noChangeArrowheads="1"/>
          </p:cNvSpPr>
          <p:nvPr/>
        </p:nvSpPr>
        <p:spPr bwMode="auto">
          <a:xfrm>
            <a:off x="655320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7" name="Text Box 47"/>
          <p:cNvSpPr txBox="1">
            <a:spLocks noChangeArrowheads="1"/>
          </p:cNvSpPr>
          <p:nvPr/>
        </p:nvSpPr>
        <p:spPr bwMode="auto">
          <a:xfrm>
            <a:off x="6696075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8" name="Text Box 48"/>
          <p:cNvSpPr txBox="1">
            <a:spLocks noChangeArrowheads="1"/>
          </p:cNvSpPr>
          <p:nvPr/>
        </p:nvSpPr>
        <p:spPr bwMode="auto">
          <a:xfrm>
            <a:off x="6696075" y="14478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09" name="Text Box 49"/>
          <p:cNvSpPr txBox="1">
            <a:spLocks noChangeArrowheads="1"/>
          </p:cNvSpPr>
          <p:nvPr/>
        </p:nvSpPr>
        <p:spPr bwMode="auto">
          <a:xfrm>
            <a:off x="6705600" y="17335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0" name="Text Box 50"/>
          <p:cNvSpPr txBox="1">
            <a:spLocks noChangeArrowheads="1"/>
          </p:cNvSpPr>
          <p:nvPr/>
        </p:nvSpPr>
        <p:spPr bwMode="auto">
          <a:xfrm>
            <a:off x="6838950" y="173355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1" name="Text Box 51"/>
          <p:cNvSpPr txBox="1">
            <a:spLocks noChangeArrowheads="1"/>
          </p:cNvSpPr>
          <p:nvPr/>
        </p:nvSpPr>
        <p:spPr bwMode="auto">
          <a:xfrm>
            <a:off x="6838950" y="20193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2" name="Text Box 52"/>
          <p:cNvSpPr txBox="1">
            <a:spLocks noChangeArrowheads="1"/>
          </p:cNvSpPr>
          <p:nvPr/>
        </p:nvSpPr>
        <p:spPr bwMode="auto">
          <a:xfrm>
            <a:off x="683895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3" name="Text Box 53"/>
          <p:cNvSpPr txBox="1">
            <a:spLocks noChangeArrowheads="1"/>
          </p:cNvSpPr>
          <p:nvPr/>
        </p:nvSpPr>
        <p:spPr bwMode="auto">
          <a:xfrm>
            <a:off x="697230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4" name="Text Box 54"/>
          <p:cNvSpPr txBox="1">
            <a:spLocks noChangeArrowheads="1"/>
          </p:cNvSpPr>
          <p:nvPr/>
        </p:nvSpPr>
        <p:spPr bwMode="auto">
          <a:xfrm>
            <a:off x="7105650" y="11811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5" name="Text Box 55"/>
          <p:cNvSpPr txBox="1">
            <a:spLocks noChangeArrowheads="1"/>
          </p:cNvSpPr>
          <p:nvPr/>
        </p:nvSpPr>
        <p:spPr bwMode="auto">
          <a:xfrm>
            <a:off x="7105650" y="14478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6" name="Text Box 56"/>
          <p:cNvSpPr txBox="1">
            <a:spLocks noChangeArrowheads="1"/>
          </p:cNvSpPr>
          <p:nvPr/>
        </p:nvSpPr>
        <p:spPr bwMode="auto">
          <a:xfrm>
            <a:off x="7105650" y="172402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7" name="Text Box 57"/>
          <p:cNvSpPr txBox="1">
            <a:spLocks noChangeArrowheads="1"/>
          </p:cNvSpPr>
          <p:nvPr/>
        </p:nvSpPr>
        <p:spPr bwMode="auto">
          <a:xfrm>
            <a:off x="7115175" y="20097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8" name="Text Box 58"/>
          <p:cNvSpPr txBox="1">
            <a:spLocks noChangeArrowheads="1"/>
          </p:cNvSpPr>
          <p:nvPr/>
        </p:nvSpPr>
        <p:spPr bwMode="auto">
          <a:xfrm>
            <a:off x="7105650" y="227647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19" name="Text Box 59"/>
          <p:cNvSpPr txBox="1">
            <a:spLocks noChangeArrowheads="1"/>
          </p:cNvSpPr>
          <p:nvPr/>
        </p:nvSpPr>
        <p:spPr bwMode="auto">
          <a:xfrm>
            <a:off x="7096125" y="25527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20" name="Text Box 60"/>
          <p:cNvSpPr txBox="1">
            <a:spLocks noChangeArrowheads="1"/>
          </p:cNvSpPr>
          <p:nvPr/>
        </p:nvSpPr>
        <p:spPr bwMode="auto">
          <a:xfrm>
            <a:off x="7115175" y="282892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757821" name="Text Box 61"/>
          <p:cNvSpPr txBox="1">
            <a:spLocks noChangeArrowheads="1"/>
          </p:cNvSpPr>
          <p:nvPr/>
        </p:nvSpPr>
        <p:spPr bwMode="auto">
          <a:xfrm>
            <a:off x="7124700" y="3124200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chemeClr val="accent2"/>
                </a:solidFill>
              </a:rPr>
              <a:t>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5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5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5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5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5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5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5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5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5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5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5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5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5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5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5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5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7" grpId="0"/>
      <p:bldP spid="757788" grpId="0"/>
      <p:bldP spid="757789" grpId="0"/>
      <p:bldP spid="757790" grpId="0"/>
      <p:bldP spid="757791" grpId="0"/>
      <p:bldP spid="757792" grpId="0"/>
      <p:bldP spid="757793" grpId="0"/>
      <p:bldP spid="757794" grpId="0"/>
      <p:bldP spid="757795" grpId="0"/>
      <p:bldP spid="757796" grpId="0"/>
      <p:bldP spid="757797" grpId="0"/>
      <p:bldP spid="757798" grpId="0"/>
      <p:bldP spid="757799" grpId="0"/>
      <p:bldP spid="757800" grpId="0"/>
      <p:bldP spid="757801" grpId="0"/>
      <p:bldP spid="757802" grpId="0"/>
      <p:bldP spid="757803" grpId="0"/>
      <p:bldP spid="757804" grpId="0"/>
      <p:bldP spid="757805" grpId="0"/>
      <p:bldP spid="757806" grpId="0"/>
      <p:bldP spid="757807" grpId="0"/>
      <p:bldP spid="757808" grpId="0"/>
      <p:bldP spid="757809" grpId="0"/>
      <p:bldP spid="757810" grpId="0"/>
      <p:bldP spid="757811" grpId="0"/>
      <p:bldP spid="757812" grpId="0"/>
      <p:bldP spid="757813" grpId="0"/>
      <p:bldP spid="757814" grpId="0"/>
      <p:bldP spid="757815" grpId="0"/>
      <p:bldP spid="757816" grpId="0"/>
      <p:bldP spid="757817" grpId="0"/>
      <p:bldP spid="757818" grpId="0"/>
      <p:bldP spid="757819" grpId="0"/>
      <p:bldP spid="757820" grpId="0"/>
      <p:bldP spid="75782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A5D3-4DE4-4F4F-8520-4F8C1869BA1B}" type="slidenum">
              <a:rPr lang="en-US"/>
              <a:pPr/>
              <a:t>71</a:t>
            </a:fld>
            <a:endParaRPr lang="en-US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Chess Game</a:t>
            </a:r>
            <a:br>
              <a:rPr lang="en-US"/>
            </a:br>
            <a:r>
              <a:rPr lang="en-US" sz="2400"/>
              <a:t>(An intelligent computer player)</a:t>
            </a:r>
          </a:p>
        </p:txBody>
      </p:sp>
      <p:sp>
        <p:nvSpPr>
          <p:cNvPr id="765955" name="Text Box 3"/>
          <p:cNvSpPr txBox="1">
            <a:spLocks noChangeArrowheads="1"/>
          </p:cNvSpPr>
          <p:nvPr/>
        </p:nvSpPr>
        <p:spPr bwMode="auto">
          <a:xfrm>
            <a:off x="669925" y="1371600"/>
            <a:ext cx="79803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The </a:t>
            </a:r>
            <a:r>
              <a:rPr lang="en-US" sz="2400">
                <a:solidFill>
                  <a:schemeClr val="accent2"/>
                </a:solidFill>
              </a:rPr>
              <a:t>Minimax algorithm</a:t>
            </a:r>
            <a:r>
              <a:rPr lang="en-US" sz="2400"/>
              <a:t> is a recursive algorithm that can be used to create intelligent computer players for two-player games (e.g., chess, checkers, tic-tac-toe).</a:t>
            </a:r>
          </a:p>
        </p:txBody>
      </p:sp>
      <p:sp>
        <p:nvSpPr>
          <p:cNvPr id="765956" name="Text Box 4"/>
          <p:cNvSpPr txBox="1">
            <a:spLocks noChangeArrowheads="1"/>
          </p:cNvSpPr>
          <p:nvPr/>
        </p:nvSpPr>
        <p:spPr bwMode="auto">
          <a:xfrm>
            <a:off x="609600" y="3022600"/>
            <a:ext cx="8050213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In essence, Minimax selects the </a:t>
            </a:r>
            <a:r>
              <a:rPr lang="en-US" sz="2000">
                <a:solidFill>
                  <a:schemeClr val="accent2"/>
                </a:solidFill>
              </a:rPr>
              <a:t>best move</a:t>
            </a:r>
            <a:r>
              <a:rPr lang="en-US" sz="2000"/>
              <a:t> for the computer by…</a:t>
            </a:r>
          </a:p>
          <a:p>
            <a:endParaRPr lang="en-US" sz="2000"/>
          </a:p>
          <a:p>
            <a:r>
              <a:rPr lang="en-US" sz="2000">
                <a:solidFill>
                  <a:srgbClr val="006666"/>
                </a:solidFill>
              </a:rPr>
              <a:t>Silently trying each legal move</a:t>
            </a:r>
            <a:r>
              <a:rPr lang="en-US" sz="2000"/>
              <a:t> and playing out a portion</a:t>
            </a:r>
            <a:br>
              <a:rPr lang="en-US" sz="2000"/>
            </a:br>
            <a:r>
              <a:rPr lang="en-US" sz="2000"/>
              <a:t>of the game to see how it would have turned out if the </a:t>
            </a:r>
            <a:br>
              <a:rPr lang="en-US" sz="2000"/>
            </a:br>
            <a:r>
              <a:rPr lang="en-US" sz="2000"/>
              <a:t>computer had made that move.</a:t>
            </a:r>
          </a:p>
          <a:p>
            <a:endParaRPr lang="en-US" sz="2000"/>
          </a:p>
          <a:p>
            <a:r>
              <a:rPr lang="en-US" sz="2000"/>
              <a:t>The algorithm simulates an </a:t>
            </a:r>
            <a:r>
              <a:rPr lang="en-US" sz="2000">
                <a:solidFill>
                  <a:srgbClr val="006666"/>
                </a:solidFill>
              </a:rPr>
              <a:t>ideal human player</a:t>
            </a:r>
            <a:r>
              <a:rPr lang="en-US" sz="2000"/>
              <a:t> </a:t>
            </a:r>
            <a:br>
              <a:rPr lang="en-US" sz="2000"/>
            </a:br>
            <a:r>
              <a:rPr lang="en-US" sz="2000"/>
              <a:t>during this simulated game play.</a:t>
            </a:r>
          </a:p>
          <a:p>
            <a:endParaRPr lang="en-US" sz="2000"/>
          </a:p>
          <a:p>
            <a:r>
              <a:rPr lang="en-US" sz="2000"/>
              <a:t>The computer selects the move that results in the </a:t>
            </a:r>
            <a:br>
              <a:rPr lang="en-US" sz="2000"/>
            </a:br>
            <a:r>
              <a:rPr lang="en-US" sz="2000"/>
              <a:t>best long-term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6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EF9B-8737-4320-AEC5-453FDFE43D59}" type="slidenum">
              <a:rPr lang="en-US"/>
              <a:pPr/>
              <a:t>72</a:t>
            </a:fld>
            <a:endParaRPr lang="en-US"/>
          </a:p>
        </p:txBody>
      </p:sp>
      <p:pic>
        <p:nvPicPr>
          <p:cNvPr id="768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909638"/>
            <a:ext cx="29146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Writing a Chess Player</a:t>
            </a:r>
          </a:p>
        </p:txBody>
      </p:sp>
      <p:sp>
        <p:nvSpPr>
          <p:cNvPr id="768004" name="Text Box 4"/>
          <p:cNvSpPr txBox="1">
            <a:spLocks noChangeArrowheads="1"/>
          </p:cNvSpPr>
          <p:nvPr/>
        </p:nvSpPr>
        <p:spPr bwMode="auto">
          <a:xfrm>
            <a:off x="152400" y="4165600"/>
            <a:ext cx="5654675" cy="2540000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FindBest</a:t>
            </a:r>
            <a:r>
              <a:rPr lang="en-US" sz="1600">
                <a:solidFill>
                  <a:schemeClr val="accent2"/>
                </a:solidFill>
              </a:rPr>
              <a:t>Comp</a:t>
            </a:r>
            <a:r>
              <a:rPr lang="en-US" sz="1600"/>
              <a:t>Move(int depth)</a:t>
            </a:r>
          </a:p>
          <a:p>
            <a:pPr algn="l"/>
            <a:r>
              <a:rPr lang="en-US" sz="1600"/>
              <a:t>{</a:t>
            </a:r>
          </a:p>
          <a:p>
            <a:pPr algn="l"/>
            <a:r>
              <a:rPr lang="en-US" sz="1600"/>
              <a:t>    if depth is zero</a:t>
            </a:r>
          </a:p>
          <a:p>
            <a:pPr algn="l"/>
            <a:r>
              <a:rPr lang="en-US" sz="1600"/>
              <a:t>       return (evaluate(board))</a:t>
            </a:r>
          </a:p>
          <a:p>
            <a:pPr algn="l"/>
            <a:r>
              <a:rPr lang="en-US" sz="1600"/>
              <a:t>    for each legal move the </a:t>
            </a:r>
            <a:r>
              <a:rPr lang="en-US" sz="1600">
                <a:solidFill>
                  <a:schemeClr val="accent2"/>
                </a:solidFill>
              </a:rPr>
              <a:t>computer</a:t>
            </a:r>
            <a:r>
              <a:rPr lang="en-US" sz="1600"/>
              <a:t> can make </a:t>
            </a:r>
          </a:p>
          <a:p>
            <a:pPr algn="l"/>
            <a:r>
              <a:rPr lang="en-US" sz="1600"/>
              <a:t>       temporarily make move[i]</a:t>
            </a:r>
          </a:p>
          <a:p>
            <a:pPr algn="l"/>
            <a:r>
              <a:rPr lang="en-US" sz="1600"/>
              <a:t>       score[i] =FindBest</a:t>
            </a:r>
            <a:r>
              <a:rPr lang="en-US" sz="1600">
                <a:solidFill>
                  <a:schemeClr val="accent2"/>
                </a:solidFill>
              </a:rPr>
              <a:t>Human</a:t>
            </a:r>
            <a:r>
              <a:rPr lang="en-US" sz="1600"/>
              <a:t>Move(depth-1);</a:t>
            </a:r>
          </a:p>
          <a:p>
            <a:pPr algn="l"/>
            <a:r>
              <a:rPr lang="en-US" sz="1600"/>
              <a:t>       undo move[i]</a:t>
            </a:r>
          </a:p>
          <a:p>
            <a:pPr algn="l"/>
            <a:r>
              <a:rPr lang="en-US" sz="1600"/>
              <a:t>   return the best {score,move} </a:t>
            </a:r>
            <a:r>
              <a:rPr lang="en-US" sz="1600">
                <a:solidFill>
                  <a:schemeClr val="accent2"/>
                </a:solidFill>
              </a:rPr>
              <a:t>for the computer</a:t>
            </a:r>
          </a:p>
          <a:p>
            <a:pPr algn="l"/>
            <a:r>
              <a:rPr lang="en-US" sz="1600"/>
              <a:t>}</a:t>
            </a:r>
          </a:p>
        </p:txBody>
      </p:sp>
      <p:pic>
        <p:nvPicPr>
          <p:cNvPr id="7680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0"/>
            <a:ext cx="342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65760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0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4876800"/>
            <a:ext cx="33337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0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5263"/>
          <a:stretch>
            <a:fillRect/>
          </a:stretch>
        </p:blipFill>
        <p:spPr bwMode="auto">
          <a:xfrm>
            <a:off x="9696450" y="5505450"/>
            <a:ext cx="3238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09" name="Text Box 9"/>
          <p:cNvSpPr txBox="1">
            <a:spLocks noChangeArrowheads="1"/>
          </p:cNvSpPr>
          <p:nvPr/>
        </p:nvSpPr>
        <p:spPr bwMode="auto">
          <a:xfrm>
            <a:off x="6553200" y="3810000"/>
            <a:ext cx="1925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Computer Player</a:t>
            </a:r>
          </a:p>
        </p:txBody>
      </p:sp>
      <p:pic>
        <p:nvPicPr>
          <p:cNvPr id="76801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38600"/>
            <a:ext cx="3333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11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2019300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1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1676400"/>
            <a:ext cx="3429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13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81940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14" name="Text Box 14"/>
          <p:cNvSpPr txBox="1">
            <a:spLocks noChangeArrowheads="1"/>
          </p:cNvSpPr>
          <p:nvPr/>
        </p:nvSpPr>
        <p:spPr bwMode="auto">
          <a:xfrm>
            <a:off x="6629400" y="609600"/>
            <a:ext cx="1614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Human Player</a:t>
            </a:r>
          </a:p>
        </p:txBody>
      </p:sp>
      <p:sp>
        <p:nvSpPr>
          <p:cNvPr id="768015" name="Text Box 15"/>
          <p:cNvSpPr txBox="1">
            <a:spLocks noChangeArrowheads="1"/>
          </p:cNvSpPr>
          <p:nvPr/>
        </p:nvSpPr>
        <p:spPr bwMode="auto">
          <a:xfrm>
            <a:off x="5900738" y="4953000"/>
            <a:ext cx="3167062" cy="1806575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while (gameOver == false)</a:t>
            </a:r>
          </a:p>
          <a:p>
            <a:pPr algn="l"/>
            <a:r>
              <a:rPr lang="en-US" sz="1600"/>
              <a:t>{</a:t>
            </a:r>
          </a:p>
          <a:p>
            <a:pPr algn="l"/>
            <a:r>
              <a:rPr lang="en-US" sz="1600"/>
              <a:t>  move = GetPlayerMove();</a:t>
            </a:r>
          </a:p>
          <a:p>
            <a:pPr algn="l"/>
            <a:r>
              <a:rPr lang="en-US" sz="1600"/>
              <a:t>  apply move;</a:t>
            </a:r>
          </a:p>
          <a:p>
            <a:pPr algn="l"/>
            <a:r>
              <a:rPr lang="en-US" sz="1600"/>
              <a:t>  move = FindBestCompMove(3);</a:t>
            </a:r>
          </a:p>
          <a:p>
            <a:pPr algn="l"/>
            <a:r>
              <a:rPr lang="en-US" sz="1600"/>
              <a:t>  apply move;</a:t>
            </a:r>
          </a:p>
          <a:p>
            <a:pPr algn="l"/>
            <a:r>
              <a:rPr lang="en-US" sz="1600"/>
              <a:t>}</a:t>
            </a:r>
          </a:p>
        </p:txBody>
      </p:sp>
      <p:pic>
        <p:nvPicPr>
          <p:cNvPr id="768016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971550"/>
            <a:ext cx="3143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17" name="Line 17"/>
          <p:cNvSpPr>
            <a:spLocks noChangeShapeType="1"/>
          </p:cNvSpPr>
          <p:nvPr/>
        </p:nvSpPr>
        <p:spPr bwMode="auto">
          <a:xfrm>
            <a:off x="5591175" y="51276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18" name="Line 18"/>
          <p:cNvSpPr>
            <a:spLocks noChangeShapeType="1"/>
          </p:cNvSpPr>
          <p:nvPr/>
        </p:nvSpPr>
        <p:spPr bwMode="auto">
          <a:xfrm>
            <a:off x="5695950" y="56197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19" name="Line 19"/>
          <p:cNvSpPr>
            <a:spLocks noChangeShapeType="1"/>
          </p:cNvSpPr>
          <p:nvPr/>
        </p:nvSpPr>
        <p:spPr bwMode="auto">
          <a:xfrm>
            <a:off x="5695950" y="58769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20" name="Line 20"/>
          <p:cNvSpPr>
            <a:spLocks noChangeShapeType="1"/>
          </p:cNvSpPr>
          <p:nvPr/>
        </p:nvSpPr>
        <p:spPr bwMode="auto">
          <a:xfrm>
            <a:off x="5705475" y="61055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21" name="Line 21"/>
          <p:cNvSpPr>
            <a:spLocks noChangeShapeType="1"/>
          </p:cNvSpPr>
          <p:nvPr/>
        </p:nvSpPr>
        <p:spPr bwMode="auto">
          <a:xfrm>
            <a:off x="66675" y="48291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22" name="Text Box 22"/>
          <p:cNvSpPr txBox="1">
            <a:spLocks noChangeArrowheads="1"/>
          </p:cNvSpPr>
          <p:nvPr/>
        </p:nvSpPr>
        <p:spPr bwMode="auto">
          <a:xfrm>
            <a:off x="2574925" y="39084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3</a:t>
            </a:r>
          </a:p>
        </p:txBody>
      </p:sp>
      <p:sp>
        <p:nvSpPr>
          <p:cNvPr id="768023" name="Line 23"/>
          <p:cNvSpPr>
            <a:spLocks noChangeShapeType="1"/>
          </p:cNvSpPr>
          <p:nvPr/>
        </p:nvSpPr>
        <p:spPr bwMode="auto">
          <a:xfrm>
            <a:off x="76200" y="53149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24" name="Rectangle 24"/>
          <p:cNvSpPr>
            <a:spLocks noChangeArrowheads="1"/>
          </p:cNvSpPr>
          <p:nvPr/>
        </p:nvSpPr>
        <p:spPr bwMode="auto">
          <a:xfrm>
            <a:off x="6057900" y="3057525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768025" name="Picture 2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48000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26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270510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27" name="Line 27"/>
          <p:cNvSpPr>
            <a:spLocks noChangeShapeType="1"/>
          </p:cNvSpPr>
          <p:nvPr/>
        </p:nvSpPr>
        <p:spPr bwMode="auto">
          <a:xfrm>
            <a:off x="228600" y="5562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28" name="Rectangle 28"/>
          <p:cNvSpPr>
            <a:spLocks noChangeArrowheads="1"/>
          </p:cNvSpPr>
          <p:nvPr/>
        </p:nvSpPr>
        <p:spPr bwMode="auto">
          <a:xfrm>
            <a:off x="6057900" y="2714625"/>
            <a:ext cx="323850" cy="314325"/>
          </a:xfrm>
          <a:prstGeom prst="rect">
            <a:avLst/>
          </a:prstGeom>
          <a:noFill/>
          <a:ln w="38100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8029" name="Line 29"/>
          <p:cNvSpPr>
            <a:spLocks noChangeShapeType="1"/>
          </p:cNvSpPr>
          <p:nvPr/>
        </p:nvSpPr>
        <p:spPr bwMode="auto">
          <a:xfrm>
            <a:off x="228600" y="58197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30" name="AutoShape 30"/>
          <p:cNvSpPr>
            <a:spLocks noChangeArrowheads="1"/>
          </p:cNvSpPr>
          <p:nvPr/>
        </p:nvSpPr>
        <p:spPr bwMode="auto">
          <a:xfrm>
            <a:off x="2514600" y="4191000"/>
            <a:ext cx="3095625" cy="1019175"/>
          </a:xfrm>
          <a:prstGeom prst="wedgeRoundRectCallout">
            <a:avLst>
              <a:gd name="adj1" fmla="val -67694"/>
              <a:gd name="adj2" fmla="val 96417"/>
              <a:gd name="adj3" fmla="val 16667"/>
            </a:avLst>
          </a:prstGeom>
          <a:solidFill>
            <a:srgbClr val="EFFFE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If I make this move, what’s the worst that the human can do to me? </a:t>
            </a:r>
          </a:p>
        </p:txBody>
      </p:sp>
      <p:sp>
        <p:nvSpPr>
          <p:cNvPr id="768031" name="Text Box 31"/>
          <p:cNvSpPr txBox="1">
            <a:spLocks noChangeArrowheads="1"/>
          </p:cNvSpPr>
          <p:nvPr/>
        </p:nvSpPr>
        <p:spPr bwMode="auto">
          <a:xfrm>
            <a:off x="209550" y="3133725"/>
            <a:ext cx="5654675" cy="2540000"/>
          </a:xfrm>
          <a:prstGeom prst="rect">
            <a:avLst/>
          </a:prstGeom>
          <a:solidFill>
            <a:srgbClr val="F3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FindBest</a:t>
            </a:r>
            <a:r>
              <a:rPr lang="en-US" sz="1600">
                <a:solidFill>
                  <a:schemeClr val="accent2"/>
                </a:solidFill>
              </a:rPr>
              <a:t>Human</a:t>
            </a:r>
            <a:r>
              <a:rPr lang="en-US" sz="1600"/>
              <a:t>Move(int depth)</a:t>
            </a:r>
          </a:p>
          <a:p>
            <a:pPr algn="l"/>
            <a:r>
              <a:rPr lang="en-US" sz="1600"/>
              <a:t>{</a:t>
            </a:r>
          </a:p>
          <a:p>
            <a:pPr algn="l"/>
            <a:r>
              <a:rPr lang="en-US" sz="1600"/>
              <a:t>    if depth is zero</a:t>
            </a:r>
          </a:p>
          <a:p>
            <a:pPr algn="l"/>
            <a:r>
              <a:rPr lang="en-US" sz="1600"/>
              <a:t>       return (evaluate(board))</a:t>
            </a:r>
          </a:p>
          <a:p>
            <a:pPr algn="l"/>
            <a:r>
              <a:rPr lang="en-US" sz="1600"/>
              <a:t>    for each legal move an </a:t>
            </a:r>
            <a:r>
              <a:rPr lang="en-US" sz="1600">
                <a:solidFill>
                  <a:schemeClr val="accent2"/>
                </a:solidFill>
              </a:rPr>
              <a:t>ideal human</a:t>
            </a:r>
            <a:r>
              <a:rPr lang="en-US" sz="1600"/>
              <a:t> could make </a:t>
            </a:r>
          </a:p>
          <a:p>
            <a:pPr algn="l"/>
            <a:r>
              <a:rPr lang="en-US" sz="1600"/>
              <a:t>       temporarily make move[i]</a:t>
            </a:r>
          </a:p>
          <a:p>
            <a:pPr algn="l"/>
            <a:r>
              <a:rPr lang="en-US" sz="1600"/>
              <a:t>       score[i] =FindBest</a:t>
            </a:r>
            <a:r>
              <a:rPr lang="en-US" sz="1600">
                <a:solidFill>
                  <a:schemeClr val="accent2"/>
                </a:solidFill>
              </a:rPr>
              <a:t>Comp</a:t>
            </a:r>
            <a:r>
              <a:rPr lang="en-US" sz="1600"/>
              <a:t>Move(depth-1);</a:t>
            </a:r>
          </a:p>
          <a:p>
            <a:pPr algn="l"/>
            <a:r>
              <a:rPr lang="en-US" sz="1600"/>
              <a:t>       undo move[i]</a:t>
            </a:r>
          </a:p>
          <a:p>
            <a:pPr algn="l"/>
            <a:r>
              <a:rPr lang="en-US" sz="1600"/>
              <a:t>   return the best {score,move}  </a:t>
            </a:r>
            <a:r>
              <a:rPr lang="en-US" sz="1600">
                <a:solidFill>
                  <a:schemeClr val="accent2"/>
                </a:solidFill>
              </a:rPr>
              <a:t>for the human</a:t>
            </a:r>
          </a:p>
          <a:p>
            <a:pPr algn="l"/>
            <a:r>
              <a:rPr lang="en-US" sz="1600"/>
              <a:t>}</a:t>
            </a:r>
          </a:p>
        </p:txBody>
      </p:sp>
      <p:sp>
        <p:nvSpPr>
          <p:cNvPr id="768032" name="Line 32"/>
          <p:cNvSpPr>
            <a:spLocks noChangeShapeType="1"/>
          </p:cNvSpPr>
          <p:nvPr/>
        </p:nvSpPr>
        <p:spPr bwMode="auto">
          <a:xfrm>
            <a:off x="133350" y="37909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33" name="Text Box 33"/>
          <p:cNvSpPr txBox="1">
            <a:spLocks noChangeArrowheads="1"/>
          </p:cNvSpPr>
          <p:nvPr/>
        </p:nvSpPr>
        <p:spPr bwMode="auto">
          <a:xfrm>
            <a:off x="2832100" y="29098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768034" name="Line 34"/>
          <p:cNvSpPr>
            <a:spLocks noChangeShapeType="1"/>
          </p:cNvSpPr>
          <p:nvPr/>
        </p:nvSpPr>
        <p:spPr bwMode="auto">
          <a:xfrm>
            <a:off x="152400" y="42767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35" name="Line 35"/>
          <p:cNvSpPr>
            <a:spLocks noChangeShapeType="1"/>
          </p:cNvSpPr>
          <p:nvPr/>
        </p:nvSpPr>
        <p:spPr bwMode="auto">
          <a:xfrm>
            <a:off x="304800" y="45339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36" name="Rectangle 36"/>
          <p:cNvSpPr>
            <a:spLocks noChangeArrowheads="1"/>
          </p:cNvSpPr>
          <p:nvPr/>
        </p:nvSpPr>
        <p:spPr bwMode="auto">
          <a:xfrm>
            <a:off x="6753225" y="1685925"/>
            <a:ext cx="323850" cy="314325"/>
          </a:xfrm>
          <a:prstGeom prst="rect">
            <a:avLst/>
          </a:prstGeom>
          <a:noFill/>
          <a:ln w="381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8037" name="Line 37"/>
          <p:cNvSpPr>
            <a:spLocks noChangeShapeType="1"/>
          </p:cNvSpPr>
          <p:nvPr/>
        </p:nvSpPr>
        <p:spPr bwMode="auto">
          <a:xfrm>
            <a:off x="323850" y="47910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38" name="AutoShape 38"/>
          <p:cNvSpPr>
            <a:spLocks noChangeArrowheads="1"/>
          </p:cNvSpPr>
          <p:nvPr/>
        </p:nvSpPr>
        <p:spPr bwMode="auto">
          <a:xfrm>
            <a:off x="2676525" y="2876550"/>
            <a:ext cx="3419475" cy="1333500"/>
          </a:xfrm>
          <a:prstGeom prst="wedgeRoundRectCallout">
            <a:avLst>
              <a:gd name="adj1" fmla="val -52926"/>
              <a:gd name="adj2" fmla="val 86190"/>
              <a:gd name="adj3" fmla="val 16667"/>
            </a:avLst>
          </a:prstGeom>
          <a:solidFill>
            <a:srgbClr val="EFFFE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If our simulated human made this move, what’s the worst that the computer could do to him? </a:t>
            </a:r>
          </a:p>
        </p:txBody>
      </p:sp>
      <p:sp>
        <p:nvSpPr>
          <p:cNvPr id="768039" name="Text Box 39"/>
          <p:cNvSpPr txBox="1">
            <a:spLocks noChangeArrowheads="1"/>
          </p:cNvSpPr>
          <p:nvPr/>
        </p:nvSpPr>
        <p:spPr bwMode="auto">
          <a:xfrm>
            <a:off x="285750" y="2057400"/>
            <a:ext cx="5654675" cy="2540000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FindBest</a:t>
            </a:r>
            <a:r>
              <a:rPr lang="en-US" sz="1600">
                <a:solidFill>
                  <a:schemeClr val="accent2"/>
                </a:solidFill>
              </a:rPr>
              <a:t>Comp</a:t>
            </a:r>
            <a:r>
              <a:rPr lang="en-US" sz="1600"/>
              <a:t>Move(int depth)</a:t>
            </a:r>
          </a:p>
          <a:p>
            <a:pPr algn="l"/>
            <a:r>
              <a:rPr lang="en-US" sz="1600"/>
              <a:t>{</a:t>
            </a:r>
          </a:p>
          <a:p>
            <a:pPr algn="l"/>
            <a:r>
              <a:rPr lang="en-US" sz="1600"/>
              <a:t>    if depth is zero</a:t>
            </a:r>
          </a:p>
          <a:p>
            <a:pPr algn="l"/>
            <a:r>
              <a:rPr lang="en-US" sz="1600"/>
              <a:t>       return (evaluate(board))</a:t>
            </a:r>
          </a:p>
          <a:p>
            <a:pPr algn="l"/>
            <a:r>
              <a:rPr lang="en-US" sz="1600"/>
              <a:t>    for each legal move the </a:t>
            </a:r>
            <a:r>
              <a:rPr lang="en-US" sz="1600">
                <a:solidFill>
                  <a:schemeClr val="accent2"/>
                </a:solidFill>
              </a:rPr>
              <a:t>computer</a:t>
            </a:r>
            <a:r>
              <a:rPr lang="en-US" sz="1600"/>
              <a:t> can make </a:t>
            </a:r>
          </a:p>
          <a:p>
            <a:pPr algn="l"/>
            <a:r>
              <a:rPr lang="en-US" sz="1600"/>
              <a:t>       temporarily make move[i]</a:t>
            </a:r>
          </a:p>
          <a:p>
            <a:pPr algn="l"/>
            <a:r>
              <a:rPr lang="en-US" sz="1600"/>
              <a:t>       score[i] =FindBest</a:t>
            </a:r>
            <a:r>
              <a:rPr lang="en-US" sz="1600">
                <a:solidFill>
                  <a:schemeClr val="accent2"/>
                </a:solidFill>
              </a:rPr>
              <a:t>Human</a:t>
            </a:r>
            <a:r>
              <a:rPr lang="en-US" sz="1600"/>
              <a:t>Move(depth-1);</a:t>
            </a:r>
          </a:p>
          <a:p>
            <a:pPr algn="l"/>
            <a:r>
              <a:rPr lang="en-US" sz="1600"/>
              <a:t>       undo move[i]</a:t>
            </a:r>
          </a:p>
          <a:p>
            <a:pPr algn="l"/>
            <a:r>
              <a:rPr lang="en-US" sz="1600"/>
              <a:t>   return the best {score,move} </a:t>
            </a:r>
            <a:r>
              <a:rPr lang="en-US" sz="1600">
                <a:solidFill>
                  <a:schemeClr val="accent2"/>
                </a:solidFill>
              </a:rPr>
              <a:t>for the computer</a:t>
            </a:r>
          </a:p>
          <a:p>
            <a:pPr algn="l"/>
            <a:r>
              <a:rPr lang="en-US" sz="1600"/>
              <a:t>}</a:t>
            </a:r>
          </a:p>
        </p:txBody>
      </p:sp>
      <p:sp>
        <p:nvSpPr>
          <p:cNvPr id="768040" name="Text Box 40"/>
          <p:cNvSpPr txBox="1">
            <a:spLocks noChangeArrowheads="1"/>
          </p:cNvSpPr>
          <p:nvPr/>
        </p:nvSpPr>
        <p:spPr bwMode="auto">
          <a:xfrm>
            <a:off x="2736850" y="188118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768041" name="Line 41"/>
          <p:cNvSpPr>
            <a:spLocks noChangeShapeType="1"/>
          </p:cNvSpPr>
          <p:nvPr/>
        </p:nvSpPr>
        <p:spPr bwMode="auto">
          <a:xfrm>
            <a:off x="219075" y="27146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2" name="Line 42"/>
          <p:cNvSpPr>
            <a:spLocks noChangeShapeType="1"/>
          </p:cNvSpPr>
          <p:nvPr/>
        </p:nvSpPr>
        <p:spPr bwMode="auto">
          <a:xfrm>
            <a:off x="228600" y="3200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3" name="Line 43"/>
          <p:cNvSpPr>
            <a:spLocks noChangeShapeType="1"/>
          </p:cNvSpPr>
          <p:nvPr/>
        </p:nvSpPr>
        <p:spPr bwMode="auto">
          <a:xfrm>
            <a:off x="390525" y="34575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4" name="Line 44"/>
          <p:cNvSpPr>
            <a:spLocks noChangeShapeType="1"/>
          </p:cNvSpPr>
          <p:nvPr/>
        </p:nvSpPr>
        <p:spPr bwMode="auto">
          <a:xfrm>
            <a:off x="390525" y="37052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5" name="AutoShape 45"/>
          <p:cNvSpPr>
            <a:spLocks noChangeArrowheads="1"/>
          </p:cNvSpPr>
          <p:nvPr/>
        </p:nvSpPr>
        <p:spPr bwMode="auto">
          <a:xfrm>
            <a:off x="2552700" y="1781175"/>
            <a:ext cx="3419475" cy="1333500"/>
          </a:xfrm>
          <a:prstGeom prst="wedgeRoundRectCallout">
            <a:avLst>
              <a:gd name="adj1" fmla="val -52926"/>
              <a:gd name="adj2" fmla="val 86190"/>
              <a:gd name="adj3" fmla="val 16667"/>
            </a:avLst>
          </a:prstGeom>
          <a:solidFill>
            <a:srgbClr val="EFFFE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If the computer made this move, what’s the worst that the simulated human could do? </a:t>
            </a:r>
          </a:p>
        </p:txBody>
      </p:sp>
      <p:sp>
        <p:nvSpPr>
          <p:cNvPr id="768046" name="Rectangle 46"/>
          <p:cNvSpPr>
            <a:spLocks noChangeArrowheads="1"/>
          </p:cNvSpPr>
          <p:nvPr/>
        </p:nvSpPr>
        <p:spPr bwMode="auto">
          <a:xfrm>
            <a:off x="6772275" y="1695450"/>
            <a:ext cx="285750" cy="276225"/>
          </a:xfrm>
          <a:prstGeom prst="rect">
            <a:avLst/>
          </a:prstGeom>
          <a:noFill/>
          <a:ln w="38100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47" name="Text Box 47"/>
          <p:cNvSpPr txBox="1">
            <a:spLocks noChangeArrowheads="1"/>
          </p:cNvSpPr>
          <p:nvPr/>
        </p:nvSpPr>
        <p:spPr bwMode="auto">
          <a:xfrm>
            <a:off x="365125" y="1066800"/>
            <a:ext cx="5654675" cy="2540000"/>
          </a:xfrm>
          <a:prstGeom prst="rect">
            <a:avLst/>
          </a:prstGeom>
          <a:solidFill>
            <a:srgbClr val="F3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FindBest</a:t>
            </a:r>
            <a:r>
              <a:rPr lang="en-US" sz="1600">
                <a:solidFill>
                  <a:schemeClr val="accent2"/>
                </a:solidFill>
              </a:rPr>
              <a:t>Human</a:t>
            </a:r>
            <a:r>
              <a:rPr lang="en-US" sz="1600"/>
              <a:t>Move(int depth)</a:t>
            </a:r>
          </a:p>
          <a:p>
            <a:pPr algn="l"/>
            <a:r>
              <a:rPr lang="en-US" sz="1600"/>
              <a:t>{</a:t>
            </a:r>
          </a:p>
          <a:p>
            <a:pPr algn="l"/>
            <a:r>
              <a:rPr lang="en-US" sz="1600"/>
              <a:t>    if depth is zero</a:t>
            </a:r>
          </a:p>
          <a:p>
            <a:pPr algn="l"/>
            <a:r>
              <a:rPr lang="en-US" sz="1600"/>
              <a:t>       return (evaluate(board))</a:t>
            </a:r>
          </a:p>
          <a:p>
            <a:pPr algn="l"/>
            <a:r>
              <a:rPr lang="en-US" sz="1600"/>
              <a:t>    for each legal move an </a:t>
            </a:r>
            <a:r>
              <a:rPr lang="en-US" sz="1600">
                <a:solidFill>
                  <a:schemeClr val="accent2"/>
                </a:solidFill>
              </a:rPr>
              <a:t>ideal human</a:t>
            </a:r>
            <a:r>
              <a:rPr lang="en-US" sz="1600"/>
              <a:t> could make </a:t>
            </a:r>
          </a:p>
          <a:p>
            <a:pPr algn="l"/>
            <a:r>
              <a:rPr lang="en-US" sz="1600"/>
              <a:t>       temporarily make move[i]</a:t>
            </a:r>
          </a:p>
          <a:p>
            <a:pPr algn="l"/>
            <a:r>
              <a:rPr lang="en-US" sz="1600"/>
              <a:t>       score[i] =FindBest</a:t>
            </a:r>
            <a:r>
              <a:rPr lang="en-US" sz="1600">
                <a:solidFill>
                  <a:schemeClr val="accent2"/>
                </a:solidFill>
              </a:rPr>
              <a:t>Comp</a:t>
            </a:r>
            <a:r>
              <a:rPr lang="en-US" sz="1600"/>
              <a:t>Move(depth-1);</a:t>
            </a:r>
          </a:p>
          <a:p>
            <a:pPr algn="l"/>
            <a:r>
              <a:rPr lang="en-US" sz="1600"/>
              <a:t>       undo move[i]</a:t>
            </a:r>
          </a:p>
          <a:p>
            <a:pPr algn="l"/>
            <a:r>
              <a:rPr lang="en-US" sz="1600"/>
              <a:t>   return the best {score,move}  </a:t>
            </a:r>
            <a:r>
              <a:rPr lang="en-US" sz="1600">
                <a:solidFill>
                  <a:schemeClr val="accent2"/>
                </a:solidFill>
              </a:rPr>
              <a:t>for the human</a:t>
            </a:r>
          </a:p>
          <a:p>
            <a:pPr algn="l"/>
            <a:r>
              <a:rPr lang="en-US" sz="1600"/>
              <a:t>}</a:t>
            </a:r>
          </a:p>
        </p:txBody>
      </p:sp>
      <p:sp>
        <p:nvSpPr>
          <p:cNvPr id="768048" name="Text Box 48"/>
          <p:cNvSpPr txBox="1">
            <a:spLocks noChangeArrowheads="1"/>
          </p:cNvSpPr>
          <p:nvPr/>
        </p:nvSpPr>
        <p:spPr bwMode="auto">
          <a:xfrm>
            <a:off x="2927350" y="8794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0</a:t>
            </a:r>
          </a:p>
        </p:txBody>
      </p:sp>
      <p:sp>
        <p:nvSpPr>
          <p:cNvPr id="768049" name="Line 49"/>
          <p:cNvSpPr>
            <a:spLocks noChangeShapeType="1"/>
          </p:cNvSpPr>
          <p:nvPr/>
        </p:nvSpPr>
        <p:spPr bwMode="auto">
          <a:xfrm>
            <a:off x="285750" y="17145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0" name="Line 50"/>
          <p:cNvSpPr>
            <a:spLocks noChangeShapeType="1"/>
          </p:cNvSpPr>
          <p:nvPr/>
        </p:nvSpPr>
        <p:spPr bwMode="auto">
          <a:xfrm>
            <a:off x="447675" y="19907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8051" name="Group 51"/>
          <p:cNvGrpSpPr>
            <a:grpSpLocks/>
          </p:cNvGrpSpPr>
          <p:nvPr/>
        </p:nvGrpSpPr>
        <p:grpSpPr bwMode="auto">
          <a:xfrm>
            <a:off x="2219325" y="47625"/>
            <a:ext cx="3505200" cy="1485900"/>
            <a:chOff x="1398" y="30"/>
            <a:chExt cx="2208" cy="936"/>
          </a:xfrm>
        </p:grpSpPr>
        <p:sp>
          <p:nvSpPr>
            <p:cNvPr id="768052" name="AutoShape 52"/>
            <p:cNvSpPr>
              <a:spLocks noChangeArrowheads="1"/>
            </p:cNvSpPr>
            <p:nvPr/>
          </p:nvSpPr>
          <p:spPr bwMode="auto">
            <a:xfrm>
              <a:off x="1398" y="30"/>
              <a:ext cx="2208" cy="936"/>
            </a:xfrm>
            <a:prstGeom prst="wedgeRoundRectCallout">
              <a:avLst>
                <a:gd name="adj1" fmla="val -52852"/>
                <a:gd name="adj2" fmla="val 72222"/>
                <a:gd name="adj3" fmla="val 16667"/>
              </a:avLst>
            </a:prstGeom>
            <a:solidFill>
              <a:srgbClr val="EFFFE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>
                  <a:solidFill>
                    <a:schemeClr val="accent2"/>
                  </a:solidFill>
                </a:rPr>
                <a:t>So far, the computer’s lost his bishop      and a pawn     .</a:t>
              </a:r>
            </a:p>
            <a:p>
              <a:r>
                <a:rPr lang="en-US">
                  <a:solidFill>
                    <a:schemeClr val="accent2"/>
                  </a:solidFill>
                </a:rPr>
                <a:t>The human’s lost a rook    and two pawns      .</a:t>
              </a:r>
            </a:p>
            <a:p>
              <a:r>
                <a:rPr lang="en-US">
                  <a:solidFill>
                    <a:schemeClr val="accent2"/>
                  </a:solidFill>
                </a:rPr>
                <a:t>Advantage: </a:t>
              </a:r>
              <a:r>
                <a:rPr lang="en-US">
                  <a:solidFill>
                    <a:srgbClr val="6600CC"/>
                  </a:solidFill>
                </a:rPr>
                <a:t>Computer +3</a:t>
              </a:r>
            </a:p>
            <a:p>
              <a:endParaRPr lang="en-US">
                <a:solidFill>
                  <a:schemeClr val="accent2"/>
                </a:solidFill>
              </a:endParaRPr>
            </a:p>
          </p:txBody>
        </p:sp>
        <p:pic>
          <p:nvPicPr>
            <p:cNvPr id="768053" name="Picture 5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4" y="261"/>
              <a:ext cx="180" cy="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8054" name="Picture 5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4" y="258"/>
              <a:ext cx="157" cy="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8055" name="Picture 5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" y="450"/>
              <a:ext cx="150" cy="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8056" name="Picture 5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612"/>
              <a:ext cx="156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68057" name="Picture 5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5" y="2695575"/>
            <a:ext cx="33337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00104 0.0986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68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7680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7680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00104 -0.05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768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0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76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76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7680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7680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9861 L 0.07552 0.09931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768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76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7680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7680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3854 -0.05278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768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-2639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3000"/>
                                        <p:tgtEl>
                                          <p:spTgt spid="768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6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76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2000" fill="hold"/>
                                        <p:tgtEl>
                                          <p:spTgt spid="7680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7680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76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 build="p" animBg="1"/>
      <p:bldP spid="768017" grpId="0" animBg="1"/>
      <p:bldP spid="768017" grpId="1" animBg="1"/>
      <p:bldP spid="768018" grpId="0" animBg="1"/>
      <p:bldP spid="768018" grpId="1" animBg="1"/>
      <p:bldP spid="768019" grpId="0" animBg="1"/>
      <p:bldP spid="768019" grpId="1" animBg="1"/>
      <p:bldP spid="768020" grpId="0" animBg="1"/>
      <p:bldP spid="768021" grpId="0" animBg="1"/>
      <p:bldP spid="768021" grpId="1" animBg="1"/>
      <p:bldP spid="768022" grpId="0"/>
      <p:bldP spid="768023" grpId="0" animBg="1"/>
      <p:bldP spid="768023" grpId="1" animBg="1"/>
      <p:bldP spid="768027" grpId="0" animBg="1"/>
      <p:bldP spid="768027" grpId="1" animBg="1"/>
      <p:bldP spid="768028" grpId="0" animBg="1"/>
      <p:bldP spid="768029" grpId="0" animBg="1"/>
      <p:bldP spid="768030" grpId="0" animBg="1"/>
      <p:bldP spid="768031" grpId="0" animBg="1"/>
      <p:bldP spid="768032" grpId="0" animBg="1"/>
      <p:bldP spid="768032" grpId="1" animBg="1"/>
      <p:bldP spid="768033" grpId="0"/>
      <p:bldP spid="768034" grpId="0" animBg="1"/>
      <p:bldP spid="768034" grpId="1" animBg="1"/>
      <p:bldP spid="768035" grpId="0" animBg="1"/>
      <p:bldP spid="768035" grpId="1" animBg="1"/>
      <p:bldP spid="768036" grpId="0" animBg="1"/>
      <p:bldP spid="768037" grpId="0" animBg="1"/>
      <p:bldP spid="768038" grpId="0" animBg="1"/>
      <p:bldP spid="768039" grpId="0" animBg="1"/>
      <p:bldP spid="768040" grpId="0"/>
      <p:bldP spid="768041" grpId="0" animBg="1"/>
      <p:bldP spid="768041" grpId="1" animBg="1"/>
      <p:bldP spid="768042" grpId="0" animBg="1"/>
      <p:bldP spid="768042" grpId="1" animBg="1"/>
      <p:bldP spid="768043" grpId="0" animBg="1"/>
      <p:bldP spid="768043" grpId="1" animBg="1"/>
      <p:bldP spid="768044" grpId="0" animBg="1"/>
      <p:bldP spid="768045" grpId="0" animBg="1"/>
      <p:bldP spid="768046" grpId="0" animBg="1"/>
      <p:bldP spid="768047" grpId="0" animBg="1"/>
      <p:bldP spid="768048" grpId="0"/>
      <p:bldP spid="768049" grpId="0" animBg="1"/>
      <p:bldP spid="768049" grpId="1" animBg="1"/>
      <p:bldP spid="768050" grpId="0" animBg="1"/>
      <p:bldP spid="768050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06F4-B737-49A1-A0F3-E6C8C2648D45}" type="slidenum">
              <a:rPr lang="en-US"/>
              <a:pPr/>
              <a:t>73</a:t>
            </a:fld>
            <a:endParaRPr lang="en-US"/>
          </a:p>
        </p:txBody>
      </p:sp>
      <p:pic>
        <p:nvPicPr>
          <p:cNvPr id="770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909638"/>
            <a:ext cx="29146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005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Writing a Chess Player</a:t>
            </a:r>
          </a:p>
        </p:txBody>
      </p:sp>
      <p:sp>
        <p:nvSpPr>
          <p:cNvPr id="770052" name="Text Box 4"/>
          <p:cNvSpPr txBox="1">
            <a:spLocks noChangeArrowheads="1"/>
          </p:cNvSpPr>
          <p:nvPr/>
        </p:nvSpPr>
        <p:spPr bwMode="auto">
          <a:xfrm>
            <a:off x="152400" y="4165600"/>
            <a:ext cx="5654675" cy="2540000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FindBest</a:t>
            </a:r>
            <a:r>
              <a:rPr lang="en-US" sz="1600">
                <a:solidFill>
                  <a:schemeClr val="accent2"/>
                </a:solidFill>
              </a:rPr>
              <a:t>Comp</a:t>
            </a:r>
            <a:r>
              <a:rPr lang="en-US" sz="1600"/>
              <a:t>Move(int depth)</a:t>
            </a:r>
          </a:p>
          <a:p>
            <a:pPr algn="l"/>
            <a:r>
              <a:rPr lang="en-US" sz="1600"/>
              <a:t>{</a:t>
            </a:r>
          </a:p>
          <a:p>
            <a:pPr algn="l"/>
            <a:r>
              <a:rPr lang="en-US" sz="1600"/>
              <a:t>    if depth is zero</a:t>
            </a:r>
          </a:p>
          <a:p>
            <a:pPr algn="l"/>
            <a:r>
              <a:rPr lang="en-US" sz="1600"/>
              <a:t>       return (evaluate(board))</a:t>
            </a:r>
          </a:p>
          <a:p>
            <a:pPr algn="l"/>
            <a:r>
              <a:rPr lang="en-US" sz="1600"/>
              <a:t>    for each legal move the </a:t>
            </a:r>
            <a:r>
              <a:rPr lang="en-US" sz="1600">
                <a:solidFill>
                  <a:schemeClr val="accent2"/>
                </a:solidFill>
              </a:rPr>
              <a:t>computer</a:t>
            </a:r>
            <a:r>
              <a:rPr lang="en-US" sz="1600"/>
              <a:t> can make </a:t>
            </a:r>
          </a:p>
          <a:p>
            <a:pPr algn="l"/>
            <a:r>
              <a:rPr lang="en-US" sz="1600"/>
              <a:t>       temporarily make move[i]</a:t>
            </a:r>
          </a:p>
          <a:p>
            <a:pPr algn="l"/>
            <a:r>
              <a:rPr lang="en-US" sz="1600"/>
              <a:t>       score[i] =FindBest</a:t>
            </a:r>
            <a:r>
              <a:rPr lang="en-US" sz="1600">
                <a:solidFill>
                  <a:schemeClr val="accent2"/>
                </a:solidFill>
              </a:rPr>
              <a:t>Human</a:t>
            </a:r>
            <a:r>
              <a:rPr lang="en-US" sz="1600"/>
              <a:t>Move(depth-1);</a:t>
            </a:r>
          </a:p>
          <a:p>
            <a:pPr algn="l"/>
            <a:r>
              <a:rPr lang="en-US" sz="1600"/>
              <a:t>       undo move[i]</a:t>
            </a:r>
          </a:p>
          <a:p>
            <a:pPr algn="l"/>
            <a:r>
              <a:rPr lang="en-US" sz="1600"/>
              <a:t>   return the best {score,move} </a:t>
            </a:r>
            <a:r>
              <a:rPr lang="en-US" sz="1600">
                <a:solidFill>
                  <a:schemeClr val="accent2"/>
                </a:solidFill>
              </a:rPr>
              <a:t>for the computer</a:t>
            </a:r>
          </a:p>
          <a:p>
            <a:pPr algn="l"/>
            <a:r>
              <a:rPr lang="en-US" sz="1600"/>
              <a:t>}</a:t>
            </a:r>
          </a:p>
        </p:txBody>
      </p:sp>
      <p:pic>
        <p:nvPicPr>
          <p:cNvPr id="770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0"/>
            <a:ext cx="342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0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65760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0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5" y="2695575"/>
            <a:ext cx="33337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0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5263"/>
          <a:stretch>
            <a:fillRect/>
          </a:stretch>
        </p:blipFill>
        <p:spPr bwMode="auto">
          <a:xfrm>
            <a:off x="9696450" y="5505450"/>
            <a:ext cx="3238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0057" name="Text Box 9"/>
          <p:cNvSpPr txBox="1">
            <a:spLocks noChangeArrowheads="1"/>
          </p:cNvSpPr>
          <p:nvPr/>
        </p:nvSpPr>
        <p:spPr bwMode="auto">
          <a:xfrm>
            <a:off x="6553200" y="3810000"/>
            <a:ext cx="1925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Computer Player</a:t>
            </a:r>
          </a:p>
        </p:txBody>
      </p:sp>
      <p:pic>
        <p:nvPicPr>
          <p:cNvPr id="770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38600"/>
            <a:ext cx="3333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005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8592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006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1676400"/>
            <a:ext cx="3429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0061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81940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0062" name="Text Box 14"/>
          <p:cNvSpPr txBox="1">
            <a:spLocks noChangeArrowheads="1"/>
          </p:cNvSpPr>
          <p:nvPr/>
        </p:nvSpPr>
        <p:spPr bwMode="auto">
          <a:xfrm>
            <a:off x="6629400" y="609600"/>
            <a:ext cx="1614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Human Player</a:t>
            </a:r>
          </a:p>
        </p:txBody>
      </p:sp>
      <p:sp>
        <p:nvSpPr>
          <p:cNvPr id="770063" name="Text Box 15"/>
          <p:cNvSpPr txBox="1">
            <a:spLocks noChangeArrowheads="1"/>
          </p:cNvSpPr>
          <p:nvPr/>
        </p:nvSpPr>
        <p:spPr bwMode="auto">
          <a:xfrm>
            <a:off x="5900738" y="4953000"/>
            <a:ext cx="3167062" cy="1806575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while (gameOver == false)</a:t>
            </a:r>
          </a:p>
          <a:p>
            <a:pPr algn="l"/>
            <a:r>
              <a:rPr lang="en-US" sz="1600"/>
              <a:t>{</a:t>
            </a:r>
          </a:p>
          <a:p>
            <a:pPr algn="l"/>
            <a:r>
              <a:rPr lang="en-US" sz="1600"/>
              <a:t>  move = GetPlayerMove();</a:t>
            </a:r>
          </a:p>
          <a:p>
            <a:pPr algn="l"/>
            <a:r>
              <a:rPr lang="en-US" sz="1600"/>
              <a:t>  apply move;</a:t>
            </a:r>
          </a:p>
          <a:p>
            <a:pPr algn="l"/>
            <a:r>
              <a:rPr lang="en-US" sz="1600"/>
              <a:t>  move = FindBestCompMove(3);</a:t>
            </a:r>
          </a:p>
          <a:p>
            <a:pPr algn="l"/>
            <a:r>
              <a:rPr lang="en-US" sz="1600"/>
              <a:t>  apply move;</a:t>
            </a:r>
          </a:p>
          <a:p>
            <a:pPr algn="l"/>
            <a:r>
              <a:rPr lang="en-US" sz="1600"/>
              <a:t>}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2574925" y="39084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3</a:t>
            </a:r>
          </a:p>
        </p:txBody>
      </p:sp>
      <p:sp>
        <p:nvSpPr>
          <p:cNvPr id="770065" name="Rectangle 17"/>
          <p:cNvSpPr>
            <a:spLocks noChangeArrowheads="1"/>
          </p:cNvSpPr>
          <p:nvPr/>
        </p:nvSpPr>
        <p:spPr bwMode="auto">
          <a:xfrm>
            <a:off x="6057900" y="3057525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770066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270510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0067" name="Line 19"/>
          <p:cNvSpPr>
            <a:spLocks noChangeShapeType="1"/>
          </p:cNvSpPr>
          <p:nvPr/>
        </p:nvSpPr>
        <p:spPr bwMode="auto">
          <a:xfrm>
            <a:off x="228600" y="5562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068" name="Rectangle 20"/>
          <p:cNvSpPr>
            <a:spLocks noChangeArrowheads="1"/>
          </p:cNvSpPr>
          <p:nvPr/>
        </p:nvSpPr>
        <p:spPr bwMode="auto">
          <a:xfrm>
            <a:off x="6057900" y="2714625"/>
            <a:ext cx="323850" cy="314325"/>
          </a:xfrm>
          <a:prstGeom prst="rect">
            <a:avLst/>
          </a:prstGeom>
          <a:noFill/>
          <a:ln w="38100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0069" name="Line 21"/>
          <p:cNvSpPr>
            <a:spLocks noChangeShapeType="1"/>
          </p:cNvSpPr>
          <p:nvPr/>
        </p:nvSpPr>
        <p:spPr bwMode="auto">
          <a:xfrm>
            <a:off x="228600" y="5819775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070" name="AutoShape 22"/>
          <p:cNvSpPr>
            <a:spLocks noChangeArrowheads="1"/>
          </p:cNvSpPr>
          <p:nvPr/>
        </p:nvSpPr>
        <p:spPr bwMode="auto">
          <a:xfrm>
            <a:off x="2514600" y="4191000"/>
            <a:ext cx="3095625" cy="1019175"/>
          </a:xfrm>
          <a:prstGeom prst="wedgeRoundRectCallout">
            <a:avLst>
              <a:gd name="adj1" fmla="val -67694"/>
              <a:gd name="adj2" fmla="val 96417"/>
              <a:gd name="adj3" fmla="val 16667"/>
            </a:avLst>
          </a:prstGeom>
          <a:solidFill>
            <a:srgbClr val="EFFFE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If I make this move, what’s the worst that the human can do to me? </a:t>
            </a:r>
          </a:p>
        </p:txBody>
      </p:sp>
      <p:sp>
        <p:nvSpPr>
          <p:cNvPr id="770071" name="Text Box 23"/>
          <p:cNvSpPr txBox="1">
            <a:spLocks noChangeArrowheads="1"/>
          </p:cNvSpPr>
          <p:nvPr/>
        </p:nvSpPr>
        <p:spPr bwMode="auto">
          <a:xfrm>
            <a:off x="209550" y="3133725"/>
            <a:ext cx="5654675" cy="2540000"/>
          </a:xfrm>
          <a:prstGeom prst="rect">
            <a:avLst/>
          </a:prstGeom>
          <a:solidFill>
            <a:srgbClr val="F3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FindBest</a:t>
            </a:r>
            <a:r>
              <a:rPr lang="en-US" sz="1600">
                <a:solidFill>
                  <a:schemeClr val="accent2"/>
                </a:solidFill>
              </a:rPr>
              <a:t>Human</a:t>
            </a:r>
            <a:r>
              <a:rPr lang="en-US" sz="1600"/>
              <a:t>Move(int depth)</a:t>
            </a:r>
          </a:p>
          <a:p>
            <a:pPr algn="l"/>
            <a:r>
              <a:rPr lang="en-US" sz="1600"/>
              <a:t>{</a:t>
            </a:r>
          </a:p>
          <a:p>
            <a:pPr algn="l"/>
            <a:r>
              <a:rPr lang="en-US" sz="1600"/>
              <a:t>    if depth is zero</a:t>
            </a:r>
          </a:p>
          <a:p>
            <a:pPr algn="l"/>
            <a:r>
              <a:rPr lang="en-US" sz="1600"/>
              <a:t>       return (evaluate(board))</a:t>
            </a:r>
          </a:p>
          <a:p>
            <a:pPr algn="l"/>
            <a:r>
              <a:rPr lang="en-US" sz="1600"/>
              <a:t>    for each legal move an </a:t>
            </a:r>
            <a:r>
              <a:rPr lang="en-US" sz="1600">
                <a:solidFill>
                  <a:schemeClr val="accent2"/>
                </a:solidFill>
              </a:rPr>
              <a:t>ideal human</a:t>
            </a:r>
            <a:r>
              <a:rPr lang="en-US" sz="1600"/>
              <a:t> could make </a:t>
            </a:r>
          </a:p>
          <a:p>
            <a:pPr algn="l"/>
            <a:r>
              <a:rPr lang="en-US" sz="1600"/>
              <a:t>       temporarily make move[i]</a:t>
            </a:r>
          </a:p>
          <a:p>
            <a:pPr algn="l"/>
            <a:r>
              <a:rPr lang="en-US" sz="1600"/>
              <a:t>       score[i] =FindBest</a:t>
            </a:r>
            <a:r>
              <a:rPr lang="en-US" sz="1600">
                <a:solidFill>
                  <a:schemeClr val="accent2"/>
                </a:solidFill>
              </a:rPr>
              <a:t>Comp</a:t>
            </a:r>
            <a:r>
              <a:rPr lang="en-US" sz="1600"/>
              <a:t>Move(depth-1);</a:t>
            </a:r>
          </a:p>
          <a:p>
            <a:pPr algn="l"/>
            <a:r>
              <a:rPr lang="en-US" sz="1600"/>
              <a:t>       undo move[i]</a:t>
            </a:r>
          </a:p>
          <a:p>
            <a:pPr algn="l"/>
            <a:r>
              <a:rPr lang="en-US" sz="1600"/>
              <a:t>   return the best {score,move}  </a:t>
            </a:r>
            <a:r>
              <a:rPr lang="en-US" sz="1600">
                <a:solidFill>
                  <a:schemeClr val="accent2"/>
                </a:solidFill>
              </a:rPr>
              <a:t>for the human</a:t>
            </a:r>
          </a:p>
          <a:p>
            <a:pPr algn="l"/>
            <a:r>
              <a:rPr lang="en-US" sz="1600"/>
              <a:t>}</a:t>
            </a:r>
          </a:p>
        </p:txBody>
      </p:sp>
      <p:sp>
        <p:nvSpPr>
          <p:cNvPr id="770072" name="Text Box 24"/>
          <p:cNvSpPr txBox="1">
            <a:spLocks noChangeArrowheads="1"/>
          </p:cNvSpPr>
          <p:nvPr/>
        </p:nvSpPr>
        <p:spPr bwMode="auto">
          <a:xfrm>
            <a:off x="2832100" y="29098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pic>
        <p:nvPicPr>
          <p:cNvPr id="770073" name="Picture 2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1685925"/>
            <a:ext cx="3143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0074" name="Rectangle 26"/>
          <p:cNvSpPr>
            <a:spLocks noChangeArrowheads="1"/>
          </p:cNvSpPr>
          <p:nvPr/>
        </p:nvSpPr>
        <p:spPr bwMode="auto">
          <a:xfrm>
            <a:off x="6753225" y="1685925"/>
            <a:ext cx="323850" cy="314325"/>
          </a:xfrm>
          <a:prstGeom prst="rect">
            <a:avLst/>
          </a:prstGeom>
          <a:noFill/>
          <a:ln w="381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0075" name="Line 27"/>
          <p:cNvSpPr>
            <a:spLocks noChangeShapeType="1"/>
          </p:cNvSpPr>
          <p:nvPr/>
        </p:nvSpPr>
        <p:spPr bwMode="auto">
          <a:xfrm>
            <a:off x="323850" y="4791075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076" name="AutoShape 28"/>
          <p:cNvSpPr>
            <a:spLocks noChangeArrowheads="1"/>
          </p:cNvSpPr>
          <p:nvPr/>
        </p:nvSpPr>
        <p:spPr bwMode="auto">
          <a:xfrm>
            <a:off x="2676525" y="2876550"/>
            <a:ext cx="3419475" cy="1333500"/>
          </a:xfrm>
          <a:prstGeom prst="wedgeRoundRectCallout">
            <a:avLst>
              <a:gd name="adj1" fmla="val -52926"/>
              <a:gd name="adj2" fmla="val 86190"/>
              <a:gd name="adj3" fmla="val 16667"/>
            </a:avLst>
          </a:prstGeom>
          <a:solidFill>
            <a:srgbClr val="EFFFE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If our simulated human made this move, what’s the worst that the computer could do to him? </a:t>
            </a:r>
          </a:p>
        </p:txBody>
      </p:sp>
      <p:sp>
        <p:nvSpPr>
          <p:cNvPr id="770077" name="Text Box 29"/>
          <p:cNvSpPr txBox="1">
            <a:spLocks noChangeArrowheads="1"/>
          </p:cNvSpPr>
          <p:nvPr/>
        </p:nvSpPr>
        <p:spPr bwMode="auto">
          <a:xfrm>
            <a:off x="285750" y="2057400"/>
            <a:ext cx="5654675" cy="2540000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FindBest</a:t>
            </a:r>
            <a:r>
              <a:rPr lang="en-US" sz="1600">
                <a:solidFill>
                  <a:schemeClr val="accent2"/>
                </a:solidFill>
              </a:rPr>
              <a:t>Comp</a:t>
            </a:r>
            <a:r>
              <a:rPr lang="en-US" sz="1600"/>
              <a:t>Move(int depth)</a:t>
            </a:r>
          </a:p>
          <a:p>
            <a:pPr algn="l"/>
            <a:r>
              <a:rPr lang="en-US" sz="1600"/>
              <a:t>{</a:t>
            </a:r>
          </a:p>
          <a:p>
            <a:pPr algn="l"/>
            <a:r>
              <a:rPr lang="en-US" sz="1600"/>
              <a:t>    if depth is zero</a:t>
            </a:r>
          </a:p>
          <a:p>
            <a:pPr algn="l"/>
            <a:r>
              <a:rPr lang="en-US" sz="1600"/>
              <a:t>       return (evaluate(board))</a:t>
            </a:r>
          </a:p>
          <a:p>
            <a:pPr algn="l"/>
            <a:r>
              <a:rPr lang="en-US" sz="1600"/>
              <a:t>    for each legal move the </a:t>
            </a:r>
            <a:r>
              <a:rPr lang="en-US" sz="1600">
                <a:solidFill>
                  <a:schemeClr val="accent2"/>
                </a:solidFill>
              </a:rPr>
              <a:t>computer</a:t>
            </a:r>
            <a:r>
              <a:rPr lang="en-US" sz="1600"/>
              <a:t> can make </a:t>
            </a:r>
          </a:p>
          <a:p>
            <a:pPr algn="l"/>
            <a:r>
              <a:rPr lang="en-US" sz="1600"/>
              <a:t>       temporarily make move[i]</a:t>
            </a:r>
          </a:p>
          <a:p>
            <a:pPr algn="l"/>
            <a:r>
              <a:rPr lang="en-US" sz="1600"/>
              <a:t>       score[i] =FindBest</a:t>
            </a:r>
            <a:r>
              <a:rPr lang="en-US" sz="1600">
                <a:solidFill>
                  <a:schemeClr val="accent2"/>
                </a:solidFill>
              </a:rPr>
              <a:t>Human</a:t>
            </a:r>
            <a:r>
              <a:rPr lang="en-US" sz="1600"/>
              <a:t>Move(depth-1);</a:t>
            </a:r>
          </a:p>
          <a:p>
            <a:pPr algn="l"/>
            <a:r>
              <a:rPr lang="en-US" sz="1600"/>
              <a:t>       undo move[i]</a:t>
            </a:r>
          </a:p>
          <a:p>
            <a:pPr algn="l"/>
            <a:r>
              <a:rPr lang="en-US" sz="1600"/>
              <a:t>   return the best {score,move} </a:t>
            </a:r>
            <a:r>
              <a:rPr lang="en-US" sz="1600">
                <a:solidFill>
                  <a:schemeClr val="accent2"/>
                </a:solidFill>
              </a:rPr>
              <a:t>for the computer</a:t>
            </a:r>
          </a:p>
          <a:p>
            <a:pPr algn="l"/>
            <a:r>
              <a:rPr lang="en-US" sz="1600"/>
              <a:t>}</a:t>
            </a:r>
          </a:p>
        </p:txBody>
      </p:sp>
      <p:sp>
        <p:nvSpPr>
          <p:cNvPr id="770078" name="Text Box 30"/>
          <p:cNvSpPr txBox="1">
            <a:spLocks noChangeArrowheads="1"/>
          </p:cNvSpPr>
          <p:nvPr/>
        </p:nvSpPr>
        <p:spPr bwMode="auto">
          <a:xfrm>
            <a:off x="2736850" y="188118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770079" name="Rectangle 31"/>
          <p:cNvSpPr>
            <a:spLocks noChangeArrowheads="1"/>
          </p:cNvSpPr>
          <p:nvPr/>
        </p:nvSpPr>
        <p:spPr bwMode="auto">
          <a:xfrm>
            <a:off x="6772275" y="1695450"/>
            <a:ext cx="285750" cy="276225"/>
          </a:xfrm>
          <a:prstGeom prst="rect">
            <a:avLst/>
          </a:prstGeom>
          <a:noFill/>
          <a:ln w="38100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0080" name="Line 32"/>
          <p:cNvSpPr>
            <a:spLocks noChangeShapeType="1"/>
          </p:cNvSpPr>
          <p:nvPr/>
        </p:nvSpPr>
        <p:spPr bwMode="auto">
          <a:xfrm>
            <a:off x="381000" y="37147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081" name="AutoShape 33"/>
          <p:cNvSpPr>
            <a:spLocks noChangeArrowheads="1"/>
          </p:cNvSpPr>
          <p:nvPr/>
        </p:nvSpPr>
        <p:spPr bwMode="auto">
          <a:xfrm>
            <a:off x="2667000" y="1828800"/>
            <a:ext cx="3419475" cy="1333500"/>
          </a:xfrm>
          <a:prstGeom prst="wedgeRoundRectCallout">
            <a:avLst>
              <a:gd name="adj1" fmla="val -52926"/>
              <a:gd name="adj2" fmla="val 86190"/>
              <a:gd name="adj3" fmla="val 16667"/>
            </a:avLst>
          </a:prstGeom>
          <a:solidFill>
            <a:srgbClr val="EFFFE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OK – this sequence of moves yields a score of +3 for the computer. I’ll remember that. </a:t>
            </a:r>
          </a:p>
        </p:txBody>
      </p:sp>
      <p:sp>
        <p:nvSpPr>
          <p:cNvPr id="770082" name="Text Box 34"/>
          <p:cNvSpPr txBox="1">
            <a:spLocks noChangeArrowheads="1"/>
          </p:cNvSpPr>
          <p:nvPr/>
        </p:nvSpPr>
        <p:spPr bwMode="auto">
          <a:xfrm>
            <a:off x="6451600" y="1889125"/>
            <a:ext cx="550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+3c</a:t>
            </a:r>
          </a:p>
        </p:txBody>
      </p:sp>
      <p:sp>
        <p:nvSpPr>
          <p:cNvPr id="770083" name="Line 35"/>
          <p:cNvSpPr>
            <a:spLocks noChangeShapeType="1"/>
          </p:cNvSpPr>
          <p:nvPr/>
        </p:nvSpPr>
        <p:spPr bwMode="auto">
          <a:xfrm>
            <a:off x="381000" y="39433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70084" name="Picture 3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202882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0085" name="Line 37"/>
          <p:cNvSpPr>
            <a:spLocks noChangeShapeType="1"/>
          </p:cNvSpPr>
          <p:nvPr/>
        </p:nvSpPr>
        <p:spPr bwMode="auto">
          <a:xfrm>
            <a:off x="228600" y="3200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086" name="Line 38"/>
          <p:cNvSpPr>
            <a:spLocks noChangeShapeType="1"/>
          </p:cNvSpPr>
          <p:nvPr/>
        </p:nvSpPr>
        <p:spPr bwMode="auto">
          <a:xfrm>
            <a:off x="381000" y="34575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70087" name="Picture 3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2352675"/>
            <a:ext cx="33337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0088" name="Rectangle 40"/>
          <p:cNvSpPr>
            <a:spLocks noChangeArrowheads="1"/>
          </p:cNvSpPr>
          <p:nvPr/>
        </p:nvSpPr>
        <p:spPr bwMode="auto">
          <a:xfrm>
            <a:off x="8124825" y="2362200"/>
            <a:ext cx="323850" cy="314325"/>
          </a:xfrm>
          <a:prstGeom prst="rect">
            <a:avLst/>
          </a:prstGeom>
          <a:noFill/>
          <a:ln w="38100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0089" name="Line 41"/>
          <p:cNvSpPr>
            <a:spLocks noChangeShapeType="1"/>
          </p:cNvSpPr>
          <p:nvPr/>
        </p:nvSpPr>
        <p:spPr bwMode="auto">
          <a:xfrm>
            <a:off x="381000" y="37147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090" name="AutoShape 42"/>
          <p:cNvSpPr>
            <a:spLocks noChangeArrowheads="1"/>
          </p:cNvSpPr>
          <p:nvPr/>
        </p:nvSpPr>
        <p:spPr bwMode="auto">
          <a:xfrm>
            <a:off x="2695575" y="1809750"/>
            <a:ext cx="3419475" cy="1333500"/>
          </a:xfrm>
          <a:prstGeom prst="wedgeRoundRectCallout">
            <a:avLst>
              <a:gd name="adj1" fmla="val -52926"/>
              <a:gd name="adj2" fmla="val 86190"/>
              <a:gd name="adj3" fmla="val 16667"/>
            </a:avLst>
          </a:prstGeom>
          <a:solidFill>
            <a:srgbClr val="EFFFE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Now if the computer makes this move, what’s the worst the ideal human could do to us?</a:t>
            </a:r>
          </a:p>
        </p:txBody>
      </p:sp>
      <p:sp>
        <p:nvSpPr>
          <p:cNvPr id="770091" name="Text Box 43"/>
          <p:cNvSpPr txBox="1">
            <a:spLocks noChangeArrowheads="1"/>
          </p:cNvSpPr>
          <p:nvPr/>
        </p:nvSpPr>
        <p:spPr bwMode="auto">
          <a:xfrm>
            <a:off x="365125" y="1066800"/>
            <a:ext cx="5654675" cy="2540000"/>
          </a:xfrm>
          <a:prstGeom prst="rect">
            <a:avLst/>
          </a:prstGeom>
          <a:solidFill>
            <a:srgbClr val="F3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FindBest</a:t>
            </a:r>
            <a:r>
              <a:rPr lang="en-US" sz="1600">
                <a:solidFill>
                  <a:schemeClr val="accent2"/>
                </a:solidFill>
              </a:rPr>
              <a:t>Human</a:t>
            </a:r>
            <a:r>
              <a:rPr lang="en-US" sz="1600"/>
              <a:t>Move(int depth)</a:t>
            </a:r>
          </a:p>
          <a:p>
            <a:pPr algn="l"/>
            <a:r>
              <a:rPr lang="en-US" sz="1600"/>
              <a:t>{</a:t>
            </a:r>
          </a:p>
          <a:p>
            <a:pPr algn="l"/>
            <a:r>
              <a:rPr lang="en-US" sz="1600"/>
              <a:t>    if depth is zero</a:t>
            </a:r>
          </a:p>
          <a:p>
            <a:pPr algn="l"/>
            <a:r>
              <a:rPr lang="en-US" sz="1600"/>
              <a:t>       return (evaluate(board))</a:t>
            </a:r>
          </a:p>
          <a:p>
            <a:pPr algn="l"/>
            <a:r>
              <a:rPr lang="en-US" sz="1600"/>
              <a:t>    for each legal move an </a:t>
            </a:r>
            <a:r>
              <a:rPr lang="en-US" sz="1600">
                <a:solidFill>
                  <a:schemeClr val="accent2"/>
                </a:solidFill>
              </a:rPr>
              <a:t>ideal human</a:t>
            </a:r>
            <a:r>
              <a:rPr lang="en-US" sz="1600"/>
              <a:t> could make </a:t>
            </a:r>
          </a:p>
          <a:p>
            <a:pPr algn="l"/>
            <a:r>
              <a:rPr lang="en-US" sz="1600"/>
              <a:t>       temporarily make move[i]</a:t>
            </a:r>
          </a:p>
          <a:p>
            <a:pPr algn="l"/>
            <a:r>
              <a:rPr lang="en-US" sz="1600"/>
              <a:t>       score[i] =FindBest</a:t>
            </a:r>
            <a:r>
              <a:rPr lang="en-US" sz="1600">
                <a:solidFill>
                  <a:schemeClr val="accent2"/>
                </a:solidFill>
              </a:rPr>
              <a:t>Comp</a:t>
            </a:r>
            <a:r>
              <a:rPr lang="en-US" sz="1600"/>
              <a:t>Move(depth-1);</a:t>
            </a:r>
          </a:p>
          <a:p>
            <a:pPr algn="l"/>
            <a:r>
              <a:rPr lang="en-US" sz="1600"/>
              <a:t>       undo move[i]</a:t>
            </a:r>
          </a:p>
          <a:p>
            <a:pPr algn="l"/>
            <a:r>
              <a:rPr lang="en-US" sz="1600"/>
              <a:t>   return the best {score,move}  </a:t>
            </a:r>
            <a:r>
              <a:rPr lang="en-US" sz="1600">
                <a:solidFill>
                  <a:schemeClr val="accent2"/>
                </a:solidFill>
              </a:rPr>
              <a:t>for the human</a:t>
            </a:r>
          </a:p>
          <a:p>
            <a:pPr algn="l"/>
            <a:r>
              <a:rPr lang="en-US" sz="1600"/>
              <a:t>}</a:t>
            </a:r>
          </a:p>
        </p:txBody>
      </p:sp>
      <p:sp>
        <p:nvSpPr>
          <p:cNvPr id="770092" name="Text Box 44"/>
          <p:cNvSpPr txBox="1">
            <a:spLocks noChangeArrowheads="1"/>
          </p:cNvSpPr>
          <p:nvPr/>
        </p:nvSpPr>
        <p:spPr bwMode="auto">
          <a:xfrm>
            <a:off x="2927350" y="8794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0</a:t>
            </a:r>
          </a:p>
        </p:txBody>
      </p:sp>
      <p:sp>
        <p:nvSpPr>
          <p:cNvPr id="770093" name="Line 45"/>
          <p:cNvSpPr>
            <a:spLocks noChangeShapeType="1"/>
          </p:cNvSpPr>
          <p:nvPr/>
        </p:nvSpPr>
        <p:spPr bwMode="auto">
          <a:xfrm>
            <a:off x="285750" y="17335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0094" name="Group 46"/>
          <p:cNvGrpSpPr>
            <a:grpSpLocks/>
          </p:cNvGrpSpPr>
          <p:nvPr/>
        </p:nvGrpSpPr>
        <p:grpSpPr bwMode="auto">
          <a:xfrm>
            <a:off x="2219325" y="47625"/>
            <a:ext cx="3505200" cy="1485900"/>
            <a:chOff x="1398" y="30"/>
            <a:chExt cx="2208" cy="936"/>
          </a:xfrm>
        </p:grpSpPr>
        <p:sp>
          <p:nvSpPr>
            <p:cNvPr id="770095" name="AutoShape 47"/>
            <p:cNvSpPr>
              <a:spLocks noChangeArrowheads="1"/>
            </p:cNvSpPr>
            <p:nvPr/>
          </p:nvSpPr>
          <p:spPr bwMode="auto">
            <a:xfrm>
              <a:off x="1398" y="30"/>
              <a:ext cx="2208" cy="936"/>
            </a:xfrm>
            <a:prstGeom prst="wedgeRoundRectCallout">
              <a:avLst>
                <a:gd name="adj1" fmla="val -52852"/>
                <a:gd name="adj2" fmla="val 72222"/>
                <a:gd name="adj3" fmla="val 16667"/>
              </a:avLst>
            </a:prstGeom>
            <a:solidFill>
              <a:srgbClr val="EFFFE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>
                  <a:solidFill>
                    <a:schemeClr val="accent2"/>
                  </a:solidFill>
                </a:rPr>
                <a:t>So far, the computer’s lost his bishop      and a pawn     .</a:t>
              </a:r>
            </a:p>
            <a:p>
              <a:r>
                <a:rPr lang="en-US">
                  <a:solidFill>
                    <a:schemeClr val="accent2"/>
                  </a:solidFill>
                </a:rPr>
                <a:t>The human’s lost </a:t>
              </a:r>
              <a:br>
                <a:rPr lang="en-US">
                  <a:solidFill>
                    <a:schemeClr val="accent2"/>
                  </a:solidFill>
                </a:rPr>
              </a:br>
              <a:r>
                <a:rPr lang="en-US">
                  <a:solidFill>
                    <a:schemeClr val="accent2"/>
                  </a:solidFill>
                </a:rPr>
                <a:t>two pawns      .</a:t>
              </a:r>
            </a:p>
            <a:p>
              <a:r>
                <a:rPr lang="en-US">
                  <a:solidFill>
                    <a:schemeClr val="accent2"/>
                  </a:solidFill>
                </a:rPr>
                <a:t>Advantage: </a:t>
              </a:r>
              <a:r>
                <a:rPr lang="en-US">
                  <a:solidFill>
                    <a:srgbClr val="6600CC"/>
                  </a:solidFill>
                </a:rPr>
                <a:t>Human +1</a:t>
              </a:r>
            </a:p>
            <a:p>
              <a:endParaRPr lang="en-US">
                <a:solidFill>
                  <a:schemeClr val="accent2"/>
                </a:solidFill>
              </a:endParaRPr>
            </a:p>
          </p:txBody>
        </p:sp>
        <p:pic>
          <p:nvPicPr>
            <p:cNvPr id="770096" name="Picture 4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4" y="261"/>
              <a:ext cx="180" cy="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0097" name="Picture 4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4" y="258"/>
              <a:ext cx="157" cy="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0098" name="Picture 5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594"/>
              <a:ext cx="156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0099" name="Line 51"/>
          <p:cNvSpPr>
            <a:spLocks noChangeShapeType="1"/>
          </p:cNvSpPr>
          <p:nvPr/>
        </p:nvSpPr>
        <p:spPr bwMode="auto">
          <a:xfrm>
            <a:off x="457200" y="1981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7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7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7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770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00104 -0.05 L 0.07292 -0.05 " pathEditMode="relative" rAng="0" ptsTypes="AAA">
                                      <p:cBhvr>
                                        <p:cTn id="57" dur="2000" fill="hold"/>
                                        <p:tgtEl>
                                          <p:spTgt spid="770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7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7700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7700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7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79" grpId="0" animBg="1"/>
      <p:bldP spid="770080" grpId="0" animBg="1"/>
      <p:bldP spid="770081" grpId="0" animBg="1"/>
      <p:bldP spid="770081" grpId="1" animBg="1"/>
      <p:bldP spid="770082" grpId="0"/>
      <p:bldP spid="770083" grpId="0" animBg="1"/>
      <p:bldP spid="770083" grpId="1" animBg="1"/>
      <p:bldP spid="770085" grpId="0" animBg="1"/>
      <p:bldP spid="770085" grpId="1" animBg="1"/>
      <p:bldP spid="770086" grpId="0" animBg="1"/>
      <p:bldP spid="770086" grpId="1" animBg="1"/>
      <p:bldP spid="770088" grpId="0" animBg="1"/>
      <p:bldP spid="770089" grpId="0" animBg="1"/>
      <p:bldP spid="770090" grpId="0" animBg="1"/>
      <p:bldP spid="770091" grpId="0" animBg="1"/>
      <p:bldP spid="770092" grpId="0"/>
      <p:bldP spid="770093" grpId="0" animBg="1"/>
      <p:bldP spid="770093" grpId="1" animBg="1"/>
      <p:bldP spid="770099" grpId="0" animBg="1"/>
      <p:bldP spid="770099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DA90-A1FC-455C-80B9-882CFE0D8638}" type="slidenum">
              <a:rPr lang="en-US"/>
              <a:pPr/>
              <a:t>74</a:t>
            </a:fld>
            <a:endParaRPr lang="en-US"/>
          </a:p>
        </p:txBody>
      </p:sp>
      <p:pic>
        <p:nvPicPr>
          <p:cNvPr id="772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909638"/>
            <a:ext cx="29146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Writing a Chess Player</a:t>
            </a:r>
          </a:p>
        </p:txBody>
      </p:sp>
      <p:sp>
        <p:nvSpPr>
          <p:cNvPr id="772100" name="Text Box 4"/>
          <p:cNvSpPr txBox="1">
            <a:spLocks noChangeArrowheads="1"/>
          </p:cNvSpPr>
          <p:nvPr/>
        </p:nvSpPr>
        <p:spPr bwMode="auto">
          <a:xfrm>
            <a:off x="152400" y="4165600"/>
            <a:ext cx="5654675" cy="2540000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FindBest</a:t>
            </a:r>
            <a:r>
              <a:rPr lang="en-US" sz="1600">
                <a:solidFill>
                  <a:schemeClr val="accent2"/>
                </a:solidFill>
              </a:rPr>
              <a:t>Comp</a:t>
            </a:r>
            <a:r>
              <a:rPr lang="en-US" sz="1600"/>
              <a:t>Move(int depth)</a:t>
            </a:r>
          </a:p>
          <a:p>
            <a:pPr algn="l"/>
            <a:r>
              <a:rPr lang="en-US" sz="1600"/>
              <a:t>{</a:t>
            </a:r>
          </a:p>
          <a:p>
            <a:pPr algn="l"/>
            <a:r>
              <a:rPr lang="en-US" sz="1600"/>
              <a:t>    if depth is zero</a:t>
            </a:r>
          </a:p>
          <a:p>
            <a:pPr algn="l"/>
            <a:r>
              <a:rPr lang="en-US" sz="1600"/>
              <a:t>       return (evaluate(board))</a:t>
            </a:r>
          </a:p>
          <a:p>
            <a:pPr algn="l"/>
            <a:r>
              <a:rPr lang="en-US" sz="1600"/>
              <a:t>    for each legal move the </a:t>
            </a:r>
            <a:r>
              <a:rPr lang="en-US" sz="1600">
                <a:solidFill>
                  <a:schemeClr val="accent2"/>
                </a:solidFill>
              </a:rPr>
              <a:t>computer</a:t>
            </a:r>
            <a:r>
              <a:rPr lang="en-US" sz="1600"/>
              <a:t> can make </a:t>
            </a:r>
          </a:p>
          <a:p>
            <a:pPr algn="l"/>
            <a:r>
              <a:rPr lang="en-US" sz="1600"/>
              <a:t>       temporarily make move[i]</a:t>
            </a:r>
          </a:p>
          <a:p>
            <a:pPr algn="l"/>
            <a:r>
              <a:rPr lang="en-US" sz="1600"/>
              <a:t>       score[i] =FindBest</a:t>
            </a:r>
            <a:r>
              <a:rPr lang="en-US" sz="1600">
                <a:solidFill>
                  <a:schemeClr val="accent2"/>
                </a:solidFill>
              </a:rPr>
              <a:t>Human</a:t>
            </a:r>
            <a:r>
              <a:rPr lang="en-US" sz="1600"/>
              <a:t>Move(depth-1);</a:t>
            </a:r>
          </a:p>
          <a:p>
            <a:pPr algn="l"/>
            <a:r>
              <a:rPr lang="en-US" sz="1600"/>
              <a:t>       undo move[i]</a:t>
            </a:r>
          </a:p>
          <a:p>
            <a:pPr algn="l"/>
            <a:r>
              <a:rPr lang="en-US" sz="1600"/>
              <a:t>   return the best {score,move} </a:t>
            </a:r>
            <a:r>
              <a:rPr lang="en-US" sz="1600">
                <a:solidFill>
                  <a:schemeClr val="accent2"/>
                </a:solidFill>
              </a:rPr>
              <a:t>for the computer</a:t>
            </a:r>
          </a:p>
          <a:p>
            <a:pPr algn="l"/>
            <a:r>
              <a:rPr lang="en-US" sz="1600"/>
              <a:t>}</a:t>
            </a:r>
          </a:p>
        </p:txBody>
      </p:sp>
      <p:pic>
        <p:nvPicPr>
          <p:cNvPr id="772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0"/>
            <a:ext cx="342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2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65760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2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5" y="2695575"/>
            <a:ext cx="33337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2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5263"/>
          <a:stretch>
            <a:fillRect/>
          </a:stretch>
        </p:blipFill>
        <p:spPr bwMode="auto">
          <a:xfrm>
            <a:off x="9696450" y="5505450"/>
            <a:ext cx="3238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105" name="Text Box 9"/>
          <p:cNvSpPr txBox="1">
            <a:spLocks noChangeArrowheads="1"/>
          </p:cNvSpPr>
          <p:nvPr/>
        </p:nvSpPr>
        <p:spPr bwMode="auto">
          <a:xfrm>
            <a:off x="6553200" y="3810000"/>
            <a:ext cx="1925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Computer Player</a:t>
            </a:r>
          </a:p>
        </p:txBody>
      </p:sp>
      <p:pic>
        <p:nvPicPr>
          <p:cNvPr id="77210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38600"/>
            <a:ext cx="3333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210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8592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2108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1676400"/>
            <a:ext cx="3429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2109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81940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110" name="Text Box 14"/>
          <p:cNvSpPr txBox="1">
            <a:spLocks noChangeArrowheads="1"/>
          </p:cNvSpPr>
          <p:nvPr/>
        </p:nvSpPr>
        <p:spPr bwMode="auto">
          <a:xfrm>
            <a:off x="6629400" y="609600"/>
            <a:ext cx="1614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Human Player</a:t>
            </a:r>
          </a:p>
        </p:txBody>
      </p:sp>
      <p:sp>
        <p:nvSpPr>
          <p:cNvPr id="772111" name="Text Box 15"/>
          <p:cNvSpPr txBox="1">
            <a:spLocks noChangeArrowheads="1"/>
          </p:cNvSpPr>
          <p:nvPr/>
        </p:nvSpPr>
        <p:spPr bwMode="auto">
          <a:xfrm>
            <a:off x="5900738" y="4953000"/>
            <a:ext cx="3167062" cy="1806575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while (gameOver == false)</a:t>
            </a:r>
          </a:p>
          <a:p>
            <a:pPr algn="l"/>
            <a:r>
              <a:rPr lang="en-US" sz="1600"/>
              <a:t>{</a:t>
            </a:r>
          </a:p>
          <a:p>
            <a:pPr algn="l"/>
            <a:r>
              <a:rPr lang="en-US" sz="1600"/>
              <a:t>  move = GetPlayerMove();</a:t>
            </a:r>
          </a:p>
          <a:p>
            <a:pPr algn="l"/>
            <a:r>
              <a:rPr lang="en-US" sz="1600"/>
              <a:t>  apply move;</a:t>
            </a:r>
          </a:p>
          <a:p>
            <a:pPr algn="l"/>
            <a:r>
              <a:rPr lang="en-US" sz="1600"/>
              <a:t>  move = FindBestCompMove(3);</a:t>
            </a:r>
          </a:p>
          <a:p>
            <a:pPr algn="l"/>
            <a:r>
              <a:rPr lang="en-US" sz="1600"/>
              <a:t>  apply move;</a:t>
            </a:r>
          </a:p>
          <a:p>
            <a:pPr algn="l"/>
            <a:r>
              <a:rPr lang="en-US" sz="1600"/>
              <a:t>}</a:t>
            </a:r>
          </a:p>
        </p:txBody>
      </p:sp>
      <p:sp>
        <p:nvSpPr>
          <p:cNvPr id="772112" name="Rectangle 16"/>
          <p:cNvSpPr>
            <a:spLocks noChangeArrowheads="1"/>
          </p:cNvSpPr>
          <p:nvPr/>
        </p:nvSpPr>
        <p:spPr bwMode="auto">
          <a:xfrm>
            <a:off x="6057900" y="3057525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772113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270510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114" name="Rectangle 18"/>
          <p:cNvSpPr>
            <a:spLocks noChangeArrowheads="1"/>
          </p:cNvSpPr>
          <p:nvPr/>
        </p:nvSpPr>
        <p:spPr bwMode="auto">
          <a:xfrm>
            <a:off x="6057900" y="2714625"/>
            <a:ext cx="323850" cy="314325"/>
          </a:xfrm>
          <a:prstGeom prst="rect">
            <a:avLst/>
          </a:prstGeom>
          <a:noFill/>
          <a:ln w="38100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2115" name="Line 19"/>
          <p:cNvSpPr>
            <a:spLocks noChangeShapeType="1"/>
          </p:cNvSpPr>
          <p:nvPr/>
        </p:nvSpPr>
        <p:spPr bwMode="auto">
          <a:xfrm>
            <a:off x="228600" y="5819775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16" name="Text Box 20"/>
          <p:cNvSpPr txBox="1">
            <a:spLocks noChangeArrowheads="1"/>
          </p:cNvSpPr>
          <p:nvPr/>
        </p:nvSpPr>
        <p:spPr bwMode="auto">
          <a:xfrm>
            <a:off x="209550" y="3133725"/>
            <a:ext cx="5654675" cy="2540000"/>
          </a:xfrm>
          <a:prstGeom prst="rect">
            <a:avLst/>
          </a:prstGeom>
          <a:solidFill>
            <a:srgbClr val="F3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FindBest</a:t>
            </a:r>
            <a:r>
              <a:rPr lang="en-US" sz="1600">
                <a:solidFill>
                  <a:schemeClr val="accent2"/>
                </a:solidFill>
              </a:rPr>
              <a:t>Human</a:t>
            </a:r>
            <a:r>
              <a:rPr lang="en-US" sz="1600"/>
              <a:t>Move(int depth)</a:t>
            </a:r>
          </a:p>
          <a:p>
            <a:pPr algn="l"/>
            <a:r>
              <a:rPr lang="en-US" sz="1600"/>
              <a:t>{</a:t>
            </a:r>
          </a:p>
          <a:p>
            <a:pPr algn="l"/>
            <a:r>
              <a:rPr lang="en-US" sz="1600"/>
              <a:t>    if depth is zero</a:t>
            </a:r>
          </a:p>
          <a:p>
            <a:pPr algn="l"/>
            <a:r>
              <a:rPr lang="en-US" sz="1600"/>
              <a:t>       return (evaluate(board))</a:t>
            </a:r>
          </a:p>
          <a:p>
            <a:pPr algn="l"/>
            <a:r>
              <a:rPr lang="en-US" sz="1600"/>
              <a:t>    for each legal move an </a:t>
            </a:r>
            <a:r>
              <a:rPr lang="en-US" sz="1600">
                <a:solidFill>
                  <a:schemeClr val="accent2"/>
                </a:solidFill>
              </a:rPr>
              <a:t>ideal human</a:t>
            </a:r>
            <a:r>
              <a:rPr lang="en-US" sz="1600"/>
              <a:t> could make </a:t>
            </a:r>
          </a:p>
          <a:p>
            <a:pPr algn="l"/>
            <a:r>
              <a:rPr lang="en-US" sz="1600"/>
              <a:t>       temporarily make move[i]</a:t>
            </a:r>
          </a:p>
          <a:p>
            <a:pPr algn="l"/>
            <a:r>
              <a:rPr lang="en-US" sz="1600"/>
              <a:t>       score[i] =FindBest</a:t>
            </a:r>
            <a:r>
              <a:rPr lang="en-US" sz="1600">
                <a:solidFill>
                  <a:schemeClr val="accent2"/>
                </a:solidFill>
              </a:rPr>
              <a:t>Comp</a:t>
            </a:r>
            <a:r>
              <a:rPr lang="en-US" sz="1600"/>
              <a:t>Move(depth-1);</a:t>
            </a:r>
          </a:p>
          <a:p>
            <a:pPr algn="l"/>
            <a:r>
              <a:rPr lang="en-US" sz="1600"/>
              <a:t>       undo move[i]</a:t>
            </a:r>
          </a:p>
          <a:p>
            <a:pPr algn="l"/>
            <a:r>
              <a:rPr lang="en-US" sz="1600"/>
              <a:t>   return the best {score,move}  </a:t>
            </a:r>
            <a:r>
              <a:rPr lang="en-US" sz="1600">
                <a:solidFill>
                  <a:schemeClr val="accent2"/>
                </a:solidFill>
              </a:rPr>
              <a:t>for the human</a:t>
            </a:r>
          </a:p>
          <a:p>
            <a:pPr algn="l"/>
            <a:r>
              <a:rPr lang="en-US" sz="1600"/>
              <a:t>}</a:t>
            </a:r>
          </a:p>
        </p:txBody>
      </p:sp>
      <p:sp>
        <p:nvSpPr>
          <p:cNvPr id="772117" name="Rectangle 21"/>
          <p:cNvSpPr>
            <a:spLocks noChangeArrowheads="1"/>
          </p:cNvSpPr>
          <p:nvPr/>
        </p:nvSpPr>
        <p:spPr bwMode="auto">
          <a:xfrm>
            <a:off x="6753225" y="1685925"/>
            <a:ext cx="323850" cy="314325"/>
          </a:xfrm>
          <a:prstGeom prst="rect">
            <a:avLst/>
          </a:prstGeom>
          <a:noFill/>
          <a:ln w="381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2118" name="Line 22"/>
          <p:cNvSpPr>
            <a:spLocks noChangeShapeType="1"/>
          </p:cNvSpPr>
          <p:nvPr/>
        </p:nvSpPr>
        <p:spPr bwMode="auto">
          <a:xfrm>
            <a:off x="323850" y="4791075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19" name="Text Box 23"/>
          <p:cNvSpPr txBox="1">
            <a:spLocks noChangeArrowheads="1"/>
          </p:cNvSpPr>
          <p:nvPr/>
        </p:nvSpPr>
        <p:spPr bwMode="auto">
          <a:xfrm>
            <a:off x="285750" y="2057400"/>
            <a:ext cx="5654675" cy="2540000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FindBest</a:t>
            </a:r>
            <a:r>
              <a:rPr lang="en-US" sz="1600">
                <a:solidFill>
                  <a:schemeClr val="accent2"/>
                </a:solidFill>
              </a:rPr>
              <a:t>Comp</a:t>
            </a:r>
            <a:r>
              <a:rPr lang="en-US" sz="1600"/>
              <a:t>Move(int depth)</a:t>
            </a:r>
          </a:p>
          <a:p>
            <a:pPr algn="l"/>
            <a:r>
              <a:rPr lang="en-US" sz="1600"/>
              <a:t>{</a:t>
            </a:r>
          </a:p>
          <a:p>
            <a:pPr algn="l"/>
            <a:r>
              <a:rPr lang="en-US" sz="1600"/>
              <a:t>    if depth is zero</a:t>
            </a:r>
          </a:p>
          <a:p>
            <a:pPr algn="l"/>
            <a:r>
              <a:rPr lang="en-US" sz="1600"/>
              <a:t>       return (evaluate(board))</a:t>
            </a:r>
          </a:p>
          <a:p>
            <a:pPr algn="l"/>
            <a:r>
              <a:rPr lang="en-US" sz="1600"/>
              <a:t>    for each legal move the </a:t>
            </a:r>
            <a:r>
              <a:rPr lang="en-US" sz="1600">
                <a:solidFill>
                  <a:schemeClr val="accent2"/>
                </a:solidFill>
              </a:rPr>
              <a:t>computer</a:t>
            </a:r>
            <a:r>
              <a:rPr lang="en-US" sz="1600"/>
              <a:t> can make </a:t>
            </a:r>
          </a:p>
          <a:p>
            <a:pPr algn="l"/>
            <a:r>
              <a:rPr lang="en-US" sz="1600"/>
              <a:t>       temporarily make move[i]</a:t>
            </a:r>
          </a:p>
          <a:p>
            <a:pPr algn="l"/>
            <a:r>
              <a:rPr lang="en-US" sz="1600"/>
              <a:t>       score[i] =FindBest</a:t>
            </a:r>
            <a:r>
              <a:rPr lang="en-US" sz="1600">
                <a:solidFill>
                  <a:schemeClr val="accent2"/>
                </a:solidFill>
              </a:rPr>
              <a:t>Human</a:t>
            </a:r>
            <a:r>
              <a:rPr lang="en-US" sz="1600"/>
              <a:t>Move(depth-1);</a:t>
            </a:r>
          </a:p>
          <a:p>
            <a:pPr algn="l"/>
            <a:r>
              <a:rPr lang="en-US" sz="1600"/>
              <a:t>       undo move[i]</a:t>
            </a:r>
          </a:p>
          <a:p>
            <a:pPr algn="l"/>
            <a:r>
              <a:rPr lang="en-US" sz="1600"/>
              <a:t>   return the best {score,move} </a:t>
            </a:r>
            <a:r>
              <a:rPr lang="en-US" sz="1600">
                <a:solidFill>
                  <a:schemeClr val="accent2"/>
                </a:solidFill>
              </a:rPr>
              <a:t>for the computer</a:t>
            </a:r>
          </a:p>
          <a:p>
            <a:pPr algn="l"/>
            <a:r>
              <a:rPr lang="en-US" sz="1600"/>
              <a:t>}</a:t>
            </a:r>
          </a:p>
        </p:txBody>
      </p:sp>
      <p:sp>
        <p:nvSpPr>
          <p:cNvPr id="772120" name="Text Box 24"/>
          <p:cNvSpPr txBox="1">
            <a:spLocks noChangeArrowheads="1"/>
          </p:cNvSpPr>
          <p:nvPr/>
        </p:nvSpPr>
        <p:spPr bwMode="auto">
          <a:xfrm>
            <a:off x="2736850" y="188118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</a:t>
            </a:r>
          </a:p>
        </p:txBody>
      </p:sp>
      <p:pic>
        <p:nvPicPr>
          <p:cNvPr id="772121" name="Picture 2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1685925"/>
            <a:ext cx="3143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122" name="AutoShape 26"/>
          <p:cNvSpPr>
            <a:spLocks noChangeArrowheads="1"/>
          </p:cNvSpPr>
          <p:nvPr/>
        </p:nvSpPr>
        <p:spPr bwMode="auto">
          <a:xfrm>
            <a:off x="2667000" y="1828800"/>
            <a:ext cx="3419475" cy="1333500"/>
          </a:xfrm>
          <a:prstGeom prst="wedgeRoundRectCallout">
            <a:avLst>
              <a:gd name="adj1" fmla="val -52926"/>
              <a:gd name="adj2" fmla="val 86190"/>
              <a:gd name="adj3" fmla="val 16667"/>
            </a:avLst>
          </a:prstGeom>
          <a:solidFill>
            <a:srgbClr val="EFFFE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OK – this sequence of moves yields a score of +1 for the human. I’ll remember that. </a:t>
            </a:r>
          </a:p>
        </p:txBody>
      </p:sp>
      <p:sp>
        <p:nvSpPr>
          <p:cNvPr id="772123" name="Text Box 27"/>
          <p:cNvSpPr txBox="1">
            <a:spLocks noChangeArrowheads="1"/>
          </p:cNvSpPr>
          <p:nvPr/>
        </p:nvSpPr>
        <p:spPr bwMode="auto">
          <a:xfrm>
            <a:off x="6451600" y="1889125"/>
            <a:ext cx="550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+3c</a:t>
            </a:r>
          </a:p>
        </p:txBody>
      </p:sp>
      <p:pic>
        <p:nvPicPr>
          <p:cNvPr id="772124" name="Picture 2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202882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2125" name="Picture 2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2352675"/>
            <a:ext cx="33337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126" name="Rectangle 30"/>
          <p:cNvSpPr>
            <a:spLocks noChangeArrowheads="1"/>
          </p:cNvSpPr>
          <p:nvPr/>
        </p:nvSpPr>
        <p:spPr bwMode="auto">
          <a:xfrm>
            <a:off x="8124825" y="2362200"/>
            <a:ext cx="323850" cy="314325"/>
          </a:xfrm>
          <a:prstGeom prst="rect">
            <a:avLst/>
          </a:prstGeom>
          <a:noFill/>
          <a:ln w="38100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2127" name="Line 31"/>
          <p:cNvSpPr>
            <a:spLocks noChangeShapeType="1"/>
          </p:cNvSpPr>
          <p:nvPr/>
        </p:nvSpPr>
        <p:spPr bwMode="auto">
          <a:xfrm>
            <a:off x="381000" y="3695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28" name="Text Box 32"/>
          <p:cNvSpPr txBox="1">
            <a:spLocks noChangeArrowheads="1"/>
          </p:cNvSpPr>
          <p:nvPr/>
        </p:nvSpPr>
        <p:spPr bwMode="auto">
          <a:xfrm>
            <a:off x="7927975" y="2555875"/>
            <a:ext cx="528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+1h</a:t>
            </a:r>
          </a:p>
        </p:txBody>
      </p:sp>
      <p:sp>
        <p:nvSpPr>
          <p:cNvPr id="772129" name="Line 33"/>
          <p:cNvSpPr>
            <a:spLocks noChangeShapeType="1"/>
          </p:cNvSpPr>
          <p:nvPr/>
        </p:nvSpPr>
        <p:spPr bwMode="auto">
          <a:xfrm>
            <a:off x="400050" y="39433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30" name="Line 34"/>
          <p:cNvSpPr>
            <a:spLocks noChangeShapeType="1"/>
          </p:cNvSpPr>
          <p:nvPr/>
        </p:nvSpPr>
        <p:spPr bwMode="auto">
          <a:xfrm>
            <a:off x="247650" y="32099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31" name="AutoShape 35"/>
          <p:cNvSpPr>
            <a:spLocks noChangeArrowheads="1"/>
          </p:cNvSpPr>
          <p:nvPr/>
        </p:nvSpPr>
        <p:spPr bwMode="auto">
          <a:xfrm>
            <a:off x="1990725" y="1295400"/>
            <a:ext cx="3552825" cy="1333500"/>
          </a:xfrm>
          <a:prstGeom prst="wedgeRoundRectCallout">
            <a:avLst>
              <a:gd name="adj1" fmla="val -49060"/>
              <a:gd name="adj2" fmla="val 86190"/>
              <a:gd name="adj3" fmla="val 16667"/>
            </a:avLst>
          </a:prstGeom>
          <a:solidFill>
            <a:srgbClr val="EFFFE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The computer continues through the rest of the moves it could make and gets scores for each of them…</a:t>
            </a:r>
          </a:p>
        </p:txBody>
      </p:sp>
      <p:sp>
        <p:nvSpPr>
          <p:cNvPr id="772132" name="Text Box 36"/>
          <p:cNvSpPr txBox="1">
            <a:spLocks noChangeArrowheads="1"/>
          </p:cNvSpPr>
          <p:nvPr/>
        </p:nvSpPr>
        <p:spPr bwMode="auto">
          <a:xfrm>
            <a:off x="6689725" y="2689225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+0</a:t>
            </a:r>
          </a:p>
        </p:txBody>
      </p:sp>
      <p:sp>
        <p:nvSpPr>
          <p:cNvPr id="772133" name="Text Box 37"/>
          <p:cNvSpPr txBox="1">
            <a:spLocks noChangeArrowheads="1"/>
          </p:cNvSpPr>
          <p:nvPr/>
        </p:nvSpPr>
        <p:spPr bwMode="auto">
          <a:xfrm>
            <a:off x="8394700" y="2686050"/>
            <a:ext cx="528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+1h</a:t>
            </a:r>
          </a:p>
        </p:txBody>
      </p:sp>
      <p:sp>
        <p:nvSpPr>
          <p:cNvPr id="772134" name="Text Box 38"/>
          <p:cNvSpPr txBox="1">
            <a:spLocks noChangeArrowheads="1"/>
          </p:cNvSpPr>
          <p:nvPr/>
        </p:nvSpPr>
        <p:spPr bwMode="auto">
          <a:xfrm>
            <a:off x="6022975" y="2355850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+1c</a:t>
            </a:r>
          </a:p>
        </p:txBody>
      </p:sp>
      <p:sp>
        <p:nvSpPr>
          <p:cNvPr id="772135" name="Line 39"/>
          <p:cNvSpPr>
            <a:spLocks noChangeShapeType="1"/>
          </p:cNvSpPr>
          <p:nvPr/>
        </p:nvSpPr>
        <p:spPr bwMode="auto">
          <a:xfrm>
            <a:off x="142875" y="42005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36" name="AutoShape 40"/>
          <p:cNvSpPr>
            <a:spLocks noChangeArrowheads="1"/>
          </p:cNvSpPr>
          <p:nvPr/>
        </p:nvSpPr>
        <p:spPr bwMode="auto">
          <a:xfrm>
            <a:off x="1466850" y="2257425"/>
            <a:ext cx="4171950" cy="1362075"/>
          </a:xfrm>
          <a:prstGeom prst="wedgeRoundRectCallout">
            <a:avLst>
              <a:gd name="adj1" fmla="val -49199"/>
              <a:gd name="adj2" fmla="val 85431"/>
              <a:gd name="adj3" fmla="val 16667"/>
            </a:avLst>
          </a:prstGeom>
          <a:solidFill>
            <a:srgbClr val="EFFFE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Finally the computer identifies its best possible move option (taking the human’s Rook) and returns it. Result: Score </a:t>
            </a:r>
            <a:r>
              <a:rPr lang="en-US">
                <a:solidFill>
                  <a:srgbClr val="6600CC"/>
                </a:solidFill>
              </a:rPr>
              <a:t>+3c Pawn-&gt;Rook.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772137" name="AutoShape 41"/>
          <p:cNvSpPr>
            <a:spLocks noChangeArrowheads="1"/>
          </p:cNvSpPr>
          <p:nvPr/>
        </p:nvSpPr>
        <p:spPr bwMode="auto">
          <a:xfrm>
            <a:off x="6238875" y="1257300"/>
            <a:ext cx="1447800" cy="1552575"/>
          </a:xfrm>
          <a:prstGeom prst="irregularSeal1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2138" name="Text Box 42"/>
          <p:cNvSpPr txBox="1">
            <a:spLocks noChangeArrowheads="1"/>
          </p:cNvSpPr>
          <p:nvPr/>
        </p:nvSpPr>
        <p:spPr bwMode="auto">
          <a:xfrm>
            <a:off x="669925" y="955675"/>
            <a:ext cx="4413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This process continues out until we return all the way back to the first FindBestCompMove function call…</a:t>
            </a:r>
          </a:p>
        </p:txBody>
      </p:sp>
      <p:pic>
        <p:nvPicPr>
          <p:cNvPr id="772139" name="Picture 4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657350"/>
            <a:ext cx="3143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140" name="Text Box 44"/>
          <p:cNvSpPr txBox="1">
            <a:spLocks noChangeArrowheads="1"/>
          </p:cNvSpPr>
          <p:nvPr/>
        </p:nvSpPr>
        <p:spPr bwMode="auto">
          <a:xfrm>
            <a:off x="685800" y="838200"/>
            <a:ext cx="47085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By playing every move and every counter-move a simulated opponent would make several levels deep, the computer can figure out the best move…</a:t>
            </a:r>
          </a:p>
        </p:txBody>
      </p:sp>
      <p:sp>
        <p:nvSpPr>
          <p:cNvPr id="772141" name="Line 45"/>
          <p:cNvSpPr>
            <a:spLocks noChangeShapeType="1"/>
          </p:cNvSpPr>
          <p:nvPr/>
        </p:nvSpPr>
        <p:spPr bwMode="auto">
          <a:xfrm>
            <a:off x="-9525" y="62865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42" name="Text Box 46"/>
          <p:cNvSpPr txBox="1">
            <a:spLocks noChangeArrowheads="1"/>
          </p:cNvSpPr>
          <p:nvPr/>
        </p:nvSpPr>
        <p:spPr bwMode="auto">
          <a:xfrm>
            <a:off x="701675" y="2362200"/>
            <a:ext cx="4708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It then returns its best possible move to the chess program…</a:t>
            </a:r>
          </a:p>
        </p:txBody>
      </p:sp>
      <p:sp>
        <p:nvSpPr>
          <p:cNvPr id="772143" name="Line 47"/>
          <p:cNvSpPr>
            <a:spLocks noChangeShapeType="1"/>
          </p:cNvSpPr>
          <p:nvPr/>
        </p:nvSpPr>
        <p:spPr bwMode="auto">
          <a:xfrm>
            <a:off x="5705475" y="61055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44" name="Line 48"/>
          <p:cNvSpPr>
            <a:spLocks noChangeShapeType="1"/>
          </p:cNvSpPr>
          <p:nvPr/>
        </p:nvSpPr>
        <p:spPr bwMode="auto">
          <a:xfrm>
            <a:off x="5715000" y="63722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45" name="Rectangle 49"/>
          <p:cNvSpPr>
            <a:spLocks noChangeArrowheads="1"/>
          </p:cNvSpPr>
          <p:nvPr/>
        </p:nvSpPr>
        <p:spPr bwMode="auto">
          <a:xfrm>
            <a:off x="6753225" y="3048000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772146" name="Picture 5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303847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2147" name="Picture 5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2695575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7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772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772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7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7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7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7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/>
                                        <p:tgtEl>
                                          <p:spTgt spid="772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772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772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000"/>
                                        <p:tgtEl>
                                          <p:spTgt spid="772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00104 -0.05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772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0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77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12" grpId="0" animBg="1"/>
      <p:bldP spid="772114" grpId="0" animBg="1"/>
      <p:bldP spid="772115" grpId="0" animBg="1"/>
      <p:bldP spid="772116" grpId="0" animBg="1"/>
      <p:bldP spid="772117" grpId="0" animBg="1"/>
      <p:bldP spid="772118" grpId="0" animBg="1"/>
      <p:bldP spid="772119" grpId="0" animBg="1"/>
      <p:bldP spid="772120" grpId="0"/>
      <p:bldP spid="772122" grpId="0" animBg="1"/>
      <p:bldP spid="772122" grpId="1" animBg="1"/>
      <p:bldP spid="772126" grpId="0" animBg="1"/>
      <p:bldP spid="772127" grpId="0" animBg="1"/>
      <p:bldP spid="772128" grpId="0"/>
      <p:bldP spid="772129" grpId="0" animBg="1"/>
      <p:bldP spid="772129" grpId="1" animBg="1"/>
      <p:bldP spid="772130" grpId="0" animBg="1"/>
      <p:bldP spid="772130" grpId="1" animBg="1"/>
      <p:bldP spid="772131" grpId="0" animBg="1"/>
      <p:bldP spid="772131" grpId="1" animBg="1"/>
      <p:bldP spid="772132" grpId="0"/>
      <p:bldP spid="772133" grpId="0"/>
      <p:bldP spid="772133" grpId="1"/>
      <p:bldP spid="772134" grpId="0"/>
      <p:bldP spid="772135" grpId="0" animBg="1"/>
      <p:bldP spid="772135" grpId="1" animBg="1"/>
      <p:bldP spid="772136" grpId="0" animBg="1"/>
      <p:bldP spid="772136" grpId="1" animBg="1"/>
      <p:bldP spid="772137" grpId="0" animBg="1"/>
      <p:bldP spid="772137" grpId="1" animBg="1"/>
      <p:bldP spid="772137" grpId="2" animBg="1"/>
      <p:bldP spid="772138" grpId="0"/>
      <p:bldP spid="772138" grpId="1"/>
      <p:bldP spid="772140" grpId="0"/>
      <p:bldP spid="772141" grpId="0" animBg="1"/>
      <p:bldP spid="772141" grpId="1" animBg="1"/>
      <p:bldP spid="772142" grpId="0"/>
      <p:bldP spid="772143" grpId="0" animBg="1"/>
      <p:bldP spid="772143" grpId="1" animBg="1"/>
      <p:bldP spid="772144" grpId="0" animBg="1"/>
      <p:bldP spid="772144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C11A-C7C9-466C-A271-CF2F40327E91}" type="slidenum">
              <a:rPr lang="en-US"/>
              <a:pPr/>
              <a:t>75</a:t>
            </a:fld>
            <a:endParaRPr lang="en-US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Design</a:t>
            </a:r>
            <a:endParaRPr lang="en-GB"/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457200" y="1112838"/>
            <a:ext cx="512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So, how does a computer scientist go about designing a program?</a:t>
            </a:r>
          </a:p>
        </p:txBody>
      </p:sp>
      <p:pic>
        <p:nvPicPr>
          <p:cNvPr id="545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43000"/>
            <a:ext cx="3200400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5797" name="Group 5"/>
          <p:cNvGrpSpPr>
            <a:grpSpLocks/>
          </p:cNvGrpSpPr>
          <p:nvPr/>
        </p:nvGrpSpPr>
        <p:grpSpPr bwMode="auto">
          <a:xfrm>
            <a:off x="6096000" y="3863975"/>
            <a:ext cx="2587625" cy="784225"/>
            <a:chOff x="3840" y="2434"/>
            <a:chExt cx="1630" cy="494"/>
          </a:xfrm>
        </p:grpSpPr>
        <p:sp>
          <p:nvSpPr>
            <p:cNvPr id="545798" name="Text Box 6"/>
            <p:cNvSpPr txBox="1">
              <a:spLocks noChangeArrowheads="1"/>
            </p:cNvSpPr>
            <p:nvPr/>
          </p:nvSpPr>
          <p:spPr bwMode="auto">
            <a:xfrm>
              <a:off x="3840" y="2640"/>
              <a:ext cx="16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FF3300"/>
                  </a:solidFill>
                </a:rPr>
                <a:t>Mad EE scientist</a:t>
              </a:r>
            </a:p>
          </p:txBody>
        </p:sp>
        <p:sp>
          <p:nvSpPr>
            <p:cNvPr id="545799" name="Line 7"/>
            <p:cNvSpPr>
              <a:spLocks noChangeShapeType="1"/>
            </p:cNvSpPr>
            <p:nvPr/>
          </p:nvSpPr>
          <p:spPr bwMode="auto">
            <a:xfrm flipH="1" flipV="1">
              <a:off x="4107" y="2434"/>
              <a:ext cx="69" cy="2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5800" name="Text Box 8"/>
          <p:cNvSpPr txBox="1">
            <a:spLocks noChangeArrowheads="1"/>
          </p:cNvSpPr>
          <p:nvPr/>
        </p:nvSpPr>
        <p:spPr bwMode="auto">
          <a:xfrm>
            <a:off x="457200" y="2438400"/>
            <a:ext cx="5121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How do you figure out all of the </a:t>
            </a:r>
            <a:r>
              <a:rPr lang="en-US" sz="2400">
                <a:solidFill>
                  <a:srgbClr val="6600CC"/>
                </a:solidFill>
              </a:rPr>
              <a:t>classes</a:t>
            </a:r>
            <a:r>
              <a:rPr lang="en-US" sz="2400"/>
              <a:t>, </a:t>
            </a:r>
            <a:r>
              <a:rPr lang="en-US" sz="2400">
                <a:solidFill>
                  <a:srgbClr val="6600CC"/>
                </a:solidFill>
              </a:rPr>
              <a:t>methods</a:t>
            </a:r>
            <a:r>
              <a:rPr lang="en-US" sz="2400"/>
              <a:t>, </a:t>
            </a:r>
            <a:r>
              <a:rPr lang="en-US" sz="2400">
                <a:solidFill>
                  <a:srgbClr val="6600CC"/>
                </a:solidFill>
              </a:rPr>
              <a:t>algorithms</a:t>
            </a:r>
            <a:r>
              <a:rPr lang="en-US" sz="2400"/>
              <a:t>, etc. that you need for a program?</a:t>
            </a:r>
          </a:p>
        </p:txBody>
      </p:sp>
      <p:sp>
        <p:nvSpPr>
          <p:cNvPr id="545801" name="Rectangle 9"/>
          <p:cNvSpPr>
            <a:spLocks noChangeArrowheads="1"/>
          </p:cNvSpPr>
          <p:nvPr/>
        </p:nvSpPr>
        <p:spPr bwMode="auto">
          <a:xfrm>
            <a:off x="5965825" y="4016375"/>
            <a:ext cx="2644775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802" name="Text Box 10"/>
          <p:cNvSpPr txBox="1">
            <a:spLocks noChangeArrowheads="1"/>
          </p:cNvSpPr>
          <p:nvPr/>
        </p:nvSpPr>
        <p:spPr bwMode="auto">
          <a:xfrm>
            <a:off x="5334000" y="4038600"/>
            <a:ext cx="403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(Well, it’s not easy!  Many senior engineers are </a:t>
            </a:r>
            <a:r>
              <a:rPr lang="en-US">
                <a:solidFill>
                  <a:schemeClr val="accent2"/>
                </a:solidFill>
              </a:rPr>
              <a:t>horrible </a:t>
            </a:r>
            <a:r>
              <a:rPr lang="en-US"/>
              <a:t>at it!)</a:t>
            </a:r>
          </a:p>
        </p:txBody>
      </p:sp>
      <p:sp>
        <p:nvSpPr>
          <p:cNvPr id="545803" name="Text Box 11"/>
          <p:cNvSpPr txBox="1">
            <a:spLocks noChangeArrowheads="1"/>
          </p:cNvSpPr>
          <p:nvPr/>
        </p:nvSpPr>
        <p:spPr bwMode="auto">
          <a:xfrm>
            <a:off x="457200" y="4038600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At a high level, its best to tackle</a:t>
            </a:r>
            <a:br>
              <a:rPr lang="en-US" sz="2400"/>
            </a:br>
            <a:r>
              <a:rPr lang="en-US" sz="2400"/>
              <a:t>a design in two phases:</a:t>
            </a:r>
          </a:p>
        </p:txBody>
      </p:sp>
      <p:sp>
        <p:nvSpPr>
          <p:cNvPr id="545804" name="Text Box 12"/>
          <p:cNvSpPr txBox="1">
            <a:spLocks noChangeArrowheads="1"/>
          </p:cNvSpPr>
          <p:nvPr/>
        </p:nvSpPr>
        <p:spPr bwMode="auto">
          <a:xfrm>
            <a:off x="533400" y="5197475"/>
            <a:ext cx="4267200" cy="15557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First</a:t>
            </a:r>
            <a:r>
              <a:rPr lang="en-US" sz="2400"/>
              <a:t>, determine the classes you need, what data they hold, and how they interact with one another.</a:t>
            </a:r>
          </a:p>
        </p:txBody>
      </p:sp>
      <p:sp>
        <p:nvSpPr>
          <p:cNvPr id="545805" name="Text Box 13"/>
          <p:cNvSpPr txBox="1">
            <a:spLocks noChangeArrowheads="1"/>
          </p:cNvSpPr>
          <p:nvPr/>
        </p:nvSpPr>
        <p:spPr bwMode="auto">
          <a:xfrm>
            <a:off x="5105400" y="5197475"/>
            <a:ext cx="3886200" cy="15557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200">
              <a:solidFill>
                <a:srgbClr val="006666"/>
              </a:solidFill>
            </a:endParaRPr>
          </a:p>
          <a:p>
            <a:r>
              <a:rPr lang="en-US" sz="2400">
                <a:solidFill>
                  <a:srgbClr val="006666"/>
                </a:solidFill>
              </a:rPr>
              <a:t>Second</a:t>
            </a:r>
            <a:r>
              <a:rPr lang="en-US" sz="2400"/>
              <a:t>, determine each class’s data structures and algorithms.</a:t>
            </a:r>
          </a:p>
          <a:p>
            <a:endParaRPr lang="en-US" sz="1200"/>
          </a:p>
        </p:txBody>
      </p:sp>
      <p:pic>
        <p:nvPicPr>
          <p:cNvPr id="54580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648200"/>
            <a:ext cx="75406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4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0" grpId="0"/>
      <p:bldP spid="545801" grpId="0" animBg="1"/>
      <p:bldP spid="545802" grpId="0"/>
      <p:bldP spid="545803" grpId="0"/>
      <p:bldP spid="545804" grpId="0" animBg="1"/>
      <p:bldP spid="54580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12FA-674E-4E27-891D-54F76025FADC}" type="slidenum">
              <a:rPr lang="en-US"/>
              <a:pPr/>
              <a:t>76</a:t>
            </a:fld>
            <a:endParaRPr lang="en-US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1143000"/>
          </a:xfrm>
        </p:spPr>
        <p:txBody>
          <a:bodyPr/>
          <a:lstStyle/>
          <a:p>
            <a:r>
              <a:rPr lang="en-US"/>
              <a:t>Class Design Steps</a:t>
            </a:r>
          </a:p>
        </p:txBody>
      </p:sp>
      <p:grpSp>
        <p:nvGrpSpPr>
          <p:cNvPr id="547843" name="Group 3"/>
          <p:cNvGrpSpPr>
            <a:grpSpLocks/>
          </p:cNvGrpSpPr>
          <p:nvPr/>
        </p:nvGrpSpPr>
        <p:grpSpPr bwMode="auto">
          <a:xfrm>
            <a:off x="228600" y="2743200"/>
            <a:ext cx="8610600" cy="1524000"/>
            <a:chOff x="144" y="1728"/>
            <a:chExt cx="5424" cy="960"/>
          </a:xfrm>
        </p:grpSpPr>
        <p:sp>
          <p:nvSpPr>
            <p:cNvPr id="547844" name="Rectangle 4"/>
            <p:cNvSpPr>
              <a:spLocks noChangeArrowheads="1"/>
            </p:cNvSpPr>
            <p:nvPr/>
          </p:nvSpPr>
          <p:spPr bwMode="auto">
            <a:xfrm>
              <a:off x="2352" y="1775"/>
              <a:ext cx="321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2. Determine the </a:t>
              </a:r>
              <a:r>
                <a:rPr lang="en-US" sz="2400">
                  <a:solidFill>
                    <a:schemeClr val="accent2"/>
                  </a:solidFill>
                </a:rPr>
                <a:t>outward-facing functionality</a:t>
              </a:r>
              <a:r>
                <a:rPr lang="en-US" sz="2400">
                  <a:solidFill>
                    <a:schemeClr val="tx1"/>
                  </a:solidFill>
                </a:rPr>
                <a:t> of each class.  How do you interact with a class?</a:t>
              </a:r>
            </a:p>
          </p:txBody>
        </p:sp>
        <p:pic>
          <p:nvPicPr>
            <p:cNvPr id="54784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752"/>
              <a:ext cx="1056" cy="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784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1728"/>
              <a:ext cx="865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47847" name="Group 7"/>
          <p:cNvGrpSpPr>
            <a:grpSpLocks/>
          </p:cNvGrpSpPr>
          <p:nvPr/>
        </p:nvGrpSpPr>
        <p:grpSpPr bwMode="auto">
          <a:xfrm>
            <a:off x="338138" y="1066800"/>
            <a:ext cx="8583612" cy="1371600"/>
            <a:chOff x="213" y="672"/>
            <a:chExt cx="5407" cy="864"/>
          </a:xfrm>
        </p:grpSpPr>
        <p:sp>
          <p:nvSpPr>
            <p:cNvPr id="547848" name="Rectangle 8"/>
            <p:cNvSpPr>
              <a:spLocks noChangeArrowheads="1"/>
            </p:cNvSpPr>
            <p:nvPr/>
          </p:nvSpPr>
          <p:spPr bwMode="auto">
            <a:xfrm>
              <a:off x="213" y="802"/>
              <a:ext cx="362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1. Determine the </a:t>
              </a:r>
              <a:r>
                <a:rPr lang="en-US" sz="2400">
                  <a:solidFill>
                    <a:schemeClr val="accent2"/>
                  </a:solidFill>
                </a:rPr>
                <a:t>classes</a:t>
              </a:r>
              <a:r>
                <a:rPr lang="en-US" sz="2400">
                  <a:solidFill>
                    <a:schemeClr val="tx1"/>
                  </a:solidFill>
                </a:rPr>
                <a:t> and </a:t>
              </a:r>
              <a:r>
                <a:rPr lang="en-US" sz="2400">
                  <a:solidFill>
                    <a:schemeClr val="accent2"/>
                  </a:solidFill>
                </a:rPr>
                <a:t>objects</a:t>
              </a:r>
              <a:r>
                <a:rPr lang="en-US" sz="2400">
                  <a:solidFill>
                    <a:schemeClr val="tx1"/>
                  </a:solidFill>
                </a:rPr>
                <a:t> required to solve your problem.</a:t>
              </a:r>
            </a:p>
          </p:txBody>
        </p:sp>
        <p:pic>
          <p:nvPicPr>
            <p:cNvPr id="547849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720"/>
              <a:ext cx="1015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7850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672"/>
              <a:ext cx="628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47851" name="Group 11"/>
          <p:cNvGrpSpPr>
            <a:grpSpLocks/>
          </p:cNvGrpSpPr>
          <p:nvPr/>
        </p:nvGrpSpPr>
        <p:grpSpPr bwMode="auto">
          <a:xfrm>
            <a:off x="457200" y="4648200"/>
            <a:ext cx="8243888" cy="1882775"/>
            <a:chOff x="288" y="2928"/>
            <a:chExt cx="5193" cy="1186"/>
          </a:xfrm>
        </p:grpSpPr>
        <p:sp>
          <p:nvSpPr>
            <p:cNvPr id="547852" name="Rectangle 12"/>
            <p:cNvSpPr>
              <a:spLocks noChangeArrowheads="1"/>
            </p:cNvSpPr>
            <p:nvPr/>
          </p:nvSpPr>
          <p:spPr bwMode="auto">
            <a:xfrm>
              <a:off x="288" y="3044"/>
              <a:ext cx="3504" cy="1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3. Determine the </a:t>
              </a:r>
              <a:r>
                <a:rPr lang="en-US" sz="2400">
                  <a:solidFill>
                    <a:schemeClr val="accent2"/>
                  </a:solidFill>
                </a:rPr>
                <a:t>data</a:t>
              </a:r>
              <a:r>
                <a:rPr lang="en-US" sz="2400">
                  <a:solidFill>
                    <a:schemeClr val="tx1"/>
                  </a:solidFill>
                </a:rPr>
                <a:t> each of your classes holds and…</a:t>
              </a:r>
            </a:p>
            <a:p>
              <a:pPr algn="l">
                <a:spcBef>
                  <a:spcPct val="20000"/>
                </a:spcBef>
              </a:pPr>
              <a:endParaRPr lang="en-US" sz="2400">
                <a:solidFill>
                  <a:schemeClr val="tx1"/>
                </a:solidFill>
              </a:endParaRPr>
            </a:p>
            <a:p>
              <a:pPr algn="l"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4. How they </a:t>
              </a:r>
              <a:r>
                <a:rPr lang="en-US" sz="2400">
                  <a:solidFill>
                    <a:schemeClr val="accent2"/>
                  </a:solidFill>
                </a:rPr>
                <a:t>interact</a:t>
              </a:r>
              <a:r>
                <a:rPr lang="en-US" sz="2400">
                  <a:solidFill>
                    <a:schemeClr val="tx1"/>
                  </a:solidFill>
                </a:rPr>
                <a:t> with each other.</a:t>
              </a:r>
            </a:p>
          </p:txBody>
        </p:sp>
        <p:pic>
          <p:nvPicPr>
            <p:cNvPr id="54785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2928"/>
              <a:ext cx="1449" cy="1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7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7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7BED-6766-4B8C-9372-6171FB607B29}" type="slidenum">
              <a:rPr lang="en-US"/>
              <a:pPr/>
              <a:t>77</a:t>
            </a:fld>
            <a:endParaRPr lang="en-US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549891" name="Text Box 3"/>
          <p:cNvSpPr txBox="1">
            <a:spLocks noChangeArrowheads="1"/>
          </p:cNvSpPr>
          <p:nvPr/>
        </p:nvSpPr>
        <p:spPr bwMode="auto">
          <a:xfrm>
            <a:off x="517525" y="960438"/>
            <a:ext cx="474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Often, we start with a </a:t>
            </a:r>
            <a:r>
              <a:rPr lang="en-US" sz="2400">
                <a:solidFill>
                  <a:srgbClr val="800000"/>
                </a:solidFill>
              </a:rPr>
              <a:t>textual specification</a:t>
            </a:r>
            <a:r>
              <a:rPr lang="en-US" sz="2400"/>
              <a:t> of the problem.</a:t>
            </a: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3962400" y="1997075"/>
            <a:ext cx="472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For instance, let’s consider a spec for an </a:t>
            </a:r>
            <a:r>
              <a:rPr lang="en-US" sz="2400">
                <a:solidFill>
                  <a:schemeClr val="accent2"/>
                </a:solidFill>
              </a:rPr>
              <a:t>electronic calendar</a:t>
            </a:r>
            <a:r>
              <a:rPr lang="en-US" sz="2400"/>
              <a:t>.</a:t>
            </a:r>
          </a:p>
        </p:txBody>
      </p:sp>
      <p:sp>
        <p:nvSpPr>
          <p:cNvPr id="549893" name="Text Box 5"/>
          <p:cNvSpPr txBox="1">
            <a:spLocks noChangeArrowheads="1"/>
          </p:cNvSpPr>
          <p:nvPr/>
        </p:nvSpPr>
        <p:spPr bwMode="auto">
          <a:xfrm>
            <a:off x="304800" y="3352800"/>
            <a:ext cx="84582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Each user’s calendar should contain appointments for that user. </a:t>
            </a:r>
            <a:endParaRPr lang="en-US" sz="2400"/>
          </a:p>
        </p:txBody>
      </p:sp>
      <p:sp>
        <p:nvSpPr>
          <p:cNvPr id="549894" name="Text Box 6"/>
          <p:cNvSpPr txBox="1">
            <a:spLocks noChangeArrowheads="1"/>
          </p:cNvSpPr>
          <p:nvPr/>
        </p:nvSpPr>
        <p:spPr bwMode="auto">
          <a:xfrm>
            <a:off x="303213" y="3298825"/>
            <a:ext cx="8458200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 		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                 There are two different types of appointments, one-time appts and recurring appts. </a:t>
            </a:r>
            <a:endParaRPr lang="en-US" sz="2400"/>
          </a:p>
        </p:txBody>
      </p:sp>
      <p:sp>
        <p:nvSpPr>
          <p:cNvPr id="549895" name="Text Box 7"/>
          <p:cNvSpPr txBox="1">
            <a:spLocks noChangeArrowheads="1"/>
          </p:cNvSpPr>
          <p:nvPr/>
        </p:nvSpPr>
        <p:spPr bwMode="auto">
          <a:xfrm>
            <a:off x="282575" y="5399088"/>
            <a:ext cx="84582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                                      The user of the calendar 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must supply a password before accessing the calendar. </a:t>
            </a:r>
          </a:p>
          <a:p>
            <a:pPr algn="l"/>
            <a:endParaRPr lang="en-US" sz="2400"/>
          </a:p>
        </p:txBody>
      </p:sp>
      <p:sp>
        <p:nvSpPr>
          <p:cNvPr id="549896" name="Text Box 8"/>
          <p:cNvSpPr txBox="1">
            <a:spLocks noChangeArrowheads="1"/>
          </p:cNvSpPr>
          <p:nvPr/>
        </p:nvSpPr>
        <p:spPr bwMode="auto">
          <a:xfrm>
            <a:off x="304800" y="4397375"/>
            <a:ext cx="8458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Users of the calendar can get a list of appointments for the day, add new appointments, remove existing appointments, and check other users’ calendars to see if a time-slot is empty.   </a:t>
            </a:r>
            <a:endParaRPr lang="en-US" sz="2400"/>
          </a:p>
        </p:txBody>
      </p:sp>
      <p:sp>
        <p:nvSpPr>
          <p:cNvPr id="549897" name="Text Box 9"/>
          <p:cNvSpPr txBox="1">
            <a:spLocks noChangeArrowheads="1"/>
          </p:cNvSpPr>
          <p:nvPr/>
        </p:nvSpPr>
        <p:spPr bwMode="auto">
          <a:xfrm>
            <a:off x="293688" y="6097588"/>
            <a:ext cx="84582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Each appointment has a start-time and an end-time, a list of participants, and a location.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00" fill="hold"/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0" fill="hold"/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/>
      <p:bldP spid="549893" grpId="0"/>
      <p:bldP spid="549893" grpId="1"/>
      <p:bldP spid="549894" grpId="0"/>
      <p:bldP spid="549894" grpId="1"/>
      <p:bldP spid="549895" grpId="0"/>
      <p:bldP spid="549895" grpId="1"/>
      <p:bldP spid="549896" grpId="0"/>
      <p:bldP spid="549896" grpId="1"/>
      <p:bldP spid="54989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E326-118A-4DC3-B52F-07AE0A459877}" type="slidenum">
              <a:rPr lang="en-US"/>
              <a:pPr/>
              <a:t>78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-76200"/>
            <a:ext cx="8524875" cy="1143000"/>
          </a:xfrm>
        </p:spPr>
        <p:txBody>
          <a:bodyPr/>
          <a:lstStyle/>
          <a:p>
            <a:r>
              <a:rPr lang="en-US"/>
              <a:t>Step #1: Identify Objects</a:t>
            </a:r>
            <a:endParaRPr lang="en-GB"/>
          </a:p>
        </p:txBody>
      </p:sp>
      <p:sp>
        <p:nvSpPr>
          <p:cNvPr id="551939" name="Text Box 3"/>
          <p:cNvSpPr txBox="1">
            <a:spLocks noChangeArrowheads="1"/>
          </p:cNvSpPr>
          <p:nvPr/>
        </p:nvSpPr>
        <p:spPr bwMode="auto">
          <a:xfrm>
            <a:off x="288925" y="1036638"/>
            <a:ext cx="3597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Start by identifying </a:t>
            </a:r>
            <a:r>
              <a:rPr lang="en-US" sz="2400">
                <a:solidFill>
                  <a:srgbClr val="800000"/>
                </a:solidFill>
              </a:rPr>
              <a:t>potential classes</a:t>
            </a:r>
            <a:r>
              <a:rPr lang="en-US" sz="2400"/>
              <a:t>. 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4267200" y="1600200"/>
            <a:ext cx="4587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The easiest way to do this is identify all of the </a:t>
            </a:r>
            <a:r>
              <a:rPr lang="en-US" sz="2400">
                <a:solidFill>
                  <a:schemeClr val="accent2"/>
                </a:solidFill>
              </a:rPr>
              <a:t>nouns</a:t>
            </a:r>
            <a:r>
              <a:rPr lang="en-US" sz="2400"/>
              <a:t> in the specification! </a:t>
            </a:r>
          </a:p>
        </p:txBody>
      </p:sp>
      <p:grpSp>
        <p:nvGrpSpPr>
          <p:cNvPr id="551941" name="Group 5"/>
          <p:cNvGrpSpPr>
            <a:grpSpLocks/>
          </p:cNvGrpSpPr>
          <p:nvPr/>
        </p:nvGrpSpPr>
        <p:grpSpPr bwMode="auto">
          <a:xfrm>
            <a:off x="76200" y="3124200"/>
            <a:ext cx="8480425" cy="3548063"/>
            <a:chOff x="48" y="1968"/>
            <a:chExt cx="5342" cy="2235"/>
          </a:xfrm>
        </p:grpSpPr>
        <p:sp>
          <p:nvSpPr>
            <p:cNvPr id="551942" name="Text Box 6"/>
            <p:cNvSpPr txBox="1">
              <a:spLocks noChangeArrowheads="1"/>
            </p:cNvSpPr>
            <p:nvPr/>
          </p:nvSpPr>
          <p:spPr bwMode="auto">
            <a:xfrm>
              <a:off x="62" y="2002"/>
              <a:ext cx="5328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Each user’s calendar should contain appointments for that user. </a:t>
              </a:r>
              <a:endParaRPr lang="en-US" sz="2400"/>
            </a:p>
          </p:txBody>
        </p:sp>
        <p:sp>
          <p:nvSpPr>
            <p:cNvPr id="551943" name="Text Box 7"/>
            <p:cNvSpPr txBox="1">
              <a:spLocks noChangeArrowheads="1"/>
            </p:cNvSpPr>
            <p:nvPr/>
          </p:nvSpPr>
          <p:spPr bwMode="auto">
            <a:xfrm>
              <a:off x="61" y="1968"/>
              <a:ext cx="5328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		</a:t>
              </a:r>
            </a:p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                There are two different types of appointments, one-time appts and recurring appts. </a:t>
              </a:r>
              <a:endParaRPr lang="en-US" sz="2400"/>
            </a:p>
          </p:txBody>
        </p:sp>
        <p:sp>
          <p:nvSpPr>
            <p:cNvPr id="551944" name="Text Box 8"/>
            <p:cNvSpPr txBox="1">
              <a:spLocks noChangeArrowheads="1"/>
            </p:cNvSpPr>
            <p:nvPr/>
          </p:nvSpPr>
          <p:spPr bwMode="auto">
            <a:xfrm>
              <a:off x="48" y="3291"/>
              <a:ext cx="5328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                                     The user of the calendar </a:t>
              </a:r>
              <a:br>
                <a:rPr lang="en-US" sz="2400">
                  <a:solidFill>
                    <a:schemeClr val="tx1"/>
                  </a:solidFill>
                </a:rPr>
              </a:br>
              <a:r>
                <a:rPr lang="en-US" sz="2400">
                  <a:solidFill>
                    <a:schemeClr val="tx1"/>
                  </a:solidFill>
                </a:rPr>
                <a:t>must supply a password before accessing the calendar. </a:t>
              </a:r>
            </a:p>
            <a:p>
              <a:pPr algn="l"/>
              <a:endParaRPr lang="en-US" sz="2400"/>
            </a:p>
          </p:txBody>
        </p:sp>
        <p:sp>
          <p:nvSpPr>
            <p:cNvPr id="551945" name="Text Box 9"/>
            <p:cNvSpPr txBox="1">
              <a:spLocks noChangeArrowheads="1"/>
            </p:cNvSpPr>
            <p:nvPr/>
          </p:nvSpPr>
          <p:spPr bwMode="auto">
            <a:xfrm>
              <a:off x="62" y="2660"/>
              <a:ext cx="5328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Users of the calendar can get a list of appointments for the day, add new appointments, remove existing appointments, and check other users’ calendars to see if a time-slot is empty.   </a:t>
              </a:r>
              <a:endParaRPr lang="en-US" sz="2400"/>
            </a:p>
          </p:txBody>
        </p:sp>
        <p:sp>
          <p:nvSpPr>
            <p:cNvPr id="551946" name="Text Box 10"/>
            <p:cNvSpPr txBox="1">
              <a:spLocks noChangeArrowheads="1"/>
            </p:cNvSpPr>
            <p:nvPr/>
          </p:nvSpPr>
          <p:spPr bwMode="auto">
            <a:xfrm>
              <a:off x="55" y="3731"/>
              <a:ext cx="5328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Each appointment has a start-time and an end-time, a list of participants, and a location.</a:t>
              </a:r>
              <a:endParaRPr lang="en-US" sz="2400"/>
            </a:p>
          </p:txBody>
        </p:sp>
      </p:grpSp>
      <p:sp>
        <p:nvSpPr>
          <p:cNvPr id="551947" name="Text Box 11"/>
          <p:cNvSpPr txBox="1">
            <a:spLocks noChangeArrowheads="1"/>
          </p:cNvSpPr>
          <p:nvPr/>
        </p:nvSpPr>
        <p:spPr bwMode="auto">
          <a:xfrm>
            <a:off x="1319213" y="3146425"/>
            <a:ext cx="80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user</a:t>
            </a:r>
          </a:p>
        </p:txBody>
      </p:sp>
      <p:sp>
        <p:nvSpPr>
          <p:cNvPr id="551948" name="Text Box 12"/>
          <p:cNvSpPr txBox="1">
            <a:spLocks noChangeArrowheads="1"/>
          </p:cNvSpPr>
          <p:nvPr/>
        </p:nvSpPr>
        <p:spPr bwMode="auto">
          <a:xfrm>
            <a:off x="2244725" y="3146425"/>
            <a:ext cx="138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calendar</a:t>
            </a:r>
          </a:p>
        </p:txBody>
      </p: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5649913" y="3144838"/>
            <a:ext cx="207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appointments</a:t>
            </a:r>
          </a:p>
        </p:txBody>
      </p:sp>
      <p:sp>
        <p:nvSpPr>
          <p:cNvPr id="551950" name="Text Box 14"/>
          <p:cNvSpPr txBox="1">
            <a:spLocks noChangeArrowheads="1"/>
          </p:cNvSpPr>
          <p:nvPr/>
        </p:nvSpPr>
        <p:spPr bwMode="auto">
          <a:xfrm>
            <a:off x="2605088" y="3830638"/>
            <a:ext cx="2293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one-time appts</a:t>
            </a:r>
          </a:p>
        </p:txBody>
      </p:sp>
      <p:sp>
        <p:nvSpPr>
          <p:cNvPr id="551951" name="Text Box 15"/>
          <p:cNvSpPr txBox="1">
            <a:spLocks noChangeArrowheads="1"/>
          </p:cNvSpPr>
          <p:nvPr/>
        </p:nvSpPr>
        <p:spPr bwMode="auto">
          <a:xfrm>
            <a:off x="5391150" y="3832225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recurring appts</a:t>
            </a: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1143000" y="5181600"/>
            <a:ext cx="147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time-slot</a:t>
            </a:r>
          </a:p>
        </p:txBody>
      </p:sp>
      <p:sp>
        <p:nvSpPr>
          <p:cNvPr id="551953" name="Text Box 17"/>
          <p:cNvSpPr txBox="1">
            <a:spLocks noChangeArrowheads="1"/>
          </p:cNvSpPr>
          <p:nvPr/>
        </p:nvSpPr>
        <p:spPr bwMode="auto">
          <a:xfrm>
            <a:off x="2524125" y="5530850"/>
            <a:ext cx="149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password</a:t>
            </a:r>
          </a:p>
        </p:txBody>
      </p:sp>
      <p:sp>
        <p:nvSpPr>
          <p:cNvPr id="551954" name="Text Box 18"/>
          <p:cNvSpPr txBox="1">
            <a:spLocks noChangeArrowheads="1"/>
          </p:cNvSpPr>
          <p:nvPr/>
        </p:nvSpPr>
        <p:spPr bwMode="auto">
          <a:xfrm>
            <a:off x="3951288" y="5900738"/>
            <a:ext cx="1677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start-time</a:t>
            </a:r>
          </a:p>
        </p:txBody>
      </p:sp>
      <p:sp>
        <p:nvSpPr>
          <p:cNvPr id="551955" name="Text Box 19"/>
          <p:cNvSpPr txBox="1">
            <a:spLocks noChangeArrowheads="1"/>
          </p:cNvSpPr>
          <p:nvPr/>
        </p:nvSpPr>
        <p:spPr bwMode="auto">
          <a:xfrm>
            <a:off x="6529388" y="5900738"/>
            <a:ext cx="144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end-time</a:t>
            </a:r>
          </a:p>
        </p:txBody>
      </p:sp>
      <p:sp>
        <p:nvSpPr>
          <p:cNvPr id="551956" name="Text Box 20"/>
          <p:cNvSpPr txBox="1">
            <a:spLocks noChangeArrowheads="1"/>
          </p:cNvSpPr>
          <p:nvPr/>
        </p:nvSpPr>
        <p:spPr bwMode="auto">
          <a:xfrm>
            <a:off x="1492250" y="6226175"/>
            <a:ext cx="1890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participants</a:t>
            </a:r>
          </a:p>
        </p:txBody>
      </p:sp>
      <p:sp>
        <p:nvSpPr>
          <p:cNvPr id="551957" name="Text Box 21"/>
          <p:cNvSpPr txBox="1">
            <a:spLocks noChangeArrowheads="1"/>
          </p:cNvSpPr>
          <p:nvPr/>
        </p:nvSpPr>
        <p:spPr bwMode="auto">
          <a:xfrm>
            <a:off x="4206875" y="6226175"/>
            <a:ext cx="129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5519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0" fill="hold"/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000" fill="hold"/>
                                        <p:tgtEl>
                                          <p:spTgt spid="5519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000" fill="hold"/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000" fill="hold"/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000" fill="hold"/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/>
      <p:bldP spid="551947" grpId="0"/>
      <p:bldP spid="551947" grpId="1"/>
      <p:bldP spid="551948" grpId="0"/>
      <p:bldP spid="551948" grpId="1"/>
      <p:bldP spid="551949" grpId="0"/>
      <p:bldP spid="551949" grpId="1"/>
      <p:bldP spid="551950" grpId="0"/>
      <p:bldP spid="551950" grpId="1"/>
      <p:bldP spid="551951" grpId="0"/>
      <p:bldP spid="551951" grpId="1"/>
      <p:bldP spid="551952" grpId="0"/>
      <p:bldP spid="551952" grpId="1"/>
      <p:bldP spid="551953" grpId="0"/>
      <p:bldP spid="551953" grpId="1"/>
      <p:bldP spid="551954" grpId="0"/>
      <p:bldP spid="551954" grpId="1"/>
      <p:bldP spid="551955" grpId="0"/>
      <p:bldP spid="551955" grpId="1"/>
      <p:bldP spid="551956" grpId="0"/>
      <p:bldP spid="551956" grpId="1"/>
      <p:bldP spid="551957" grpId="0"/>
      <p:bldP spid="551957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4E5E-3935-4E8E-8A0D-CAAD9F8AD4A1}" type="slidenum">
              <a:rPr lang="en-US"/>
              <a:pPr/>
              <a:t>79</a:t>
            </a:fld>
            <a:endParaRPr lang="en-US"/>
          </a:p>
        </p:txBody>
      </p:sp>
      <p:sp>
        <p:nvSpPr>
          <p:cNvPr id="553986" name="Rectangle 2"/>
          <p:cNvSpPr>
            <a:spLocks noChangeArrowheads="1"/>
          </p:cNvSpPr>
          <p:nvPr/>
        </p:nvSpPr>
        <p:spPr bwMode="auto">
          <a:xfrm>
            <a:off x="6121400" y="9906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87" name="Rectangle 3"/>
          <p:cNvSpPr>
            <a:spLocks noChangeArrowheads="1"/>
          </p:cNvSpPr>
          <p:nvPr/>
        </p:nvSpPr>
        <p:spPr bwMode="auto">
          <a:xfrm>
            <a:off x="6121400" y="14478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121400" y="19050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89" name="Rectangle 5"/>
          <p:cNvSpPr>
            <a:spLocks noChangeArrowheads="1"/>
          </p:cNvSpPr>
          <p:nvPr/>
        </p:nvSpPr>
        <p:spPr bwMode="auto">
          <a:xfrm>
            <a:off x="6121400" y="23622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0" name="Rectangle 6"/>
          <p:cNvSpPr>
            <a:spLocks noChangeArrowheads="1"/>
          </p:cNvSpPr>
          <p:nvPr/>
        </p:nvSpPr>
        <p:spPr bwMode="auto">
          <a:xfrm>
            <a:off x="6121400" y="28194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6121400" y="32766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6121400" y="37338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3" name="Rectangle 9"/>
          <p:cNvSpPr>
            <a:spLocks noChangeArrowheads="1"/>
          </p:cNvSpPr>
          <p:nvPr/>
        </p:nvSpPr>
        <p:spPr bwMode="auto">
          <a:xfrm>
            <a:off x="6121400" y="41910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4" name="Rectangle 10"/>
          <p:cNvSpPr>
            <a:spLocks noChangeArrowheads="1"/>
          </p:cNvSpPr>
          <p:nvPr/>
        </p:nvSpPr>
        <p:spPr bwMode="auto">
          <a:xfrm>
            <a:off x="6121400" y="46482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6121400" y="51054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6" name="Rectangle 12"/>
          <p:cNvSpPr>
            <a:spLocks noChangeArrowheads="1"/>
          </p:cNvSpPr>
          <p:nvPr/>
        </p:nvSpPr>
        <p:spPr bwMode="auto">
          <a:xfrm>
            <a:off x="6121400" y="55626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7" name="Rectangle 13"/>
          <p:cNvSpPr>
            <a:spLocks noGrp="1" noChangeArrowheads="1"/>
          </p:cNvSpPr>
          <p:nvPr>
            <p:ph type="title"/>
          </p:nvPr>
        </p:nvSpPr>
        <p:spPr>
          <a:xfrm>
            <a:off x="325438" y="-76200"/>
            <a:ext cx="8524875" cy="1143000"/>
          </a:xfrm>
        </p:spPr>
        <p:txBody>
          <a:bodyPr/>
          <a:lstStyle/>
          <a:p>
            <a:r>
              <a:rPr lang="en-US"/>
              <a:t>Step #1b: Identify Objects</a:t>
            </a:r>
            <a:endParaRPr lang="en-GB"/>
          </a:p>
        </p:txBody>
      </p:sp>
      <p:grpSp>
        <p:nvGrpSpPr>
          <p:cNvPr id="553998" name="Group 14"/>
          <p:cNvGrpSpPr>
            <a:grpSpLocks/>
          </p:cNvGrpSpPr>
          <p:nvPr/>
        </p:nvGrpSpPr>
        <p:grpSpPr bwMode="auto">
          <a:xfrm>
            <a:off x="76200" y="3124200"/>
            <a:ext cx="8480425" cy="3548063"/>
            <a:chOff x="48" y="1968"/>
            <a:chExt cx="5342" cy="2235"/>
          </a:xfrm>
        </p:grpSpPr>
        <p:sp>
          <p:nvSpPr>
            <p:cNvPr id="553999" name="Text Box 15"/>
            <p:cNvSpPr txBox="1">
              <a:spLocks noChangeArrowheads="1"/>
            </p:cNvSpPr>
            <p:nvPr/>
          </p:nvSpPr>
          <p:spPr bwMode="auto">
            <a:xfrm>
              <a:off x="62" y="2002"/>
              <a:ext cx="5328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Each user’s calendar should contain appointments for that user. </a:t>
              </a:r>
              <a:endParaRPr lang="en-US" sz="2400"/>
            </a:p>
          </p:txBody>
        </p:sp>
        <p:sp>
          <p:nvSpPr>
            <p:cNvPr id="554000" name="Text Box 16"/>
            <p:cNvSpPr txBox="1">
              <a:spLocks noChangeArrowheads="1"/>
            </p:cNvSpPr>
            <p:nvPr/>
          </p:nvSpPr>
          <p:spPr bwMode="auto">
            <a:xfrm>
              <a:off x="61" y="1968"/>
              <a:ext cx="5328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		</a:t>
              </a:r>
            </a:p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                There are two different types of appointments, one-time appts and recurring appts. </a:t>
              </a:r>
              <a:endParaRPr lang="en-US" sz="2400"/>
            </a:p>
          </p:txBody>
        </p:sp>
        <p:sp>
          <p:nvSpPr>
            <p:cNvPr id="554001" name="Text Box 17"/>
            <p:cNvSpPr txBox="1">
              <a:spLocks noChangeArrowheads="1"/>
            </p:cNvSpPr>
            <p:nvPr/>
          </p:nvSpPr>
          <p:spPr bwMode="auto">
            <a:xfrm>
              <a:off x="48" y="3291"/>
              <a:ext cx="5328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                                     The user of the calendar </a:t>
              </a:r>
              <a:br>
                <a:rPr lang="en-US" sz="2400">
                  <a:solidFill>
                    <a:schemeClr val="tx1"/>
                  </a:solidFill>
                </a:rPr>
              </a:br>
              <a:r>
                <a:rPr lang="en-US" sz="2400">
                  <a:solidFill>
                    <a:schemeClr val="tx1"/>
                  </a:solidFill>
                </a:rPr>
                <a:t>must supply a password before accessing the calendar. </a:t>
              </a:r>
            </a:p>
            <a:p>
              <a:pPr algn="l"/>
              <a:endParaRPr lang="en-US" sz="2400"/>
            </a:p>
          </p:txBody>
        </p:sp>
        <p:sp>
          <p:nvSpPr>
            <p:cNvPr id="554002" name="Text Box 18"/>
            <p:cNvSpPr txBox="1">
              <a:spLocks noChangeArrowheads="1"/>
            </p:cNvSpPr>
            <p:nvPr/>
          </p:nvSpPr>
          <p:spPr bwMode="auto">
            <a:xfrm>
              <a:off x="62" y="2660"/>
              <a:ext cx="5328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Users of the calendar can get a list of appointments for the day, add new appointments, remove existing appointments, and check other users’ calendars to see if a time-slot is empty.   </a:t>
              </a:r>
              <a:endParaRPr lang="en-US" sz="2400"/>
            </a:p>
          </p:txBody>
        </p:sp>
        <p:sp>
          <p:nvSpPr>
            <p:cNvPr id="554003" name="Text Box 19"/>
            <p:cNvSpPr txBox="1">
              <a:spLocks noChangeArrowheads="1"/>
            </p:cNvSpPr>
            <p:nvPr/>
          </p:nvSpPr>
          <p:spPr bwMode="auto">
            <a:xfrm>
              <a:off x="55" y="3731"/>
              <a:ext cx="5328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Each appointment has a start-time and an end-time, a list of participants, and a location.</a:t>
              </a:r>
              <a:endParaRPr lang="en-US" sz="2400"/>
            </a:p>
          </p:txBody>
        </p:sp>
      </p:grpSp>
      <p:sp>
        <p:nvSpPr>
          <p:cNvPr id="554004" name="Text Box 20"/>
          <p:cNvSpPr txBox="1">
            <a:spLocks noChangeArrowheads="1"/>
          </p:cNvSpPr>
          <p:nvPr/>
        </p:nvSpPr>
        <p:spPr bwMode="auto">
          <a:xfrm>
            <a:off x="1319213" y="3146425"/>
            <a:ext cx="80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user</a:t>
            </a:r>
          </a:p>
        </p:txBody>
      </p:sp>
      <p:sp>
        <p:nvSpPr>
          <p:cNvPr id="554005" name="Text Box 21"/>
          <p:cNvSpPr txBox="1">
            <a:spLocks noChangeArrowheads="1"/>
          </p:cNvSpPr>
          <p:nvPr/>
        </p:nvSpPr>
        <p:spPr bwMode="auto">
          <a:xfrm>
            <a:off x="2244725" y="3146425"/>
            <a:ext cx="138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calendar</a:t>
            </a:r>
          </a:p>
        </p:txBody>
      </p:sp>
      <p:sp>
        <p:nvSpPr>
          <p:cNvPr id="554006" name="Text Box 22"/>
          <p:cNvSpPr txBox="1">
            <a:spLocks noChangeArrowheads="1"/>
          </p:cNvSpPr>
          <p:nvPr/>
        </p:nvSpPr>
        <p:spPr bwMode="auto">
          <a:xfrm>
            <a:off x="5649913" y="3144838"/>
            <a:ext cx="207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appointments</a:t>
            </a:r>
          </a:p>
        </p:txBody>
      </p:sp>
      <p:sp>
        <p:nvSpPr>
          <p:cNvPr id="554007" name="Text Box 23"/>
          <p:cNvSpPr txBox="1">
            <a:spLocks noChangeArrowheads="1"/>
          </p:cNvSpPr>
          <p:nvPr/>
        </p:nvSpPr>
        <p:spPr bwMode="auto">
          <a:xfrm>
            <a:off x="2605088" y="3830638"/>
            <a:ext cx="2293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one-time appts</a:t>
            </a:r>
          </a:p>
        </p:txBody>
      </p:sp>
      <p:sp>
        <p:nvSpPr>
          <p:cNvPr id="554008" name="Text Box 24"/>
          <p:cNvSpPr txBox="1">
            <a:spLocks noChangeArrowheads="1"/>
          </p:cNvSpPr>
          <p:nvPr/>
        </p:nvSpPr>
        <p:spPr bwMode="auto">
          <a:xfrm>
            <a:off x="5391150" y="3832225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recurring appts</a:t>
            </a:r>
          </a:p>
        </p:txBody>
      </p:sp>
      <p:sp>
        <p:nvSpPr>
          <p:cNvPr id="554009" name="Text Box 25"/>
          <p:cNvSpPr txBox="1">
            <a:spLocks noChangeArrowheads="1"/>
          </p:cNvSpPr>
          <p:nvPr/>
        </p:nvSpPr>
        <p:spPr bwMode="auto">
          <a:xfrm>
            <a:off x="1143000" y="5181600"/>
            <a:ext cx="147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time-slot</a:t>
            </a:r>
          </a:p>
        </p:txBody>
      </p:sp>
      <p:sp>
        <p:nvSpPr>
          <p:cNvPr id="554010" name="Text Box 26"/>
          <p:cNvSpPr txBox="1">
            <a:spLocks noChangeArrowheads="1"/>
          </p:cNvSpPr>
          <p:nvPr/>
        </p:nvSpPr>
        <p:spPr bwMode="auto">
          <a:xfrm>
            <a:off x="2524125" y="5530850"/>
            <a:ext cx="149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password</a:t>
            </a:r>
          </a:p>
        </p:txBody>
      </p:sp>
      <p:sp>
        <p:nvSpPr>
          <p:cNvPr id="554011" name="Text Box 27"/>
          <p:cNvSpPr txBox="1">
            <a:spLocks noChangeArrowheads="1"/>
          </p:cNvSpPr>
          <p:nvPr/>
        </p:nvSpPr>
        <p:spPr bwMode="auto">
          <a:xfrm>
            <a:off x="3951288" y="5900738"/>
            <a:ext cx="1677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start-time</a:t>
            </a:r>
          </a:p>
        </p:txBody>
      </p:sp>
      <p:sp>
        <p:nvSpPr>
          <p:cNvPr id="554012" name="Text Box 28"/>
          <p:cNvSpPr txBox="1">
            <a:spLocks noChangeArrowheads="1"/>
          </p:cNvSpPr>
          <p:nvPr/>
        </p:nvSpPr>
        <p:spPr bwMode="auto">
          <a:xfrm>
            <a:off x="6529388" y="5900738"/>
            <a:ext cx="144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end-time</a:t>
            </a:r>
          </a:p>
        </p:txBody>
      </p:sp>
      <p:sp>
        <p:nvSpPr>
          <p:cNvPr id="554013" name="Text Box 29"/>
          <p:cNvSpPr txBox="1">
            <a:spLocks noChangeArrowheads="1"/>
          </p:cNvSpPr>
          <p:nvPr/>
        </p:nvSpPr>
        <p:spPr bwMode="auto">
          <a:xfrm>
            <a:off x="1492250" y="6226175"/>
            <a:ext cx="1890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participants</a:t>
            </a:r>
          </a:p>
        </p:txBody>
      </p:sp>
      <p:sp>
        <p:nvSpPr>
          <p:cNvPr id="554014" name="Text Box 30"/>
          <p:cNvSpPr txBox="1">
            <a:spLocks noChangeArrowheads="1"/>
          </p:cNvSpPr>
          <p:nvPr/>
        </p:nvSpPr>
        <p:spPr bwMode="auto">
          <a:xfrm>
            <a:off x="4206875" y="6226175"/>
            <a:ext cx="129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location</a:t>
            </a:r>
          </a:p>
        </p:txBody>
      </p:sp>
      <p:sp>
        <p:nvSpPr>
          <p:cNvPr id="554015" name="Text Box 31"/>
          <p:cNvSpPr txBox="1">
            <a:spLocks noChangeArrowheads="1"/>
          </p:cNvSpPr>
          <p:nvPr/>
        </p:nvSpPr>
        <p:spPr bwMode="auto">
          <a:xfrm>
            <a:off x="452438" y="1112838"/>
            <a:ext cx="45323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Now that we know our nouns, let’s identify potential classes.</a:t>
            </a:r>
          </a:p>
        </p:txBody>
      </p:sp>
      <p:sp>
        <p:nvSpPr>
          <p:cNvPr id="554016" name="Text Box 32"/>
          <p:cNvSpPr txBox="1">
            <a:spLocks noChangeArrowheads="1"/>
          </p:cNvSpPr>
          <p:nvPr/>
        </p:nvSpPr>
        <p:spPr bwMode="auto">
          <a:xfrm>
            <a:off x="304800" y="2255838"/>
            <a:ext cx="48228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We don’t need classes for every noun, just for those key components of our system…</a:t>
            </a:r>
          </a:p>
        </p:txBody>
      </p:sp>
      <p:sp>
        <p:nvSpPr>
          <p:cNvPr id="554017" name="Text Box 33"/>
          <p:cNvSpPr txBox="1">
            <a:spLocks noChangeArrowheads="1"/>
          </p:cNvSpPr>
          <p:nvPr/>
        </p:nvSpPr>
        <p:spPr bwMode="auto">
          <a:xfrm>
            <a:off x="457200" y="3733800"/>
            <a:ext cx="4435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Which nouns should we turn into classes?</a:t>
            </a:r>
          </a:p>
        </p:txBody>
      </p:sp>
      <p:sp>
        <p:nvSpPr>
          <p:cNvPr id="554018" name="Text Box 34"/>
          <p:cNvSpPr txBox="1">
            <a:spLocks noChangeArrowheads="1"/>
          </p:cNvSpPr>
          <p:nvPr/>
        </p:nvSpPr>
        <p:spPr bwMode="auto">
          <a:xfrm>
            <a:off x="1295400" y="46482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6666"/>
                </a:solidFill>
              </a:rPr>
              <a:t>Calendar</a:t>
            </a:r>
          </a:p>
        </p:txBody>
      </p:sp>
      <p:sp>
        <p:nvSpPr>
          <p:cNvPr id="554019" name="Text Box 35"/>
          <p:cNvSpPr txBox="1">
            <a:spLocks noChangeArrowheads="1"/>
          </p:cNvSpPr>
          <p:nvPr/>
        </p:nvSpPr>
        <p:spPr bwMode="auto">
          <a:xfrm>
            <a:off x="1066800" y="5073650"/>
            <a:ext cx="198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6666"/>
                </a:solidFill>
              </a:rPr>
              <a:t>Appointment</a:t>
            </a:r>
          </a:p>
        </p:txBody>
      </p:sp>
      <p:sp>
        <p:nvSpPr>
          <p:cNvPr id="554020" name="Text Box 36"/>
          <p:cNvSpPr txBox="1">
            <a:spLocks noChangeArrowheads="1"/>
          </p:cNvSpPr>
          <p:nvPr/>
        </p:nvSpPr>
        <p:spPr bwMode="auto">
          <a:xfrm>
            <a:off x="355600" y="5486400"/>
            <a:ext cx="345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Recurring Appointment</a:t>
            </a:r>
          </a:p>
        </p:txBody>
      </p:sp>
      <p:sp>
        <p:nvSpPr>
          <p:cNvPr id="554021" name="Text Box 37"/>
          <p:cNvSpPr txBox="1">
            <a:spLocks noChangeArrowheads="1"/>
          </p:cNvSpPr>
          <p:nvPr/>
        </p:nvSpPr>
        <p:spPr bwMode="auto">
          <a:xfrm>
            <a:off x="381000" y="5943600"/>
            <a:ext cx="3408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One-time Appointment</a:t>
            </a:r>
          </a:p>
        </p:txBody>
      </p:sp>
      <p:sp>
        <p:nvSpPr>
          <p:cNvPr id="554022" name="Rectangle 38"/>
          <p:cNvSpPr>
            <a:spLocks noChangeArrowheads="1"/>
          </p:cNvSpPr>
          <p:nvPr/>
        </p:nvSpPr>
        <p:spPr bwMode="auto">
          <a:xfrm>
            <a:off x="228600" y="3200400"/>
            <a:ext cx="8632825" cy="3581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53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3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0.60348 -0.314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4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74" y="-1571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0.47032 -0.253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54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07" y="-1270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L 0.05937 0.008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54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3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85185E-6 L 0.37309 0.179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54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46" y="895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0.06858 -0.0208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4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104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59184 -0.488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54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83" y="-2444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43455 -0.4763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54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19" y="-238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022E-16 L 0.27257 -0.252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54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28" y="-1263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022E-16 L -0.00243 -0.0574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54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287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0.52396 -0.5046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54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98" y="-252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0.26232 -0.2379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8" y="-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4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4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5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5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5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 animBg="1"/>
      <p:bldP spid="553986" grpId="1" animBg="1"/>
      <p:bldP spid="553987" grpId="0" animBg="1"/>
      <p:bldP spid="553987" grpId="1" animBg="1"/>
      <p:bldP spid="553988" grpId="0" animBg="1"/>
      <p:bldP spid="553988" grpId="1" animBg="1"/>
      <p:bldP spid="553989" grpId="0" animBg="1"/>
      <p:bldP spid="553989" grpId="1" animBg="1"/>
      <p:bldP spid="553990" grpId="0" animBg="1"/>
      <p:bldP spid="553990" grpId="1" animBg="1"/>
      <p:bldP spid="553991" grpId="0" animBg="1"/>
      <p:bldP spid="553991" grpId="1" animBg="1"/>
      <p:bldP spid="553992" grpId="0" animBg="1"/>
      <p:bldP spid="553992" grpId="1" animBg="1"/>
      <p:bldP spid="553993" grpId="0" animBg="1"/>
      <p:bldP spid="553993" grpId="1" animBg="1"/>
      <p:bldP spid="553994" grpId="0" animBg="1"/>
      <p:bldP spid="553994" grpId="1" animBg="1"/>
      <p:bldP spid="553995" grpId="0" animBg="1"/>
      <p:bldP spid="553995" grpId="1" animBg="1"/>
      <p:bldP spid="553996" grpId="0" animBg="1"/>
      <p:bldP spid="553996" grpId="1" animBg="1"/>
      <p:bldP spid="554004" grpId="0"/>
      <p:bldP spid="554005" grpId="0"/>
      <p:bldP spid="554006" grpId="0"/>
      <p:bldP spid="554007" grpId="0"/>
      <p:bldP spid="554008" grpId="0"/>
      <p:bldP spid="554009" grpId="0"/>
      <p:bldP spid="554010" grpId="0"/>
      <p:bldP spid="554011" grpId="0"/>
      <p:bldP spid="554012" grpId="0"/>
      <p:bldP spid="554013" grpId="0"/>
      <p:bldP spid="554014" grpId="0"/>
      <p:bldP spid="554016" grpId="0"/>
      <p:bldP spid="554017" grpId="0"/>
      <p:bldP spid="554018" grpId="0"/>
      <p:bldP spid="554019" grpId="0"/>
      <p:bldP spid="554020" grpId="0"/>
      <p:bldP spid="554021" grpId="0"/>
      <p:bldP spid="5540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9323-5663-41FA-AD66-ACBD2F3F633B}" type="slidenum">
              <a:rPr lang="en-US"/>
              <a:pPr/>
              <a:t>8</a:t>
            </a:fld>
            <a:endParaRPr lang="en-US"/>
          </a:p>
        </p:txBody>
      </p:sp>
      <p:sp>
        <p:nvSpPr>
          <p:cNvPr id="80486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“The Lazy Person’s Sort”</a:t>
            </a:r>
          </a:p>
        </p:txBody>
      </p:sp>
      <p:sp>
        <p:nvSpPr>
          <p:cNvPr id="804866" name="Text Box 2"/>
          <p:cNvSpPr txBox="1">
            <a:spLocks noChangeArrowheads="1"/>
          </p:cNvSpPr>
          <p:nvPr/>
        </p:nvSpPr>
        <p:spPr bwMode="auto">
          <a:xfrm>
            <a:off x="581025" y="942975"/>
            <a:ext cx="8039100" cy="1743075"/>
          </a:xfrm>
          <a:prstGeom prst="rect">
            <a:avLst/>
          </a:prstGeom>
          <a:solidFill>
            <a:srgbClr val="EB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</a:t>
            </a:r>
          </a:p>
          <a:p>
            <a:pPr algn="l"/>
            <a:endParaRPr lang="en-US"/>
          </a:p>
          <a:p>
            <a:pPr algn="l"/>
            <a:r>
              <a:rPr lang="en-US"/>
              <a:t>  Split the cards into two roughly-equal piles</a:t>
            </a:r>
          </a:p>
          <a:p>
            <a:pPr algn="l"/>
            <a:r>
              <a:rPr lang="en-US"/>
              <a:t>  Hand one pile to </a:t>
            </a:r>
            <a:r>
              <a:rPr lang="en-US">
                <a:solidFill>
                  <a:srgbClr val="6600CC"/>
                </a:solidFill>
              </a:rPr>
              <a:t>person A</a:t>
            </a:r>
            <a:r>
              <a:rPr lang="en-US"/>
              <a:t> and say </a:t>
            </a:r>
            <a:r>
              <a:rPr lang="en-US">
                <a:solidFill>
                  <a:srgbClr val="6600CC"/>
                </a:solidFill>
              </a:rPr>
              <a:t>“do the Lazy Person’s Sort”</a:t>
            </a:r>
          </a:p>
          <a:p>
            <a:pPr algn="l"/>
            <a:r>
              <a:rPr lang="en-US"/>
              <a:t>  Hand the other pile to </a:t>
            </a:r>
            <a:r>
              <a:rPr lang="en-US">
                <a:solidFill>
                  <a:srgbClr val="6600CC"/>
                </a:solidFill>
              </a:rPr>
              <a:t>person B </a:t>
            </a:r>
            <a:r>
              <a:rPr lang="en-US"/>
              <a:t>and say </a:t>
            </a:r>
            <a:r>
              <a:rPr lang="en-US">
                <a:solidFill>
                  <a:srgbClr val="6600CC"/>
                </a:solidFill>
              </a:rPr>
              <a:t>“do the Lazy Person’s Sort”</a:t>
            </a:r>
          </a:p>
          <a:p>
            <a:pPr algn="l"/>
            <a:r>
              <a:rPr lang="en-US"/>
              <a:t>  Take the two sorted piles and merge them into a single sorted pile</a:t>
            </a:r>
          </a:p>
        </p:txBody>
      </p:sp>
      <p:sp>
        <p:nvSpPr>
          <p:cNvPr id="804894" name="Text Box 30"/>
          <p:cNvSpPr txBox="1">
            <a:spLocks noChangeArrowheads="1"/>
          </p:cNvSpPr>
          <p:nvPr/>
        </p:nvSpPr>
        <p:spPr bwMode="auto">
          <a:xfrm>
            <a:off x="717550" y="1212850"/>
            <a:ext cx="6503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If you’re handed just </a:t>
            </a:r>
            <a:r>
              <a:rPr lang="en-US">
                <a:solidFill>
                  <a:schemeClr val="accent2"/>
                </a:solidFill>
              </a:rPr>
              <a:t>one card</a:t>
            </a:r>
            <a:r>
              <a:rPr lang="en-US">
                <a:solidFill>
                  <a:srgbClr val="FF0000"/>
                </a:solidFill>
              </a:rPr>
              <a:t>, then just give it right back.</a:t>
            </a:r>
          </a:p>
        </p:txBody>
      </p:sp>
      <p:sp>
        <p:nvSpPr>
          <p:cNvPr id="804895" name="Rectangle 31"/>
          <p:cNvSpPr>
            <a:spLocks noChangeArrowheads="1"/>
          </p:cNvSpPr>
          <p:nvPr/>
        </p:nvSpPr>
        <p:spPr bwMode="auto">
          <a:xfrm>
            <a:off x="544513" y="927100"/>
            <a:ext cx="2455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Lazy Person’s Sort:</a:t>
            </a:r>
          </a:p>
        </p:txBody>
      </p:sp>
      <p:sp>
        <p:nvSpPr>
          <p:cNvPr id="804903" name="Text Box 39"/>
          <p:cNvSpPr txBox="1">
            <a:spLocks noChangeArrowheads="1"/>
          </p:cNvSpPr>
          <p:nvPr/>
        </p:nvSpPr>
        <p:spPr bwMode="auto">
          <a:xfrm>
            <a:off x="1365250" y="2908300"/>
            <a:ext cx="6537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Lazy Person’s Sort (also known as </a:t>
            </a:r>
            <a:r>
              <a:rPr lang="en-US">
                <a:solidFill>
                  <a:srgbClr val="6600CC"/>
                </a:solidFill>
              </a:rPr>
              <a:t>Merge Sort</a:t>
            </a:r>
            <a:r>
              <a:rPr lang="en-US"/>
              <a:t>) is a perfect example of a recursive algorithm!</a:t>
            </a:r>
          </a:p>
        </p:txBody>
      </p:sp>
      <p:sp>
        <p:nvSpPr>
          <p:cNvPr id="804904" name="Text Box 40"/>
          <p:cNvSpPr txBox="1">
            <a:spLocks noChangeArrowheads="1"/>
          </p:cNvSpPr>
          <p:nvPr/>
        </p:nvSpPr>
        <p:spPr bwMode="auto">
          <a:xfrm>
            <a:off x="784225" y="3689350"/>
            <a:ext cx="7546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Every time our MergeSort function is called, it breaks up its input into two smaller parts and calls </a:t>
            </a:r>
            <a:r>
              <a:rPr lang="en-US">
                <a:solidFill>
                  <a:srgbClr val="6600CC"/>
                </a:solidFill>
              </a:rPr>
              <a:t>itself</a:t>
            </a:r>
            <a:r>
              <a:rPr lang="en-US"/>
              <a:t> to solve each sub-part.</a:t>
            </a:r>
          </a:p>
        </p:txBody>
      </p:sp>
      <p:sp>
        <p:nvSpPr>
          <p:cNvPr id="804905" name="Text Box 41"/>
          <p:cNvSpPr txBox="1">
            <a:spLocks noChangeArrowheads="1"/>
          </p:cNvSpPr>
          <p:nvPr/>
        </p:nvSpPr>
        <p:spPr bwMode="auto">
          <a:xfrm>
            <a:off x="565150" y="4441825"/>
            <a:ext cx="789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It’s hard to believe it works! </a:t>
            </a:r>
          </a:p>
        </p:txBody>
      </p:sp>
      <p:sp>
        <p:nvSpPr>
          <p:cNvPr id="804906" name="Text Box 42"/>
          <p:cNvSpPr txBox="1">
            <a:spLocks noChangeArrowheads="1"/>
          </p:cNvSpPr>
          <p:nvPr/>
        </p:nvSpPr>
        <p:spPr bwMode="auto">
          <a:xfrm>
            <a:off x="374650" y="4864100"/>
            <a:ext cx="848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 – but would you agree it definitely works if we </a:t>
            </a:r>
            <a:br>
              <a:rPr lang="en-US"/>
            </a:br>
            <a:r>
              <a:rPr lang="en-US"/>
              <a:t>change the algorithm like this?</a:t>
            </a:r>
          </a:p>
        </p:txBody>
      </p:sp>
      <p:sp>
        <p:nvSpPr>
          <p:cNvPr id="804907" name="Text Box 43"/>
          <p:cNvSpPr txBox="1">
            <a:spLocks noChangeArrowheads="1"/>
          </p:cNvSpPr>
          <p:nvPr/>
        </p:nvSpPr>
        <p:spPr bwMode="auto">
          <a:xfrm>
            <a:off x="527050" y="5607050"/>
            <a:ext cx="8147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can rely upon </a:t>
            </a:r>
            <a:r>
              <a:rPr lang="en-US">
                <a:solidFill>
                  <a:srgbClr val="FF0000"/>
                </a:solidFill>
              </a:rPr>
              <a:t>OtherSort</a:t>
            </a:r>
            <a:r>
              <a:rPr lang="en-US"/>
              <a:t> to somehow properly sort each sub-array, we agree that our udpated MergeSort will work. Correct?</a:t>
            </a:r>
          </a:p>
        </p:txBody>
      </p:sp>
      <p:sp>
        <p:nvSpPr>
          <p:cNvPr id="804908" name="Text Box 44"/>
          <p:cNvSpPr txBox="1">
            <a:spLocks noChangeArrowheads="1"/>
          </p:cNvSpPr>
          <p:nvPr/>
        </p:nvSpPr>
        <p:spPr bwMode="auto">
          <a:xfrm>
            <a:off x="533400" y="47625"/>
            <a:ext cx="8096250" cy="2841625"/>
          </a:xfrm>
          <a:prstGeom prst="rect">
            <a:avLst/>
          </a:prstGeom>
          <a:solidFill>
            <a:srgbClr val="EB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void </a:t>
            </a:r>
            <a:r>
              <a:rPr lang="en-US">
                <a:solidFill>
                  <a:srgbClr val="6600CC"/>
                </a:solidFill>
              </a:rPr>
              <a:t>MergeSort</a:t>
            </a:r>
            <a:r>
              <a:rPr lang="en-US">
                <a:solidFill>
                  <a:schemeClr val="tx1"/>
                </a:solidFill>
              </a:rPr>
              <a:t>(an array)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  if (array’s size == 1) 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      return;			    // array has just 1 item, all done!</a:t>
            </a:r>
          </a:p>
          <a:p>
            <a:pPr algn="l"/>
            <a:endParaRPr lang="en-US" sz="1000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  MergeSort</a:t>
            </a:r>
            <a:r>
              <a:rPr lang="en-US">
                <a:solidFill>
                  <a:schemeClr val="tx1"/>
                </a:solidFill>
              </a:rPr>
              <a:t>( first half of array );	    // process the 1</a:t>
            </a:r>
            <a:r>
              <a:rPr lang="en-US" baseline="30000">
                <a:solidFill>
                  <a:schemeClr val="tx1"/>
                </a:solidFill>
              </a:rPr>
              <a:t>st</a:t>
            </a:r>
            <a:r>
              <a:rPr lang="en-US">
                <a:solidFill>
                  <a:schemeClr val="tx1"/>
                </a:solidFill>
              </a:rPr>
              <a:t> half of the array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>
                <a:solidFill>
                  <a:srgbClr val="6600CC"/>
                </a:solidFill>
              </a:rPr>
              <a:t>MergeSort</a:t>
            </a:r>
            <a:r>
              <a:rPr lang="en-US">
                <a:solidFill>
                  <a:schemeClr val="tx1"/>
                </a:solidFill>
              </a:rPr>
              <a:t>( second half of array);  // process the 2</a:t>
            </a:r>
            <a:r>
              <a:rPr lang="en-US" baseline="30000">
                <a:solidFill>
                  <a:schemeClr val="tx1"/>
                </a:solidFill>
              </a:rPr>
              <a:t>nd</a:t>
            </a:r>
            <a:r>
              <a:rPr lang="en-US">
                <a:solidFill>
                  <a:schemeClr val="tx1"/>
                </a:solidFill>
              </a:rPr>
              <a:t> half of the array</a:t>
            </a:r>
          </a:p>
          <a:p>
            <a:pPr algn="l"/>
            <a:endParaRPr lang="en-US" sz="800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  Merge(the two array halves);	    // merge the two sorted halves 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  // now the complete array is sorted	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804912" name="Group 48"/>
          <p:cNvGrpSpPr>
            <a:grpSpLocks/>
          </p:cNvGrpSpPr>
          <p:nvPr/>
        </p:nvGrpSpPr>
        <p:grpSpPr bwMode="auto">
          <a:xfrm>
            <a:off x="668338" y="1289050"/>
            <a:ext cx="1338262" cy="652463"/>
            <a:chOff x="379" y="812"/>
            <a:chExt cx="843" cy="411"/>
          </a:xfrm>
        </p:grpSpPr>
        <p:sp>
          <p:nvSpPr>
            <p:cNvPr id="804909" name="Rectangle 45"/>
            <p:cNvSpPr>
              <a:spLocks noChangeArrowheads="1"/>
            </p:cNvSpPr>
            <p:nvPr/>
          </p:nvSpPr>
          <p:spPr bwMode="auto">
            <a:xfrm>
              <a:off x="402" y="840"/>
              <a:ext cx="780" cy="360"/>
            </a:xfrm>
            <a:prstGeom prst="rect">
              <a:avLst/>
            </a:prstGeom>
            <a:solidFill>
              <a:srgbClr val="EB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4910" name="Text Box 46"/>
            <p:cNvSpPr txBox="1">
              <a:spLocks noChangeArrowheads="1"/>
            </p:cNvSpPr>
            <p:nvPr/>
          </p:nvSpPr>
          <p:spPr bwMode="auto">
            <a:xfrm>
              <a:off x="379" y="812"/>
              <a:ext cx="8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OtherSort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04911" name="Text Box 47"/>
            <p:cNvSpPr txBox="1">
              <a:spLocks noChangeArrowheads="1"/>
            </p:cNvSpPr>
            <p:nvPr/>
          </p:nvSpPr>
          <p:spPr bwMode="auto">
            <a:xfrm>
              <a:off x="379" y="992"/>
              <a:ext cx="8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OtherSort</a:t>
              </a:r>
            </a:p>
          </p:txBody>
        </p:sp>
      </p:grpSp>
      <p:sp>
        <p:nvSpPr>
          <p:cNvPr id="804913" name="Text Box 49"/>
          <p:cNvSpPr txBox="1">
            <a:spLocks noChangeArrowheads="1"/>
          </p:cNvSpPr>
          <p:nvPr/>
        </p:nvSpPr>
        <p:spPr bwMode="auto">
          <a:xfrm>
            <a:off x="1431925" y="6413500"/>
            <a:ext cx="6537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well let me show you the way OtherSort works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  <p:sp>
        <p:nvSpPr>
          <p:cNvPr id="804914" name="Text Box 50"/>
          <p:cNvSpPr txBox="1">
            <a:spLocks noChangeArrowheads="1"/>
          </p:cNvSpPr>
          <p:nvPr/>
        </p:nvSpPr>
        <p:spPr bwMode="auto">
          <a:xfrm>
            <a:off x="5705475" y="133350"/>
            <a:ext cx="3314700" cy="2017713"/>
          </a:xfrm>
          <a:prstGeom prst="rect">
            <a:avLst/>
          </a:prstGeom>
          <a:solidFill>
            <a:srgbClr val="FCEFD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  void </a:t>
            </a:r>
            <a:r>
              <a:rPr lang="en-US">
                <a:solidFill>
                  <a:srgbClr val="6600CC"/>
                </a:solidFill>
              </a:rPr>
              <a:t>OtherSort</a:t>
            </a:r>
            <a:r>
              <a:rPr lang="en-US">
                <a:solidFill>
                  <a:schemeClr val="tx1"/>
                </a:solidFill>
              </a:rPr>
              <a:t>(an array)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  {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      // just call merge sort!</a:t>
            </a:r>
          </a:p>
          <a:p>
            <a:pPr algn="l"/>
            <a:r>
              <a:rPr lang="en-US">
                <a:solidFill>
                  <a:srgbClr val="6600CC"/>
                </a:solidFill>
              </a:rPr>
              <a:t>      MergeSort</a:t>
            </a:r>
            <a:r>
              <a:rPr lang="en-US">
                <a:solidFill>
                  <a:schemeClr val="tx1"/>
                </a:solidFill>
              </a:rPr>
              <a:t>( array );	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  }</a:t>
            </a:r>
          </a:p>
          <a:p>
            <a:pPr algn="l"/>
            <a:endParaRPr lang="en-US">
              <a:solidFill>
                <a:schemeClr val="tx1"/>
              </a:solidFill>
            </a:endParaRPr>
          </a:p>
        </p:txBody>
      </p:sp>
      <p:sp>
        <p:nvSpPr>
          <p:cNvPr id="804915" name="Text Box 51"/>
          <p:cNvSpPr txBox="1">
            <a:spLocks noChangeArrowheads="1"/>
          </p:cNvSpPr>
          <p:nvPr/>
        </p:nvSpPr>
        <p:spPr bwMode="auto">
          <a:xfrm>
            <a:off x="1184275" y="3241675"/>
            <a:ext cx="6537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When you write a recursive function…</a:t>
            </a:r>
          </a:p>
        </p:txBody>
      </p:sp>
      <p:sp>
        <p:nvSpPr>
          <p:cNvPr id="804916" name="Text Box 52"/>
          <p:cNvSpPr txBox="1">
            <a:spLocks noChangeArrowheads="1"/>
          </p:cNvSpPr>
          <p:nvPr/>
        </p:nvSpPr>
        <p:spPr bwMode="auto">
          <a:xfrm>
            <a:off x="1089025" y="3956050"/>
            <a:ext cx="7204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Your job is to figure out how the function can use itself </a:t>
            </a:r>
            <a:br>
              <a:rPr lang="en-US"/>
            </a:br>
            <a:r>
              <a:rPr lang="en-US"/>
              <a:t>(on a subset of the problem) to get the complete problem solved.</a:t>
            </a:r>
          </a:p>
        </p:txBody>
      </p:sp>
      <p:sp>
        <p:nvSpPr>
          <p:cNvPr id="804917" name="Text Box 53"/>
          <p:cNvSpPr txBox="1">
            <a:spLocks noChangeArrowheads="1"/>
          </p:cNvSpPr>
          <p:nvPr/>
        </p:nvSpPr>
        <p:spPr bwMode="auto">
          <a:xfrm>
            <a:off x="717550" y="4956175"/>
            <a:ext cx="7327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When you add the code to make a function call itself, you need to have faith that that call will work properly (on the subset of data).</a:t>
            </a:r>
          </a:p>
        </p:txBody>
      </p:sp>
      <p:sp>
        <p:nvSpPr>
          <p:cNvPr id="804918" name="Text Box 54"/>
          <p:cNvSpPr txBox="1">
            <a:spLocks noChangeArrowheads="1"/>
          </p:cNvSpPr>
          <p:nvPr/>
        </p:nvSpPr>
        <p:spPr bwMode="auto">
          <a:xfrm>
            <a:off x="812800" y="5778500"/>
            <a:ext cx="7204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It takes some time to learn to think in this way, but once you “get it,” you’ll be a programming Ninja!</a:t>
            </a:r>
          </a:p>
        </p:txBody>
      </p:sp>
      <p:pic>
        <p:nvPicPr>
          <p:cNvPr id="804919" name="Picture 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788" y="5019675"/>
            <a:ext cx="1065212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4920" name="AutoShape 56"/>
          <p:cNvSpPr>
            <a:spLocks noChangeArrowheads="1"/>
          </p:cNvSpPr>
          <p:nvPr/>
        </p:nvSpPr>
        <p:spPr bwMode="auto">
          <a:xfrm>
            <a:off x="4083050" y="130175"/>
            <a:ext cx="4181475" cy="1025525"/>
          </a:xfrm>
          <a:prstGeom prst="wedgeRoundRectCallout">
            <a:avLst>
              <a:gd name="adj1" fmla="val -65074"/>
              <a:gd name="adj2" fmla="val -40713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If you’re willing to assume that MergeSort actually works on a full array of data…</a:t>
            </a:r>
          </a:p>
        </p:txBody>
      </p:sp>
      <p:sp>
        <p:nvSpPr>
          <p:cNvPr id="804921" name="AutoShape 57"/>
          <p:cNvSpPr>
            <a:spLocks noChangeArrowheads="1"/>
          </p:cNvSpPr>
          <p:nvPr/>
        </p:nvSpPr>
        <p:spPr bwMode="auto">
          <a:xfrm>
            <a:off x="2501900" y="1701800"/>
            <a:ext cx="4181475" cy="1025525"/>
          </a:xfrm>
          <a:prstGeom prst="wedgeRoundRectCallout">
            <a:avLst>
              <a:gd name="adj1" fmla="val -65074"/>
              <a:gd name="adj2" fmla="val -59287"/>
              <a:gd name="adj3" fmla="val 16667"/>
            </a:avLst>
          </a:prstGeom>
          <a:solidFill>
            <a:srgbClr val="FFF3E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Then you should be willing to have faith that it’ll work on half an array of data too!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0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4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4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804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804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804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804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804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804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0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0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04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04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903" grpId="0"/>
      <p:bldP spid="804903" grpId="1"/>
      <p:bldP spid="804904" grpId="0"/>
      <p:bldP spid="804904" grpId="1"/>
      <p:bldP spid="804905" grpId="0"/>
      <p:bldP spid="804905" grpId="1"/>
      <p:bldP spid="804906" grpId="0"/>
      <p:bldP spid="804906" grpId="1"/>
      <p:bldP spid="804907" grpId="0"/>
      <p:bldP spid="804907" grpId="1"/>
      <p:bldP spid="804908" grpId="1" animBg="1"/>
      <p:bldP spid="804913" grpId="0"/>
      <p:bldP spid="804913" grpId="1"/>
      <p:bldP spid="804914" grpId="0" animBg="1"/>
      <p:bldP spid="804914" grpId="1" animBg="1"/>
      <p:bldP spid="804915" grpId="0"/>
      <p:bldP spid="804916" grpId="0"/>
      <p:bldP spid="804917" grpId="0"/>
      <p:bldP spid="804918" grpId="0"/>
      <p:bldP spid="804920" grpId="0" animBg="1"/>
      <p:bldP spid="804920" grpId="1" animBg="1"/>
      <p:bldP spid="804921" grpId="0" animBg="1"/>
      <p:bldP spid="804921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18A6-366C-4C4E-B490-9C68DC225ADA}" type="slidenum">
              <a:rPr lang="en-US"/>
              <a:pPr/>
              <a:t>80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/>
              <a:t>Step #2a: Identify Operations</a:t>
            </a:r>
            <a:endParaRPr lang="en-GB" sz="4000"/>
          </a:p>
        </p:txBody>
      </p:sp>
      <p:sp>
        <p:nvSpPr>
          <p:cNvPr id="556035" name="Text Box 3"/>
          <p:cNvSpPr txBox="1">
            <a:spLocks noChangeArrowheads="1"/>
          </p:cNvSpPr>
          <p:nvPr/>
        </p:nvSpPr>
        <p:spPr bwMode="auto">
          <a:xfrm>
            <a:off x="288925" y="1036638"/>
            <a:ext cx="3597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Next we have to determine what actions need to be performed by the system. </a:t>
            </a: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4267200" y="1600200"/>
            <a:ext cx="4587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To do this, we identify all of the </a:t>
            </a:r>
            <a:r>
              <a:rPr lang="en-US" sz="2400">
                <a:solidFill>
                  <a:schemeClr val="accent2"/>
                </a:solidFill>
              </a:rPr>
              <a:t>verb phrases </a:t>
            </a:r>
            <a:r>
              <a:rPr lang="en-US" sz="2400"/>
              <a:t>in the specification! </a:t>
            </a:r>
          </a:p>
        </p:txBody>
      </p:sp>
      <p:grpSp>
        <p:nvGrpSpPr>
          <p:cNvPr id="556037" name="Group 5"/>
          <p:cNvGrpSpPr>
            <a:grpSpLocks/>
          </p:cNvGrpSpPr>
          <p:nvPr/>
        </p:nvGrpSpPr>
        <p:grpSpPr bwMode="auto">
          <a:xfrm>
            <a:off x="228600" y="3298825"/>
            <a:ext cx="8480425" cy="3548063"/>
            <a:chOff x="48" y="1968"/>
            <a:chExt cx="5342" cy="2235"/>
          </a:xfrm>
        </p:grpSpPr>
        <p:sp>
          <p:nvSpPr>
            <p:cNvPr id="556038" name="Text Box 6"/>
            <p:cNvSpPr txBox="1">
              <a:spLocks noChangeArrowheads="1"/>
            </p:cNvSpPr>
            <p:nvPr/>
          </p:nvSpPr>
          <p:spPr bwMode="auto">
            <a:xfrm>
              <a:off x="62" y="2002"/>
              <a:ext cx="5328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Each user’s calendar should contain appointments for that user. </a:t>
              </a:r>
              <a:endParaRPr lang="en-US" sz="2400"/>
            </a:p>
          </p:txBody>
        </p:sp>
        <p:sp>
          <p:nvSpPr>
            <p:cNvPr id="556039" name="Text Box 7"/>
            <p:cNvSpPr txBox="1">
              <a:spLocks noChangeArrowheads="1"/>
            </p:cNvSpPr>
            <p:nvPr/>
          </p:nvSpPr>
          <p:spPr bwMode="auto">
            <a:xfrm>
              <a:off x="61" y="1968"/>
              <a:ext cx="5328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		</a:t>
              </a:r>
            </a:p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                There are two different types of appointments, one-time appts and recurring appts. </a:t>
              </a:r>
              <a:endParaRPr lang="en-US" sz="2400"/>
            </a:p>
          </p:txBody>
        </p:sp>
        <p:sp>
          <p:nvSpPr>
            <p:cNvPr id="556040" name="Text Box 8"/>
            <p:cNvSpPr txBox="1">
              <a:spLocks noChangeArrowheads="1"/>
            </p:cNvSpPr>
            <p:nvPr/>
          </p:nvSpPr>
          <p:spPr bwMode="auto">
            <a:xfrm>
              <a:off x="48" y="3291"/>
              <a:ext cx="5328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                                     The user of the calendar </a:t>
              </a:r>
              <a:br>
                <a:rPr lang="en-US" sz="2400">
                  <a:solidFill>
                    <a:schemeClr val="tx1"/>
                  </a:solidFill>
                </a:rPr>
              </a:br>
              <a:r>
                <a:rPr lang="en-US" sz="2400">
                  <a:solidFill>
                    <a:schemeClr val="tx1"/>
                  </a:solidFill>
                </a:rPr>
                <a:t>must supply a password before accessing the calendar. </a:t>
              </a:r>
            </a:p>
            <a:p>
              <a:pPr algn="l"/>
              <a:endParaRPr lang="en-US" sz="2400"/>
            </a:p>
          </p:txBody>
        </p:sp>
        <p:sp>
          <p:nvSpPr>
            <p:cNvPr id="556041" name="Text Box 9"/>
            <p:cNvSpPr txBox="1">
              <a:spLocks noChangeArrowheads="1"/>
            </p:cNvSpPr>
            <p:nvPr/>
          </p:nvSpPr>
          <p:spPr bwMode="auto">
            <a:xfrm>
              <a:off x="62" y="2660"/>
              <a:ext cx="5328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Users of the calendar can get a list of appointments for the day, add new appointments, remove existing appointments, and check other users’ calendars to see if a time-slot is empty.   </a:t>
              </a:r>
              <a:endParaRPr lang="en-US" sz="2400"/>
            </a:p>
          </p:txBody>
        </p:sp>
        <p:sp>
          <p:nvSpPr>
            <p:cNvPr id="556042" name="Text Box 10"/>
            <p:cNvSpPr txBox="1">
              <a:spLocks noChangeArrowheads="1"/>
            </p:cNvSpPr>
            <p:nvPr/>
          </p:nvSpPr>
          <p:spPr bwMode="auto">
            <a:xfrm>
              <a:off x="55" y="3731"/>
              <a:ext cx="5328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Each appointment has a start-time and an end-time, a list of participants, and a location.</a:t>
              </a:r>
              <a:endParaRPr lang="en-US" sz="2400"/>
            </a:p>
          </p:txBody>
        </p:sp>
      </p:grpSp>
      <p:sp>
        <p:nvSpPr>
          <p:cNvPr id="556043" name="Text Box 11"/>
          <p:cNvSpPr txBox="1">
            <a:spLocks noChangeArrowheads="1"/>
          </p:cNvSpPr>
          <p:nvPr/>
        </p:nvSpPr>
        <p:spPr bwMode="auto">
          <a:xfrm>
            <a:off x="4475163" y="4365625"/>
            <a:ext cx="383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get a list of appointments</a:t>
            </a:r>
          </a:p>
        </p:txBody>
      </p:sp>
      <p:sp>
        <p:nvSpPr>
          <p:cNvPr id="556044" name="Text Box 12"/>
          <p:cNvSpPr txBox="1">
            <a:spLocks noChangeArrowheads="1"/>
          </p:cNvSpPr>
          <p:nvPr/>
        </p:nvSpPr>
        <p:spPr bwMode="auto">
          <a:xfrm>
            <a:off x="708025" y="5029200"/>
            <a:ext cx="207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appointments</a:t>
            </a:r>
          </a:p>
        </p:txBody>
      </p:sp>
      <p:sp>
        <p:nvSpPr>
          <p:cNvPr id="556045" name="Text Box 13"/>
          <p:cNvSpPr txBox="1">
            <a:spLocks noChangeArrowheads="1"/>
          </p:cNvSpPr>
          <p:nvPr/>
        </p:nvSpPr>
        <p:spPr bwMode="auto">
          <a:xfrm>
            <a:off x="1452563" y="5705475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supply a password</a:t>
            </a:r>
          </a:p>
        </p:txBody>
      </p:sp>
      <p:sp>
        <p:nvSpPr>
          <p:cNvPr id="556046" name="Text Box 14"/>
          <p:cNvSpPr txBox="1">
            <a:spLocks noChangeArrowheads="1"/>
          </p:cNvSpPr>
          <p:nvPr/>
        </p:nvSpPr>
        <p:spPr bwMode="auto">
          <a:xfrm>
            <a:off x="3362325" y="5029200"/>
            <a:ext cx="424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check other users’ calendars</a:t>
            </a:r>
          </a:p>
        </p:txBody>
      </p:sp>
      <p:sp>
        <p:nvSpPr>
          <p:cNvPr id="556047" name="Text Box 15"/>
          <p:cNvSpPr txBox="1">
            <a:spLocks noChangeArrowheads="1"/>
          </p:cNvSpPr>
          <p:nvPr/>
        </p:nvSpPr>
        <p:spPr bwMode="auto">
          <a:xfrm>
            <a:off x="2501900" y="4703763"/>
            <a:ext cx="330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add new appointments</a:t>
            </a:r>
          </a:p>
        </p:txBody>
      </p:sp>
      <p:sp>
        <p:nvSpPr>
          <p:cNvPr id="556048" name="Text Box 16"/>
          <p:cNvSpPr txBox="1">
            <a:spLocks noChangeArrowheads="1"/>
          </p:cNvSpPr>
          <p:nvPr/>
        </p:nvSpPr>
        <p:spPr bwMode="auto">
          <a:xfrm>
            <a:off x="5800725" y="4703763"/>
            <a:ext cx="242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remove existing</a:t>
            </a:r>
          </a:p>
        </p:txBody>
      </p:sp>
      <p:sp>
        <p:nvSpPr>
          <p:cNvPr id="556049" name="Text Box 17"/>
          <p:cNvSpPr txBox="1">
            <a:spLocks noChangeArrowheads="1"/>
          </p:cNvSpPr>
          <p:nvPr/>
        </p:nvSpPr>
        <p:spPr bwMode="auto">
          <a:xfrm>
            <a:off x="3287713" y="6073775"/>
            <a:ext cx="517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has a start-time and an end-time, a</a:t>
            </a:r>
          </a:p>
        </p:txBody>
      </p:sp>
      <p:sp>
        <p:nvSpPr>
          <p:cNvPr id="556050" name="Text Box 18"/>
          <p:cNvSpPr txBox="1">
            <a:spLocks noChangeArrowheads="1"/>
          </p:cNvSpPr>
          <p:nvPr/>
        </p:nvSpPr>
        <p:spPr bwMode="auto">
          <a:xfrm>
            <a:off x="695325" y="6400800"/>
            <a:ext cx="5037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list of participants, and a location.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5560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5560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5560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5560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5560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5560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5560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556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6" grpId="0"/>
      <p:bldP spid="556043" grpId="0"/>
      <p:bldP spid="556043" grpId="1"/>
      <p:bldP spid="556044" grpId="0"/>
      <p:bldP spid="556044" grpId="1"/>
      <p:bldP spid="556045" grpId="0"/>
      <p:bldP spid="556045" grpId="1"/>
      <p:bldP spid="556046" grpId="0"/>
      <p:bldP spid="556046" grpId="1"/>
      <p:bldP spid="556047" grpId="0"/>
      <p:bldP spid="556047" grpId="1"/>
      <p:bldP spid="556048" grpId="0"/>
      <p:bldP spid="556048" grpId="1"/>
      <p:bldP spid="556049" grpId="0"/>
      <p:bldP spid="556049" grpId="1"/>
      <p:bldP spid="556050" grpId="0"/>
      <p:bldP spid="556050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26D0-F015-482C-A519-279152C5C969}" type="slidenum">
              <a:rPr lang="en-US"/>
              <a:pPr/>
              <a:t>81</a:t>
            </a:fld>
            <a:endParaRPr lang="en-US"/>
          </a:p>
        </p:txBody>
      </p:sp>
      <p:sp>
        <p:nvSpPr>
          <p:cNvPr id="558082" name="Rectangle 2"/>
          <p:cNvSpPr>
            <a:spLocks noChangeArrowheads="1"/>
          </p:cNvSpPr>
          <p:nvPr/>
        </p:nvSpPr>
        <p:spPr bwMode="auto">
          <a:xfrm>
            <a:off x="4919663" y="4278313"/>
            <a:ext cx="4202112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4908550" y="3841750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4908550" y="3395663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5" name="Rectangle 5"/>
          <p:cNvSpPr>
            <a:spLocks noChangeArrowheads="1"/>
          </p:cNvSpPr>
          <p:nvPr/>
        </p:nvSpPr>
        <p:spPr bwMode="auto">
          <a:xfrm>
            <a:off x="4908550" y="2959100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4908550" y="2514600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7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  <a:noFill/>
          <a:ln/>
        </p:spPr>
        <p:txBody>
          <a:bodyPr/>
          <a:lstStyle/>
          <a:p>
            <a:r>
              <a:rPr lang="en-US" sz="3400"/>
              <a:t>Step #2b: Associate Operations w/Classes</a:t>
            </a:r>
            <a:endParaRPr lang="en-GB" sz="3400"/>
          </a:p>
        </p:txBody>
      </p:sp>
      <p:sp>
        <p:nvSpPr>
          <p:cNvPr id="558088" name="Text Box 8"/>
          <p:cNvSpPr txBox="1">
            <a:spLocks noChangeArrowheads="1"/>
          </p:cNvSpPr>
          <p:nvPr/>
        </p:nvSpPr>
        <p:spPr bwMode="auto">
          <a:xfrm>
            <a:off x="4724400" y="838200"/>
            <a:ext cx="4267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Next we have to determine </a:t>
            </a:r>
            <a:r>
              <a:rPr lang="en-US" sz="2000">
                <a:solidFill>
                  <a:schemeClr val="accent2"/>
                </a:solidFill>
              </a:rPr>
              <a:t>what actions</a:t>
            </a:r>
            <a:r>
              <a:rPr lang="en-US" sz="2000"/>
              <a:t> go with </a:t>
            </a:r>
            <a:r>
              <a:rPr lang="en-US" sz="2000">
                <a:solidFill>
                  <a:schemeClr val="accent2"/>
                </a:solidFill>
              </a:rPr>
              <a:t>which classes</a:t>
            </a:r>
            <a:r>
              <a:rPr lang="en-US" sz="2000"/>
              <a:t>. </a:t>
            </a:r>
          </a:p>
          <a:p>
            <a:r>
              <a:rPr lang="en-US" sz="2000"/>
              <a:t>(let’s just look at the first two)</a:t>
            </a:r>
          </a:p>
        </p:txBody>
      </p: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5105400" y="2460625"/>
            <a:ext cx="383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get a list of appointments</a:t>
            </a:r>
          </a:p>
        </p:txBody>
      </p:sp>
      <p:sp>
        <p:nvSpPr>
          <p:cNvPr id="558090" name="Text Box 10"/>
          <p:cNvSpPr txBox="1">
            <a:spLocks noChangeArrowheads="1"/>
          </p:cNvSpPr>
          <p:nvPr/>
        </p:nvSpPr>
        <p:spPr bwMode="auto">
          <a:xfrm>
            <a:off x="5638800" y="4222750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supply a password</a:t>
            </a:r>
          </a:p>
        </p:txBody>
      </p:sp>
      <p:sp>
        <p:nvSpPr>
          <p:cNvPr id="558091" name="Text Box 11"/>
          <p:cNvSpPr txBox="1">
            <a:spLocks noChangeArrowheads="1"/>
          </p:cNvSpPr>
          <p:nvPr/>
        </p:nvSpPr>
        <p:spPr bwMode="auto">
          <a:xfrm>
            <a:off x="4899025" y="3810000"/>
            <a:ext cx="424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check other users’ calendars</a:t>
            </a:r>
          </a:p>
        </p:txBody>
      </p:sp>
      <p:sp>
        <p:nvSpPr>
          <p:cNvPr id="558092" name="Text Box 12"/>
          <p:cNvSpPr txBox="1">
            <a:spLocks noChangeArrowheads="1"/>
          </p:cNvSpPr>
          <p:nvPr/>
        </p:nvSpPr>
        <p:spPr bwMode="auto">
          <a:xfrm>
            <a:off x="5486400" y="2895600"/>
            <a:ext cx="330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add new appointments</a:t>
            </a:r>
          </a:p>
        </p:txBody>
      </p:sp>
      <p:sp>
        <p:nvSpPr>
          <p:cNvPr id="558093" name="Text Box 13"/>
          <p:cNvSpPr txBox="1">
            <a:spLocks noChangeArrowheads="1"/>
          </p:cNvSpPr>
          <p:nvPr/>
        </p:nvSpPr>
        <p:spPr bwMode="auto">
          <a:xfrm>
            <a:off x="5943600" y="3340100"/>
            <a:ext cx="242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remove existing</a:t>
            </a:r>
          </a:p>
        </p:txBody>
      </p:sp>
      <p:sp>
        <p:nvSpPr>
          <p:cNvPr id="558094" name="Text Box 14"/>
          <p:cNvSpPr txBox="1">
            <a:spLocks noChangeArrowheads="1"/>
          </p:cNvSpPr>
          <p:nvPr/>
        </p:nvSpPr>
        <p:spPr bwMode="auto">
          <a:xfrm>
            <a:off x="6338888" y="1752600"/>
            <a:ext cx="1585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/>
              <a:t>Verbs</a:t>
            </a:r>
          </a:p>
        </p:txBody>
      </p:sp>
      <p:sp>
        <p:nvSpPr>
          <p:cNvPr id="558095" name="Rectangle 15"/>
          <p:cNvSpPr>
            <a:spLocks noChangeArrowheads="1"/>
          </p:cNvSpPr>
          <p:nvPr/>
        </p:nvSpPr>
        <p:spPr bwMode="auto">
          <a:xfrm>
            <a:off x="381000" y="1295400"/>
            <a:ext cx="4191000" cy="26670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6" name="Rectangle 16"/>
          <p:cNvSpPr>
            <a:spLocks noChangeArrowheads="1"/>
          </p:cNvSpPr>
          <p:nvPr/>
        </p:nvSpPr>
        <p:spPr bwMode="auto">
          <a:xfrm>
            <a:off x="381000" y="4267200"/>
            <a:ext cx="4191000" cy="24384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7" name="Text Box 17"/>
          <p:cNvSpPr txBox="1">
            <a:spLocks noChangeArrowheads="1"/>
          </p:cNvSpPr>
          <p:nvPr/>
        </p:nvSpPr>
        <p:spPr bwMode="auto">
          <a:xfrm>
            <a:off x="336550" y="12192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Calendar</a:t>
            </a:r>
          </a:p>
        </p:txBody>
      </p:sp>
      <p:sp>
        <p:nvSpPr>
          <p:cNvPr id="558098" name="Text Box 18"/>
          <p:cNvSpPr txBox="1">
            <a:spLocks noChangeArrowheads="1"/>
          </p:cNvSpPr>
          <p:nvPr/>
        </p:nvSpPr>
        <p:spPr bwMode="auto">
          <a:xfrm>
            <a:off x="327025" y="4191000"/>
            <a:ext cx="198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Appointment</a:t>
            </a:r>
          </a:p>
        </p:txBody>
      </p:sp>
      <p:sp>
        <p:nvSpPr>
          <p:cNvPr id="558099" name="Text Box 19"/>
          <p:cNvSpPr txBox="1">
            <a:spLocks noChangeArrowheads="1"/>
          </p:cNvSpPr>
          <p:nvPr/>
        </p:nvSpPr>
        <p:spPr bwMode="auto">
          <a:xfrm>
            <a:off x="609600" y="1808163"/>
            <a:ext cx="288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list getListOfAppts(void)</a:t>
            </a:r>
          </a:p>
        </p:txBody>
      </p:sp>
      <p:sp>
        <p:nvSpPr>
          <p:cNvPr id="558100" name="Text Box 20"/>
          <p:cNvSpPr txBox="1">
            <a:spLocks noChangeArrowheads="1"/>
          </p:cNvSpPr>
          <p:nvPr/>
        </p:nvSpPr>
        <p:spPr bwMode="auto">
          <a:xfrm>
            <a:off x="609600" y="2125663"/>
            <a:ext cx="399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addAppt(Appointment *addme)</a:t>
            </a:r>
          </a:p>
        </p:txBody>
      </p:sp>
      <p:sp>
        <p:nvSpPr>
          <p:cNvPr id="558101" name="Text Box 21"/>
          <p:cNvSpPr txBox="1">
            <a:spLocks noChangeArrowheads="1"/>
          </p:cNvSpPr>
          <p:nvPr/>
        </p:nvSpPr>
        <p:spPr bwMode="auto">
          <a:xfrm>
            <a:off x="577850" y="2438400"/>
            <a:ext cx="407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removeAppt(string &amp;apptName)</a:t>
            </a:r>
          </a:p>
        </p:txBody>
      </p:sp>
      <p:sp>
        <p:nvSpPr>
          <p:cNvPr id="558102" name="Text Box 22"/>
          <p:cNvSpPr txBox="1">
            <a:spLocks noChangeArrowheads="1"/>
          </p:cNvSpPr>
          <p:nvPr/>
        </p:nvSpPr>
        <p:spPr bwMode="auto">
          <a:xfrm>
            <a:off x="590550" y="2757488"/>
            <a:ext cx="398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checkCalendars(Time &amp;slot,</a:t>
            </a:r>
            <a:br>
              <a:rPr lang="en-US"/>
            </a:br>
            <a:r>
              <a:rPr lang="en-US"/>
              <a:t>                           Calendar others[])</a:t>
            </a:r>
          </a:p>
        </p:txBody>
      </p:sp>
      <p:sp>
        <p:nvSpPr>
          <p:cNvPr id="558103" name="Text Box 23"/>
          <p:cNvSpPr txBox="1">
            <a:spLocks noChangeArrowheads="1"/>
          </p:cNvSpPr>
          <p:nvPr/>
        </p:nvSpPr>
        <p:spPr bwMode="auto">
          <a:xfrm>
            <a:off x="609600" y="3319463"/>
            <a:ext cx="2655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login(string &amp;pass)</a:t>
            </a:r>
            <a:br>
              <a:rPr lang="en-US"/>
            </a:br>
            <a:r>
              <a:rPr lang="en-US"/>
              <a:t>bool logout(void)</a:t>
            </a:r>
          </a:p>
        </p:txBody>
      </p:sp>
      <p:sp>
        <p:nvSpPr>
          <p:cNvPr id="558104" name="Rectangle 24"/>
          <p:cNvSpPr>
            <a:spLocks noChangeArrowheads="1"/>
          </p:cNvSpPr>
          <p:nvPr/>
        </p:nvSpPr>
        <p:spPr bwMode="auto">
          <a:xfrm>
            <a:off x="4921250" y="4713288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5" name="Text Box 25"/>
          <p:cNvSpPr txBox="1">
            <a:spLocks noChangeArrowheads="1"/>
          </p:cNvSpPr>
          <p:nvPr/>
        </p:nvSpPr>
        <p:spPr bwMode="auto">
          <a:xfrm>
            <a:off x="5791200" y="4648200"/>
            <a:ext cx="249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has a start-time</a:t>
            </a:r>
          </a:p>
        </p:txBody>
      </p:sp>
      <p:sp>
        <p:nvSpPr>
          <p:cNvPr id="558106" name="Text Box 26"/>
          <p:cNvSpPr txBox="1">
            <a:spLocks noChangeArrowheads="1"/>
          </p:cNvSpPr>
          <p:nvPr/>
        </p:nvSpPr>
        <p:spPr bwMode="auto">
          <a:xfrm>
            <a:off x="741363" y="5043488"/>
            <a:ext cx="3286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setStartTime(Time &amp;st)</a:t>
            </a:r>
          </a:p>
        </p:txBody>
      </p:sp>
      <p:sp>
        <p:nvSpPr>
          <p:cNvPr id="558107" name="Rectangle 27"/>
          <p:cNvSpPr>
            <a:spLocks noChangeArrowheads="1"/>
          </p:cNvSpPr>
          <p:nvPr/>
        </p:nvSpPr>
        <p:spPr bwMode="auto">
          <a:xfrm>
            <a:off x="4921250" y="5138738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8" name="Text Box 28"/>
          <p:cNvSpPr txBox="1">
            <a:spLocks noChangeArrowheads="1"/>
          </p:cNvSpPr>
          <p:nvPr/>
        </p:nvSpPr>
        <p:spPr bwMode="auto">
          <a:xfrm>
            <a:off x="741363" y="5348288"/>
            <a:ext cx="3081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setEndTime(Time &amp;st)</a:t>
            </a:r>
          </a:p>
        </p:txBody>
      </p:sp>
      <p:sp>
        <p:nvSpPr>
          <p:cNvPr id="558109" name="Rectangle 29"/>
          <p:cNvSpPr>
            <a:spLocks noChangeArrowheads="1"/>
          </p:cNvSpPr>
          <p:nvPr/>
        </p:nvSpPr>
        <p:spPr bwMode="auto">
          <a:xfrm>
            <a:off x="4921250" y="5584825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0" name="Text Box 30"/>
          <p:cNvSpPr txBox="1">
            <a:spLocks noChangeArrowheads="1"/>
          </p:cNvSpPr>
          <p:nvPr/>
        </p:nvSpPr>
        <p:spPr bwMode="auto">
          <a:xfrm>
            <a:off x="741363" y="5686425"/>
            <a:ext cx="3725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addParticipant(string &amp;user)</a:t>
            </a:r>
          </a:p>
        </p:txBody>
      </p:sp>
      <p:sp>
        <p:nvSpPr>
          <p:cNvPr id="558111" name="Rectangle 31"/>
          <p:cNvSpPr>
            <a:spLocks noChangeArrowheads="1"/>
          </p:cNvSpPr>
          <p:nvPr/>
        </p:nvSpPr>
        <p:spPr bwMode="auto">
          <a:xfrm>
            <a:off x="4921250" y="6030913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2" name="Text Box 32"/>
          <p:cNvSpPr txBox="1">
            <a:spLocks noChangeArrowheads="1"/>
          </p:cNvSpPr>
          <p:nvPr/>
        </p:nvSpPr>
        <p:spPr bwMode="auto">
          <a:xfrm>
            <a:off x="741363" y="5980113"/>
            <a:ext cx="3773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setLocation(string &amp;location)</a:t>
            </a:r>
          </a:p>
        </p:txBody>
      </p:sp>
      <p:sp>
        <p:nvSpPr>
          <p:cNvPr id="558113" name="Text Box 33"/>
          <p:cNvSpPr txBox="1">
            <a:spLocks noChangeArrowheads="1"/>
          </p:cNvSpPr>
          <p:nvPr/>
        </p:nvSpPr>
        <p:spPr bwMode="auto">
          <a:xfrm>
            <a:off x="6032500" y="5060950"/>
            <a:ext cx="242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has an end-time</a:t>
            </a:r>
          </a:p>
        </p:txBody>
      </p:sp>
      <p:sp>
        <p:nvSpPr>
          <p:cNvPr id="558114" name="Text Box 34"/>
          <p:cNvSpPr txBox="1">
            <a:spLocks noChangeArrowheads="1"/>
          </p:cNvSpPr>
          <p:nvPr/>
        </p:nvSpPr>
        <p:spPr bwMode="auto">
          <a:xfrm>
            <a:off x="5334000" y="5562600"/>
            <a:ext cx="366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has a list of participants</a:t>
            </a:r>
          </a:p>
        </p:txBody>
      </p:sp>
      <p:sp>
        <p:nvSpPr>
          <p:cNvPr id="558115" name="Text Box 35"/>
          <p:cNvSpPr txBox="1">
            <a:spLocks noChangeArrowheads="1"/>
          </p:cNvSpPr>
          <p:nvPr/>
        </p:nvSpPr>
        <p:spPr bwMode="auto">
          <a:xfrm>
            <a:off x="6019800" y="5988050"/>
            <a:ext cx="210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has a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5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5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5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5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animBg="1"/>
      <p:bldP spid="558082" grpId="1" animBg="1"/>
      <p:bldP spid="558083" grpId="0" animBg="1"/>
      <p:bldP spid="558083" grpId="1" animBg="1"/>
      <p:bldP spid="558084" grpId="0" animBg="1"/>
      <p:bldP spid="558084" grpId="1" animBg="1"/>
      <p:bldP spid="558085" grpId="0" animBg="1"/>
      <p:bldP spid="558085" grpId="1" animBg="1"/>
      <p:bldP spid="558086" grpId="0" animBg="1"/>
      <p:bldP spid="558086" grpId="1" animBg="1"/>
      <p:bldP spid="558099" grpId="0"/>
      <p:bldP spid="558100" grpId="0"/>
      <p:bldP spid="558101" grpId="0"/>
      <p:bldP spid="558102" grpId="0"/>
      <p:bldP spid="558103" grpId="0"/>
      <p:bldP spid="558104" grpId="0" animBg="1"/>
      <p:bldP spid="558104" grpId="1" animBg="1"/>
      <p:bldP spid="558106" grpId="0"/>
      <p:bldP spid="558107" grpId="0" animBg="1"/>
      <p:bldP spid="558107" grpId="1" animBg="1"/>
      <p:bldP spid="558108" grpId="0"/>
      <p:bldP spid="558109" grpId="0" animBg="1"/>
      <p:bldP spid="558109" grpId="1" animBg="1"/>
      <p:bldP spid="558110" grpId="0"/>
      <p:bldP spid="558111" grpId="0" animBg="1"/>
      <p:bldP spid="558111" grpId="1" animBg="1"/>
      <p:bldP spid="55811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48-545F-420A-8138-BD7EB2E4A145}" type="slidenum">
              <a:rPr lang="en-US"/>
              <a:pPr/>
              <a:t>82</a:t>
            </a:fld>
            <a:endParaRPr lang="en-US"/>
          </a:p>
        </p:txBody>
      </p:sp>
      <p:grpSp>
        <p:nvGrpSpPr>
          <p:cNvPr id="560130" name="Group 2"/>
          <p:cNvGrpSpPr>
            <a:grpSpLocks/>
          </p:cNvGrpSpPr>
          <p:nvPr/>
        </p:nvGrpSpPr>
        <p:grpSpPr bwMode="auto">
          <a:xfrm>
            <a:off x="4724400" y="4246563"/>
            <a:ext cx="4244975" cy="2611437"/>
            <a:chOff x="2976" y="2640"/>
            <a:chExt cx="2674" cy="1645"/>
          </a:xfrm>
        </p:grpSpPr>
        <p:sp>
          <p:nvSpPr>
            <p:cNvPr id="560131" name="Rectangle 3"/>
            <p:cNvSpPr>
              <a:spLocks noChangeArrowheads="1"/>
            </p:cNvSpPr>
            <p:nvPr/>
          </p:nvSpPr>
          <p:spPr bwMode="auto">
            <a:xfrm>
              <a:off x="3010" y="2688"/>
              <a:ext cx="2640" cy="1536"/>
            </a:xfrm>
            <a:prstGeom prst="rect">
              <a:avLst/>
            </a:prstGeom>
            <a:solidFill>
              <a:srgbClr val="FFEB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2" name="Text Box 4"/>
            <p:cNvSpPr txBox="1">
              <a:spLocks noChangeArrowheads="1"/>
            </p:cNvSpPr>
            <p:nvPr/>
          </p:nvSpPr>
          <p:spPr bwMode="auto">
            <a:xfrm>
              <a:off x="2976" y="2640"/>
              <a:ext cx="21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RecurringAppointment</a:t>
              </a:r>
            </a:p>
          </p:txBody>
        </p:sp>
        <p:sp>
          <p:nvSpPr>
            <p:cNvPr id="560133" name="Text Box 5"/>
            <p:cNvSpPr txBox="1">
              <a:spLocks noChangeArrowheads="1"/>
            </p:cNvSpPr>
            <p:nvPr/>
          </p:nvSpPr>
          <p:spPr bwMode="auto">
            <a:xfrm>
              <a:off x="3202" y="3312"/>
              <a:ext cx="20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setStartTime(Time &amp;st)</a:t>
              </a:r>
            </a:p>
          </p:txBody>
        </p:sp>
        <p:sp>
          <p:nvSpPr>
            <p:cNvPr id="560134" name="Text Box 6"/>
            <p:cNvSpPr txBox="1">
              <a:spLocks noChangeArrowheads="1"/>
            </p:cNvSpPr>
            <p:nvPr/>
          </p:nvSpPr>
          <p:spPr bwMode="auto">
            <a:xfrm>
              <a:off x="3202" y="3504"/>
              <a:ext cx="19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setEndTime(Time &amp;st)</a:t>
              </a:r>
            </a:p>
          </p:txBody>
        </p:sp>
        <p:sp>
          <p:nvSpPr>
            <p:cNvPr id="560135" name="Text Box 7"/>
            <p:cNvSpPr txBox="1">
              <a:spLocks noChangeArrowheads="1"/>
            </p:cNvSpPr>
            <p:nvPr/>
          </p:nvSpPr>
          <p:spPr bwMode="auto">
            <a:xfrm>
              <a:off x="3202" y="3696"/>
              <a:ext cx="2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addParticipant(string &amp;user)</a:t>
              </a:r>
            </a:p>
          </p:txBody>
        </p:sp>
        <p:sp>
          <p:nvSpPr>
            <p:cNvPr id="560136" name="Text Box 8"/>
            <p:cNvSpPr txBox="1">
              <a:spLocks noChangeArrowheads="1"/>
            </p:cNvSpPr>
            <p:nvPr/>
          </p:nvSpPr>
          <p:spPr bwMode="auto">
            <a:xfrm>
              <a:off x="3202" y="3881"/>
              <a:ext cx="237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setLocation(string &amp;location)</a:t>
              </a:r>
            </a:p>
            <a:p>
              <a:pPr algn="l"/>
              <a:r>
                <a:rPr lang="en-US"/>
                <a:t>bool setRecurRate(int numDays) </a:t>
              </a:r>
            </a:p>
          </p:txBody>
        </p:sp>
        <p:sp>
          <p:nvSpPr>
            <p:cNvPr id="560137" name="Text Box 9"/>
            <p:cNvSpPr txBox="1">
              <a:spLocks noChangeArrowheads="1"/>
            </p:cNvSpPr>
            <p:nvPr/>
          </p:nvSpPr>
          <p:spPr bwMode="auto">
            <a:xfrm>
              <a:off x="3212" y="2951"/>
              <a:ext cx="180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RecurringAppointment() </a:t>
              </a:r>
            </a:p>
            <a:p>
              <a:pPr algn="l"/>
              <a:r>
                <a:rPr lang="en-US">
                  <a:solidFill>
                    <a:srgbClr val="006666"/>
                  </a:solidFill>
                </a:rPr>
                <a:t>~RecurringAppointment()</a:t>
              </a:r>
            </a:p>
          </p:txBody>
        </p:sp>
      </p:grpSp>
      <p:sp>
        <p:nvSpPr>
          <p:cNvPr id="560138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  <a:noFill/>
          <a:ln/>
        </p:spPr>
        <p:txBody>
          <a:bodyPr/>
          <a:lstStyle/>
          <a:p>
            <a:r>
              <a:rPr lang="en-US" sz="3400"/>
              <a:t>Step #2b: Associate Operations w/Classes</a:t>
            </a:r>
            <a:endParaRPr lang="en-GB" sz="3400"/>
          </a:p>
        </p:txBody>
      </p:sp>
      <p:sp>
        <p:nvSpPr>
          <p:cNvPr id="560139" name="Text Box 11"/>
          <p:cNvSpPr txBox="1">
            <a:spLocks noChangeArrowheads="1"/>
          </p:cNvSpPr>
          <p:nvPr/>
        </p:nvSpPr>
        <p:spPr bwMode="auto">
          <a:xfrm>
            <a:off x="4724400" y="838200"/>
            <a:ext cx="426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Next we have to determine </a:t>
            </a:r>
            <a:r>
              <a:rPr lang="en-US" sz="2000">
                <a:solidFill>
                  <a:schemeClr val="accent2"/>
                </a:solidFill>
              </a:rPr>
              <a:t>what actions</a:t>
            </a:r>
            <a:r>
              <a:rPr lang="en-US" sz="2000"/>
              <a:t> go with </a:t>
            </a:r>
            <a:r>
              <a:rPr lang="en-US" sz="2000">
                <a:solidFill>
                  <a:schemeClr val="accent2"/>
                </a:solidFill>
              </a:rPr>
              <a:t>which classes</a:t>
            </a:r>
            <a:r>
              <a:rPr lang="en-US" sz="2000"/>
              <a:t>. </a:t>
            </a:r>
          </a:p>
        </p:txBody>
      </p:sp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381000" y="1295400"/>
            <a:ext cx="4191000" cy="26670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1" name="Text Box 13"/>
          <p:cNvSpPr txBox="1">
            <a:spLocks noChangeArrowheads="1"/>
          </p:cNvSpPr>
          <p:nvPr/>
        </p:nvSpPr>
        <p:spPr bwMode="auto">
          <a:xfrm>
            <a:off x="336550" y="12192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Calendar</a:t>
            </a:r>
          </a:p>
        </p:txBody>
      </p:sp>
      <p:sp>
        <p:nvSpPr>
          <p:cNvPr id="560142" name="Text Box 14"/>
          <p:cNvSpPr txBox="1">
            <a:spLocks noChangeArrowheads="1"/>
          </p:cNvSpPr>
          <p:nvPr/>
        </p:nvSpPr>
        <p:spPr bwMode="auto">
          <a:xfrm>
            <a:off x="609600" y="1808163"/>
            <a:ext cx="288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list getListOfAppts(void)</a:t>
            </a:r>
          </a:p>
        </p:txBody>
      </p:sp>
      <p:sp>
        <p:nvSpPr>
          <p:cNvPr id="560143" name="Text Box 15"/>
          <p:cNvSpPr txBox="1">
            <a:spLocks noChangeArrowheads="1"/>
          </p:cNvSpPr>
          <p:nvPr/>
        </p:nvSpPr>
        <p:spPr bwMode="auto">
          <a:xfrm>
            <a:off x="609600" y="2125663"/>
            <a:ext cx="399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addAppt(Appointment *addme)</a:t>
            </a:r>
          </a:p>
        </p:txBody>
      </p:sp>
      <p:sp>
        <p:nvSpPr>
          <p:cNvPr id="560144" name="Text Box 16"/>
          <p:cNvSpPr txBox="1">
            <a:spLocks noChangeArrowheads="1"/>
          </p:cNvSpPr>
          <p:nvPr/>
        </p:nvSpPr>
        <p:spPr bwMode="auto">
          <a:xfrm>
            <a:off x="577850" y="2438400"/>
            <a:ext cx="407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removeAppt(string &amp;apptName)</a:t>
            </a:r>
          </a:p>
        </p:txBody>
      </p:sp>
      <p:sp>
        <p:nvSpPr>
          <p:cNvPr id="560145" name="Text Box 17"/>
          <p:cNvSpPr txBox="1">
            <a:spLocks noChangeArrowheads="1"/>
          </p:cNvSpPr>
          <p:nvPr/>
        </p:nvSpPr>
        <p:spPr bwMode="auto">
          <a:xfrm>
            <a:off x="590550" y="2757488"/>
            <a:ext cx="398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checkCalendars(Time &amp;slot,</a:t>
            </a:r>
            <a:br>
              <a:rPr lang="en-US"/>
            </a:br>
            <a:r>
              <a:rPr lang="en-US"/>
              <a:t>                           Calendar others[])</a:t>
            </a:r>
          </a:p>
        </p:txBody>
      </p:sp>
      <p:sp>
        <p:nvSpPr>
          <p:cNvPr id="560146" name="Text Box 18"/>
          <p:cNvSpPr txBox="1">
            <a:spLocks noChangeArrowheads="1"/>
          </p:cNvSpPr>
          <p:nvPr/>
        </p:nvSpPr>
        <p:spPr bwMode="auto">
          <a:xfrm>
            <a:off x="609600" y="3319463"/>
            <a:ext cx="2655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login(string &amp;pass)</a:t>
            </a:r>
            <a:br>
              <a:rPr lang="en-US"/>
            </a:br>
            <a:r>
              <a:rPr lang="en-US"/>
              <a:t>bool logout(void)</a:t>
            </a:r>
          </a:p>
        </p:txBody>
      </p:sp>
      <p:sp>
        <p:nvSpPr>
          <p:cNvPr id="560147" name="Text Box 19"/>
          <p:cNvSpPr txBox="1">
            <a:spLocks noChangeArrowheads="1"/>
          </p:cNvSpPr>
          <p:nvPr/>
        </p:nvSpPr>
        <p:spPr bwMode="auto">
          <a:xfrm>
            <a:off x="4648200" y="1828800"/>
            <a:ext cx="434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Of course, our classes need </a:t>
            </a:r>
            <a:r>
              <a:rPr lang="en-US" sz="2200">
                <a:solidFill>
                  <a:schemeClr val="accent2"/>
                </a:solidFill>
              </a:rPr>
              <a:t>constructors</a:t>
            </a:r>
            <a:r>
              <a:rPr lang="en-US" sz="2200"/>
              <a:t> and </a:t>
            </a:r>
            <a:r>
              <a:rPr lang="en-US" sz="2200">
                <a:solidFill>
                  <a:schemeClr val="accent2"/>
                </a:solidFill>
              </a:rPr>
              <a:t>destructors</a:t>
            </a:r>
            <a:r>
              <a:rPr lang="en-US" sz="2200"/>
              <a:t>!</a:t>
            </a:r>
          </a:p>
        </p:txBody>
      </p:sp>
      <p:sp>
        <p:nvSpPr>
          <p:cNvPr id="560148" name="Text Box 20"/>
          <p:cNvSpPr txBox="1">
            <a:spLocks noChangeArrowheads="1"/>
          </p:cNvSpPr>
          <p:nvPr/>
        </p:nvSpPr>
        <p:spPr bwMode="auto">
          <a:xfrm>
            <a:off x="609600" y="1546225"/>
            <a:ext cx="314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Calendar()   and ~Calendar()</a:t>
            </a:r>
          </a:p>
        </p:txBody>
      </p:sp>
      <p:sp>
        <p:nvSpPr>
          <p:cNvPr id="560149" name="Rectangle 21"/>
          <p:cNvSpPr>
            <a:spLocks noChangeArrowheads="1"/>
          </p:cNvSpPr>
          <p:nvPr/>
        </p:nvSpPr>
        <p:spPr bwMode="auto">
          <a:xfrm>
            <a:off x="381000" y="4267200"/>
            <a:ext cx="4191000" cy="24384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50" name="Text Box 22"/>
          <p:cNvSpPr txBox="1">
            <a:spLocks noChangeArrowheads="1"/>
          </p:cNvSpPr>
          <p:nvPr/>
        </p:nvSpPr>
        <p:spPr bwMode="auto">
          <a:xfrm>
            <a:off x="327025" y="4191000"/>
            <a:ext cx="198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Appointment</a:t>
            </a:r>
          </a:p>
        </p:txBody>
      </p:sp>
      <p:sp>
        <p:nvSpPr>
          <p:cNvPr id="560151" name="Text Box 23"/>
          <p:cNvSpPr txBox="1">
            <a:spLocks noChangeArrowheads="1"/>
          </p:cNvSpPr>
          <p:nvPr/>
        </p:nvSpPr>
        <p:spPr bwMode="auto">
          <a:xfrm>
            <a:off x="730250" y="5043488"/>
            <a:ext cx="3286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setStartTime(Time &amp;st)</a:t>
            </a:r>
          </a:p>
        </p:txBody>
      </p:sp>
      <p:sp>
        <p:nvSpPr>
          <p:cNvPr id="560152" name="Text Box 24"/>
          <p:cNvSpPr txBox="1">
            <a:spLocks noChangeArrowheads="1"/>
          </p:cNvSpPr>
          <p:nvPr/>
        </p:nvSpPr>
        <p:spPr bwMode="auto">
          <a:xfrm>
            <a:off x="730250" y="5348288"/>
            <a:ext cx="3081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setEndTime(Time &amp;st)</a:t>
            </a:r>
          </a:p>
        </p:txBody>
      </p:sp>
      <p:sp>
        <p:nvSpPr>
          <p:cNvPr id="560153" name="Text Box 25"/>
          <p:cNvSpPr txBox="1">
            <a:spLocks noChangeArrowheads="1"/>
          </p:cNvSpPr>
          <p:nvPr/>
        </p:nvSpPr>
        <p:spPr bwMode="auto">
          <a:xfrm>
            <a:off x="730250" y="5686425"/>
            <a:ext cx="3725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addParticipant(string &amp;user)</a:t>
            </a:r>
          </a:p>
        </p:txBody>
      </p:sp>
      <p:sp>
        <p:nvSpPr>
          <p:cNvPr id="560154" name="Text Box 26"/>
          <p:cNvSpPr txBox="1">
            <a:spLocks noChangeArrowheads="1"/>
          </p:cNvSpPr>
          <p:nvPr/>
        </p:nvSpPr>
        <p:spPr bwMode="auto">
          <a:xfrm>
            <a:off x="730250" y="5980113"/>
            <a:ext cx="3773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setLocation(string &amp;location)</a:t>
            </a:r>
          </a:p>
        </p:txBody>
      </p:sp>
      <p:sp>
        <p:nvSpPr>
          <p:cNvPr id="560155" name="Text Box 27"/>
          <p:cNvSpPr txBox="1">
            <a:spLocks noChangeArrowheads="1"/>
          </p:cNvSpPr>
          <p:nvPr/>
        </p:nvSpPr>
        <p:spPr bwMode="auto">
          <a:xfrm>
            <a:off x="701675" y="4684713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Appointment() and ~Appointment()</a:t>
            </a:r>
          </a:p>
        </p:txBody>
      </p:sp>
      <p:sp>
        <p:nvSpPr>
          <p:cNvPr id="560156" name="Text Box 28"/>
          <p:cNvSpPr txBox="1">
            <a:spLocks noChangeArrowheads="1"/>
          </p:cNvSpPr>
          <p:nvPr/>
        </p:nvSpPr>
        <p:spPr bwMode="auto">
          <a:xfrm>
            <a:off x="4724400" y="2743200"/>
            <a:ext cx="434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And now let’s consider our other two classes.</a:t>
            </a:r>
          </a:p>
        </p:txBody>
      </p:sp>
      <p:grpSp>
        <p:nvGrpSpPr>
          <p:cNvPr id="560157" name="Group 29"/>
          <p:cNvGrpSpPr>
            <a:grpSpLocks/>
          </p:cNvGrpSpPr>
          <p:nvPr/>
        </p:nvGrpSpPr>
        <p:grpSpPr bwMode="auto">
          <a:xfrm>
            <a:off x="4724400" y="1676400"/>
            <a:ext cx="4244975" cy="2514600"/>
            <a:chOff x="2976" y="2640"/>
            <a:chExt cx="2674" cy="1584"/>
          </a:xfrm>
        </p:grpSpPr>
        <p:sp>
          <p:nvSpPr>
            <p:cNvPr id="560158" name="Rectangle 30"/>
            <p:cNvSpPr>
              <a:spLocks noChangeArrowheads="1"/>
            </p:cNvSpPr>
            <p:nvPr/>
          </p:nvSpPr>
          <p:spPr bwMode="auto">
            <a:xfrm>
              <a:off x="3010" y="2688"/>
              <a:ext cx="2640" cy="1536"/>
            </a:xfrm>
            <a:prstGeom prst="rect">
              <a:avLst/>
            </a:prstGeom>
            <a:solidFill>
              <a:srgbClr val="FFEB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9" name="Text Box 31"/>
            <p:cNvSpPr txBox="1">
              <a:spLocks noChangeArrowheads="1"/>
            </p:cNvSpPr>
            <p:nvPr/>
          </p:nvSpPr>
          <p:spPr bwMode="auto">
            <a:xfrm>
              <a:off x="2976" y="2640"/>
              <a:ext cx="20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OneTimeAppointment</a:t>
              </a:r>
            </a:p>
          </p:txBody>
        </p:sp>
        <p:sp>
          <p:nvSpPr>
            <p:cNvPr id="560160" name="Text Box 32"/>
            <p:cNvSpPr txBox="1">
              <a:spLocks noChangeArrowheads="1"/>
            </p:cNvSpPr>
            <p:nvPr/>
          </p:nvSpPr>
          <p:spPr bwMode="auto">
            <a:xfrm>
              <a:off x="3202" y="3312"/>
              <a:ext cx="20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setStartTime(Time &amp;st)</a:t>
              </a:r>
            </a:p>
          </p:txBody>
        </p:sp>
        <p:sp>
          <p:nvSpPr>
            <p:cNvPr id="560161" name="Text Box 33"/>
            <p:cNvSpPr txBox="1">
              <a:spLocks noChangeArrowheads="1"/>
            </p:cNvSpPr>
            <p:nvPr/>
          </p:nvSpPr>
          <p:spPr bwMode="auto">
            <a:xfrm>
              <a:off x="3202" y="3504"/>
              <a:ext cx="19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setEndTime(Time &amp;st)</a:t>
              </a:r>
            </a:p>
          </p:txBody>
        </p:sp>
        <p:sp>
          <p:nvSpPr>
            <p:cNvPr id="560162" name="Text Box 34"/>
            <p:cNvSpPr txBox="1">
              <a:spLocks noChangeArrowheads="1"/>
            </p:cNvSpPr>
            <p:nvPr/>
          </p:nvSpPr>
          <p:spPr bwMode="auto">
            <a:xfrm>
              <a:off x="3202" y="3696"/>
              <a:ext cx="2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addParticipant(string &amp;user)</a:t>
              </a:r>
            </a:p>
          </p:txBody>
        </p:sp>
        <p:sp>
          <p:nvSpPr>
            <p:cNvPr id="560163" name="Text Box 35"/>
            <p:cNvSpPr txBox="1">
              <a:spLocks noChangeArrowheads="1"/>
            </p:cNvSpPr>
            <p:nvPr/>
          </p:nvSpPr>
          <p:spPr bwMode="auto">
            <a:xfrm>
              <a:off x="3202" y="3881"/>
              <a:ext cx="2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setLocation(string &amp;location)</a:t>
              </a:r>
            </a:p>
          </p:txBody>
        </p:sp>
        <p:sp>
          <p:nvSpPr>
            <p:cNvPr id="560164" name="Text Box 36"/>
            <p:cNvSpPr txBox="1">
              <a:spLocks noChangeArrowheads="1"/>
            </p:cNvSpPr>
            <p:nvPr/>
          </p:nvSpPr>
          <p:spPr bwMode="auto">
            <a:xfrm>
              <a:off x="3212" y="2951"/>
              <a:ext cx="17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OneTimeAppointment() </a:t>
              </a:r>
            </a:p>
            <a:p>
              <a:pPr algn="l"/>
              <a:r>
                <a:rPr lang="en-US">
                  <a:solidFill>
                    <a:srgbClr val="006666"/>
                  </a:solidFill>
                </a:rPr>
                <a:t>~OneTimeAppointment()</a:t>
              </a:r>
            </a:p>
          </p:txBody>
        </p:sp>
      </p:grpSp>
      <p:sp>
        <p:nvSpPr>
          <p:cNvPr id="560165" name="Rectangle 37"/>
          <p:cNvSpPr>
            <a:spLocks noChangeArrowheads="1"/>
          </p:cNvSpPr>
          <p:nvPr/>
        </p:nvSpPr>
        <p:spPr bwMode="auto">
          <a:xfrm>
            <a:off x="4625975" y="804863"/>
            <a:ext cx="4365625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>
                <a:solidFill>
                  <a:srgbClr val="6600CC"/>
                </a:solidFill>
              </a:rPr>
              <a:t>So, do we need all </a:t>
            </a:r>
            <a:br>
              <a:rPr lang="en-US" sz="2400">
                <a:solidFill>
                  <a:srgbClr val="6600CC"/>
                </a:solidFill>
              </a:rPr>
            </a:br>
            <a:r>
              <a:rPr lang="en-US" sz="2400">
                <a:solidFill>
                  <a:srgbClr val="6600CC"/>
                </a:solidFill>
              </a:rPr>
              <a:t>of our classes?</a:t>
            </a:r>
          </a:p>
        </p:txBody>
      </p:sp>
      <p:sp>
        <p:nvSpPr>
          <p:cNvPr id="560166" name="Text Box 38"/>
          <p:cNvSpPr txBox="1">
            <a:spLocks noChangeArrowheads="1"/>
          </p:cNvSpPr>
          <p:nvPr/>
        </p:nvSpPr>
        <p:spPr bwMode="auto">
          <a:xfrm>
            <a:off x="5486400" y="974725"/>
            <a:ext cx="2386013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6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47" grpId="0"/>
      <p:bldP spid="560148" grpId="0"/>
      <p:bldP spid="560155" grpId="0"/>
      <p:bldP spid="560156" grpId="0"/>
      <p:bldP spid="560165" grpId="0" animBg="1"/>
      <p:bldP spid="56016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2C13-CFBE-4539-914E-9800C2D6A53A}" type="slidenum">
              <a:rPr lang="en-US"/>
              <a:pPr/>
              <a:t>83</a:t>
            </a:fld>
            <a:endParaRPr lang="en-US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-76200"/>
            <a:ext cx="8685213" cy="1143000"/>
          </a:xfrm>
        </p:spPr>
        <p:txBody>
          <a:bodyPr/>
          <a:lstStyle/>
          <a:p>
            <a:r>
              <a:rPr lang="en-US" sz="3600"/>
              <a:t>Step 3: Determine Relationships &amp; Data </a:t>
            </a:r>
            <a:endParaRPr lang="en-GB" sz="3600"/>
          </a:p>
        </p:txBody>
      </p:sp>
      <p:sp>
        <p:nvSpPr>
          <p:cNvPr id="562179" name="Text Box 3"/>
          <p:cNvSpPr txBox="1">
            <a:spLocks noChangeArrowheads="1"/>
          </p:cNvSpPr>
          <p:nvPr/>
        </p:nvSpPr>
        <p:spPr bwMode="auto">
          <a:xfrm>
            <a:off x="288925" y="1112838"/>
            <a:ext cx="4587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Now you need to figure out how the classes </a:t>
            </a:r>
            <a:r>
              <a:rPr lang="en-US" sz="2400">
                <a:solidFill>
                  <a:srgbClr val="006666"/>
                </a:solidFill>
              </a:rPr>
              <a:t>relate to each other</a:t>
            </a:r>
            <a:r>
              <a:rPr lang="en-US" sz="2400"/>
              <a:t> and what data they hold.</a:t>
            </a:r>
          </a:p>
        </p:txBody>
      </p:sp>
      <p:sp>
        <p:nvSpPr>
          <p:cNvPr id="562180" name="Text Box 4"/>
          <p:cNvSpPr txBox="1">
            <a:spLocks noChangeArrowheads="1"/>
          </p:cNvSpPr>
          <p:nvPr/>
        </p:nvSpPr>
        <p:spPr bwMode="auto">
          <a:xfrm>
            <a:off x="669925" y="2438400"/>
            <a:ext cx="4587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There are three relationships to consider:</a:t>
            </a:r>
          </a:p>
        </p:txBody>
      </p:sp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1279525" y="3382963"/>
            <a:ext cx="7770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1. </a:t>
            </a:r>
            <a:r>
              <a:rPr lang="en-US" sz="2400">
                <a:solidFill>
                  <a:srgbClr val="6600CC"/>
                </a:solidFill>
              </a:rPr>
              <a:t>Uses</a:t>
            </a:r>
            <a:r>
              <a:rPr lang="en-US" sz="2400"/>
              <a:t>:  Class X </a:t>
            </a:r>
            <a:r>
              <a:rPr lang="en-US" sz="2400">
                <a:solidFill>
                  <a:srgbClr val="6600CC"/>
                </a:solidFill>
              </a:rPr>
              <a:t>uses</a:t>
            </a:r>
            <a:r>
              <a:rPr lang="en-US" sz="2400"/>
              <a:t> objects of class Y, but may not </a:t>
            </a:r>
            <a:br>
              <a:rPr lang="en-US" sz="2400"/>
            </a:br>
            <a:r>
              <a:rPr lang="en-US" sz="2400"/>
              <a:t>    actually hold objects of class Y.</a:t>
            </a:r>
          </a:p>
        </p:txBody>
      </p:sp>
      <p:sp>
        <p:nvSpPr>
          <p:cNvPr id="562182" name="Text Box 6"/>
          <p:cNvSpPr txBox="1">
            <a:spLocks noChangeArrowheads="1"/>
          </p:cNvSpPr>
          <p:nvPr/>
        </p:nvSpPr>
        <p:spPr bwMode="auto">
          <a:xfrm>
            <a:off x="1219200" y="4267200"/>
            <a:ext cx="7670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2. </a:t>
            </a:r>
            <a:r>
              <a:rPr lang="en-US" sz="2400">
                <a:solidFill>
                  <a:srgbClr val="6600CC"/>
                </a:solidFill>
              </a:rPr>
              <a:t>Has-A</a:t>
            </a:r>
            <a:r>
              <a:rPr lang="en-US" sz="2400"/>
              <a:t>:  Class X </a:t>
            </a:r>
            <a:r>
              <a:rPr lang="en-US" sz="2400">
                <a:solidFill>
                  <a:srgbClr val="6600CC"/>
                </a:solidFill>
              </a:rPr>
              <a:t>contains</a:t>
            </a:r>
            <a:r>
              <a:rPr lang="en-US" sz="2400"/>
              <a:t> one or more instances of </a:t>
            </a:r>
            <a:br>
              <a:rPr lang="en-US" sz="2400"/>
            </a:br>
            <a:r>
              <a:rPr lang="en-US" sz="2400"/>
              <a:t>    class Y (composition).</a:t>
            </a:r>
          </a:p>
        </p:txBody>
      </p:sp>
      <p:sp>
        <p:nvSpPr>
          <p:cNvPr id="562183" name="Text Box 7"/>
          <p:cNvSpPr txBox="1">
            <a:spLocks noChangeArrowheads="1"/>
          </p:cNvSpPr>
          <p:nvPr/>
        </p:nvSpPr>
        <p:spPr bwMode="auto">
          <a:xfrm>
            <a:off x="1211263" y="5105400"/>
            <a:ext cx="737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3. </a:t>
            </a:r>
            <a:r>
              <a:rPr lang="en-US" sz="2400">
                <a:solidFill>
                  <a:srgbClr val="6600CC"/>
                </a:solidFill>
              </a:rPr>
              <a:t>Is-A</a:t>
            </a:r>
            <a:r>
              <a:rPr lang="en-US" sz="2400"/>
              <a:t>:  Class X </a:t>
            </a:r>
            <a:r>
              <a:rPr lang="en-US" sz="2400">
                <a:solidFill>
                  <a:srgbClr val="6600CC"/>
                </a:solidFill>
              </a:rPr>
              <a:t>is a specialized version</a:t>
            </a:r>
            <a:r>
              <a:rPr lang="en-US" sz="2400"/>
              <a:t> of class Y.</a:t>
            </a:r>
          </a:p>
        </p:txBody>
      </p:sp>
      <p:sp>
        <p:nvSpPr>
          <p:cNvPr id="562184" name="Text Box 8"/>
          <p:cNvSpPr txBox="1">
            <a:spLocks noChangeArrowheads="1"/>
          </p:cNvSpPr>
          <p:nvPr/>
        </p:nvSpPr>
        <p:spPr bwMode="auto">
          <a:xfrm>
            <a:off x="419100" y="5807075"/>
            <a:ext cx="8343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This will help you figure out what </a:t>
            </a:r>
            <a:r>
              <a:rPr lang="en-US" sz="2400">
                <a:solidFill>
                  <a:srgbClr val="006666"/>
                </a:solidFill>
              </a:rPr>
              <a:t>private data</a:t>
            </a:r>
            <a:r>
              <a:rPr lang="en-US" sz="2400"/>
              <a:t> each class needs, and will also help determine </a:t>
            </a:r>
            <a:r>
              <a:rPr lang="en-US" sz="2400">
                <a:solidFill>
                  <a:schemeClr val="accent2"/>
                </a:solidFill>
              </a:rPr>
              <a:t>inheritance</a:t>
            </a:r>
            <a:r>
              <a:rPr lang="en-US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1" grpId="0"/>
      <p:bldP spid="562182" grpId="0"/>
      <p:bldP spid="562183" grpId="0"/>
      <p:bldP spid="56218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EE61-B967-464B-B89C-DE5CB8D5C8E9}" type="slidenum">
              <a:rPr lang="en-US"/>
              <a:pPr/>
              <a:t>84</a:t>
            </a:fld>
            <a:endParaRPr lang="en-US"/>
          </a:p>
        </p:txBody>
      </p:sp>
      <p:sp>
        <p:nvSpPr>
          <p:cNvPr id="564226" name="Rectangle 2"/>
          <p:cNvSpPr>
            <a:spLocks noChangeArrowheads="1"/>
          </p:cNvSpPr>
          <p:nvPr/>
        </p:nvSpPr>
        <p:spPr bwMode="auto">
          <a:xfrm>
            <a:off x="273050" y="1143000"/>
            <a:ext cx="4191000" cy="4291013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27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Calendar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501650" y="1655763"/>
            <a:ext cx="288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list getListOfAppts(void)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501650" y="1973263"/>
            <a:ext cx="399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addAppt(Appointment *addme)</a:t>
            </a: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469900" y="2286000"/>
            <a:ext cx="407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removeAppt(string &amp;apptName)</a:t>
            </a:r>
          </a:p>
        </p:txBody>
      </p:sp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82600" y="2605088"/>
            <a:ext cx="398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checkCalendars(Time &amp;slot,</a:t>
            </a:r>
            <a:br>
              <a:rPr lang="en-US"/>
            </a:br>
            <a:r>
              <a:rPr lang="en-US"/>
              <a:t>                           Calendar others[])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501650" y="3167063"/>
            <a:ext cx="2655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login(string &amp;pass)</a:t>
            </a:r>
            <a:br>
              <a:rPr lang="en-US"/>
            </a:br>
            <a:r>
              <a:rPr lang="en-US"/>
              <a:t>bool logout(void)</a:t>
            </a:r>
          </a:p>
        </p:txBody>
      </p:sp>
      <p:sp>
        <p:nvSpPr>
          <p:cNvPr id="564233" name="Text Box 9"/>
          <p:cNvSpPr txBox="1">
            <a:spLocks noChangeArrowheads="1"/>
          </p:cNvSpPr>
          <p:nvPr/>
        </p:nvSpPr>
        <p:spPr bwMode="auto">
          <a:xfrm>
            <a:off x="501650" y="1393825"/>
            <a:ext cx="314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Calendar()   and ~Calendar()</a:t>
            </a:r>
          </a:p>
        </p:txBody>
      </p:sp>
      <p:sp>
        <p:nvSpPr>
          <p:cNvPr id="564234" name="Rectangle 10"/>
          <p:cNvSpPr>
            <a:spLocks noGrp="1" noChangeArrowheads="1"/>
          </p:cNvSpPr>
          <p:nvPr>
            <p:ph type="title"/>
          </p:nvPr>
        </p:nvSpPr>
        <p:spPr>
          <a:xfrm>
            <a:off x="273050" y="-76200"/>
            <a:ext cx="8685213" cy="1143000"/>
          </a:xfrm>
          <a:noFill/>
          <a:ln/>
        </p:spPr>
        <p:txBody>
          <a:bodyPr/>
          <a:lstStyle/>
          <a:p>
            <a:r>
              <a:rPr lang="en-US" sz="3600"/>
              <a:t>Step 3: Determine Relationships &amp; Data </a:t>
            </a:r>
            <a:endParaRPr lang="en-GB" sz="3600"/>
          </a:p>
        </p:txBody>
      </p:sp>
      <p:sp>
        <p:nvSpPr>
          <p:cNvPr id="564235" name="Text Box 11"/>
          <p:cNvSpPr txBox="1">
            <a:spLocks noChangeArrowheads="1"/>
          </p:cNvSpPr>
          <p:nvPr/>
        </p:nvSpPr>
        <p:spPr bwMode="auto">
          <a:xfrm>
            <a:off x="4572000" y="1212850"/>
            <a:ext cx="4568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A Calendar contains </a:t>
            </a:r>
            <a:r>
              <a:rPr lang="en-US" sz="2200">
                <a:solidFill>
                  <a:srgbClr val="006666"/>
                </a:solidFill>
              </a:rPr>
              <a:t>appointments</a:t>
            </a:r>
          </a:p>
        </p:txBody>
      </p:sp>
      <p:sp>
        <p:nvSpPr>
          <p:cNvPr id="564236" name="Text Box 12"/>
          <p:cNvSpPr txBox="1">
            <a:spLocks noChangeArrowheads="1"/>
          </p:cNvSpPr>
          <p:nvPr/>
        </p:nvSpPr>
        <p:spPr bwMode="auto">
          <a:xfrm>
            <a:off x="4572000" y="1706563"/>
            <a:ext cx="45069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A Calendar must have a </a:t>
            </a:r>
            <a:r>
              <a:rPr lang="en-US" sz="2200">
                <a:solidFill>
                  <a:srgbClr val="006666"/>
                </a:solidFill>
              </a:rPr>
              <a:t>password</a:t>
            </a:r>
          </a:p>
        </p:txBody>
      </p:sp>
      <p:sp>
        <p:nvSpPr>
          <p:cNvPr id="564237" name="Text Box 13"/>
          <p:cNvSpPr txBox="1">
            <a:spLocks noChangeArrowheads="1"/>
          </p:cNvSpPr>
          <p:nvPr/>
        </p:nvSpPr>
        <p:spPr bwMode="auto">
          <a:xfrm>
            <a:off x="304800" y="3810000"/>
            <a:ext cx="128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private:</a:t>
            </a:r>
          </a:p>
        </p:txBody>
      </p:sp>
      <p:sp>
        <p:nvSpPr>
          <p:cNvPr id="564238" name="Text Box 14"/>
          <p:cNvSpPr txBox="1">
            <a:spLocks noChangeArrowheads="1"/>
          </p:cNvSpPr>
          <p:nvPr/>
        </p:nvSpPr>
        <p:spPr bwMode="auto">
          <a:xfrm>
            <a:off x="595313" y="4281488"/>
            <a:ext cx="297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Appointment  m_app[100];</a:t>
            </a:r>
          </a:p>
        </p:txBody>
      </p:sp>
      <p:sp>
        <p:nvSpPr>
          <p:cNvPr id="564239" name="Text Box 15"/>
          <p:cNvSpPr txBox="1">
            <a:spLocks noChangeArrowheads="1"/>
          </p:cNvSpPr>
          <p:nvPr/>
        </p:nvSpPr>
        <p:spPr bwMode="auto">
          <a:xfrm>
            <a:off x="609600" y="4586288"/>
            <a:ext cx="3055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String            m_password;</a:t>
            </a:r>
          </a:p>
        </p:txBody>
      </p:sp>
      <p:sp>
        <p:nvSpPr>
          <p:cNvPr id="564240" name="Text Box 16"/>
          <p:cNvSpPr txBox="1">
            <a:spLocks noChangeArrowheads="1"/>
          </p:cNvSpPr>
          <p:nvPr/>
        </p:nvSpPr>
        <p:spPr bwMode="auto">
          <a:xfrm>
            <a:off x="4572000" y="2239963"/>
            <a:ext cx="44688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A Calendar uses other </a:t>
            </a:r>
            <a:r>
              <a:rPr lang="en-US" sz="2200">
                <a:solidFill>
                  <a:srgbClr val="006666"/>
                </a:solidFill>
              </a:rPr>
              <a:t>calendars</a:t>
            </a:r>
            <a:r>
              <a:rPr lang="en-US" sz="2200"/>
              <a:t>,</a:t>
            </a:r>
            <a:endParaRPr lang="en-US" sz="2200">
              <a:solidFill>
                <a:srgbClr val="006666"/>
              </a:solidFill>
            </a:endParaRPr>
          </a:p>
        </p:txBody>
      </p:sp>
      <p:sp>
        <p:nvSpPr>
          <p:cNvPr id="564241" name="Text Box 17"/>
          <p:cNvSpPr txBox="1">
            <a:spLocks noChangeArrowheads="1"/>
          </p:cNvSpPr>
          <p:nvPr/>
        </p:nvSpPr>
        <p:spPr bwMode="auto">
          <a:xfrm>
            <a:off x="4572000" y="2620963"/>
            <a:ext cx="44465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 i="1"/>
              <a:t>but</a:t>
            </a:r>
            <a:r>
              <a:rPr lang="en-US" sz="2200"/>
              <a:t> it doesn’t need to hold them.</a:t>
            </a:r>
            <a:endParaRPr lang="en-US" sz="2200">
              <a:solidFill>
                <a:srgbClr val="006666"/>
              </a:solidFill>
            </a:endParaRPr>
          </a:p>
        </p:txBody>
      </p:sp>
      <p:sp>
        <p:nvSpPr>
          <p:cNvPr id="564242" name="Rectangle 18"/>
          <p:cNvSpPr>
            <a:spLocks noChangeArrowheads="1"/>
          </p:cNvSpPr>
          <p:nvPr/>
        </p:nvSpPr>
        <p:spPr bwMode="auto">
          <a:xfrm>
            <a:off x="2362200" y="2895600"/>
            <a:ext cx="20574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43" name="Text Box 19"/>
          <p:cNvSpPr txBox="1">
            <a:spLocks noChangeArrowheads="1"/>
          </p:cNvSpPr>
          <p:nvPr/>
        </p:nvSpPr>
        <p:spPr bwMode="auto">
          <a:xfrm>
            <a:off x="4489450" y="3276600"/>
            <a:ext cx="46545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>
                <a:solidFill>
                  <a:schemeClr val="accent2"/>
                </a:solidFill>
              </a:rPr>
              <a:t>In general, if a class </a:t>
            </a:r>
            <a:r>
              <a:rPr lang="en-US" sz="2300">
                <a:solidFill>
                  <a:srgbClr val="6600CC"/>
                </a:solidFill>
              </a:rPr>
              <a:t>naturally holds </a:t>
            </a:r>
            <a:r>
              <a:rPr lang="en-US" sz="2300">
                <a:solidFill>
                  <a:schemeClr val="accent2"/>
                </a:solidFill>
              </a:rPr>
              <a:t>a piece of data, your design should place the data in that class.</a:t>
            </a:r>
          </a:p>
        </p:txBody>
      </p:sp>
      <p:sp>
        <p:nvSpPr>
          <p:cNvPr id="564244" name="Text Box 20"/>
          <p:cNvSpPr txBox="1">
            <a:spLocks noChangeArrowheads="1"/>
          </p:cNvSpPr>
          <p:nvPr/>
        </p:nvSpPr>
        <p:spPr bwMode="auto">
          <a:xfrm>
            <a:off x="4648200" y="4921250"/>
            <a:ext cx="43418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>
                <a:solidFill>
                  <a:srgbClr val="6600CC"/>
                </a:solidFill>
              </a:rPr>
              <a:t>Of course, you might not get it right the first time.</a:t>
            </a:r>
          </a:p>
        </p:txBody>
      </p:sp>
      <p:sp>
        <p:nvSpPr>
          <p:cNvPr id="564245" name="Text Box 21"/>
          <p:cNvSpPr txBox="1">
            <a:spLocks noChangeArrowheads="1"/>
          </p:cNvSpPr>
          <p:nvPr/>
        </p:nvSpPr>
        <p:spPr bwMode="auto">
          <a:xfrm>
            <a:off x="457200" y="5562600"/>
            <a:ext cx="483076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>
                <a:solidFill>
                  <a:srgbClr val="800000"/>
                </a:solidFill>
              </a:rPr>
              <a:t>In this case, it helps to </a:t>
            </a:r>
            <a:br>
              <a:rPr lang="en-US" sz="2300">
                <a:solidFill>
                  <a:srgbClr val="800000"/>
                </a:solidFill>
              </a:rPr>
            </a:br>
            <a:r>
              <a:rPr lang="en-US" sz="2300">
                <a:solidFill>
                  <a:srgbClr val="FF3300"/>
                </a:solidFill>
              </a:rPr>
              <a:t>“re-factor”</a:t>
            </a:r>
            <a:r>
              <a:rPr lang="en-US" sz="2300">
                <a:solidFill>
                  <a:srgbClr val="800000"/>
                </a:solidFill>
              </a:rPr>
              <a:t> your classes.</a:t>
            </a:r>
          </a:p>
          <a:p>
            <a:r>
              <a:rPr lang="en-US" sz="2300">
                <a:solidFill>
                  <a:srgbClr val="800000"/>
                </a:solidFill>
              </a:rPr>
              <a:t>(i.e. iterate till you get it right)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5" grpId="0"/>
      <p:bldP spid="564236" grpId="0"/>
      <p:bldP spid="564237" grpId="0"/>
      <p:bldP spid="564238" grpId="0"/>
      <p:bldP spid="564239" grpId="0"/>
      <p:bldP spid="564240" grpId="0"/>
      <p:bldP spid="564241" grpId="0"/>
      <p:bldP spid="564242" grpId="0" animBg="1"/>
      <p:bldP spid="564242" grpId="1" animBg="1"/>
      <p:bldP spid="564243" grpId="0"/>
      <p:bldP spid="564244" grpId="0"/>
      <p:bldP spid="56424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5382-054C-4393-8B9C-F4FB382EFA5F}" type="slidenum">
              <a:rPr lang="en-US"/>
              <a:pPr/>
              <a:t>85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3" y="-76200"/>
            <a:ext cx="8783637" cy="1143000"/>
          </a:xfrm>
          <a:noFill/>
          <a:ln/>
        </p:spPr>
        <p:txBody>
          <a:bodyPr/>
          <a:lstStyle/>
          <a:p>
            <a:r>
              <a:rPr lang="en-US" sz="3600"/>
              <a:t>Step 3: Determine Relationships &amp; Data </a:t>
            </a:r>
            <a:endParaRPr lang="en-GB" sz="360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228600" y="914400"/>
            <a:ext cx="4191000" cy="35052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838200"/>
            <a:ext cx="198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Appointment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555625" y="1690688"/>
            <a:ext cx="3286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setStartTime(Time &amp;st)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555625" y="1995488"/>
            <a:ext cx="3081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setEndTime(Time &amp;st)</a:t>
            </a:r>
          </a:p>
        </p:txBody>
      </p:sp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555625" y="2333625"/>
            <a:ext cx="3725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addParticipant(string &amp;user)</a:t>
            </a: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555625" y="2627313"/>
            <a:ext cx="3773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setLocation(string &amp;location)</a:t>
            </a:r>
          </a:p>
        </p:txBody>
      </p:sp>
      <p:sp>
        <p:nvSpPr>
          <p:cNvPr id="566281" name="Text Box 9"/>
          <p:cNvSpPr txBox="1">
            <a:spLocks noChangeArrowheads="1"/>
          </p:cNvSpPr>
          <p:nvPr/>
        </p:nvSpPr>
        <p:spPr bwMode="auto">
          <a:xfrm>
            <a:off x="536575" y="1193800"/>
            <a:ext cx="168751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rgbClr val="006666"/>
                </a:solidFill>
              </a:rPr>
              <a:t>Appointment() </a:t>
            </a:r>
          </a:p>
        </p:txBody>
      </p:sp>
      <p:sp>
        <p:nvSpPr>
          <p:cNvPr id="566282" name="Text Box 10"/>
          <p:cNvSpPr txBox="1">
            <a:spLocks noChangeArrowheads="1"/>
          </p:cNvSpPr>
          <p:nvPr/>
        </p:nvSpPr>
        <p:spPr bwMode="auto">
          <a:xfrm>
            <a:off x="304800" y="2895600"/>
            <a:ext cx="128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private:</a:t>
            </a:r>
          </a:p>
        </p:txBody>
      </p:sp>
      <p:sp>
        <p:nvSpPr>
          <p:cNvPr id="566283" name="Text Box 11"/>
          <p:cNvSpPr txBox="1">
            <a:spLocks noChangeArrowheads="1"/>
          </p:cNvSpPr>
          <p:nvPr/>
        </p:nvSpPr>
        <p:spPr bwMode="auto">
          <a:xfrm>
            <a:off x="4540250" y="1212850"/>
            <a:ext cx="44513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An Appointment has a </a:t>
            </a:r>
            <a:r>
              <a:rPr lang="en-US" sz="2200">
                <a:solidFill>
                  <a:srgbClr val="006666"/>
                </a:solidFill>
              </a:rPr>
              <a:t>start time</a:t>
            </a:r>
          </a:p>
        </p:txBody>
      </p:sp>
      <p:sp>
        <p:nvSpPr>
          <p:cNvPr id="566284" name="Text Box 12"/>
          <p:cNvSpPr txBox="1">
            <a:spLocks noChangeArrowheads="1"/>
          </p:cNvSpPr>
          <p:nvPr/>
        </p:nvSpPr>
        <p:spPr bwMode="auto">
          <a:xfrm>
            <a:off x="4572000" y="1706563"/>
            <a:ext cx="43815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An Appointment has an </a:t>
            </a:r>
            <a:r>
              <a:rPr lang="en-US" sz="2200">
                <a:solidFill>
                  <a:srgbClr val="006666"/>
                </a:solidFill>
              </a:rPr>
              <a:t>end time</a:t>
            </a:r>
          </a:p>
        </p:txBody>
      </p:sp>
      <p:sp>
        <p:nvSpPr>
          <p:cNvPr id="566285" name="Text Box 13"/>
          <p:cNvSpPr txBox="1">
            <a:spLocks noChangeArrowheads="1"/>
          </p:cNvSpPr>
          <p:nvPr/>
        </p:nvSpPr>
        <p:spPr bwMode="auto">
          <a:xfrm>
            <a:off x="4572000" y="2239963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An Appointment is associated </a:t>
            </a:r>
            <a:br>
              <a:rPr lang="en-US" sz="2200"/>
            </a:br>
            <a:r>
              <a:rPr lang="en-US" sz="2200"/>
              <a:t>with a set of </a:t>
            </a:r>
            <a:r>
              <a:rPr lang="en-US" sz="2200">
                <a:solidFill>
                  <a:srgbClr val="006666"/>
                </a:solidFill>
              </a:rPr>
              <a:t>particpants</a:t>
            </a:r>
            <a:r>
              <a:rPr lang="en-US" sz="2200"/>
              <a:t>.</a:t>
            </a:r>
            <a:endParaRPr lang="en-US" sz="2200">
              <a:solidFill>
                <a:srgbClr val="006666"/>
              </a:solidFill>
            </a:endParaRPr>
          </a:p>
        </p:txBody>
      </p:sp>
      <p:sp>
        <p:nvSpPr>
          <p:cNvPr id="566286" name="Text Box 14"/>
          <p:cNvSpPr txBox="1">
            <a:spLocks noChangeArrowheads="1"/>
          </p:cNvSpPr>
          <p:nvPr/>
        </p:nvSpPr>
        <p:spPr bwMode="auto">
          <a:xfrm>
            <a:off x="457200" y="3276600"/>
            <a:ext cx="223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Time m_startTime;</a:t>
            </a:r>
          </a:p>
        </p:txBody>
      </p:sp>
      <p:sp>
        <p:nvSpPr>
          <p:cNvPr id="566287" name="Text Box 15"/>
          <p:cNvSpPr txBox="1">
            <a:spLocks noChangeArrowheads="1"/>
          </p:cNvSpPr>
          <p:nvPr/>
        </p:nvSpPr>
        <p:spPr bwMode="auto">
          <a:xfrm>
            <a:off x="457200" y="3519488"/>
            <a:ext cx="2065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Time m_endTime;</a:t>
            </a:r>
          </a:p>
        </p:txBody>
      </p:sp>
      <p:sp>
        <p:nvSpPr>
          <p:cNvPr id="566288" name="Text Box 16"/>
          <p:cNvSpPr txBox="1">
            <a:spLocks noChangeArrowheads="1"/>
          </p:cNvSpPr>
          <p:nvPr/>
        </p:nvSpPr>
        <p:spPr bwMode="auto">
          <a:xfrm>
            <a:off x="457200" y="3748088"/>
            <a:ext cx="296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string m_participants[10];</a:t>
            </a:r>
          </a:p>
        </p:txBody>
      </p:sp>
      <p:sp>
        <p:nvSpPr>
          <p:cNvPr id="566289" name="Text Box 17"/>
          <p:cNvSpPr txBox="1">
            <a:spLocks noChangeArrowheads="1"/>
          </p:cNvSpPr>
          <p:nvPr/>
        </p:nvSpPr>
        <p:spPr bwMode="auto">
          <a:xfrm>
            <a:off x="4572000" y="3048000"/>
            <a:ext cx="3879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An Appointment is held at a </a:t>
            </a:r>
            <a:br>
              <a:rPr lang="en-US" sz="2200"/>
            </a:br>
            <a:r>
              <a:rPr lang="en-US" sz="2200">
                <a:solidFill>
                  <a:srgbClr val="006666"/>
                </a:solidFill>
              </a:rPr>
              <a:t>location</a:t>
            </a:r>
            <a:r>
              <a:rPr lang="en-US" sz="2200"/>
              <a:t>.</a:t>
            </a:r>
            <a:endParaRPr lang="en-US" sz="2200">
              <a:solidFill>
                <a:srgbClr val="006666"/>
              </a:solidFill>
            </a:endParaRPr>
          </a:p>
        </p:txBody>
      </p:sp>
      <p:sp>
        <p:nvSpPr>
          <p:cNvPr id="566290" name="Text Box 18"/>
          <p:cNvSpPr txBox="1">
            <a:spLocks noChangeArrowheads="1"/>
          </p:cNvSpPr>
          <p:nvPr/>
        </p:nvSpPr>
        <p:spPr bwMode="auto">
          <a:xfrm>
            <a:off x="457200" y="4038600"/>
            <a:ext cx="210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string m_location;</a:t>
            </a:r>
          </a:p>
        </p:txBody>
      </p:sp>
      <p:sp>
        <p:nvSpPr>
          <p:cNvPr id="566291" name="Text Box 19"/>
          <p:cNvSpPr txBox="1">
            <a:spLocks noChangeArrowheads="1"/>
          </p:cNvSpPr>
          <p:nvPr/>
        </p:nvSpPr>
        <p:spPr bwMode="auto">
          <a:xfrm>
            <a:off x="304800" y="4572000"/>
            <a:ext cx="32432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Now, how about our </a:t>
            </a:r>
            <a:br>
              <a:rPr lang="en-US" sz="2200"/>
            </a:br>
            <a:r>
              <a:rPr lang="en-US" sz="2200">
                <a:solidFill>
                  <a:srgbClr val="800000"/>
                </a:solidFill>
              </a:rPr>
              <a:t>RecurringAppointment</a:t>
            </a:r>
            <a:r>
              <a:rPr lang="en-US" sz="2200"/>
              <a:t>?</a:t>
            </a:r>
            <a:endParaRPr lang="en-US" sz="2200">
              <a:solidFill>
                <a:srgbClr val="006666"/>
              </a:solidFill>
            </a:endParaRPr>
          </a:p>
        </p:txBody>
      </p:sp>
      <p:grpSp>
        <p:nvGrpSpPr>
          <p:cNvPr id="566292" name="Group 20"/>
          <p:cNvGrpSpPr>
            <a:grpSpLocks/>
          </p:cNvGrpSpPr>
          <p:nvPr/>
        </p:nvGrpSpPr>
        <p:grpSpPr bwMode="auto">
          <a:xfrm>
            <a:off x="4724400" y="4041775"/>
            <a:ext cx="4244975" cy="2744788"/>
            <a:chOff x="2976" y="2546"/>
            <a:chExt cx="2674" cy="1729"/>
          </a:xfrm>
        </p:grpSpPr>
        <p:sp>
          <p:nvSpPr>
            <p:cNvPr id="566293" name="Rectangle 21"/>
            <p:cNvSpPr>
              <a:spLocks noChangeArrowheads="1"/>
            </p:cNvSpPr>
            <p:nvPr/>
          </p:nvSpPr>
          <p:spPr bwMode="auto">
            <a:xfrm>
              <a:off x="3010" y="2583"/>
              <a:ext cx="2640" cy="1659"/>
            </a:xfrm>
            <a:prstGeom prst="rect">
              <a:avLst/>
            </a:prstGeom>
            <a:solidFill>
              <a:srgbClr val="FFEB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94" name="Text Box 22"/>
            <p:cNvSpPr txBox="1">
              <a:spLocks noChangeArrowheads="1"/>
            </p:cNvSpPr>
            <p:nvPr/>
          </p:nvSpPr>
          <p:spPr bwMode="auto">
            <a:xfrm>
              <a:off x="2976" y="2546"/>
              <a:ext cx="195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/>
                <a:t>RecurringAppointment</a:t>
              </a:r>
            </a:p>
          </p:txBody>
        </p:sp>
        <p:sp>
          <p:nvSpPr>
            <p:cNvPr id="566295" name="Text Box 23"/>
            <p:cNvSpPr txBox="1">
              <a:spLocks noChangeArrowheads="1"/>
            </p:cNvSpPr>
            <p:nvPr/>
          </p:nvSpPr>
          <p:spPr bwMode="auto">
            <a:xfrm>
              <a:off x="3202" y="3299"/>
              <a:ext cx="20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setStartTime(Time &amp;st)</a:t>
              </a: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3202" y="3499"/>
              <a:ext cx="19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setEndTime(Time &amp;st)</a:t>
              </a:r>
            </a:p>
          </p:txBody>
        </p:sp>
        <p:sp>
          <p:nvSpPr>
            <p:cNvPr id="566297" name="Text Box 25"/>
            <p:cNvSpPr txBox="1">
              <a:spLocks noChangeArrowheads="1"/>
            </p:cNvSpPr>
            <p:nvPr/>
          </p:nvSpPr>
          <p:spPr bwMode="auto">
            <a:xfrm>
              <a:off x="3202" y="3685"/>
              <a:ext cx="2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addParticipant(string &amp;user)</a:t>
              </a:r>
            </a:p>
          </p:txBody>
        </p:sp>
        <p:sp>
          <p:nvSpPr>
            <p:cNvPr id="566298" name="Text Box 26"/>
            <p:cNvSpPr txBox="1">
              <a:spLocks noChangeArrowheads="1"/>
            </p:cNvSpPr>
            <p:nvPr/>
          </p:nvSpPr>
          <p:spPr bwMode="auto">
            <a:xfrm>
              <a:off x="3202" y="3871"/>
              <a:ext cx="237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setLocation(string &amp;location)</a:t>
              </a:r>
            </a:p>
            <a:p>
              <a:pPr algn="l"/>
              <a:r>
                <a:rPr lang="en-US"/>
                <a:t>bool setRecurRate(int numDays) </a:t>
              </a:r>
            </a:p>
          </p:txBody>
        </p:sp>
        <p:sp>
          <p:nvSpPr>
            <p:cNvPr id="566299" name="Text Box 27"/>
            <p:cNvSpPr txBox="1">
              <a:spLocks noChangeArrowheads="1"/>
            </p:cNvSpPr>
            <p:nvPr/>
          </p:nvSpPr>
          <p:spPr bwMode="auto">
            <a:xfrm>
              <a:off x="3212" y="2962"/>
              <a:ext cx="180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RecurringAppointment() </a:t>
              </a:r>
            </a:p>
            <a:p>
              <a:pPr algn="l"/>
              <a:r>
                <a:rPr lang="en-US">
                  <a:solidFill>
                    <a:srgbClr val="006666"/>
                  </a:solidFill>
                </a:rPr>
                <a:t>~RecurringAppointment()</a:t>
              </a:r>
            </a:p>
          </p:txBody>
        </p:sp>
      </p:grpSp>
      <p:sp>
        <p:nvSpPr>
          <p:cNvPr id="566300" name="Text Box 28"/>
          <p:cNvSpPr txBox="1">
            <a:spLocks noChangeArrowheads="1"/>
          </p:cNvSpPr>
          <p:nvPr/>
        </p:nvSpPr>
        <p:spPr bwMode="auto">
          <a:xfrm>
            <a:off x="206375" y="5510213"/>
            <a:ext cx="42545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It’s shares all of the attributes </a:t>
            </a:r>
            <a:br>
              <a:rPr lang="en-US" sz="2000"/>
            </a:br>
            <a:r>
              <a:rPr lang="en-US" sz="2000"/>
              <a:t>of an Appointment. So should a </a:t>
            </a:r>
            <a:br>
              <a:rPr lang="en-US" sz="2000"/>
            </a:br>
            <a:r>
              <a:rPr lang="en-US" sz="2000"/>
              <a:t>Recurring Appointment contain an </a:t>
            </a:r>
            <a:br>
              <a:rPr lang="en-US" sz="2000"/>
            </a:br>
            <a:r>
              <a:rPr lang="en-US" sz="2000"/>
              <a:t>Appointment or use inheritance?</a:t>
            </a:r>
            <a:endParaRPr lang="en-US" sz="2000">
              <a:solidFill>
                <a:srgbClr val="006666"/>
              </a:solidFill>
            </a:endParaRPr>
          </a:p>
        </p:txBody>
      </p:sp>
      <p:sp>
        <p:nvSpPr>
          <p:cNvPr id="566301" name="Text Box 29"/>
          <p:cNvSpPr txBox="1">
            <a:spLocks noChangeArrowheads="1"/>
          </p:cNvSpPr>
          <p:nvPr/>
        </p:nvSpPr>
        <p:spPr bwMode="auto">
          <a:xfrm>
            <a:off x="5257800" y="4392613"/>
            <a:ext cx="2608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: public Appointment</a:t>
            </a:r>
          </a:p>
        </p:txBody>
      </p:sp>
      <p:sp>
        <p:nvSpPr>
          <p:cNvPr id="566302" name="Rectangle 30"/>
          <p:cNvSpPr>
            <a:spLocks noChangeArrowheads="1"/>
          </p:cNvSpPr>
          <p:nvPr/>
        </p:nvSpPr>
        <p:spPr bwMode="auto">
          <a:xfrm>
            <a:off x="4887913" y="5300663"/>
            <a:ext cx="3951287" cy="1416050"/>
          </a:xfrm>
          <a:prstGeom prst="rect">
            <a:avLst/>
          </a:prstGeom>
          <a:solidFill>
            <a:srgbClr val="FFE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303" name="Rectangle 31"/>
          <p:cNvSpPr>
            <a:spLocks noChangeArrowheads="1"/>
          </p:cNvSpPr>
          <p:nvPr/>
        </p:nvSpPr>
        <p:spPr bwMode="auto">
          <a:xfrm>
            <a:off x="5076825" y="6415088"/>
            <a:ext cx="3598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setRecurRate(int numDays)</a:t>
            </a:r>
          </a:p>
        </p:txBody>
      </p:sp>
      <p:sp>
        <p:nvSpPr>
          <p:cNvPr id="566304" name="Text Box 32"/>
          <p:cNvSpPr txBox="1">
            <a:spLocks noChangeArrowheads="1"/>
          </p:cNvSpPr>
          <p:nvPr/>
        </p:nvSpPr>
        <p:spPr bwMode="auto">
          <a:xfrm>
            <a:off x="4800600" y="5562600"/>
            <a:ext cx="128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private:</a:t>
            </a:r>
          </a:p>
        </p:txBody>
      </p:sp>
      <p:sp>
        <p:nvSpPr>
          <p:cNvPr id="566305" name="Text Box 33"/>
          <p:cNvSpPr txBox="1">
            <a:spLocks noChangeArrowheads="1"/>
          </p:cNvSpPr>
          <p:nvPr/>
        </p:nvSpPr>
        <p:spPr bwMode="auto">
          <a:xfrm>
            <a:off x="5105400" y="6019800"/>
            <a:ext cx="186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int m_numDays;</a:t>
            </a:r>
          </a:p>
        </p:txBody>
      </p:sp>
      <p:sp>
        <p:nvSpPr>
          <p:cNvPr id="566306" name="AutoShape 34"/>
          <p:cNvSpPr>
            <a:spLocks noChangeArrowheads="1"/>
          </p:cNvSpPr>
          <p:nvPr/>
        </p:nvSpPr>
        <p:spPr bwMode="auto">
          <a:xfrm>
            <a:off x="2590800" y="0"/>
            <a:ext cx="3200400" cy="1295400"/>
          </a:xfrm>
          <a:prstGeom prst="wedgeRoundRectCallout">
            <a:avLst>
              <a:gd name="adj1" fmla="val -66370"/>
              <a:gd name="adj2" fmla="val 32106"/>
              <a:gd name="adj3" fmla="val 16667"/>
            </a:avLst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Ahhhh but now Appointment is a </a:t>
            </a:r>
            <a:r>
              <a:rPr lang="en-US">
                <a:solidFill>
                  <a:srgbClr val="FF3300"/>
                </a:solidFill>
              </a:rPr>
              <a:t>base class!!!</a:t>
            </a:r>
            <a:r>
              <a:rPr lang="en-US"/>
              <a:t> What do we need to make sure we have?</a:t>
            </a:r>
          </a:p>
        </p:txBody>
      </p:sp>
      <p:sp>
        <p:nvSpPr>
          <p:cNvPr id="566308" name="AutoShape 36"/>
          <p:cNvSpPr>
            <a:spLocks noChangeArrowheads="1"/>
          </p:cNvSpPr>
          <p:nvPr/>
        </p:nvSpPr>
        <p:spPr bwMode="auto">
          <a:xfrm>
            <a:off x="2057400" y="133350"/>
            <a:ext cx="2667000" cy="1143000"/>
          </a:xfrm>
          <a:prstGeom prst="wedgeRoundRectCallout">
            <a:avLst>
              <a:gd name="adj1" fmla="val -51787"/>
              <a:gd name="adj2" fmla="val 75556"/>
              <a:gd name="adj3" fmla="val 16667"/>
            </a:avLst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RIGHT! You need a 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virtual destructor </a:t>
            </a:r>
            <a:r>
              <a:rPr lang="en-US"/>
              <a:t>in </a:t>
            </a:r>
            <a:r>
              <a:rPr lang="en-US" b="1" i="1" u="sng"/>
              <a:t>every</a:t>
            </a:r>
            <a:r>
              <a:rPr lang="en-US"/>
              <a:t> base class!</a:t>
            </a:r>
          </a:p>
        </p:txBody>
      </p:sp>
      <p:sp>
        <p:nvSpPr>
          <p:cNvPr id="566311" name="Rectangle 39"/>
          <p:cNvSpPr>
            <a:spLocks noChangeArrowheads="1"/>
          </p:cNvSpPr>
          <p:nvPr/>
        </p:nvSpPr>
        <p:spPr bwMode="auto">
          <a:xfrm>
            <a:off x="563563" y="1458913"/>
            <a:ext cx="175101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rgbClr val="006666"/>
                </a:solidFill>
              </a:rPr>
              <a:t>~Appointment()</a:t>
            </a:r>
          </a:p>
        </p:txBody>
      </p:sp>
      <p:grpSp>
        <p:nvGrpSpPr>
          <p:cNvPr id="566310" name="Group 38"/>
          <p:cNvGrpSpPr>
            <a:grpSpLocks/>
          </p:cNvGrpSpPr>
          <p:nvPr/>
        </p:nvGrpSpPr>
        <p:grpSpPr bwMode="auto">
          <a:xfrm>
            <a:off x="541338" y="1457325"/>
            <a:ext cx="3554412" cy="350838"/>
            <a:chOff x="-1248" y="1104"/>
            <a:chExt cx="1555" cy="221"/>
          </a:xfrm>
        </p:grpSpPr>
        <p:sp>
          <p:nvSpPr>
            <p:cNvPr id="566309" name="Rectangle 37"/>
            <p:cNvSpPr>
              <a:spLocks noChangeArrowheads="1"/>
            </p:cNvSpPr>
            <p:nvPr/>
          </p:nvSpPr>
          <p:spPr bwMode="auto">
            <a:xfrm>
              <a:off x="-1200" y="1110"/>
              <a:ext cx="1050" cy="192"/>
            </a:xfrm>
            <a:prstGeom prst="rect">
              <a:avLst/>
            </a:prstGeom>
            <a:solidFill>
              <a:srgbClr val="FFEB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307" name="Text Box 35"/>
            <p:cNvSpPr txBox="1">
              <a:spLocks noChangeArrowheads="1"/>
            </p:cNvSpPr>
            <p:nvPr/>
          </p:nvSpPr>
          <p:spPr bwMode="auto">
            <a:xfrm>
              <a:off x="-1248" y="1104"/>
              <a:ext cx="155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>
                  <a:solidFill>
                    <a:srgbClr val="FF3300"/>
                  </a:solidFill>
                </a:rPr>
                <a:t>virtual</a:t>
              </a:r>
              <a:r>
                <a:rPr lang="en-US" sz="1700">
                  <a:solidFill>
                    <a:srgbClr val="006666"/>
                  </a:solidFill>
                </a:rPr>
                <a:t> ~Appointment()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-0.00191 -0.1620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66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6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6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6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0.07084 -2.22222E-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566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56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82" grpId="0"/>
      <p:bldP spid="566283" grpId="0"/>
      <p:bldP spid="566284" grpId="0"/>
      <p:bldP spid="566285" grpId="0"/>
      <p:bldP spid="566286" grpId="0"/>
      <p:bldP spid="566287" grpId="0"/>
      <p:bldP spid="566288" grpId="0"/>
      <p:bldP spid="566289" grpId="0"/>
      <p:bldP spid="566290" grpId="0"/>
      <p:bldP spid="566291" grpId="0"/>
      <p:bldP spid="566300" grpId="0"/>
      <p:bldP spid="566301" grpId="0"/>
      <p:bldP spid="566302" grpId="0" animBg="1"/>
      <p:bldP spid="566303" grpId="0"/>
      <p:bldP spid="566303" grpId="1"/>
      <p:bldP spid="566304" grpId="0"/>
      <p:bldP spid="566305" grpId="0"/>
      <p:bldP spid="566306" grpId="0" animBg="1"/>
      <p:bldP spid="566306" grpId="1" animBg="1"/>
      <p:bldP spid="566308" grpId="0" animBg="1"/>
      <p:bldP spid="566308" grpId="1" animBg="1"/>
      <p:bldP spid="56631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ED2A-E0F6-407F-8C57-36E675EFCFAA}" type="slidenum">
              <a:rPr lang="en-US"/>
              <a:pPr/>
              <a:t>86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83650" cy="1143000"/>
          </a:xfrm>
          <a:noFill/>
          <a:ln/>
        </p:spPr>
        <p:txBody>
          <a:bodyPr/>
          <a:lstStyle/>
          <a:p>
            <a:r>
              <a:rPr lang="en-US" sz="4000"/>
              <a:t>Step 4: Determine Interactions</a:t>
            </a:r>
            <a:endParaRPr lang="en-GB" sz="4000"/>
          </a:p>
        </p:txBody>
      </p:sp>
      <p:sp>
        <p:nvSpPr>
          <p:cNvPr id="568323" name="Text Box 3"/>
          <p:cNvSpPr txBox="1">
            <a:spLocks noChangeArrowheads="1"/>
          </p:cNvSpPr>
          <p:nvPr/>
        </p:nvSpPr>
        <p:spPr bwMode="auto">
          <a:xfrm>
            <a:off x="152400" y="1036638"/>
            <a:ext cx="46148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Here, we want to determine how each class </a:t>
            </a:r>
            <a:r>
              <a:rPr lang="en-US" sz="2400">
                <a:solidFill>
                  <a:schemeClr val="accent2"/>
                </a:solidFill>
              </a:rPr>
              <a:t>interacts</a:t>
            </a:r>
            <a:r>
              <a:rPr lang="en-US" sz="2400"/>
              <a:t> with the others.</a:t>
            </a:r>
          </a:p>
        </p:txBody>
      </p:sp>
      <p:sp>
        <p:nvSpPr>
          <p:cNvPr id="568324" name="Text Box 4"/>
          <p:cNvSpPr txBox="1">
            <a:spLocks noChangeArrowheads="1"/>
          </p:cNvSpPr>
          <p:nvPr/>
        </p:nvSpPr>
        <p:spPr bwMode="auto">
          <a:xfrm>
            <a:off x="228600" y="2362200"/>
            <a:ext cx="46148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The best way to determine the interactions is by coming up with </a:t>
            </a:r>
            <a:r>
              <a:rPr lang="en-US" sz="2400">
                <a:solidFill>
                  <a:schemeClr val="accent2"/>
                </a:solidFill>
              </a:rPr>
              <a:t>use cases</a:t>
            </a:r>
            <a:r>
              <a:rPr lang="en-US" sz="2400"/>
              <a:t>…</a:t>
            </a:r>
          </a:p>
        </p:txBody>
      </p:sp>
      <p:sp>
        <p:nvSpPr>
          <p:cNvPr id="568325" name="Text Box 5"/>
          <p:cNvSpPr txBox="1">
            <a:spLocks noChangeArrowheads="1"/>
          </p:cNvSpPr>
          <p:nvPr/>
        </p:nvSpPr>
        <p:spPr bwMode="auto">
          <a:xfrm>
            <a:off x="288925" y="3730625"/>
            <a:ext cx="3338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u="sng"/>
              <a:t>Use Case Examples</a:t>
            </a:r>
          </a:p>
        </p:txBody>
      </p:sp>
      <p:sp>
        <p:nvSpPr>
          <p:cNvPr id="568326" name="Text Box 6"/>
          <p:cNvSpPr txBox="1">
            <a:spLocks noChangeArrowheads="1"/>
          </p:cNvSpPr>
          <p:nvPr/>
        </p:nvSpPr>
        <p:spPr bwMode="auto">
          <a:xfrm>
            <a:off x="285750" y="4343400"/>
            <a:ext cx="855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800000"/>
                </a:solidFill>
              </a:rPr>
              <a:t>1. The user wants to </a:t>
            </a:r>
            <a:r>
              <a:rPr lang="en-US" sz="2400">
                <a:solidFill>
                  <a:srgbClr val="6600CC"/>
                </a:solidFill>
              </a:rPr>
              <a:t>add an appointment</a:t>
            </a:r>
            <a:r>
              <a:rPr lang="en-US" sz="2400">
                <a:solidFill>
                  <a:srgbClr val="800000"/>
                </a:solidFill>
              </a:rPr>
              <a:t> to their calendar.</a:t>
            </a:r>
          </a:p>
        </p:txBody>
      </p:sp>
      <p:sp>
        <p:nvSpPr>
          <p:cNvPr id="568327" name="Text Box 7"/>
          <p:cNvSpPr txBox="1">
            <a:spLocks noChangeArrowheads="1"/>
          </p:cNvSpPr>
          <p:nvPr/>
        </p:nvSpPr>
        <p:spPr bwMode="auto">
          <a:xfrm>
            <a:off x="261938" y="4816475"/>
            <a:ext cx="8553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800000"/>
                </a:solidFill>
              </a:rPr>
              <a:t>2. The user wants to </a:t>
            </a:r>
            <a:r>
              <a:rPr lang="en-US" sz="2400">
                <a:solidFill>
                  <a:srgbClr val="6600CC"/>
                </a:solidFill>
              </a:rPr>
              <a:t>determine if they have an </a:t>
            </a:r>
            <a:br>
              <a:rPr lang="en-US" sz="2400">
                <a:solidFill>
                  <a:srgbClr val="6600CC"/>
                </a:solidFill>
              </a:rPr>
            </a:br>
            <a:r>
              <a:rPr lang="en-US" sz="2400">
                <a:solidFill>
                  <a:srgbClr val="6600CC"/>
                </a:solidFill>
              </a:rPr>
              <a:t>    appointment at 5pm with Joe</a:t>
            </a:r>
            <a:r>
              <a:rPr lang="en-US" sz="2400">
                <a:solidFill>
                  <a:srgbClr val="800000"/>
                </a:solidFill>
              </a:rPr>
              <a:t>.</a:t>
            </a:r>
          </a:p>
        </p:txBody>
      </p:sp>
      <p:sp>
        <p:nvSpPr>
          <p:cNvPr id="568328" name="Text Box 8"/>
          <p:cNvSpPr txBox="1">
            <a:spLocks noChangeArrowheads="1"/>
          </p:cNvSpPr>
          <p:nvPr/>
        </p:nvSpPr>
        <p:spPr bwMode="auto">
          <a:xfrm>
            <a:off x="285750" y="5654675"/>
            <a:ext cx="8553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800000"/>
                </a:solidFill>
              </a:rPr>
              <a:t>3. The user wants to </a:t>
            </a:r>
            <a:r>
              <a:rPr lang="en-US" sz="2400">
                <a:solidFill>
                  <a:srgbClr val="6600CC"/>
                </a:solidFill>
              </a:rPr>
              <a:t>locate the appointment at 5pm</a:t>
            </a:r>
            <a:r>
              <a:rPr lang="en-US" sz="2400">
                <a:solidFill>
                  <a:srgbClr val="800000"/>
                </a:solidFill>
              </a:rPr>
              <a:t> and </a:t>
            </a:r>
            <a:br>
              <a:rPr lang="en-US" sz="2400">
                <a:solidFill>
                  <a:srgbClr val="800000"/>
                </a:solidFill>
              </a:rPr>
            </a:br>
            <a:r>
              <a:rPr lang="en-US" sz="2400">
                <a:solidFill>
                  <a:srgbClr val="800000"/>
                </a:solidFill>
              </a:rPr>
              <a:t>    </a:t>
            </a:r>
            <a:r>
              <a:rPr lang="en-US" sz="2400">
                <a:solidFill>
                  <a:srgbClr val="6600CC"/>
                </a:solidFill>
              </a:rPr>
              <a:t>update it to 6pm</a:t>
            </a:r>
            <a:r>
              <a:rPr lang="en-US" sz="2400">
                <a:solidFill>
                  <a:srgbClr val="800000"/>
                </a:solidFill>
              </a:rPr>
              <a:t>.</a:t>
            </a:r>
          </a:p>
        </p:txBody>
      </p:sp>
      <p:pic>
        <p:nvPicPr>
          <p:cNvPr id="5683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66800"/>
            <a:ext cx="3292475" cy="246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4" grpId="0"/>
      <p:bldP spid="568325" grpId="0"/>
      <p:bldP spid="568326" grpId="0"/>
      <p:bldP spid="568327" grpId="0"/>
      <p:bldP spid="56832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B7EF-AB71-4EE0-9F10-E481E523E78A}" type="slidenum">
              <a:rPr lang="en-US"/>
              <a:pPr/>
              <a:t>87</a:t>
            </a:fld>
            <a:endParaRPr lang="en-US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#1</a:t>
            </a:r>
          </a:p>
        </p:txBody>
      </p:sp>
      <p:sp>
        <p:nvSpPr>
          <p:cNvPr id="570371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55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800000"/>
                </a:solidFill>
              </a:rPr>
              <a:t>1. The user wants to add an appointment to their calendar.</a:t>
            </a:r>
          </a:p>
        </p:txBody>
      </p:sp>
      <p:sp>
        <p:nvSpPr>
          <p:cNvPr id="570372" name="Text Box 4"/>
          <p:cNvSpPr txBox="1">
            <a:spLocks noChangeArrowheads="1"/>
          </p:cNvSpPr>
          <p:nvPr/>
        </p:nvSpPr>
        <p:spPr bwMode="auto">
          <a:xfrm>
            <a:off x="365125" y="1798638"/>
            <a:ext cx="8529638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lphaU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The user creates a new Appointment object and sets </a:t>
            </a:r>
            <a:br>
              <a:rPr lang="en-US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its values:</a:t>
            </a:r>
          </a:p>
          <a:p>
            <a:pPr lvl="1"/>
            <a:endParaRPr lang="en-US" sz="1200">
              <a:solidFill>
                <a:schemeClr val="tx2"/>
              </a:solidFill>
              <a:latin typeface="Comic Sans MS" pitchFamily="66" charset="0"/>
            </a:endParaRPr>
          </a:p>
          <a:p>
            <a:pPr lvl="1"/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Appointment *app = new Appointment;</a:t>
            </a:r>
          </a:p>
          <a:p>
            <a:pPr lvl="1"/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app-&gt;setStartTime(“10am”);</a:t>
            </a:r>
          </a:p>
          <a:p>
            <a:pPr lvl="1"/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app-&gt;setEndTime(“11am”);</a:t>
            </a:r>
          </a:p>
          <a:p>
            <a:pPr lvl="1"/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…</a:t>
            </a:r>
          </a:p>
          <a:p>
            <a:pPr lvl="1"/>
            <a:endParaRPr lang="en-US" sz="2200">
              <a:solidFill>
                <a:srgbClr val="006666"/>
              </a:solidFill>
              <a:latin typeface="Comic Sans MS" pitchFamily="66" charset="0"/>
            </a:endParaRPr>
          </a:p>
          <a:p>
            <a:pPr>
              <a:buFontTx/>
              <a:buAutoNum type="alphaU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The user adds the Appointment object to the Calendar:</a:t>
            </a:r>
          </a:p>
          <a:p>
            <a:endParaRPr lang="en-US" sz="12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	Calendar c;</a:t>
            </a:r>
          </a:p>
          <a:p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	c.addAppointment(app);</a:t>
            </a:r>
            <a:br>
              <a:rPr lang="en-US">
                <a:solidFill>
                  <a:srgbClr val="006666"/>
                </a:solidFill>
                <a:latin typeface="Comic Sans MS" pitchFamily="66" charset="0"/>
              </a:rPr>
            </a:br>
            <a:endParaRPr lang="en-US">
              <a:solidFill>
                <a:srgbClr val="006666"/>
              </a:solidFill>
              <a:latin typeface="Comic Sans MS" pitchFamily="66" charset="0"/>
            </a:endParaRPr>
          </a:p>
        </p:txBody>
      </p:sp>
      <p:sp>
        <p:nvSpPr>
          <p:cNvPr id="570373" name="Text Box 5"/>
          <p:cNvSpPr txBox="1">
            <a:spLocks noChangeArrowheads="1"/>
          </p:cNvSpPr>
          <p:nvPr/>
        </p:nvSpPr>
        <p:spPr bwMode="auto">
          <a:xfrm>
            <a:off x="441325" y="5959475"/>
            <a:ext cx="84597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800000"/>
                </a:solidFill>
              </a:rPr>
              <a:t>It looks like we’re OK here.  Although it might be nicer if we could set the Appointment’s values during construction</a:t>
            </a:r>
          </a:p>
        </p:txBody>
      </p:sp>
      <p:grpSp>
        <p:nvGrpSpPr>
          <p:cNvPr id="570374" name="Group 6"/>
          <p:cNvGrpSpPr>
            <a:grpSpLocks/>
          </p:cNvGrpSpPr>
          <p:nvPr/>
        </p:nvGrpSpPr>
        <p:grpSpPr bwMode="auto">
          <a:xfrm>
            <a:off x="9144000" y="762000"/>
            <a:ext cx="4673600" cy="4343400"/>
            <a:chOff x="3072" y="480"/>
            <a:chExt cx="2995" cy="2736"/>
          </a:xfrm>
        </p:grpSpPr>
        <p:sp>
          <p:nvSpPr>
            <p:cNvPr id="570375" name="Rectangle 7"/>
            <p:cNvSpPr>
              <a:spLocks noChangeArrowheads="1"/>
            </p:cNvSpPr>
            <p:nvPr/>
          </p:nvSpPr>
          <p:spPr bwMode="auto">
            <a:xfrm>
              <a:off x="3120" y="528"/>
              <a:ext cx="2640" cy="2688"/>
            </a:xfrm>
            <a:prstGeom prst="rect">
              <a:avLst/>
            </a:prstGeom>
            <a:solidFill>
              <a:srgbClr val="FFEB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376" name="Text Box 8"/>
            <p:cNvSpPr txBox="1">
              <a:spLocks noChangeArrowheads="1"/>
            </p:cNvSpPr>
            <p:nvPr/>
          </p:nvSpPr>
          <p:spPr bwMode="auto">
            <a:xfrm>
              <a:off x="3072" y="480"/>
              <a:ext cx="1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Appointment</a:t>
              </a:r>
            </a:p>
          </p:txBody>
        </p:sp>
        <p:sp>
          <p:nvSpPr>
            <p:cNvPr id="570377" name="Text Box 9"/>
            <p:cNvSpPr txBox="1">
              <a:spLocks noChangeArrowheads="1"/>
            </p:cNvSpPr>
            <p:nvPr/>
          </p:nvSpPr>
          <p:spPr bwMode="auto">
            <a:xfrm>
              <a:off x="3154" y="1483"/>
              <a:ext cx="24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bool setStartTime(Time &amp;st)        </a:t>
              </a:r>
            </a:p>
          </p:txBody>
        </p:sp>
        <p:sp>
          <p:nvSpPr>
            <p:cNvPr id="570378" name="Text Box 10"/>
            <p:cNvSpPr txBox="1">
              <a:spLocks noChangeArrowheads="1"/>
            </p:cNvSpPr>
            <p:nvPr/>
          </p:nvSpPr>
          <p:spPr bwMode="auto">
            <a:xfrm>
              <a:off x="3154" y="1675"/>
              <a:ext cx="23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bool setEndTime(Time &amp;st)        </a:t>
              </a:r>
            </a:p>
          </p:txBody>
        </p:sp>
        <p:sp>
          <p:nvSpPr>
            <p:cNvPr id="570379" name="Text Box 11"/>
            <p:cNvSpPr txBox="1">
              <a:spLocks noChangeArrowheads="1"/>
            </p:cNvSpPr>
            <p:nvPr/>
          </p:nvSpPr>
          <p:spPr bwMode="auto">
            <a:xfrm>
              <a:off x="3154" y="1888"/>
              <a:ext cx="29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bool addParticipant(string &amp;user)            </a:t>
              </a:r>
            </a:p>
          </p:txBody>
        </p:sp>
        <p:sp>
          <p:nvSpPr>
            <p:cNvPr id="570380" name="Text Box 12"/>
            <p:cNvSpPr txBox="1">
              <a:spLocks noChangeArrowheads="1"/>
            </p:cNvSpPr>
            <p:nvPr/>
          </p:nvSpPr>
          <p:spPr bwMode="auto">
            <a:xfrm>
              <a:off x="3154" y="2073"/>
              <a:ext cx="27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bool setLocation(string &amp;location)        </a:t>
              </a:r>
            </a:p>
          </p:txBody>
        </p:sp>
        <p:sp>
          <p:nvSpPr>
            <p:cNvPr id="570381" name="Text Box 13"/>
            <p:cNvSpPr txBox="1">
              <a:spLocks noChangeArrowheads="1"/>
            </p:cNvSpPr>
            <p:nvPr/>
          </p:nvSpPr>
          <p:spPr bwMode="auto">
            <a:xfrm>
              <a:off x="3137" y="791"/>
              <a:ext cx="1532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Appointment()          </a:t>
              </a:r>
              <a:br>
                <a:rPr lang="en-US">
                  <a:solidFill>
                    <a:srgbClr val="006666"/>
                  </a:solidFill>
                </a:rPr>
              </a:br>
              <a:endParaRPr lang="en-US">
                <a:solidFill>
                  <a:srgbClr val="006666"/>
                </a:solidFill>
              </a:endParaRPr>
            </a:p>
            <a:p>
              <a:endParaRPr lang="en-US">
                <a:solidFill>
                  <a:srgbClr val="006666"/>
                </a:solidFill>
              </a:endParaRPr>
            </a:p>
            <a:p>
              <a:r>
                <a:rPr lang="en-US">
                  <a:solidFill>
                    <a:srgbClr val="006666"/>
                  </a:solidFill>
                </a:rPr>
                <a:t>~Appointment()        </a:t>
              </a:r>
            </a:p>
          </p:txBody>
        </p:sp>
        <p:sp>
          <p:nvSpPr>
            <p:cNvPr id="570382" name="Text Box 14"/>
            <p:cNvSpPr txBox="1">
              <a:spLocks noChangeArrowheads="1"/>
            </p:cNvSpPr>
            <p:nvPr/>
          </p:nvSpPr>
          <p:spPr bwMode="auto">
            <a:xfrm>
              <a:off x="3082" y="2256"/>
              <a:ext cx="9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private:   </a:t>
              </a:r>
            </a:p>
          </p:txBody>
        </p:sp>
        <p:sp>
          <p:nvSpPr>
            <p:cNvPr id="570383" name="Text Box 15"/>
            <p:cNvSpPr txBox="1">
              <a:spLocks noChangeArrowheads="1"/>
            </p:cNvSpPr>
            <p:nvPr/>
          </p:nvSpPr>
          <p:spPr bwMode="auto">
            <a:xfrm>
              <a:off x="3264" y="2496"/>
              <a:ext cx="14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Time m_startTime;</a:t>
              </a:r>
            </a:p>
          </p:txBody>
        </p:sp>
        <p:sp>
          <p:nvSpPr>
            <p:cNvPr id="570384" name="Text Box 16"/>
            <p:cNvSpPr txBox="1">
              <a:spLocks noChangeArrowheads="1"/>
            </p:cNvSpPr>
            <p:nvPr/>
          </p:nvSpPr>
          <p:spPr bwMode="auto">
            <a:xfrm>
              <a:off x="3264" y="2649"/>
              <a:ext cx="13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Time m_endTime;</a:t>
              </a:r>
            </a:p>
          </p:txBody>
        </p:sp>
        <p:sp>
          <p:nvSpPr>
            <p:cNvPr id="570385" name="Text Box 17"/>
            <p:cNvSpPr txBox="1">
              <a:spLocks noChangeArrowheads="1"/>
            </p:cNvSpPr>
            <p:nvPr/>
          </p:nvSpPr>
          <p:spPr bwMode="auto">
            <a:xfrm>
              <a:off x="3264" y="2793"/>
              <a:ext cx="19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string m_participants[10];</a:t>
              </a:r>
            </a:p>
          </p:txBody>
        </p:sp>
        <p:sp>
          <p:nvSpPr>
            <p:cNvPr id="570386" name="Text Box 18"/>
            <p:cNvSpPr txBox="1">
              <a:spLocks noChangeArrowheads="1"/>
            </p:cNvSpPr>
            <p:nvPr/>
          </p:nvSpPr>
          <p:spPr bwMode="auto">
            <a:xfrm>
              <a:off x="3264" y="2976"/>
              <a:ext cx="1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string m_location;</a:t>
              </a:r>
            </a:p>
          </p:txBody>
        </p:sp>
      </p:grpSp>
      <p:sp>
        <p:nvSpPr>
          <p:cNvPr id="570387" name="Rectangle 19"/>
          <p:cNvSpPr>
            <a:spLocks noChangeArrowheads="1"/>
          </p:cNvSpPr>
          <p:nvPr/>
        </p:nvSpPr>
        <p:spPr bwMode="auto">
          <a:xfrm>
            <a:off x="6530975" y="1284288"/>
            <a:ext cx="533400" cy="381000"/>
          </a:xfrm>
          <a:prstGeom prst="rect">
            <a:avLst/>
          </a:prstGeom>
          <a:solidFill>
            <a:srgbClr val="FFE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88" name="Rectangle 20"/>
          <p:cNvSpPr>
            <a:spLocks noChangeArrowheads="1"/>
          </p:cNvSpPr>
          <p:nvPr/>
        </p:nvSpPr>
        <p:spPr bwMode="auto">
          <a:xfrm>
            <a:off x="6421438" y="1263650"/>
            <a:ext cx="27162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rgbClr val="006666"/>
                </a:solidFill>
              </a:rPr>
              <a:t>Time &amp;start, Time &amp;end, </a:t>
            </a:r>
            <a:br>
              <a:rPr lang="en-US" sz="1700">
                <a:solidFill>
                  <a:srgbClr val="006666"/>
                </a:solidFill>
              </a:rPr>
            </a:br>
            <a:r>
              <a:rPr lang="en-US" sz="1700">
                <a:solidFill>
                  <a:srgbClr val="006666"/>
                </a:solidFill>
              </a:rPr>
              <a:t>string loc, string parts[])</a:t>
            </a:r>
          </a:p>
        </p:txBody>
      </p:sp>
      <p:sp>
        <p:nvSpPr>
          <p:cNvPr id="570389" name="Rectangle 21"/>
          <p:cNvSpPr>
            <a:spLocks noChangeArrowheads="1"/>
          </p:cNvSpPr>
          <p:nvPr/>
        </p:nvSpPr>
        <p:spPr bwMode="auto">
          <a:xfrm>
            <a:off x="5791200" y="2730500"/>
            <a:ext cx="2514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>
                <a:solidFill>
                  <a:srgbClr val="800000"/>
                </a:solidFill>
              </a:rPr>
              <a:t>(“10am”,”11am”,”Dodd”,…);</a:t>
            </a:r>
          </a:p>
        </p:txBody>
      </p:sp>
      <p:sp>
        <p:nvSpPr>
          <p:cNvPr id="570390" name="Rectangle 22"/>
          <p:cNvSpPr>
            <a:spLocks noChangeArrowheads="1"/>
          </p:cNvSpPr>
          <p:nvPr/>
        </p:nvSpPr>
        <p:spPr bwMode="auto">
          <a:xfrm>
            <a:off x="838200" y="3124200"/>
            <a:ext cx="6172200" cy="102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46423 2.22222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0.47327 -0.0039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63" y="-20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6 L 0.48091 -3.7037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70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5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424 2.22222E-6 L 0.01666 2.22222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7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/>
      <p:bldP spid="570372" grpId="0" build="p"/>
      <p:bldP spid="570373" grpId="0"/>
      <p:bldP spid="570387" grpId="0" animBg="1"/>
      <p:bldP spid="570387" grpId="1" animBg="1"/>
      <p:bldP spid="570388" grpId="0"/>
      <p:bldP spid="570388" grpId="1"/>
      <p:bldP spid="570389" grpId="0" animBg="1"/>
      <p:bldP spid="57039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09BF-2E8C-48C1-B2FE-16AAFC3B03F9}" type="slidenum">
              <a:rPr lang="en-US"/>
              <a:pPr/>
              <a:t>88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#2</a:t>
            </a:r>
          </a:p>
        </p:txBody>
      </p:sp>
      <p:sp>
        <p:nvSpPr>
          <p:cNvPr id="572419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800000"/>
                </a:solidFill>
              </a:rPr>
              <a:t>2. The user wants to determine if they have an appointment </a:t>
            </a:r>
            <a:br>
              <a:rPr lang="en-US" sz="2400">
                <a:solidFill>
                  <a:srgbClr val="800000"/>
                </a:solidFill>
              </a:rPr>
            </a:br>
            <a:r>
              <a:rPr lang="en-US" sz="2400">
                <a:solidFill>
                  <a:srgbClr val="800000"/>
                </a:solidFill>
              </a:rPr>
              <a:t>    at 5pm with Joe.</a:t>
            </a:r>
          </a:p>
        </p:txBody>
      </p:sp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419100" y="1798638"/>
            <a:ext cx="4187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Hmm… Can we do this with our classes?</a:t>
            </a:r>
          </a:p>
        </p:txBody>
      </p:sp>
      <p:grpSp>
        <p:nvGrpSpPr>
          <p:cNvPr id="572421" name="Group 5"/>
          <p:cNvGrpSpPr>
            <a:grpSpLocks/>
          </p:cNvGrpSpPr>
          <p:nvPr/>
        </p:nvGrpSpPr>
        <p:grpSpPr bwMode="auto">
          <a:xfrm>
            <a:off x="4756150" y="1447800"/>
            <a:ext cx="4311650" cy="4367213"/>
            <a:chOff x="2036" y="1152"/>
            <a:chExt cx="2716" cy="2751"/>
          </a:xfrm>
        </p:grpSpPr>
        <p:sp>
          <p:nvSpPr>
            <p:cNvPr id="572422" name="Rectangle 6"/>
            <p:cNvSpPr>
              <a:spLocks noChangeArrowheads="1"/>
            </p:cNvSpPr>
            <p:nvPr/>
          </p:nvSpPr>
          <p:spPr bwMode="auto">
            <a:xfrm>
              <a:off x="2064" y="1200"/>
              <a:ext cx="2640" cy="2703"/>
            </a:xfrm>
            <a:prstGeom prst="rect">
              <a:avLst/>
            </a:prstGeom>
            <a:solidFill>
              <a:srgbClr val="FFEB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423" name="Text Box 7"/>
            <p:cNvSpPr txBox="1">
              <a:spLocks noChangeArrowheads="1"/>
            </p:cNvSpPr>
            <p:nvPr/>
          </p:nvSpPr>
          <p:spPr bwMode="auto">
            <a:xfrm>
              <a:off x="2036" y="1152"/>
              <a:ext cx="8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Calendar</a:t>
              </a:r>
            </a:p>
          </p:txBody>
        </p:sp>
        <p:sp>
          <p:nvSpPr>
            <p:cNvPr id="572424" name="Text Box 8"/>
            <p:cNvSpPr txBox="1">
              <a:spLocks noChangeArrowheads="1"/>
            </p:cNvSpPr>
            <p:nvPr/>
          </p:nvSpPr>
          <p:spPr bwMode="auto">
            <a:xfrm>
              <a:off x="2208" y="1523"/>
              <a:ext cx="18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list getListOfAppts(void)</a:t>
              </a:r>
            </a:p>
          </p:txBody>
        </p:sp>
        <p:sp>
          <p:nvSpPr>
            <p:cNvPr id="572425" name="Text Box 9"/>
            <p:cNvSpPr txBox="1">
              <a:spLocks noChangeArrowheads="1"/>
            </p:cNvSpPr>
            <p:nvPr/>
          </p:nvSpPr>
          <p:spPr bwMode="auto">
            <a:xfrm>
              <a:off x="2208" y="1723"/>
              <a:ext cx="25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addAppt(Appointment *addme)</a:t>
              </a:r>
            </a:p>
          </p:txBody>
        </p:sp>
        <p:sp>
          <p:nvSpPr>
            <p:cNvPr id="572426" name="Text Box 10"/>
            <p:cNvSpPr txBox="1">
              <a:spLocks noChangeArrowheads="1"/>
            </p:cNvSpPr>
            <p:nvPr/>
          </p:nvSpPr>
          <p:spPr bwMode="auto">
            <a:xfrm>
              <a:off x="2188" y="1920"/>
              <a:ext cx="25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removeAppt(string &amp;apptName)</a:t>
              </a:r>
            </a:p>
          </p:txBody>
        </p:sp>
        <p:sp>
          <p:nvSpPr>
            <p:cNvPr id="572427" name="Text Box 11"/>
            <p:cNvSpPr txBox="1">
              <a:spLocks noChangeArrowheads="1"/>
            </p:cNvSpPr>
            <p:nvPr/>
          </p:nvSpPr>
          <p:spPr bwMode="auto">
            <a:xfrm>
              <a:off x="2196" y="2121"/>
              <a:ext cx="25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checkCalendars(Time &amp;slot,</a:t>
              </a:r>
              <a:br>
                <a:rPr lang="en-US"/>
              </a:br>
              <a:r>
                <a:rPr lang="en-US"/>
                <a:t>                           Calendar others[])</a:t>
              </a:r>
            </a:p>
          </p:txBody>
        </p:sp>
        <p:sp>
          <p:nvSpPr>
            <p:cNvPr id="572428" name="Text Box 12"/>
            <p:cNvSpPr txBox="1">
              <a:spLocks noChangeArrowheads="1"/>
            </p:cNvSpPr>
            <p:nvPr/>
          </p:nvSpPr>
          <p:spPr bwMode="auto">
            <a:xfrm>
              <a:off x="2208" y="2475"/>
              <a:ext cx="16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login(string &amp;pass)</a:t>
              </a:r>
              <a:br>
                <a:rPr lang="en-US"/>
              </a:br>
              <a:r>
                <a:rPr lang="en-US"/>
                <a:t>bool logout(void)</a:t>
              </a:r>
            </a:p>
          </p:txBody>
        </p:sp>
        <p:sp>
          <p:nvSpPr>
            <p:cNvPr id="572429" name="Text Box 13"/>
            <p:cNvSpPr txBox="1">
              <a:spLocks noChangeArrowheads="1"/>
            </p:cNvSpPr>
            <p:nvPr/>
          </p:nvSpPr>
          <p:spPr bwMode="auto">
            <a:xfrm>
              <a:off x="2208" y="1358"/>
              <a:ext cx="19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Calendar()   and ~Calendar()</a:t>
              </a:r>
            </a:p>
          </p:txBody>
        </p:sp>
        <p:sp>
          <p:nvSpPr>
            <p:cNvPr id="572430" name="Text Box 14"/>
            <p:cNvSpPr txBox="1">
              <a:spLocks noChangeArrowheads="1"/>
            </p:cNvSpPr>
            <p:nvPr/>
          </p:nvSpPr>
          <p:spPr bwMode="auto">
            <a:xfrm>
              <a:off x="2084" y="3168"/>
              <a:ext cx="8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private:</a:t>
              </a:r>
            </a:p>
          </p:txBody>
        </p:sp>
        <p:sp>
          <p:nvSpPr>
            <p:cNvPr id="572431" name="Text Box 15"/>
            <p:cNvSpPr txBox="1">
              <a:spLocks noChangeArrowheads="1"/>
            </p:cNvSpPr>
            <p:nvPr/>
          </p:nvSpPr>
          <p:spPr bwMode="auto">
            <a:xfrm>
              <a:off x="2267" y="3465"/>
              <a:ext cx="1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Appointment  m_app[100];</a:t>
              </a:r>
            </a:p>
          </p:txBody>
        </p:sp>
        <p:sp>
          <p:nvSpPr>
            <p:cNvPr id="572432" name="Text Box 16"/>
            <p:cNvSpPr txBox="1">
              <a:spLocks noChangeArrowheads="1"/>
            </p:cNvSpPr>
            <p:nvPr/>
          </p:nvSpPr>
          <p:spPr bwMode="auto">
            <a:xfrm>
              <a:off x="2276" y="3657"/>
              <a:ext cx="19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String            m_password;</a:t>
              </a:r>
            </a:p>
          </p:txBody>
        </p:sp>
      </p:grpSp>
      <p:sp>
        <p:nvSpPr>
          <p:cNvPr id="572433" name="Text Box 17"/>
          <p:cNvSpPr txBox="1">
            <a:spLocks noChangeArrowheads="1"/>
          </p:cNvSpPr>
          <p:nvPr/>
        </p:nvSpPr>
        <p:spPr bwMode="auto">
          <a:xfrm>
            <a:off x="184150" y="2743200"/>
            <a:ext cx="45593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It doesn’t look like we can </a:t>
            </a:r>
            <a:r>
              <a:rPr lang="en-US" sz="2200">
                <a:solidFill>
                  <a:schemeClr val="accent2"/>
                </a:solidFill>
              </a:rPr>
              <a:t>find if we have an appointment at a particular time</a:t>
            </a:r>
            <a:r>
              <a:rPr lang="en-US" sz="2200">
                <a:solidFill>
                  <a:schemeClr val="tx1"/>
                </a:solidFill>
              </a:rPr>
              <a:t>… Let’s add this!</a:t>
            </a:r>
          </a:p>
        </p:txBody>
      </p:sp>
      <p:sp>
        <p:nvSpPr>
          <p:cNvPr id="572434" name="Text Box 18"/>
          <p:cNvSpPr txBox="1">
            <a:spLocks noChangeArrowheads="1"/>
          </p:cNvSpPr>
          <p:nvPr/>
        </p:nvSpPr>
        <p:spPr bwMode="auto">
          <a:xfrm>
            <a:off x="5029200" y="4168775"/>
            <a:ext cx="4338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800000"/>
                </a:solidFill>
              </a:rPr>
              <a:t>Appointment *checkTime(Time &amp;t)</a:t>
            </a:r>
          </a:p>
        </p:txBody>
      </p:sp>
      <p:sp>
        <p:nvSpPr>
          <p:cNvPr id="572435" name="Text Box 19"/>
          <p:cNvSpPr txBox="1">
            <a:spLocks noChangeArrowheads="1"/>
          </p:cNvSpPr>
          <p:nvPr/>
        </p:nvSpPr>
        <p:spPr bwMode="auto">
          <a:xfrm>
            <a:off x="295275" y="3983038"/>
            <a:ext cx="3398838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Calendar c;</a:t>
            </a:r>
          </a:p>
          <a:p>
            <a:pPr algn="l"/>
            <a:r>
              <a:rPr lang="en-US" sz="2000">
                <a:solidFill>
                  <a:srgbClr val="006666"/>
                </a:solidFill>
              </a:rPr>
              <a:t>...</a:t>
            </a:r>
          </a:p>
          <a:p>
            <a:pPr algn="l"/>
            <a:r>
              <a:rPr lang="en-US" sz="2000">
                <a:solidFill>
                  <a:srgbClr val="006666"/>
                </a:solidFill>
              </a:rPr>
              <a:t>Appointment *appt;</a:t>
            </a:r>
          </a:p>
          <a:p>
            <a:pPr algn="l"/>
            <a:endParaRPr lang="en-US" sz="2000">
              <a:solidFill>
                <a:srgbClr val="006666"/>
              </a:solidFill>
            </a:endParaRPr>
          </a:p>
          <a:p>
            <a:pPr algn="l"/>
            <a:r>
              <a:rPr lang="en-US" sz="2000">
                <a:solidFill>
                  <a:srgbClr val="006666"/>
                </a:solidFill>
              </a:rPr>
              <a:t>appt = c.checkTime(“5pm”);</a:t>
            </a:r>
          </a:p>
          <a:p>
            <a:pPr algn="l"/>
            <a:r>
              <a:rPr lang="en-US" sz="2000">
                <a:solidFill>
                  <a:srgbClr val="006666"/>
                </a:solidFill>
              </a:rPr>
              <a:t>if (appt == NULL)</a:t>
            </a:r>
          </a:p>
          <a:p>
            <a:pPr algn="l"/>
            <a:r>
              <a:rPr lang="en-US" sz="2000">
                <a:solidFill>
                  <a:srgbClr val="006666"/>
                </a:solidFill>
              </a:rPr>
              <a:t>   cout &lt;&lt; “No appt at 5pm”;</a:t>
            </a:r>
          </a:p>
        </p:txBody>
      </p:sp>
      <p:sp>
        <p:nvSpPr>
          <p:cNvPr id="572436" name="Text Box 20"/>
          <p:cNvSpPr txBox="1">
            <a:spLocks noChangeArrowheads="1"/>
          </p:cNvSpPr>
          <p:nvPr/>
        </p:nvSpPr>
        <p:spPr bwMode="auto">
          <a:xfrm>
            <a:off x="152400" y="2743200"/>
            <a:ext cx="4559300" cy="1096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So far, so good.  Now, can we determine </a:t>
            </a:r>
            <a:r>
              <a:rPr lang="en-US" sz="2200">
                <a:solidFill>
                  <a:schemeClr val="accent2"/>
                </a:solidFill>
              </a:rPr>
              <a:t>who’s at an appointment</a:t>
            </a:r>
            <a:r>
              <a:rPr lang="en-US" sz="2200">
                <a:solidFill>
                  <a:schemeClr val="tx1"/>
                </a:solidFill>
              </a:rPr>
              <a:t>? Hmmm…</a:t>
            </a:r>
          </a:p>
        </p:txBody>
      </p:sp>
      <p:grpSp>
        <p:nvGrpSpPr>
          <p:cNvPr id="572437" name="Group 21"/>
          <p:cNvGrpSpPr>
            <a:grpSpLocks/>
          </p:cNvGrpSpPr>
          <p:nvPr/>
        </p:nvGrpSpPr>
        <p:grpSpPr bwMode="auto">
          <a:xfrm>
            <a:off x="4876800" y="2362200"/>
            <a:ext cx="4310063" cy="3962400"/>
            <a:chOff x="2688" y="1584"/>
            <a:chExt cx="2715" cy="2496"/>
          </a:xfrm>
        </p:grpSpPr>
        <p:sp>
          <p:nvSpPr>
            <p:cNvPr id="572438" name="Rectangle 22"/>
            <p:cNvSpPr>
              <a:spLocks noChangeArrowheads="1"/>
            </p:cNvSpPr>
            <p:nvPr/>
          </p:nvSpPr>
          <p:spPr bwMode="auto">
            <a:xfrm>
              <a:off x="2736" y="1632"/>
              <a:ext cx="2640" cy="2448"/>
            </a:xfrm>
            <a:prstGeom prst="rect">
              <a:avLst/>
            </a:prstGeom>
            <a:solidFill>
              <a:srgbClr val="FFEB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 sz="2400">
                <a:solidFill>
                  <a:srgbClr val="6600CC"/>
                </a:solidFill>
              </a:endParaRPr>
            </a:p>
          </p:txBody>
        </p:sp>
        <p:sp>
          <p:nvSpPr>
            <p:cNvPr id="572439" name="Text Box 23"/>
            <p:cNvSpPr txBox="1">
              <a:spLocks noChangeArrowheads="1"/>
            </p:cNvSpPr>
            <p:nvPr/>
          </p:nvSpPr>
          <p:spPr bwMode="auto">
            <a:xfrm>
              <a:off x="2688" y="1584"/>
              <a:ext cx="12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Appointment</a:t>
              </a:r>
            </a:p>
          </p:txBody>
        </p:sp>
        <p:sp>
          <p:nvSpPr>
            <p:cNvPr id="572440" name="Text Box 24"/>
            <p:cNvSpPr txBox="1">
              <a:spLocks noChangeArrowheads="1"/>
            </p:cNvSpPr>
            <p:nvPr/>
          </p:nvSpPr>
          <p:spPr bwMode="auto">
            <a:xfrm>
              <a:off x="2942" y="2121"/>
              <a:ext cx="20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setStartTime(Time &amp;st)</a:t>
              </a:r>
            </a:p>
          </p:txBody>
        </p:sp>
        <p:sp>
          <p:nvSpPr>
            <p:cNvPr id="572441" name="Text Box 25"/>
            <p:cNvSpPr txBox="1">
              <a:spLocks noChangeArrowheads="1"/>
            </p:cNvSpPr>
            <p:nvPr/>
          </p:nvSpPr>
          <p:spPr bwMode="auto">
            <a:xfrm>
              <a:off x="2942" y="2313"/>
              <a:ext cx="19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setEndTime(Time &amp;st)</a:t>
              </a:r>
            </a:p>
          </p:txBody>
        </p:sp>
        <p:sp>
          <p:nvSpPr>
            <p:cNvPr id="572442" name="Text Box 26"/>
            <p:cNvSpPr txBox="1">
              <a:spLocks noChangeArrowheads="1"/>
            </p:cNvSpPr>
            <p:nvPr/>
          </p:nvSpPr>
          <p:spPr bwMode="auto">
            <a:xfrm>
              <a:off x="2942" y="2526"/>
              <a:ext cx="2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addParticipant(string &amp;user)</a:t>
              </a:r>
            </a:p>
          </p:txBody>
        </p:sp>
        <p:sp>
          <p:nvSpPr>
            <p:cNvPr id="572443" name="Text Box 27"/>
            <p:cNvSpPr txBox="1">
              <a:spLocks noChangeArrowheads="1"/>
            </p:cNvSpPr>
            <p:nvPr/>
          </p:nvSpPr>
          <p:spPr bwMode="auto">
            <a:xfrm>
              <a:off x="2942" y="2711"/>
              <a:ext cx="2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setLocation(string &amp;location)</a:t>
              </a:r>
            </a:p>
          </p:txBody>
        </p:sp>
        <p:sp>
          <p:nvSpPr>
            <p:cNvPr id="572444" name="Text Box 28"/>
            <p:cNvSpPr txBox="1">
              <a:spLocks noChangeArrowheads="1"/>
            </p:cNvSpPr>
            <p:nvPr/>
          </p:nvSpPr>
          <p:spPr bwMode="auto">
            <a:xfrm>
              <a:off x="2924" y="1910"/>
              <a:ext cx="2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006666"/>
                  </a:solidFill>
                </a:rPr>
                <a:t>Appointment() &amp; </a:t>
              </a:r>
              <a:r>
                <a:rPr lang="en-US" sz="1600">
                  <a:solidFill>
                    <a:srgbClr val="FF3300"/>
                  </a:solidFill>
                </a:rPr>
                <a:t>virtual</a:t>
              </a:r>
              <a:r>
                <a:rPr lang="en-US" sz="1600">
                  <a:solidFill>
                    <a:srgbClr val="006666"/>
                  </a:solidFill>
                </a:rPr>
                <a:t> ~Appointment()</a:t>
              </a:r>
            </a:p>
          </p:txBody>
        </p:sp>
        <p:sp>
          <p:nvSpPr>
            <p:cNvPr id="572445" name="Text Box 29"/>
            <p:cNvSpPr txBox="1">
              <a:spLocks noChangeArrowheads="1"/>
            </p:cNvSpPr>
            <p:nvPr/>
          </p:nvSpPr>
          <p:spPr bwMode="auto">
            <a:xfrm>
              <a:off x="2784" y="3129"/>
              <a:ext cx="8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private:</a:t>
              </a:r>
            </a:p>
          </p:txBody>
        </p:sp>
        <p:sp>
          <p:nvSpPr>
            <p:cNvPr id="572446" name="Text Box 30"/>
            <p:cNvSpPr txBox="1">
              <a:spLocks noChangeArrowheads="1"/>
            </p:cNvSpPr>
            <p:nvPr/>
          </p:nvSpPr>
          <p:spPr bwMode="auto">
            <a:xfrm>
              <a:off x="2880" y="3369"/>
              <a:ext cx="14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Time m_startTime;</a:t>
              </a:r>
            </a:p>
          </p:txBody>
        </p:sp>
        <p:sp>
          <p:nvSpPr>
            <p:cNvPr id="572447" name="Text Box 31"/>
            <p:cNvSpPr txBox="1">
              <a:spLocks noChangeArrowheads="1"/>
            </p:cNvSpPr>
            <p:nvPr/>
          </p:nvSpPr>
          <p:spPr bwMode="auto">
            <a:xfrm>
              <a:off x="2880" y="3522"/>
              <a:ext cx="13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Time m_endTime;</a:t>
              </a:r>
            </a:p>
          </p:txBody>
        </p:sp>
        <p:sp>
          <p:nvSpPr>
            <p:cNvPr id="572448" name="Text Box 32"/>
            <p:cNvSpPr txBox="1">
              <a:spLocks noChangeArrowheads="1"/>
            </p:cNvSpPr>
            <p:nvPr/>
          </p:nvSpPr>
          <p:spPr bwMode="auto">
            <a:xfrm>
              <a:off x="2880" y="3666"/>
              <a:ext cx="18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string m_participants[10];</a:t>
              </a:r>
            </a:p>
          </p:txBody>
        </p:sp>
        <p:sp>
          <p:nvSpPr>
            <p:cNvPr id="572449" name="Text Box 33"/>
            <p:cNvSpPr txBox="1">
              <a:spLocks noChangeArrowheads="1"/>
            </p:cNvSpPr>
            <p:nvPr/>
          </p:nvSpPr>
          <p:spPr bwMode="auto">
            <a:xfrm>
              <a:off x="2880" y="3849"/>
              <a:ext cx="1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string m_location;</a:t>
              </a:r>
            </a:p>
          </p:txBody>
        </p:sp>
      </p:grpSp>
      <p:sp>
        <p:nvSpPr>
          <p:cNvPr id="572450" name="Text Box 34"/>
          <p:cNvSpPr txBox="1">
            <a:spLocks noChangeArrowheads="1"/>
          </p:cNvSpPr>
          <p:nvPr/>
        </p:nvSpPr>
        <p:spPr bwMode="auto">
          <a:xfrm>
            <a:off x="76200" y="2743200"/>
            <a:ext cx="4559300" cy="1096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Nope.  We’ll need to add this to our Appointment class!</a:t>
            </a:r>
            <a:br>
              <a:rPr lang="en-US" sz="2200">
                <a:solidFill>
                  <a:schemeClr val="tx1"/>
                </a:solidFill>
              </a:rPr>
            </a:b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572451" name="Text Box 35"/>
          <p:cNvSpPr txBox="1">
            <a:spLocks noChangeArrowheads="1"/>
          </p:cNvSpPr>
          <p:nvPr/>
        </p:nvSpPr>
        <p:spPr bwMode="auto">
          <a:xfrm>
            <a:off x="5262563" y="4433888"/>
            <a:ext cx="43386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800000"/>
                </a:solidFill>
              </a:rPr>
              <a:t>bool isAttendee(string &amp;person)</a:t>
            </a:r>
          </a:p>
        </p:txBody>
      </p:sp>
      <p:sp>
        <p:nvSpPr>
          <p:cNvPr id="572452" name="Text Box 36"/>
          <p:cNvSpPr txBox="1">
            <a:spLocks noChangeArrowheads="1"/>
          </p:cNvSpPr>
          <p:nvPr/>
        </p:nvSpPr>
        <p:spPr bwMode="auto">
          <a:xfrm>
            <a:off x="269875" y="6162675"/>
            <a:ext cx="40719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else if (appt-&gt;isAttendee(“Joe”))</a:t>
            </a:r>
          </a:p>
          <a:p>
            <a:pPr algn="l"/>
            <a:r>
              <a:rPr lang="en-US" sz="2000">
                <a:solidFill>
                  <a:srgbClr val="006666"/>
                </a:solidFill>
              </a:rPr>
              <a:t>    cout &lt;&lt; “Joe is attending!”;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7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9" grpId="0"/>
      <p:bldP spid="572420" grpId="0"/>
      <p:bldP spid="572433" grpId="0"/>
      <p:bldP spid="572434" grpId="0"/>
      <p:bldP spid="572435" grpId="0"/>
      <p:bldP spid="572436" grpId="0" animBg="1"/>
      <p:bldP spid="572450" grpId="0" animBg="1"/>
      <p:bldP spid="572451" grpId="0"/>
      <p:bldP spid="57245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906F-D2BC-4DD1-A036-501DE1F7E267}" type="slidenum">
              <a:rPr lang="en-US"/>
              <a:pPr/>
              <a:t>89</a:t>
            </a:fld>
            <a:endParaRPr lang="en-US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Design Conclusions</a:t>
            </a:r>
          </a:p>
        </p:txBody>
      </p:sp>
      <p:sp>
        <p:nvSpPr>
          <p:cNvPr id="576515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59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First and foremost, </a:t>
            </a:r>
            <a:r>
              <a:rPr lang="en-US" sz="2400">
                <a:solidFill>
                  <a:schemeClr val="accent2"/>
                </a:solidFill>
              </a:rPr>
              <a:t>class design is an iterative process</a:t>
            </a:r>
            <a:r>
              <a:rPr lang="en-US" sz="2400">
                <a:solidFill>
                  <a:schemeClr val="tx1"/>
                </a:solidFill>
              </a:rPr>
              <a:t>.  </a:t>
            </a:r>
          </a:p>
        </p:txBody>
      </p:sp>
      <p:sp>
        <p:nvSpPr>
          <p:cNvPr id="576516" name="Text Box 4"/>
          <p:cNvSpPr txBox="1">
            <a:spLocks noChangeArrowheads="1"/>
          </p:cNvSpPr>
          <p:nvPr/>
        </p:nvSpPr>
        <p:spPr bwMode="auto">
          <a:xfrm>
            <a:off x="304800" y="1752600"/>
            <a:ext cx="85963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Before you ever start to program your class implementations, it helps to determine your </a:t>
            </a:r>
            <a:r>
              <a:rPr lang="en-US" sz="2400">
                <a:solidFill>
                  <a:srgbClr val="6600CC"/>
                </a:solidFill>
              </a:rPr>
              <a:t>classes</a:t>
            </a:r>
            <a:r>
              <a:rPr lang="en-US" sz="2400">
                <a:solidFill>
                  <a:schemeClr val="tx1"/>
                </a:solidFill>
              </a:rPr>
              <a:t>, their </a:t>
            </a:r>
            <a:r>
              <a:rPr lang="en-US" sz="2400">
                <a:solidFill>
                  <a:srgbClr val="6600CC"/>
                </a:solidFill>
              </a:rPr>
              <a:t>interfaces</a:t>
            </a:r>
            <a:r>
              <a:rPr lang="en-US" sz="2400">
                <a:solidFill>
                  <a:schemeClr val="tx1"/>
                </a:solidFill>
              </a:rPr>
              <a:t>, their </a:t>
            </a:r>
            <a:r>
              <a:rPr lang="en-US" sz="2400">
                <a:solidFill>
                  <a:srgbClr val="6600CC"/>
                </a:solidFill>
              </a:rPr>
              <a:t>data</a:t>
            </a:r>
            <a:r>
              <a:rPr lang="en-US" sz="2400">
                <a:solidFill>
                  <a:schemeClr val="tx1"/>
                </a:solidFill>
              </a:rPr>
              <a:t>, and their </a:t>
            </a:r>
            <a:r>
              <a:rPr lang="en-US" sz="2400">
                <a:solidFill>
                  <a:srgbClr val="6600CC"/>
                </a:solidFill>
              </a:rPr>
              <a:t>interactions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381000" y="3155950"/>
            <a:ext cx="85963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It’s important to go through all of the </a:t>
            </a:r>
            <a:r>
              <a:rPr lang="en-US" sz="2400">
                <a:solidFill>
                  <a:srgbClr val="6600CC"/>
                </a:solidFill>
              </a:rPr>
              <a:t>use cases</a:t>
            </a:r>
            <a:r>
              <a:rPr lang="en-US" sz="2400">
                <a:solidFill>
                  <a:schemeClr val="tx1"/>
                </a:solidFill>
              </a:rPr>
              <a:t> in order to make sure you haven’t forgotten anything.</a:t>
            </a:r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395288" y="5502275"/>
            <a:ext cx="85963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800000"/>
                </a:solidFill>
              </a:rPr>
              <a:t>This is something that you only get better at with</a:t>
            </a:r>
            <a:r>
              <a:rPr lang="en-US" sz="2400">
                <a:solidFill>
                  <a:srgbClr val="663300"/>
                </a:solidFill>
              </a:rPr>
              <a:t> </a:t>
            </a:r>
            <a:r>
              <a:rPr lang="en-US" sz="2400">
                <a:solidFill>
                  <a:srgbClr val="FF3300"/>
                </a:solidFill>
              </a:rPr>
              <a:t>experience</a:t>
            </a:r>
            <a:r>
              <a:rPr lang="en-US" sz="2400">
                <a:solidFill>
                  <a:srgbClr val="800000"/>
                </a:solidFill>
              </a:rPr>
              <a:t>, so</a:t>
            </a:r>
            <a:r>
              <a:rPr lang="en-US" sz="2400">
                <a:solidFill>
                  <a:srgbClr val="663300"/>
                </a:solidFill>
              </a:rPr>
              <a:t> </a:t>
            </a:r>
            <a:r>
              <a:rPr lang="en-US" sz="2400">
                <a:solidFill>
                  <a:srgbClr val="FF3300"/>
                </a:solidFill>
              </a:rPr>
              <a:t>don’t feel bad</a:t>
            </a:r>
            <a:r>
              <a:rPr lang="en-US" sz="2400">
                <a:solidFill>
                  <a:srgbClr val="663300"/>
                </a:solidFill>
              </a:rPr>
              <a:t> </a:t>
            </a:r>
            <a:r>
              <a:rPr lang="en-US" sz="2400">
                <a:solidFill>
                  <a:srgbClr val="800000"/>
                </a:solidFill>
              </a:rPr>
              <a:t>if its difficult at first!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/>
      <p:bldP spid="576516" grpId="0"/>
      <p:bldP spid="576517" grpId="0"/>
      <p:bldP spid="5765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40E-1FD0-4180-9180-4FFD440287C0}" type="slidenum">
              <a:rPr lang="en-US"/>
              <a:pPr/>
              <a:t>9</a:t>
            </a:fld>
            <a:endParaRPr lang="en-US"/>
          </a:p>
        </p:txBody>
      </p:sp>
      <p:sp>
        <p:nvSpPr>
          <p:cNvPr id="69017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Two Rules of Recursion</a:t>
            </a: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3651250" y="1189038"/>
            <a:ext cx="190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RULE ONE: </a:t>
            </a:r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514350" y="2622550"/>
            <a:ext cx="8334375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The Stopping Condition (aka Base Case)</a:t>
            </a:r>
            <a:r>
              <a:rPr lang="en-US" sz="2400"/>
              <a:t>: </a:t>
            </a:r>
          </a:p>
          <a:p>
            <a:endParaRPr lang="en-US" sz="1000"/>
          </a:p>
          <a:p>
            <a:r>
              <a:rPr lang="en-US" sz="2400"/>
              <a:t>Your recursive function must be able to solve the simplest, most basic problem </a:t>
            </a:r>
            <a:r>
              <a:rPr lang="en-US" sz="2400" i="1">
                <a:solidFill>
                  <a:srgbClr val="990000"/>
                </a:solidFill>
              </a:rPr>
              <a:t>without using recursion</a:t>
            </a:r>
            <a:r>
              <a:rPr lang="en-US" sz="2400"/>
              <a:t>. </a:t>
            </a:r>
          </a:p>
        </p:txBody>
      </p:sp>
      <p:sp>
        <p:nvSpPr>
          <p:cNvPr id="690181" name="Text Box 5"/>
          <p:cNvSpPr txBox="1">
            <a:spLocks noChangeArrowheads="1"/>
          </p:cNvSpPr>
          <p:nvPr/>
        </p:nvSpPr>
        <p:spPr bwMode="auto">
          <a:xfrm>
            <a:off x="447675" y="1666875"/>
            <a:ext cx="914876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300">
                <a:solidFill>
                  <a:srgbClr val="000000"/>
                </a:solidFill>
              </a:rPr>
              <a:t>Every recursive function must have a “</a:t>
            </a:r>
            <a:r>
              <a:rPr lang="en-US" sz="2300">
                <a:solidFill>
                  <a:schemeClr val="accent2"/>
                </a:solidFill>
              </a:rPr>
              <a:t>stopping condition</a:t>
            </a:r>
            <a:r>
              <a:rPr lang="en-US" sz="2300">
                <a:solidFill>
                  <a:srgbClr val="000000"/>
                </a:solidFill>
              </a:rPr>
              <a:t>!”  </a:t>
            </a:r>
            <a:endParaRPr lang="en-US" sz="2300"/>
          </a:p>
        </p:txBody>
      </p:sp>
      <p:sp>
        <p:nvSpPr>
          <p:cNvPr id="690182" name="Text Box 6"/>
          <p:cNvSpPr txBox="1">
            <a:spLocks noChangeArrowheads="1"/>
          </p:cNvSpPr>
          <p:nvPr/>
        </p:nvSpPr>
        <p:spPr bwMode="auto">
          <a:xfrm>
            <a:off x="225425" y="4543425"/>
            <a:ext cx="87661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cs typeface="Courier New" pitchFamily="49" charset="0"/>
              </a:rPr>
              <a:t>Remember:</a:t>
            </a:r>
            <a:r>
              <a:rPr lang="en-US" sz="2400">
                <a:solidFill>
                  <a:srgbClr val="000000"/>
                </a:solidFill>
                <a:cs typeface="Courier New" pitchFamily="49" charset="0"/>
              </a:rPr>
              <a:t> A recursive function </a:t>
            </a:r>
            <a:r>
              <a:rPr lang="en-US" sz="2400">
                <a:solidFill>
                  <a:srgbClr val="990000"/>
                </a:solidFill>
                <a:cs typeface="Courier New" pitchFamily="49" charset="0"/>
              </a:rPr>
              <a:t>calls itself</a:t>
            </a:r>
            <a:r>
              <a:rPr lang="en-US" sz="2400">
                <a:solidFill>
                  <a:srgbClr val="000000"/>
                </a:solidFill>
                <a:cs typeface="Courier New" pitchFamily="49" charset="0"/>
              </a:rPr>
              <a:t>. </a:t>
            </a:r>
          </a:p>
          <a:p>
            <a:endParaRPr lang="en-US" sz="240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cs typeface="Courier New" pitchFamily="49" charset="0"/>
              </a:rPr>
              <a:t>Therefore, every recursive function must have some mechanism to allow it to stop calling itself.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80" grpId="0"/>
      <p:bldP spid="69018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61A0-2A89-4758-B4DB-880A4A244341}" type="slidenum">
              <a:rPr lang="en-US"/>
              <a:pPr/>
              <a:t>90</a:t>
            </a:fld>
            <a:endParaRPr lang="en-US"/>
          </a:p>
        </p:txBody>
      </p: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AA18-1E34-4EB3-88D4-89A7190BE601}" type="slidenum">
              <a:rPr lang="en-US"/>
              <a:pPr/>
              <a:t>91</a:t>
            </a:fld>
            <a:endParaRPr lang="en-US"/>
          </a:p>
        </p:txBody>
      </p:sp>
      <p:pic>
        <p:nvPicPr>
          <p:cNvPr id="806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943225"/>
            <a:ext cx="61722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Recursion: General Approach</a:t>
            </a:r>
          </a:p>
        </p:txBody>
      </p:sp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1066800" y="1889125"/>
            <a:ext cx="66230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 SomeDataType x[], int N 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{</a:t>
            </a:r>
          </a:p>
          <a:p>
            <a:r>
              <a:rPr lang="en-US" sz="2000">
                <a:latin typeface="Comic Sans MS" pitchFamily="66" charset="0"/>
              </a:rPr>
              <a:t>    If x is small enough to be trivially processed</a:t>
            </a:r>
          </a:p>
          <a:p>
            <a:r>
              <a:rPr lang="en-US" sz="2000">
                <a:latin typeface="Comic Sans MS" pitchFamily="66" charset="0"/>
              </a:rPr>
              <a:t>          Process it directly and return the result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Otherwise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Break x into several smaller problems (x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, 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, …)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Call our function to solve each sub-problem: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	   result</a:t>
            </a:r>
            <a:r>
              <a:rPr lang="en-US" sz="20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=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(x</a:t>
            </a:r>
            <a:r>
              <a:rPr lang="en-US" sz="20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,N</a:t>
            </a:r>
            <a:r>
              <a:rPr lang="en-US" sz="18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	   result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=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,N</a:t>
            </a:r>
            <a:r>
              <a:rPr lang="en-US" sz="1800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      …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Combine the results (result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…result</a:t>
            </a:r>
            <a:r>
              <a:rPr lang="en-US" b="1" baseline="-25000">
                <a:solidFill>
                  <a:schemeClr val="tx2"/>
                </a:solidFill>
                <a:latin typeface="Comic Sans MS" pitchFamily="66" charset="0"/>
              </a:rPr>
              <a:t>n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 into </a:t>
            </a:r>
            <a:br>
              <a:rPr lang="en-US" sz="20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a solution to the whole problem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 Return the result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806917" name="Text Box 5"/>
          <p:cNvSpPr txBox="1">
            <a:spLocks noChangeArrowheads="1"/>
          </p:cNvSpPr>
          <p:nvPr/>
        </p:nvSpPr>
        <p:spPr bwMode="auto">
          <a:xfrm>
            <a:off x="387350" y="1127125"/>
            <a:ext cx="822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Virtually every recursive function has the following basic structure:</a:t>
            </a:r>
          </a:p>
        </p:txBody>
      </p:sp>
      <p:sp>
        <p:nvSpPr>
          <p:cNvPr id="806918" name="AutoShape 6"/>
          <p:cNvSpPr>
            <a:spLocks noChangeArrowheads="1"/>
          </p:cNvSpPr>
          <p:nvPr/>
        </p:nvSpPr>
        <p:spPr bwMode="auto">
          <a:xfrm>
            <a:off x="3562350" y="476250"/>
            <a:ext cx="4953000" cy="1219200"/>
          </a:xfrm>
          <a:prstGeom prst="wedgeRoundRectCallout">
            <a:avLst>
              <a:gd name="adj1" fmla="val -60963"/>
              <a:gd name="adj2" fmla="val 120315"/>
              <a:gd name="adj3" fmla="val 16667"/>
            </a:avLst>
          </a:prstGeom>
          <a:solidFill>
            <a:srgbClr val="EB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 just saw this case:</a:t>
            </a:r>
          </a:p>
          <a:p>
            <a:endParaRPr lang="en-US" sz="1000"/>
          </a:p>
          <a:p>
            <a:r>
              <a:rPr lang="en-US">
                <a:solidFill>
                  <a:srgbClr val="FF0000"/>
                </a:solidFill>
              </a:rPr>
              <a:t>“If there’s just one element in the array,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then do nothing and just return.”</a:t>
            </a:r>
          </a:p>
        </p:txBody>
      </p:sp>
      <p:sp>
        <p:nvSpPr>
          <p:cNvPr id="806919" name="AutoShape 7"/>
          <p:cNvSpPr>
            <a:spLocks noChangeArrowheads="1"/>
          </p:cNvSpPr>
          <p:nvPr/>
        </p:nvSpPr>
        <p:spPr bwMode="auto">
          <a:xfrm>
            <a:off x="3581400" y="1828800"/>
            <a:ext cx="4267200" cy="1143000"/>
          </a:xfrm>
          <a:prstGeom prst="wedgeRoundRectCallout">
            <a:avLst>
              <a:gd name="adj1" fmla="val -69421"/>
              <a:gd name="adj2" fmla="val 96667"/>
              <a:gd name="adj3" fmla="val 16667"/>
            </a:avLst>
          </a:prstGeom>
          <a:solidFill>
            <a:srgbClr val="EB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For example, split our array up into two equal parts: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x[0 thru N/2]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x[N/2 thru N]</a:t>
            </a:r>
          </a:p>
        </p:txBody>
      </p:sp>
      <p:sp>
        <p:nvSpPr>
          <p:cNvPr id="806920" name="AutoShape 8"/>
          <p:cNvSpPr>
            <a:spLocks noChangeArrowheads="1"/>
          </p:cNvSpPr>
          <p:nvPr/>
        </p:nvSpPr>
        <p:spPr bwMode="auto">
          <a:xfrm>
            <a:off x="3352800" y="1828800"/>
            <a:ext cx="5562600" cy="1219200"/>
          </a:xfrm>
          <a:prstGeom prst="wedgeRoundRectCallout">
            <a:avLst>
              <a:gd name="adj1" fmla="val -41611"/>
              <a:gd name="adj2" fmla="val 131250"/>
              <a:gd name="adj3" fmla="val 16667"/>
            </a:avLst>
          </a:prstGeom>
          <a:solidFill>
            <a:srgbClr val="EB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This is where we actually “use recursion.” </a:t>
            </a:r>
          </a:p>
          <a:p>
            <a:endParaRPr lang="en-US" sz="1000"/>
          </a:p>
          <a:p>
            <a:r>
              <a:rPr lang="en-US"/>
              <a:t>When we use recursion, a function calls itself and passes in a subset of the original data.</a:t>
            </a:r>
          </a:p>
        </p:txBody>
      </p:sp>
      <p:sp>
        <p:nvSpPr>
          <p:cNvPr id="806921" name="Line 9"/>
          <p:cNvSpPr>
            <a:spLocks noChangeShapeType="1"/>
          </p:cNvSpPr>
          <p:nvPr/>
        </p:nvSpPr>
        <p:spPr bwMode="auto">
          <a:xfrm flipH="1" flipV="1">
            <a:off x="2438400" y="2209800"/>
            <a:ext cx="11430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06922" name="Group 10"/>
          <p:cNvGrpSpPr>
            <a:grpSpLocks/>
          </p:cNvGrpSpPr>
          <p:nvPr/>
        </p:nvGrpSpPr>
        <p:grpSpPr bwMode="auto">
          <a:xfrm>
            <a:off x="3438525" y="1885950"/>
            <a:ext cx="7381875" cy="396875"/>
            <a:chOff x="2160" y="2154"/>
            <a:chExt cx="3562" cy="250"/>
          </a:xfrm>
        </p:grpSpPr>
        <p:sp>
          <p:nvSpPr>
            <p:cNvPr id="806923" name="Rectangle 11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6924" name="Text Box 12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LinkedList x 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806925" name="Group 13"/>
          <p:cNvGrpSpPr>
            <a:grpSpLocks/>
          </p:cNvGrpSpPr>
          <p:nvPr/>
        </p:nvGrpSpPr>
        <p:grpSpPr bwMode="auto">
          <a:xfrm>
            <a:off x="3438525" y="1889125"/>
            <a:ext cx="7381875" cy="396875"/>
            <a:chOff x="2160" y="2154"/>
            <a:chExt cx="3562" cy="250"/>
          </a:xfrm>
        </p:grpSpPr>
        <p:sp>
          <p:nvSpPr>
            <p:cNvPr id="806926" name="Rectangle 14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6927" name="Text Box 15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vector&lt;int&gt; x 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806928" name="Group 16"/>
          <p:cNvGrpSpPr>
            <a:grpSpLocks/>
          </p:cNvGrpSpPr>
          <p:nvPr/>
        </p:nvGrpSpPr>
        <p:grpSpPr bwMode="auto">
          <a:xfrm>
            <a:off x="3400425" y="1905000"/>
            <a:ext cx="7381875" cy="396875"/>
            <a:chOff x="2160" y="2154"/>
            <a:chExt cx="3562" cy="250"/>
          </a:xfrm>
        </p:grpSpPr>
        <p:sp>
          <p:nvSpPr>
            <p:cNvPr id="806929" name="Rectangle 17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6930" name="Text Box 18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int x 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806931" name="AutoShape 19"/>
          <p:cNvSpPr>
            <a:spLocks noChangeArrowheads="1"/>
          </p:cNvSpPr>
          <p:nvPr/>
        </p:nvSpPr>
        <p:spPr bwMode="auto">
          <a:xfrm>
            <a:off x="3019425" y="3333750"/>
            <a:ext cx="5562600" cy="885825"/>
          </a:xfrm>
          <a:prstGeom prst="wedgeRoundRectCallout">
            <a:avLst>
              <a:gd name="adj1" fmla="val -43833"/>
              <a:gd name="adj2" fmla="val 142472"/>
              <a:gd name="adj3" fmla="val 16667"/>
            </a:avLst>
          </a:prstGeom>
          <a:solidFill>
            <a:srgbClr val="EB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In our previous example, this is where we </a:t>
            </a:r>
            <a:r>
              <a:rPr lang="en-US">
                <a:solidFill>
                  <a:srgbClr val="FF0000"/>
                </a:solidFill>
              </a:rPr>
              <a:t>merged </a:t>
            </a:r>
            <a:r>
              <a:rPr lang="en-US"/>
              <a:t>the two sorted sub-arrays together.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0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0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0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0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0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 build="p"/>
      <p:bldP spid="806918" grpId="0" animBg="1"/>
      <p:bldP spid="806918" grpId="1" animBg="1"/>
      <p:bldP spid="806919" grpId="0" animBg="1"/>
      <p:bldP spid="806919" grpId="1" animBg="1"/>
      <p:bldP spid="806920" grpId="0" animBg="1"/>
      <p:bldP spid="806920" grpId="1" animBg="1"/>
      <p:bldP spid="806921" grpId="0" animBg="1"/>
      <p:bldP spid="806921" grpId="1" animBg="1"/>
      <p:bldP spid="806931" grpId="0" animBg="1"/>
      <p:bldP spid="806931" grpId="1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443D-9E04-4518-A28E-7365FDF9244A}" type="slidenum">
              <a:rPr lang="en-US"/>
              <a:pPr/>
              <a:t>92</a:t>
            </a:fld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  <a:noFill/>
          <a:ln/>
        </p:spPr>
        <p:txBody>
          <a:bodyPr/>
          <a:lstStyle/>
          <a:p>
            <a:r>
              <a:rPr lang="en-US" sz="3600"/>
              <a:t>Recursion: Two Categories</a:t>
            </a:r>
          </a:p>
        </p:txBody>
      </p:sp>
      <p:sp>
        <p:nvSpPr>
          <p:cNvPr id="808963" name="Text Box 3"/>
          <p:cNvSpPr txBox="1">
            <a:spLocks noChangeArrowheads="1"/>
          </p:cNvSpPr>
          <p:nvPr/>
        </p:nvSpPr>
        <p:spPr bwMode="auto">
          <a:xfrm>
            <a:off x="11201400" y="2133600"/>
            <a:ext cx="50419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Two different approaches:</a:t>
            </a: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Break a problem in half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Solve both halves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Merge the results</a:t>
            </a: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Process the first item without recursion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Solve the other N-1 items with recursion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Merge the results</a:t>
            </a: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Get more specific on 2</a:t>
            </a:r>
            <a:r>
              <a:rPr lang="en-US" sz="2000" baseline="30000">
                <a:solidFill>
                  <a:schemeClr val="tx2"/>
                </a:solidFill>
                <a:latin typeface="Comic Sans MS" pitchFamily="66" charset="0"/>
              </a:rPr>
              <a:t>nd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approach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Always check for 0 items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Process current item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Process the rest</a:t>
            </a:r>
          </a:p>
        </p:txBody>
      </p:sp>
      <p:sp>
        <p:nvSpPr>
          <p:cNvPr id="808964" name="Text Box 4"/>
          <p:cNvSpPr txBox="1">
            <a:spLocks noChangeArrowheads="1"/>
          </p:cNvSpPr>
          <p:nvPr/>
        </p:nvSpPr>
        <p:spPr bwMode="auto">
          <a:xfrm>
            <a:off x="1073150" y="1889125"/>
            <a:ext cx="66230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 SomeDataType x[], int N 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{</a:t>
            </a:r>
          </a:p>
          <a:p>
            <a:r>
              <a:rPr lang="en-US" sz="2000">
                <a:latin typeface="Comic Sans MS" pitchFamily="66" charset="0"/>
              </a:rPr>
              <a:t>    If x is small enough to be trivially processed</a:t>
            </a:r>
          </a:p>
          <a:p>
            <a:r>
              <a:rPr lang="en-US" sz="2000">
                <a:latin typeface="Comic Sans MS" pitchFamily="66" charset="0"/>
              </a:rPr>
              <a:t>          Process it directly and return the result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Otherwise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Break x into several smaller problems (x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, 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, …)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Call our function to solve each sub-problem: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	   result</a:t>
            </a:r>
            <a:r>
              <a:rPr lang="en-US" sz="20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=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(x</a:t>
            </a:r>
            <a:r>
              <a:rPr lang="en-US" sz="20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,N</a:t>
            </a:r>
            <a:r>
              <a:rPr lang="en-US" sz="18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	   result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=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,N</a:t>
            </a:r>
            <a:r>
              <a:rPr lang="en-US" sz="1800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      …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Combine the results (result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…result</a:t>
            </a:r>
            <a:r>
              <a:rPr lang="en-US" b="1" baseline="-25000">
                <a:solidFill>
                  <a:schemeClr val="tx2"/>
                </a:solidFill>
                <a:latin typeface="Comic Sans MS" pitchFamily="66" charset="0"/>
              </a:rPr>
              <a:t>n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 into </a:t>
            </a:r>
            <a:br>
              <a:rPr lang="en-US" sz="20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a solution to the whole problem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 Return the result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808965" name="Rectangle 5"/>
          <p:cNvSpPr>
            <a:spLocks noChangeArrowheads="1"/>
          </p:cNvSpPr>
          <p:nvPr/>
        </p:nvSpPr>
        <p:spPr bwMode="auto">
          <a:xfrm>
            <a:off x="990600" y="609600"/>
            <a:ext cx="699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Generally speaking, there are two sub-types of recursion:</a:t>
            </a:r>
          </a:p>
        </p:txBody>
      </p:sp>
      <p:sp>
        <p:nvSpPr>
          <p:cNvPr id="808966" name="Rectangle 6"/>
          <p:cNvSpPr>
            <a:spLocks noChangeArrowheads="1"/>
          </p:cNvSpPr>
          <p:nvPr/>
        </p:nvSpPr>
        <p:spPr bwMode="auto">
          <a:xfrm>
            <a:off x="846138" y="1203325"/>
            <a:ext cx="7458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1. When you break up the data, you split it in </a:t>
            </a:r>
            <a:r>
              <a:rPr lang="en-US" sz="2000">
                <a:solidFill>
                  <a:srgbClr val="006666"/>
                </a:solidFill>
              </a:rPr>
              <a:t>two equal halves</a:t>
            </a:r>
            <a:r>
              <a:rPr lang="en-US" sz="2000">
                <a:solidFill>
                  <a:schemeClr val="accent2"/>
                </a:solidFill>
              </a:rPr>
              <a:t/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    and use recursion to process each half.</a:t>
            </a:r>
          </a:p>
        </p:txBody>
      </p:sp>
      <p:grpSp>
        <p:nvGrpSpPr>
          <p:cNvPr id="808967" name="Group 7"/>
          <p:cNvGrpSpPr>
            <a:grpSpLocks/>
          </p:cNvGrpSpPr>
          <p:nvPr/>
        </p:nvGrpSpPr>
        <p:grpSpPr bwMode="auto">
          <a:xfrm>
            <a:off x="3429000" y="4248150"/>
            <a:ext cx="5654675" cy="396875"/>
            <a:chOff x="2160" y="2154"/>
            <a:chExt cx="3562" cy="250"/>
          </a:xfrm>
        </p:grpSpPr>
        <p:sp>
          <p:nvSpPr>
            <p:cNvPr id="808968" name="Rectangle 8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8969" name="Text Box 9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two equally-sized sub-problems</a:t>
              </a:r>
            </a:p>
          </p:txBody>
        </p:sp>
      </p:grpSp>
      <p:grpSp>
        <p:nvGrpSpPr>
          <p:cNvPr id="808970" name="Group 10"/>
          <p:cNvGrpSpPr>
            <a:grpSpLocks/>
          </p:cNvGrpSpPr>
          <p:nvPr/>
        </p:nvGrpSpPr>
        <p:grpSpPr bwMode="auto">
          <a:xfrm>
            <a:off x="5572125" y="4857750"/>
            <a:ext cx="5654675" cy="396875"/>
            <a:chOff x="2160" y="2154"/>
            <a:chExt cx="3562" cy="250"/>
          </a:xfrm>
        </p:grpSpPr>
        <p:sp>
          <p:nvSpPr>
            <p:cNvPr id="808971" name="Rectangle 11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8972" name="Text Box 12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x[0 thru N/2]</a:t>
              </a:r>
              <a:r>
                <a:rPr lang="en-US" sz="2000">
                  <a:solidFill>
                    <a:srgbClr val="6600CC"/>
                  </a:solidFill>
                </a:rPr>
                <a:t> , N/2 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  <a:r>
                <a:rPr lang="en-US" sz="2000">
                  <a:solidFill>
                    <a:srgbClr val="6600CC"/>
                  </a:solidFill>
                </a:rPr>
                <a:t> </a:t>
              </a:r>
            </a:p>
          </p:txBody>
        </p:sp>
      </p:grpSp>
      <p:grpSp>
        <p:nvGrpSpPr>
          <p:cNvPr id="808973" name="Group 13"/>
          <p:cNvGrpSpPr>
            <a:grpSpLocks/>
          </p:cNvGrpSpPr>
          <p:nvPr/>
        </p:nvGrpSpPr>
        <p:grpSpPr bwMode="auto">
          <a:xfrm>
            <a:off x="5572125" y="5156200"/>
            <a:ext cx="5654675" cy="396875"/>
            <a:chOff x="2160" y="2154"/>
            <a:chExt cx="3562" cy="250"/>
          </a:xfrm>
        </p:grpSpPr>
        <p:sp>
          <p:nvSpPr>
            <p:cNvPr id="808974" name="Rectangle 14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8975" name="Text Box 15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x[N/2 thru N] , </a:t>
              </a:r>
              <a:r>
                <a:rPr lang="en-US" sz="2000">
                  <a:solidFill>
                    <a:srgbClr val="6600CC"/>
                  </a:solidFill>
                </a:rPr>
                <a:t>N/2 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  <a:r>
                <a:rPr lang="en-US" sz="2000">
                  <a:solidFill>
                    <a:srgbClr val="6600CC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2222 " pathEditMode="relative" ptsTypes="AA">
                                      <p:cBhvr>
                                        <p:cTn id="6" dur="2000" fill="hold"/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0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4" grpId="0"/>
      <p:bldP spid="808965" grpId="0"/>
      <p:bldP spid="80896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FE12-E510-4317-9BFF-AFB70C4EBE69}" type="slidenum">
              <a:rPr lang="en-US"/>
              <a:pPr/>
              <a:t>93</a:t>
            </a:fld>
            <a:endParaRPr lang="en-US"/>
          </a:p>
        </p:txBody>
      </p:sp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  <a:noFill/>
          <a:ln/>
        </p:spPr>
        <p:txBody>
          <a:bodyPr/>
          <a:lstStyle/>
          <a:p>
            <a:r>
              <a:rPr lang="en-US" sz="3600"/>
              <a:t>Recursion: Two Categories</a:t>
            </a:r>
          </a:p>
        </p:txBody>
      </p:sp>
      <p:sp>
        <p:nvSpPr>
          <p:cNvPr id="811011" name="Text Box 3"/>
          <p:cNvSpPr txBox="1">
            <a:spLocks noChangeArrowheads="1"/>
          </p:cNvSpPr>
          <p:nvPr/>
        </p:nvSpPr>
        <p:spPr bwMode="auto">
          <a:xfrm>
            <a:off x="11201400" y="2133600"/>
            <a:ext cx="50419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Two different approaches:</a:t>
            </a: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Break a problem in half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Solve both halves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Merge the results</a:t>
            </a: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Process the first item without recursion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Solve the other N-1 items with recursion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Merge the results</a:t>
            </a: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Get more specific on 2</a:t>
            </a:r>
            <a:r>
              <a:rPr lang="en-US" sz="2000" baseline="30000">
                <a:solidFill>
                  <a:schemeClr val="tx2"/>
                </a:solidFill>
                <a:latin typeface="Comic Sans MS" pitchFamily="66" charset="0"/>
              </a:rPr>
              <a:t>nd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approach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Always check for 0 items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Process current item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Process the rest</a:t>
            </a:r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990600" y="609600"/>
            <a:ext cx="699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Generally speaking, there are two sub-types of recursion:</a:t>
            </a:r>
          </a:p>
        </p:txBody>
      </p:sp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846138" y="1203325"/>
            <a:ext cx="7458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1. When you break up the data, you split it in </a:t>
            </a:r>
            <a:r>
              <a:rPr lang="en-US" sz="2000">
                <a:solidFill>
                  <a:srgbClr val="006666"/>
                </a:solidFill>
              </a:rPr>
              <a:t>two equal halves</a:t>
            </a:r>
            <a:br>
              <a:rPr lang="en-US" sz="2000">
                <a:solidFill>
                  <a:srgbClr val="006666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    and use recursion to process each half.</a:t>
            </a:r>
          </a:p>
        </p:txBody>
      </p:sp>
      <p:sp>
        <p:nvSpPr>
          <p:cNvPr id="811014" name="Rectangle 6"/>
          <p:cNvSpPr>
            <a:spLocks noChangeArrowheads="1"/>
          </p:cNvSpPr>
          <p:nvPr/>
        </p:nvSpPr>
        <p:spPr bwMode="auto">
          <a:xfrm>
            <a:off x="838200" y="1203325"/>
            <a:ext cx="77549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2. When you break up the data, you </a:t>
            </a:r>
            <a:r>
              <a:rPr lang="en-US" sz="2000">
                <a:solidFill>
                  <a:srgbClr val="006666"/>
                </a:solidFill>
              </a:rPr>
              <a:t>remove a single element</a:t>
            </a:r>
            <a:r>
              <a:rPr lang="en-US" sz="2000">
                <a:solidFill>
                  <a:schemeClr val="accent2"/>
                </a:solidFill>
              </a:rPr>
              <a:t> and</a:t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    use recursion to process the remaining N-1 elements.</a:t>
            </a:r>
          </a:p>
        </p:txBody>
      </p:sp>
      <p:sp>
        <p:nvSpPr>
          <p:cNvPr id="811015" name="Text Box 7"/>
          <p:cNvSpPr txBox="1">
            <a:spLocks noChangeArrowheads="1"/>
          </p:cNvSpPr>
          <p:nvPr/>
        </p:nvSpPr>
        <p:spPr bwMode="auto">
          <a:xfrm>
            <a:off x="1063625" y="2724150"/>
            <a:ext cx="66230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ProcessSomeData( SomeDataType x[], int N 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{</a:t>
            </a:r>
          </a:p>
          <a:p>
            <a:r>
              <a:rPr lang="en-US" sz="2000">
                <a:latin typeface="Comic Sans MS" pitchFamily="66" charset="0"/>
              </a:rPr>
              <a:t>    If x is small enough to be trivially processed</a:t>
            </a:r>
          </a:p>
          <a:p>
            <a:r>
              <a:rPr lang="en-US" sz="2000">
                <a:latin typeface="Comic Sans MS" pitchFamily="66" charset="0"/>
              </a:rPr>
              <a:t>          Process it directly and return the result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Otherwise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Break x into several smaller problems (x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, 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, …)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Call our function to solve each sub-problem: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	   result</a:t>
            </a:r>
            <a:r>
              <a:rPr lang="en-US" sz="20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=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(x</a:t>
            </a:r>
            <a:r>
              <a:rPr lang="en-US" sz="20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,N</a:t>
            </a:r>
            <a:r>
              <a:rPr lang="en-US" sz="1800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	   result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= 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ProcessSomeData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(x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,N</a:t>
            </a:r>
            <a:r>
              <a:rPr lang="en-US" sz="1800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      …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    Combine the results (result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…result</a:t>
            </a:r>
            <a:r>
              <a:rPr lang="en-US" b="1" baseline="-25000">
                <a:solidFill>
                  <a:schemeClr val="tx2"/>
                </a:solidFill>
                <a:latin typeface="Comic Sans MS" pitchFamily="66" charset="0"/>
              </a:rPr>
              <a:t>n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 into </a:t>
            </a:r>
            <a:br>
              <a:rPr lang="en-US" sz="20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a solution to the whole problem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         Return the result</a:t>
            </a:r>
          </a:p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}</a:t>
            </a:r>
          </a:p>
        </p:txBody>
      </p:sp>
      <p:grpSp>
        <p:nvGrpSpPr>
          <p:cNvPr id="811016" name="Group 8"/>
          <p:cNvGrpSpPr>
            <a:grpSpLocks/>
          </p:cNvGrpSpPr>
          <p:nvPr/>
        </p:nvGrpSpPr>
        <p:grpSpPr bwMode="auto">
          <a:xfrm>
            <a:off x="3429000" y="4248150"/>
            <a:ext cx="5654675" cy="396875"/>
            <a:chOff x="2160" y="2154"/>
            <a:chExt cx="3562" cy="250"/>
          </a:xfrm>
        </p:grpSpPr>
        <p:sp>
          <p:nvSpPr>
            <p:cNvPr id="811017" name="Rectangle 9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1018" name="Text Box 10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two chunks: one of size 1, and one of size N-1</a:t>
              </a:r>
            </a:p>
          </p:txBody>
        </p:sp>
      </p:grpSp>
      <p:grpSp>
        <p:nvGrpSpPr>
          <p:cNvPr id="811019" name="Group 11"/>
          <p:cNvGrpSpPr>
            <a:grpSpLocks/>
          </p:cNvGrpSpPr>
          <p:nvPr/>
        </p:nvGrpSpPr>
        <p:grpSpPr bwMode="auto">
          <a:xfrm>
            <a:off x="3352800" y="4857750"/>
            <a:ext cx="5654675" cy="396875"/>
            <a:chOff x="2160" y="2154"/>
            <a:chExt cx="3562" cy="250"/>
          </a:xfrm>
        </p:grpSpPr>
        <p:sp>
          <p:nvSpPr>
            <p:cNvPr id="811020" name="Rectangle 12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1021" name="Text Box 13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Process x[0] without using recursion</a:t>
              </a:r>
              <a:endParaRPr lang="en-US" sz="2000">
                <a:solidFill>
                  <a:srgbClr val="6600CC"/>
                </a:solidFill>
              </a:endParaRPr>
            </a:p>
          </p:txBody>
        </p:sp>
      </p:grpSp>
      <p:grpSp>
        <p:nvGrpSpPr>
          <p:cNvPr id="811022" name="Group 14"/>
          <p:cNvGrpSpPr>
            <a:grpSpLocks/>
          </p:cNvGrpSpPr>
          <p:nvPr/>
        </p:nvGrpSpPr>
        <p:grpSpPr bwMode="auto">
          <a:xfrm>
            <a:off x="5591175" y="5156200"/>
            <a:ext cx="5654675" cy="396875"/>
            <a:chOff x="2160" y="2154"/>
            <a:chExt cx="3562" cy="250"/>
          </a:xfrm>
        </p:grpSpPr>
        <p:sp>
          <p:nvSpPr>
            <p:cNvPr id="811023" name="Rectangle 15"/>
            <p:cNvSpPr>
              <a:spLocks noChangeArrowheads="1"/>
            </p:cNvSpPr>
            <p:nvPr/>
          </p:nvSpPr>
          <p:spPr bwMode="auto">
            <a:xfrm>
              <a:off x="2160" y="2160"/>
              <a:ext cx="26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1024" name="Text Box 16"/>
            <p:cNvSpPr txBox="1">
              <a:spLocks noChangeArrowheads="1"/>
            </p:cNvSpPr>
            <p:nvPr/>
          </p:nvSpPr>
          <p:spPr bwMode="auto">
            <a:xfrm>
              <a:off x="2160" y="2154"/>
              <a:ext cx="3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x[1 thru N], </a:t>
              </a:r>
              <a:r>
                <a:rPr lang="en-US" sz="2000">
                  <a:solidFill>
                    <a:srgbClr val="6600CC"/>
                  </a:solidFill>
                </a:rPr>
                <a:t>N-1 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  <a:r>
                <a:rPr lang="en-US" sz="2000">
                  <a:solidFill>
                    <a:srgbClr val="6600CC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3" grpId="0"/>
      <p:bldP spid="81101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4BDB-0D2D-46DA-B391-0A1658E71329}" type="slidenum">
              <a:rPr lang="en-US"/>
              <a:pPr/>
              <a:t>94</a:t>
            </a:fld>
            <a:endParaRPr lang="en-US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Working Through Recursion</a:t>
            </a:r>
          </a:p>
        </p:txBody>
      </p:sp>
      <p:grpSp>
        <p:nvGrpSpPr>
          <p:cNvPr id="856067" name="Group 3"/>
          <p:cNvGrpSpPr>
            <a:grpSpLocks/>
          </p:cNvGrpSpPr>
          <p:nvPr/>
        </p:nvGrpSpPr>
        <p:grpSpPr bwMode="auto">
          <a:xfrm>
            <a:off x="123825" y="4267200"/>
            <a:ext cx="5480050" cy="2454275"/>
            <a:chOff x="1110" y="1787"/>
            <a:chExt cx="3452" cy="1546"/>
          </a:xfrm>
        </p:grpSpPr>
        <p:sp>
          <p:nvSpPr>
            <p:cNvPr id="856068" name="Text Box 4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56069" name="Rectangle 5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856070" name="Rectangle 6"/>
            <p:cNvSpPr>
              <a:spLocks noChangeArrowheads="1"/>
            </p:cNvSpPr>
            <p:nvPr/>
          </p:nvSpPr>
          <p:spPr bwMode="auto">
            <a:xfrm>
              <a:off x="1296" y="2429"/>
              <a:ext cx="236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 </a:t>
              </a:r>
              <a:r>
                <a:rPr lang="en-US">
                  <a:solidFill>
                    <a:srgbClr val="6600CC"/>
                  </a:solidFill>
                </a:rPr>
                <a:t>size – 1 </a:t>
              </a:r>
              <a:r>
                <a:rPr lang="en-US"/>
                <a:t>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sp>
        <p:nvSpPr>
          <p:cNvPr id="856071" name="Text Box 7"/>
          <p:cNvSpPr txBox="1">
            <a:spLocks noChangeArrowheads="1"/>
          </p:cNvSpPr>
          <p:nvPr/>
        </p:nvSpPr>
        <p:spPr bwMode="auto">
          <a:xfrm>
            <a:off x="5784850" y="4268788"/>
            <a:ext cx="322580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string names[3];</a:t>
            </a:r>
          </a:p>
          <a:p>
            <a:pPr algn="l">
              <a:spcBef>
                <a:spcPct val="50000"/>
              </a:spcBef>
            </a:pPr>
            <a:r>
              <a:rPr lang="en-US"/>
              <a:t>    ...</a:t>
            </a:r>
          </a:p>
          <a:p>
            <a:pPr algn="l">
              <a:spcBef>
                <a:spcPct val="50000"/>
              </a:spcBef>
            </a:pPr>
            <a:r>
              <a:rPr lang="en-US"/>
              <a:t>    reversePrint(names,3);</a:t>
            </a:r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sp>
        <p:nvSpPr>
          <p:cNvPr id="856072" name="Line 8"/>
          <p:cNvSpPr>
            <a:spLocks noChangeShapeType="1"/>
          </p:cNvSpPr>
          <p:nvPr/>
        </p:nvSpPr>
        <p:spPr bwMode="auto">
          <a:xfrm>
            <a:off x="5772150" y="5294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3" name="Line 9"/>
          <p:cNvSpPr>
            <a:spLocks noChangeShapeType="1"/>
          </p:cNvSpPr>
          <p:nvPr/>
        </p:nvSpPr>
        <p:spPr bwMode="auto">
          <a:xfrm>
            <a:off x="5781675" y="5734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6074" name="Group 10"/>
          <p:cNvGrpSpPr>
            <a:grpSpLocks/>
          </p:cNvGrpSpPr>
          <p:nvPr/>
        </p:nvGrpSpPr>
        <p:grpSpPr bwMode="auto">
          <a:xfrm>
            <a:off x="6553200" y="928688"/>
            <a:ext cx="1905000" cy="2119312"/>
            <a:chOff x="4128" y="585"/>
            <a:chExt cx="1200" cy="1335"/>
          </a:xfrm>
        </p:grpSpPr>
        <p:sp>
          <p:nvSpPr>
            <p:cNvPr id="856075" name="Rectangle 11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076" name="Rectangle 12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077" name="Rectangle 13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078" name="Rectangle 14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079" name="Text Box 15"/>
            <p:cNvSpPr txBox="1">
              <a:spLocks noChangeArrowheads="1"/>
            </p:cNvSpPr>
            <p:nvPr/>
          </p:nvSpPr>
          <p:spPr bwMode="auto">
            <a:xfrm>
              <a:off x="4128" y="585"/>
              <a:ext cx="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names</a:t>
              </a:r>
            </a:p>
          </p:txBody>
        </p:sp>
        <p:sp>
          <p:nvSpPr>
            <p:cNvPr id="856080" name="Text Box 16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56081" name="Text Box 17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  <p:sp>
          <p:nvSpPr>
            <p:cNvPr id="856082" name="Text Box 18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  <p:sp>
          <p:nvSpPr>
            <p:cNvPr id="856083" name="Text Box 19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</p:grpSp>
      <p:sp>
        <p:nvSpPr>
          <p:cNvPr id="856084" name="Text Box 20"/>
          <p:cNvSpPr txBox="1">
            <a:spLocks noChangeArrowheads="1"/>
          </p:cNvSpPr>
          <p:nvPr/>
        </p:nvSpPr>
        <p:spPr bwMode="auto">
          <a:xfrm>
            <a:off x="7472363" y="1274763"/>
            <a:ext cx="852487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Phyllis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endParaRPr lang="en-US">
              <a:solidFill>
                <a:srgbClr val="6600CC"/>
              </a:solidFill>
            </a:endParaRPr>
          </a:p>
        </p:txBody>
      </p:sp>
      <p:sp>
        <p:nvSpPr>
          <p:cNvPr id="856085" name="Line 21"/>
          <p:cNvSpPr>
            <a:spLocks noChangeShapeType="1"/>
          </p:cNvSpPr>
          <p:nvPr/>
        </p:nvSpPr>
        <p:spPr bwMode="auto">
          <a:xfrm>
            <a:off x="5791200" y="6105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6086" name="Group 22"/>
          <p:cNvGrpSpPr>
            <a:grpSpLocks/>
          </p:cNvGrpSpPr>
          <p:nvPr/>
        </p:nvGrpSpPr>
        <p:grpSpPr bwMode="auto">
          <a:xfrm>
            <a:off x="4572000" y="4648200"/>
            <a:ext cx="1133475" cy="857250"/>
            <a:chOff x="2880" y="2928"/>
            <a:chExt cx="714" cy="540"/>
          </a:xfrm>
        </p:grpSpPr>
        <p:sp>
          <p:nvSpPr>
            <p:cNvPr id="856087" name="Rectangle 23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088" name="Text Box 24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856089" name="Text Box 25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856090" name="Rectangle 26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091" name="Rectangle 27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6092" name="Text Box 28"/>
          <p:cNvSpPr txBox="1">
            <a:spLocks noChangeArrowheads="1"/>
          </p:cNvSpPr>
          <p:nvPr/>
        </p:nvSpPr>
        <p:spPr bwMode="auto">
          <a:xfrm>
            <a:off x="7524750" y="56388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</a:t>
            </a:r>
          </a:p>
        </p:txBody>
      </p:sp>
      <p:sp>
        <p:nvSpPr>
          <p:cNvPr id="856093" name="Text Box 29"/>
          <p:cNvSpPr txBox="1">
            <a:spLocks noChangeArrowheads="1"/>
          </p:cNvSpPr>
          <p:nvPr/>
        </p:nvSpPr>
        <p:spPr bwMode="auto">
          <a:xfrm>
            <a:off x="8229600" y="564356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3</a:t>
            </a:r>
          </a:p>
        </p:txBody>
      </p:sp>
      <p:sp>
        <p:nvSpPr>
          <p:cNvPr id="856094" name="Line 30"/>
          <p:cNvSpPr>
            <a:spLocks noChangeShapeType="1"/>
          </p:cNvSpPr>
          <p:nvPr/>
        </p:nvSpPr>
        <p:spPr bwMode="auto">
          <a:xfrm>
            <a:off x="-66675" y="4438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95" name="Rectangle 31"/>
          <p:cNvSpPr>
            <a:spLocks noChangeArrowheads="1"/>
          </p:cNvSpPr>
          <p:nvPr/>
        </p:nvSpPr>
        <p:spPr bwMode="auto">
          <a:xfrm>
            <a:off x="5724525" y="4171950"/>
            <a:ext cx="3343275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6096" name="Line 32"/>
          <p:cNvSpPr>
            <a:spLocks noChangeShapeType="1"/>
          </p:cNvSpPr>
          <p:nvPr/>
        </p:nvSpPr>
        <p:spPr bwMode="auto">
          <a:xfrm>
            <a:off x="219075" y="4895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97" name="Line 33"/>
          <p:cNvSpPr>
            <a:spLocks noChangeShapeType="1"/>
          </p:cNvSpPr>
          <p:nvPr/>
        </p:nvSpPr>
        <p:spPr bwMode="auto">
          <a:xfrm>
            <a:off x="161925" y="548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98" name="Line 34"/>
          <p:cNvSpPr>
            <a:spLocks noChangeShapeType="1"/>
          </p:cNvSpPr>
          <p:nvPr/>
        </p:nvSpPr>
        <p:spPr bwMode="auto">
          <a:xfrm>
            <a:off x="447675" y="5962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99" name="Rectangle 35"/>
          <p:cNvSpPr>
            <a:spLocks noChangeArrowheads="1"/>
          </p:cNvSpPr>
          <p:nvPr/>
        </p:nvSpPr>
        <p:spPr bwMode="auto">
          <a:xfrm>
            <a:off x="76200" y="4219575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56100" name="Group 36"/>
          <p:cNvGrpSpPr>
            <a:grpSpLocks/>
          </p:cNvGrpSpPr>
          <p:nvPr/>
        </p:nvGrpSpPr>
        <p:grpSpPr bwMode="auto">
          <a:xfrm>
            <a:off x="219075" y="2162175"/>
            <a:ext cx="5480050" cy="2454275"/>
            <a:chOff x="1110" y="1787"/>
            <a:chExt cx="3452" cy="1546"/>
          </a:xfrm>
        </p:grpSpPr>
        <p:sp>
          <p:nvSpPr>
            <p:cNvPr id="856101" name="Text Box 37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56102" name="Rectangle 38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856103" name="Rectangle 39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arr[0]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856104" name="Group 40"/>
          <p:cNvGrpSpPr>
            <a:grpSpLocks/>
          </p:cNvGrpSpPr>
          <p:nvPr/>
        </p:nvGrpSpPr>
        <p:grpSpPr bwMode="auto">
          <a:xfrm>
            <a:off x="4648200" y="2571750"/>
            <a:ext cx="1133475" cy="857250"/>
            <a:chOff x="2880" y="2928"/>
            <a:chExt cx="714" cy="540"/>
          </a:xfrm>
        </p:grpSpPr>
        <p:sp>
          <p:nvSpPr>
            <p:cNvPr id="856105" name="Rectangle 41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106" name="Text Box 42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856107" name="Text Box 43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856108" name="Rectangle 44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109" name="Rectangle 45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6110" name="Text Box 46"/>
          <p:cNvSpPr txBox="1">
            <a:spLocks noChangeArrowheads="1"/>
          </p:cNvSpPr>
          <p:nvPr/>
        </p:nvSpPr>
        <p:spPr bwMode="auto">
          <a:xfrm>
            <a:off x="5086350" y="268128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2020</a:t>
            </a:r>
          </a:p>
        </p:txBody>
      </p:sp>
      <p:sp>
        <p:nvSpPr>
          <p:cNvPr id="856111" name="Text Box 47"/>
          <p:cNvSpPr txBox="1">
            <a:spLocks noChangeArrowheads="1"/>
          </p:cNvSpPr>
          <p:nvPr/>
        </p:nvSpPr>
        <p:spPr bwMode="auto">
          <a:xfrm>
            <a:off x="2057400" y="5538788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 + 1</a:t>
            </a:r>
          </a:p>
        </p:txBody>
      </p:sp>
      <p:sp>
        <p:nvSpPr>
          <p:cNvPr id="856112" name="Text Box 48"/>
          <p:cNvSpPr txBox="1">
            <a:spLocks noChangeArrowheads="1"/>
          </p:cNvSpPr>
          <p:nvPr/>
        </p:nvSpPr>
        <p:spPr bwMode="auto">
          <a:xfrm>
            <a:off x="3359150" y="553878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</a:t>
            </a:r>
          </a:p>
        </p:txBody>
      </p:sp>
      <p:sp>
        <p:nvSpPr>
          <p:cNvPr id="856113" name="Line 49"/>
          <p:cNvSpPr>
            <a:spLocks noChangeShapeType="1"/>
          </p:cNvSpPr>
          <p:nvPr/>
        </p:nvSpPr>
        <p:spPr bwMode="auto">
          <a:xfrm>
            <a:off x="28575" y="2343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114" name="Line 50"/>
          <p:cNvSpPr>
            <a:spLocks noChangeShapeType="1"/>
          </p:cNvSpPr>
          <p:nvPr/>
        </p:nvSpPr>
        <p:spPr bwMode="auto">
          <a:xfrm>
            <a:off x="304800" y="2790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115" name="Line 51"/>
          <p:cNvSpPr>
            <a:spLocks noChangeShapeType="1"/>
          </p:cNvSpPr>
          <p:nvPr/>
        </p:nvSpPr>
        <p:spPr bwMode="auto">
          <a:xfrm>
            <a:off x="295275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116" name="Line 52"/>
          <p:cNvSpPr>
            <a:spLocks noChangeShapeType="1"/>
          </p:cNvSpPr>
          <p:nvPr/>
        </p:nvSpPr>
        <p:spPr bwMode="auto">
          <a:xfrm>
            <a:off x="523875" y="3838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117" name="Rectangle 53"/>
          <p:cNvSpPr>
            <a:spLocks noChangeArrowheads="1"/>
          </p:cNvSpPr>
          <p:nvPr/>
        </p:nvSpPr>
        <p:spPr bwMode="auto">
          <a:xfrm>
            <a:off x="228600" y="2038350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56118" name="Group 54"/>
          <p:cNvGrpSpPr>
            <a:grpSpLocks/>
          </p:cNvGrpSpPr>
          <p:nvPr/>
        </p:nvGrpSpPr>
        <p:grpSpPr bwMode="auto">
          <a:xfrm>
            <a:off x="381000" y="60325"/>
            <a:ext cx="5480050" cy="2454275"/>
            <a:chOff x="1110" y="1787"/>
            <a:chExt cx="3452" cy="1546"/>
          </a:xfrm>
        </p:grpSpPr>
        <p:sp>
          <p:nvSpPr>
            <p:cNvPr id="856119" name="Text Box 55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56120" name="Rectangle 56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856121" name="Rectangle 57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856122" name="Group 58"/>
          <p:cNvGrpSpPr>
            <a:grpSpLocks/>
          </p:cNvGrpSpPr>
          <p:nvPr/>
        </p:nvGrpSpPr>
        <p:grpSpPr bwMode="auto">
          <a:xfrm>
            <a:off x="4810125" y="469900"/>
            <a:ext cx="1133475" cy="857250"/>
            <a:chOff x="2880" y="2928"/>
            <a:chExt cx="714" cy="540"/>
          </a:xfrm>
        </p:grpSpPr>
        <p:sp>
          <p:nvSpPr>
            <p:cNvPr id="856123" name="Rectangle 59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124" name="Text Box 60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856125" name="Text Box 61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856126" name="Rectangle 62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127" name="Rectangle 63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6128" name="Text Box 64"/>
          <p:cNvSpPr txBox="1">
            <a:spLocks noChangeArrowheads="1"/>
          </p:cNvSpPr>
          <p:nvPr/>
        </p:nvSpPr>
        <p:spPr bwMode="auto">
          <a:xfrm>
            <a:off x="5248275" y="5508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2040</a:t>
            </a:r>
          </a:p>
        </p:txBody>
      </p:sp>
      <p:sp>
        <p:nvSpPr>
          <p:cNvPr id="856129" name="Text Box 65"/>
          <p:cNvSpPr txBox="1">
            <a:spLocks noChangeArrowheads="1"/>
          </p:cNvSpPr>
          <p:nvPr/>
        </p:nvSpPr>
        <p:spPr bwMode="auto">
          <a:xfrm>
            <a:off x="2190750" y="3438525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2020 + 1</a:t>
            </a:r>
          </a:p>
        </p:txBody>
      </p:sp>
      <p:sp>
        <p:nvSpPr>
          <p:cNvPr id="856130" name="Text Box 66"/>
          <p:cNvSpPr txBox="1">
            <a:spLocks noChangeArrowheads="1"/>
          </p:cNvSpPr>
          <p:nvPr/>
        </p:nvSpPr>
        <p:spPr bwMode="auto">
          <a:xfrm>
            <a:off x="3406775" y="3438525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56131" name="Line 67"/>
          <p:cNvSpPr>
            <a:spLocks noChangeShapeType="1"/>
          </p:cNvSpPr>
          <p:nvPr/>
        </p:nvSpPr>
        <p:spPr bwMode="auto">
          <a:xfrm>
            <a:off x="200025" y="238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132" name="Line 68"/>
          <p:cNvSpPr>
            <a:spLocks noChangeShapeType="1"/>
          </p:cNvSpPr>
          <p:nvPr/>
        </p:nvSpPr>
        <p:spPr bwMode="auto">
          <a:xfrm>
            <a:off x="457200" y="685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133" name="Line 69"/>
          <p:cNvSpPr>
            <a:spLocks noChangeShapeType="1"/>
          </p:cNvSpPr>
          <p:nvPr/>
        </p:nvSpPr>
        <p:spPr bwMode="auto">
          <a:xfrm>
            <a:off x="714375" y="1733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134" name="Text Box 70"/>
          <p:cNvSpPr txBox="1">
            <a:spLocks noChangeArrowheads="1"/>
          </p:cNvSpPr>
          <p:nvPr/>
        </p:nvSpPr>
        <p:spPr bwMode="auto">
          <a:xfrm>
            <a:off x="8410575" y="1047750"/>
            <a:ext cx="7429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2000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2020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2040</a:t>
            </a:r>
          </a:p>
        </p:txBody>
      </p:sp>
      <p:grpSp>
        <p:nvGrpSpPr>
          <p:cNvPr id="856135" name="Group 71"/>
          <p:cNvGrpSpPr>
            <a:grpSpLocks/>
          </p:cNvGrpSpPr>
          <p:nvPr/>
        </p:nvGrpSpPr>
        <p:grpSpPr bwMode="auto">
          <a:xfrm>
            <a:off x="6296025" y="800100"/>
            <a:ext cx="1028700" cy="495300"/>
            <a:chOff x="3966" y="504"/>
            <a:chExt cx="648" cy="312"/>
          </a:xfrm>
        </p:grpSpPr>
        <p:sp>
          <p:nvSpPr>
            <p:cNvPr id="856136" name="Rectangle 72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6137" name="Text Box 73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arr        </a:t>
              </a:r>
            </a:p>
          </p:txBody>
        </p:sp>
      </p:grpSp>
      <p:grpSp>
        <p:nvGrpSpPr>
          <p:cNvPr id="856138" name="Group 74"/>
          <p:cNvGrpSpPr>
            <a:grpSpLocks/>
          </p:cNvGrpSpPr>
          <p:nvPr/>
        </p:nvGrpSpPr>
        <p:grpSpPr bwMode="auto">
          <a:xfrm>
            <a:off x="6553200" y="723900"/>
            <a:ext cx="2619375" cy="1819275"/>
            <a:chOff x="5760" y="3552"/>
            <a:chExt cx="1650" cy="1146"/>
          </a:xfrm>
        </p:grpSpPr>
        <p:sp>
          <p:nvSpPr>
            <p:cNvPr id="856139" name="Rectangle 75"/>
            <p:cNvSpPr>
              <a:spLocks noChangeArrowheads="1"/>
            </p:cNvSpPr>
            <p:nvPr/>
          </p:nvSpPr>
          <p:spPr bwMode="auto">
            <a:xfrm>
              <a:off x="5760" y="3672"/>
              <a:ext cx="1218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6140" name="Rectangle 76"/>
            <p:cNvSpPr>
              <a:spLocks noChangeArrowheads="1"/>
            </p:cNvSpPr>
            <p:nvPr/>
          </p:nvSpPr>
          <p:spPr bwMode="auto">
            <a:xfrm>
              <a:off x="6978" y="3552"/>
              <a:ext cx="432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6141" name="Rectangle 77"/>
            <p:cNvSpPr>
              <a:spLocks noChangeArrowheads="1"/>
            </p:cNvSpPr>
            <p:nvPr/>
          </p:nvSpPr>
          <p:spPr bwMode="auto">
            <a:xfrm>
              <a:off x="5946" y="4158"/>
              <a:ext cx="276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142" name="Text Box 78"/>
            <p:cNvSpPr txBox="1">
              <a:spLocks noChangeArrowheads="1"/>
            </p:cNvSpPr>
            <p:nvPr/>
          </p:nvSpPr>
          <p:spPr bwMode="auto">
            <a:xfrm>
              <a:off x="5780" y="3984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856143" name="Rectangle 79"/>
            <p:cNvSpPr>
              <a:spLocks noChangeArrowheads="1"/>
            </p:cNvSpPr>
            <p:nvPr/>
          </p:nvSpPr>
          <p:spPr bwMode="auto">
            <a:xfrm>
              <a:off x="5956" y="416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56144" name="Rectangle 80"/>
            <p:cNvSpPr>
              <a:spLocks noChangeArrowheads="1"/>
            </p:cNvSpPr>
            <p:nvPr/>
          </p:nvSpPr>
          <p:spPr bwMode="auto">
            <a:xfrm>
              <a:off x="5962" y="4450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</p:grpSp>
      <p:grpSp>
        <p:nvGrpSpPr>
          <p:cNvPr id="856145" name="Group 81"/>
          <p:cNvGrpSpPr>
            <a:grpSpLocks/>
          </p:cNvGrpSpPr>
          <p:nvPr/>
        </p:nvGrpSpPr>
        <p:grpSpPr bwMode="auto">
          <a:xfrm>
            <a:off x="6565900" y="1295400"/>
            <a:ext cx="2644775" cy="1695450"/>
            <a:chOff x="5760" y="2592"/>
            <a:chExt cx="1666" cy="1068"/>
          </a:xfrm>
        </p:grpSpPr>
        <p:sp>
          <p:nvSpPr>
            <p:cNvPr id="856146" name="Rectangle 82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6147" name="Rectangle 83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6148" name="Rectangle 84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6149" name="Text Box 85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856150" name="Rectangle 86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56151" name="Rectangle 87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6152" name="AutoShape 88"/>
          <p:cNvSpPr>
            <a:spLocks noChangeArrowheads="1"/>
          </p:cNvSpPr>
          <p:nvPr/>
        </p:nvSpPr>
        <p:spPr bwMode="auto">
          <a:xfrm>
            <a:off x="-5305425" y="4933950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856153" name="AutoShape 89"/>
          <p:cNvSpPr>
            <a:spLocks noChangeArrowheads="1"/>
          </p:cNvSpPr>
          <p:nvPr/>
        </p:nvSpPr>
        <p:spPr bwMode="auto">
          <a:xfrm>
            <a:off x="2552700" y="657225"/>
            <a:ext cx="2905125" cy="1400175"/>
          </a:xfrm>
          <a:prstGeom prst="wedgeRoundRectCallout">
            <a:avLst>
              <a:gd name="adj1" fmla="val 34917"/>
              <a:gd name="adj2" fmla="val 95352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Cool! It’s if our array starts at location 2020 and only has 2 elements!</a:t>
            </a:r>
          </a:p>
        </p:txBody>
      </p:sp>
      <p:sp>
        <p:nvSpPr>
          <p:cNvPr id="856154" name="AutoShape 90"/>
          <p:cNvSpPr>
            <a:spLocks noChangeArrowheads="1"/>
          </p:cNvSpPr>
          <p:nvPr/>
        </p:nvSpPr>
        <p:spPr bwMode="auto">
          <a:xfrm>
            <a:off x="6124575" y="-28575"/>
            <a:ext cx="2905125" cy="885825"/>
          </a:xfrm>
          <a:prstGeom prst="wedgeRoundRectCallout">
            <a:avLst>
              <a:gd name="adj1" fmla="val -58852"/>
              <a:gd name="adj2" fmla="val 52866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Now it looks like arr has just one element and starts at 2040!</a:t>
            </a:r>
          </a:p>
        </p:txBody>
      </p:sp>
      <p:sp>
        <p:nvSpPr>
          <p:cNvPr id="856155" name="Line 91"/>
          <p:cNvSpPr>
            <a:spLocks noChangeShapeType="1"/>
          </p:cNvSpPr>
          <p:nvPr/>
        </p:nvSpPr>
        <p:spPr bwMode="auto">
          <a:xfrm>
            <a:off x="371475" y="1266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5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5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856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856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5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-0.27396 -0.1305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560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652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6296E-6 L -0.33368 -0.080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56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84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5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5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5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0.28125 -0.41667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56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-2083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0.2059 -0.366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856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-1831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3000"/>
                                        <p:tgtEl>
                                          <p:spTgt spid="856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5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85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5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5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5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5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5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30729 -0.42083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856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21042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7.40741E-7 L 0.22257 -0.3662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856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18310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3000"/>
                                        <p:tgtEl>
                                          <p:spTgt spid="856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5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85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5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5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85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71" grpId="0" animBg="1"/>
      <p:bldP spid="856072" grpId="0" animBg="1"/>
      <p:bldP spid="856072" grpId="1" animBg="1"/>
      <p:bldP spid="856073" grpId="0" animBg="1"/>
      <p:bldP spid="856073" grpId="1" animBg="1"/>
      <p:bldP spid="856084" grpId="0"/>
      <p:bldP spid="856085" grpId="0" animBg="1"/>
      <p:bldP spid="856092" grpId="0"/>
      <p:bldP spid="856092" grpId="1"/>
      <p:bldP spid="856093" grpId="0"/>
      <p:bldP spid="856093" grpId="1"/>
      <p:bldP spid="856094" grpId="0" animBg="1"/>
      <p:bldP spid="856094" grpId="1" animBg="1"/>
      <p:bldP spid="856095" grpId="0" animBg="1"/>
      <p:bldP spid="856096" grpId="0" animBg="1"/>
      <p:bldP spid="856096" grpId="1" animBg="1"/>
      <p:bldP spid="856097" grpId="0" animBg="1"/>
      <p:bldP spid="856097" grpId="1" animBg="1"/>
      <p:bldP spid="856098" grpId="0" animBg="1"/>
      <p:bldP spid="856099" grpId="0" animBg="1"/>
      <p:bldP spid="856110" grpId="0"/>
      <p:bldP spid="856111" grpId="0"/>
      <p:bldP spid="856111" grpId="1"/>
      <p:bldP spid="856111" grpId="2"/>
      <p:bldP spid="856112" grpId="0"/>
      <p:bldP spid="856112" grpId="1"/>
      <p:bldP spid="856113" grpId="0" animBg="1"/>
      <p:bldP spid="856113" grpId="1" animBg="1"/>
      <p:bldP spid="856114" grpId="0" animBg="1"/>
      <p:bldP spid="856114" grpId="1" animBg="1"/>
      <p:bldP spid="856115" grpId="0" animBg="1"/>
      <p:bldP spid="856115" grpId="1" animBg="1"/>
      <p:bldP spid="856116" grpId="0" animBg="1"/>
      <p:bldP spid="856117" grpId="0" animBg="1"/>
      <p:bldP spid="856128" grpId="0"/>
      <p:bldP spid="856129" grpId="0"/>
      <p:bldP spid="856129" grpId="1"/>
      <p:bldP spid="856129" grpId="2"/>
      <p:bldP spid="856130" grpId="0"/>
      <p:bldP spid="856130" grpId="1"/>
      <p:bldP spid="856131" grpId="0" animBg="1"/>
      <p:bldP spid="856131" grpId="1" animBg="1"/>
      <p:bldP spid="856132" grpId="0" animBg="1"/>
      <p:bldP spid="856132" grpId="1" animBg="1"/>
      <p:bldP spid="856133" grpId="0" animBg="1"/>
      <p:bldP spid="856134" grpId="0"/>
      <p:bldP spid="856134" grpId="1"/>
      <p:bldP spid="856153" grpId="0" animBg="1"/>
      <p:bldP spid="856153" grpId="1" animBg="1"/>
      <p:bldP spid="856154" grpId="0" animBg="1"/>
      <p:bldP spid="856154" grpId="1" animBg="1"/>
      <p:bldP spid="856155" grpId="0" animBg="1"/>
      <p:bldP spid="856155" grpId="1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0599-931F-43C7-8E4D-881032FB5BF7}" type="slidenum">
              <a:rPr lang="en-US"/>
              <a:pPr/>
              <a:t>95</a:t>
            </a:fld>
            <a:endParaRPr lang="en-US"/>
          </a:p>
        </p:txBody>
      </p:sp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Working Through Recursion</a:t>
            </a:r>
          </a:p>
        </p:txBody>
      </p:sp>
      <p:sp>
        <p:nvSpPr>
          <p:cNvPr id="858115" name="Text Box 3"/>
          <p:cNvSpPr txBox="1">
            <a:spLocks noChangeArrowheads="1"/>
          </p:cNvSpPr>
          <p:nvPr/>
        </p:nvSpPr>
        <p:spPr bwMode="auto">
          <a:xfrm>
            <a:off x="5784850" y="4268788"/>
            <a:ext cx="322580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string names[3];</a:t>
            </a:r>
          </a:p>
          <a:p>
            <a:pPr algn="l">
              <a:spcBef>
                <a:spcPct val="50000"/>
              </a:spcBef>
            </a:pPr>
            <a:r>
              <a:rPr lang="en-US"/>
              <a:t>    ...</a:t>
            </a:r>
          </a:p>
          <a:p>
            <a:pPr algn="l">
              <a:spcBef>
                <a:spcPct val="50000"/>
              </a:spcBef>
            </a:pPr>
            <a:r>
              <a:rPr lang="en-US"/>
              <a:t>    reversePrint(names,3);</a:t>
            </a:r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grpSp>
        <p:nvGrpSpPr>
          <p:cNvPr id="858116" name="Group 4"/>
          <p:cNvGrpSpPr>
            <a:grpSpLocks/>
          </p:cNvGrpSpPr>
          <p:nvPr/>
        </p:nvGrpSpPr>
        <p:grpSpPr bwMode="auto">
          <a:xfrm>
            <a:off x="6553200" y="928688"/>
            <a:ext cx="1905000" cy="2119312"/>
            <a:chOff x="4128" y="585"/>
            <a:chExt cx="1200" cy="1335"/>
          </a:xfrm>
        </p:grpSpPr>
        <p:sp>
          <p:nvSpPr>
            <p:cNvPr id="858117" name="Rectangle 5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118" name="Rectangle 6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119" name="Rectangle 7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120" name="Rectangle 8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121" name="Text Box 9"/>
            <p:cNvSpPr txBox="1">
              <a:spLocks noChangeArrowheads="1"/>
            </p:cNvSpPr>
            <p:nvPr/>
          </p:nvSpPr>
          <p:spPr bwMode="auto">
            <a:xfrm>
              <a:off x="4128" y="585"/>
              <a:ext cx="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names</a:t>
              </a:r>
            </a:p>
          </p:txBody>
        </p:sp>
        <p:sp>
          <p:nvSpPr>
            <p:cNvPr id="858122" name="Text Box 10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58123" name="Text Box 11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  <p:sp>
          <p:nvSpPr>
            <p:cNvPr id="858124" name="Text Box 12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  <p:sp>
          <p:nvSpPr>
            <p:cNvPr id="858125" name="Text Box 13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</p:grpSp>
      <p:sp>
        <p:nvSpPr>
          <p:cNvPr id="858126" name="Text Box 14"/>
          <p:cNvSpPr txBox="1">
            <a:spLocks noChangeArrowheads="1"/>
          </p:cNvSpPr>
          <p:nvPr/>
        </p:nvSpPr>
        <p:spPr bwMode="auto">
          <a:xfrm>
            <a:off x="7472363" y="1274763"/>
            <a:ext cx="852487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Phyllis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endParaRPr lang="en-US">
              <a:solidFill>
                <a:srgbClr val="6600CC"/>
              </a:solidFill>
            </a:endParaRPr>
          </a:p>
        </p:txBody>
      </p:sp>
      <p:sp>
        <p:nvSpPr>
          <p:cNvPr id="858127" name="Line 15"/>
          <p:cNvSpPr>
            <a:spLocks noChangeShapeType="1"/>
          </p:cNvSpPr>
          <p:nvPr/>
        </p:nvSpPr>
        <p:spPr bwMode="auto">
          <a:xfrm>
            <a:off x="5791200" y="6115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28" name="Rectangle 16"/>
          <p:cNvSpPr>
            <a:spLocks noChangeArrowheads="1"/>
          </p:cNvSpPr>
          <p:nvPr/>
        </p:nvSpPr>
        <p:spPr bwMode="auto">
          <a:xfrm>
            <a:off x="5724525" y="4171950"/>
            <a:ext cx="3343275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8129" name="Text Box 17"/>
          <p:cNvSpPr txBox="1">
            <a:spLocks noChangeArrowheads="1"/>
          </p:cNvSpPr>
          <p:nvPr/>
        </p:nvSpPr>
        <p:spPr bwMode="auto">
          <a:xfrm>
            <a:off x="8410575" y="1047750"/>
            <a:ext cx="7429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2000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2020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2040</a:t>
            </a:r>
          </a:p>
        </p:txBody>
      </p:sp>
      <p:grpSp>
        <p:nvGrpSpPr>
          <p:cNvPr id="858130" name="Group 18"/>
          <p:cNvGrpSpPr>
            <a:grpSpLocks/>
          </p:cNvGrpSpPr>
          <p:nvPr/>
        </p:nvGrpSpPr>
        <p:grpSpPr bwMode="auto">
          <a:xfrm>
            <a:off x="6296025" y="800100"/>
            <a:ext cx="1028700" cy="495300"/>
            <a:chOff x="3966" y="504"/>
            <a:chExt cx="648" cy="312"/>
          </a:xfrm>
        </p:grpSpPr>
        <p:sp>
          <p:nvSpPr>
            <p:cNvPr id="858131" name="Rectangle 19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8132" name="Text Box 20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arr        </a:t>
              </a:r>
            </a:p>
          </p:txBody>
        </p:sp>
      </p:grpSp>
      <p:grpSp>
        <p:nvGrpSpPr>
          <p:cNvPr id="858133" name="Group 21"/>
          <p:cNvGrpSpPr>
            <a:grpSpLocks/>
          </p:cNvGrpSpPr>
          <p:nvPr/>
        </p:nvGrpSpPr>
        <p:grpSpPr bwMode="auto">
          <a:xfrm>
            <a:off x="6553200" y="723900"/>
            <a:ext cx="2619375" cy="1819275"/>
            <a:chOff x="5760" y="3552"/>
            <a:chExt cx="1650" cy="1146"/>
          </a:xfrm>
        </p:grpSpPr>
        <p:sp>
          <p:nvSpPr>
            <p:cNvPr id="858134" name="Rectangle 22"/>
            <p:cNvSpPr>
              <a:spLocks noChangeArrowheads="1"/>
            </p:cNvSpPr>
            <p:nvPr/>
          </p:nvSpPr>
          <p:spPr bwMode="auto">
            <a:xfrm>
              <a:off x="5760" y="3672"/>
              <a:ext cx="1218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8135" name="Rectangle 23"/>
            <p:cNvSpPr>
              <a:spLocks noChangeArrowheads="1"/>
            </p:cNvSpPr>
            <p:nvPr/>
          </p:nvSpPr>
          <p:spPr bwMode="auto">
            <a:xfrm>
              <a:off x="6978" y="3552"/>
              <a:ext cx="432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8136" name="Rectangle 24"/>
            <p:cNvSpPr>
              <a:spLocks noChangeArrowheads="1"/>
            </p:cNvSpPr>
            <p:nvPr/>
          </p:nvSpPr>
          <p:spPr bwMode="auto">
            <a:xfrm>
              <a:off x="5946" y="4158"/>
              <a:ext cx="276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137" name="Text Box 25"/>
            <p:cNvSpPr txBox="1">
              <a:spLocks noChangeArrowheads="1"/>
            </p:cNvSpPr>
            <p:nvPr/>
          </p:nvSpPr>
          <p:spPr bwMode="auto">
            <a:xfrm>
              <a:off x="5780" y="3984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858138" name="Rectangle 26"/>
            <p:cNvSpPr>
              <a:spLocks noChangeArrowheads="1"/>
            </p:cNvSpPr>
            <p:nvPr/>
          </p:nvSpPr>
          <p:spPr bwMode="auto">
            <a:xfrm>
              <a:off x="5956" y="416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58139" name="Rectangle 27"/>
            <p:cNvSpPr>
              <a:spLocks noChangeArrowheads="1"/>
            </p:cNvSpPr>
            <p:nvPr/>
          </p:nvSpPr>
          <p:spPr bwMode="auto">
            <a:xfrm>
              <a:off x="5962" y="4450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</p:grpSp>
      <p:grpSp>
        <p:nvGrpSpPr>
          <p:cNvPr id="858140" name="Group 28"/>
          <p:cNvGrpSpPr>
            <a:grpSpLocks/>
          </p:cNvGrpSpPr>
          <p:nvPr/>
        </p:nvGrpSpPr>
        <p:grpSpPr bwMode="auto">
          <a:xfrm>
            <a:off x="6565900" y="1295400"/>
            <a:ext cx="2644775" cy="1695450"/>
            <a:chOff x="5760" y="2592"/>
            <a:chExt cx="1666" cy="1068"/>
          </a:xfrm>
        </p:grpSpPr>
        <p:sp>
          <p:nvSpPr>
            <p:cNvPr id="858141" name="Rectangle 29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8142" name="Rectangle 30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8143" name="Rectangle 31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144" name="Text Box 32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858145" name="Rectangle 33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58146" name="Rectangle 34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8147" name="AutoShape 35"/>
          <p:cNvSpPr>
            <a:spLocks noChangeArrowheads="1"/>
          </p:cNvSpPr>
          <p:nvPr/>
        </p:nvSpPr>
        <p:spPr bwMode="auto">
          <a:xfrm>
            <a:off x="-5305425" y="4933950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grpSp>
        <p:nvGrpSpPr>
          <p:cNvPr id="858148" name="Group 36"/>
          <p:cNvGrpSpPr>
            <a:grpSpLocks/>
          </p:cNvGrpSpPr>
          <p:nvPr/>
        </p:nvGrpSpPr>
        <p:grpSpPr bwMode="auto">
          <a:xfrm>
            <a:off x="76200" y="60325"/>
            <a:ext cx="6181725" cy="6769100"/>
            <a:chOff x="48" y="38"/>
            <a:chExt cx="3894" cy="4264"/>
          </a:xfrm>
        </p:grpSpPr>
        <p:grpSp>
          <p:nvGrpSpPr>
            <p:cNvPr id="858149" name="Group 37"/>
            <p:cNvGrpSpPr>
              <a:grpSpLocks/>
            </p:cNvGrpSpPr>
            <p:nvPr/>
          </p:nvGrpSpPr>
          <p:grpSpPr bwMode="auto">
            <a:xfrm>
              <a:off x="48" y="38"/>
              <a:ext cx="3726" cy="4264"/>
              <a:chOff x="48" y="38"/>
              <a:chExt cx="3726" cy="4264"/>
            </a:xfrm>
          </p:grpSpPr>
          <p:grpSp>
            <p:nvGrpSpPr>
              <p:cNvPr id="858150" name="Group 38"/>
              <p:cNvGrpSpPr>
                <a:grpSpLocks/>
              </p:cNvGrpSpPr>
              <p:nvPr/>
            </p:nvGrpSpPr>
            <p:grpSpPr bwMode="auto">
              <a:xfrm>
                <a:off x="78" y="2688"/>
                <a:ext cx="3452" cy="1546"/>
                <a:chOff x="1110" y="1787"/>
                <a:chExt cx="3452" cy="1546"/>
              </a:xfrm>
            </p:grpSpPr>
            <p:sp>
              <p:nvSpPr>
                <p:cNvPr id="85815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110" y="1787"/>
                  <a:ext cx="3452" cy="1546"/>
                </a:xfrm>
                <a:prstGeom prst="rect">
                  <a:avLst/>
                </a:prstGeom>
                <a:solidFill>
                  <a:srgbClr val="FFFB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/>
                    <a:t>void reversePrint(string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arr</a:t>
                  </a:r>
                  <a:r>
                    <a:rPr lang="en-US" sz="1700"/>
                    <a:t>[ ], int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size</a:t>
                  </a:r>
                  <a:r>
                    <a:rPr lang="en-US" sz="1700"/>
                    <a:t>)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endParaRPr lang="en-US" sz="12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  <p:sp>
              <p:nvSpPr>
                <p:cNvPr id="858152" name="Rectangle 40"/>
                <p:cNvSpPr>
                  <a:spLocks noChangeArrowheads="1"/>
                </p:cNvSpPr>
                <p:nvPr/>
              </p:nvSpPr>
              <p:spPr bwMode="auto">
                <a:xfrm>
                  <a:off x="1308" y="2064"/>
                  <a:ext cx="2205" cy="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if (size == 0) // an empty array</a:t>
                  </a:r>
                </a:p>
                <a:p>
                  <a:pPr algn="l"/>
                  <a:endParaRPr lang="en-US" sz="200"/>
                </a:p>
                <a:p>
                  <a:pPr algn="l"/>
                  <a:r>
                    <a:rPr lang="en-US"/>
                    <a:t>    return;</a:t>
                  </a:r>
                </a:p>
              </p:txBody>
            </p:sp>
            <p:sp>
              <p:nvSpPr>
                <p:cNvPr id="858153" name="Rectangle 41"/>
                <p:cNvSpPr>
                  <a:spLocks noChangeArrowheads="1"/>
                </p:cNvSpPr>
                <p:nvPr/>
              </p:nvSpPr>
              <p:spPr bwMode="auto">
                <a:xfrm>
                  <a:off x="1296" y="2429"/>
                  <a:ext cx="2361" cy="8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else 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r>
                    <a:rPr lang="en-US"/>
                    <a:t>    reversePrint(</a:t>
                  </a:r>
                  <a:r>
                    <a:rPr lang="en-US">
                      <a:solidFill>
                        <a:srgbClr val="6600CC"/>
                      </a:solidFill>
                    </a:rPr>
                    <a:t>arr + 1</a:t>
                  </a:r>
                  <a:r>
                    <a:rPr lang="en-US"/>
                    <a:t>,  </a:t>
                  </a:r>
                  <a:r>
                    <a:rPr lang="en-US">
                      <a:solidFill>
                        <a:srgbClr val="6600CC"/>
                      </a:solidFill>
                    </a:rPr>
                    <a:t>size – 1 </a:t>
                  </a:r>
                  <a:r>
                    <a:rPr lang="en-US"/>
                    <a:t>);</a:t>
                  </a:r>
                </a:p>
                <a:p>
                  <a:pPr algn="l"/>
                  <a:r>
                    <a:rPr lang="en-US"/>
                    <a:t>    cout &lt;&lt; arr[</a:t>
                  </a:r>
                  <a:r>
                    <a:rPr lang="en-US">
                      <a:solidFill>
                        <a:srgbClr val="6600CC"/>
                      </a:solidFill>
                    </a:rPr>
                    <a:t>0</a:t>
                  </a:r>
                  <a:r>
                    <a:rPr lang="en-US"/>
                    <a:t>] &lt;&lt; “\n”;</a:t>
                  </a:r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</p:grpSp>
          <p:grpSp>
            <p:nvGrpSpPr>
              <p:cNvPr id="858154" name="Group 42"/>
              <p:cNvGrpSpPr>
                <a:grpSpLocks/>
              </p:cNvGrpSpPr>
              <p:nvPr/>
            </p:nvGrpSpPr>
            <p:grpSpPr bwMode="auto">
              <a:xfrm>
                <a:off x="2880" y="2928"/>
                <a:ext cx="714" cy="540"/>
                <a:chOff x="2880" y="2928"/>
                <a:chExt cx="714" cy="540"/>
              </a:xfrm>
            </p:grpSpPr>
            <p:sp>
              <p:nvSpPr>
                <p:cNvPr id="858155" name="Rectangle 43"/>
                <p:cNvSpPr>
                  <a:spLocks noChangeArrowheads="1"/>
                </p:cNvSpPr>
                <p:nvPr/>
              </p:nvSpPr>
              <p:spPr bwMode="auto">
                <a:xfrm>
                  <a:off x="2880" y="2928"/>
                  <a:ext cx="714" cy="540"/>
                </a:xfrm>
                <a:prstGeom prst="rect">
                  <a:avLst/>
                </a:prstGeom>
                <a:solidFill>
                  <a:srgbClr val="CC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815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919" y="2972"/>
                  <a:ext cx="3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arr</a:t>
                  </a:r>
                </a:p>
              </p:txBody>
            </p:sp>
            <p:sp>
              <p:nvSpPr>
                <p:cNvPr id="85815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880" y="3212"/>
                  <a:ext cx="38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size</a:t>
                  </a:r>
                </a:p>
              </p:txBody>
            </p:sp>
            <p:sp>
              <p:nvSpPr>
                <p:cNvPr id="858158" name="Rectangle 46"/>
                <p:cNvSpPr>
                  <a:spLocks noChangeArrowheads="1"/>
                </p:cNvSpPr>
                <p:nvPr/>
              </p:nvSpPr>
              <p:spPr bwMode="auto">
                <a:xfrm>
                  <a:off x="3216" y="3234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8159" name="Rectangle 47"/>
                <p:cNvSpPr>
                  <a:spLocks noChangeArrowheads="1"/>
                </p:cNvSpPr>
                <p:nvPr/>
              </p:nvSpPr>
              <p:spPr bwMode="auto">
                <a:xfrm>
                  <a:off x="3222" y="3000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58160" name="Line 48"/>
              <p:cNvSpPr>
                <a:spLocks noChangeShapeType="1"/>
              </p:cNvSpPr>
              <p:nvPr/>
            </p:nvSpPr>
            <p:spPr bwMode="auto">
              <a:xfrm>
                <a:off x="294" y="374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8161" name="Text Box 49"/>
              <p:cNvSpPr txBox="1">
                <a:spLocks noChangeArrowheads="1"/>
              </p:cNvSpPr>
              <p:nvPr/>
            </p:nvSpPr>
            <p:spPr bwMode="auto">
              <a:xfrm>
                <a:off x="3292" y="3225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solidFill>
                      <a:srgbClr val="006666"/>
                    </a:solidFill>
                  </a:rPr>
                  <a:t>2</a:t>
                </a:r>
              </a:p>
            </p:txBody>
          </p:sp>
          <p:sp>
            <p:nvSpPr>
              <p:cNvPr id="858162" name="Text Box 50"/>
              <p:cNvSpPr txBox="1">
                <a:spLocks noChangeArrowheads="1"/>
              </p:cNvSpPr>
              <p:nvPr/>
            </p:nvSpPr>
            <p:spPr bwMode="auto">
              <a:xfrm>
                <a:off x="3160" y="2979"/>
                <a:ext cx="5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solidFill>
                      <a:srgbClr val="006666"/>
                    </a:solidFill>
                  </a:rPr>
                  <a:t>2000</a:t>
                </a:r>
              </a:p>
            </p:txBody>
          </p:sp>
          <p:sp>
            <p:nvSpPr>
              <p:cNvPr id="858163" name="Rectangle 51"/>
              <p:cNvSpPr>
                <a:spLocks noChangeArrowheads="1"/>
              </p:cNvSpPr>
              <p:nvPr/>
            </p:nvSpPr>
            <p:spPr bwMode="auto">
              <a:xfrm>
                <a:off x="48" y="2658"/>
                <a:ext cx="3564" cy="1644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58164" name="Group 52"/>
              <p:cNvGrpSpPr>
                <a:grpSpLocks/>
              </p:cNvGrpSpPr>
              <p:nvPr/>
            </p:nvGrpSpPr>
            <p:grpSpPr bwMode="auto">
              <a:xfrm>
                <a:off x="138" y="1362"/>
                <a:ext cx="3452" cy="1546"/>
                <a:chOff x="1110" y="1787"/>
                <a:chExt cx="3452" cy="1546"/>
              </a:xfrm>
            </p:grpSpPr>
            <p:sp>
              <p:nvSpPr>
                <p:cNvPr id="85816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110" y="1787"/>
                  <a:ext cx="3452" cy="1546"/>
                </a:xfrm>
                <a:prstGeom prst="rect">
                  <a:avLst/>
                </a:prstGeom>
                <a:solidFill>
                  <a:srgbClr val="FFFB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/>
                    <a:t>void reversePrint(string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arr</a:t>
                  </a:r>
                  <a:r>
                    <a:rPr lang="en-US" sz="1700"/>
                    <a:t>[ ], int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size</a:t>
                  </a:r>
                  <a:r>
                    <a:rPr lang="en-US" sz="1700"/>
                    <a:t>)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endParaRPr lang="en-US" sz="12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  <p:sp>
              <p:nvSpPr>
                <p:cNvPr id="858166" name="Rectangle 54"/>
                <p:cNvSpPr>
                  <a:spLocks noChangeArrowheads="1"/>
                </p:cNvSpPr>
                <p:nvPr/>
              </p:nvSpPr>
              <p:spPr bwMode="auto">
                <a:xfrm>
                  <a:off x="1308" y="2064"/>
                  <a:ext cx="2205" cy="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if (size == 0) // an empty array</a:t>
                  </a:r>
                </a:p>
                <a:p>
                  <a:pPr algn="l"/>
                  <a:endParaRPr lang="en-US" sz="200"/>
                </a:p>
                <a:p>
                  <a:pPr algn="l"/>
                  <a:r>
                    <a:rPr lang="en-US"/>
                    <a:t>    return;</a:t>
                  </a:r>
                </a:p>
              </p:txBody>
            </p:sp>
            <p:sp>
              <p:nvSpPr>
                <p:cNvPr id="858167" name="Rectangle 55"/>
                <p:cNvSpPr>
                  <a:spLocks noChangeArrowheads="1"/>
                </p:cNvSpPr>
                <p:nvPr/>
              </p:nvSpPr>
              <p:spPr bwMode="auto">
                <a:xfrm>
                  <a:off x="1296" y="2429"/>
                  <a:ext cx="2318" cy="8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else 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r>
                    <a:rPr lang="en-US"/>
                    <a:t>    reversePrint(</a:t>
                  </a:r>
                  <a:r>
                    <a:rPr lang="en-US">
                      <a:solidFill>
                        <a:srgbClr val="6600CC"/>
                      </a:solidFill>
                    </a:rPr>
                    <a:t>arr + 1</a:t>
                  </a:r>
                  <a:r>
                    <a:rPr lang="en-US"/>
                    <a:t>, </a:t>
                  </a:r>
                  <a:r>
                    <a:rPr lang="en-US">
                      <a:solidFill>
                        <a:srgbClr val="6600CC"/>
                      </a:solidFill>
                    </a:rPr>
                    <a:t>size – 1</a:t>
                  </a:r>
                  <a:r>
                    <a:rPr lang="en-US"/>
                    <a:t> );</a:t>
                  </a:r>
                </a:p>
                <a:p>
                  <a:pPr algn="l"/>
                  <a:r>
                    <a:rPr lang="en-US"/>
                    <a:t>    cout &lt;&lt; arr[0] &lt;&lt; “\n”;</a:t>
                  </a:r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</p:grpSp>
          <p:sp>
            <p:nvSpPr>
              <p:cNvPr id="858168" name="Line 56"/>
              <p:cNvSpPr>
                <a:spLocks noChangeShapeType="1"/>
              </p:cNvSpPr>
              <p:nvPr/>
            </p:nvSpPr>
            <p:spPr bwMode="auto">
              <a:xfrm>
                <a:off x="330" y="241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58169" name="Group 57"/>
              <p:cNvGrpSpPr>
                <a:grpSpLocks/>
              </p:cNvGrpSpPr>
              <p:nvPr/>
            </p:nvGrpSpPr>
            <p:grpSpPr bwMode="auto">
              <a:xfrm>
                <a:off x="2928" y="1620"/>
                <a:ext cx="714" cy="540"/>
                <a:chOff x="2880" y="2928"/>
                <a:chExt cx="714" cy="540"/>
              </a:xfrm>
            </p:grpSpPr>
            <p:sp>
              <p:nvSpPr>
                <p:cNvPr id="858170" name="Rectangle 58"/>
                <p:cNvSpPr>
                  <a:spLocks noChangeArrowheads="1"/>
                </p:cNvSpPr>
                <p:nvPr/>
              </p:nvSpPr>
              <p:spPr bwMode="auto">
                <a:xfrm>
                  <a:off x="2880" y="2928"/>
                  <a:ext cx="714" cy="540"/>
                </a:xfrm>
                <a:prstGeom prst="rect">
                  <a:avLst/>
                </a:prstGeom>
                <a:solidFill>
                  <a:srgbClr val="CC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817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919" y="2972"/>
                  <a:ext cx="3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arr</a:t>
                  </a:r>
                </a:p>
              </p:txBody>
            </p:sp>
            <p:sp>
              <p:nvSpPr>
                <p:cNvPr id="85817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880" y="3212"/>
                  <a:ext cx="38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size</a:t>
                  </a:r>
                </a:p>
              </p:txBody>
            </p:sp>
            <p:sp>
              <p:nvSpPr>
                <p:cNvPr id="858173" name="Rectangle 61"/>
                <p:cNvSpPr>
                  <a:spLocks noChangeArrowheads="1"/>
                </p:cNvSpPr>
                <p:nvPr/>
              </p:nvSpPr>
              <p:spPr bwMode="auto">
                <a:xfrm>
                  <a:off x="3216" y="3234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8174" name="Rectangle 62"/>
                <p:cNvSpPr>
                  <a:spLocks noChangeArrowheads="1"/>
                </p:cNvSpPr>
                <p:nvPr/>
              </p:nvSpPr>
              <p:spPr bwMode="auto">
                <a:xfrm>
                  <a:off x="3222" y="3000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58175" name="Text Box 63"/>
              <p:cNvSpPr txBox="1">
                <a:spLocks noChangeArrowheads="1"/>
              </p:cNvSpPr>
              <p:nvPr/>
            </p:nvSpPr>
            <p:spPr bwMode="auto">
              <a:xfrm>
                <a:off x="3204" y="1689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>
                    <a:solidFill>
                      <a:srgbClr val="006666"/>
                    </a:solidFill>
                  </a:rPr>
                  <a:t>2020</a:t>
                </a:r>
              </a:p>
            </p:txBody>
          </p:sp>
          <p:sp>
            <p:nvSpPr>
              <p:cNvPr id="858176" name="Text Box 64"/>
              <p:cNvSpPr txBox="1">
                <a:spLocks noChangeArrowheads="1"/>
              </p:cNvSpPr>
              <p:nvPr/>
            </p:nvSpPr>
            <p:spPr bwMode="auto">
              <a:xfrm>
                <a:off x="3298" y="1911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solidFill>
                      <a:srgbClr val="006666"/>
                    </a:solidFill>
                  </a:rPr>
                  <a:t>2</a:t>
                </a:r>
              </a:p>
            </p:txBody>
          </p:sp>
          <p:sp>
            <p:nvSpPr>
              <p:cNvPr id="858177" name="Rectangle 65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3564" cy="1644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58178" name="Group 66"/>
              <p:cNvGrpSpPr>
                <a:grpSpLocks/>
              </p:cNvGrpSpPr>
              <p:nvPr/>
            </p:nvGrpSpPr>
            <p:grpSpPr bwMode="auto">
              <a:xfrm>
                <a:off x="240" y="38"/>
                <a:ext cx="3452" cy="1546"/>
                <a:chOff x="1110" y="1787"/>
                <a:chExt cx="3452" cy="1546"/>
              </a:xfrm>
            </p:grpSpPr>
            <p:sp>
              <p:nvSpPr>
                <p:cNvPr id="85817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110" y="1787"/>
                  <a:ext cx="3452" cy="1546"/>
                </a:xfrm>
                <a:prstGeom prst="rect">
                  <a:avLst/>
                </a:prstGeom>
                <a:solidFill>
                  <a:srgbClr val="FFFB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/>
                    <a:t>void reversePrint(string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arr</a:t>
                  </a:r>
                  <a:r>
                    <a:rPr lang="en-US" sz="1700"/>
                    <a:t>[ ], int </a:t>
                  </a:r>
                  <a:r>
                    <a:rPr lang="en-US" sz="1700">
                      <a:solidFill>
                        <a:srgbClr val="6600CC"/>
                      </a:solidFill>
                    </a:rPr>
                    <a:t>size</a:t>
                  </a:r>
                  <a:r>
                    <a:rPr lang="en-US" sz="1700"/>
                    <a:t>)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endParaRPr lang="en-US" sz="12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endParaRPr lang="en-US" sz="1700"/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  <p:sp>
              <p:nvSpPr>
                <p:cNvPr id="858180" name="Rectangle 68"/>
                <p:cNvSpPr>
                  <a:spLocks noChangeArrowheads="1"/>
                </p:cNvSpPr>
                <p:nvPr/>
              </p:nvSpPr>
              <p:spPr bwMode="auto">
                <a:xfrm>
                  <a:off x="1308" y="2064"/>
                  <a:ext cx="2205" cy="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if (size == 0) // an empty array</a:t>
                  </a:r>
                </a:p>
                <a:p>
                  <a:pPr algn="l"/>
                  <a:endParaRPr lang="en-US" sz="200"/>
                </a:p>
                <a:p>
                  <a:pPr algn="l"/>
                  <a:r>
                    <a:rPr lang="en-US"/>
                    <a:t>    return;</a:t>
                  </a:r>
                </a:p>
              </p:txBody>
            </p:sp>
            <p:sp>
              <p:nvSpPr>
                <p:cNvPr id="858181" name="Rectangle 69"/>
                <p:cNvSpPr>
                  <a:spLocks noChangeArrowheads="1"/>
                </p:cNvSpPr>
                <p:nvPr/>
              </p:nvSpPr>
              <p:spPr bwMode="auto">
                <a:xfrm>
                  <a:off x="1296" y="2429"/>
                  <a:ext cx="2318" cy="8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else </a:t>
                  </a:r>
                </a:p>
                <a:p>
                  <a:pPr algn="l"/>
                  <a:r>
                    <a:rPr lang="en-US" sz="1200"/>
                    <a:t>{</a:t>
                  </a:r>
                </a:p>
                <a:p>
                  <a:pPr algn="l"/>
                  <a:r>
                    <a:rPr lang="en-US"/>
                    <a:t>    reversePrint(</a:t>
                  </a:r>
                  <a:r>
                    <a:rPr lang="en-US">
                      <a:solidFill>
                        <a:srgbClr val="6600CC"/>
                      </a:solidFill>
                    </a:rPr>
                    <a:t>arr + 1</a:t>
                  </a:r>
                  <a:r>
                    <a:rPr lang="en-US"/>
                    <a:t>, </a:t>
                  </a:r>
                  <a:r>
                    <a:rPr lang="en-US">
                      <a:solidFill>
                        <a:srgbClr val="6600CC"/>
                      </a:solidFill>
                    </a:rPr>
                    <a:t>size – 1</a:t>
                  </a:r>
                  <a:r>
                    <a:rPr lang="en-US"/>
                    <a:t> );</a:t>
                  </a:r>
                </a:p>
                <a:p>
                  <a:pPr algn="l"/>
                  <a:r>
                    <a:rPr lang="en-US"/>
                    <a:t>    cout &lt;&lt; arr[</a:t>
                  </a:r>
                  <a:r>
                    <a:rPr lang="en-US">
                      <a:solidFill>
                        <a:srgbClr val="6600CC"/>
                      </a:solidFill>
                    </a:rPr>
                    <a:t>0</a:t>
                  </a:r>
                  <a:r>
                    <a:rPr lang="en-US"/>
                    <a:t>] &lt;&lt; “\n”;</a:t>
                  </a:r>
                </a:p>
                <a:p>
                  <a:pPr algn="l"/>
                  <a:r>
                    <a:rPr lang="en-US" sz="1200"/>
                    <a:t>}</a:t>
                  </a:r>
                </a:p>
              </p:txBody>
            </p:sp>
          </p:grpSp>
          <p:grpSp>
            <p:nvGrpSpPr>
              <p:cNvPr id="858182" name="Group 70"/>
              <p:cNvGrpSpPr>
                <a:grpSpLocks/>
              </p:cNvGrpSpPr>
              <p:nvPr/>
            </p:nvGrpSpPr>
            <p:grpSpPr bwMode="auto">
              <a:xfrm>
                <a:off x="3030" y="296"/>
                <a:ext cx="714" cy="540"/>
                <a:chOff x="2880" y="2928"/>
                <a:chExt cx="714" cy="540"/>
              </a:xfrm>
            </p:grpSpPr>
            <p:sp>
              <p:nvSpPr>
                <p:cNvPr id="858183" name="Rectangle 71"/>
                <p:cNvSpPr>
                  <a:spLocks noChangeArrowheads="1"/>
                </p:cNvSpPr>
                <p:nvPr/>
              </p:nvSpPr>
              <p:spPr bwMode="auto">
                <a:xfrm>
                  <a:off x="2880" y="2928"/>
                  <a:ext cx="714" cy="540"/>
                </a:xfrm>
                <a:prstGeom prst="rect">
                  <a:avLst/>
                </a:prstGeom>
                <a:solidFill>
                  <a:srgbClr val="CC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818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919" y="2972"/>
                  <a:ext cx="3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arr</a:t>
                  </a:r>
                </a:p>
              </p:txBody>
            </p:sp>
            <p:sp>
              <p:nvSpPr>
                <p:cNvPr id="85818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880" y="3212"/>
                  <a:ext cx="38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chemeClr val="tx1"/>
                      </a:solidFill>
                    </a:rPr>
                    <a:t>size</a:t>
                  </a:r>
                </a:p>
              </p:txBody>
            </p:sp>
            <p:sp>
              <p:nvSpPr>
                <p:cNvPr id="858186" name="Rectangle 74"/>
                <p:cNvSpPr>
                  <a:spLocks noChangeArrowheads="1"/>
                </p:cNvSpPr>
                <p:nvPr/>
              </p:nvSpPr>
              <p:spPr bwMode="auto">
                <a:xfrm>
                  <a:off x="3216" y="3234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8187" name="Rectangle 75"/>
                <p:cNvSpPr>
                  <a:spLocks noChangeArrowheads="1"/>
                </p:cNvSpPr>
                <p:nvPr/>
              </p:nvSpPr>
              <p:spPr bwMode="auto">
                <a:xfrm>
                  <a:off x="3222" y="3000"/>
                  <a:ext cx="336" cy="192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58188" name="Text Box 76"/>
              <p:cNvSpPr txBox="1">
                <a:spLocks noChangeArrowheads="1"/>
              </p:cNvSpPr>
              <p:nvPr/>
            </p:nvSpPr>
            <p:spPr bwMode="auto">
              <a:xfrm>
                <a:off x="3306" y="347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>
                    <a:solidFill>
                      <a:srgbClr val="006666"/>
                    </a:solidFill>
                  </a:rPr>
                  <a:t>2040</a:t>
                </a:r>
              </a:p>
            </p:txBody>
          </p:sp>
        </p:grpSp>
        <p:sp>
          <p:nvSpPr>
            <p:cNvPr id="858189" name="Text Box 77"/>
            <p:cNvSpPr txBox="1">
              <a:spLocks noChangeArrowheads="1"/>
            </p:cNvSpPr>
            <p:nvPr/>
          </p:nvSpPr>
          <p:spPr bwMode="auto">
            <a:xfrm>
              <a:off x="3430" y="585"/>
              <a:ext cx="5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solidFill>
                    <a:srgbClr val="006666"/>
                  </a:solidFill>
                </a:rPr>
                <a:t>1</a:t>
              </a:r>
            </a:p>
          </p:txBody>
        </p:sp>
      </p:grpSp>
      <p:sp>
        <p:nvSpPr>
          <p:cNvPr id="858190" name="Line 78"/>
          <p:cNvSpPr>
            <a:spLocks noChangeShapeType="1"/>
          </p:cNvSpPr>
          <p:nvPr/>
        </p:nvSpPr>
        <p:spPr bwMode="auto">
          <a:xfrm>
            <a:off x="704850" y="1733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91" name="Rectangle 79"/>
          <p:cNvSpPr>
            <a:spLocks noChangeArrowheads="1"/>
          </p:cNvSpPr>
          <p:nvPr/>
        </p:nvSpPr>
        <p:spPr bwMode="auto">
          <a:xfrm>
            <a:off x="228600" y="2038350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58192" name="Group 80"/>
          <p:cNvGrpSpPr>
            <a:grpSpLocks/>
          </p:cNvGrpSpPr>
          <p:nvPr/>
        </p:nvGrpSpPr>
        <p:grpSpPr bwMode="auto">
          <a:xfrm>
            <a:off x="657225" y="374650"/>
            <a:ext cx="5480050" cy="2454275"/>
            <a:chOff x="1110" y="1787"/>
            <a:chExt cx="3452" cy="1546"/>
          </a:xfrm>
        </p:grpSpPr>
        <p:sp>
          <p:nvSpPr>
            <p:cNvPr id="858193" name="Text Box 81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58194" name="Rectangle 82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858195" name="Rectangle 83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858196" name="Group 84"/>
          <p:cNvGrpSpPr>
            <a:grpSpLocks/>
          </p:cNvGrpSpPr>
          <p:nvPr/>
        </p:nvGrpSpPr>
        <p:grpSpPr bwMode="auto">
          <a:xfrm>
            <a:off x="5114925" y="698500"/>
            <a:ext cx="1133475" cy="857250"/>
            <a:chOff x="2880" y="2928"/>
            <a:chExt cx="714" cy="540"/>
          </a:xfrm>
        </p:grpSpPr>
        <p:sp>
          <p:nvSpPr>
            <p:cNvPr id="858197" name="Rectangle 85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198" name="Text Box 86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858199" name="Text Box 87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858200" name="Rectangle 88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201" name="Rectangle 89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8202" name="Text Box 90"/>
          <p:cNvSpPr txBox="1">
            <a:spLocks noChangeArrowheads="1"/>
          </p:cNvSpPr>
          <p:nvPr/>
        </p:nvSpPr>
        <p:spPr bwMode="auto">
          <a:xfrm>
            <a:off x="2390775" y="3657600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2040 + 1</a:t>
            </a:r>
          </a:p>
        </p:txBody>
      </p:sp>
      <p:sp>
        <p:nvSpPr>
          <p:cNvPr id="858203" name="Text Box 91"/>
          <p:cNvSpPr txBox="1">
            <a:spLocks noChangeArrowheads="1"/>
          </p:cNvSpPr>
          <p:nvPr/>
        </p:nvSpPr>
        <p:spPr bwMode="auto">
          <a:xfrm>
            <a:off x="3606800" y="3657600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58204" name="Line 92"/>
          <p:cNvSpPr>
            <a:spLocks noChangeShapeType="1"/>
          </p:cNvSpPr>
          <p:nvPr/>
        </p:nvSpPr>
        <p:spPr bwMode="auto">
          <a:xfrm>
            <a:off x="447675" y="561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205" name="Text Box 93"/>
          <p:cNvSpPr txBox="1">
            <a:spLocks noChangeArrowheads="1"/>
          </p:cNvSpPr>
          <p:nvPr/>
        </p:nvSpPr>
        <p:spPr bwMode="auto">
          <a:xfrm>
            <a:off x="5553075" y="79851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2060</a:t>
            </a:r>
          </a:p>
        </p:txBody>
      </p:sp>
      <p:grpSp>
        <p:nvGrpSpPr>
          <p:cNvPr id="858206" name="Group 94"/>
          <p:cNvGrpSpPr>
            <a:grpSpLocks/>
          </p:cNvGrpSpPr>
          <p:nvPr/>
        </p:nvGrpSpPr>
        <p:grpSpPr bwMode="auto">
          <a:xfrm>
            <a:off x="6565900" y="1733550"/>
            <a:ext cx="2644775" cy="1695450"/>
            <a:chOff x="5760" y="2592"/>
            <a:chExt cx="1666" cy="1068"/>
          </a:xfrm>
        </p:grpSpPr>
        <p:sp>
          <p:nvSpPr>
            <p:cNvPr id="858207" name="Rectangle 95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8208" name="Rectangle 96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8209" name="Rectangle 97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8210" name="Text Box 98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858211" name="Rectangle 99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58212" name="Rectangle 100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58213" name="AutoShape 101"/>
          <p:cNvSpPr>
            <a:spLocks noChangeArrowheads="1"/>
          </p:cNvSpPr>
          <p:nvPr/>
        </p:nvSpPr>
        <p:spPr bwMode="auto">
          <a:xfrm>
            <a:off x="2933700" y="1609725"/>
            <a:ext cx="3638550" cy="1400175"/>
          </a:xfrm>
          <a:prstGeom prst="wedgeRoundRectCallout">
            <a:avLst>
              <a:gd name="adj1" fmla="val -62829"/>
              <a:gd name="adj2" fmla="val -94444"/>
              <a:gd name="adj3" fmla="val 16667"/>
            </a:avLst>
          </a:prstGeom>
          <a:solidFill>
            <a:srgbClr val="E2FEE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We’ve hit our base case!  </a:t>
            </a:r>
          </a:p>
          <a:p>
            <a:endParaRPr lang="en-US"/>
          </a:p>
          <a:p>
            <a:r>
              <a:rPr lang="en-US"/>
              <a:t>We’ve got an empty array (of size 0) so we just return!</a:t>
            </a:r>
          </a:p>
        </p:txBody>
      </p:sp>
      <p:sp>
        <p:nvSpPr>
          <p:cNvPr id="858214" name="Line 102"/>
          <p:cNvSpPr>
            <a:spLocks noChangeShapeType="1"/>
          </p:cNvSpPr>
          <p:nvPr/>
        </p:nvSpPr>
        <p:spPr bwMode="auto">
          <a:xfrm>
            <a:off x="742950" y="99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215" name="Line 103"/>
          <p:cNvSpPr>
            <a:spLocks noChangeShapeType="1"/>
          </p:cNvSpPr>
          <p:nvPr/>
        </p:nvSpPr>
        <p:spPr bwMode="auto">
          <a:xfrm>
            <a:off x="981075" y="1304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139 " pathEditMode="relative" ptsTypes="AA">
                                      <p:cBhvr>
                                        <p:cTn id="6" dur="2000" fill="hold"/>
                                        <p:tgtEl>
                                          <p:spTgt spid="858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8.14815E-6 L 4.16667E-6 0.34862 " pathEditMode="relative" ptsTypes="AA">
                                      <p:cBhvr>
                                        <p:cTn id="8" dur="2000" fill="hold"/>
                                        <p:tgtEl>
                                          <p:spTgt spid="858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-3.7037E-6 L 0.31667 -0.420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58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2104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7.40741E-7 L 0.22257 -0.366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58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1831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0"/>
                                        <p:tgtEl>
                                          <p:spTgt spid="858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5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85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5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858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85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858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858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858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858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34861 L -2.5E-6 0.0013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858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1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35139 L -0.00104 0.0013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858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90" grpId="0" animBg="1"/>
      <p:bldP spid="858190" grpId="1" animBg="1"/>
      <p:bldP spid="858191" grpId="0" animBg="1"/>
      <p:bldP spid="858191" grpId="1" animBg="1"/>
      <p:bldP spid="858202" grpId="0"/>
      <p:bldP spid="858202" grpId="1"/>
      <p:bldP spid="858202" grpId="2"/>
      <p:bldP spid="858203" grpId="0"/>
      <p:bldP spid="858203" grpId="1"/>
      <p:bldP spid="858203" grpId="2"/>
      <p:bldP spid="858204" grpId="0" animBg="1"/>
      <p:bldP spid="858204" grpId="1" animBg="1"/>
      <p:bldP spid="858205" grpId="0"/>
      <p:bldP spid="858205" grpId="1"/>
      <p:bldP spid="858213" grpId="0" animBg="1"/>
      <p:bldP spid="858213" grpId="1" animBg="1"/>
      <p:bldP spid="858214" grpId="0" animBg="1"/>
      <p:bldP spid="858214" grpId="1" animBg="1"/>
      <p:bldP spid="858215" grpId="0" animBg="1"/>
      <p:bldP spid="858215" grpId="1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E84-F503-42A0-848B-3161500052DA}" type="slidenum">
              <a:rPr lang="en-US"/>
              <a:pPr/>
              <a:t>96</a:t>
            </a:fld>
            <a:endParaRPr lang="en-US"/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Working Through Recursion</a:t>
            </a:r>
          </a:p>
        </p:txBody>
      </p:sp>
      <p:grpSp>
        <p:nvGrpSpPr>
          <p:cNvPr id="860163" name="Group 3"/>
          <p:cNvGrpSpPr>
            <a:grpSpLocks/>
          </p:cNvGrpSpPr>
          <p:nvPr/>
        </p:nvGrpSpPr>
        <p:grpSpPr bwMode="auto">
          <a:xfrm>
            <a:off x="123825" y="4267200"/>
            <a:ext cx="5480050" cy="2454275"/>
            <a:chOff x="1110" y="1787"/>
            <a:chExt cx="3452" cy="1546"/>
          </a:xfrm>
        </p:grpSpPr>
        <p:sp>
          <p:nvSpPr>
            <p:cNvPr id="860164" name="Text Box 4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60165" name="Rectangle 5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860166" name="Rectangle 6"/>
            <p:cNvSpPr>
              <a:spLocks noChangeArrowheads="1"/>
            </p:cNvSpPr>
            <p:nvPr/>
          </p:nvSpPr>
          <p:spPr bwMode="auto">
            <a:xfrm>
              <a:off x="1296" y="2429"/>
              <a:ext cx="2361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 </a:t>
              </a:r>
              <a:r>
                <a:rPr lang="en-US">
                  <a:solidFill>
                    <a:srgbClr val="6600CC"/>
                  </a:solidFill>
                </a:rPr>
                <a:t>size – 1 </a:t>
              </a:r>
              <a:r>
                <a:rPr lang="en-US"/>
                <a:t>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sp>
        <p:nvSpPr>
          <p:cNvPr id="860167" name="Text Box 7"/>
          <p:cNvSpPr txBox="1">
            <a:spLocks noChangeArrowheads="1"/>
          </p:cNvSpPr>
          <p:nvPr/>
        </p:nvSpPr>
        <p:spPr bwMode="auto">
          <a:xfrm>
            <a:off x="5784850" y="4268788"/>
            <a:ext cx="3225800" cy="2433637"/>
          </a:xfrm>
          <a:prstGeom prst="rect">
            <a:avLst/>
          </a:prstGeom>
          <a:solidFill>
            <a:srgbClr val="FFFFDD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main()</a:t>
            </a:r>
          </a:p>
          <a:p>
            <a:pPr algn="l">
              <a:spcBef>
                <a:spcPct val="50000"/>
              </a:spcBef>
            </a:pPr>
            <a:r>
              <a:rPr lang="en-US"/>
              <a:t>{</a:t>
            </a:r>
          </a:p>
          <a:p>
            <a:pPr algn="l">
              <a:spcBef>
                <a:spcPct val="50000"/>
              </a:spcBef>
            </a:pPr>
            <a:r>
              <a:rPr lang="en-US"/>
              <a:t>    string names[3];</a:t>
            </a:r>
          </a:p>
          <a:p>
            <a:pPr algn="l">
              <a:spcBef>
                <a:spcPct val="50000"/>
              </a:spcBef>
            </a:pPr>
            <a:r>
              <a:rPr lang="en-US"/>
              <a:t>    ...</a:t>
            </a:r>
          </a:p>
          <a:p>
            <a:pPr algn="l">
              <a:spcBef>
                <a:spcPct val="50000"/>
              </a:spcBef>
            </a:pPr>
            <a:r>
              <a:rPr lang="en-US"/>
              <a:t>    reversePrint(names,3);</a:t>
            </a:r>
          </a:p>
          <a:p>
            <a:pPr algn="l">
              <a:spcBef>
                <a:spcPct val="50000"/>
              </a:spcBef>
            </a:pPr>
            <a:r>
              <a:rPr lang="en-US"/>
              <a:t>}</a:t>
            </a:r>
          </a:p>
        </p:txBody>
      </p:sp>
      <p:grpSp>
        <p:nvGrpSpPr>
          <p:cNvPr id="860168" name="Group 8"/>
          <p:cNvGrpSpPr>
            <a:grpSpLocks/>
          </p:cNvGrpSpPr>
          <p:nvPr/>
        </p:nvGrpSpPr>
        <p:grpSpPr bwMode="auto">
          <a:xfrm>
            <a:off x="6553200" y="928688"/>
            <a:ext cx="1905000" cy="2119312"/>
            <a:chOff x="4128" y="585"/>
            <a:chExt cx="1200" cy="1335"/>
          </a:xfrm>
        </p:grpSpPr>
        <p:sp>
          <p:nvSpPr>
            <p:cNvPr id="860169" name="Rectangle 9"/>
            <p:cNvSpPr>
              <a:spLocks noChangeArrowheads="1"/>
            </p:cNvSpPr>
            <p:nvPr/>
          </p:nvSpPr>
          <p:spPr bwMode="auto">
            <a:xfrm>
              <a:off x="4608" y="768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170" name="Rectangle 10"/>
            <p:cNvSpPr>
              <a:spLocks noChangeArrowheads="1"/>
            </p:cNvSpPr>
            <p:nvPr/>
          </p:nvSpPr>
          <p:spPr bwMode="auto">
            <a:xfrm>
              <a:off x="4608" y="1056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171" name="Rectangle 11"/>
            <p:cNvSpPr>
              <a:spLocks noChangeArrowheads="1"/>
            </p:cNvSpPr>
            <p:nvPr/>
          </p:nvSpPr>
          <p:spPr bwMode="auto">
            <a:xfrm>
              <a:off x="4608" y="1344"/>
              <a:ext cx="720" cy="288"/>
            </a:xfrm>
            <a:prstGeom prst="rect">
              <a:avLst/>
            </a:prstGeom>
            <a:solidFill>
              <a:srgbClr val="FFF0E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172" name="Rectangle 12"/>
            <p:cNvSpPr>
              <a:spLocks noChangeArrowheads="1"/>
            </p:cNvSpPr>
            <p:nvPr/>
          </p:nvSpPr>
          <p:spPr bwMode="auto">
            <a:xfrm>
              <a:off x="4608" y="16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0E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173" name="Text Box 13"/>
            <p:cNvSpPr txBox="1">
              <a:spLocks noChangeArrowheads="1"/>
            </p:cNvSpPr>
            <p:nvPr/>
          </p:nvSpPr>
          <p:spPr bwMode="auto">
            <a:xfrm>
              <a:off x="4128" y="585"/>
              <a:ext cx="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names</a:t>
              </a:r>
            </a:p>
          </p:txBody>
        </p:sp>
        <p:sp>
          <p:nvSpPr>
            <p:cNvPr id="860174" name="Text Box 14"/>
            <p:cNvSpPr txBox="1">
              <a:spLocks noChangeArrowheads="1"/>
            </p:cNvSpPr>
            <p:nvPr/>
          </p:nvSpPr>
          <p:spPr bwMode="auto">
            <a:xfrm>
              <a:off x="4320" y="777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60175" name="Text Box 15"/>
            <p:cNvSpPr txBox="1">
              <a:spLocks noChangeArrowheads="1"/>
            </p:cNvSpPr>
            <p:nvPr/>
          </p:nvSpPr>
          <p:spPr bwMode="auto">
            <a:xfrm>
              <a:off x="4326" y="1065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  <p:sp>
          <p:nvSpPr>
            <p:cNvPr id="860176" name="Text Box 16"/>
            <p:cNvSpPr txBox="1">
              <a:spLocks noChangeArrowheads="1"/>
            </p:cNvSpPr>
            <p:nvPr/>
          </p:nvSpPr>
          <p:spPr bwMode="auto">
            <a:xfrm>
              <a:off x="4314" y="1353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[2]</a:t>
              </a:r>
            </a:p>
          </p:txBody>
        </p:sp>
        <p:sp>
          <p:nvSpPr>
            <p:cNvPr id="860177" name="Text Box 17"/>
            <p:cNvSpPr txBox="1">
              <a:spLocks noChangeArrowheads="1"/>
            </p:cNvSpPr>
            <p:nvPr/>
          </p:nvSpPr>
          <p:spPr bwMode="auto">
            <a:xfrm>
              <a:off x="4314" y="1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</p:grpSp>
      <p:sp>
        <p:nvSpPr>
          <p:cNvPr id="860178" name="Text Box 18"/>
          <p:cNvSpPr txBox="1">
            <a:spLocks noChangeArrowheads="1"/>
          </p:cNvSpPr>
          <p:nvPr/>
        </p:nvSpPr>
        <p:spPr bwMode="auto">
          <a:xfrm>
            <a:off x="7472363" y="1274763"/>
            <a:ext cx="852487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Phyllis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  <a:p>
            <a:pPr algn="l"/>
            <a:endParaRPr lang="en-US">
              <a:solidFill>
                <a:srgbClr val="6600CC"/>
              </a:solidFill>
            </a:endParaRPr>
          </a:p>
        </p:txBody>
      </p:sp>
      <p:sp>
        <p:nvSpPr>
          <p:cNvPr id="860179" name="Line 19"/>
          <p:cNvSpPr>
            <a:spLocks noChangeShapeType="1"/>
          </p:cNvSpPr>
          <p:nvPr/>
        </p:nvSpPr>
        <p:spPr bwMode="auto">
          <a:xfrm>
            <a:off x="5791200" y="6105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0180" name="Group 20"/>
          <p:cNvGrpSpPr>
            <a:grpSpLocks/>
          </p:cNvGrpSpPr>
          <p:nvPr/>
        </p:nvGrpSpPr>
        <p:grpSpPr bwMode="auto">
          <a:xfrm>
            <a:off x="4572000" y="4648200"/>
            <a:ext cx="1133475" cy="857250"/>
            <a:chOff x="2880" y="2928"/>
            <a:chExt cx="714" cy="540"/>
          </a:xfrm>
        </p:grpSpPr>
        <p:sp>
          <p:nvSpPr>
            <p:cNvPr id="860181" name="Rectangle 21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182" name="Text Box 22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860183" name="Text Box 23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860184" name="Rectangle 24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185" name="Rectangle 25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60186" name="Text Box 26"/>
          <p:cNvSpPr txBox="1">
            <a:spLocks noChangeArrowheads="1"/>
          </p:cNvSpPr>
          <p:nvPr/>
        </p:nvSpPr>
        <p:spPr bwMode="auto">
          <a:xfrm>
            <a:off x="7524750" y="56388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</a:t>
            </a:r>
          </a:p>
        </p:txBody>
      </p:sp>
      <p:sp>
        <p:nvSpPr>
          <p:cNvPr id="860187" name="Text Box 27"/>
          <p:cNvSpPr txBox="1">
            <a:spLocks noChangeArrowheads="1"/>
          </p:cNvSpPr>
          <p:nvPr/>
        </p:nvSpPr>
        <p:spPr bwMode="auto">
          <a:xfrm>
            <a:off x="8229600" y="564356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3</a:t>
            </a:r>
          </a:p>
        </p:txBody>
      </p:sp>
      <p:sp>
        <p:nvSpPr>
          <p:cNvPr id="860188" name="Rectangle 28"/>
          <p:cNvSpPr>
            <a:spLocks noChangeArrowheads="1"/>
          </p:cNvSpPr>
          <p:nvPr/>
        </p:nvSpPr>
        <p:spPr bwMode="auto">
          <a:xfrm>
            <a:off x="5724525" y="4171950"/>
            <a:ext cx="3343275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189" name="Line 29"/>
          <p:cNvSpPr>
            <a:spLocks noChangeShapeType="1"/>
          </p:cNvSpPr>
          <p:nvPr/>
        </p:nvSpPr>
        <p:spPr bwMode="auto">
          <a:xfrm>
            <a:off x="447675" y="5962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190" name="Text Box 30"/>
          <p:cNvSpPr txBox="1">
            <a:spLocks noChangeArrowheads="1"/>
          </p:cNvSpPr>
          <p:nvPr/>
        </p:nvSpPr>
        <p:spPr bwMode="auto">
          <a:xfrm>
            <a:off x="5010150" y="4738688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6666"/>
                </a:solidFill>
              </a:rPr>
              <a:t>2000</a:t>
            </a:r>
          </a:p>
        </p:txBody>
      </p:sp>
      <p:sp>
        <p:nvSpPr>
          <p:cNvPr id="860191" name="Rectangle 31"/>
          <p:cNvSpPr>
            <a:spLocks noChangeArrowheads="1"/>
          </p:cNvSpPr>
          <p:nvPr/>
        </p:nvSpPr>
        <p:spPr bwMode="auto">
          <a:xfrm>
            <a:off x="76200" y="4219575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60192" name="Group 32"/>
          <p:cNvGrpSpPr>
            <a:grpSpLocks/>
          </p:cNvGrpSpPr>
          <p:nvPr/>
        </p:nvGrpSpPr>
        <p:grpSpPr bwMode="auto">
          <a:xfrm>
            <a:off x="219075" y="2162175"/>
            <a:ext cx="5480050" cy="2454275"/>
            <a:chOff x="1110" y="1787"/>
            <a:chExt cx="3452" cy="1546"/>
          </a:xfrm>
        </p:grpSpPr>
        <p:sp>
          <p:nvSpPr>
            <p:cNvPr id="860193" name="Text Box 33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60194" name="Rectangle 34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860195" name="Rectangle 35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arr[0]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860196" name="Group 36"/>
          <p:cNvGrpSpPr>
            <a:grpSpLocks/>
          </p:cNvGrpSpPr>
          <p:nvPr/>
        </p:nvGrpSpPr>
        <p:grpSpPr bwMode="auto">
          <a:xfrm>
            <a:off x="4648200" y="2571750"/>
            <a:ext cx="1133475" cy="857250"/>
            <a:chOff x="2880" y="2928"/>
            <a:chExt cx="714" cy="540"/>
          </a:xfrm>
        </p:grpSpPr>
        <p:sp>
          <p:nvSpPr>
            <p:cNvPr id="860197" name="Rectangle 37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198" name="Text Box 38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860199" name="Text Box 39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860200" name="Rectangle 40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201" name="Rectangle 41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60202" name="Text Box 42"/>
          <p:cNvSpPr txBox="1">
            <a:spLocks noChangeArrowheads="1"/>
          </p:cNvSpPr>
          <p:nvPr/>
        </p:nvSpPr>
        <p:spPr bwMode="auto">
          <a:xfrm>
            <a:off x="5086350" y="268128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2020</a:t>
            </a:r>
          </a:p>
        </p:txBody>
      </p:sp>
      <p:sp>
        <p:nvSpPr>
          <p:cNvPr id="860203" name="Line 43"/>
          <p:cNvSpPr>
            <a:spLocks noChangeShapeType="1"/>
          </p:cNvSpPr>
          <p:nvPr/>
        </p:nvSpPr>
        <p:spPr bwMode="auto">
          <a:xfrm>
            <a:off x="514350" y="3829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4" name="Rectangle 44"/>
          <p:cNvSpPr>
            <a:spLocks noChangeArrowheads="1"/>
          </p:cNvSpPr>
          <p:nvPr/>
        </p:nvSpPr>
        <p:spPr bwMode="auto">
          <a:xfrm>
            <a:off x="228600" y="2038350"/>
            <a:ext cx="5657850" cy="26098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60205" name="Group 45"/>
          <p:cNvGrpSpPr>
            <a:grpSpLocks/>
          </p:cNvGrpSpPr>
          <p:nvPr/>
        </p:nvGrpSpPr>
        <p:grpSpPr bwMode="auto">
          <a:xfrm>
            <a:off x="381000" y="60325"/>
            <a:ext cx="5480050" cy="2454275"/>
            <a:chOff x="1110" y="1787"/>
            <a:chExt cx="3452" cy="1546"/>
          </a:xfrm>
        </p:grpSpPr>
        <p:sp>
          <p:nvSpPr>
            <p:cNvPr id="860206" name="Text Box 46"/>
            <p:cNvSpPr txBox="1">
              <a:spLocks noChangeArrowheads="1"/>
            </p:cNvSpPr>
            <p:nvPr/>
          </p:nvSpPr>
          <p:spPr bwMode="auto">
            <a:xfrm>
              <a:off x="1110" y="1787"/>
              <a:ext cx="3452" cy="1546"/>
            </a:xfrm>
            <a:prstGeom prst="rect">
              <a:avLst/>
            </a:prstGeom>
            <a:solidFill>
              <a:srgbClr val="FFFB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/>
                <a:t>void reversePrint(string </a:t>
              </a:r>
              <a:r>
                <a:rPr lang="en-US" sz="1700">
                  <a:solidFill>
                    <a:srgbClr val="6600CC"/>
                  </a:solidFill>
                </a:rPr>
                <a:t>arr</a:t>
              </a:r>
              <a:r>
                <a:rPr lang="en-US" sz="1700"/>
                <a:t>[ ], int </a:t>
              </a:r>
              <a:r>
                <a:rPr lang="en-US" sz="1700">
                  <a:solidFill>
                    <a:srgbClr val="6600CC"/>
                  </a:solidFill>
                </a:rPr>
                <a:t>size</a:t>
              </a:r>
              <a:r>
                <a:rPr lang="en-US" sz="1700"/>
                <a:t>)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endParaRPr lang="en-US" sz="12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endParaRPr lang="en-US" sz="1700"/>
            </a:p>
            <a:p>
              <a:pPr algn="l"/>
              <a:r>
                <a:rPr lang="en-US" sz="1200"/>
                <a:t>}</a:t>
              </a:r>
            </a:p>
          </p:txBody>
        </p:sp>
        <p:sp>
          <p:nvSpPr>
            <p:cNvPr id="860207" name="Rectangle 47"/>
            <p:cNvSpPr>
              <a:spLocks noChangeArrowheads="1"/>
            </p:cNvSpPr>
            <p:nvPr/>
          </p:nvSpPr>
          <p:spPr bwMode="auto">
            <a:xfrm>
              <a:off x="1308" y="2064"/>
              <a:ext cx="2205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if (size == 0) // an empty array</a:t>
              </a:r>
            </a:p>
            <a:p>
              <a:pPr algn="l"/>
              <a:endParaRPr lang="en-US" sz="200"/>
            </a:p>
            <a:p>
              <a:pPr algn="l"/>
              <a:r>
                <a:rPr lang="en-US"/>
                <a:t>    return;</a:t>
              </a:r>
            </a:p>
          </p:txBody>
        </p:sp>
        <p:sp>
          <p:nvSpPr>
            <p:cNvPr id="860208" name="Rectangle 48"/>
            <p:cNvSpPr>
              <a:spLocks noChangeArrowheads="1"/>
            </p:cNvSpPr>
            <p:nvPr/>
          </p:nvSpPr>
          <p:spPr bwMode="auto">
            <a:xfrm>
              <a:off x="1296" y="2429"/>
              <a:ext cx="2318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else </a:t>
              </a:r>
            </a:p>
            <a:p>
              <a:pPr algn="l"/>
              <a:r>
                <a:rPr lang="en-US" sz="1200"/>
                <a:t>{</a:t>
              </a:r>
            </a:p>
            <a:p>
              <a:pPr algn="l"/>
              <a:r>
                <a:rPr lang="en-US"/>
                <a:t>    reversePrint(</a:t>
              </a:r>
              <a:r>
                <a:rPr lang="en-US">
                  <a:solidFill>
                    <a:srgbClr val="6600CC"/>
                  </a:solidFill>
                </a:rPr>
                <a:t>arr + 1</a:t>
              </a:r>
              <a:r>
                <a:rPr lang="en-US"/>
                <a:t>, </a:t>
              </a:r>
              <a:r>
                <a:rPr lang="en-US">
                  <a:solidFill>
                    <a:srgbClr val="6600CC"/>
                  </a:solidFill>
                </a:rPr>
                <a:t>size – 1</a:t>
              </a:r>
              <a:r>
                <a:rPr lang="en-US"/>
                <a:t> );</a:t>
              </a:r>
            </a:p>
            <a:p>
              <a:pPr algn="l"/>
              <a:r>
                <a:rPr lang="en-US"/>
                <a:t>    cout &lt;&lt; arr[</a:t>
              </a:r>
              <a:r>
                <a:rPr lang="en-US">
                  <a:solidFill>
                    <a:srgbClr val="6600CC"/>
                  </a:solidFill>
                </a:rPr>
                <a:t>0</a:t>
              </a:r>
              <a:r>
                <a:rPr lang="en-US"/>
                <a:t>] &lt;&lt; “\n”;</a:t>
              </a:r>
            </a:p>
            <a:p>
              <a:pPr algn="l"/>
              <a:r>
                <a:rPr lang="en-US" sz="1200"/>
                <a:t>}</a:t>
              </a:r>
            </a:p>
          </p:txBody>
        </p:sp>
      </p:grpSp>
      <p:grpSp>
        <p:nvGrpSpPr>
          <p:cNvPr id="860209" name="Group 49"/>
          <p:cNvGrpSpPr>
            <a:grpSpLocks/>
          </p:cNvGrpSpPr>
          <p:nvPr/>
        </p:nvGrpSpPr>
        <p:grpSpPr bwMode="auto">
          <a:xfrm>
            <a:off x="4810125" y="469900"/>
            <a:ext cx="1133475" cy="857250"/>
            <a:chOff x="2880" y="2928"/>
            <a:chExt cx="714" cy="540"/>
          </a:xfrm>
        </p:grpSpPr>
        <p:sp>
          <p:nvSpPr>
            <p:cNvPr id="860210" name="Rectangle 50"/>
            <p:cNvSpPr>
              <a:spLocks noChangeArrowheads="1"/>
            </p:cNvSpPr>
            <p:nvPr/>
          </p:nvSpPr>
          <p:spPr bwMode="auto">
            <a:xfrm>
              <a:off x="2880" y="2928"/>
              <a:ext cx="714" cy="540"/>
            </a:xfrm>
            <a:prstGeom prst="rect">
              <a:avLst/>
            </a:prstGeom>
            <a:solidFill>
              <a:srgbClr val="CC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211" name="Text Box 51"/>
            <p:cNvSpPr txBox="1">
              <a:spLocks noChangeArrowheads="1"/>
            </p:cNvSpPr>
            <p:nvPr/>
          </p:nvSpPr>
          <p:spPr bwMode="auto">
            <a:xfrm>
              <a:off x="2919" y="297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arr</a:t>
              </a:r>
            </a:p>
          </p:txBody>
        </p:sp>
        <p:sp>
          <p:nvSpPr>
            <p:cNvPr id="860212" name="Text Box 52"/>
            <p:cNvSpPr txBox="1">
              <a:spLocks noChangeArrowheads="1"/>
            </p:cNvSpPr>
            <p:nvPr/>
          </p:nvSpPr>
          <p:spPr bwMode="auto">
            <a:xfrm>
              <a:off x="2880" y="3212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860213" name="Rectangle 53"/>
            <p:cNvSpPr>
              <a:spLocks noChangeArrowheads="1"/>
            </p:cNvSpPr>
            <p:nvPr/>
          </p:nvSpPr>
          <p:spPr bwMode="auto">
            <a:xfrm>
              <a:off x="3216" y="3234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214" name="Rectangle 54"/>
            <p:cNvSpPr>
              <a:spLocks noChangeArrowheads="1"/>
            </p:cNvSpPr>
            <p:nvPr/>
          </p:nvSpPr>
          <p:spPr bwMode="auto">
            <a:xfrm>
              <a:off x="3222" y="3000"/>
              <a:ext cx="336" cy="19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60215" name="Text Box 55"/>
          <p:cNvSpPr txBox="1">
            <a:spLocks noChangeArrowheads="1"/>
          </p:cNvSpPr>
          <p:nvPr/>
        </p:nvSpPr>
        <p:spPr bwMode="auto">
          <a:xfrm>
            <a:off x="5248275" y="550863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2040</a:t>
            </a:r>
          </a:p>
        </p:txBody>
      </p:sp>
      <p:sp>
        <p:nvSpPr>
          <p:cNvPr id="860216" name="Line 56"/>
          <p:cNvSpPr>
            <a:spLocks noChangeShapeType="1"/>
          </p:cNvSpPr>
          <p:nvPr/>
        </p:nvSpPr>
        <p:spPr bwMode="auto">
          <a:xfrm>
            <a:off x="714375" y="2000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7" name="Line 57"/>
          <p:cNvSpPr>
            <a:spLocks noChangeShapeType="1"/>
          </p:cNvSpPr>
          <p:nvPr/>
        </p:nvSpPr>
        <p:spPr bwMode="auto">
          <a:xfrm>
            <a:off x="142875" y="2371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8" name="Line 58"/>
          <p:cNvSpPr>
            <a:spLocks noChangeShapeType="1"/>
          </p:cNvSpPr>
          <p:nvPr/>
        </p:nvSpPr>
        <p:spPr bwMode="auto">
          <a:xfrm>
            <a:off x="533400" y="4124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9" name="AutoShape 59"/>
          <p:cNvSpPr>
            <a:spLocks noChangeArrowheads="1"/>
          </p:cNvSpPr>
          <p:nvPr/>
        </p:nvSpPr>
        <p:spPr bwMode="auto">
          <a:xfrm>
            <a:off x="638175" y="2819400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860220" name="Rectangle 60"/>
          <p:cNvSpPr>
            <a:spLocks noChangeArrowheads="1"/>
          </p:cNvSpPr>
          <p:nvPr/>
        </p:nvSpPr>
        <p:spPr bwMode="auto">
          <a:xfrm>
            <a:off x="1828800" y="3113088"/>
            <a:ext cx="92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Phyllis </a:t>
            </a:r>
          </a:p>
        </p:txBody>
      </p:sp>
      <p:sp>
        <p:nvSpPr>
          <p:cNvPr id="860221" name="Line 61"/>
          <p:cNvSpPr>
            <a:spLocks noChangeShapeType="1"/>
          </p:cNvSpPr>
          <p:nvPr/>
        </p:nvSpPr>
        <p:spPr bwMode="auto">
          <a:xfrm>
            <a:off x="0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2" name="Line 62"/>
          <p:cNvSpPr>
            <a:spLocks noChangeShapeType="1"/>
          </p:cNvSpPr>
          <p:nvPr/>
        </p:nvSpPr>
        <p:spPr bwMode="auto">
          <a:xfrm>
            <a:off x="457200" y="6219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3" name="AutoShape 63"/>
          <p:cNvSpPr>
            <a:spLocks noChangeArrowheads="1"/>
          </p:cNvSpPr>
          <p:nvPr/>
        </p:nvSpPr>
        <p:spPr bwMode="auto">
          <a:xfrm>
            <a:off x="704850" y="4905375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006666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860224" name="Rectangle 64"/>
          <p:cNvSpPr>
            <a:spLocks noChangeArrowheads="1"/>
          </p:cNvSpPr>
          <p:nvPr/>
        </p:nvSpPr>
        <p:spPr bwMode="auto">
          <a:xfrm>
            <a:off x="1924050" y="5199063"/>
            <a:ext cx="865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 </a:t>
            </a:r>
          </a:p>
        </p:txBody>
      </p:sp>
      <p:sp>
        <p:nvSpPr>
          <p:cNvPr id="860225" name="Line 65"/>
          <p:cNvSpPr>
            <a:spLocks noChangeShapeType="1"/>
          </p:cNvSpPr>
          <p:nvPr/>
        </p:nvSpPr>
        <p:spPr bwMode="auto">
          <a:xfrm>
            <a:off x="-85725" y="6600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6" name="Line 66"/>
          <p:cNvSpPr>
            <a:spLocks noChangeShapeType="1"/>
          </p:cNvSpPr>
          <p:nvPr/>
        </p:nvSpPr>
        <p:spPr bwMode="auto">
          <a:xfrm>
            <a:off x="5629275" y="653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7" name="Text Box 67"/>
          <p:cNvSpPr txBox="1">
            <a:spLocks noChangeArrowheads="1"/>
          </p:cNvSpPr>
          <p:nvPr/>
        </p:nvSpPr>
        <p:spPr bwMode="auto">
          <a:xfrm>
            <a:off x="8410575" y="1047750"/>
            <a:ext cx="7429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2000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2020</a:t>
            </a:r>
          </a:p>
          <a:p>
            <a:pPr algn="l"/>
            <a:endParaRPr lang="en-US" sz="1200">
              <a:solidFill>
                <a:srgbClr val="FF0000"/>
              </a:solidFill>
            </a:endParaRPr>
          </a:p>
          <a:p>
            <a:pPr algn="l"/>
            <a:r>
              <a:rPr lang="en-US">
                <a:solidFill>
                  <a:srgbClr val="FF0000"/>
                </a:solidFill>
              </a:rPr>
              <a:t>2040</a:t>
            </a:r>
          </a:p>
        </p:txBody>
      </p:sp>
      <p:grpSp>
        <p:nvGrpSpPr>
          <p:cNvPr id="860228" name="Group 68"/>
          <p:cNvGrpSpPr>
            <a:grpSpLocks/>
          </p:cNvGrpSpPr>
          <p:nvPr/>
        </p:nvGrpSpPr>
        <p:grpSpPr bwMode="auto">
          <a:xfrm>
            <a:off x="6296025" y="800100"/>
            <a:ext cx="1028700" cy="495300"/>
            <a:chOff x="3966" y="504"/>
            <a:chExt cx="648" cy="312"/>
          </a:xfrm>
        </p:grpSpPr>
        <p:sp>
          <p:nvSpPr>
            <p:cNvPr id="860229" name="Rectangle 69"/>
            <p:cNvSpPr>
              <a:spLocks noChangeArrowheads="1"/>
            </p:cNvSpPr>
            <p:nvPr/>
          </p:nvSpPr>
          <p:spPr bwMode="auto">
            <a:xfrm>
              <a:off x="3966" y="504"/>
              <a:ext cx="648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230" name="Text Box 70"/>
            <p:cNvSpPr txBox="1">
              <a:spLocks noChangeArrowheads="1"/>
            </p:cNvSpPr>
            <p:nvPr/>
          </p:nvSpPr>
          <p:spPr bwMode="auto">
            <a:xfrm>
              <a:off x="4142" y="58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arr        </a:t>
              </a:r>
            </a:p>
          </p:txBody>
        </p:sp>
      </p:grpSp>
      <p:grpSp>
        <p:nvGrpSpPr>
          <p:cNvPr id="860231" name="Group 71"/>
          <p:cNvGrpSpPr>
            <a:grpSpLocks/>
          </p:cNvGrpSpPr>
          <p:nvPr/>
        </p:nvGrpSpPr>
        <p:grpSpPr bwMode="auto">
          <a:xfrm>
            <a:off x="6553200" y="723900"/>
            <a:ext cx="2619375" cy="1819275"/>
            <a:chOff x="5760" y="3552"/>
            <a:chExt cx="1650" cy="1146"/>
          </a:xfrm>
        </p:grpSpPr>
        <p:sp>
          <p:nvSpPr>
            <p:cNvPr id="860232" name="Rectangle 72"/>
            <p:cNvSpPr>
              <a:spLocks noChangeArrowheads="1"/>
            </p:cNvSpPr>
            <p:nvPr/>
          </p:nvSpPr>
          <p:spPr bwMode="auto">
            <a:xfrm>
              <a:off x="5760" y="3672"/>
              <a:ext cx="1218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233" name="Rectangle 73"/>
            <p:cNvSpPr>
              <a:spLocks noChangeArrowheads="1"/>
            </p:cNvSpPr>
            <p:nvPr/>
          </p:nvSpPr>
          <p:spPr bwMode="auto">
            <a:xfrm>
              <a:off x="6978" y="3552"/>
              <a:ext cx="432" cy="48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234" name="Rectangle 74"/>
            <p:cNvSpPr>
              <a:spLocks noChangeArrowheads="1"/>
            </p:cNvSpPr>
            <p:nvPr/>
          </p:nvSpPr>
          <p:spPr bwMode="auto">
            <a:xfrm>
              <a:off x="5946" y="4158"/>
              <a:ext cx="276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235" name="Text Box 75"/>
            <p:cNvSpPr txBox="1">
              <a:spLocks noChangeArrowheads="1"/>
            </p:cNvSpPr>
            <p:nvPr/>
          </p:nvSpPr>
          <p:spPr bwMode="auto">
            <a:xfrm>
              <a:off x="5780" y="3984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860236" name="Rectangle 76"/>
            <p:cNvSpPr>
              <a:spLocks noChangeArrowheads="1"/>
            </p:cNvSpPr>
            <p:nvPr/>
          </p:nvSpPr>
          <p:spPr bwMode="auto">
            <a:xfrm>
              <a:off x="5956" y="4168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60237" name="Rectangle 77"/>
            <p:cNvSpPr>
              <a:spLocks noChangeArrowheads="1"/>
            </p:cNvSpPr>
            <p:nvPr/>
          </p:nvSpPr>
          <p:spPr bwMode="auto">
            <a:xfrm>
              <a:off x="5962" y="4450"/>
              <a:ext cx="2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[1]</a:t>
              </a:r>
            </a:p>
          </p:txBody>
        </p:sp>
      </p:grpSp>
      <p:grpSp>
        <p:nvGrpSpPr>
          <p:cNvPr id="860238" name="Group 78"/>
          <p:cNvGrpSpPr>
            <a:grpSpLocks/>
          </p:cNvGrpSpPr>
          <p:nvPr/>
        </p:nvGrpSpPr>
        <p:grpSpPr bwMode="auto">
          <a:xfrm>
            <a:off x="6565900" y="1295400"/>
            <a:ext cx="2644775" cy="1695450"/>
            <a:chOff x="5760" y="2592"/>
            <a:chExt cx="1666" cy="1068"/>
          </a:xfrm>
        </p:grpSpPr>
        <p:sp>
          <p:nvSpPr>
            <p:cNvPr id="860239" name="Rectangle 79"/>
            <p:cNvSpPr>
              <a:spLocks noChangeArrowheads="1"/>
            </p:cNvSpPr>
            <p:nvPr/>
          </p:nvSpPr>
          <p:spPr bwMode="auto">
            <a:xfrm>
              <a:off x="6994" y="2676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240" name="Rectangle 80"/>
            <p:cNvSpPr>
              <a:spLocks noChangeArrowheads="1"/>
            </p:cNvSpPr>
            <p:nvPr/>
          </p:nvSpPr>
          <p:spPr bwMode="auto">
            <a:xfrm>
              <a:off x="5811" y="2838"/>
              <a:ext cx="1189" cy="28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241" name="Rectangle 81"/>
            <p:cNvSpPr>
              <a:spLocks noChangeArrowheads="1"/>
            </p:cNvSpPr>
            <p:nvPr/>
          </p:nvSpPr>
          <p:spPr bwMode="auto">
            <a:xfrm>
              <a:off x="5934" y="3120"/>
              <a:ext cx="269" cy="540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0242" name="Text Box 82"/>
            <p:cNvSpPr txBox="1">
              <a:spLocks noChangeArrowheads="1"/>
            </p:cNvSpPr>
            <p:nvPr/>
          </p:nvSpPr>
          <p:spPr bwMode="auto">
            <a:xfrm>
              <a:off x="5760" y="2946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6600CC"/>
                  </a:solidFill>
                </a:rPr>
                <a:t>arr    </a:t>
              </a:r>
            </a:p>
          </p:txBody>
        </p:sp>
        <p:sp>
          <p:nvSpPr>
            <p:cNvPr id="860243" name="Rectangle 83"/>
            <p:cNvSpPr>
              <a:spLocks noChangeArrowheads="1"/>
            </p:cNvSpPr>
            <p:nvPr/>
          </p:nvSpPr>
          <p:spPr bwMode="auto">
            <a:xfrm>
              <a:off x="5944" y="313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[0]</a:t>
              </a:r>
            </a:p>
          </p:txBody>
        </p:sp>
        <p:sp>
          <p:nvSpPr>
            <p:cNvPr id="860244" name="Rectangle 84"/>
            <p:cNvSpPr>
              <a:spLocks noChangeArrowheads="1"/>
            </p:cNvSpPr>
            <p:nvPr/>
          </p:nvSpPr>
          <p:spPr bwMode="auto">
            <a:xfrm>
              <a:off x="5806" y="2592"/>
              <a:ext cx="432" cy="318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60245" name="AutoShape 85"/>
          <p:cNvSpPr>
            <a:spLocks noChangeArrowheads="1"/>
          </p:cNvSpPr>
          <p:nvPr/>
        </p:nvSpPr>
        <p:spPr bwMode="auto">
          <a:xfrm>
            <a:off x="-5305425" y="4933950"/>
            <a:ext cx="3286125" cy="742950"/>
          </a:xfrm>
          <a:prstGeom prst="wedgeRoundRectCallout">
            <a:avLst>
              <a:gd name="adj1" fmla="val 435"/>
              <a:gd name="adj2" fmla="val 115171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860246" name="AutoShape 86"/>
          <p:cNvSpPr>
            <a:spLocks noChangeArrowheads="1"/>
          </p:cNvSpPr>
          <p:nvPr/>
        </p:nvSpPr>
        <p:spPr bwMode="auto">
          <a:xfrm>
            <a:off x="666750" y="838200"/>
            <a:ext cx="3286125" cy="742950"/>
          </a:xfrm>
          <a:prstGeom prst="wedgeRoundRectCallout">
            <a:avLst>
              <a:gd name="adj1" fmla="val 3042"/>
              <a:gd name="adj2" fmla="val 94657"/>
              <a:gd name="adj3" fmla="val 16667"/>
            </a:avLst>
          </a:prstGeom>
          <a:solidFill>
            <a:srgbClr val="FBFFF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arr 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/>
              <a:t>]  is</a:t>
            </a:r>
          </a:p>
          <a:p>
            <a:r>
              <a:rPr lang="en-US"/>
              <a:t>“            ”</a:t>
            </a:r>
          </a:p>
        </p:txBody>
      </p:sp>
      <p:sp>
        <p:nvSpPr>
          <p:cNvPr id="860247" name="Rectangle 87"/>
          <p:cNvSpPr>
            <a:spLocks noChangeArrowheads="1"/>
          </p:cNvSpPr>
          <p:nvPr/>
        </p:nvSpPr>
        <p:spPr bwMode="auto">
          <a:xfrm>
            <a:off x="2041525" y="11414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Nan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6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4.44444E-6 L 0.53125 0.2902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60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3" y="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60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60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60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60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60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6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55 0.0541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860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60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60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60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60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60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60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6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L 0.54167 -0.20555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860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3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60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60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60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60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60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60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60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79" grpId="0" animBg="1"/>
      <p:bldP spid="860186" grpId="0"/>
      <p:bldP spid="860187" grpId="0"/>
      <p:bldP spid="860188" grpId="0" animBg="1"/>
      <p:bldP spid="860189" grpId="0" animBg="1"/>
      <p:bldP spid="860190" grpId="0"/>
      <p:bldP spid="860191" grpId="0" animBg="1"/>
      <p:bldP spid="860191" grpId="1" animBg="1"/>
      <p:bldP spid="860202" grpId="0"/>
      <p:bldP spid="860203" grpId="0" animBg="1"/>
      <p:bldP spid="860204" grpId="0" animBg="1"/>
      <p:bldP spid="860204" grpId="1" animBg="1"/>
      <p:bldP spid="860215" grpId="0"/>
      <p:bldP spid="860216" grpId="0" animBg="1"/>
      <p:bldP spid="860216" grpId="1" animBg="1"/>
      <p:bldP spid="860217" grpId="0" animBg="1"/>
      <p:bldP spid="860217" grpId="1" animBg="1"/>
      <p:bldP spid="860218" grpId="0" animBg="1"/>
      <p:bldP spid="860218" grpId="1" animBg="1"/>
      <p:bldP spid="860219" grpId="0" animBg="1"/>
      <p:bldP spid="860219" grpId="1" animBg="1"/>
      <p:bldP spid="860220" grpId="0"/>
      <p:bldP spid="860220" grpId="1"/>
      <p:bldP spid="860221" grpId="0" animBg="1"/>
      <p:bldP spid="860221" grpId="1" animBg="1"/>
      <p:bldP spid="860222" grpId="0" animBg="1"/>
      <p:bldP spid="860222" grpId="1" animBg="1"/>
      <p:bldP spid="860223" grpId="0" animBg="1"/>
      <p:bldP spid="860223" grpId="1" animBg="1"/>
      <p:bldP spid="860224" grpId="0"/>
      <p:bldP spid="860224" grpId="1"/>
      <p:bldP spid="860225" grpId="0" animBg="1"/>
      <p:bldP spid="860225" grpId="1" animBg="1"/>
      <p:bldP spid="860226" grpId="0" animBg="1"/>
      <p:bldP spid="860246" grpId="0" animBg="1"/>
      <p:bldP spid="860246" grpId="1" animBg="1"/>
      <p:bldP spid="860247" grpId="0"/>
      <p:bldP spid="860247" grpId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D956-9D42-4B1A-BB35-0F645C5F059B}" type="slidenum">
              <a:rPr lang="en-US"/>
              <a:pPr/>
              <a:t>97</a:t>
            </a:fld>
            <a:endParaRPr lang="en-US"/>
          </a:p>
        </p:txBody>
      </p:sp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Writing a Chess Player</a:t>
            </a:r>
          </a:p>
        </p:txBody>
      </p:sp>
      <p:sp>
        <p:nvSpPr>
          <p:cNvPr id="884739" name="Text Box 3"/>
          <p:cNvSpPr txBox="1">
            <a:spLocks noChangeArrowheads="1"/>
          </p:cNvSpPr>
          <p:nvPr/>
        </p:nvSpPr>
        <p:spPr bwMode="auto">
          <a:xfrm>
            <a:off x="152400" y="4419600"/>
            <a:ext cx="5654675" cy="2292350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FindBest</a:t>
            </a:r>
            <a:r>
              <a:rPr lang="en-US">
                <a:solidFill>
                  <a:schemeClr val="accent2"/>
                </a:solidFill>
              </a:rPr>
              <a:t>Computer</a:t>
            </a:r>
            <a:r>
              <a:rPr lang="en-US"/>
              <a:t>Move()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For each legal move the </a:t>
            </a:r>
            <a:r>
              <a:rPr lang="en-US">
                <a:solidFill>
                  <a:schemeClr val="accent2"/>
                </a:solidFill>
              </a:rPr>
              <a:t>computer</a:t>
            </a:r>
            <a:r>
              <a:rPr lang="en-US"/>
              <a:t> can make </a:t>
            </a:r>
          </a:p>
          <a:p>
            <a:pPr algn="l"/>
            <a:r>
              <a:rPr lang="en-US"/>
              <a:t>       Temporarily make the move</a:t>
            </a:r>
          </a:p>
          <a:p>
            <a:pPr algn="l"/>
            <a:r>
              <a:rPr lang="en-US"/>
              <a:t>       See how the ideal human player would respond</a:t>
            </a:r>
          </a:p>
          <a:p>
            <a:pPr algn="l"/>
            <a:r>
              <a:rPr lang="en-US"/>
              <a:t>       Undo the move</a:t>
            </a:r>
          </a:p>
          <a:p>
            <a:pPr algn="l"/>
            <a:r>
              <a:rPr lang="en-US"/>
              <a:t>   Return the move that </a:t>
            </a:r>
            <a:r>
              <a:rPr lang="en-US">
                <a:solidFill>
                  <a:schemeClr val="accent2"/>
                </a:solidFill>
              </a:rPr>
              <a:t>hurts the human most</a:t>
            </a:r>
          </a:p>
          <a:p>
            <a:pPr algn="l"/>
            <a:r>
              <a:rPr lang="en-US"/>
              <a:t>}</a:t>
            </a:r>
          </a:p>
        </p:txBody>
      </p:sp>
      <p:sp>
        <p:nvSpPr>
          <p:cNvPr id="884740" name="Text Box 4"/>
          <p:cNvSpPr txBox="1">
            <a:spLocks noChangeArrowheads="1"/>
          </p:cNvSpPr>
          <p:nvPr/>
        </p:nvSpPr>
        <p:spPr bwMode="auto">
          <a:xfrm>
            <a:off x="228600" y="3276600"/>
            <a:ext cx="5654675" cy="2292350"/>
          </a:xfrm>
          <a:prstGeom prst="rect">
            <a:avLst/>
          </a:prstGeom>
          <a:solidFill>
            <a:srgbClr val="EFFFE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FindBestIdeal</a:t>
            </a:r>
            <a:r>
              <a:rPr lang="en-US">
                <a:solidFill>
                  <a:schemeClr val="accent2"/>
                </a:solidFill>
              </a:rPr>
              <a:t>Human</a:t>
            </a:r>
            <a:r>
              <a:rPr lang="en-US"/>
              <a:t>Move()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For each legal move the </a:t>
            </a:r>
            <a:r>
              <a:rPr lang="en-US">
                <a:solidFill>
                  <a:schemeClr val="accent2"/>
                </a:solidFill>
              </a:rPr>
              <a:t>ideal human</a:t>
            </a:r>
            <a:r>
              <a:rPr lang="en-US"/>
              <a:t> could make </a:t>
            </a:r>
          </a:p>
          <a:p>
            <a:pPr algn="l"/>
            <a:r>
              <a:rPr lang="en-US"/>
              <a:t>       Temporarily make the move.</a:t>
            </a:r>
          </a:p>
          <a:p>
            <a:pPr algn="l"/>
            <a:r>
              <a:rPr lang="en-US"/>
              <a:t>       See how the computer would respond</a:t>
            </a:r>
          </a:p>
          <a:p>
            <a:pPr algn="l"/>
            <a:r>
              <a:rPr lang="en-US"/>
              <a:t>       Undo the move</a:t>
            </a:r>
          </a:p>
          <a:p>
            <a:pPr algn="l"/>
            <a:r>
              <a:rPr lang="en-US"/>
              <a:t>   Return the move that </a:t>
            </a:r>
            <a:r>
              <a:rPr lang="en-US">
                <a:solidFill>
                  <a:schemeClr val="accent2"/>
                </a:solidFill>
              </a:rPr>
              <a:t>hurts the computer most</a:t>
            </a:r>
          </a:p>
          <a:p>
            <a:pPr algn="l"/>
            <a:r>
              <a:rPr lang="en-US"/>
              <a:t>}</a:t>
            </a:r>
          </a:p>
        </p:txBody>
      </p:sp>
      <p:pic>
        <p:nvPicPr>
          <p:cNvPr id="8847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2286000"/>
            <a:ext cx="342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65760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4876800"/>
            <a:ext cx="33337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4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5263"/>
          <a:stretch>
            <a:fillRect/>
          </a:stretch>
        </p:blipFill>
        <p:spPr bwMode="auto">
          <a:xfrm>
            <a:off x="9696450" y="5505450"/>
            <a:ext cx="3238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4745" name="Group 9"/>
          <p:cNvGrpSpPr>
            <a:grpSpLocks/>
          </p:cNvGrpSpPr>
          <p:nvPr/>
        </p:nvGrpSpPr>
        <p:grpSpPr bwMode="auto">
          <a:xfrm>
            <a:off x="6019800" y="685800"/>
            <a:ext cx="2876550" cy="3490913"/>
            <a:chOff x="3792" y="432"/>
            <a:chExt cx="1812" cy="2199"/>
          </a:xfrm>
        </p:grpSpPr>
        <p:pic>
          <p:nvPicPr>
            <p:cNvPr id="884746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624"/>
              <a:ext cx="1812" cy="1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4747" name="Text Box 11"/>
            <p:cNvSpPr txBox="1">
              <a:spLocks noChangeArrowheads="1"/>
            </p:cNvSpPr>
            <p:nvPr/>
          </p:nvSpPr>
          <p:spPr bwMode="auto">
            <a:xfrm>
              <a:off x="4128" y="2400"/>
              <a:ext cx="1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Computer Player</a:t>
              </a:r>
            </a:p>
          </p:txBody>
        </p:sp>
        <p:sp>
          <p:nvSpPr>
            <p:cNvPr id="884748" name="Text Box 12"/>
            <p:cNvSpPr txBox="1">
              <a:spLocks noChangeArrowheads="1"/>
            </p:cNvSpPr>
            <p:nvPr/>
          </p:nvSpPr>
          <p:spPr bwMode="auto">
            <a:xfrm>
              <a:off x="4224" y="432"/>
              <a:ext cx="10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Human Player</a:t>
              </a:r>
            </a:p>
          </p:txBody>
        </p:sp>
      </p:grpSp>
      <p:sp>
        <p:nvSpPr>
          <p:cNvPr id="884749" name="Text Box 13"/>
          <p:cNvSpPr txBox="1">
            <a:spLocks noChangeArrowheads="1"/>
          </p:cNvSpPr>
          <p:nvPr/>
        </p:nvSpPr>
        <p:spPr bwMode="auto">
          <a:xfrm>
            <a:off x="6553200" y="3810000"/>
            <a:ext cx="1925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Computer Player</a:t>
            </a:r>
          </a:p>
        </p:txBody>
      </p:sp>
      <p:pic>
        <p:nvPicPr>
          <p:cNvPr id="884750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38600"/>
            <a:ext cx="3333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51" name="Line 15"/>
          <p:cNvSpPr>
            <a:spLocks noChangeShapeType="1"/>
          </p:cNvSpPr>
          <p:nvPr/>
        </p:nvSpPr>
        <p:spPr bwMode="auto">
          <a:xfrm>
            <a:off x="95250" y="51530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52" name="Line 16"/>
          <p:cNvSpPr>
            <a:spLocks noChangeShapeType="1"/>
          </p:cNvSpPr>
          <p:nvPr/>
        </p:nvSpPr>
        <p:spPr bwMode="auto">
          <a:xfrm>
            <a:off x="304800" y="5410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53" name="Rectangle 17"/>
          <p:cNvSpPr>
            <a:spLocks noChangeArrowheads="1"/>
          </p:cNvSpPr>
          <p:nvPr/>
        </p:nvSpPr>
        <p:spPr bwMode="auto">
          <a:xfrm>
            <a:off x="6096000" y="3124200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84754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600200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55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311467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56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771775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57" name="Line 21"/>
          <p:cNvSpPr>
            <a:spLocks noChangeShapeType="1"/>
          </p:cNvSpPr>
          <p:nvPr/>
        </p:nvSpPr>
        <p:spPr bwMode="auto">
          <a:xfrm>
            <a:off x="323850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58" name="Line 22"/>
          <p:cNvSpPr>
            <a:spLocks noChangeShapeType="1"/>
          </p:cNvSpPr>
          <p:nvPr/>
        </p:nvSpPr>
        <p:spPr bwMode="auto">
          <a:xfrm>
            <a:off x="219075" y="39909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59" name="Line 23"/>
          <p:cNvSpPr>
            <a:spLocks noChangeShapeType="1"/>
          </p:cNvSpPr>
          <p:nvPr/>
        </p:nvSpPr>
        <p:spPr bwMode="auto">
          <a:xfrm>
            <a:off x="381000" y="42767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84760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381125"/>
            <a:ext cx="342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61" name="Picture 2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409700"/>
            <a:ext cx="2381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62" name="Line 26"/>
          <p:cNvSpPr>
            <a:spLocks noChangeShapeType="1"/>
          </p:cNvSpPr>
          <p:nvPr/>
        </p:nvSpPr>
        <p:spPr bwMode="auto">
          <a:xfrm>
            <a:off x="400050" y="45529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63" name="Text Box 27"/>
          <p:cNvSpPr txBox="1">
            <a:spLocks noChangeArrowheads="1"/>
          </p:cNvSpPr>
          <p:nvPr/>
        </p:nvSpPr>
        <p:spPr bwMode="auto">
          <a:xfrm>
            <a:off x="304800" y="2133600"/>
            <a:ext cx="5654675" cy="2292350"/>
          </a:xfrm>
          <a:prstGeom prst="rect">
            <a:avLst/>
          </a:prstGeom>
          <a:solidFill>
            <a:srgbClr val="FFF2E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FindBest</a:t>
            </a:r>
            <a:r>
              <a:rPr lang="en-US">
                <a:solidFill>
                  <a:schemeClr val="accent2"/>
                </a:solidFill>
              </a:rPr>
              <a:t>Computer</a:t>
            </a:r>
            <a:r>
              <a:rPr lang="en-US"/>
              <a:t>Move()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For each legal move the </a:t>
            </a:r>
            <a:r>
              <a:rPr lang="en-US">
                <a:solidFill>
                  <a:schemeClr val="accent2"/>
                </a:solidFill>
              </a:rPr>
              <a:t>computer</a:t>
            </a:r>
            <a:r>
              <a:rPr lang="en-US"/>
              <a:t> can make </a:t>
            </a:r>
          </a:p>
          <a:p>
            <a:pPr algn="l"/>
            <a:r>
              <a:rPr lang="en-US"/>
              <a:t>       Temporarily make the move</a:t>
            </a:r>
          </a:p>
          <a:p>
            <a:pPr algn="l"/>
            <a:r>
              <a:rPr lang="en-US"/>
              <a:t>       See how the ideal human player would respond</a:t>
            </a:r>
          </a:p>
          <a:p>
            <a:pPr algn="l"/>
            <a:r>
              <a:rPr lang="en-US"/>
              <a:t>       Undo the move</a:t>
            </a:r>
          </a:p>
          <a:p>
            <a:pPr algn="l"/>
            <a:r>
              <a:rPr lang="en-US"/>
              <a:t>   Return the move that </a:t>
            </a:r>
            <a:r>
              <a:rPr lang="en-US">
                <a:solidFill>
                  <a:schemeClr val="accent2"/>
                </a:solidFill>
              </a:rPr>
              <a:t>hurts the human most</a:t>
            </a:r>
          </a:p>
          <a:p>
            <a:pPr algn="l"/>
            <a:r>
              <a:rPr lang="en-US"/>
              <a:t>}</a:t>
            </a:r>
          </a:p>
        </p:txBody>
      </p:sp>
      <p:sp>
        <p:nvSpPr>
          <p:cNvPr id="884764" name="Line 28"/>
          <p:cNvSpPr>
            <a:spLocks noChangeShapeType="1"/>
          </p:cNvSpPr>
          <p:nvPr/>
        </p:nvSpPr>
        <p:spPr bwMode="auto">
          <a:xfrm>
            <a:off x="238125" y="28670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65" name="Line 29"/>
          <p:cNvSpPr>
            <a:spLocks noChangeShapeType="1"/>
          </p:cNvSpPr>
          <p:nvPr/>
        </p:nvSpPr>
        <p:spPr bwMode="auto">
          <a:xfrm>
            <a:off x="495300" y="3124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84766" name="Picture 3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3457575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67" name="Rectangle 31"/>
          <p:cNvSpPr>
            <a:spLocks noChangeArrowheads="1"/>
          </p:cNvSpPr>
          <p:nvPr/>
        </p:nvSpPr>
        <p:spPr bwMode="auto">
          <a:xfrm>
            <a:off x="6438900" y="3467100"/>
            <a:ext cx="323850" cy="32385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884768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2762250"/>
            <a:ext cx="33337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69" name="Line 33"/>
          <p:cNvSpPr>
            <a:spLocks noChangeShapeType="1"/>
          </p:cNvSpPr>
          <p:nvPr/>
        </p:nvSpPr>
        <p:spPr bwMode="auto">
          <a:xfrm>
            <a:off x="476250" y="34004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0" name="Text Box 34"/>
          <p:cNvSpPr txBox="1">
            <a:spLocks noChangeArrowheads="1"/>
          </p:cNvSpPr>
          <p:nvPr/>
        </p:nvSpPr>
        <p:spPr bwMode="auto">
          <a:xfrm>
            <a:off x="381000" y="990600"/>
            <a:ext cx="5654675" cy="2292350"/>
          </a:xfrm>
          <a:prstGeom prst="rect">
            <a:avLst/>
          </a:prstGeom>
          <a:solidFill>
            <a:srgbClr val="EFFFE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FindBestIdeal</a:t>
            </a:r>
            <a:r>
              <a:rPr lang="en-US">
                <a:solidFill>
                  <a:schemeClr val="accent2"/>
                </a:solidFill>
              </a:rPr>
              <a:t>Human</a:t>
            </a:r>
            <a:r>
              <a:rPr lang="en-US"/>
              <a:t>Move()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For each legal move the </a:t>
            </a:r>
            <a:r>
              <a:rPr lang="en-US">
                <a:solidFill>
                  <a:schemeClr val="accent2"/>
                </a:solidFill>
              </a:rPr>
              <a:t>ideal human</a:t>
            </a:r>
            <a:r>
              <a:rPr lang="en-US"/>
              <a:t> could make </a:t>
            </a:r>
          </a:p>
          <a:p>
            <a:pPr algn="l"/>
            <a:r>
              <a:rPr lang="en-US"/>
              <a:t>       Temporarily make the move.</a:t>
            </a:r>
          </a:p>
          <a:p>
            <a:pPr algn="l"/>
            <a:r>
              <a:rPr lang="en-US"/>
              <a:t>       See how the computer would respond</a:t>
            </a:r>
          </a:p>
          <a:p>
            <a:pPr algn="l"/>
            <a:r>
              <a:rPr lang="en-US"/>
              <a:t>       Undo the move</a:t>
            </a:r>
          </a:p>
          <a:p>
            <a:pPr algn="l"/>
            <a:r>
              <a:rPr lang="en-US"/>
              <a:t>   Return the move that </a:t>
            </a:r>
            <a:r>
              <a:rPr lang="en-US">
                <a:solidFill>
                  <a:schemeClr val="accent2"/>
                </a:solidFill>
              </a:rPr>
              <a:t>hurts the computer most</a:t>
            </a:r>
          </a:p>
          <a:p>
            <a:pPr algn="l"/>
            <a:r>
              <a:rPr lang="en-US"/>
              <a:t>}</a:t>
            </a:r>
          </a:p>
        </p:txBody>
      </p:sp>
      <p:sp>
        <p:nvSpPr>
          <p:cNvPr id="884771" name="Line 35"/>
          <p:cNvSpPr>
            <a:spLocks noChangeShapeType="1"/>
          </p:cNvSpPr>
          <p:nvPr/>
        </p:nvSpPr>
        <p:spPr bwMode="auto">
          <a:xfrm>
            <a:off x="333375" y="17145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2" name="Line 36"/>
          <p:cNvSpPr>
            <a:spLocks noChangeShapeType="1"/>
          </p:cNvSpPr>
          <p:nvPr/>
        </p:nvSpPr>
        <p:spPr bwMode="auto">
          <a:xfrm>
            <a:off x="571500" y="19907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3" name="Rectangle 37"/>
          <p:cNvSpPr>
            <a:spLocks noChangeArrowheads="1"/>
          </p:cNvSpPr>
          <p:nvPr/>
        </p:nvSpPr>
        <p:spPr bwMode="auto">
          <a:xfrm>
            <a:off x="6438900" y="1381125"/>
            <a:ext cx="323850" cy="32385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884774" name="Picture 3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1400175"/>
            <a:ext cx="2381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75" name="Line 39"/>
          <p:cNvSpPr>
            <a:spLocks noChangeShapeType="1"/>
          </p:cNvSpPr>
          <p:nvPr/>
        </p:nvSpPr>
        <p:spPr bwMode="auto">
          <a:xfrm>
            <a:off x="561975" y="22574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6" name="Text Box 40"/>
          <p:cNvSpPr txBox="1">
            <a:spLocks noChangeArrowheads="1"/>
          </p:cNvSpPr>
          <p:nvPr/>
        </p:nvSpPr>
        <p:spPr bwMode="auto">
          <a:xfrm>
            <a:off x="6096000" y="4648200"/>
            <a:ext cx="28162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This would go on and on, in many cases playing 6 or more levels deep!</a:t>
            </a:r>
          </a:p>
        </p:txBody>
      </p:sp>
      <p:sp>
        <p:nvSpPr>
          <p:cNvPr id="884777" name="Line 41"/>
          <p:cNvSpPr>
            <a:spLocks noChangeShapeType="1"/>
          </p:cNvSpPr>
          <p:nvPr/>
        </p:nvSpPr>
        <p:spPr bwMode="auto">
          <a:xfrm>
            <a:off x="561975" y="25241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84778" name="Picture 4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1752600"/>
            <a:ext cx="3238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79" name="Line 43"/>
          <p:cNvSpPr>
            <a:spLocks noChangeShapeType="1"/>
          </p:cNvSpPr>
          <p:nvPr/>
        </p:nvSpPr>
        <p:spPr bwMode="auto">
          <a:xfrm>
            <a:off x="333375" y="17240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80" name="Line 44"/>
          <p:cNvSpPr>
            <a:spLocks noChangeShapeType="1"/>
          </p:cNvSpPr>
          <p:nvPr/>
        </p:nvSpPr>
        <p:spPr bwMode="auto">
          <a:xfrm>
            <a:off x="304800" y="28098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81" name="Line 45"/>
          <p:cNvSpPr>
            <a:spLocks noChangeShapeType="1"/>
          </p:cNvSpPr>
          <p:nvPr/>
        </p:nvSpPr>
        <p:spPr bwMode="auto">
          <a:xfrm>
            <a:off x="466725" y="36766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82" name="Line 46"/>
          <p:cNvSpPr>
            <a:spLocks noChangeShapeType="1"/>
          </p:cNvSpPr>
          <p:nvPr/>
        </p:nvSpPr>
        <p:spPr bwMode="auto">
          <a:xfrm>
            <a:off x="228600" y="39528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83" name="Line 47"/>
          <p:cNvSpPr>
            <a:spLocks noChangeShapeType="1"/>
          </p:cNvSpPr>
          <p:nvPr/>
        </p:nvSpPr>
        <p:spPr bwMode="auto">
          <a:xfrm>
            <a:off x="390525" y="48196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84" name="Line 48"/>
          <p:cNvSpPr>
            <a:spLocks noChangeShapeType="1"/>
          </p:cNvSpPr>
          <p:nvPr/>
        </p:nvSpPr>
        <p:spPr bwMode="auto">
          <a:xfrm>
            <a:off x="152400" y="5105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85" name="Line 49"/>
          <p:cNvSpPr>
            <a:spLocks noChangeShapeType="1"/>
          </p:cNvSpPr>
          <p:nvPr/>
        </p:nvSpPr>
        <p:spPr bwMode="auto">
          <a:xfrm>
            <a:off x="304800" y="5981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86" name="Line 50"/>
          <p:cNvSpPr>
            <a:spLocks noChangeShapeType="1"/>
          </p:cNvSpPr>
          <p:nvPr/>
        </p:nvSpPr>
        <p:spPr bwMode="auto">
          <a:xfrm>
            <a:off x="104775" y="51530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84787" name="Picture 5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3105150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88" name="Picture 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3086100"/>
            <a:ext cx="342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89" name="Rectangle 53"/>
          <p:cNvSpPr>
            <a:spLocks noChangeArrowheads="1"/>
          </p:cNvSpPr>
          <p:nvPr/>
        </p:nvSpPr>
        <p:spPr bwMode="auto">
          <a:xfrm>
            <a:off x="6762750" y="3114675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84790" name="Picture 5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3105150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91" name="Picture 5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276225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92" name="Picture 5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311467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93" name="Picture 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095625"/>
            <a:ext cx="342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94" name="Rectangle 58"/>
          <p:cNvSpPr>
            <a:spLocks noChangeArrowheads="1"/>
          </p:cNvSpPr>
          <p:nvPr/>
        </p:nvSpPr>
        <p:spPr bwMode="auto">
          <a:xfrm>
            <a:off x="7467600" y="3105150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84795" name="Picture 5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309562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96" name="Picture 6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2752725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97" name="Picture 6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75" y="313372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798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3114675"/>
            <a:ext cx="342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99" name="Rectangle 63"/>
          <p:cNvSpPr>
            <a:spLocks noChangeArrowheads="1"/>
          </p:cNvSpPr>
          <p:nvPr/>
        </p:nvSpPr>
        <p:spPr bwMode="auto">
          <a:xfrm>
            <a:off x="8153400" y="3124200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84800" name="Picture 6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311467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801" name="Picture 6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2771775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802" name="Picture 6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3105150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803" name="Picture 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3086100"/>
            <a:ext cx="342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804" name="Line 68"/>
          <p:cNvSpPr>
            <a:spLocks noChangeShapeType="1"/>
          </p:cNvSpPr>
          <p:nvPr/>
        </p:nvSpPr>
        <p:spPr bwMode="auto">
          <a:xfrm>
            <a:off x="66675" y="6248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805" name="Rectangle 69"/>
          <p:cNvSpPr>
            <a:spLocks noChangeArrowheads="1"/>
          </p:cNvSpPr>
          <p:nvPr/>
        </p:nvSpPr>
        <p:spPr bwMode="auto">
          <a:xfrm>
            <a:off x="7477125" y="3105150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4806" name="Rectangle 70"/>
          <p:cNvSpPr>
            <a:spLocks noChangeArrowheads="1"/>
          </p:cNvSpPr>
          <p:nvPr/>
        </p:nvSpPr>
        <p:spPr bwMode="auto">
          <a:xfrm>
            <a:off x="8162925" y="3124200"/>
            <a:ext cx="295275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4807" name="Text Box 71"/>
          <p:cNvSpPr txBox="1">
            <a:spLocks noChangeArrowheads="1"/>
          </p:cNvSpPr>
          <p:nvPr/>
        </p:nvSpPr>
        <p:spPr bwMode="auto">
          <a:xfrm>
            <a:off x="8067675" y="2767013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+9c</a:t>
            </a:r>
          </a:p>
        </p:txBody>
      </p:sp>
      <p:pic>
        <p:nvPicPr>
          <p:cNvPr id="884808" name="Picture 7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3114675"/>
            <a:ext cx="2762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809" name="Picture 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771775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810" name="Text Box 74"/>
          <p:cNvSpPr txBox="1">
            <a:spLocks noChangeArrowheads="1"/>
          </p:cNvSpPr>
          <p:nvPr/>
        </p:nvSpPr>
        <p:spPr bwMode="auto">
          <a:xfrm>
            <a:off x="6019800" y="2767013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+1h</a:t>
            </a:r>
          </a:p>
        </p:txBody>
      </p:sp>
      <p:sp>
        <p:nvSpPr>
          <p:cNvPr id="884811" name="Text Box 75"/>
          <p:cNvSpPr txBox="1">
            <a:spLocks noChangeArrowheads="1"/>
          </p:cNvSpPr>
          <p:nvPr/>
        </p:nvSpPr>
        <p:spPr bwMode="auto">
          <a:xfrm>
            <a:off x="6324600" y="2767013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+2c</a:t>
            </a:r>
          </a:p>
        </p:txBody>
      </p:sp>
      <p:sp>
        <p:nvSpPr>
          <p:cNvPr id="884812" name="Text Box 76"/>
          <p:cNvSpPr txBox="1">
            <a:spLocks noChangeArrowheads="1"/>
          </p:cNvSpPr>
          <p:nvPr/>
        </p:nvSpPr>
        <p:spPr bwMode="auto">
          <a:xfrm>
            <a:off x="6686550" y="2776538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+1h</a:t>
            </a:r>
          </a:p>
        </p:txBody>
      </p:sp>
      <p:sp>
        <p:nvSpPr>
          <p:cNvPr id="884813" name="Text Box 77"/>
          <p:cNvSpPr txBox="1">
            <a:spLocks noChangeArrowheads="1"/>
          </p:cNvSpPr>
          <p:nvPr/>
        </p:nvSpPr>
        <p:spPr bwMode="auto">
          <a:xfrm>
            <a:off x="7010400" y="2776538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+4h</a:t>
            </a:r>
          </a:p>
        </p:txBody>
      </p:sp>
      <p:sp>
        <p:nvSpPr>
          <p:cNvPr id="884814" name="Text Box 78"/>
          <p:cNvSpPr txBox="1">
            <a:spLocks noChangeArrowheads="1"/>
          </p:cNvSpPr>
          <p:nvPr/>
        </p:nvSpPr>
        <p:spPr bwMode="auto">
          <a:xfrm>
            <a:off x="7381875" y="2767013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+2c</a:t>
            </a:r>
          </a:p>
        </p:txBody>
      </p:sp>
      <p:sp>
        <p:nvSpPr>
          <p:cNvPr id="884815" name="Text Box 79"/>
          <p:cNvSpPr txBox="1">
            <a:spLocks noChangeArrowheads="1"/>
          </p:cNvSpPr>
          <p:nvPr/>
        </p:nvSpPr>
        <p:spPr bwMode="auto">
          <a:xfrm>
            <a:off x="7715250" y="2795588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+2c</a:t>
            </a:r>
          </a:p>
        </p:txBody>
      </p:sp>
      <p:sp>
        <p:nvSpPr>
          <p:cNvPr id="884816" name="Text Box 80"/>
          <p:cNvSpPr txBox="1">
            <a:spLocks noChangeArrowheads="1"/>
          </p:cNvSpPr>
          <p:nvPr/>
        </p:nvSpPr>
        <p:spPr bwMode="auto">
          <a:xfrm>
            <a:off x="8415338" y="2776538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+5h</a:t>
            </a:r>
          </a:p>
        </p:txBody>
      </p:sp>
      <p:sp>
        <p:nvSpPr>
          <p:cNvPr id="884817" name="AutoShape 81"/>
          <p:cNvSpPr>
            <a:spLocks noChangeArrowheads="1"/>
          </p:cNvSpPr>
          <p:nvPr/>
        </p:nvSpPr>
        <p:spPr bwMode="auto">
          <a:xfrm>
            <a:off x="2238375" y="495300"/>
            <a:ext cx="3657600" cy="1504950"/>
          </a:xfrm>
          <a:prstGeom prst="wedgeRoundRectCallout">
            <a:avLst>
              <a:gd name="adj1" fmla="val -47917"/>
              <a:gd name="adj2" fmla="val 96412"/>
              <a:gd name="adj3" fmla="val 16667"/>
            </a:avLst>
          </a:prstGeom>
          <a:solidFill>
            <a:srgbClr val="F3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Based on the current board configuration, the </a:t>
            </a:r>
            <a:r>
              <a:rPr lang="en-US">
                <a:solidFill>
                  <a:schemeClr val="accent2"/>
                </a:solidFill>
              </a:rPr>
              <a:t>best move the human can make</a:t>
            </a:r>
            <a:r>
              <a:rPr lang="en-US"/>
              <a:t> will give an advantage of </a:t>
            </a:r>
            <a:r>
              <a:rPr lang="en-US">
                <a:solidFill>
                  <a:srgbClr val="006666"/>
                </a:solidFill>
              </a:rPr>
              <a:t>+2 over the computer</a:t>
            </a:r>
            <a:r>
              <a:rPr lang="en-US"/>
              <a:t>. And the move is…</a:t>
            </a:r>
          </a:p>
        </p:txBody>
      </p:sp>
      <p:sp>
        <p:nvSpPr>
          <p:cNvPr id="884818" name="Line 82"/>
          <p:cNvSpPr>
            <a:spLocks noChangeShapeType="1"/>
          </p:cNvSpPr>
          <p:nvPr/>
        </p:nvSpPr>
        <p:spPr bwMode="auto">
          <a:xfrm flipH="1">
            <a:off x="7962900" y="1590675"/>
            <a:ext cx="9525" cy="66675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84819" name="AutoShape 83"/>
          <p:cNvSpPr>
            <a:spLocks noChangeArrowheads="1"/>
          </p:cNvSpPr>
          <p:nvPr/>
        </p:nvSpPr>
        <p:spPr bwMode="auto">
          <a:xfrm>
            <a:off x="1857375" y="1666875"/>
            <a:ext cx="3657600" cy="1504950"/>
          </a:xfrm>
          <a:prstGeom prst="wedgeRoundRectCallout">
            <a:avLst>
              <a:gd name="adj1" fmla="val -47917"/>
              <a:gd name="adj2" fmla="val 96412"/>
              <a:gd name="adj3" fmla="val 16667"/>
            </a:avLst>
          </a:prstGeom>
          <a:solidFill>
            <a:srgbClr val="F3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Based on the current board configuration, the </a:t>
            </a:r>
            <a:r>
              <a:rPr lang="en-US">
                <a:solidFill>
                  <a:schemeClr val="accent2"/>
                </a:solidFill>
              </a:rPr>
              <a:t>best move the computer can make</a:t>
            </a:r>
            <a:r>
              <a:rPr lang="en-US"/>
              <a:t> will give an advantage of </a:t>
            </a:r>
            <a:r>
              <a:rPr lang="en-US">
                <a:solidFill>
                  <a:srgbClr val="006666"/>
                </a:solidFill>
              </a:rPr>
              <a:t>+3 over the human</a:t>
            </a:r>
            <a:r>
              <a:rPr lang="en-US"/>
              <a:t>. And the move is…</a:t>
            </a:r>
          </a:p>
        </p:txBody>
      </p:sp>
      <p:grpSp>
        <p:nvGrpSpPr>
          <p:cNvPr id="884820" name="Group 84"/>
          <p:cNvGrpSpPr>
            <a:grpSpLocks/>
          </p:cNvGrpSpPr>
          <p:nvPr/>
        </p:nvGrpSpPr>
        <p:grpSpPr bwMode="auto">
          <a:xfrm>
            <a:off x="8296275" y="2962275"/>
            <a:ext cx="381000" cy="695325"/>
            <a:chOff x="3984" y="4026"/>
            <a:chExt cx="240" cy="372"/>
          </a:xfrm>
        </p:grpSpPr>
        <p:sp>
          <p:nvSpPr>
            <p:cNvPr id="884821" name="Line 85"/>
            <p:cNvSpPr>
              <a:spLocks noChangeShapeType="1"/>
            </p:cNvSpPr>
            <p:nvPr/>
          </p:nvSpPr>
          <p:spPr bwMode="auto">
            <a:xfrm flipV="1">
              <a:off x="3990" y="4026"/>
              <a:ext cx="0" cy="37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84822" name="Line 86"/>
            <p:cNvSpPr>
              <a:spLocks noChangeShapeType="1"/>
            </p:cNvSpPr>
            <p:nvPr/>
          </p:nvSpPr>
          <p:spPr bwMode="auto">
            <a:xfrm>
              <a:off x="3984" y="4032"/>
              <a:ext cx="24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84823" name="AutoShape 87"/>
          <p:cNvSpPr>
            <a:spLocks noChangeArrowheads="1"/>
          </p:cNvSpPr>
          <p:nvPr/>
        </p:nvSpPr>
        <p:spPr bwMode="auto">
          <a:xfrm>
            <a:off x="1828800" y="2819400"/>
            <a:ext cx="4095750" cy="1504950"/>
          </a:xfrm>
          <a:prstGeom prst="wedgeRoundRectCallout">
            <a:avLst>
              <a:gd name="adj1" fmla="val -48139"/>
              <a:gd name="adj2" fmla="val 96412"/>
              <a:gd name="adj3" fmla="val 16667"/>
            </a:avLst>
          </a:prstGeom>
          <a:solidFill>
            <a:srgbClr val="F3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Based on the current board configuration, the </a:t>
            </a:r>
            <a:r>
              <a:rPr lang="en-US">
                <a:solidFill>
                  <a:schemeClr val="accent2"/>
                </a:solidFill>
              </a:rPr>
              <a:t>best move the ideal human</a:t>
            </a:r>
            <a:r>
              <a:rPr lang="en-US"/>
              <a:t> could make would give an </a:t>
            </a:r>
            <a:r>
              <a:rPr lang="en-US">
                <a:solidFill>
                  <a:srgbClr val="006666"/>
                </a:solidFill>
              </a:rPr>
              <a:t>advantage of +1 over the computer</a:t>
            </a:r>
            <a:r>
              <a:rPr lang="en-US"/>
              <a:t>. And the move is…</a:t>
            </a:r>
          </a:p>
        </p:txBody>
      </p:sp>
      <p:sp>
        <p:nvSpPr>
          <p:cNvPr id="884824" name="Line 88"/>
          <p:cNvSpPr>
            <a:spLocks noChangeShapeType="1"/>
          </p:cNvSpPr>
          <p:nvPr/>
        </p:nvSpPr>
        <p:spPr bwMode="auto">
          <a:xfrm flipH="1">
            <a:off x="6934200" y="1524000"/>
            <a:ext cx="9525" cy="409575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4825" name="AutoShape 89"/>
          <p:cNvSpPr>
            <a:spLocks noChangeArrowheads="1"/>
          </p:cNvSpPr>
          <p:nvPr/>
        </p:nvSpPr>
        <p:spPr bwMode="auto">
          <a:xfrm>
            <a:off x="2438400" y="3248025"/>
            <a:ext cx="3657600" cy="1504950"/>
          </a:xfrm>
          <a:prstGeom prst="wedgeRoundRectCallout">
            <a:avLst>
              <a:gd name="adj1" fmla="val -57292"/>
              <a:gd name="adj2" fmla="val 105907"/>
              <a:gd name="adj3" fmla="val 16667"/>
            </a:avLst>
          </a:prstGeom>
          <a:solidFill>
            <a:srgbClr val="F3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So now I know that if I move my </a:t>
            </a:r>
            <a:r>
              <a:rPr lang="en-US">
                <a:solidFill>
                  <a:schemeClr val="accent2"/>
                </a:solidFill>
              </a:rPr>
              <a:t>left-most pawn</a:t>
            </a:r>
            <a:r>
              <a:rPr lang="en-US"/>
              <a:t>, the most likely result after 6 levels of play is that the human will have a +1 advantage over me!</a:t>
            </a:r>
          </a:p>
        </p:txBody>
      </p:sp>
      <p:sp>
        <p:nvSpPr>
          <p:cNvPr id="884826" name="Rectangle 90"/>
          <p:cNvSpPr>
            <a:spLocks noChangeArrowheads="1"/>
          </p:cNvSpPr>
          <p:nvPr/>
        </p:nvSpPr>
        <p:spPr bwMode="auto">
          <a:xfrm>
            <a:off x="6096000" y="2771775"/>
            <a:ext cx="333375" cy="342900"/>
          </a:xfrm>
          <a:prstGeom prst="rect">
            <a:avLst/>
          </a:prstGeom>
          <a:noFill/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4827" name="AutoShape 91"/>
          <p:cNvSpPr>
            <a:spLocks noChangeArrowheads="1"/>
          </p:cNvSpPr>
          <p:nvPr/>
        </p:nvSpPr>
        <p:spPr bwMode="auto">
          <a:xfrm>
            <a:off x="2419350" y="2619375"/>
            <a:ext cx="3657600" cy="2695575"/>
          </a:xfrm>
          <a:prstGeom prst="wedgeRoundRectCallout">
            <a:avLst>
              <a:gd name="adj1" fmla="val -57292"/>
              <a:gd name="adj2" fmla="val 81213"/>
              <a:gd name="adj3" fmla="val 16667"/>
            </a:avLst>
          </a:prstGeom>
          <a:solidFill>
            <a:srgbClr val="F3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Based on all of my possible moves, and all of the opponent’s possible responses (and my responses to him, etc.), my best move is the </a:t>
            </a:r>
            <a:r>
              <a:rPr lang="en-US">
                <a:solidFill>
                  <a:schemeClr val="accent2"/>
                </a:solidFill>
              </a:rPr>
              <a:t>2</a:t>
            </a:r>
            <a:r>
              <a:rPr lang="en-US" baseline="30000">
                <a:solidFill>
                  <a:schemeClr val="accent2"/>
                </a:solidFill>
              </a:rPr>
              <a:t>nd</a:t>
            </a:r>
            <a:r>
              <a:rPr lang="en-US">
                <a:solidFill>
                  <a:schemeClr val="accent2"/>
                </a:solidFill>
              </a:rPr>
              <a:t> pawn from the right</a:t>
            </a:r>
            <a:r>
              <a:rPr lang="en-US"/>
              <a:t> because </a:t>
            </a:r>
            <a:r>
              <a:rPr lang="en-US">
                <a:solidFill>
                  <a:srgbClr val="6600CC"/>
                </a:solidFill>
              </a:rPr>
              <a:t>no matter how hard my opponent tries</a:t>
            </a:r>
            <a:r>
              <a:rPr lang="en-US"/>
              <a:t>, the best he can do is be </a:t>
            </a:r>
            <a:r>
              <a:rPr lang="en-US">
                <a:solidFill>
                  <a:srgbClr val="006666"/>
                </a:solidFill>
              </a:rPr>
              <a:t>down by 9 points</a:t>
            </a:r>
            <a:r>
              <a:rPr lang="en-US"/>
              <a:t>!</a:t>
            </a:r>
          </a:p>
        </p:txBody>
      </p:sp>
      <p:sp>
        <p:nvSpPr>
          <p:cNvPr id="884828" name="Rectangle 92"/>
          <p:cNvSpPr>
            <a:spLocks noChangeArrowheads="1"/>
          </p:cNvSpPr>
          <p:nvPr/>
        </p:nvSpPr>
        <p:spPr bwMode="auto">
          <a:xfrm>
            <a:off x="8143875" y="3095625"/>
            <a:ext cx="333375" cy="342900"/>
          </a:xfrm>
          <a:prstGeom prst="rect">
            <a:avLst/>
          </a:prstGeom>
          <a:noFill/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00104 -0.0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84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8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8847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8847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847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8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8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8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8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8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8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8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8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4.16667E-6 0.05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8847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8847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8847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2.22222E-6 L -0.00105 -0.09861 L 0.0375 -0.09861 " pathEditMode="relative" rAng="0" ptsTypes="AAA">
                                      <p:cBhvr>
                                        <p:cTn id="170" dur="2000" fill="hold"/>
                                        <p:tgtEl>
                                          <p:spTgt spid="884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-4931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88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000"/>
                                        <p:tgtEl>
                                          <p:spTgt spid="88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1000" fill="hold"/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89" dur="1000" fill="hold"/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8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00105 0.05139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884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569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000"/>
                                        <p:tgtEl>
                                          <p:spTgt spid="88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88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88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88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2000"/>
                                        <p:tgtEl>
                                          <p:spTgt spid="884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2000"/>
                                        <p:tgtEl>
                                          <p:spTgt spid="884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2000"/>
                                        <p:tgtEl>
                                          <p:spTgt spid="884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2000"/>
                                        <p:tgtEl>
                                          <p:spTgt spid="884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2000"/>
                                        <p:tgtEl>
                                          <p:spTgt spid="884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2000"/>
                                        <p:tgtEl>
                                          <p:spTgt spid="88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2000"/>
                                        <p:tgtEl>
                                          <p:spTgt spid="884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2000"/>
                                        <p:tgtEl>
                                          <p:spTgt spid="884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2000"/>
                                        <p:tgtEl>
                                          <p:spTgt spid="884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2000" fill="hold"/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16" dur="2000" fill="hold"/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00"/>
                                        <p:tgtEl>
                                          <p:spTgt spid="88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2000"/>
                                        <p:tgtEl>
                                          <p:spTgt spid="884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2000"/>
                                        <p:tgtEl>
                                          <p:spTgt spid="884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2000"/>
                                        <p:tgtEl>
                                          <p:spTgt spid="884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2000"/>
                                        <p:tgtEl>
                                          <p:spTgt spid="884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2000"/>
                                        <p:tgtEl>
                                          <p:spTgt spid="884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2000"/>
                                        <p:tgtEl>
                                          <p:spTgt spid="884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2000"/>
                                        <p:tgtEl>
                                          <p:spTgt spid="88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2000"/>
                                        <p:tgtEl>
                                          <p:spTgt spid="884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2000"/>
                                        <p:tgtEl>
                                          <p:spTgt spid="884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2000"/>
                                        <p:tgtEl>
                                          <p:spTgt spid="884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2000"/>
                                        <p:tgtEl>
                                          <p:spTgt spid="88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2" dur="2000" fill="hold"/>
                                        <p:tgtEl>
                                          <p:spTgt spid="8847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93" dur="2000" fill="hold"/>
                                        <p:tgtEl>
                                          <p:spTgt spid="8847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 nodeType="clickPar">
                      <p:stCondLst>
                        <p:cond delay="indefinite"/>
                      </p:stCondLst>
                      <p:childTnLst>
                        <p:par>
                          <p:cTn id="4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 nodeType="clickPar">
                      <p:stCondLst>
                        <p:cond delay="indefinite"/>
                      </p:stCondLst>
                      <p:childTnLst>
                        <p:par>
                          <p:cTn id="4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0" dur="500"/>
                                        <p:tgtEl>
                                          <p:spTgt spid="88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5" dur="500"/>
                                        <p:tgtEl>
                                          <p:spTgt spid="88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 nodeType="clickPar">
                      <p:stCondLst>
                        <p:cond delay="indefinite"/>
                      </p:stCondLst>
                      <p:childTnLst>
                        <p:par>
                          <p:cTn id="4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 nodeType="clickPar">
                      <p:stCondLst>
                        <p:cond delay="indefinite"/>
                      </p:stCondLst>
                      <p:childTnLst>
                        <p:par>
                          <p:cTn id="4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2000"/>
                                        <p:tgtEl>
                                          <p:spTgt spid="88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2000"/>
                                        <p:tgtEl>
                                          <p:spTgt spid="88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2000"/>
                                        <p:tgtEl>
                                          <p:spTgt spid="88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2000"/>
                                        <p:tgtEl>
                                          <p:spTgt spid="88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2000"/>
                                        <p:tgtEl>
                                          <p:spTgt spid="88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2000"/>
                                        <p:tgtEl>
                                          <p:spTgt spid="88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2000"/>
                                        <p:tgtEl>
                                          <p:spTgt spid="88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2000"/>
                                        <p:tgtEl>
                                          <p:spTgt spid="88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2000"/>
                                        <p:tgtEl>
                                          <p:spTgt spid="8847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2000"/>
                                        <p:tgtEl>
                                          <p:spTgt spid="884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2000"/>
                                        <p:tgtEl>
                                          <p:spTgt spid="884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2000"/>
                                        <p:tgtEl>
                                          <p:spTgt spid="884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2000"/>
                                        <p:tgtEl>
                                          <p:spTgt spid="884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2000"/>
                                        <p:tgtEl>
                                          <p:spTgt spid="884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2000"/>
                                        <p:tgtEl>
                                          <p:spTgt spid="884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2000"/>
                                        <p:tgtEl>
                                          <p:spTgt spid="884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2000"/>
                                        <p:tgtEl>
                                          <p:spTgt spid="88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2000"/>
                                        <p:tgtEl>
                                          <p:spTgt spid="884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2000"/>
                                        <p:tgtEl>
                                          <p:spTgt spid="884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 nodeType="clickPar">
                      <p:stCondLst>
                        <p:cond delay="indefinite"/>
                      </p:stCondLst>
                      <p:childTnLst>
                        <p:par>
                          <p:cTn id="4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8" dur="2000" fill="hold"/>
                                        <p:tgtEl>
                                          <p:spTgt spid="8847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99" dur="2000" fill="hold"/>
                                        <p:tgtEl>
                                          <p:spTgt spid="8847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 nodeType="clickPar">
                      <p:stCondLst>
                        <p:cond delay="indefinite"/>
                      </p:stCondLst>
                      <p:childTnLst>
                        <p:par>
                          <p:cTn id="5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4" dur="500"/>
                                        <p:tgtEl>
                                          <p:spTgt spid="88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2000"/>
                                        <p:tgtEl>
                                          <p:spTgt spid="88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 nodeType="clickPar">
                      <p:stCondLst>
                        <p:cond delay="indefinite"/>
                      </p:stCondLst>
                      <p:childTnLst>
                        <p:par>
                          <p:cTn id="5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 nodeType="clickPar">
                      <p:stCondLst>
                        <p:cond delay="indefinite"/>
                      </p:stCondLst>
                      <p:childTnLst>
                        <p:par>
                          <p:cTn id="5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 nodeType="clickPar">
                      <p:stCondLst>
                        <p:cond delay="indefinite"/>
                      </p:stCondLst>
                      <p:childTnLst>
                        <p:par>
                          <p:cTn id="5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 nodeType="clickPar">
                      <p:stCondLst>
                        <p:cond delay="indefinite"/>
                      </p:stCondLst>
                      <p:childTnLst>
                        <p:par>
                          <p:cTn id="5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 nodeType="clickPar">
                      <p:stCondLst>
                        <p:cond delay="indefinite"/>
                      </p:stCondLst>
                      <p:childTnLst>
                        <p:par>
                          <p:cTn id="5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 nodeType="clickPar">
                      <p:stCondLst>
                        <p:cond delay="indefinite"/>
                      </p:stCondLst>
                      <p:childTnLst>
                        <p:par>
                          <p:cTn id="5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 nodeType="clickPar">
                      <p:stCondLst>
                        <p:cond delay="indefinite"/>
                      </p:stCondLst>
                      <p:childTnLst>
                        <p:par>
                          <p:cTn id="5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 nodeType="clickPar">
                      <p:stCondLst>
                        <p:cond delay="indefinite"/>
                      </p:stCondLst>
                      <p:childTnLst>
                        <p:par>
                          <p:cTn id="5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2000"/>
                                        <p:tgtEl>
                                          <p:spTgt spid="88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00209 -0.04722 " pathEditMode="relative" rAng="0" ptsTypes="AA">
                                      <p:cBhvr>
                                        <p:cTn id="550" dur="2000" fill="hold"/>
                                        <p:tgtEl>
                                          <p:spTgt spid="8847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 nodeType="clickPar">
                      <p:stCondLst>
                        <p:cond delay="indefinite"/>
                      </p:stCondLst>
                      <p:childTnLst>
                        <p:par>
                          <p:cTn id="5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 nodeType="clickPar">
                      <p:stCondLst>
                        <p:cond delay="indefinite"/>
                      </p:stCondLst>
                      <p:childTnLst>
                        <p:par>
                          <p:cTn id="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00104 -0.05 " pathEditMode="relative" rAng="0" ptsTypes="AA">
                                      <p:cBhvr>
                                        <p:cTn id="562" dur="2000" fill="hold"/>
                                        <p:tgtEl>
                                          <p:spTgt spid="884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00"/>
                                    </p:animMotion>
                                  </p:childTnLst>
                                </p:cTn>
                              </p:par>
                              <p:par>
                                <p:cTn id="5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2000"/>
                                        <p:tgtEl>
                                          <p:spTgt spid="88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 nodeType="clickPar">
                      <p:stCondLst>
                        <p:cond delay="indefinite"/>
                      </p:stCondLst>
                      <p:childTnLst>
                        <p:par>
                          <p:cTn id="5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 nodeType="clickPar">
                      <p:stCondLst>
                        <p:cond delay="indefinite"/>
                      </p:stCondLst>
                      <p:childTnLst>
                        <p:par>
                          <p:cTn id="5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2000"/>
                                        <p:tgtEl>
                                          <p:spTgt spid="88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00209 -0.04722 " pathEditMode="relative" rAng="0" ptsTypes="AA">
                                      <p:cBhvr>
                                        <p:cTn id="584" dur="2000" fill="hold"/>
                                        <p:tgtEl>
                                          <p:spTgt spid="8847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 nodeType="clickPar">
                      <p:stCondLst>
                        <p:cond delay="indefinite"/>
                      </p:stCondLst>
                      <p:childTnLst>
                        <p:par>
                          <p:cTn id="5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 nodeType="clickPar">
                      <p:stCondLst>
                        <p:cond delay="indefinite"/>
                      </p:stCondLst>
                      <p:childTnLst>
                        <p:par>
                          <p:cTn id="5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00104 -0.05 " pathEditMode="relative" rAng="0" ptsTypes="AA">
                                      <p:cBhvr>
                                        <p:cTn id="596" dur="2000" fill="hold"/>
                                        <p:tgtEl>
                                          <p:spTgt spid="8847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00"/>
                                    </p:animMotion>
                                  </p:childTnLst>
                                </p:cTn>
                              </p:par>
                              <p:par>
                                <p:cTn id="5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2000"/>
                                        <p:tgtEl>
                                          <p:spTgt spid="88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2000"/>
                                        <p:tgtEl>
                                          <p:spTgt spid="88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 nodeType="clickPar">
                      <p:stCondLst>
                        <p:cond delay="indefinite"/>
                      </p:stCondLst>
                      <p:childTnLst>
                        <p:par>
                          <p:cTn id="6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 nodeType="clickPar">
                      <p:stCondLst>
                        <p:cond delay="indefinite"/>
                      </p:stCondLst>
                      <p:childTnLst>
                        <p:par>
                          <p:cTn id="6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2000"/>
                                        <p:tgtEl>
                                          <p:spTgt spid="88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00209 -0.04722 " pathEditMode="relative" rAng="0" ptsTypes="AA">
                                      <p:cBhvr>
                                        <p:cTn id="623" dur="2000" fill="hold"/>
                                        <p:tgtEl>
                                          <p:spTgt spid="884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 nodeType="clickPar">
                      <p:stCondLst>
                        <p:cond delay="indefinite"/>
                      </p:stCondLst>
                      <p:childTnLst>
                        <p:par>
                          <p:cTn id="6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 nodeType="clickPar">
                      <p:stCondLst>
                        <p:cond delay="indefinite"/>
                      </p:stCondLst>
                      <p:childTnLst>
                        <p:par>
                          <p:cTn id="6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00104 -0.05 " pathEditMode="relative" rAng="0" ptsTypes="AA">
                                      <p:cBhvr>
                                        <p:cTn id="635" dur="2000" fill="hold"/>
                                        <p:tgtEl>
                                          <p:spTgt spid="8848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00"/>
                                    </p:animMotion>
                                  </p:childTnLst>
                                </p:cTn>
                              </p:par>
                              <p:par>
                                <p:cTn id="6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2000"/>
                                        <p:tgtEl>
                                          <p:spTgt spid="88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 nodeType="clickPar">
                      <p:stCondLst>
                        <p:cond delay="indefinite"/>
                      </p:stCondLst>
                      <p:childTnLst>
                        <p:par>
                          <p:cTn id="6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 nodeType="clickPar">
                      <p:stCondLst>
                        <p:cond delay="indefinite"/>
                      </p:stCondLst>
                      <p:childTnLst>
                        <p:par>
                          <p:cTn id="6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3" dur="2000"/>
                                        <p:tgtEl>
                                          <p:spTgt spid="88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00209 -0.04722 " pathEditMode="relative" rAng="0" ptsTypes="AA">
                                      <p:cBhvr>
                                        <p:cTn id="657" dur="2000" fill="hold"/>
                                        <p:tgtEl>
                                          <p:spTgt spid="8848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 nodeType="clickPar">
                      <p:stCondLst>
                        <p:cond delay="indefinite"/>
                      </p:stCondLst>
                      <p:childTnLst>
                        <p:par>
                          <p:cTn id="6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 nodeType="clickPar">
                      <p:stCondLst>
                        <p:cond delay="indefinite"/>
                      </p:stCondLst>
                      <p:childTnLst>
                        <p:par>
                          <p:cTn id="6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 nodeType="clickPar">
                      <p:stCondLst>
                        <p:cond delay="indefinite"/>
                      </p:stCondLst>
                      <p:childTnLst>
                        <p:par>
                          <p:cTn id="6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 nodeType="clickPar">
                      <p:stCondLst>
                        <p:cond delay="indefinite"/>
                      </p:stCondLst>
                      <p:childTnLst>
                        <p:par>
                          <p:cTn id="6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8" dur="500"/>
                                        <p:tgtEl>
                                          <p:spTgt spid="88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1" dur="2000"/>
                                        <p:tgtEl>
                                          <p:spTgt spid="88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 nodeType="clickPar">
                      <p:stCondLst>
                        <p:cond delay="indefinite"/>
                      </p:stCondLst>
                      <p:childTnLst>
                        <p:par>
                          <p:cTn id="6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00104 -0.05 " pathEditMode="relative" rAng="0" ptsTypes="AA">
                                      <p:cBhvr>
                                        <p:cTn id="685" dur="2000" fill="hold"/>
                                        <p:tgtEl>
                                          <p:spTgt spid="884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00"/>
                                    </p:animMotion>
                                  </p:childTnLst>
                                </p:cTn>
                              </p:par>
                              <p:par>
                                <p:cTn id="6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2000"/>
                                        <p:tgtEl>
                                          <p:spTgt spid="88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 nodeType="clickPar">
                      <p:stCondLst>
                        <p:cond delay="indefinite"/>
                      </p:stCondLst>
                      <p:childTnLst>
                        <p:par>
                          <p:cTn id="6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 nodeType="clickPar">
                      <p:stCondLst>
                        <p:cond delay="indefinite"/>
                      </p:stCondLst>
                      <p:childTnLst>
                        <p:par>
                          <p:cTn id="7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9" grpId="0" build="p" animBg="1"/>
      <p:bldP spid="884740" grpId="0" build="p" animBg="1"/>
      <p:bldP spid="884740" grpId="1" build="allAtOnce" animBg="1"/>
      <p:bldP spid="884751" grpId="0" animBg="1"/>
      <p:bldP spid="884751" grpId="1" animBg="1"/>
      <p:bldP spid="884751" grpId="2" animBg="1"/>
      <p:bldP spid="884752" grpId="0" animBg="1"/>
      <p:bldP spid="884752" grpId="1" animBg="1"/>
      <p:bldP spid="884752" grpId="2" animBg="1"/>
      <p:bldP spid="884753" grpId="0" animBg="1"/>
      <p:bldP spid="884757" grpId="0" animBg="1"/>
      <p:bldP spid="884757" grpId="1" animBg="1"/>
      <p:bldP spid="884758" grpId="0" animBg="1"/>
      <p:bldP spid="884758" grpId="1" animBg="1"/>
      <p:bldP spid="884758" grpId="2" animBg="1"/>
      <p:bldP spid="884758" grpId="3" animBg="1"/>
      <p:bldP spid="884759" grpId="0" animBg="1"/>
      <p:bldP spid="884759" grpId="1" animBg="1"/>
      <p:bldP spid="884759" grpId="2" animBg="1"/>
      <p:bldP spid="884759" grpId="3" animBg="1"/>
      <p:bldP spid="884762" grpId="0" animBg="1"/>
      <p:bldP spid="884762" grpId="1" animBg="1"/>
      <p:bldP spid="884762" grpId="2" animBg="1"/>
      <p:bldP spid="884763" grpId="0" animBg="1"/>
      <p:bldP spid="884763" grpId="1" animBg="1"/>
      <p:bldP spid="884764" grpId="0" animBg="1"/>
      <p:bldP spid="884764" grpId="1" animBg="1"/>
      <p:bldP spid="884764" grpId="2" animBg="1"/>
      <p:bldP spid="884764" grpId="3" animBg="1"/>
      <p:bldP spid="884765" grpId="0" animBg="1"/>
      <p:bldP spid="884765" grpId="1" animBg="1"/>
      <p:bldP spid="884765" grpId="2" animBg="1"/>
      <p:bldP spid="884765" grpId="3" animBg="1"/>
      <p:bldP spid="884767" grpId="0" animBg="1"/>
      <p:bldP spid="884767" grpId="1" animBg="1"/>
      <p:bldP spid="884769" grpId="0" animBg="1"/>
      <p:bldP spid="884769" grpId="1" animBg="1"/>
      <p:bldP spid="884769" grpId="2" animBg="1"/>
      <p:bldP spid="884769" grpId="3" animBg="1"/>
      <p:bldP spid="884770" grpId="0" animBg="1"/>
      <p:bldP spid="884770" grpId="1" animBg="1"/>
      <p:bldP spid="884771" grpId="0" animBg="1"/>
      <p:bldP spid="884771" grpId="1" animBg="1"/>
      <p:bldP spid="884771" grpId="2" animBg="1"/>
      <p:bldP spid="884772" grpId="0" animBg="1"/>
      <p:bldP spid="884772" grpId="1" animBg="1"/>
      <p:bldP spid="884772" grpId="2" animBg="1"/>
      <p:bldP spid="884773" grpId="0" animBg="1"/>
      <p:bldP spid="884773" grpId="1" animBg="1"/>
      <p:bldP spid="884775" grpId="0" animBg="1"/>
      <p:bldP spid="884775" grpId="1" animBg="1"/>
      <p:bldP spid="884775" grpId="2" animBg="1"/>
      <p:bldP spid="884775" grpId="3" animBg="1"/>
      <p:bldP spid="884776" grpId="0"/>
      <p:bldP spid="884777" grpId="0" animBg="1"/>
      <p:bldP spid="884777" grpId="1" animBg="1"/>
      <p:bldP spid="884777" grpId="2" animBg="1"/>
      <p:bldP spid="884777" grpId="3" animBg="1"/>
      <p:bldP spid="884779" grpId="0" animBg="1"/>
      <p:bldP spid="884779" grpId="1" animBg="1"/>
      <p:bldP spid="884779" grpId="2" animBg="1"/>
      <p:bldP spid="884780" grpId="0" animBg="1"/>
      <p:bldP spid="884780" grpId="1" animBg="1"/>
      <p:bldP spid="884780" grpId="2" animBg="1"/>
      <p:bldP spid="884780" grpId="3" animBg="1"/>
      <p:bldP spid="884781" grpId="0" animBg="1"/>
      <p:bldP spid="884781" grpId="1" animBg="1"/>
      <p:bldP spid="884781" grpId="2" animBg="1"/>
      <p:bldP spid="884781" grpId="3" animBg="1"/>
      <p:bldP spid="884782" grpId="0" animBg="1"/>
      <p:bldP spid="884782" grpId="1" animBg="1"/>
      <p:bldP spid="884782" grpId="2" animBg="1"/>
      <p:bldP spid="884783" grpId="0" animBg="1"/>
      <p:bldP spid="884783" grpId="1" animBg="1"/>
      <p:bldP spid="884783" grpId="2" animBg="1"/>
      <p:bldP spid="884784" grpId="0" animBg="1"/>
      <p:bldP spid="884784" grpId="1" animBg="1"/>
      <p:bldP spid="884784" grpId="2" animBg="1"/>
      <p:bldP spid="884785" grpId="0" animBg="1"/>
      <p:bldP spid="884785" grpId="1" animBg="1"/>
      <p:bldP spid="884786" grpId="0" animBg="1"/>
      <p:bldP spid="884786" grpId="1" animBg="1"/>
      <p:bldP spid="884789" grpId="0" animBg="1"/>
      <p:bldP spid="884794" grpId="0" animBg="1"/>
      <p:bldP spid="884799" grpId="0" animBg="1"/>
      <p:bldP spid="884804" grpId="0" animBg="1"/>
      <p:bldP spid="884804" grpId="1" animBg="1"/>
      <p:bldP spid="884805" grpId="0" animBg="1"/>
      <p:bldP spid="884805" grpId="1" animBg="1"/>
      <p:bldP spid="884806" grpId="0" animBg="1"/>
      <p:bldP spid="884807" grpId="0"/>
      <p:bldP spid="884810" grpId="0"/>
      <p:bldP spid="884811" grpId="0"/>
      <p:bldP spid="884812" grpId="0"/>
      <p:bldP spid="884813" grpId="0"/>
      <p:bldP spid="884814" grpId="0"/>
      <p:bldP spid="884815" grpId="0"/>
      <p:bldP spid="884816" grpId="0"/>
      <p:bldP spid="884817" grpId="0" animBg="1"/>
      <p:bldP spid="884817" grpId="1" animBg="1"/>
      <p:bldP spid="884818" grpId="0" animBg="1"/>
      <p:bldP spid="884818" grpId="1" animBg="1"/>
      <p:bldP spid="884819" grpId="0" animBg="1"/>
      <p:bldP spid="884819" grpId="1" animBg="1"/>
      <p:bldP spid="884823" grpId="0" animBg="1"/>
      <p:bldP spid="884823" grpId="1" animBg="1"/>
      <p:bldP spid="884824" grpId="0" animBg="1"/>
      <p:bldP spid="884824" grpId="1" animBg="1"/>
      <p:bldP spid="884825" grpId="0" animBg="1"/>
      <p:bldP spid="884825" grpId="1" animBg="1"/>
      <p:bldP spid="884826" grpId="0" animBg="1"/>
      <p:bldP spid="884826" grpId="1" animBg="1"/>
      <p:bldP spid="884827" grpId="0" animBg="1"/>
      <p:bldP spid="884827" grpId="1" animBg="1"/>
      <p:bldP spid="884828" grpId="0" animBg="1"/>
      <p:bldP spid="884828" grpI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3ED6-465C-4074-9535-EDBDB297DEDA}" type="slidenum">
              <a:rPr lang="en-US"/>
              <a:pPr/>
              <a:t>98</a:t>
            </a:fld>
            <a:endParaRPr lang="en-US"/>
          </a:p>
        </p:txBody>
      </p:sp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A74-C1DC-4F1B-935B-2AEC9B45AD16}" type="slidenum">
              <a:rPr lang="en-US"/>
              <a:pPr/>
              <a:t>99</a:t>
            </a:fld>
            <a:endParaRPr lang="en-US"/>
          </a:p>
        </p:txBody>
      </p:sp>
      <p:sp>
        <p:nvSpPr>
          <p:cNvPr id="888834" name="Text Box 2"/>
          <p:cNvSpPr txBox="1">
            <a:spLocks noChangeArrowheads="1"/>
          </p:cNvSpPr>
          <p:nvPr/>
        </p:nvSpPr>
        <p:spPr bwMode="auto">
          <a:xfrm>
            <a:off x="295275" y="4875213"/>
            <a:ext cx="5480050" cy="164782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u="sng"/>
              <a:t>Reverse-O Yell:</a:t>
            </a:r>
          </a:p>
          <a:p>
            <a:pPr algn="l"/>
            <a:r>
              <a:rPr lang="en-US" sz="1700"/>
              <a:t>If you’re the </a:t>
            </a:r>
            <a:r>
              <a:rPr lang="en-US" sz="1700">
                <a:solidFill>
                  <a:srgbClr val="6600CC"/>
                </a:solidFill>
              </a:rPr>
              <a:t>last one</a:t>
            </a:r>
            <a:r>
              <a:rPr lang="en-US" sz="1700"/>
              <a:t> in line</a:t>
            </a:r>
          </a:p>
          <a:p>
            <a:pPr algn="l"/>
            <a:r>
              <a:rPr lang="en-US" sz="1700"/>
              <a:t>     Yell out your name</a:t>
            </a:r>
          </a:p>
          <a:p>
            <a:pPr algn="l"/>
            <a:r>
              <a:rPr lang="en-US" sz="1700"/>
              <a:t>Otherwise</a:t>
            </a:r>
          </a:p>
          <a:p>
            <a:pPr algn="l"/>
            <a:r>
              <a:rPr lang="en-US" sz="1700"/>
              <a:t>    Give a copy of this note to the </a:t>
            </a:r>
            <a:r>
              <a:rPr lang="en-US" sz="1700">
                <a:solidFill>
                  <a:srgbClr val="6600CC"/>
                </a:solidFill>
              </a:rPr>
              <a:t>next guy</a:t>
            </a:r>
          </a:p>
          <a:p>
            <a:pPr algn="l"/>
            <a:r>
              <a:rPr lang="en-US" sz="1700"/>
              <a:t>    When they’re done with the note, yell your name</a:t>
            </a:r>
          </a:p>
        </p:txBody>
      </p:sp>
      <p:pic>
        <p:nvPicPr>
          <p:cNvPr id="888835" name="Picture 3" descr="MCj0440504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1447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8836" name="Picture 4" descr="MCj044051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2400"/>
            <a:ext cx="14509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8837" name="Picture 5" descr="MCj0440496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90600"/>
            <a:ext cx="15875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8838" name="Line 6"/>
          <p:cNvSpPr>
            <a:spLocks noChangeShapeType="1"/>
          </p:cNvSpPr>
          <p:nvPr/>
        </p:nvSpPr>
        <p:spPr bwMode="auto">
          <a:xfrm>
            <a:off x="85725" y="53038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39" name="Line 7"/>
          <p:cNvSpPr>
            <a:spLocks noChangeShapeType="1"/>
          </p:cNvSpPr>
          <p:nvPr/>
        </p:nvSpPr>
        <p:spPr bwMode="auto">
          <a:xfrm>
            <a:off x="76200" y="5808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88840" name="Picture 8" descr="MCj0440480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4013"/>
            <a:ext cx="1447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8841" name="Line 9"/>
          <p:cNvSpPr>
            <a:spLocks noChangeShapeType="1"/>
          </p:cNvSpPr>
          <p:nvPr/>
        </p:nvSpPr>
        <p:spPr bwMode="auto">
          <a:xfrm>
            <a:off x="333375" y="60944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42" name="Rectangle 10"/>
          <p:cNvSpPr>
            <a:spLocks noChangeArrowheads="1"/>
          </p:cNvSpPr>
          <p:nvPr/>
        </p:nvSpPr>
        <p:spPr bwMode="auto">
          <a:xfrm>
            <a:off x="285750" y="4857750"/>
            <a:ext cx="5581650" cy="16668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8843" name="Text Box 11"/>
          <p:cNvSpPr txBox="1">
            <a:spLocks noChangeArrowheads="1"/>
          </p:cNvSpPr>
          <p:nvPr/>
        </p:nvSpPr>
        <p:spPr bwMode="auto">
          <a:xfrm>
            <a:off x="561975" y="4894263"/>
            <a:ext cx="5480050" cy="164782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u="sng"/>
              <a:t>Reverse-O Yell:</a:t>
            </a:r>
          </a:p>
          <a:p>
            <a:pPr algn="l"/>
            <a:r>
              <a:rPr lang="en-US" sz="1700"/>
              <a:t>If you’re the last one in line</a:t>
            </a:r>
          </a:p>
          <a:p>
            <a:pPr algn="l"/>
            <a:r>
              <a:rPr lang="en-US" sz="1700"/>
              <a:t>     Yell out your name</a:t>
            </a:r>
          </a:p>
          <a:p>
            <a:pPr algn="l"/>
            <a:r>
              <a:rPr lang="en-US" sz="1700"/>
              <a:t>Otherwise</a:t>
            </a:r>
          </a:p>
          <a:p>
            <a:pPr algn="l"/>
            <a:r>
              <a:rPr lang="en-US" sz="1700"/>
              <a:t>    Give a copy of this note to the next guy</a:t>
            </a:r>
          </a:p>
          <a:p>
            <a:pPr algn="l"/>
            <a:r>
              <a:rPr lang="en-US" sz="1700"/>
              <a:t>    When they’re done with the note, yell your name</a:t>
            </a:r>
          </a:p>
        </p:txBody>
      </p:sp>
      <p:sp>
        <p:nvSpPr>
          <p:cNvPr id="888844" name="Line 12"/>
          <p:cNvSpPr>
            <a:spLocks noChangeShapeType="1"/>
          </p:cNvSpPr>
          <p:nvPr/>
        </p:nvSpPr>
        <p:spPr bwMode="auto">
          <a:xfrm>
            <a:off x="2076450" y="4276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45" name="Line 13"/>
          <p:cNvSpPr>
            <a:spLocks noChangeShapeType="1"/>
          </p:cNvSpPr>
          <p:nvPr/>
        </p:nvSpPr>
        <p:spPr bwMode="auto">
          <a:xfrm>
            <a:off x="2095500" y="4819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46" name="Line 14"/>
          <p:cNvSpPr>
            <a:spLocks noChangeShapeType="1"/>
          </p:cNvSpPr>
          <p:nvPr/>
        </p:nvSpPr>
        <p:spPr bwMode="auto">
          <a:xfrm>
            <a:off x="2314575" y="5084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47" name="Rectangle 15"/>
          <p:cNvSpPr>
            <a:spLocks noChangeArrowheads="1"/>
          </p:cNvSpPr>
          <p:nvPr/>
        </p:nvSpPr>
        <p:spPr bwMode="auto">
          <a:xfrm>
            <a:off x="2238375" y="3819525"/>
            <a:ext cx="5581650" cy="16668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8848" name="Text Box 16"/>
          <p:cNvSpPr txBox="1">
            <a:spLocks noChangeArrowheads="1"/>
          </p:cNvSpPr>
          <p:nvPr/>
        </p:nvSpPr>
        <p:spPr bwMode="auto">
          <a:xfrm>
            <a:off x="2552700" y="3789363"/>
            <a:ext cx="5480050" cy="164782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u="sng"/>
              <a:t>Reverse-O Yell:</a:t>
            </a:r>
          </a:p>
          <a:p>
            <a:pPr algn="l"/>
            <a:r>
              <a:rPr lang="en-US" sz="1700"/>
              <a:t>If you’re the last one in line</a:t>
            </a:r>
          </a:p>
          <a:p>
            <a:pPr algn="l"/>
            <a:r>
              <a:rPr lang="en-US" sz="1700"/>
              <a:t>     Yell out your name</a:t>
            </a:r>
          </a:p>
          <a:p>
            <a:pPr algn="l"/>
            <a:r>
              <a:rPr lang="en-US" sz="1700"/>
              <a:t>Otherwise</a:t>
            </a:r>
          </a:p>
          <a:p>
            <a:pPr algn="l"/>
            <a:r>
              <a:rPr lang="en-US" sz="1700"/>
              <a:t>    Give a copy of this note to the next guy</a:t>
            </a:r>
          </a:p>
          <a:p>
            <a:pPr algn="l"/>
            <a:r>
              <a:rPr lang="en-US" sz="1700"/>
              <a:t>    When they’re done with the note, yell your name</a:t>
            </a:r>
          </a:p>
        </p:txBody>
      </p:sp>
      <p:sp>
        <p:nvSpPr>
          <p:cNvPr id="888849" name="Line 17"/>
          <p:cNvSpPr>
            <a:spLocks noChangeShapeType="1"/>
          </p:cNvSpPr>
          <p:nvPr/>
        </p:nvSpPr>
        <p:spPr bwMode="auto">
          <a:xfrm>
            <a:off x="3933825" y="3467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50" name="Line 18"/>
          <p:cNvSpPr>
            <a:spLocks noChangeShapeType="1"/>
          </p:cNvSpPr>
          <p:nvPr/>
        </p:nvSpPr>
        <p:spPr bwMode="auto">
          <a:xfrm>
            <a:off x="3924300" y="3971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51" name="Line 19"/>
          <p:cNvSpPr>
            <a:spLocks noChangeShapeType="1"/>
          </p:cNvSpPr>
          <p:nvPr/>
        </p:nvSpPr>
        <p:spPr bwMode="auto">
          <a:xfrm>
            <a:off x="4181475" y="4257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52" name="Rectangle 20"/>
          <p:cNvSpPr>
            <a:spLocks noChangeArrowheads="1"/>
          </p:cNvSpPr>
          <p:nvPr/>
        </p:nvSpPr>
        <p:spPr bwMode="auto">
          <a:xfrm>
            <a:off x="4133850" y="3038475"/>
            <a:ext cx="5581650" cy="16668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8853" name="Text Box 21"/>
          <p:cNvSpPr txBox="1">
            <a:spLocks noChangeArrowheads="1"/>
          </p:cNvSpPr>
          <p:nvPr/>
        </p:nvSpPr>
        <p:spPr bwMode="auto">
          <a:xfrm>
            <a:off x="4429125" y="2884488"/>
            <a:ext cx="5480050" cy="1647825"/>
          </a:xfrm>
          <a:prstGeom prst="rect">
            <a:avLst/>
          </a:prstGeom>
          <a:solidFill>
            <a:srgbClr val="FFFB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u="sng"/>
              <a:t>Reverse-O Yell:</a:t>
            </a:r>
          </a:p>
          <a:p>
            <a:pPr algn="l"/>
            <a:r>
              <a:rPr lang="en-US" sz="1700"/>
              <a:t>If you’re the last one in line</a:t>
            </a:r>
          </a:p>
          <a:p>
            <a:pPr algn="l"/>
            <a:r>
              <a:rPr lang="en-US" sz="1700"/>
              <a:t>     Yell out your name</a:t>
            </a:r>
          </a:p>
          <a:p>
            <a:pPr algn="l"/>
            <a:r>
              <a:rPr lang="en-US" sz="1700"/>
              <a:t>Otherwise</a:t>
            </a:r>
          </a:p>
          <a:p>
            <a:pPr algn="l"/>
            <a:r>
              <a:rPr lang="en-US" sz="1700"/>
              <a:t>    Give a copy of this note to the next guy</a:t>
            </a:r>
          </a:p>
          <a:p>
            <a:pPr algn="l"/>
            <a:r>
              <a:rPr lang="en-US" sz="1700"/>
              <a:t>    When they’re done with the note, yell your name</a:t>
            </a:r>
          </a:p>
        </p:txBody>
      </p:sp>
      <p:sp>
        <p:nvSpPr>
          <p:cNvPr id="888854" name="Line 22"/>
          <p:cNvSpPr>
            <a:spLocks noChangeShapeType="1"/>
          </p:cNvSpPr>
          <p:nvPr/>
        </p:nvSpPr>
        <p:spPr bwMode="auto">
          <a:xfrm>
            <a:off x="5791200" y="2543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55" name="Line 23"/>
          <p:cNvSpPr>
            <a:spLocks noChangeShapeType="1"/>
          </p:cNvSpPr>
          <p:nvPr/>
        </p:nvSpPr>
        <p:spPr bwMode="auto">
          <a:xfrm>
            <a:off x="6096000" y="281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56" name="AutoShape 24"/>
          <p:cNvSpPr>
            <a:spLocks noChangeArrowheads="1"/>
          </p:cNvSpPr>
          <p:nvPr/>
        </p:nvSpPr>
        <p:spPr bwMode="auto">
          <a:xfrm>
            <a:off x="7038975" y="95250"/>
            <a:ext cx="1828800" cy="762000"/>
          </a:xfrm>
          <a:prstGeom prst="wedgeRoundRectCallout">
            <a:avLst>
              <a:gd name="adj1" fmla="val -36458"/>
              <a:gd name="adj2" fmla="val 76250"/>
              <a:gd name="adj3" fmla="val 16667"/>
            </a:avLst>
          </a:prstGeom>
          <a:solidFill>
            <a:srgbClr val="F7FFF8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I’m</a:t>
            </a:r>
          </a:p>
        </p:txBody>
      </p:sp>
      <p:sp>
        <p:nvSpPr>
          <p:cNvPr id="888857" name="Text Box 25"/>
          <p:cNvSpPr txBox="1">
            <a:spLocks noChangeArrowheads="1"/>
          </p:cNvSpPr>
          <p:nvPr/>
        </p:nvSpPr>
        <p:spPr bwMode="auto">
          <a:xfrm>
            <a:off x="7537450" y="441325"/>
            <a:ext cx="815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Harry</a:t>
            </a:r>
          </a:p>
        </p:txBody>
      </p:sp>
      <p:sp>
        <p:nvSpPr>
          <p:cNvPr id="888858" name="Line 26"/>
          <p:cNvSpPr>
            <a:spLocks noChangeShapeType="1"/>
          </p:cNvSpPr>
          <p:nvPr/>
        </p:nvSpPr>
        <p:spPr bwMode="auto">
          <a:xfrm>
            <a:off x="4181475" y="4514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59" name="AutoShape 27"/>
          <p:cNvSpPr>
            <a:spLocks noChangeArrowheads="1"/>
          </p:cNvSpPr>
          <p:nvPr/>
        </p:nvSpPr>
        <p:spPr bwMode="auto">
          <a:xfrm>
            <a:off x="4743450" y="333375"/>
            <a:ext cx="1828800" cy="762000"/>
          </a:xfrm>
          <a:prstGeom prst="wedgeRoundRectCallout">
            <a:avLst>
              <a:gd name="adj1" fmla="val -36458"/>
              <a:gd name="adj2" fmla="val 76250"/>
              <a:gd name="adj3" fmla="val 16667"/>
            </a:avLst>
          </a:prstGeom>
          <a:solidFill>
            <a:srgbClr val="F7FFF8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I’m</a:t>
            </a:r>
          </a:p>
        </p:txBody>
      </p:sp>
      <p:sp>
        <p:nvSpPr>
          <p:cNvPr id="888860" name="Text Box 28"/>
          <p:cNvSpPr txBox="1">
            <a:spLocks noChangeArrowheads="1"/>
          </p:cNvSpPr>
          <p:nvPr/>
        </p:nvSpPr>
        <p:spPr bwMode="auto">
          <a:xfrm>
            <a:off x="5241925" y="679450"/>
            <a:ext cx="839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Nancy</a:t>
            </a:r>
          </a:p>
        </p:txBody>
      </p:sp>
      <p:sp>
        <p:nvSpPr>
          <p:cNvPr id="888861" name="Line 29"/>
          <p:cNvSpPr>
            <a:spLocks noChangeShapeType="1"/>
          </p:cNvSpPr>
          <p:nvPr/>
        </p:nvSpPr>
        <p:spPr bwMode="auto">
          <a:xfrm>
            <a:off x="2305050" y="53419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62" name="AutoShape 30"/>
          <p:cNvSpPr>
            <a:spLocks noChangeArrowheads="1"/>
          </p:cNvSpPr>
          <p:nvPr/>
        </p:nvSpPr>
        <p:spPr bwMode="auto">
          <a:xfrm>
            <a:off x="2819400" y="1219200"/>
            <a:ext cx="1828800" cy="762000"/>
          </a:xfrm>
          <a:prstGeom prst="wedgeRoundRectCallout">
            <a:avLst>
              <a:gd name="adj1" fmla="val -36458"/>
              <a:gd name="adj2" fmla="val 76250"/>
              <a:gd name="adj3" fmla="val 16667"/>
            </a:avLst>
          </a:prstGeom>
          <a:solidFill>
            <a:srgbClr val="F7FFF8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I’m</a:t>
            </a:r>
          </a:p>
        </p:txBody>
      </p:sp>
      <p:sp>
        <p:nvSpPr>
          <p:cNvPr id="888863" name="Text Box 31"/>
          <p:cNvSpPr txBox="1">
            <a:spLocks noChangeArrowheads="1"/>
          </p:cNvSpPr>
          <p:nvPr/>
        </p:nvSpPr>
        <p:spPr bwMode="auto">
          <a:xfrm>
            <a:off x="3317875" y="1565275"/>
            <a:ext cx="852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Phyllis</a:t>
            </a:r>
          </a:p>
        </p:txBody>
      </p:sp>
      <p:sp>
        <p:nvSpPr>
          <p:cNvPr id="888864" name="Line 32"/>
          <p:cNvSpPr>
            <a:spLocks noChangeShapeType="1"/>
          </p:cNvSpPr>
          <p:nvPr/>
        </p:nvSpPr>
        <p:spPr bwMode="auto">
          <a:xfrm>
            <a:off x="333375" y="6361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8865" name="AutoShape 33"/>
          <p:cNvSpPr>
            <a:spLocks noChangeArrowheads="1"/>
          </p:cNvSpPr>
          <p:nvPr/>
        </p:nvSpPr>
        <p:spPr bwMode="auto">
          <a:xfrm>
            <a:off x="1066800" y="2371725"/>
            <a:ext cx="1828800" cy="762000"/>
          </a:xfrm>
          <a:prstGeom prst="wedgeRoundRectCallout">
            <a:avLst>
              <a:gd name="adj1" fmla="val -36458"/>
              <a:gd name="adj2" fmla="val 76250"/>
              <a:gd name="adj3" fmla="val 16667"/>
            </a:avLst>
          </a:prstGeom>
          <a:solidFill>
            <a:srgbClr val="F7FFF8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I’m</a:t>
            </a:r>
          </a:p>
        </p:txBody>
      </p:sp>
      <p:sp>
        <p:nvSpPr>
          <p:cNvPr id="888866" name="Text Box 34"/>
          <p:cNvSpPr txBox="1">
            <a:spLocks noChangeArrowheads="1"/>
          </p:cNvSpPr>
          <p:nvPr/>
        </p:nvSpPr>
        <p:spPr bwMode="auto">
          <a:xfrm>
            <a:off x="1565275" y="2717800"/>
            <a:ext cx="796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Leslie</a:t>
            </a:r>
          </a:p>
        </p:txBody>
      </p:sp>
      <p:sp>
        <p:nvSpPr>
          <p:cNvPr id="888867" name="Text Box 35"/>
          <p:cNvSpPr txBox="1">
            <a:spLocks noChangeArrowheads="1"/>
          </p:cNvSpPr>
          <p:nvPr/>
        </p:nvSpPr>
        <p:spPr bwMode="auto">
          <a:xfrm>
            <a:off x="7032625" y="1641475"/>
            <a:ext cx="815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FFDD"/>
                </a:solidFill>
              </a:rPr>
              <a:t>Harry</a:t>
            </a:r>
          </a:p>
        </p:txBody>
      </p:sp>
      <p:sp>
        <p:nvSpPr>
          <p:cNvPr id="888868" name="Text Box 36"/>
          <p:cNvSpPr txBox="1">
            <a:spLocks noChangeArrowheads="1"/>
          </p:cNvSpPr>
          <p:nvPr/>
        </p:nvSpPr>
        <p:spPr bwMode="auto">
          <a:xfrm>
            <a:off x="5146675" y="247015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FFDD"/>
                </a:solidFill>
              </a:rPr>
              <a:t>Nan</a:t>
            </a:r>
          </a:p>
        </p:txBody>
      </p:sp>
      <p:sp>
        <p:nvSpPr>
          <p:cNvPr id="888869" name="Text Box 37"/>
          <p:cNvSpPr txBox="1">
            <a:spLocks noChangeArrowheads="1"/>
          </p:cNvSpPr>
          <p:nvPr/>
        </p:nvSpPr>
        <p:spPr bwMode="auto">
          <a:xfrm>
            <a:off x="2924175" y="3433763"/>
            <a:ext cx="852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FFDD"/>
                </a:solidFill>
              </a:rPr>
              <a:t>Phyllis</a:t>
            </a:r>
          </a:p>
        </p:txBody>
      </p:sp>
      <p:sp>
        <p:nvSpPr>
          <p:cNvPr id="888870" name="Text Box 38"/>
          <p:cNvSpPr txBox="1">
            <a:spLocks noChangeArrowheads="1"/>
          </p:cNvSpPr>
          <p:nvPr/>
        </p:nvSpPr>
        <p:spPr bwMode="auto">
          <a:xfrm>
            <a:off x="1209675" y="4367213"/>
            <a:ext cx="546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FFDD"/>
                </a:solidFill>
              </a:rPr>
              <a:t>Les</a:t>
            </a:r>
          </a:p>
        </p:txBody>
      </p:sp>
      <p:sp>
        <p:nvSpPr>
          <p:cNvPr id="888871" name="AutoShape 39"/>
          <p:cNvSpPr>
            <a:spLocks noChangeArrowheads="1"/>
          </p:cNvSpPr>
          <p:nvPr/>
        </p:nvSpPr>
        <p:spPr bwMode="auto">
          <a:xfrm>
            <a:off x="2019300" y="3971925"/>
            <a:ext cx="2286000" cy="9906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FFFFDD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This is the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base</a:t>
            </a:r>
            <a:r>
              <a:rPr lang="en-US"/>
              <a:t> case!</a:t>
            </a:r>
          </a:p>
        </p:txBody>
      </p:sp>
      <p:sp>
        <p:nvSpPr>
          <p:cNvPr id="888872" name="AutoShape 40"/>
          <p:cNvSpPr>
            <a:spLocks noChangeArrowheads="1"/>
          </p:cNvSpPr>
          <p:nvPr/>
        </p:nvSpPr>
        <p:spPr bwMode="auto">
          <a:xfrm>
            <a:off x="4143375" y="4267200"/>
            <a:ext cx="3781425" cy="1514475"/>
          </a:xfrm>
          <a:prstGeom prst="cloudCallout">
            <a:avLst>
              <a:gd name="adj1" fmla="val -46222"/>
              <a:gd name="adj2" fmla="val 63102"/>
            </a:avLst>
          </a:prstGeom>
          <a:solidFill>
            <a:srgbClr val="FFFFDD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This is the </a:t>
            </a:r>
            <a:r>
              <a:rPr lang="en-US">
                <a:solidFill>
                  <a:srgbClr val="6600CC"/>
                </a:solidFill>
              </a:rPr>
              <a:t>simplifying</a:t>
            </a:r>
            <a:r>
              <a:rPr lang="en-US"/>
              <a:t> case! It gets us closer and closer to the last guy!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8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8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8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L 0.18854 -0.14861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888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-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8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82 0.01342 L 0.17118 -0.1101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8888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6181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8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8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82 0.01342 L 0.17118 -0.1101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8888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6181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8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88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74167 0.06667 " pathEditMode="relative" ptsTypes="AA">
                                      <p:cBhvr>
                                        <p:cTn id="164" dur="2000" fill="hold"/>
                                        <p:tgtEl>
                                          <p:spTgt spid="8888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888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888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888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8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-0.48959 0.07917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888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79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888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888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888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88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-0.27813 -0.00417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8888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888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888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888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88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-0.08542 -0.12778 " pathEditMode="relative" rAng="0" ptsTypes="AA">
                                      <p:cBhvr>
                                        <p:cTn id="272" dur="2000" fill="hold"/>
                                        <p:tgtEl>
                                          <p:spTgt spid="8888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888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4" grpId="0" animBg="1"/>
      <p:bldP spid="888838" grpId="0" animBg="1"/>
      <p:bldP spid="888838" grpId="1" animBg="1"/>
      <p:bldP spid="888839" grpId="0" animBg="1"/>
      <p:bldP spid="888839" grpId="1" animBg="1"/>
      <p:bldP spid="888841" grpId="0" animBg="1"/>
      <p:bldP spid="888841" grpId="1" animBg="1"/>
      <p:bldP spid="888842" grpId="0" animBg="1"/>
      <p:bldP spid="888842" grpId="1" animBg="1"/>
      <p:bldP spid="888843" grpId="0" animBg="1"/>
      <p:bldP spid="888843" grpId="1" animBg="1"/>
      <p:bldP spid="888843" grpId="2" animBg="1"/>
      <p:bldP spid="888844" grpId="0" animBg="1"/>
      <p:bldP spid="888844" grpId="1" animBg="1"/>
      <p:bldP spid="888845" grpId="0" animBg="1"/>
      <p:bldP spid="888845" grpId="1" animBg="1"/>
      <p:bldP spid="888846" grpId="0" animBg="1"/>
      <p:bldP spid="888846" grpId="1" animBg="1"/>
      <p:bldP spid="888847" grpId="0" animBg="1"/>
      <p:bldP spid="888847" grpId="1" animBg="1"/>
      <p:bldP spid="888848" grpId="0" animBg="1"/>
      <p:bldP spid="888848" grpId="1" animBg="1"/>
      <p:bldP spid="888848" grpId="2" animBg="1"/>
      <p:bldP spid="888849" grpId="0" animBg="1"/>
      <p:bldP spid="888849" grpId="1" animBg="1"/>
      <p:bldP spid="888850" grpId="0" animBg="1"/>
      <p:bldP spid="888850" grpId="1" animBg="1"/>
      <p:bldP spid="888851" grpId="0" animBg="1"/>
      <p:bldP spid="888851" grpId="1" animBg="1"/>
      <p:bldP spid="888852" grpId="0" animBg="1"/>
      <p:bldP spid="888852" grpId="1" animBg="1"/>
      <p:bldP spid="888853" grpId="0" animBg="1"/>
      <p:bldP spid="888853" grpId="1" animBg="1"/>
      <p:bldP spid="888853" grpId="2" animBg="1"/>
      <p:bldP spid="888854" grpId="0" animBg="1"/>
      <p:bldP spid="888854" grpId="1" animBg="1"/>
      <p:bldP spid="888855" grpId="0" animBg="1"/>
      <p:bldP spid="888855" grpId="1" animBg="1"/>
      <p:bldP spid="888856" grpId="0" animBg="1"/>
      <p:bldP spid="888856" grpId="1" animBg="1"/>
      <p:bldP spid="888857" grpId="0"/>
      <p:bldP spid="888857" grpId="1"/>
      <p:bldP spid="888858" grpId="0" animBg="1"/>
      <p:bldP spid="888858" grpId="1" animBg="1"/>
      <p:bldP spid="888859" grpId="0" animBg="1"/>
      <p:bldP spid="888859" grpId="1" animBg="1"/>
      <p:bldP spid="888860" grpId="0"/>
      <p:bldP spid="888860" grpId="1"/>
      <p:bldP spid="888861" grpId="0" animBg="1"/>
      <p:bldP spid="888861" grpId="1" animBg="1"/>
      <p:bldP spid="888862" grpId="0" animBg="1"/>
      <p:bldP spid="888862" grpId="1" animBg="1"/>
      <p:bldP spid="888863" grpId="0"/>
      <p:bldP spid="888863" grpId="1"/>
      <p:bldP spid="888864" grpId="0" animBg="1"/>
      <p:bldP spid="888864" grpId="1" animBg="1"/>
      <p:bldP spid="888865" grpId="0" animBg="1"/>
      <p:bldP spid="888865" grpId="1" animBg="1"/>
      <p:bldP spid="888866" grpId="0"/>
      <p:bldP spid="888866" grpId="1"/>
      <p:bldP spid="888867" grpId="0"/>
      <p:bldP spid="888868" grpId="0"/>
      <p:bldP spid="888869" grpId="0"/>
      <p:bldP spid="888870" grpId="0"/>
      <p:bldP spid="888871" grpId="0" animBg="1"/>
      <p:bldP spid="888871" grpId="1" animBg="1"/>
      <p:bldP spid="888872" grpId="0" animBg="1"/>
      <p:bldP spid="888872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CC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CC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30891</TotalTime>
  <Words>15831</Words>
  <Application>Microsoft Office PowerPoint</Application>
  <PresentationFormat>On-screen Show (4:3)</PresentationFormat>
  <Paragraphs>4318</Paragraphs>
  <Slides>102</Slides>
  <Notes>102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Default Design</vt:lpstr>
      <vt:lpstr>Lecture #8</vt:lpstr>
      <vt:lpstr>Recursion!</vt:lpstr>
      <vt:lpstr>Idea Behind</vt:lpstr>
      <vt:lpstr>“The Lazy Person’s Sort”</vt:lpstr>
      <vt:lpstr>“The Lazy Person’s Sort”</vt:lpstr>
      <vt:lpstr>“The Lazy Person’s Sort”</vt:lpstr>
      <vt:lpstr>“The Lazy Person’s Sort”</vt:lpstr>
      <vt:lpstr>“The Lazy Person’s Sort”</vt:lpstr>
      <vt:lpstr>PowerPoint Presentation</vt:lpstr>
      <vt:lpstr>PowerPoint Presentation</vt:lpstr>
      <vt:lpstr>The Two Rules of Recursion</vt:lpstr>
      <vt:lpstr>Simplifying Code</vt:lpstr>
      <vt:lpstr>(Rule 2.5 of Recursion)</vt:lpstr>
      <vt:lpstr>Tracing Through our Function</vt:lpstr>
      <vt:lpstr>Tracing Through Recursion (on Paper)</vt:lpstr>
      <vt:lpstr>Tracing Through Recursion (on Paper)</vt:lpstr>
      <vt:lpstr>Tracing Through Recursion (on Paper)</vt:lpstr>
      <vt:lpstr>Tracing Through Recursion (on Paper)</vt:lpstr>
      <vt:lpstr>Tracing Through Recursion (on Paper)</vt:lpstr>
      <vt:lpstr>Recursion Tracing Exercise</vt:lpstr>
      <vt:lpstr>Writing (Your Own) Recursive Functions: 6 Steps</vt:lpstr>
      <vt:lpstr>Example #1: Factorial</vt:lpstr>
      <vt:lpstr>Step #1: Write the function header</vt:lpstr>
      <vt:lpstr>Step #2: Show how to use your function</vt:lpstr>
      <vt:lpstr>Step #3: Add your base case Code</vt:lpstr>
      <vt:lpstr>Step #4: Add your recursive function call</vt:lpstr>
      <vt:lpstr>Step #5: Add your func’s completion logic</vt:lpstr>
      <vt:lpstr>Step #6: Validating our Function</vt:lpstr>
      <vt:lpstr>Factorial Trace-through</vt:lpstr>
      <vt:lpstr>Example #2: Recursion on an Array</vt:lpstr>
      <vt:lpstr>Step #1: Write the function header</vt:lpstr>
      <vt:lpstr>Step #2: Show how to use your function</vt:lpstr>
      <vt:lpstr>Step #3: Add your base case Code</vt:lpstr>
      <vt:lpstr>Step #4: Add your recursive function call</vt:lpstr>
      <vt:lpstr>Step #5: Add your func’s completion logic</vt:lpstr>
      <vt:lpstr>Step #6: Validating our Function</vt:lpstr>
      <vt:lpstr>Array-summer Trace-through</vt:lpstr>
      <vt:lpstr>Your Turn: Recursion Challenge</vt:lpstr>
      <vt:lpstr>Recursion Challenge</vt:lpstr>
      <vt:lpstr>Recursion Challenge #2</vt:lpstr>
      <vt:lpstr>Working Through Recursion</vt:lpstr>
      <vt:lpstr>Working Through Recursion</vt:lpstr>
      <vt:lpstr>Working Through Recursion</vt:lpstr>
      <vt:lpstr>Example #3: Recursion on a Linked List</vt:lpstr>
      <vt:lpstr>Step #1: Write the function header</vt:lpstr>
      <vt:lpstr>Step #2: Show how to use your function</vt:lpstr>
      <vt:lpstr>Step #3: Add your base case Code</vt:lpstr>
      <vt:lpstr>Step #4: Add your recursive function call</vt:lpstr>
      <vt:lpstr>Step #5: Add your func’s completion logic</vt:lpstr>
      <vt:lpstr>Step #6: Validating our Function</vt:lpstr>
      <vt:lpstr>Largest-in-List Trace-through</vt:lpstr>
      <vt:lpstr>Largest-in-List Trace-through</vt:lpstr>
      <vt:lpstr>Largest-in-List Trace-through</vt:lpstr>
      <vt:lpstr>Recursion Challenge #3</vt:lpstr>
      <vt:lpstr>Recursion Challenge #3</vt:lpstr>
      <vt:lpstr>Recursion Challenge #4</vt:lpstr>
      <vt:lpstr>Recursion Challenge #4</vt:lpstr>
      <vt:lpstr>Let’s see some REAL examples!</vt:lpstr>
      <vt:lpstr>Recursion: Binary Search</vt:lpstr>
      <vt:lpstr>Binary Search: C++ Code</vt:lpstr>
      <vt:lpstr>Recursion: Binary Search</vt:lpstr>
      <vt:lpstr>Recursion: Binary Search</vt:lpstr>
      <vt:lpstr>Recursion: Binary Search</vt:lpstr>
      <vt:lpstr>Recursion: Binary Search</vt:lpstr>
      <vt:lpstr>Recursion: Binary Search</vt:lpstr>
      <vt:lpstr>Recursion Helper Functions</vt:lpstr>
      <vt:lpstr>Solving a Maze</vt:lpstr>
      <vt:lpstr>Solving a Maze</vt:lpstr>
      <vt:lpstr>Solving a Maze</vt:lpstr>
      <vt:lpstr>Solving a Maze</vt:lpstr>
      <vt:lpstr>Building A Chess Game (An intelligent computer player)</vt:lpstr>
      <vt:lpstr>Writing a Chess Player</vt:lpstr>
      <vt:lpstr>Writing a Chess Player</vt:lpstr>
      <vt:lpstr>Writing a Chess Player</vt:lpstr>
      <vt:lpstr>Object-Oriented Design</vt:lpstr>
      <vt:lpstr>Class Design Steps</vt:lpstr>
      <vt:lpstr>An Example</vt:lpstr>
      <vt:lpstr>Step #1: Identify Objects</vt:lpstr>
      <vt:lpstr>Step #1b: Identify Objects</vt:lpstr>
      <vt:lpstr>Step #2a: Identify Operations</vt:lpstr>
      <vt:lpstr>Step #2b: Associate Operations w/Classes</vt:lpstr>
      <vt:lpstr>Step #2b: Associate Operations w/Classes</vt:lpstr>
      <vt:lpstr>Step 3: Determine Relationships &amp; Data </vt:lpstr>
      <vt:lpstr>Step 3: Determine Relationships &amp; Data </vt:lpstr>
      <vt:lpstr>Step 3: Determine Relationships &amp; Data </vt:lpstr>
      <vt:lpstr>Step 4: Determine Interactions</vt:lpstr>
      <vt:lpstr>Use Case #1</vt:lpstr>
      <vt:lpstr>Use Case #2</vt:lpstr>
      <vt:lpstr>Class Design Conclusions</vt:lpstr>
      <vt:lpstr>Appendix</vt:lpstr>
      <vt:lpstr>Recursion: General Approach</vt:lpstr>
      <vt:lpstr>Recursion: Two Categories</vt:lpstr>
      <vt:lpstr>Recursion: Two Categories</vt:lpstr>
      <vt:lpstr>Working Through Recursion</vt:lpstr>
      <vt:lpstr>Working Through Recursion</vt:lpstr>
      <vt:lpstr>Working Through Recursion</vt:lpstr>
      <vt:lpstr>Writing a Chess Player</vt:lpstr>
      <vt:lpstr>Appendix</vt:lpstr>
      <vt:lpstr>PowerPoint Presentation</vt:lpstr>
      <vt:lpstr>Working Through Recursion</vt:lpstr>
      <vt:lpstr>“The Lazy Person’s Sort”</vt:lpstr>
      <vt:lpstr>Merge 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Wesley Lau</cp:lastModifiedBy>
  <cp:revision>5038</cp:revision>
  <dcterms:created xsi:type="dcterms:W3CDTF">2002-10-09T05:27:34Z</dcterms:created>
  <dcterms:modified xsi:type="dcterms:W3CDTF">2013-02-09T06:48:42Z</dcterms:modified>
</cp:coreProperties>
</file>