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handoutMasterIdLst>
    <p:handoutMasterId r:id="rId70"/>
  </p:handoutMasterIdLst>
  <p:sldIdLst>
    <p:sldId id="303" r:id="rId2"/>
    <p:sldId id="403" r:id="rId3"/>
    <p:sldId id="397" r:id="rId4"/>
    <p:sldId id="435" r:id="rId5"/>
    <p:sldId id="398" r:id="rId6"/>
    <p:sldId id="364" r:id="rId7"/>
    <p:sldId id="367" r:id="rId8"/>
    <p:sldId id="369" r:id="rId9"/>
    <p:sldId id="370" r:id="rId10"/>
    <p:sldId id="371" r:id="rId11"/>
    <p:sldId id="372" r:id="rId12"/>
    <p:sldId id="410" r:id="rId13"/>
    <p:sldId id="389" r:id="rId14"/>
    <p:sldId id="390" r:id="rId15"/>
    <p:sldId id="404" r:id="rId16"/>
    <p:sldId id="405" r:id="rId17"/>
    <p:sldId id="376" r:id="rId18"/>
    <p:sldId id="430" r:id="rId19"/>
    <p:sldId id="409" r:id="rId20"/>
    <p:sldId id="378" r:id="rId21"/>
    <p:sldId id="433" r:id="rId22"/>
    <p:sldId id="379" r:id="rId23"/>
    <p:sldId id="380" r:id="rId24"/>
    <p:sldId id="381" r:id="rId25"/>
    <p:sldId id="412" r:id="rId26"/>
    <p:sldId id="413" r:id="rId27"/>
    <p:sldId id="414" r:id="rId28"/>
    <p:sldId id="415" r:id="rId29"/>
    <p:sldId id="385" r:id="rId30"/>
    <p:sldId id="416" r:id="rId31"/>
    <p:sldId id="329" r:id="rId32"/>
    <p:sldId id="330" r:id="rId33"/>
    <p:sldId id="431" r:id="rId34"/>
    <p:sldId id="333" r:id="rId35"/>
    <p:sldId id="417" r:id="rId36"/>
    <p:sldId id="418" r:id="rId37"/>
    <p:sldId id="419" r:id="rId38"/>
    <p:sldId id="420" r:id="rId39"/>
    <p:sldId id="434" r:id="rId40"/>
    <p:sldId id="336" r:id="rId41"/>
    <p:sldId id="335" r:id="rId42"/>
    <p:sldId id="401" r:id="rId43"/>
    <p:sldId id="392" r:id="rId44"/>
    <p:sldId id="383" r:id="rId45"/>
    <p:sldId id="421" r:id="rId46"/>
    <p:sldId id="422" r:id="rId47"/>
    <p:sldId id="423" r:id="rId48"/>
    <p:sldId id="424" r:id="rId49"/>
    <p:sldId id="432" r:id="rId50"/>
    <p:sldId id="406" r:id="rId51"/>
    <p:sldId id="425" r:id="rId52"/>
    <p:sldId id="384" r:id="rId53"/>
    <p:sldId id="426" r:id="rId54"/>
    <p:sldId id="394" r:id="rId55"/>
    <p:sldId id="346" r:id="rId56"/>
    <p:sldId id="399" r:id="rId57"/>
    <p:sldId id="400" r:id="rId58"/>
    <p:sldId id="407" r:id="rId59"/>
    <p:sldId id="386" r:id="rId60"/>
    <p:sldId id="428" r:id="rId61"/>
    <p:sldId id="427" r:id="rId62"/>
    <p:sldId id="387" r:id="rId63"/>
    <p:sldId id="429" r:id="rId64"/>
    <p:sldId id="402" r:id="rId65"/>
    <p:sldId id="408" r:id="rId66"/>
    <p:sldId id="395" r:id="rId67"/>
    <p:sldId id="396" r:id="rId6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Courier New" pitchFamily="49" charset="0"/>
        <a:ea typeface="+mn-ea"/>
        <a:cs typeface="Courier New" pitchFamily="49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Courier New" pitchFamily="49" charset="0"/>
        <a:ea typeface="+mn-ea"/>
        <a:cs typeface="Courier New" pitchFamily="49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Courier New" pitchFamily="49" charset="0"/>
        <a:ea typeface="+mn-ea"/>
        <a:cs typeface="Courier New" pitchFamily="49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Courier New" pitchFamily="49" charset="0"/>
        <a:ea typeface="+mn-ea"/>
        <a:cs typeface="Courier New" pitchFamily="49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Courier New" pitchFamily="49" charset="0"/>
        <a:ea typeface="+mn-ea"/>
        <a:cs typeface="Courier New" pitchFamily="49" charset="0"/>
      </a:defRPr>
    </a:lvl5pPr>
    <a:lvl6pPr marL="2286000" algn="l" defTabSz="914400" rtl="0" eaLnBrk="1" latinLnBrk="0" hangingPunct="1">
      <a:defRPr b="1" kern="1200">
        <a:solidFill>
          <a:schemeClr val="tx2"/>
        </a:solidFill>
        <a:latin typeface="Courier New" pitchFamily="49" charset="0"/>
        <a:ea typeface="+mn-ea"/>
        <a:cs typeface="Courier New" pitchFamily="49" charset="0"/>
      </a:defRPr>
    </a:lvl6pPr>
    <a:lvl7pPr marL="2743200" algn="l" defTabSz="914400" rtl="0" eaLnBrk="1" latinLnBrk="0" hangingPunct="1">
      <a:defRPr b="1" kern="1200">
        <a:solidFill>
          <a:schemeClr val="tx2"/>
        </a:solidFill>
        <a:latin typeface="Courier New" pitchFamily="49" charset="0"/>
        <a:ea typeface="+mn-ea"/>
        <a:cs typeface="Courier New" pitchFamily="49" charset="0"/>
      </a:defRPr>
    </a:lvl7pPr>
    <a:lvl8pPr marL="3200400" algn="l" defTabSz="914400" rtl="0" eaLnBrk="1" latinLnBrk="0" hangingPunct="1">
      <a:defRPr b="1" kern="1200">
        <a:solidFill>
          <a:schemeClr val="tx2"/>
        </a:solidFill>
        <a:latin typeface="Courier New" pitchFamily="49" charset="0"/>
        <a:ea typeface="+mn-ea"/>
        <a:cs typeface="Courier New" pitchFamily="49" charset="0"/>
      </a:defRPr>
    </a:lvl8pPr>
    <a:lvl9pPr marL="3657600" algn="l" defTabSz="914400" rtl="0" eaLnBrk="1" latinLnBrk="0" hangingPunct="1">
      <a:defRPr b="1" kern="1200">
        <a:solidFill>
          <a:schemeClr val="tx2"/>
        </a:solidFill>
        <a:latin typeface="Courier New" pitchFamily="49" charset="0"/>
        <a:ea typeface="+mn-ea"/>
        <a:cs typeface="Courier New" pitchFamily="49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FF3300"/>
    <a:srgbClr val="FFF4EB"/>
    <a:srgbClr val="FAFEF8"/>
    <a:srgbClr val="ECFDE3"/>
    <a:srgbClr val="FEF6E6"/>
    <a:srgbClr val="E1E1FF"/>
    <a:srgbClr val="FFF3FF"/>
    <a:srgbClr val="A50021"/>
    <a:srgbClr val="F9E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15620"/>
    <p:restoredTop sz="91263" autoAdjust="0"/>
  </p:normalViewPr>
  <p:slideViewPr>
    <p:cSldViewPr snapToGrid="0">
      <p:cViewPr>
        <p:scale>
          <a:sx n="53" d="100"/>
          <a:sy n="53" d="100"/>
        </p:scale>
        <p:origin x="-2237" y="-6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1541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2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Comic Sans MS" pitchFamily="66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Comic Sans MS" pitchFamily="66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Comic Sans MS" pitchFamily="66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Comic Sans MS" pitchFamily="66" charset="0"/>
                <a:cs typeface="Times New Roman" pitchFamily="18" charset="0"/>
              </a:defRPr>
            </a:lvl1pPr>
          </a:lstStyle>
          <a:p>
            <a:fld id="{8D42F11E-0662-486D-BE02-04F68ED037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065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72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720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72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72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72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A02E68A-37A3-4037-867A-8BFAE7078F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991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F7A194-50DD-4991-A479-DC09B9B58D41}" type="slidenum">
              <a:rPr lang="en-US"/>
              <a:pPr/>
              <a:t>1</a:t>
            </a:fld>
            <a:endParaRPr lang="en-US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415C0B-685F-4AED-B476-242FD50BC54A}" type="slidenum">
              <a:rPr lang="en-US"/>
              <a:pPr/>
              <a:t>11</a:t>
            </a:fld>
            <a:endParaRPr lang="en-US"/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max(f,7.0) doesn’t work because one param is double and one is float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8B7DA5-DC2E-4B92-8E2A-7ACD7EB0E367}" type="slidenum">
              <a:rPr lang="en-US"/>
              <a:pPr/>
              <a:t>12</a:t>
            </a:fld>
            <a:endParaRPr lang="en-US"/>
          </a:p>
        </p:txBody>
      </p:sp>
      <p:sp>
        <p:nvSpPr>
          <p:cNvPr id="571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B21B94-AD94-45F2-8A53-13953110E1A3}" type="slidenum">
              <a:rPr lang="en-US"/>
              <a:pPr/>
              <a:t>13</a:t>
            </a:fld>
            <a:endParaRPr lang="en-US"/>
          </a:p>
        </p:txBody>
      </p:sp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70B396-71E0-42C6-93F9-E257F3BF438B}" type="slidenum">
              <a:rPr lang="en-US"/>
              <a:pPr/>
              <a:t>14</a:t>
            </a:fld>
            <a:endParaRPr lang="en-US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22005F-352B-41B2-8CB2-15C991CCC788}" type="slidenum">
              <a:rPr lang="en-US"/>
              <a:pPr/>
              <a:t>15</a:t>
            </a:fld>
            <a:endParaRPr lang="en-US"/>
          </a:p>
        </p:txBody>
      </p:sp>
      <p:sp>
        <p:nvSpPr>
          <p:cNvPr id="559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30CC05-07A4-45C5-9BD0-A207B55CD191}" type="slidenum">
              <a:rPr lang="en-US"/>
              <a:pPr/>
              <a:t>16</a:t>
            </a:fld>
            <a:endParaRPr lang="en-US"/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E1E397-63DF-4CBF-BA1F-C221592FD7C8}" type="slidenum">
              <a:rPr lang="en-US"/>
              <a:pPr/>
              <a:t>17</a:t>
            </a:fld>
            <a:endParaRPr lang="en-US"/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DDA493-8776-4F4D-AD3F-E52CE087DA8F}" type="slidenum">
              <a:rPr lang="en-US"/>
              <a:pPr/>
              <a:t>18</a:t>
            </a:fld>
            <a:endParaRPr lang="en-US"/>
          </a:p>
        </p:txBody>
      </p:sp>
      <p:sp>
        <p:nvSpPr>
          <p:cNvPr id="622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A5B9CF-A0AE-4BED-ACB8-D0E794405E6F}" type="slidenum">
              <a:rPr lang="en-US"/>
              <a:pPr/>
              <a:t>19</a:t>
            </a:fld>
            <a:endParaRPr lang="en-US"/>
          </a:p>
        </p:txBody>
      </p:sp>
      <p:sp>
        <p:nvSpPr>
          <p:cNvPr id="56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71ACD3-AC31-43FB-9830-98BE334FB692}" type="slidenum">
              <a:rPr lang="en-US"/>
              <a:pPr/>
              <a:t>20</a:t>
            </a:fld>
            <a:endParaRPr lang="en-US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5343C8-5D95-423F-BF73-5760946FF003}" type="slidenum">
              <a:rPr lang="en-US"/>
              <a:pPr/>
              <a:t>2</a:t>
            </a:fld>
            <a:endParaRPr lang="en-US"/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28B689-ACE5-4425-B3FD-F38625659F64}" type="slidenum">
              <a:rPr lang="en-US"/>
              <a:pPr/>
              <a:t>21</a:t>
            </a:fld>
            <a:endParaRPr lang="en-US"/>
          </a:p>
        </p:txBody>
      </p:sp>
      <p:sp>
        <p:nvSpPr>
          <p:cNvPr id="629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98C9F5-5AD9-4CB4-BD38-962D03175D7D}" type="slidenum">
              <a:rPr lang="en-US"/>
              <a:pPr/>
              <a:t>22</a:t>
            </a:fld>
            <a:endParaRPr lang="en-US"/>
          </a:p>
        </p:txBody>
      </p:sp>
      <p:sp>
        <p:nvSpPr>
          <p:cNvPr id="490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3CE8D6-A1C2-4B2F-9C6D-3194C706AE95}" type="slidenum">
              <a:rPr lang="en-US"/>
              <a:pPr/>
              <a:t>23</a:t>
            </a:fld>
            <a:endParaRPr lang="en-US"/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8A577-0366-4358-AFD9-D98B3D410349}" type="slidenum">
              <a:rPr lang="en-US"/>
              <a:pPr/>
              <a:t>24</a:t>
            </a:fld>
            <a:endParaRPr lang="en-US"/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CB98DA-6A18-4938-912E-9BA9FE52485D}" type="slidenum">
              <a:rPr lang="en-US"/>
              <a:pPr/>
              <a:t>25</a:t>
            </a:fld>
            <a:endParaRPr lang="en-US"/>
          </a:p>
        </p:txBody>
      </p:sp>
      <p:sp>
        <p:nvSpPr>
          <p:cNvPr id="579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D5018F-942B-4245-8535-7E9E312BC254}" type="slidenum">
              <a:rPr lang="en-US"/>
              <a:pPr/>
              <a:t>26</a:t>
            </a:fld>
            <a:endParaRPr lang="en-US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40A86-DF0F-481E-82EF-E8496D86A351}" type="slidenum">
              <a:rPr lang="en-US"/>
              <a:pPr/>
              <a:t>27</a:t>
            </a:fld>
            <a:endParaRPr lang="en-US"/>
          </a:p>
        </p:txBody>
      </p:sp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6B15CB-D517-4631-8E81-8DE37CAC5B80}" type="slidenum">
              <a:rPr lang="en-US"/>
              <a:pPr/>
              <a:t>28</a:t>
            </a:fld>
            <a:endParaRPr lang="en-US"/>
          </a:p>
        </p:txBody>
      </p:sp>
      <p:sp>
        <p:nvSpPr>
          <p:cNvPr id="587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4866E2-7813-4BE1-BD06-FBE14F8F61EB}" type="slidenum">
              <a:rPr lang="en-US"/>
              <a:pPr/>
              <a:t>29</a:t>
            </a:fld>
            <a:endParaRPr lang="en-US"/>
          </a:p>
        </p:txBody>
      </p:sp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9B681E-650B-4349-B0A0-024D50C3C970}" type="slidenum">
              <a:rPr lang="en-US"/>
              <a:pPr/>
              <a:t>30</a:t>
            </a:fld>
            <a:endParaRPr lang="en-US"/>
          </a:p>
        </p:txBody>
      </p:sp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A9D014-5B0F-4AAC-8A4D-EF037C4815F4}" type="slidenum">
              <a:rPr lang="en-US"/>
              <a:pPr/>
              <a:t>3</a:t>
            </a:fld>
            <a:endParaRPr lang="en-US"/>
          </a:p>
        </p:txBody>
      </p:sp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5362D0-B5D1-4BA7-904D-1FD161051FA9}" type="slidenum">
              <a:rPr lang="en-US"/>
              <a:pPr/>
              <a:t>31</a:t>
            </a:fld>
            <a:endParaRPr lang="en-US"/>
          </a:p>
        </p:txBody>
      </p:sp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871B77-B0CF-409D-BB47-55399D69C9B9}" type="slidenum">
              <a:rPr lang="en-US"/>
              <a:pPr/>
              <a:t>32</a:t>
            </a:fld>
            <a:endParaRPr lang="en-US"/>
          </a:p>
        </p:txBody>
      </p:sp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F13751-617A-44DF-998F-01C67F7909A9}" type="slidenum">
              <a:rPr lang="en-US"/>
              <a:pPr/>
              <a:t>33</a:t>
            </a:fld>
            <a:endParaRPr lang="en-US"/>
          </a:p>
        </p:txBody>
      </p:sp>
      <p:sp>
        <p:nvSpPr>
          <p:cNvPr id="62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F6D7B5-CD61-4A4D-8279-9BE4AE80926E}" type="slidenum">
              <a:rPr lang="en-US"/>
              <a:pPr/>
              <a:t>34</a:t>
            </a:fld>
            <a:endParaRPr lang="en-US"/>
          </a:p>
        </p:txBody>
      </p:sp>
      <p:sp>
        <p:nvSpPr>
          <p:cNvPr id="500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08BF71-CE4B-4B0A-9C00-CB7A940C8B81}" type="slidenum">
              <a:rPr lang="en-US"/>
              <a:pPr/>
              <a:t>35</a:t>
            </a:fld>
            <a:endParaRPr lang="en-US"/>
          </a:p>
        </p:txBody>
      </p:sp>
      <p:sp>
        <p:nvSpPr>
          <p:cNvPr id="59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D08176-5836-43AA-89CF-B3B307B28233}" type="slidenum">
              <a:rPr lang="en-US"/>
              <a:pPr/>
              <a:t>36</a:t>
            </a:fld>
            <a:endParaRPr lang="en-US"/>
          </a:p>
        </p:txBody>
      </p:sp>
      <p:sp>
        <p:nvSpPr>
          <p:cNvPr id="59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40C905-B18F-48D5-BCA4-DDA9FD165C94}" type="slidenum">
              <a:rPr lang="en-US"/>
              <a:pPr/>
              <a:t>37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3CF7DA-A47C-4B11-A1F0-D84710C48527}" type="slidenum">
              <a:rPr lang="en-US"/>
              <a:pPr/>
              <a:t>38</a:t>
            </a:fld>
            <a:endParaRPr lang="en-US"/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097D54-6F3D-49CA-9C8E-2F8348663250}" type="slidenum">
              <a:rPr lang="en-US"/>
              <a:pPr/>
              <a:t>39</a:t>
            </a:fld>
            <a:endParaRPr lang="en-US"/>
          </a:p>
        </p:txBody>
      </p:sp>
      <p:sp>
        <p:nvSpPr>
          <p:cNvPr id="631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4F0B21-EFEF-4053-955A-B6BF356B088C}" type="slidenum">
              <a:rPr lang="en-US"/>
              <a:pPr/>
              <a:t>40</a:t>
            </a:fld>
            <a:endParaRPr lang="en-US"/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747D3F-F609-4223-82EA-D5D14AE2D889}" type="slidenum">
              <a:rPr lang="en-US"/>
              <a:pPr/>
              <a:t>5</a:t>
            </a:fld>
            <a:endParaRPr lang="en-US"/>
          </a:p>
        </p:txBody>
      </p:sp>
      <p:sp>
        <p:nvSpPr>
          <p:cNvPr id="53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can’t define operator==/&lt;=/etc for scalar types; at least one of the params must be a class type.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60D3E1-74D5-4D43-AC91-0029DEFE9FAF}" type="slidenum">
              <a:rPr lang="en-US"/>
              <a:pPr/>
              <a:t>41</a:t>
            </a:fld>
            <a:endParaRPr lang="en-US"/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1BA305-AD27-4052-9042-377D36D09939}" type="slidenum">
              <a:rPr lang="en-US"/>
              <a:pPr/>
              <a:t>42</a:t>
            </a:fld>
            <a:endParaRPr lang="en-US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BCE0EF-B52F-449B-A2B0-FA3DFB0CCB47}" type="slidenum">
              <a:rPr lang="en-US"/>
              <a:pPr/>
              <a:t>43</a:t>
            </a:fld>
            <a:endParaRPr lang="en-US"/>
          </a:p>
        </p:txBody>
      </p:sp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343F85-3602-43C0-872D-51EEB544E2A4}" type="slidenum">
              <a:rPr lang="en-US"/>
              <a:pPr/>
              <a:t>44</a:t>
            </a:fld>
            <a:endParaRPr lang="en-US"/>
          </a:p>
        </p:txBody>
      </p:sp>
      <p:sp>
        <p:nvSpPr>
          <p:cNvPr id="49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A7AE4D-9D36-4005-96C9-D501A6C248BF}" type="slidenum">
              <a:rPr lang="en-US"/>
              <a:pPr/>
              <a:t>45</a:t>
            </a:fld>
            <a:endParaRPr lang="en-US"/>
          </a:p>
        </p:txBody>
      </p:sp>
      <p:sp>
        <p:nvSpPr>
          <p:cNvPr id="60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2A7B7A-5924-4FBE-9948-35A05E5E0DBF}" type="slidenum">
              <a:rPr lang="en-US"/>
              <a:pPr/>
              <a:t>46</a:t>
            </a:fld>
            <a:endParaRPr lang="en-US"/>
          </a:p>
        </p:txBody>
      </p:sp>
      <p:sp>
        <p:nvSpPr>
          <p:cNvPr id="604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05A4E8-2D96-4F75-B630-DA72F14C6673}" type="slidenum">
              <a:rPr lang="en-US"/>
              <a:pPr/>
              <a:t>47</a:t>
            </a:fld>
            <a:endParaRPr lang="en-US"/>
          </a:p>
        </p:txBody>
      </p:sp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B27531-33F7-41C5-A52B-8EF30787E6AF}" type="slidenum">
              <a:rPr lang="en-US"/>
              <a:pPr/>
              <a:t>48</a:t>
            </a:fld>
            <a:endParaRPr lang="en-US"/>
          </a:p>
        </p:txBody>
      </p:sp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BF4372-4D19-4320-8B28-BA5307D11F18}" type="slidenum">
              <a:rPr lang="en-US"/>
              <a:pPr/>
              <a:t>49</a:t>
            </a:fld>
            <a:endParaRPr lang="en-US"/>
          </a:p>
        </p:txBody>
      </p:sp>
      <p:sp>
        <p:nvSpPr>
          <p:cNvPr id="627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50F5FB-6A52-4FB8-9B85-47F328B0751E}" type="slidenum">
              <a:rPr lang="en-US"/>
              <a:pPr/>
              <a:t>50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88DA5B-3E2E-413E-A57C-C4BF2A091702}" type="slidenum">
              <a:rPr lang="en-US"/>
              <a:pPr/>
              <a:t>6</a:t>
            </a:fld>
            <a:endParaRPr lang="en-US"/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13F47B-11AA-4D81-89E3-DB872B8FF215}" type="slidenum">
              <a:rPr lang="en-US"/>
              <a:pPr/>
              <a:t>51</a:t>
            </a:fld>
            <a:endParaRPr lang="en-US"/>
          </a:p>
        </p:txBody>
      </p:sp>
      <p:sp>
        <p:nvSpPr>
          <p:cNvPr id="612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22359C-5E2E-489E-AA56-A8C924506034}" type="slidenum">
              <a:rPr lang="en-US"/>
              <a:pPr/>
              <a:t>52</a:t>
            </a:fld>
            <a:endParaRPr lang="en-US"/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0E1771-8D01-48AF-AF4A-22F473F7F026}" type="slidenum">
              <a:rPr lang="en-US"/>
              <a:pPr/>
              <a:t>53</a:t>
            </a:fld>
            <a:endParaRPr lang="en-US"/>
          </a:p>
        </p:txBody>
      </p:sp>
      <p:sp>
        <p:nvSpPr>
          <p:cNvPr id="614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41CAD5-8088-4361-90A5-43768E1D4D7F}" type="slidenum">
              <a:rPr lang="en-US"/>
              <a:pPr/>
              <a:t>54</a:t>
            </a:fld>
            <a:endParaRPr lang="en-US"/>
          </a:p>
        </p:txBody>
      </p:sp>
      <p:sp>
        <p:nvSpPr>
          <p:cNvPr id="528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226A68-C953-4F6D-82A1-809D5F941FE6}" type="slidenum">
              <a:rPr lang="en-US"/>
              <a:pPr/>
              <a:t>55</a:t>
            </a:fld>
            <a:endParaRPr lang="en-US"/>
          </a:p>
        </p:txBody>
      </p:sp>
      <p:sp>
        <p:nvSpPr>
          <p:cNvPr id="51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BE43C9-AD76-49D0-BC17-E735645D0823}" type="slidenum">
              <a:rPr lang="en-US"/>
              <a:pPr/>
              <a:t>56</a:t>
            </a:fld>
            <a:endParaRPr lang="en-US"/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CF56C1-E280-4D29-8A5F-28ACCA4A71B5}" type="slidenum">
              <a:rPr lang="en-US"/>
              <a:pPr/>
              <a:t>57</a:t>
            </a:fld>
            <a:endParaRPr lang="en-US"/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BF51FE-670F-4B5D-9497-75109DF238FF}" type="slidenum">
              <a:rPr lang="en-US"/>
              <a:pPr/>
              <a:t>58</a:t>
            </a:fld>
            <a:endParaRPr lang="en-US"/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5F2A7-EA82-45AF-AC02-4DD257B2D91D}" type="slidenum">
              <a:rPr lang="en-US"/>
              <a:pPr/>
              <a:t>59</a:t>
            </a:fld>
            <a:endParaRPr lang="en-US"/>
          </a:p>
        </p:txBody>
      </p:sp>
      <p:sp>
        <p:nvSpPr>
          <p:cNvPr id="510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BE9A2F-8A25-4FDC-AB51-2552ABF08F8B}" type="slidenum">
              <a:rPr lang="en-US"/>
              <a:pPr/>
              <a:t>60</a:t>
            </a:fld>
            <a:endParaRPr lang="en-US"/>
          </a:p>
        </p:txBody>
      </p:sp>
      <p:sp>
        <p:nvSpPr>
          <p:cNvPr id="618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10C794-790D-48E8-BB8A-1A6BDBF47BB6}" type="slidenum">
              <a:rPr lang="en-US"/>
              <a:pPr/>
              <a:t>7</a:t>
            </a:fld>
            <a:endParaRPr lang="en-US"/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42AB37-A64A-4408-940D-59DEB16DFA57}" type="slidenum">
              <a:rPr lang="en-US"/>
              <a:pPr/>
              <a:t>61</a:t>
            </a:fld>
            <a:endParaRPr lang="en-US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1A27BA-BEA1-4439-B96F-EC81EC8DF637}" type="slidenum">
              <a:rPr lang="en-US"/>
              <a:pPr/>
              <a:t>62</a:t>
            </a:fld>
            <a:endParaRPr lang="en-US"/>
          </a:p>
        </p:txBody>
      </p:sp>
      <p:sp>
        <p:nvSpPr>
          <p:cNvPr id="512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204398-FF46-4F34-8F8B-E9C10E3E81C9}" type="slidenum">
              <a:rPr lang="en-US"/>
              <a:pPr/>
              <a:t>63</a:t>
            </a:fld>
            <a:endParaRPr lang="en-US"/>
          </a:p>
        </p:txBody>
      </p:sp>
      <p:sp>
        <p:nvSpPr>
          <p:cNvPr id="62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98AB48-CD04-4B43-89D8-EC4F89F2CFA9}" type="slidenum">
              <a:rPr lang="en-US"/>
              <a:pPr/>
              <a:t>64</a:t>
            </a:fld>
            <a:endParaRPr lang="en-US"/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458A26-0325-4D72-97DE-31420CD60680}" type="slidenum">
              <a:rPr lang="en-US"/>
              <a:pPr/>
              <a:t>65</a:t>
            </a:fld>
            <a:endParaRPr lang="en-US"/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D732C8-2577-4287-AC7C-E8EE614F77EB}" type="slidenum">
              <a:rPr lang="en-US"/>
              <a:pPr/>
              <a:t>66</a:t>
            </a:fld>
            <a:endParaRPr lang="en-US"/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AA0A84-BEC5-4882-A56B-30AD43C8716F}" type="slidenum">
              <a:rPr lang="en-US"/>
              <a:pPr/>
              <a:t>67</a:t>
            </a:fld>
            <a:endParaRPr lang="en-US"/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0A8A49-BED0-4E94-A842-B7320636176A}" type="slidenum">
              <a:rPr lang="en-US"/>
              <a:pPr/>
              <a:t>8</a:t>
            </a:fld>
            <a:endParaRPr lang="en-US"/>
          </a:p>
        </p:txBody>
      </p:sp>
      <p:sp>
        <p:nvSpPr>
          <p:cNvPr id="48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3CDD83-B7AE-4EA2-A836-A0E6460ADCD8}" type="slidenum">
              <a:rPr lang="en-US"/>
              <a:pPr/>
              <a:t>9</a:t>
            </a:fld>
            <a:endParaRPr lang="en-US"/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AF3BA1-BFAC-41B3-9FC4-661B1B666ED3}" type="slidenum">
              <a:rPr lang="en-US"/>
              <a:pPr/>
              <a:t>10</a:t>
            </a:fld>
            <a:endParaRPr lang="en-US"/>
          </a:p>
        </p:txBody>
      </p:sp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4B75EC-F818-4765-B142-506B8ABF2C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7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15BC64-3C62-43E8-9B9F-5691D4EE5D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3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19431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56769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09FADD-AD84-41BA-AF84-2A66B45E15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15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447800" y="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EE81A7C-0A6C-409C-AD99-641D7890AE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1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A0C251-798E-4D87-B008-33F3CA90D2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75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6C418C-9774-4D89-AC1B-6C6A213660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13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8209A3-E1B8-4A31-AA1D-CAFBC6B337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3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2B8710-9348-4A0E-AE9C-F067A5A077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8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C77AFE-C6F9-43C9-A430-E0B4E57952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86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C81761-E563-4731-827C-0315DABA20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6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FBCE86-1012-411A-A94D-AB6F64673D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75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0BF98D-9388-43F1-B60E-E7AE0DF389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2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fld id="{DBB18443-5F39-49E0-BEE9-CE888A09FED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9B2E-9B54-4DCE-9B3B-A128E8AC6E81}" type="slidenum">
              <a:rPr lang="en-US"/>
              <a:pPr/>
              <a:t>1</a:t>
            </a:fld>
            <a:endParaRPr lang="en-US"/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#9</a:t>
            </a:r>
            <a:endParaRPr lang="en-US" dirty="0"/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743200"/>
            <a:ext cx="7858125" cy="4114800"/>
          </a:xfrm>
        </p:spPr>
        <p:txBody>
          <a:bodyPr/>
          <a:lstStyle/>
          <a:p>
            <a:r>
              <a:rPr lang="en-US" sz="2800"/>
              <a:t>Custom Comparison Operators</a:t>
            </a:r>
          </a:p>
          <a:p>
            <a:r>
              <a:rPr lang="en-US" sz="2800"/>
              <a:t>Templates</a:t>
            </a:r>
          </a:p>
          <a:p>
            <a:r>
              <a:rPr lang="en-US" sz="2800"/>
              <a:t>The Standard Template Library (STL)</a:t>
            </a:r>
          </a:p>
          <a:p>
            <a:r>
              <a:rPr lang="en-US" sz="2800"/>
              <a:t>STL Iterators</a:t>
            </a:r>
          </a:p>
          <a:p>
            <a:r>
              <a:rPr lang="en-US" sz="2800"/>
              <a:t>STL Algorithms (find, find_if, sort, etc)</a:t>
            </a:r>
          </a:p>
        </p:txBody>
      </p:sp>
      <p:sp>
        <p:nvSpPr>
          <p:cNvPr id="377867" name="WordArt 11"/>
          <p:cNvSpPr>
            <a:spLocks noChangeArrowheads="1" noChangeShapeType="1" noTextEdit="1"/>
          </p:cNvSpPr>
          <p:nvPr/>
        </p:nvSpPr>
        <p:spPr bwMode="auto">
          <a:xfrm>
            <a:off x="2362200" y="1219200"/>
            <a:ext cx="4238625" cy="12858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Impact"/>
              </a:rPr>
              <a:t>Generic Programming!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E184E-5647-413A-A4D7-617B4DAE0457}" type="slidenum">
              <a:rPr lang="en-US"/>
              <a:pPr/>
              <a:t>10</a:t>
            </a:fld>
            <a:endParaRPr lang="en-US"/>
          </a:p>
        </p:txBody>
      </p:sp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Function Template Details</a:t>
            </a:r>
            <a:endParaRPr lang="en-US">
              <a:cs typeface="Courier New" pitchFamily="49" charset="0"/>
            </a:endParaRPr>
          </a:p>
        </p:txBody>
      </p:sp>
      <p:grpSp>
        <p:nvGrpSpPr>
          <p:cNvPr id="453640" name="Group 8"/>
          <p:cNvGrpSpPr>
            <a:grpSpLocks/>
          </p:cNvGrpSpPr>
          <p:nvPr/>
        </p:nvGrpSpPr>
        <p:grpSpPr bwMode="auto">
          <a:xfrm>
            <a:off x="533400" y="2392363"/>
            <a:ext cx="3886200" cy="3478212"/>
            <a:chOff x="3216" y="1363"/>
            <a:chExt cx="2448" cy="2191"/>
          </a:xfrm>
        </p:grpSpPr>
        <p:sp>
          <p:nvSpPr>
            <p:cNvPr id="453641" name="Rectangle 9"/>
            <p:cNvSpPr>
              <a:spLocks noChangeArrowheads="1"/>
            </p:cNvSpPr>
            <p:nvPr/>
          </p:nvSpPr>
          <p:spPr bwMode="auto">
            <a:xfrm>
              <a:off x="3216" y="1776"/>
              <a:ext cx="2402" cy="159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42" name="Text Box 10"/>
            <p:cNvSpPr txBox="1">
              <a:spLocks noChangeArrowheads="1"/>
            </p:cNvSpPr>
            <p:nvPr/>
          </p:nvSpPr>
          <p:spPr bwMode="auto">
            <a:xfrm>
              <a:off x="3226" y="1363"/>
              <a:ext cx="2438" cy="2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6600CC"/>
                  </a:solidFill>
                  <a:latin typeface="Comic Sans MS" pitchFamily="66" charset="0"/>
                  <a:ea typeface="MS Mincho" pitchFamily="49" charset="-128"/>
                  <a:cs typeface="Times New Roman" pitchFamily="18" charset="0"/>
                </a:rPr>
                <a:t>GOOD:</a:t>
              </a:r>
            </a:p>
            <a:p>
              <a:r>
                <a:rPr lang="en-US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template &lt;typename 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&gt;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void swap(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&amp;x, 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&amp;y)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Data temp;</a:t>
              </a:r>
              <a:endParaRPr lang="en-US" b="0"/>
            </a:p>
            <a:p>
              <a:r>
                <a:rPr lang="en-US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temp = x;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x = y;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y = temp;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b="0"/>
            </a:p>
            <a:p>
              <a:endParaRPr lang="en-US" b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grpSp>
        <p:nvGrpSpPr>
          <p:cNvPr id="453646" name="Group 14"/>
          <p:cNvGrpSpPr>
            <a:grpSpLocks/>
          </p:cNvGrpSpPr>
          <p:nvPr/>
        </p:nvGrpSpPr>
        <p:grpSpPr bwMode="auto">
          <a:xfrm>
            <a:off x="4862513" y="2352675"/>
            <a:ext cx="3813175" cy="3179763"/>
            <a:chOff x="3216" y="1363"/>
            <a:chExt cx="2402" cy="2003"/>
          </a:xfrm>
        </p:grpSpPr>
        <p:sp>
          <p:nvSpPr>
            <p:cNvPr id="453647" name="Rectangle 15"/>
            <p:cNvSpPr>
              <a:spLocks noChangeArrowheads="1"/>
            </p:cNvSpPr>
            <p:nvPr/>
          </p:nvSpPr>
          <p:spPr bwMode="auto">
            <a:xfrm>
              <a:off x="3216" y="1776"/>
              <a:ext cx="2402" cy="159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48" name="Text Box 16"/>
            <p:cNvSpPr txBox="1">
              <a:spLocks noChangeArrowheads="1"/>
            </p:cNvSpPr>
            <p:nvPr/>
          </p:nvSpPr>
          <p:spPr bwMode="auto">
            <a:xfrm>
              <a:off x="3226" y="1363"/>
              <a:ext cx="2266" cy="17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6600CC"/>
                  </a:solidFill>
                  <a:latin typeface="Comic Sans MS" pitchFamily="66" charset="0"/>
                  <a:ea typeface="MS Mincho" pitchFamily="49" charset="-128"/>
                  <a:cs typeface="Times New Roman" pitchFamily="18" charset="0"/>
                </a:rPr>
                <a:t>BAD:</a:t>
              </a:r>
            </a:p>
            <a:p>
              <a:r>
                <a:rPr lang="en-US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b="0"/>
            </a:p>
            <a:p>
              <a:endParaRPr lang="en-US" sz="4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template &lt;typename 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&gt;</a:t>
              </a:r>
              <a:endParaRPr lang="en-US" b="0"/>
            </a:p>
            <a:p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getRandomItem(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int x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)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Data temp[10];</a:t>
              </a:r>
              <a:endParaRPr lang="en-US" b="0"/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return(temp[x]);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b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grpSp>
        <p:nvGrpSpPr>
          <p:cNvPr id="453649" name="Group 17"/>
          <p:cNvGrpSpPr>
            <a:grpSpLocks/>
          </p:cNvGrpSpPr>
          <p:nvPr/>
        </p:nvGrpSpPr>
        <p:grpSpPr bwMode="auto">
          <a:xfrm>
            <a:off x="5992813" y="3614738"/>
            <a:ext cx="3151187" cy="3167062"/>
            <a:chOff x="3428" y="2304"/>
            <a:chExt cx="1985" cy="2172"/>
          </a:xfrm>
        </p:grpSpPr>
        <p:sp>
          <p:nvSpPr>
            <p:cNvPr id="453639" name="Text Box 7"/>
            <p:cNvSpPr txBox="1">
              <a:spLocks noChangeArrowheads="1"/>
            </p:cNvSpPr>
            <p:nvPr/>
          </p:nvSpPr>
          <p:spPr bwMode="auto">
            <a:xfrm>
              <a:off x="3428" y="3662"/>
              <a:ext cx="1985" cy="8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400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Data</a:t>
              </a:r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 was not used to</a:t>
              </a:r>
            </a:p>
            <a:p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specify the type of</a:t>
              </a:r>
            </a:p>
            <a:p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any parameters.</a:t>
              </a:r>
            </a:p>
          </p:txBody>
        </p:sp>
        <p:sp>
          <p:nvSpPr>
            <p:cNvPr id="453638" name="Line 6"/>
            <p:cNvSpPr>
              <a:spLocks noChangeShapeType="1"/>
            </p:cNvSpPr>
            <p:nvPr/>
          </p:nvSpPr>
          <p:spPr bwMode="auto">
            <a:xfrm flipH="1" flipV="1">
              <a:off x="4608" y="2304"/>
              <a:ext cx="336" cy="13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53650" name="Group 18"/>
          <p:cNvGrpSpPr>
            <a:grpSpLocks/>
          </p:cNvGrpSpPr>
          <p:nvPr/>
        </p:nvGrpSpPr>
        <p:grpSpPr bwMode="auto">
          <a:xfrm>
            <a:off x="1458913" y="3563938"/>
            <a:ext cx="3697287" cy="2978150"/>
            <a:chOff x="3428" y="2304"/>
            <a:chExt cx="2329" cy="1876"/>
          </a:xfrm>
        </p:grpSpPr>
        <p:sp>
          <p:nvSpPr>
            <p:cNvPr id="453651" name="Text Box 19"/>
            <p:cNvSpPr txBox="1">
              <a:spLocks noChangeArrowheads="1"/>
            </p:cNvSpPr>
            <p:nvPr/>
          </p:nvSpPr>
          <p:spPr bwMode="auto">
            <a:xfrm>
              <a:off x="3428" y="3662"/>
              <a:ext cx="232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Data</a:t>
              </a:r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 used to specify the</a:t>
              </a:r>
            </a:p>
            <a:p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types of </a:t>
              </a:r>
              <a:r>
                <a:rPr lang="en-US" sz="2400" b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x</a:t>
              </a:r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 and </a:t>
              </a:r>
              <a:r>
                <a:rPr lang="en-US" sz="2400" b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y</a:t>
              </a:r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! </a:t>
              </a:r>
            </a:p>
          </p:txBody>
        </p:sp>
        <p:sp>
          <p:nvSpPr>
            <p:cNvPr id="453652" name="Line 20"/>
            <p:cNvSpPr>
              <a:spLocks noChangeShapeType="1"/>
            </p:cNvSpPr>
            <p:nvPr/>
          </p:nvSpPr>
          <p:spPr bwMode="auto">
            <a:xfrm flipH="1" flipV="1">
              <a:off x="4608" y="2304"/>
              <a:ext cx="336" cy="13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3654" name="Rectangle 22"/>
          <p:cNvSpPr>
            <a:spLocks noChangeArrowheads="1"/>
          </p:cNvSpPr>
          <p:nvPr/>
        </p:nvSpPr>
        <p:spPr bwMode="auto">
          <a:xfrm>
            <a:off x="457200" y="990600"/>
            <a:ext cx="8153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You MUST use the template data type (e.g. </a:t>
            </a:r>
            <a:r>
              <a:rPr lang="en-US" sz="24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Data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) to define the type of at least one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formal parameter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, or you’ll get an </a:t>
            </a:r>
            <a:r>
              <a:rPr lang="en-US" sz="24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ERROR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3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3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53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3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3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53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5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3217-CFEB-4DD1-9976-69D80AB9FF5F}" type="slidenum">
              <a:rPr lang="en-US"/>
              <a:pPr/>
              <a:t>11</a:t>
            </a:fld>
            <a:endParaRPr lang="en-US"/>
          </a:p>
        </p:txBody>
      </p:sp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96888" y="-76200"/>
            <a:ext cx="8104187" cy="1143000"/>
          </a:xfrm>
        </p:spPr>
        <p:txBody>
          <a:bodyPr/>
          <a:lstStyle/>
          <a:p>
            <a:r>
              <a:rPr lang="en-US"/>
              <a:t>Function Template Details</a:t>
            </a:r>
          </a:p>
        </p:txBody>
      </p:sp>
      <p:grpSp>
        <p:nvGrpSpPr>
          <p:cNvPr id="454663" name="Group 7"/>
          <p:cNvGrpSpPr>
            <a:grpSpLocks/>
          </p:cNvGrpSpPr>
          <p:nvPr/>
        </p:nvGrpSpPr>
        <p:grpSpPr bwMode="auto">
          <a:xfrm>
            <a:off x="152400" y="3181350"/>
            <a:ext cx="3838575" cy="3021013"/>
            <a:chOff x="202" y="2004"/>
            <a:chExt cx="2418" cy="1903"/>
          </a:xfrm>
        </p:grpSpPr>
        <p:sp>
          <p:nvSpPr>
            <p:cNvPr id="454662" name="Rectangle 6"/>
            <p:cNvSpPr>
              <a:spLocks noChangeArrowheads="1"/>
            </p:cNvSpPr>
            <p:nvPr/>
          </p:nvSpPr>
          <p:spPr bwMode="auto">
            <a:xfrm>
              <a:off x="212" y="2300"/>
              <a:ext cx="2408" cy="159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661" name="Text Box 5"/>
            <p:cNvSpPr txBox="1">
              <a:spLocks noChangeArrowheads="1"/>
            </p:cNvSpPr>
            <p:nvPr/>
          </p:nvSpPr>
          <p:spPr bwMode="auto">
            <a:xfrm>
              <a:off x="202" y="2004"/>
              <a:ext cx="2180" cy="19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u="sng">
                  <a:ea typeface="MS Mincho" pitchFamily="49" charset="-128"/>
                  <a:cs typeface="Times New Roman" pitchFamily="18" charset="0"/>
                </a:rPr>
                <a:t>MAX.H</a:t>
              </a:r>
              <a:endParaRPr lang="en-US" b="0"/>
            </a:p>
            <a:p>
              <a:r>
                <a:rPr lang="en-US" sz="120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1200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template &lt;typename Data&gt;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Data max(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x, 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y)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if (x &gt; y)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return x;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else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return y;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b="0"/>
            </a:p>
            <a:p>
              <a:endParaRPr lang="en-US" b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grpSp>
        <p:nvGrpSpPr>
          <p:cNvPr id="454664" name="Group 8"/>
          <p:cNvGrpSpPr>
            <a:grpSpLocks/>
          </p:cNvGrpSpPr>
          <p:nvPr/>
        </p:nvGrpSpPr>
        <p:grpSpPr bwMode="auto">
          <a:xfrm>
            <a:off x="4102100" y="2509838"/>
            <a:ext cx="4911725" cy="3954462"/>
            <a:chOff x="3338" y="1934"/>
            <a:chExt cx="2347" cy="2180"/>
          </a:xfrm>
        </p:grpSpPr>
        <p:sp>
          <p:nvSpPr>
            <p:cNvPr id="454665" name="Rectangle 9"/>
            <p:cNvSpPr>
              <a:spLocks noChangeArrowheads="1"/>
            </p:cNvSpPr>
            <p:nvPr/>
          </p:nvSpPr>
          <p:spPr bwMode="auto">
            <a:xfrm>
              <a:off x="3338" y="2311"/>
              <a:ext cx="2347" cy="180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666" name="Text Box 10"/>
            <p:cNvSpPr txBox="1">
              <a:spLocks noChangeArrowheads="1"/>
            </p:cNvSpPr>
            <p:nvPr/>
          </p:nvSpPr>
          <p:spPr bwMode="auto">
            <a:xfrm>
              <a:off x="3338" y="1934"/>
              <a:ext cx="2180" cy="2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 sz="10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#include </a:t>
              </a:r>
              <a:r>
                <a:rPr lang="en-US">
                  <a:latin typeface="Comic Sans MS"/>
                  <a:ea typeface="MS Mincho" pitchFamily="49" charset="-128"/>
                  <a:cs typeface="Times New Roman" pitchFamily="18" charset="0"/>
                </a:rPr>
                <a:t>“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max.h</a:t>
              </a:r>
              <a:r>
                <a:rPr lang="en-US">
                  <a:latin typeface="Comic Sans MS"/>
                  <a:ea typeface="MS Mincho" pitchFamily="49" charset="-128"/>
                  <a:cs typeface="Times New Roman" pitchFamily="18" charset="0"/>
                </a:rPr>
                <a:t>”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main()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/>
            </a:p>
            <a:p>
              <a:r>
                <a:rPr lang="en-US" sz="40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400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</a:t>
              </a: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 b="0">
                <a:solidFill>
                  <a:srgbClr val="FF3300"/>
                </a:solidFill>
              </a:endParaRPr>
            </a:p>
            <a:p>
              <a:endParaRPr lang="en-US" b="0">
                <a:solidFill>
                  <a:srgbClr val="FF3300"/>
                </a:solidFill>
              </a:endParaRPr>
            </a:p>
            <a:p>
              <a:r>
                <a:rPr lang="en-US">
                  <a:solidFill>
                    <a:schemeClr val="tx1"/>
                  </a:solidFill>
                </a:rPr>
                <a:t> </a:t>
              </a:r>
            </a:p>
            <a:p>
              <a:endParaRPr lang="en-US">
                <a:solidFill>
                  <a:schemeClr val="tx1"/>
                </a:solidFill>
              </a:endParaRPr>
            </a:p>
            <a:p>
              <a:endParaRPr lang="en-US">
                <a:solidFill>
                  <a:srgbClr val="FF3300"/>
                </a:solidFill>
              </a:endParaRPr>
            </a:p>
            <a:p>
              <a:r>
                <a:rPr lang="en-US" sz="1400">
                  <a:latin typeface="Comic Sans MS" pitchFamily="66" charset="0"/>
                  <a:cs typeface="Times New Roman" pitchFamily="18" charset="0"/>
                </a:rPr>
                <a:t>}</a:t>
              </a:r>
            </a:p>
          </p:txBody>
        </p:sp>
      </p:grpSp>
      <p:sp>
        <p:nvSpPr>
          <p:cNvPr id="454668" name="Text Box 12"/>
          <p:cNvSpPr txBox="1">
            <a:spLocks noChangeArrowheads="1"/>
          </p:cNvSpPr>
          <p:nvPr/>
        </p:nvSpPr>
        <p:spPr bwMode="auto">
          <a:xfrm>
            <a:off x="669925" y="1493838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latin typeface="Comic Sans MS" pitchFamily="66" charset="0"/>
                <a:cs typeface="Times New Roman" pitchFamily="18" charset="0"/>
              </a:rPr>
              <a:t>   </a:t>
            </a:r>
          </a:p>
        </p:txBody>
      </p:sp>
      <p:sp>
        <p:nvSpPr>
          <p:cNvPr id="454670" name="Text Box 14"/>
          <p:cNvSpPr txBox="1">
            <a:spLocks noChangeArrowheads="1"/>
          </p:cNvSpPr>
          <p:nvPr/>
        </p:nvSpPr>
        <p:spPr bwMode="auto">
          <a:xfrm>
            <a:off x="2181225" y="398303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54671" name="Text Box 15"/>
          <p:cNvSpPr txBox="1">
            <a:spLocks noChangeArrowheads="1"/>
          </p:cNvSpPr>
          <p:nvPr/>
        </p:nvSpPr>
        <p:spPr bwMode="auto">
          <a:xfrm>
            <a:off x="3429000" y="39624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grpSp>
        <p:nvGrpSpPr>
          <p:cNvPr id="454675" name="Group 19"/>
          <p:cNvGrpSpPr>
            <a:grpSpLocks/>
          </p:cNvGrpSpPr>
          <p:nvPr/>
        </p:nvGrpSpPr>
        <p:grpSpPr bwMode="auto">
          <a:xfrm>
            <a:off x="898525" y="1731963"/>
            <a:ext cx="1890713" cy="2251075"/>
            <a:chOff x="566" y="1229"/>
            <a:chExt cx="1681" cy="1280"/>
          </a:xfrm>
        </p:grpSpPr>
        <p:cxnSp>
          <p:nvCxnSpPr>
            <p:cNvPr id="454672" name="AutoShape 16"/>
            <p:cNvCxnSpPr>
              <a:cxnSpLocks noChangeShapeType="1"/>
              <a:stCxn id="454668" idx="2"/>
              <a:endCxn id="454670" idx="0"/>
            </p:cNvCxnSpPr>
            <p:nvPr/>
          </p:nvCxnSpPr>
          <p:spPr bwMode="auto">
            <a:xfrm rot="16200000" flipH="1">
              <a:off x="374" y="1421"/>
              <a:ext cx="1280" cy="895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4674" name="AutoShape 18"/>
            <p:cNvCxnSpPr>
              <a:cxnSpLocks noChangeShapeType="1"/>
              <a:stCxn id="454668" idx="2"/>
              <a:endCxn id="454671" idx="0"/>
            </p:cNvCxnSpPr>
            <p:nvPr/>
          </p:nvCxnSpPr>
          <p:spPr bwMode="auto">
            <a:xfrm rot="16200000" flipH="1">
              <a:off x="773" y="1022"/>
              <a:ext cx="1267" cy="1681"/>
            </a:xfrm>
            <a:prstGeom prst="curvedConnector3">
              <a:avLst>
                <a:gd name="adj1" fmla="val 49958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54676" name="Rectangle 20"/>
          <p:cNvSpPr>
            <a:spLocks noChangeArrowheads="1"/>
          </p:cNvSpPr>
          <p:nvPr/>
        </p:nvSpPr>
        <p:spPr bwMode="auto">
          <a:xfrm>
            <a:off x="381000" y="946150"/>
            <a:ext cx="85264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If a function has two or more </a:t>
            </a:r>
            <a:br>
              <a:rPr lang="en-US" sz="24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“templated parameters,”</a:t>
            </a:r>
            <a:r>
              <a:rPr lang="en-US" sz="24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with the same name (e.g. Data) you must pass in the same type of variable/value for both.</a:t>
            </a:r>
          </a:p>
        </p:txBody>
      </p:sp>
      <p:sp>
        <p:nvSpPr>
          <p:cNvPr id="454677" name="Rectangle 21"/>
          <p:cNvSpPr>
            <a:spLocks noChangeArrowheads="1"/>
          </p:cNvSpPr>
          <p:nvPr/>
        </p:nvSpPr>
        <p:spPr bwMode="auto">
          <a:xfrm>
            <a:off x="4543425" y="4030663"/>
            <a:ext cx="45720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cs typeface="Times New Roman" pitchFamily="18" charset="0"/>
              </a:rPr>
              <a:t>int i = 5;</a:t>
            </a:r>
          </a:p>
          <a:p>
            <a:r>
              <a:rPr lang="en-US">
                <a:cs typeface="Times New Roman" pitchFamily="18" charset="0"/>
              </a:rPr>
              <a:t>float f = 6.0;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cout &lt;&lt; max(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i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,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f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);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 // ERROR!</a:t>
            </a:r>
          </a:p>
        </p:txBody>
      </p:sp>
      <p:sp>
        <p:nvSpPr>
          <p:cNvPr id="454678" name="Rectangle 22"/>
          <p:cNvSpPr>
            <a:spLocks noChangeArrowheads="1"/>
          </p:cNvSpPr>
          <p:nvPr/>
        </p:nvSpPr>
        <p:spPr bwMode="auto">
          <a:xfrm>
            <a:off x="4552950" y="5059363"/>
            <a:ext cx="45720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Dog c;</a:t>
            </a:r>
          </a:p>
          <a:p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Cat d, e;</a:t>
            </a:r>
          </a:p>
          <a:p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e = max(d,c);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     // ERROR!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4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4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4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4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54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54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54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76" grpId="0"/>
      <p:bldP spid="454677" grpId="0"/>
      <p:bldP spid="45467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56B0-25B9-4E13-A0F7-D60433B868CA}" type="slidenum">
              <a:rPr lang="en-US"/>
              <a:pPr/>
              <a:t>12</a:t>
            </a:fld>
            <a:endParaRPr lang="en-US"/>
          </a:p>
        </p:txBody>
      </p:sp>
      <p:sp>
        <p:nvSpPr>
          <p:cNvPr id="57037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Function Template Details</a:t>
            </a:r>
          </a:p>
        </p:txBody>
      </p:sp>
      <p:sp>
        <p:nvSpPr>
          <p:cNvPr id="570373" name="Rectangle 5"/>
          <p:cNvSpPr>
            <a:spLocks noChangeArrowheads="1"/>
          </p:cNvSpPr>
          <p:nvPr/>
        </p:nvSpPr>
        <p:spPr bwMode="auto">
          <a:xfrm>
            <a:off x="5486400" y="1447800"/>
            <a:ext cx="3657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You may override a templated function with a specialized (non-templated) version if you like.</a:t>
            </a:r>
          </a:p>
        </p:txBody>
      </p:sp>
      <p:sp>
        <p:nvSpPr>
          <p:cNvPr id="570374" name="Rectangle 6"/>
          <p:cNvSpPr>
            <a:spLocks noChangeArrowheads="1"/>
          </p:cNvSpPr>
          <p:nvPr/>
        </p:nvSpPr>
        <p:spPr bwMode="auto">
          <a:xfrm>
            <a:off x="379413" y="4297363"/>
            <a:ext cx="4116387" cy="23780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0375" name="Text Box 7"/>
          <p:cNvSpPr txBox="1">
            <a:spLocks noChangeArrowheads="1"/>
          </p:cNvSpPr>
          <p:nvPr/>
        </p:nvSpPr>
        <p:spPr bwMode="auto">
          <a:xfrm>
            <a:off x="361950" y="3821113"/>
            <a:ext cx="4362450" cy="311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b="0"/>
          </a:p>
          <a:p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template &lt;typename Data&gt;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Data bigger(Data &amp;x, Data &amp;y)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if (x &gt; y)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  return x;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else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  return y;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/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70387" name="Text Box 19"/>
          <p:cNvSpPr txBox="1">
            <a:spLocks noChangeArrowheads="1"/>
          </p:cNvSpPr>
          <p:nvPr/>
        </p:nvSpPr>
        <p:spPr bwMode="auto">
          <a:xfrm>
            <a:off x="381000" y="800100"/>
            <a:ext cx="5011738" cy="341632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Dog bigger(Dog &amp;x, Dog &amp;y)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if (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x.bark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 &gt;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y.bark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  return x;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else if (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x.bark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 &lt;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y.bark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  return y;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// barks are </a:t>
            </a:r>
            <a:r>
              <a:rPr lang="en-US" dirty="0" smtClean="0">
                <a:ea typeface="MS Mincho" pitchFamily="49" charset="-128"/>
                <a:cs typeface="Times New Roman" pitchFamily="18" charset="0"/>
              </a:rPr>
              <a:t>equal, check bite</a:t>
            </a:r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if (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x.bite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 &gt;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y.bite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  return x;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else 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  return y;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endParaRPr lang="en-US" b="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70389" name="AutoShape 21"/>
          <p:cNvSpPr>
            <a:spLocks noChangeArrowheads="1"/>
          </p:cNvSpPr>
          <p:nvPr/>
        </p:nvSpPr>
        <p:spPr bwMode="auto">
          <a:xfrm>
            <a:off x="5867400" y="152400"/>
            <a:ext cx="3276600" cy="1143000"/>
          </a:xfrm>
          <a:prstGeom prst="wedgeRoundRectCallout">
            <a:avLst>
              <a:gd name="adj1" fmla="val -104310"/>
              <a:gd name="adj2" fmla="val 24444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And here’s a version of </a:t>
            </a:r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bigger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that is just used for comparing </a:t>
            </a:r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dogs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570390" name="Text Box 22"/>
          <p:cNvSpPr txBox="1">
            <a:spLocks noChangeArrowheads="1"/>
          </p:cNvSpPr>
          <p:nvPr/>
        </p:nvSpPr>
        <p:spPr bwMode="auto">
          <a:xfrm>
            <a:off x="4614863" y="4386263"/>
            <a:ext cx="4419600" cy="2292350"/>
          </a:xfrm>
          <a:prstGeom prst="rect">
            <a:avLst/>
          </a:prstGeom>
          <a:solidFill>
            <a:srgbClr val="F5F1F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int main()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Circle a, b, c;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c = bigger(a,b);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Dog fido, rex, winner;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winner = bigger(fido,rex);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70385" name="AutoShape 17"/>
          <p:cNvSpPr>
            <a:spLocks noChangeArrowheads="1"/>
          </p:cNvSpPr>
          <p:nvPr/>
        </p:nvSpPr>
        <p:spPr bwMode="auto">
          <a:xfrm>
            <a:off x="5334000" y="3124200"/>
            <a:ext cx="3505200" cy="1143000"/>
          </a:xfrm>
          <a:prstGeom prst="wedgeRoundRectCallout">
            <a:avLst>
              <a:gd name="adj1" fmla="val -92435"/>
              <a:gd name="adj2" fmla="val 79722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Here’s a templated function to return the </a:t>
            </a:r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bigger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of two items.</a:t>
            </a:r>
          </a:p>
        </p:txBody>
      </p:sp>
      <p:sp>
        <p:nvSpPr>
          <p:cNvPr id="570392" name="AutoShape 24"/>
          <p:cNvSpPr>
            <a:spLocks noChangeArrowheads="1"/>
          </p:cNvSpPr>
          <p:nvPr/>
        </p:nvSpPr>
        <p:spPr bwMode="auto">
          <a:xfrm>
            <a:off x="4953000" y="457200"/>
            <a:ext cx="4038600" cy="2514600"/>
          </a:xfrm>
          <a:prstGeom prst="wedgeRoundRectCallout">
            <a:avLst>
              <a:gd name="adj1" fmla="val 4796"/>
              <a:gd name="adj2" fmla="val 173611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This function call will use the specialized version of bigger just for Dogs.</a:t>
            </a:r>
          </a:p>
          <a:p>
            <a:pPr algn="ctr"/>
            <a:r>
              <a:rPr lang="en-US" sz="1000" b="0">
                <a:latin typeface="Comic Sans MS" pitchFamily="66" charset="0"/>
                <a:cs typeface="Times New Roman" pitchFamily="18" charset="0"/>
              </a:rPr>
              <a:t/>
            </a:r>
            <a:br>
              <a:rPr lang="en-US" sz="1000" b="0">
                <a:latin typeface="Comic Sans MS" pitchFamily="66" charset="0"/>
                <a:cs typeface="Times New Roman" pitchFamily="18" charset="0"/>
              </a:rPr>
            </a:br>
            <a:r>
              <a:rPr lang="en-US" sz="1900" b="0">
                <a:latin typeface="Comic Sans MS" pitchFamily="66" charset="0"/>
                <a:cs typeface="Times New Roman" pitchFamily="18" charset="0"/>
              </a:rPr>
              <a:t>Why? If c++ sees a specialized  version of a function, it will always choose it over the templated version.</a:t>
            </a:r>
          </a:p>
        </p:txBody>
      </p:sp>
      <p:sp>
        <p:nvSpPr>
          <p:cNvPr id="570391" name="AutoShape 23"/>
          <p:cNvSpPr>
            <a:spLocks noChangeArrowheads="1"/>
          </p:cNvSpPr>
          <p:nvPr/>
        </p:nvSpPr>
        <p:spPr bwMode="auto">
          <a:xfrm>
            <a:off x="5486400" y="3124200"/>
            <a:ext cx="3505200" cy="1143000"/>
          </a:xfrm>
          <a:prstGeom prst="wedgeRoundRectCallout">
            <a:avLst>
              <a:gd name="adj1" fmla="val 634"/>
              <a:gd name="adj2" fmla="val 144583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This function call will use the templated version of bigger.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70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70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70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70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570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373" grpId="0"/>
      <p:bldP spid="570387" grpId="0" animBg="1"/>
      <p:bldP spid="570389" grpId="0" animBg="1"/>
      <p:bldP spid="570389" grpId="1" animBg="1"/>
      <p:bldP spid="570390" grpId="0" animBg="1"/>
      <p:bldP spid="570385" grpId="0" animBg="1"/>
      <p:bldP spid="570385" grpId="1" animBg="1"/>
      <p:bldP spid="570392" grpId="0" animBg="1"/>
      <p:bldP spid="570391" grpId="0" animBg="1"/>
      <p:bldP spid="570391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330B8-66ED-4B86-B5A7-84E9F9454F3C}" type="slidenum">
              <a:rPr lang="en-US"/>
              <a:pPr/>
              <a:t>13</a:t>
            </a:fld>
            <a:endParaRPr lang="en-US"/>
          </a:p>
        </p:txBody>
      </p:sp>
      <p:sp>
        <p:nvSpPr>
          <p:cNvPr id="515082" name="Text Box 10"/>
          <p:cNvSpPr txBox="1">
            <a:spLocks noChangeArrowheads="1"/>
          </p:cNvSpPr>
          <p:nvPr/>
        </p:nvSpPr>
        <p:spPr bwMode="auto">
          <a:xfrm>
            <a:off x="381000" y="2514600"/>
            <a:ext cx="4146550" cy="4275138"/>
          </a:xfrm>
          <a:prstGeom prst="rect">
            <a:avLst/>
          </a:prstGeom>
          <a:solidFill>
            <a:srgbClr val="FFFF99"/>
          </a:solidFill>
          <a:ln w="3175">
            <a:solidFill>
              <a:srgbClr val="FFFF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>
                <a:solidFill>
                  <a:srgbClr val="FFFF00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>
                <a:solidFill>
                  <a:srgbClr val="FFFF00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>
                <a:solidFill>
                  <a:srgbClr val="FFFF00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>
                <a:solidFill>
                  <a:srgbClr val="FFFF00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sz="1000">
              <a:solidFill>
                <a:srgbClr val="FFFF00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solidFill>
                  <a:srgbClr val="FFFF00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sz="1000">
              <a:solidFill>
                <a:srgbClr val="FFFF00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solidFill>
                  <a:srgbClr val="FFFF00"/>
                </a:solidFill>
                <a:ea typeface="MS Mincho" pitchFamily="49" charset="-128"/>
                <a:cs typeface="Times New Roman" pitchFamily="18" charset="0"/>
              </a:rPr>
              <a:t>  </a:t>
            </a:r>
          </a:p>
          <a:p>
            <a:r>
              <a:rPr lang="en-US">
                <a:solidFill>
                  <a:srgbClr val="FFFF00"/>
                </a:solidFill>
                <a:ea typeface="MS Mincho" pitchFamily="49" charset="-128"/>
                <a:cs typeface="Times New Roman" pitchFamily="18" charset="0"/>
              </a:rPr>
              <a:t>   </a:t>
            </a:r>
          </a:p>
          <a:p>
            <a:endParaRPr lang="en-US" sz="1000">
              <a:solidFill>
                <a:srgbClr val="FFFF00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solidFill>
                  <a:srgbClr val="FFFF00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sz="1000">
              <a:solidFill>
                <a:srgbClr val="FFFF00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solidFill>
                  <a:srgbClr val="FFFF00"/>
                </a:solidFill>
                <a:ea typeface="MS Mincho" pitchFamily="49" charset="-128"/>
                <a:cs typeface="Times New Roman" pitchFamily="18" charset="0"/>
              </a:rPr>
              <a:t>  </a:t>
            </a:r>
          </a:p>
          <a:p>
            <a:r>
              <a:rPr lang="en-US">
                <a:solidFill>
                  <a:srgbClr val="FFFF00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>
                <a:solidFill>
                  <a:srgbClr val="FFFF00"/>
                </a:solidFill>
                <a:ea typeface="MS Mincho" pitchFamily="49" charset="-128"/>
                <a:cs typeface="Times New Roman" pitchFamily="18" charset="0"/>
              </a:rPr>
              <a:t>   </a:t>
            </a:r>
          </a:p>
          <a:p>
            <a:r>
              <a:rPr lang="en-US" b="0">
                <a:solidFill>
                  <a:srgbClr val="FFFF00"/>
                </a:solidFill>
                <a:cs typeface="Times New Roman" pitchFamily="18" charset="0"/>
              </a:rPr>
              <a:t>                             </a:t>
            </a:r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A Hairy Template Example</a:t>
            </a:r>
          </a:p>
        </p:txBody>
      </p:sp>
      <p:sp>
        <p:nvSpPr>
          <p:cNvPr id="515076" name="Text Box 4"/>
          <p:cNvSpPr txBox="1">
            <a:spLocks noChangeArrowheads="1"/>
          </p:cNvSpPr>
          <p:nvPr/>
        </p:nvSpPr>
        <p:spPr bwMode="auto">
          <a:xfrm>
            <a:off x="228600" y="152400"/>
            <a:ext cx="4419600" cy="22923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template &lt;typename Item&gt;    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void winner(Item a, Item b)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if (a 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&gt;</a:t>
            </a:r>
            <a:r>
              <a:rPr lang="en-US">
                <a:ea typeface="MS Mincho" pitchFamily="49" charset="-128"/>
                <a:cs typeface="Times New Roman" pitchFamily="18" charset="0"/>
              </a:rPr>
              <a:t> b)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cout &lt;&lt; “first guy wins!”;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else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cout &lt;&lt; “second guy wins!”;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515077" name="Text Box 5"/>
          <p:cNvSpPr txBox="1">
            <a:spLocks noChangeArrowheads="1"/>
          </p:cNvSpPr>
          <p:nvPr/>
        </p:nvSpPr>
        <p:spPr bwMode="auto">
          <a:xfrm>
            <a:off x="5257800" y="869950"/>
            <a:ext cx="385286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Consider the following templated function that finds a winner based on which object is “bigger.”</a:t>
            </a:r>
          </a:p>
        </p:txBody>
      </p:sp>
      <p:sp>
        <p:nvSpPr>
          <p:cNvPr id="515079" name="Text Box 7"/>
          <p:cNvSpPr txBox="1">
            <a:spLocks noChangeArrowheads="1"/>
          </p:cNvSpPr>
          <p:nvPr/>
        </p:nvSpPr>
        <p:spPr bwMode="auto">
          <a:xfrm>
            <a:off x="5410200" y="2819400"/>
            <a:ext cx="3548063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But there’s a problem!  The way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we compare two integers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is different than the way we compare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two Circles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or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two Dogs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515084" name="Rectangle 12"/>
          <p:cNvSpPr>
            <a:spLocks noChangeArrowheads="1"/>
          </p:cNvSpPr>
          <p:nvPr/>
        </p:nvSpPr>
        <p:spPr bwMode="auto">
          <a:xfrm>
            <a:off x="457200" y="4038600"/>
            <a:ext cx="3962400" cy="1122363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083" name="Rectangle 11"/>
          <p:cNvSpPr>
            <a:spLocks noChangeArrowheads="1"/>
          </p:cNvSpPr>
          <p:nvPr/>
        </p:nvSpPr>
        <p:spPr bwMode="auto">
          <a:xfrm>
            <a:off x="457200" y="3076575"/>
            <a:ext cx="3962400" cy="917575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085" name="Rectangle 13"/>
          <p:cNvSpPr>
            <a:spLocks noChangeArrowheads="1"/>
          </p:cNvSpPr>
          <p:nvPr/>
        </p:nvSpPr>
        <p:spPr bwMode="auto">
          <a:xfrm>
            <a:off x="457200" y="5181600"/>
            <a:ext cx="3962400" cy="1312863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080" name="Text Box 8"/>
          <p:cNvSpPr txBox="1">
            <a:spLocks noChangeArrowheads="1"/>
          </p:cNvSpPr>
          <p:nvPr/>
        </p:nvSpPr>
        <p:spPr bwMode="auto">
          <a:xfrm>
            <a:off x="381000" y="2514600"/>
            <a:ext cx="4146550" cy="427513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int i1 = 3, i2 = 5;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if (i1 &gt; i2)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cout &lt;&lt; “i1 is bigger”;</a:t>
            </a:r>
          </a:p>
          <a:p>
            <a:endParaRPr lang="en-US" sz="1000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Circ   a(5), b(6);</a:t>
            </a:r>
          </a:p>
          <a:p>
            <a:endParaRPr lang="en-US" sz="1000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if (a.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radius</a:t>
            </a:r>
            <a:r>
              <a:rPr lang="en-US">
                <a:ea typeface="MS Mincho" pitchFamily="49" charset="-128"/>
                <a:cs typeface="Times New Roman" pitchFamily="18" charset="0"/>
              </a:rPr>
              <a:t>() &gt;b.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radius</a:t>
            </a:r>
            <a:r>
              <a:rPr lang="en-US">
                <a:ea typeface="MS Mincho" pitchFamily="49" charset="-128"/>
                <a:cs typeface="Times New Roman" pitchFamily="18" charset="0"/>
              </a:rPr>
              <a:t>())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cout &lt;&lt; “a was bigger”;</a:t>
            </a:r>
          </a:p>
          <a:p>
            <a:endParaRPr lang="en-US" sz="1000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Dog fido(10), spot(20);</a:t>
            </a:r>
          </a:p>
          <a:p>
            <a:endParaRPr lang="en-US" sz="1000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if (fido.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weight</a:t>
            </a:r>
            <a:r>
              <a:rPr lang="en-US">
                <a:ea typeface="MS Mincho" pitchFamily="49" charset="-128"/>
                <a:cs typeface="Times New Roman" pitchFamily="18" charset="0"/>
              </a:rPr>
              <a:t>() &gt;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  spot.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weight</a:t>
            </a:r>
            <a:r>
              <a:rPr lang="en-US">
                <a:ea typeface="MS Mincho" pitchFamily="49" charset="-128"/>
                <a:cs typeface="Times New Roman" pitchFamily="18" charset="0"/>
              </a:rPr>
              <a:t>())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cout &lt;&lt; “fido is bigger”;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515081" name="Text Box 9"/>
          <p:cNvSpPr txBox="1">
            <a:spLocks noChangeArrowheads="1"/>
          </p:cNvSpPr>
          <p:nvPr/>
        </p:nvSpPr>
        <p:spPr bwMode="auto">
          <a:xfrm>
            <a:off x="4625975" y="5365750"/>
            <a:ext cx="44418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Unfortunately, our templated function doesn’t know about 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radiuses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or 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weights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5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5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5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5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5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5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082" grpId="0" animBg="1" autoUpdateAnimBg="0"/>
      <p:bldP spid="515076" grpId="0" animBg="1" autoUpdateAnimBg="0"/>
      <p:bldP spid="515077" grpId="0"/>
      <p:bldP spid="515079" grpId="0"/>
      <p:bldP spid="515084" grpId="0" animBg="1"/>
      <p:bldP spid="515084" grpId="1" animBg="1"/>
      <p:bldP spid="515083" grpId="0" animBg="1"/>
      <p:bldP spid="515083" grpId="1" animBg="1"/>
      <p:bldP spid="515085" grpId="0" animBg="1"/>
      <p:bldP spid="515085" grpId="1" animBg="1"/>
      <p:bldP spid="515080" grpId="0" animBg="1" autoUpdateAnimBg="0"/>
      <p:bldP spid="51508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5C9C8-8D09-4218-9ACA-B4B8698E0FFE}" type="slidenum">
              <a:rPr lang="en-US"/>
              <a:pPr/>
              <a:t>14</a:t>
            </a:fld>
            <a:endParaRPr lang="en-US"/>
          </a:p>
        </p:txBody>
      </p:sp>
      <p:sp>
        <p:nvSpPr>
          <p:cNvPr id="51712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A Hairy Template Example</a:t>
            </a:r>
          </a:p>
        </p:txBody>
      </p:sp>
      <p:sp>
        <p:nvSpPr>
          <p:cNvPr id="517125" name="Text Box 5"/>
          <p:cNvSpPr txBox="1">
            <a:spLocks noChangeArrowheads="1"/>
          </p:cNvSpPr>
          <p:nvPr/>
        </p:nvSpPr>
        <p:spPr bwMode="auto">
          <a:xfrm>
            <a:off x="5470525" y="701675"/>
            <a:ext cx="3749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Hmmm… how can we solve this problem?</a:t>
            </a:r>
          </a:p>
        </p:txBody>
      </p:sp>
      <p:sp>
        <p:nvSpPr>
          <p:cNvPr id="517127" name="Text Box 7"/>
          <p:cNvSpPr txBox="1">
            <a:spLocks noChangeArrowheads="1"/>
          </p:cNvSpPr>
          <p:nvPr/>
        </p:nvSpPr>
        <p:spPr bwMode="auto">
          <a:xfrm>
            <a:off x="304800" y="838200"/>
            <a:ext cx="5289550" cy="1712913"/>
          </a:xfrm>
          <a:prstGeom prst="rect">
            <a:avLst/>
          </a:prstGeom>
          <a:solidFill>
            <a:srgbClr val="FFEAD5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>
                <a:ea typeface="MS Mincho" pitchFamily="49" charset="-128"/>
                <a:cs typeface="Times New Roman" pitchFamily="18" charset="0"/>
              </a:rPr>
              <a:t>bool operator&gt;(const </a:t>
            </a:r>
            <a:r>
              <a:rPr lang="en-US" sz="1600">
                <a:solidFill>
                  <a:srgbClr val="006666"/>
                </a:solidFill>
                <a:ea typeface="MS Mincho" pitchFamily="49" charset="-128"/>
                <a:cs typeface="Times New Roman" pitchFamily="18" charset="0"/>
              </a:rPr>
              <a:t>Dog</a:t>
            </a:r>
            <a:r>
              <a:rPr lang="en-US" sz="1600">
                <a:ea typeface="MS Mincho" pitchFamily="49" charset="-128"/>
                <a:cs typeface="Times New Roman" pitchFamily="18" charset="0"/>
              </a:rPr>
              <a:t> &amp;a,const </a:t>
            </a:r>
            <a:r>
              <a:rPr lang="en-US" sz="1600">
                <a:solidFill>
                  <a:srgbClr val="006666"/>
                </a:solidFill>
                <a:ea typeface="MS Mincho" pitchFamily="49" charset="-128"/>
                <a:cs typeface="Times New Roman" pitchFamily="18" charset="0"/>
              </a:rPr>
              <a:t>Dog</a:t>
            </a:r>
            <a:r>
              <a:rPr lang="en-US" sz="1600">
                <a:ea typeface="MS Mincho" pitchFamily="49" charset="-128"/>
                <a:cs typeface="Times New Roman" pitchFamily="18" charset="0"/>
              </a:rPr>
              <a:t> &amp;b)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if (a.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weight</a:t>
            </a:r>
            <a:r>
              <a:rPr lang="en-US">
                <a:ea typeface="MS Mincho" pitchFamily="49" charset="-128"/>
                <a:cs typeface="Times New Roman" pitchFamily="18" charset="0"/>
              </a:rPr>
              <a:t>() &gt; b.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weight</a:t>
            </a:r>
            <a:r>
              <a:rPr lang="en-US">
                <a:ea typeface="MS Mincho" pitchFamily="49" charset="-128"/>
                <a:cs typeface="Times New Roman" pitchFamily="18" charset="0"/>
              </a:rPr>
              <a:t>())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return(true);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else return(false);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517128" name="Text Box 8"/>
          <p:cNvSpPr txBox="1">
            <a:spLocks noChangeArrowheads="1"/>
          </p:cNvSpPr>
          <p:nvPr/>
        </p:nvSpPr>
        <p:spPr bwMode="auto">
          <a:xfrm>
            <a:off x="304800" y="2676525"/>
            <a:ext cx="5508625" cy="1712913"/>
          </a:xfrm>
          <a:prstGeom prst="rect">
            <a:avLst/>
          </a:prstGeom>
          <a:solidFill>
            <a:srgbClr val="FFEAD5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>
                <a:cs typeface="Times New Roman" pitchFamily="18" charset="0"/>
              </a:rPr>
              <a:t>bool operator&gt;(const </a:t>
            </a:r>
            <a:r>
              <a:rPr lang="en-US" sz="1600">
                <a:solidFill>
                  <a:srgbClr val="006666"/>
                </a:solidFill>
                <a:cs typeface="Times New Roman" pitchFamily="18" charset="0"/>
              </a:rPr>
              <a:t>Circ</a:t>
            </a:r>
            <a:r>
              <a:rPr lang="en-US" sz="1600">
                <a:cs typeface="Times New Roman" pitchFamily="18" charset="0"/>
              </a:rPr>
              <a:t> &amp;a,const </a:t>
            </a:r>
            <a:r>
              <a:rPr lang="en-US" sz="1600">
                <a:solidFill>
                  <a:srgbClr val="006666"/>
                </a:solidFill>
                <a:cs typeface="Times New Roman" pitchFamily="18" charset="0"/>
              </a:rPr>
              <a:t>Circ</a:t>
            </a:r>
            <a:r>
              <a:rPr lang="en-US" sz="1600">
                <a:cs typeface="Times New Roman" pitchFamily="18" charset="0"/>
              </a:rPr>
              <a:t> &amp;b)</a:t>
            </a:r>
          </a:p>
          <a:p>
            <a:r>
              <a:rPr lang="en-US">
                <a:cs typeface="Times New Roman" pitchFamily="18" charset="0"/>
              </a:rPr>
              <a:t>{</a:t>
            </a:r>
          </a:p>
          <a:p>
            <a:r>
              <a:rPr lang="en-US">
                <a:cs typeface="Times New Roman" pitchFamily="18" charset="0"/>
              </a:rPr>
              <a:t>  if (a.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radius</a:t>
            </a:r>
            <a:r>
              <a:rPr lang="en-US">
                <a:cs typeface="Times New Roman" pitchFamily="18" charset="0"/>
              </a:rPr>
              <a:t>() &gt; b.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radius</a:t>
            </a:r>
            <a:r>
              <a:rPr lang="en-US">
                <a:cs typeface="Times New Roman" pitchFamily="18" charset="0"/>
              </a:rPr>
              <a:t>())</a:t>
            </a:r>
          </a:p>
          <a:p>
            <a:r>
              <a:rPr lang="en-US">
                <a:cs typeface="Times New Roman" pitchFamily="18" charset="0"/>
              </a:rPr>
              <a:t>    return(true);</a:t>
            </a:r>
          </a:p>
          <a:p>
            <a:r>
              <a:rPr lang="en-US">
                <a:cs typeface="Times New Roman" pitchFamily="18" charset="0"/>
              </a:rPr>
              <a:t>  else return(false);</a:t>
            </a:r>
          </a:p>
          <a:p>
            <a:r>
              <a:rPr lang="en-US">
                <a:cs typeface="Times New Roman" pitchFamily="18" charset="0"/>
              </a:rPr>
              <a:t>}</a:t>
            </a:r>
          </a:p>
        </p:txBody>
      </p:sp>
      <p:sp>
        <p:nvSpPr>
          <p:cNvPr id="517129" name="Text Box 9"/>
          <p:cNvSpPr txBox="1">
            <a:spLocks noChangeArrowheads="1"/>
          </p:cNvSpPr>
          <p:nvPr/>
        </p:nvSpPr>
        <p:spPr bwMode="auto">
          <a:xfrm>
            <a:off x="5254625" y="3003550"/>
            <a:ext cx="41179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And then things will </a:t>
            </a:r>
            <a:br>
              <a:rPr lang="en-US" sz="2400" b="0">
                <a:latin typeface="Comic Sans MS" pitchFamily="66" charset="0"/>
                <a:cs typeface="Times New Roman" pitchFamily="18" charset="0"/>
              </a:rPr>
            </a:br>
            <a:r>
              <a:rPr lang="en-US" sz="2400" b="0">
                <a:latin typeface="Comic Sans MS" pitchFamily="66" charset="0"/>
                <a:cs typeface="Times New Roman" pitchFamily="18" charset="0"/>
              </a:rPr>
              <a:t>work magically!</a:t>
            </a:r>
          </a:p>
        </p:txBody>
      </p:sp>
      <p:sp>
        <p:nvSpPr>
          <p:cNvPr id="517131" name="Text Box 11"/>
          <p:cNvSpPr txBox="1">
            <a:spLocks noChangeArrowheads="1"/>
          </p:cNvSpPr>
          <p:nvPr/>
        </p:nvSpPr>
        <p:spPr bwMode="auto">
          <a:xfrm>
            <a:off x="309563" y="4495800"/>
            <a:ext cx="4829175" cy="22923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template &lt;class Item&gt;    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void winner(Item a, Item b)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if (a 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&gt;</a:t>
            </a:r>
            <a:r>
              <a:rPr lang="en-US">
                <a:ea typeface="MS Mincho" pitchFamily="49" charset="-128"/>
                <a:cs typeface="Times New Roman" pitchFamily="18" charset="0"/>
              </a:rPr>
              <a:t> b)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cout &lt;&lt; a &lt;&lt; “is the winner!”;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else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cout &lt;&lt; b &lt;&lt; “is the winner!”;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517136" name="Text Box 16"/>
          <p:cNvSpPr txBox="1">
            <a:spLocks noChangeArrowheads="1"/>
          </p:cNvSpPr>
          <p:nvPr/>
        </p:nvSpPr>
        <p:spPr bwMode="auto">
          <a:xfrm>
            <a:off x="5867400" y="3886200"/>
            <a:ext cx="3327400" cy="3116263"/>
          </a:xfrm>
          <a:prstGeom prst="rect">
            <a:avLst/>
          </a:prstGeom>
          <a:solidFill>
            <a:srgbClr val="FFF3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Dog a(5), b(6);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winner(a,b);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Circ c(3), d(4);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winner(c,d);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517140" name="Text Box 20"/>
          <p:cNvSpPr txBox="1">
            <a:spLocks noChangeArrowheads="1"/>
          </p:cNvSpPr>
          <p:nvPr/>
        </p:nvSpPr>
        <p:spPr bwMode="auto">
          <a:xfrm>
            <a:off x="5470525" y="1555750"/>
            <a:ext cx="37496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Right: define a 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comparison function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for each data type…</a:t>
            </a:r>
          </a:p>
        </p:txBody>
      </p:sp>
      <p:sp>
        <p:nvSpPr>
          <p:cNvPr id="517141" name="Rectangle 21"/>
          <p:cNvSpPr>
            <a:spLocks noChangeArrowheads="1"/>
          </p:cNvSpPr>
          <p:nvPr/>
        </p:nvSpPr>
        <p:spPr bwMode="auto">
          <a:xfrm>
            <a:off x="6019800" y="6015038"/>
            <a:ext cx="457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cs typeface="Times New Roman" pitchFamily="18" charset="0"/>
              </a:rPr>
              <a:t> </a:t>
            </a:r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int </a:t>
            </a:r>
            <a:r>
              <a:rPr lang="en-US">
                <a:cs typeface="Times New Roman" pitchFamily="18" charset="0"/>
              </a:rPr>
              <a:t>i1(3), i2(4);</a:t>
            </a:r>
          </a:p>
          <a:p>
            <a:r>
              <a:rPr lang="en-US">
                <a:cs typeface="Times New Roman" pitchFamily="18" charset="0"/>
              </a:rPr>
              <a:t> winner(i1,i2); 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// ok!</a:t>
            </a:r>
          </a:p>
        </p:txBody>
      </p:sp>
      <p:sp>
        <p:nvSpPr>
          <p:cNvPr id="517143" name="Text Box 23"/>
          <p:cNvSpPr txBox="1">
            <a:spLocks noChangeArrowheads="1"/>
          </p:cNvSpPr>
          <p:nvPr/>
        </p:nvSpPr>
        <p:spPr bwMode="auto">
          <a:xfrm>
            <a:off x="7816850" y="4724400"/>
            <a:ext cx="1412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// works!</a:t>
            </a:r>
          </a:p>
        </p:txBody>
      </p:sp>
      <p:sp>
        <p:nvSpPr>
          <p:cNvPr id="517144" name="Text Box 24"/>
          <p:cNvSpPr txBox="1">
            <a:spLocks noChangeArrowheads="1"/>
          </p:cNvSpPr>
          <p:nvPr/>
        </p:nvSpPr>
        <p:spPr bwMode="auto">
          <a:xfrm>
            <a:off x="7815263" y="5548313"/>
            <a:ext cx="14128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// works!</a:t>
            </a:r>
          </a:p>
        </p:txBody>
      </p:sp>
      <p:sp>
        <p:nvSpPr>
          <p:cNvPr id="517145" name="Rectangle 25"/>
          <p:cNvSpPr>
            <a:spLocks noChangeArrowheads="1"/>
          </p:cNvSpPr>
          <p:nvPr/>
        </p:nvSpPr>
        <p:spPr bwMode="auto">
          <a:xfrm>
            <a:off x="6029325" y="5991225"/>
            <a:ext cx="457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cs typeface="Times New Roman" pitchFamily="18" charset="0"/>
              </a:rPr>
              <a:t> </a:t>
            </a:r>
            <a:r>
              <a:rPr lang="en-US">
                <a:solidFill>
                  <a:srgbClr val="006666"/>
                </a:solidFill>
                <a:cs typeface="Times New Roman" pitchFamily="18" charset="0"/>
              </a:rPr>
              <a:t>Square</a:t>
            </a:r>
            <a:r>
              <a:rPr lang="en-US">
                <a:cs typeface="Times New Roman" pitchFamily="18" charset="0"/>
              </a:rPr>
              <a:t> e(3), f(4);</a:t>
            </a:r>
          </a:p>
          <a:p>
            <a:r>
              <a:rPr lang="en-US">
                <a:cs typeface="Times New Roman" pitchFamily="18" charset="0"/>
              </a:rPr>
              <a:t> winner(e,f);	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// error!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7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7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7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7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7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7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7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17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0"/>
                                        <p:tgtEl>
                                          <p:spTgt spid="517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7" grpId="0" animBg="1" autoUpdateAnimBg="0"/>
      <p:bldP spid="517128" grpId="0" animBg="1" autoUpdateAnimBg="0"/>
      <p:bldP spid="517129" grpId="0"/>
      <p:bldP spid="517136" grpId="0" animBg="1" autoUpdateAnimBg="0"/>
      <p:bldP spid="517140" grpId="0"/>
      <p:bldP spid="517141" grpId="0"/>
      <p:bldP spid="517141" grpId="1"/>
      <p:bldP spid="517143" grpId="0"/>
      <p:bldP spid="517144" grpId="0"/>
      <p:bldP spid="5171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DCCFB-0187-4693-8DEE-E86EF9813B31}" type="slidenum">
              <a:rPr lang="en-US"/>
              <a:pPr/>
              <a:t>15</a:t>
            </a:fld>
            <a:endParaRPr lang="en-US"/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Multi-type Templates</a:t>
            </a:r>
          </a:p>
        </p:txBody>
      </p:sp>
      <p:sp>
        <p:nvSpPr>
          <p:cNvPr id="558084" name="Rectangle 4"/>
          <p:cNvSpPr>
            <a:spLocks noChangeArrowheads="1"/>
          </p:cNvSpPr>
          <p:nvPr/>
        </p:nvSpPr>
        <p:spPr bwMode="auto">
          <a:xfrm>
            <a:off x="457200" y="1162050"/>
            <a:ext cx="5486400" cy="2876550"/>
          </a:xfrm>
          <a:prstGeom prst="rect">
            <a:avLst/>
          </a:prstGeom>
          <a:solidFill>
            <a:srgbClr val="FFFCF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 noProof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template &lt;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typename</a:t>
            </a:r>
            <a:r>
              <a:rPr lang="en-US" b="0" noProof="1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Type1</a:t>
            </a:r>
            <a:r>
              <a:rPr lang="en-US" b="0" noProof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typename</a:t>
            </a:r>
            <a:r>
              <a:rPr lang="en-US" b="0" noProof="1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Type2</a:t>
            </a:r>
            <a:r>
              <a:rPr lang="en-US" b="0" noProof="1">
                <a:latin typeface="Comic Sans MS" pitchFamily="66" charset="0"/>
                <a:cs typeface="Times New Roman" pitchFamily="18" charset="0"/>
              </a:rPr>
              <a:t>&gt;</a:t>
            </a:r>
          </a:p>
          <a:p>
            <a:r>
              <a:rPr lang="en-US" b="0" noProof="1">
                <a:latin typeface="Comic Sans MS" pitchFamily="66" charset="0"/>
                <a:cs typeface="Times New Roman" pitchFamily="18" charset="0"/>
              </a:rPr>
              <a:t>void</a:t>
            </a:r>
            <a:r>
              <a:rPr lang="en-US" noProof="1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 noProof="1">
                <a:latin typeface="Comic Sans MS" pitchFamily="66" charset="0"/>
                <a:cs typeface="Times New Roman" pitchFamily="18" charset="0"/>
              </a:rPr>
              <a:t>foo(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Type1</a:t>
            </a:r>
            <a:r>
              <a:rPr lang="en-US" b="0" noProof="1">
                <a:latin typeface="Comic Sans MS" pitchFamily="66" charset="0"/>
                <a:cs typeface="Times New Roman" pitchFamily="18" charset="0"/>
              </a:rPr>
              <a:t> a,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Type2</a:t>
            </a:r>
            <a:r>
              <a:rPr lang="en-US" b="0" noProof="1">
                <a:latin typeface="Comic Sans MS" pitchFamily="66" charset="0"/>
                <a:cs typeface="Times New Roman" pitchFamily="18" charset="0"/>
              </a:rPr>
              <a:t> b)</a:t>
            </a:r>
          </a:p>
          <a:p>
            <a:r>
              <a:rPr lang="en-US" b="0" noProof="1">
                <a:latin typeface="Comic Sans MS" pitchFamily="66" charset="0"/>
                <a:cs typeface="Times New Roman" pitchFamily="18" charset="0"/>
              </a:rPr>
              <a:t>{</a:t>
            </a:r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Type1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temp;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Type2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array[20];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temp = a;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array[3] = b;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// etc…</a:t>
            </a:r>
            <a:endParaRPr lang="en-US" b="0" noProof="1">
              <a:latin typeface="Comic Sans MS" pitchFamily="66" charset="0"/>
              <a:cs typeface="Times New Roman" pitchFamily="18" charset="0"/>
            </a:endParaRPr>
          </a:p>
          <a:p>
            <a:r>
              <a:rPr lang="en-US" b="0" noProof="1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558085" name="Text Box 5"/>
          <p:cNvSpPr txBox="1">
            <a:spLocks noChangeArrowheads="1"/>
          </p:cNvSpPr>
          <p:nvPr/>
        </p:nvSpPr>
        <p:spPr bwMode="auto">
          <a:xfrm>
            <a:off x="5435600" y="4343400"/>
            <a:ext cx="3479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And </a:t>
            </a:r>
            <a:r>
              <a:rPr lang="en-US" sz="24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yes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, just in case you were guessing…</a:t>
            </a:r>
          </a:p>
        </p:txBody>
      </p:sp>
      <p:sp>
        <p:nvSpPr>
          <p:cNvPr id="558086" name="Text Box 6"/>
          <p:cNvSpPr txBox="1">
            <a:spLocks noChangeArrowheads="1"/>
          </p:cNvSpPr>
          <p:nvPr/>
        </p:nvSpPr>
        <p:spPr bwMode="auto">
          <a:xfrm>
            <a:off x="5384800" y="5745163"/>
            <a:ext cx="3479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You can do this type of thing too…</a:t>
            </a:r>
          </a:p>
        </p:txBody>
      </p:sp>
      <p:sp>
        <p:nvSpPr>
          <p:cNvPr id="558087" name="Rectangle 7"/>
          <p:cNvSpPr>
            <a:spLocks noChangeArrowheads="1"/>
          </p:cNvSpPr>
          <p:nvPr/>
        </p:nvSpPr>
        <p:spPr bwMode="auto">
          <a:xfrm>
            <a:off x="457200" y="4241800"/>
            <a:ext cx="4572000" cy="1778000"/>
          </a:xfrm>
          <a:prstGeom prst="rect">
            <a:avLst/>
          </a:prstGeom>
          <a:solidFill>
            <a:srgbClr val="FFFCF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int main(void)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 foo(5,”barf”);	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// OK!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 foo(”argh”,6);	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// OK!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 foo(42,52);	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// OK!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</a:t>
            </a:r>
            <a:endParaRPr lang="en-US" b="0" noProof="1"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84" grpId="0" animBg="1"/>
      <p:bldP spid="558085" grpId="0"/>
      <p:bldP spid="558086" grpId="0"/>
      <p:bldP spid="55808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4EAB-39FE-434B-BFD0-EFEFF57B942A}" type="slidenum">
              <a:rPr lang="en-US"/>
              <a:pPr/>
              <a:t>16</a:t>
            </a:fld>
            <a:endParaRPr lang="en-US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Part 3: Writing Generic Classes</a:t>
            </a:r>
          </a:p>
        </p:txBody>
      </p:sp>
      <p:sp>
        <p:nvSpPr>
          <p:cNvPr id="560131" name="Text Box 3"/>
          <p:cNvSpPr txBox="1">
            <a:spLocks noChangeArrowheads="1"/>
          </p:cNvSpPr>
          <p:nvPr/>
        </p:nvSpPr>
        <p:spPr bwMode="auto">
          <a:xfrm>
            <a:off x="304800" y="914400"/>
            <a:ext cx="8426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latin typeface="Comic Sans MS" pitchFamily="66" charset="0"/>
                <a:cs typeface="Times New Roman" pitchFamily="18" charset="0"/>
              </a:rPr>
              <a:t>We can use templates to make entire classes generic too: </a:t>
            </a:r>
          </a:p>
        </p:txBody>
      </p:sp>
      <p:grpSp>
        <p:nvGrpSpPr>
          <p:cNvPr id="560132" name="Group 4"/>
          <p:cNvGrpSpPr>
            <a:grpSpLocks/>
          </p:cNvGrpSpPr>
          <p:nvPr/>
        </p:nvGrpSpPr>
        <p:grpSpPr bwMode="auto">
          <a:xfrm>
            <a:off x="152400" y="1600200"/>
            <a:ext cx="4419600" cy="4800600"/>
            <a:chOff x="96" y="1008"/>
            <a:chExt cx="2535" cy="3193"/>
          </a:xfrm>
        </p:grpSpPr>
        <p:sp>
          <p:nvSpPr>
            <p:cNvPr id="560133" name="Rectangle 5"/>
            <p:cNvSpPr>
              <a:spLocks noChangeArrowheads="1"/>
            </p:cNvSpPr>
            <p:nvPr/>
          </p:nvSpPr>
          <p:spPr bwMode="auto">
            <a:xfrm>
              <a:off x="96" y="1008"/>
              <a:ext cx="2535" cy="319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34" name="Text Box 6"/>
            <p:cNvSpPr txBox="1">
              <a:spLocks noChangeArrowheads="1"/>
            </p:cNvSpPr>
            <p:nvPr/>
          </p:nvSpPr>
          <p:spPr bwMode="auto">
            <a:xfrm>
              <a:off x="134" y="1043"/>
              <a:ext cx="2180" cy="29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class </a:t>
              </a:r>
              <a:r>
                <a:rPr lang="en-US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HoldOneValue</a:t>
              </a:r>
              <a:endParaRPr lang="en-US" b="0">
                <a:solidFill>
                  <a:srgbClr val="6600CC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public: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void setVal(int  a)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{ 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m_a = a;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}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void printTenTimes(void)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{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for (int i=0;i&lt;10;i++)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  cout &lt;&lt; m_a;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}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private: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int  m_a;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};</a:t>
              </a:r>
              <a:endParaRPr lang="en-US" b="0"/>
            </a:p>
          </p:txBody>
        </p:sp>
      </p:grpSp>
      <p:grpSp>
        <p:nvGrpSpPr>
          <p:cNvPr id="560149" name="Group 21"/>
          <p:cNvGrpSpPr>
            <a:grpSpLocks/>
          </p:cNvGrpSpPr>
          <p:nvPr/>
        </p:nvGrpSpPr>
        <p:grpSpPr bwMode="auto">
          <a:xfrm>
            <a:off x="4922838" y="1600200"/>
            <a:ext cx="4584700" cy="920750"/>
            <a:chOff x="3099" y="812"/>
            <a:chExt cx="2888" cy="580"/>
          </a:xfrm>
        </p:grpSpPr>
        <p:sp>
          <p:nvSpPr>
            <p:cNvPr id="560150" name="Text Box 22"/>
            <p:cNvSpPr txBox="1">
              <a:spLocks noChangeArrowheads="1"/>
            </p:cNvSpPr>
            <p:nvPr/>
          </p:nvSpPr>
          <p:spPr bwMode="auto">
            <a:xfrm>
              <a:off x="3099" y="812"/>
              <a:ext cx="2148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0">
                  <a:latin typeface="Comic Sans MS" pitchFamily="66" charset="0"/>
                  <a:cs typeface="Times New Roman" pitchFamily="18" charset="0"/>
                </a:rPr>
                <a:t>You must use the prefix:</a:t>
              </a:r>
            </a:p>
            <a:p>
              <a:r>
                <a:rPr lang="en-US" sz="2200" b="0">
                  <a:latin typeface="Comic Sans MS" pitchFamily="66" charset="0"/>
                  <a:cs typeface="Times New Roman" pitchFamily="18" charset="0"/>
                </a:rPr>
                <a:t>  </a:t>
              </a:r>
            </a:p>
          </p:txBody>
        </p:sp>
        <p:sp>
          <p:nvSpPr>
            <p:cNvPr id="560151" name="Text Box 23"/>
            <p:cNvSpPr txBox="1">
              <a:spLocks noChangeArrowheads="1"/>
            </p:cNvSpPr>
            <p:nvPr/>
          </p:nvSpPr>
          <p:spPr bwMode="auto">
            <a:xfrm>
              <a:off x="3232" y="1152"/>
              <a:ext cx="2755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90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template &lt;typename xxx&gt;     </a:t>
              </a:r>
              <a:endParaRPr lang="en-US" sz="1900" b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560152" name="Text Box 24"/>
          <p:cNvSpPr txBox="1">
            <a:spLocks noChangeArrowheads="1"/>
          </p:cNvSpPr>
          <p:nvPr/>
        </p:nvSpPr>
        <p:spPr bwMode="auto">
          <a:xfrm>
            <a:off x="4937125" y="2673350"/>
            <a:ext cx="41290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b="0">
                <a:latin typeface="Comic Sans MS" pitchFamily="66" charset="0"/>
                <a:cs typeface="Times New Roman" pitchFamily="18" charset="0"/>
              </a:rPr>
              <a:t>before the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class definition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itself…</a:t>
            </a:r>
          </a:p>
        </p:txBody>
      </p:sp>
      <p:sp>
        <p:nvSpPr>
          <p:cNvPr id="560153" name="Line 25"/>
          <p:cNvSpPr>
            <a:spLocks noChangeShapeType="1"/>
          </p:cNvSpPr>
          <p:nvPr/>
        </p:nvSpPr>
        <p:spPr bwMode="auto">
          <a:xfrm flipH="1" flipV="1">
            <a:off x="3200400" y="1905000"/>
            <a:ext cx="1763713" cy="11239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54" name="Rectangle 26"/>
          <p:cNvSpPr>
            <a:spLocks noChangeArrowheads="1"/>
          </p:cNvSpPr>
          <p:nvPr/>
        </p:nvSpPr>
        <p:spPr bwMode="auto">
          <a:xfrm>
            <a:off x="196850" y="1622425"/>
            <a:ext cx="346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template &lt;typename Item&gt;</a:t>
            </a:r>
          </a:p>
        </p:txBody>
      </p:sp>
      <p:sp>
        <p:nvSpPr>
          <p:cNvPr id="560155" name="Rectangle 27"/>
          <p:cNvSpPr>
            <a:spLocks noChangeArrowheads="1"/>
          </p:cNvSpPr>
          <p:nvPr/>
        </p:nvSpPr>
        <p:spPr bwMode="auto">
          <a:xfrm>
            <a:off x="4724400" y="3581400"/>
            <a:ext cx="411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Then update the appropriate types in your class…</a:t>
            </a:r>
          </a:p>
        </p:txBody>
      </p:sp>
      <p:grpSp>
        <p:nvGrpSpPr>
          <p:cNvPr id="560156" name="Group 28"/>
          <p:cNvGrpSpPr>
            <a:grpSpLocks/>
          </p:cNvGrpSpPr>
          <p:nvPr/>
        </p:nvGrpSpPr>
        <p:grpSpPr bwMode="auto">
          <a:xfrm>
            <a:off x="2165350" y="2757488"/>
            <a:ext cx="730250" cy="366712"/>
            <a:chOff x="5530" y="1680"/>
            <a:chExt cx="460" cy="231"/>
          </a:xfrm>
        </p:grpSpPr>
        <p:sp>
          <p:nvSpPr>
            <p:cNvPr id="560157" name="Rectangle 29"/>
            <p:cNvSpPr>
              <a:spLocks noChangeArrowheads="1"/>
            </p:cNvSpPr>
            <p:nvPr/>
          </p:nvSpPr>
          <p:spPr bwMode="auto">
            <a:xfrm>
              <a:off x="5568" y="1728"/>
              <a:ext cx="288" cy="14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0158" name="Rectangle 30"/>
            <p:cNvSpPr>
              <a:spLocks noChangeArrowheads="1"/>
            </p:cNvSpPr>
            <p:nvPr/>
          </p:nvSpPr>
          <p:spPr bwMode="auto">
            <a:xfrm>
              <a:off x="5530" y="1680"/>
              <a:ext cx="4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cs typeface="Times New Roman" pitchFamily="18" charset="0"/>
                </a:rPr>
                <a:t>Item</a:t>
              </a:r>
            </a:p>
          </p:txBody>
        </p:sp>
      </p:grpSp>
      <p:grpSp>
        <p:nvGrpSpPr>
          <p:cNvPr id="560160" name="Group 32"/>
          <p:cNvGrpSpPr>
            <a:grpSpLocks/>
          </p:cNvGrpSpPr>
          <p:nvPr/>
        </p:nvGrpSpPr>
        <p:grpSpPr bwMode="auto">
          <a:xfrm>
            <a:off x="762000" y="5500688"/>
            <a:ext cx="730250" cy="366712"/>
            <a:chOff x="5530" y="1680"/>
            <a:chExt cx="460" cy="231"/>
          </a:xfrm>
        </p:grpSpPr>
        <p:sp>
          <p:nvSpPr>
            <p:cNvPr id="560161" name="Rectangle 33"/>
            <p:cNvSpPr>
              <a:spLocks noChangeArrowheads="1"/>
            </p:cNvSpPr>
            <p:nvPr/>
          </p:nvSpPr>
          <p:spPr bwMode="auto">
            <a:xfrm>
              <a:off x="5568" y="1728"/>
              <a:ext cx="288" cy="14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0162" name="Rectangle 34"/>
            <p:cNvSpPr>
              <a:spLocks noChangeArrowheads="1"/>
            </p:cNvSpPr>
            <p:nvPr/>
          </p:nvSpPr>
          <p:spPr bwMode="auto">
            <a:xfrm>
              <a:off x="5530" y="1680"/>
              <a:ext cx="460" cy="23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cs typeface="Times New Roman" pitchFamily="18" charset="0"/>
                </a:rPr>
                <a:t>Item</a:t>
              </a:r>
            </a:p>
          </p:txBody>
        </p:sp>
      </p:grpSp>
      <p:sp>
        <p:nvSpPr>
          <p:cNvPr id="560163" name="Line 35"/>
          <p:cNvSpPr>
            <a:spLocks noChangeShapeType="1"/>
          </p:cNvSpPr>
          <p:nvPr/>
        </p:nvSpPr>
        <p:spPr bwMode="auto">
          <a:xfrm flipH="1" flipV="1">
            <a:off x="2971800" y="3048000"/>
            <a:ext cx="1895475" cy="736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64" name="Line 36"/>
          <p:cNvSpPr>
            <a:spLocks noChangeShapeType="1"/>
          </p:cNvSpPr>
          <p:nvPr/>
        </p:nvSpPr>
        <p:spPr bwMode="auto">
          <a:xfrm flipH="1">
            <a:off x="1447800" y="3886200"/>
            <a:ext cx="3429000" cy="1676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65" name="Rectangle 37"/>
          <p:cNvSpPr>
            <a:spLocks noChangeArrowheads="1"/>
          </p:cNvSpPr>
          <p:nvPr/>
        </p:nvSpPr>
        <p:spPr bwMode="auto">
          <a:xfrm>
            <a:off x="4648200" y="4572000"/>
            <a:ext cx="4267200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Now your class can hold any type of data you like – just like the C++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class!</a:t>
            </a:r>
          </a:p>
        </p:txBody>
      </p:sp>
      <p:sp>
        <p:nvSpPr>
          <p:cNvPr id="560166" name="Text Box 38"/>
          <p:cNvSpPr txBox="1">
            <a:spLocks noChangeArrowheads="1"/>
          </p:cNvSpPr>
          <p:nvPr/>
        </p:nvSpPr>
        <p:spPr bwMode="auto">
          <a:xfrm>
            <a:off x="762000" y="3886200"/>
            <a:ext cx="4010025" cy="2841625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</a:t>
            </a:r>
            <a:r>
              <a:rPr lang="en-US">
                <a:solidFill>
                  <a:srgbClr val="006666"/>
                </a:solidFill>
                <a:ea typeface="MS Mincho" pitchFamily="49" charset="-128"/>
                <a:cs typeface="Times New Roman" pitchFamily="18" charset="0"/>
              </a:rPr>
              <a:t>HoldOneValue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&lt;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&gt;</a:t>
            </a:r>
            <a:r>
              <a:rPr lang="en-US">
                <a:ea typeface="MS Mincho" pitchFamily="49" charset="-128"/>
                <a:cs typeface="Times New Roman" pitchFamily="18" charset="0"/>
              </a:rPr>
              <a:t> v1;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v1.setVal(10);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v1.printTenTimes();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</a:t>
            </a:r>
            <a:r>
              <a:rPr lang="en-US">
                <a:solidFill>
                  <a:srgbClr val="008080"/>
                </a:solidFill>
                <a:ea typeface="MS Mincho" pitchFamily="49" charset="-128"/>
                <a:cs typeface="Times New Roman" pitchFamily="18" charset="0"/>
              </a:rPr>
              <a:t>HoldOneValue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&lt;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string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&gt;</a:t>
            </a:r>
            <a:r>
              <a:rPr lang="en-US">
                <a:ea typeface="MS Mincho" pitchFamily="49" charset="-128"/>
                <a:cs typeface="Times New Roman" pitchFamily="18" charset="0"/>
              </a:rPr>
              <a:t> v2;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v2.setVal("ouch");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v2.printTenTimes();</a:t>
            </a:r>
            <a:endParaRPr lang="en-US" b="0"/>
          </a:p>
          <a:p>
            <a:r>
              <a:rPr lang="en-US"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560167" name="AutoShape 39"/>
          <p:cNvSpPr>
            <a:spLocks noChangeArrowheads="1"/>
          </p:cNvSpPr>
          <p:nvPr/>
        </p:nvSpPr>
        <p:spPr bwMode="auto">
          <a:xfrm>
            <a:off x="4176713" y="2362200"/>
            <a:ext cx="4953000" cy="2214563"/>
          </a:xfrm>
          <a:prstGeom prst="wedgeRoundRectCallout">
            <a:avLst>
              <a:gd name="adj1" fmla="val -96088"/>
              <a:gd name="adj2" fmla="val 44051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Note that we don’t just update every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to an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Item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!</a:t>
            </a:r>
          </a:p>
          <a:p>
            <a:pPr algn="ctr"/>
            <a:endParaRPr lang="en-US" sz="1000" b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For example, in this case,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int i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is a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counter variable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(regardless of what type of data our class holds)</a:t>
            </a:r>
            <a:br>
              <a:rPr lang="en-US" sz="2000" b="0">
                <a:latin typeface="Comic Sans MS" pitchFamily="66" charset="0"/>
                <a:cs typeface="Times New Roman" pitchFamily="18" charset="0"/>
              </a:rPr>
            </a:br>
            <a:r>
              <a:rPr lang="en-US" sz="2000" b="0">
                <a:latin typeface="Comic Sans MS" pitchFamily="66" charset="0"/>
                <a:cs typeface="Times New Roman" pitchFamily="18" charset="0"/>
              </a:rPr>
              <a:t>so we leave it the same.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0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0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0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0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60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60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60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60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560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60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60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60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60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52" grpId="0"/>
      <p:bldP spid="560153" grpId="0" animBg="1"/>
      <p:bldP spid="560153" grpId="1" animBg="1"/>
      <p:bldP spid="560154" grpId="0"/>
      <p:bldP spid="560155" grpId="0"/>
      <p:bldP spid="560163" grpId="0" animBg="1"/>
      <p:bldP spid="560163" grpId="1" animBg="1"/>
      <p:bldP spid="560164" grpId="0" animBg="1"/>
      <p:bldP spid="560164" grpId="1" animBg="1"/>
      <p:bldP spid="560165" grpId="0"/>
      <p:bldP spid="560166" grpId="0" animBg="1" autoUpdateAnimBg="0"/>
      <p:bldP spid="560167" grpId="0" animBg="1"/>
      <p:bldP spid="560167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1382-AB2C-48F1-90AF-3E05A7AC132D}" type="slidenum">
              <a:rPr lang="en-US"/>
              <a:pPr/>
              <a:t>17</a:t>
            </a:fld>
            <a:endParaRPr lang="en-US"/>
          </a:p>
        </p:txBody>
      </p:sp>
      <p:grpSp>
        <p:nvGrpSpPr>
          <p:cNvPr id="458798" name="Group 46"/>
          <p:cNvGrpSpPr>
            <a:grpSpLocks/>
          </p:cNvGrpSpPr>
          <p:nvPr/>
        </p:nvGrpSpPr>
        <p:grpSpPr bwMode="auto">
          <a:xfrm>
            <a:off x="215900" y="1270000"/>
            <a:ext cx="4594225" cy="5510213"/>
            <a:chOff x="2743" y="973"/>
            <a:chExt cx="2894" cy="3239"/>
          </a:xfrm>
        </p:grpSpPr>
        <p:sp>
          <p:nvSpPr>
            <p:cNvPr id="458799" name="Rectangle 47"/>
            <p:cNvSpPr>
              <a:spLocks noChangeArrowheads="1"/>
            </p:cNvSpPr>
            <p:nvPr/>
          </p:nvSpPr>
          <p:spPr bwMode="auto">
            <a:xfrm>
              <a:off x="2743" y="1002"/>
              <a:ext cx="2894" cy="319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8800" name="Text Box 48"/>
            <p:cNvSpPr txBox="1">
              <a:spLocks noChangeArrowheads="1"/>
            </p:cNvSpPr>
            <p:nvPr/>
          </p:nvSpPr>
          <p:spPr bwMode="auto">
            <a:xfrm>
              <a:off x="2751" y="973"/>
              <a:ext cx="2438" cy="3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</a:t>
              </a:r>
              <a:endParaRPr lang="en-US" b="0">
                <a:solidFill>
                  <a:srgbClr val="FF33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class </a:t>
              </a:r>
              <a:r>
                <a:rPr lang="en-US">
                  <a:solidFill>
                    <a:srgbClr val="990000"/>
                  </a:solidFill>
                  <a:ea typeface="MS Mincho" pitchFamily="49" charset="-128"/>
                  <a:cs typeface="Times New Roman" pitchFamily="18" charset="0"/>
                </a:rPr>
                <a:t>Foo</a:t>
              </a:r>
              <a:endParaRPr lang="en-US" b="0">
                <a:solidFill>
                  <a:srgbClr val="9900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public: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void setVal(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int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 a);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void printVal(void);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private: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int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 m_a;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};</a:t>
              </a:r>
            </a:p>
            <a:p>
              <a:endParaRPr lang="en-US" b="0"/>
            </a:p>
            <a:p>
              <a:r>
                <a:rPr lang="en-US" sz="1000"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500" b="0"/>
            </a:p>
            <a:p>
              <a:endParaRPr lang="en-US" sz="500" b="0">
                <a:solidFill>
                  <a:srgbClr val="FF33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void Foo</a:t>
              </a:r>
              <a:endParaRPr lang="en-US" b="0"/>
            </a:p>
            <a:p>
              <a:r>
                <a:rPr lang="en-US" sz="1600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sz="1600" b="0"/>
            </a:p>
            <a:p>
              <a:r>
                <a:rPr lang="en-US" sz="1600">
                  <a:ea typeface="MS Mincho" pitchFamily="49" charset="-128"/>
                  <a:cs typeface="Times New Roman" pitchFamily="18" charset="0"/>
                </a:rPr>
                <a:t>    m_a = a;</a:t>
              </a:r>
              <a:endParaRPr lang="en-US" sz="1600" b="0"/>
            </a:p>
            <a:p>
              <a:r>
                <a:rPr lang="en-US" sz="1600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sz="1600" b="0"/>
            </a:p>
            <a:p>
              <a:r>
                <a:rPr lang="en-US" sz="100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1000" b="0">
                <a:solidFill>
                  <a:srgbClr val="FF3300"/>
                </a:solidFill>
              </a:endParaRPr>
            </a:p>
            <a:p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</a:t>
              </a:r>
              <a:endParaRPr lang="en-US" b="0">
                <a:solidFill>
                  <a:srgbClr val="FF33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void Foo </a:t>
              </a:r>
              <a:endParaRPr lang="en-US" b="0"/>
            </a:p>
            <a:p>
              <a:r>
                <a:rPr lang="en-US" sz="1600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sz="1600" b="0"/>
            </a:p>
            <a:p>
              <a:r>
                <a:rPr lang="en-US" sz="1600">
                  <a:ea typeface="MS Mincho" pitchFamily="49" charset="-128"/>
                  <a:cs typeface="Times New Roman" pitchFamily="18" charset="0"/>
                </a:rPr>
                <a:t>    cout &lt;&lt; m_a &lt;&lt; "\n";</a:t>
              </a:r>
              <a:endParaRPr lang="en-US" sz="1600" b="0"/>
            </a:p>
            <a:p>
              <a:r>
                <a:rPr lang="en-US" sz="1600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sz="1600" b="0">
                <a:cs typeface="Times New Roman" pitchFamily="18" charset="0"/>
              </a:endParaRPr>
            </a:p>
          </p:txBody>
        </p:sp>
      </p:grpSp>
      <p:grpSp>
        <p:nvGrpSpPr>
          <p:cNvPr id="458758" name="Group 6"/>
          <p:cNvGrpSpPr>
            <a:grpSpLocks/>
          </p:cNvGrpSpPr>
          <p:nvPr/>
        </p:nvGrpSpPr>
        <p:grpSpPr bwMode="auto">
          <a:xfrm>
            <a:off x="4919663" y="1289050"/>
            <a:ext cx="4365625" cy="920750"/>
            <a:chOff x="3099" y="812"/>
            <a:chExt cx="2750" cy="580"/>
          </a:xfrm>
        </p:grpSpPr>
        <p:sp>
          <p:nvSpPr>
            <p:cNvPr id="458759" name="Text Box 7"/>
            <p:cNvSpPr txBox="1">
              <a:spLocks noChangeArrowheads="1"/>
            </p:cNvSpPr>
            <p:nvPr/>
          </p:nvSpPr>
          <p:spPr bwMode="auto">
            <a:xfrm>
              <a:off x="3099" y="812"/>
              <a:ext cx="1719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0">
                  <a:latin typeface="Comic Sans MS" pitchFamily="66" charset="0"/>
                  <a:cs typeface="Times New Roman" pitchFamily="18" charset="0"/>
                </a:rPr>
                <a:t>You add the prefix:</a:t>
              </a:r>
            </a:p>
            <a:p>
              <a:r>
                <a:rPr lang="en-US" sz="2200" b="0">
                  <a:latin typeface="Comic Sans MS" pitchFamily="66" charset="0"/>
                  <a:cs typeface="Times New Roman" pitchFamily="18" charset="0"/>
                </a:rPr>
                <a:t>  </a:t>
              </a:r>
            </a:p>
          </p:txBody>
        </p:sp>
        <p:sp>
          <p:nvSpPr>
            <p:cNvPr id="458760" name="Text Box 8"/>
            <p:cNvSpPr txBox="1">
              <a:spLocks noChangeArrowheads="1"/>
            </p:cNvSpPr>
            <p:nvPr/>
          </p:nvSpPr>
          <p:spPr bwMode="auto">
            <a:xfrm>
              <a:off x="3367" y="1152"/>
              <a:ext cx="248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90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template &lt;typename xxx&gt;   </a:t>
              </a:r>
              <a:endParaRPr lang="en-US" sz="1900" b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458762" name="Text Box 10"/>
          <p:cNvSpPr txBox="1">
            <a:spLocks noChangeArrowheads="1"/>
          </p:cNvSpPr>
          <p:nvPr/>
        </p:nvSpPr>
        <p:spPr bwMode="auto">
          <a:xfrm>
            <a:off x="4933950" y="2362200"/>
            <a:ext cx="41290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b="0">
                <a:latin typeface="Comic Sans MS" pitchFamily="66" charset="0"/>
                <a:cs typeface="Times New Roman" pitchFamily="18" charset="0"/>
              </a:rPr>
              <a:t>before the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class definition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itself…</a:t>
            </a:r>
          </a:p>
        </p:txBody>
      </p:sp>
      <p:sp>
        <p:nvSpPr>
          <p:cNvPr id="458763" name="Line 11"/>
          <p:cNvSpPr>
            <a:spLocks noChangeShapeType="1"/>
          </p:cNvSpPr>
          <p:nvPr/>
        </p:nvSpPr>
        <p:spPr bwMode="auto">
          <a:xfrm flipH="1" flipV="1">
            <a:off x="3276600" y="1600200"/>
            <a:ext cx="1684338" cy="1117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8764" name="Line 12"/>
          <p:cNvSpPr>
            <a:spLocks noChangeShapeType="1"/>
          </p:cNvSpPr>
          <p:nvPr/>
        </p:nvSpPr>
        <p:spPr bwMode="auto">
          <a:xfrm flipH="1">
            <a:off x="3276600" y="3429000"/>
            <a:ext cx="17526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8767" name="Group 15"/>
          <p:cNvGrpSpPr>
            <a:grpSpLocks/>
          </p:cNvGrpSpPr>
          <p:nvPr/>
        </p:nvGrpSpPr>
        <p:grpSpPr bwMode="auto">
          <a:xfrm>
            <a:off x="4953000" y="5022850"/>
            <a:ext cx="4133850" cy="1514475"/>
            <a:chOff x="3092" y="3053"/>
            <a:chExt cx="2604" cy="1353"/>
          </a:xfrm>
        </p:grpSpPr>
        <p:grpSp>
          <p:nvGrpSpPr>
            <p:cNvPr id="458768" name="Group 16"/>
            <p:cNvGrpSpPr>
              <a:grpSpLocks/>
            </p:cNvGrpSpPr>
            <p:nvPr/>
          </p:nvGrpSpPr>
          <p:grpSpPr bwMode="auto">
            <a:xfrm>
              <a:off x="3092" y="3053"/>
              <a:ext cx="2572" cy="695"/>
              <a:chOff x="3099" y="797"/>
              <a:chExt cx="2572" cy="695"/>
            </a:xfrm>
          </p:grpSpPr>
          <p:sp>
            <p:nvSpPr>
              <p:cNvPr id="458769" name="Text Box 17"/>
              <p:cNvSpPr txBox="1">
                <a:spLocks noChangeArrowheads="1"/>
              </p:cNvSpPr>
              <p:nvPr/>
            </p:nvSpPr>
            <p:spPr bwMode="auto">
              <a:xfrm>
                <a:off x="3099" y="797"/>
                <a:ext cx="2572" cy="6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2200" b="0">
                    <a:latin typeface="Comic Sans MS" pitchFamily="66" charset="0"/>
                    <a:cs typeface="Times New Roman" pitchFamily="18" charset="0"/>
                  </a:rPr>
                  <a:t>Finally, place the postfix:</a:t>
                </a:r>
              </a:p>
              <a:p>
                <a:r>
                  <a:rPr lang="en-US" sz="2200" b="0">
                    <a:latin typeface="Comic Sans MS" pitchFamily="66" charset="0"/>
                    <a:cs typeface="Times New Roman" pitchFamily="18" charset="0"/>
                  </a:rPr>
                  <a:t>  </a:t>
                </a:r>
              </a:p>
            </p:txBody>
          </p:sp>
          <p:sp>
            <p:nvSpPr>
              <p:cNvPr id="458770" name="Text Box 18"/>
              <p:cNvSpPr txBox="1">
                <a:spLocks noChangeArrowheads="1"/>
              </p:cNvSpPr>
              <p:nvPr/>
            </p:nvSpPr>
            <p:spPr bwMode="auto">
              <a:xfrm>
                <a:off x="3502" y="1151"/>
                <a:ext cx="571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900">
                    <a:solidFill>
                      <a:srgbClr val="FF3300"/>
                    </a:solidFill>
                    <a:ea typeface="MS Mincho" pitchFamily="49" charset="-128"/>
                    <a:cs typeface="Times New Roman" pitchFamily="18" charset="0"/>
                  </a:rPr>
                  <a:t>&lt;xxx&gt;</a:t>
                </a:r>
                <a:endParaRPr lang="en-US" sz="1900" b="0"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  <p:sp>
          <p:nvSpPr>
            <p:cNvPr id="458771" name="Text Box 19"/>
            <p:cNvSpPr txBox="1">
              <a:spLocks noChangeArrowheads="1"/>
            </p:cNvSpPr>
            <p:nvPr/>
          </p:nvSpPr>
          <p:spPr bwMode="auto">
            <a:xfrm>
              <a:off x="3110" y="3725"/>
              <a:ext cx="2586" cy="6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200" b="0">
                  <a:solidFill>
                    <a:schemeClr val="tx1"/>
                  </a:solidFill>
                  <a:latin typeface="Comic Sans MS" pitchFamily="66" charset="0"/>
                  <a:cs typeface="Times New Roman" pitchFamily="18" charset="0"/>
                </a:rPr>
                <a:t>Between the </a:t>
              </a:r>
              <a:r>
                <a:rPr lang="en-US" sz="2200" b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class name</a:t>
              </a:r>
              <a:r>
                <a:rPr lang="en-US" sz="2200" b="0">
                  <a:solidFill>
                    <a:schemeClr val="tx1"/>
                  </a:solidFill>
                  <a:latin typeface="Comic Sans MS" pitchFamily="66" charset="0"/>
                  <a:cs typeface="Times New Roman" pitchFamily="18" charset="0"/>
                </a:rPr>
                <a:t> and the </a:t>
              </a:r>
              <a:r>
                <a:rPr lang="en-US" sz="2200" b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::</a:t>
              </a:r>
              <a:r>
                <a:rPr lang="en-US" sz="2200" b="0">
                  <a:solidFill>
                    <a:schemeClr val="tx1"/>
                  </a:solidFill>
                  <a:latin typeface="Comic Sans MS" pitchFamily="66" charset="0"/>
                  <a:cs typeface="Times New Roman" pitchFamily="18" charset="0"/>
                </a:rPr>
                <a:t> in all function defs.</a:t>
              </a:r>
            </a:p>
          </p:txBody>
        </p:sp>
      </p:grpSp>
      <p:sp>
        <p:nvSpPr>
          <p:cNvPr id="458801" name="Text Box 49"/>
          <p:cNvSpPr txBox="1">
            <a:spLocks noChangeArrowheads="1"/>
          </p:cNvSpPr>
          <p:nvPr/>
        </p:nvSpPr>
        <p:spPr bwMode="auto">
          <a:xfrm>
            <a:off x="228600" y="76200"/>
            <a:ext cx="8610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In classes with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externally-defined member functions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, things get </a:t>
            </a:r>
            <a:r>
              <a:rPr lang="en-US" sz="24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ugly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458804" name="Rectangle 52"/>
          <p:cNvSpPr>
            <a:spLocks noChangeArrowheads="1"/>
          </p:cNvSpPr>
          <p:nvPr/>
        </p:nvSpPr>
        <p:spPr bwMode="auto">
          <a:xfrm>
            <a:off x="196850" y="1311275"/>
            <a:ext cx="346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template &lt;typename Item&gt;</a:t>
            </a:r>
          </a:p>
        </p:txBody>
      </p:sp>
      <p:sp>
        <p:nvSpPr>
          <p:cNvPr id="458805" name="Rectangle 53"/>
          <p:cNvSpPr>
            <a:spLocks noChangeArrowheads="1"/>
          </p:cNvSpPr>
          <p:nvPr/>
        </p:nvSpPr>
        <p:spPr bwMode="auto">
          <a:xfrm>
            <a:off x="4800600" y="3124200"/>
            <a:ext cx="411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AND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before each 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function definition,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 i="1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outside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the class.</a:t>
            </a:r>
          </a:p>
        </p:txBody>
      </p:sp>
      <p:sp>
        <p:nvSpPr>
          <p:cNvPr id="458806" name="Rectangle 54"/>
          <p:cNvSpPr>
            <a:spLocks noChangeArrowheads="1"/>
          </p:cNvSpPr>
          <p:nvPr/>
        </p:nvSpPr>
        <p:spPr bwMode="auto">
          <a:xfrm>
            <a:off x="196850" y="4038600"/>
            <a:ext cx="346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template &lt;typename Item&gt;</a:t>
            </a:r>
          </a:p>
        </p:txBody>
      </p:sp>
      <p:sp>
        <p:nvSpPr>
          <p:cNvPr id="458807" name="Line 55"/>
          <p:cNvSpPr>
            <a:spLocks noChangeShapeType="1"/>
          </p:cNvSpPr>
          <p:nvPr/>
        </p:nvSpPr>
        <p:spPr bwMode="auto">
          <a:xfrm flipH="1">
            <a:off x="3200400" y="3810000"/>
            <a:ext cx="1752600" cy="1676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8808" name="Rectangle 56"/>
          <p:cNvSpPr>
            <a:spLocks noChangeArrowheads="1"/>
          </p:cNvSpPr>
          <p:nvPr/>
        </p:nvSpPr>
        <p:spPr bwMode="auto">
          <a:xfrm>
            <a:off x="228600" y="5410200"/>
            <a:ext cx="346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template &lt;typename Item&gt;</a:t>
            </a:r>
          </a:p>
        </p:txBody>
      </p:sp>
      <p:sp>
        <p:nvSpPr>
          <p:cNvPr id="458809" name="Rectangle 57"/>
          <p:cNvSpPr>
            <a:spLocks noChangeArrowheads="1"/>
          </p:cNvSpPr>
          <p:nvPr/>
        </p:nvSpPr>
        <p:spPr bwMode="auto">
          <a:xfrm>
            <a:off x="4876800" y="4114800"/>
            <a:ext cx="411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THEN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update the types to use your templated type…</a:t>
            </a:r>
          </a:p>
        </p:txBody>
      </p:sp>
      <p:grpSp>
        <p:nvGrpSpPr>
          <p:cNvPr id="458812" name="Group 60"/>
          <p:cNvGrpSpPr>
            <a:grpSpLocks/>
          </p:cNvGrpSpPr>
          <p:nvPr/>
        </p:nvGrpSpPr>
        <p:grpSpPr bwMode="auto">
          <a:xfrm>
            <a:off x="2408238" y="2362200"/>
            <a:ext cx="730250" cy="366713"/>
            <a:chOff x="5530" y="1680"/>
            <a:chExt cx="460" cy="231"/>
          </a:xfrm>
        </p:grpSpPr>
        <p:sp>
          <p:nvSpPr>
            <p:cNvPr id="458811" name="Rectangle 59"/>
            <p:cNvSpPr>
              <a:spLocks noChangeArrowheads="1"/>
            </p:cNvSpPr>
            <p:nvPr/>
          </p:nvSpPr>
          <p:spPr bwMode="auto">
            <a:xfrm>
              <a:off x="5568" y="1728"/>
              <a:ext cx="288" cy="14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8810" name="Rectangle 58"/>
            <p:cNvSpPr>
              <a:spLocks noChangeArrowheads="1"/>
            </p:cNvSpPr>
            <p:nvPr/>
          </p:nvSpPr>
          <p:spPr bwMode="auto">
            <a:xfrm>
              <a:off x="5530" y="1680"/>
              <a:ext cx="4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cs typeface="Times New Roman" pitchFamily="18" charset="0"/>
                </a:rPr>
                <a:t>Item</a:t>
              </a:r>
            </a:p>
          </p:txBody>
        </p:sp>
      </p:grpSp>
      <p:sp>
        <p:nvSpPr>
          <p:cNvPr id="458813" name="Line 61"/>
          <p:cNvSpPr>
            <a:spLocks noChangeShapeType="1"/>
          </p:cNvSpPr>
          <p:nvPr/>
        </p:nvSpPr>
        <p:spPr bwMode="auto">
          <a:xfrm flipH="1" flipV="1">
            <a:off x="3048000" y="2667000"/>
            <a:ext cx="1911350" cy="1752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8814" name="Group 62"/>
          <p:cNvGrpSpPr>
            <a:grpSpLocks/>
          </p:cNvGrpSpPr>
          <p:nvPr/>
        </p:nvGrpSpPr>
        <p:grpSpPr bwMode="auto">
          <a:xfrm>
            <a:off x="747713" y="3186113"/>
            <a:ext cx="730250" cy="366712"/>
            <a:chOff x="5530" y="1680"/>
            <a:chExt cx="460" cy="231"/>
          </a:xfrm>
        </p:grpSpPr>
        <p:sp>
          <p:nvSpPr>
            <p:cNvPr id="458815" name="Rectangle 63"/>
            <p:cNvSpPr>
              <a:spLocks noChangeArrowheads="1"/>
            </p:cNvSpPr>
            <p:nvPr/>
          </p:nvSpPr>
          <p:spPr bwMode="auto">
            <a:xfrm>
              <a:off x="5568" y="1728"/>
              <a:ext cx="288" cy="14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8816" name="Rectangle 64"/>
            <p:cNvSpPr>
              <a:spLocks noChangeArrowheads="1"/>
            </p:cNvSpPr>
            <p:nvPr/>
          </p:nvSpPr>
          <p:spPr bwMode="auto">
            <a:xfrm>
              <a:off x="5530" y="1680"/>
              <a:ext cx="4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cs typeface="Times New Roman" pitchFamily="18" charset="0"/>
                </a:rPr>
                <a:t>Item</a:t>
              </a:r>
            </a:p>
          </p:txBody>
        </p:sp>
      </p:grpSp>
      <p:sp>
        <p:nvSpPr>
          <p:cNvPr id="458824" name="Rectangle 72"/>
          <p:cNvSpPr>
            <a:spLocks noChangeArrowheads="1"/>
          </p:cNvSpPr>
          <p:nvPr/>
        </p:nvSpPr>
        <p:spPr bwMode="auto">
          <a:xfrm>
            <a:off x="1365250" y="4238625"/>
            <a:ext cx="236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cs typeface="Times New Roman" pitchFamily="18" charset="0"/>
              </a:rPr>
              <a:t>::setVal(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  a)</a:t>
            </a:r>
          </a:p>
        </p:txBody>
      </p:sp>
      <p:sp>
        <p:nvSpPr>
          <p:cNvPr id="458817" name="Line 65"/>
          <p:cNvSpPr>
            <a:spLocks noChangeShapeType="1"/>
          </p:cNvSpPr>
          <p:nvPr/>
        </p:nvSpPr>
        <p:spPr bwMode="auto">
          <a:xfrm flipH="1" flipV="1">
            <a:off x="1387475" y="3490913"/>
            <a:ext cx="3565525" cy="9286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8819" name="Group 67"/>
          <p:cNvGrpSpPr>
            <a:grpSpLocks/>
          </p:cNvGrpSpPr>
          <p:nvPr/>
        </p:nvGrpSpPr>
        <p:grpSpPr bwMode="auto">
          <a:xfrm>
            <a:off x="2619375" y="4252913"/>
            <a:ext cx="730250" cy="366712"/>
            <a:chOff x="5530" y="1680"/>
            <a:chExt cx="460" cy="231"/>
          </a:xfrm>
        </p:grpSpPr>
        <p:sp>
          <p:nvSpPr>
            <p:cNvPr id="458820" name="Rectangle 68"/>
            <p:cNvSpPr>
              <a:spLocks noChangeArrowheads="1"/>
            </p:cNvSpPr>
            <p:nvPr/>
          </p:nvSpPr>
          <p:spPr bwMode="auto">
            <a:xfrm>
              <a:off x="5568" y="1728"/>
              <a:ext cx="288" cy="14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8821" name="Rectangle 69"/>
            <p:cNvSpPr>
              <a:spLocks noChangeArrowheads="1"/>
            </p:cNvSpPr>
            <p:nvPr/>
          </p:nvSpPr>
          <p:spPr bwMode="auto">
            <a:xfrm>
              <a:off x="5530" y="1680"/>
              <a:ext cx="4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cs typeface="Times New Roman" pitchFamily="18" charset="0"/>
                </a:rPr>
                <a:t>Item</a:t>
              </a:r>
            </a:p>
          </p:txBody>
        </p:sp>
      </p:grpSp>
      <p:sp>
        <p:nvSpPr>
          <p:cNvPr id="458822" name="Line 70"/>
          <p:cNvSpPr>
            <a:spLocks noChangeShapeType="1"/>
          </p:cNvSpPr>
          <p:nvPr/>
        </p:nvSpPr>
        <p:spPr bwMode="auto">
          <a:xfrm flipH="1">
            <a:off x="3276600" y="4419600"/>
            <a:ext cx="1752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8823" name="Rectangle 71"/>
          <p:cNvSpPr>
            <a:spLocks noChangeArrowheads="1"/>
          </p:cNvSpPr>
          <p:nvPr/>
        </p:nvSpPr>
        <p:spPr bwMode="auto">
          <a:xfrm>
            <a:off x="1312863" y="5667375"/>
            <a:ext cx="2239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mic Sans MS" pitchFamily="66" charset="0"/>
                <a:cs typeface="Times New Roman" pitchFamily="18" charset="0"/>
              </a:rPr>
              <a:t>::</a:t>
            </a:r>
            <a:r>
              <a:rPr lang="en-US">
                <a:cs typeface="Times New Roman" pitchFamily="18" charset="0"/>
              </a:rPr>
              <a:t>printVal(void</a:t>
            </a:r>
            <a:r>
              <a:rPr lang="en-US">
                <a:latin typeface="Comic Sans MS" pitchFamily="66" charset="0"/>
                <a:cs typeface="Times New Roman" pitchFamily="18" charset="0"/>
              </a:rPr>
              <a:t>)</a:t>
            </a:r>
          </a:p>
        </p:txBody>
      </p:sp>
      <p:sp>
        <p:nvSpPr>
          <p:cNvPr id="458825" name="Rectangle 73"/>
          <p:cNvSpPr>
            <a:spLocks noChangeArrowheads="1"/>
          </p:cNvSpPr>
          <p:nvPr/>
        </p:nvSpPr>
        <p:spPr bwMode="auto">
          <a:xfrm>
            <a:off x="1339850" y="4233863"/>
            <a:ext cx="895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&lt;Item&gt;</a:t>
            </a:r>
          </a:p>
        </p:txBody>
      </p:sp>
      <p:sp>
        <p:nvSpPr>
          <p:cNvPr id="458826" name="Line 74"/>
          <p:cNvSpPr>
            <a:spLocks noChangeShapeType="1"/>
          </p:cNvSpPr>
          <p:nvPr/>
        </p:nvSpPr>
        <p:spPr bwMode="auto">
          <a:xfrm flipH="1" flipV="1">
            <a:off x="1524000" y="4572000"/>
            <a:ext cx="3968750" cy="1066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8827" name="Line 75"/>
          <p:cNvSpPr>
            <a:spLocks noChangeShapeType="1"/>
          </p:cNvSpPr>
          <p:nvPr/>
        </p:nvSpPr>
        <p:spPr bwMode="auto">
          <a:xfrm flipH="1" flipV="1">
            <a:off x="1676400" y="6096000"/>
            <a:ext cx="33528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8828" name="Rectangle 76"/>
          <p:cNvSpPr>
            <a:spLocks noChangeArrowheads="1"/>
          </p:cNvSpPr>
          <p:nvPr/>
        </p:nvSpPr>
        <p:spPr bwMode="auto">
          <a:xfrm>
            <a:off x="1323975" y="5686425"/>
            <a:ext cx="895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&lt;Item&gt;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8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8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8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8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58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58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458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8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5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58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458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58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458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58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458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58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458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5 0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4588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5 0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4588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58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458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9408E-6 L 0.08334 -3.9408E-6 " pathEditMode="relative" ptsTypes="AA">
                                      <p:cBhvr>
                                        <p:cTn id="139" dur="2000" fill="hold"/>
                                        <p:tgtEl>
                                          <p:spTgt spid="4588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458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62" grpId="0"/>
      <p:bldP spid="458763" grpId="0" animBg="1"/>
      <p:bldP spid="458763" grpId="1" animBg="1"/>
      <p:bldP spid="458764" grpId="0" animBg="1"/>
      <p:bldP spid="458764" grpId="1" animBg="1"/>
      <p:bldP spid="458804" grpId="0"/>
      <p:bldP spid="458805" grpId="0"/>
      <p:bldP spid="458806" grpId="0"/>
      <p:bldP spid="458807" grpId="0" animBg="1"/>
      <p:bldP spid="458807" grpId="1" animBg="1"/>
      <p:bldP spid="458808" grpId="0"/>
      <p:bldP spid="458809" grpId="0"/>
      <p:bldP spid="458813" grpId="0" animBg="1"/>
      <p:bldP spid="458813" grpId="1" animBg="1"/>
      <p:bldP spid="458824" grpId="0"/>
      <p:bldP spid="458817" grpId="0" animBg="1"/>
      <p:bldP spid="458817" grpId="1" animBg="1"/>
      <p:bldP spid="458822" grpId="0" animBg="1"/>
      <p:bldP spid="458822" grpId="1" animBg="1"/>
      <p:bldP spid="458823" grpId="0"/>
      <p:bldP spid="458825" grpId="0"/>
      <p:bldP spid="458826" grpId="0" animBg="1"/>
      <p:bldP spid="458826" grpId="1" animBg="1"/>
      <p:bldP spid="458827" grpId="0" animBg="1"/>
      <p:bldP spid="458827" grpId="1" animBg="1"/>
      <p:bldP spid="4588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EF09-581E-4748-96D8-0EC6F573AA08}" type="slidenum">
              <a:rPr lang="en-US"/>
              <a:pPr/>
              <a:t>18</a:t>
            </a:fld>
            <a:endParaRPr lang="en-US"/>
          </a:p>
        </p:txBody>
      </p:sp>
      <p:sp>
        <p:nvSpPr>
          <p:cNvPr id="621571" name="Rectangle 3"/>
          <p:cNvSpPr>
            <a:spLocks noChangeArrowheads="1"/>
          </p:cNvSpPr>
          <p:nvPr/>
        </p:nvSpPr>
        <p:spPr bwMode="auto">
          <a:xfrm>
            <a:off x="215900" y="395288"/>
            <a:ext cx="4737100" cy="635635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1572" name="Text Box 4"/>
          <p:cNvSpPr txBox="1">
            <a:spLocks noChangeArrowheads="1"/>
          </p:cNvSpPr>
          <p:nvPr/>
        </p:nvSpPr>
        <p:spPr bwMode="auto">
          <a:xfrm>
            <a:off x="230188" y="441325"/>
            <a:ext cx="4829175" cy="587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 </a:t>
            </a:r>
            <a:endParaRPr lang="en-US" b="0">
              <a:solidFill>
                <a:srgbClr val="FF3300"/>
              </a:solidFill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class </a:t>
            </a:r>
            <a:r>
              <a:rPr lang="en-US">
                <a:solidFill>
                  <a:srgbClr val="990000"/>
                </a:solidFill>
                <a:ea typeface="MS Mincho" pitchFamily="49" charset="-128"/>
                <a:cs typeface="Times New Roman" pitchFamily="18" charset="0"/>
              </a:rPr>
              <a:t>Foo</a:t>
            </a:r>
            <a:endParaRPr lang="en-US" b="0">
              <a:solidFill>
                <a:srgbClr val="990000"/>
              </a:solidFill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public: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void setVal(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Item</a:t>
            </a:r>
            <a:r>
              <a:rPr lang="en-US">
                <a:ea typeface="MS Mincho" pitchFamily="49" charset="-128"/>
                <a:cs typeface="Times New Roman" pitchFamily="18" charset="0"/>
              </a:rPr>
              <a:t> a);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void printVal(void)</a:t>
            </a:r>
          </a:p>
          <a:p>
            <a:r>
              <a:rPr lang="en-US" sz="1200">
                <a:ea typeface="MS Mincho" pitchFamily="49" charset="-128"/>
                <a:cs typeface="Times New Roman" pitchFamily="18" charset="0"/>
              </a:rPr>
              <a:t>      {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    cout &lt;&lt; “The value is: “;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    cout &lt;&lt; m_a &lt;&lt; “\n”;</a:t>
            </a:r>
          </a:p>
          <a:p>
            <a:r>
              <a:rPr lang="en-US" sz="1200">
                <a:ea typeface="MS Mincho" pitchFamily="49" charset="-128"/>
                <a:cs typeface="Times New Roman" pitchFamily="18" charset="0"/>
              </a:rPr>
              <a:t>      }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private: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Item</a:t>
            </a:r>
            <a:r>
              <a:rPr lang="en-US">
                <a:ea typeface="MS Mincho" pitchFamily="49" charset="-128"/>
                <a:cs typeface="Times New Roman" pitchFamily="18" charset="0"/>
              </a:rPr>
              <a:t>  m_a;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};</a:t>
            </a:r>
          </a:p>
          <a:p>
            <a:endParaRPr lang="en-US" b="0"/>
          </a:p>
          <a:p>
            <a:endParaRPr lang="en-US" b="0"/>
          </a:p>
          <a:p>
            <a:endParaRPr lang="en-US" sz="1000" b="0"/>
          </a:p>
          <a:p>
            <a:r>
              <a:rPr lang="en-US" sz="1000">
                <a:ea typeface="MS Mincho" pitchFamily="49" charset="-128"/>
                <a:cs typeface="Times New Roman" pitchFamily="18" charset="0"/>
              </a:rPr>
              <a:t> </a:t>
            </a:r>
            <a:endParaRPr lang="en-US" sz="500" b="0"/>
          </a:p>
          <a:p>
            <a:endParaRPr lang="en-US" sz="500" b="0">
              <a:solidFill>
                <a:srgbClr val="FF3300"/>
              </a:solidFill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void Foo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&lt;Item&gt;</a:t>
            </a:r>
            <a:r>
              <a:rPr lang="en-US">
                <a:ea typeface="MS Mincho" pitchFamily="49" charset="-128"/>
                <a:cs typeface="Times New Roman" pitchFamily="18" charset="0"/>
              </a:rPr>
              <a:t>::setVal(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Item </a:t>
            </a:r>
            <a:r>
              <a:rPr lang="en-US">
                <a:ea typeface="MS Mincho" pitchFamily="49" charset="-128"/>
                <a:cs typeface="Times New Roman" pitchFamily="18" charset="0"/>
              </a:rPr>
              <a:t>a)</a:t>
            </a:r>
            <a:endParaRPr lang="en-US" b="0"/>
          </a:p>
          <a:p>
            <a:r>
              <a:rPr lang="en-US" sz="1600">
                <a:ea typeface="MS Mincho" pitchFamily="49" charset="-128"/>
                <a:cs typeface="Times New Roman" pitchFamily="18" charset="0"/>
              </a:rPr>
              <a:t>{</a:t>
            </a:r>
            <a:endParaRPr lang="en-US" sz="1600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m_a = a;</a:t>
            </a:r>
            <a:endParaRPr lang="en-US" b="0"/>
          </a:p>
          <a:p>
            <a:r>
              <a:rPr lang="en-US" sz="1600">
                <a:ea typeface="MS Mincho" pitchFamily="49" charset="-128"/>
                <a:cs typeface="Times New Roman" pitchFamily="18" charset="0"/>
              </a:rPr>
              <a:t>}</a:t>
            </a:r>
            <a:endParaRPr lang="en-US" sz="1600" b="0"/>
          </a:p>
          <a:p>
            <a:r>
              <a:rPr lang="en-US" sz="100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 </a:t>
            </a:r>
            <a:endParaRPr lang="en-US" sz="1000" b="0">
              <a:solidFill>
                <a:srgbClr val="FF3300"/>
              </a:solidFill>
            </a:endParaRPr>
          </a:p>
          <a:p>
            <a:endParaRPr lang="en-US">
              <a:solidFill>
                <a:srgbClr val="FF3300"/>
              </a:solidFill>
              <a:ea typeface="MS Mincho" pitchFamily="49" charset="-128"/>
              <a:cs typeface="Times New Roman" pitchFamily="18" charset="0"/>
            </a:endParaRPr>
          </a:p>
        </p:txBody>
      </p:sp>
      <p:sp>
        <p:nvSpPr>
          <p:cNvPr id="621584" name="Text Box 16"/>
          <p:cNvSpPr txBox="1">
            <a:spLocks noChangeArrowheads="1"/>
          </p:cNvSpPr>
          <p:nvPr/>
        </p:nvSpPr>
        <p:spPr bwMode="auto">
          <a:xfrm>
            <a:off x="5019675" y="76200"/>
            <a:ext cx="38195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4000" b="0">
                <a:latin typeface="Comic Sans MS" pitchFamily="66" charset="0"/>
                <a:cs typeface="Times New Roman" pitchFamily="18" charset="0"/>
              </a:rPr>
              <a:t>Inline Methods</a:t>
            </a:r>
          </a:p>
        </p:txBody>
      </p:sp>
      <p:sp>
        <p:nvSpPr>
          <p:cNvPr id="621585" name="Rectangle 17"/>
          <p:cNvSpPr>
            <a:spLocks noChangeArrowheads="1"/>
          </p:cNvSpPr>
          <p:nvPr/>
        </p:nvSpPr>
        <p:spPr bwMode="auto">
          <a:xfrm>
            <a:off x="196850" y="482600"/>
            <a:ext cx="346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template &lt;typename Item&gt;</a:t>
            </a:r>
          </a:p>
        </p:txBody>
      </p:sp>
      <p:sp>
        <p:nvSpPr>
          <p:cNvPr id="621587" name="Rectangle 19"/>
          <p:cNvSpPr>
            <a:spLocks noChangeArrowheads="1"/>
          </p:cNvSpPr>
          <p:nvPr/>
        </p:nvSpPr>
        <p:spPr bwMode="auto">
          <a:xfrm>
            <a:off x="225425" y="4486275"/>
            <a:ext cx="346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template &lt;typename Item&gt;</a:t>
            </a:r>
          </a:p>
        </p:txBody>
      </p:sp>
      <p:sp>
        <p:nvSpPr>
          <p:cNvPr id="621609" name="Text Box 41"/>
          <p:cNvSpPr txBox="1">
            <a:spLocks noChangeArrowheads="1"/>
          </p:cNvSpPr>
          <p:nvPr/>
        </p:nvSpPr>
        <p:spPr bwMode="auto">
          <a:xfrm>
            <a:off x="5005388" y="904875"/>
            <a:ext cx="4129087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When you define a function as being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inline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, you ask the compiler to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directly embed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the functions’ logic into the calling function (for speed).</a:t>
            </a:r>
          </a:p>
        </p:txBody>
      </p:sp>
      <p:sp>
        <p:nvSpPr>
          <p:cNvPr id="621610" name="Text Box 42"/>
          <p:cNvSpPr txBox="1">
            <a:spLocks noChangeArrowheads="1"/>
          </p:cNvSpPr>
          <p:nvPr/>
        </p:nvSpPr>
        <p:spPr bwMode="auto">
          <a:xfrm>
            <a:off x="5029200" y="4152900"/>
            <a:ext cx="4006850" cy="25669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</a:t>
            </a:r>
            <a:r>
              <a:rPr lang="en-US">
                <a:solidFill>
                  <a:srgbClr val="006666"/>
                </a:solidFill>
                <a:ea typeface="MS Mincho" pitchFamily="49" charset="-128"/>
                <a:cs typeface="Times New Roman" pitchFamily="18" charset="0"/>
              </a:rPr>
              <a:t>Foo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&lt;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&gt;</a:t>
            </a:r>
            <a:r>
              <a:rPr lang="en-US">
                <a:ea typeface="MS Mincho" pitchFamily="49" charset="-128"/>
                <a:cs typeface="Times New Roman" pitchFamily="18" charset="0"/>
              </a:rPr>
              <a:t> nerd;</a:t>
            </a:r>
            <a:endParaRPr lang="en-US" b="0"/>
          </a:p>
          <a:p>
            <a:endParaRPr lang="en-US" b="0"/>
          </a:p>
          <a:p>
            <a:r>
              <a:rPr lang="en-US"/>
              <a:t>    </a:t>
            </a:r>
          </a:p>
          <a:p>
            <a:r>
              <a:rPr lang="en-US"/>
              <a:t> </a:t>
            </a:r>
          </a:p>
          <a:p>
            <a:r>
              <a:rPr lang="en-US"/>
              <a:t> </a:t>
            </a: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} </a:t>
            </a:r>
          </a:p>
        </p:txBody>
      </p:sp>
      <p:sp>
        <p:nvSpPr>
          <p:cNvPr id="621611" name="Rectangle 43"/>
          <p:cNvSpPr>
            <a:spLocks noChangeArrowheads="1"/>
          </p:cNvSpPr>
          <p:nvPr/>
        </p:nvSpPr>
        <p:spPr bwMode="auto">
          <a:xfrm>
            <a:off x="5429250" y="5546725"/>
            <a:ext cx="3867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nerd.printVal(); </a:t>
            </a:r>
          </a:p>
        </p:txBody>
      </p:sp>
      <p:sp>
        <p:nvSpPr>
          <p:cNvPr id="621612" name="Rectangle 44"/>
          <p:cNvSpPr>
            <a:spLocks noChangeArrowheads="1"/>
          </p:cNvSpPr>
          <p:nvPr/>
        </p:nvSpPr>
        <p:spPr bwMode="auto">
          <a:xfrm>
            <a:off x="5429250" y="5835650"/>
            <a:ext cx="3867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nerd.setVal(10);</a:t>
            </a:r>
          </a:p>
        </p:txBody>
      </p:sp>
      <p:sp>
        <p:nvSpPr>
          <p:cNvPr id="621614" name="Rectangle 46"/>
          <p:cNvSpPr>
            <a:spLocks noChangeArrowheads="1"/>
          </p:cNvSpPr>
          <p:nvPr/>
        </p:nvSpPr>
        <p:spPr bwMode="auto">
          <a:xfrm>
            <a:off x="1314450" y="2279650"/>
            <a:ext cx="457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cout &lt;&lt; “The value is: “;</a:t>
            </a:r>
          </a:p>
          <a:p>
            <a:r>
              <a:rPr lang="en-US"/>
              <a:t>cout &lt;&lt; nerd.m_a &lt;&lt; “\n”;</a:t>
            </a:r>
          </a:p>
        </p:txBody>
      </p:sp>
      <p:sp>
        <p:nvSpPr>
          <p:cNvPr id="621615" name="Text Box 47"/>
          <p:cNvSpPr txBox="1">
            <a:spLocks noChangeArrowheads="1"/>
          </p:cNvSpPr>
          <p:nvPr/>
        </p:nvSpPr>
        <p:spPr bwMode="auto">
          <a:xfrm>
            <a:off x="4986338" y="2228850"/>
            <a:ext cx="4129087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By default, all methods with their body defined directly in the class are inline.</a:t>
            </a:r>
          </a:p>
        </p:txBody>
      </p:sp>
      <p:sp>
        <p:nvSpPr>
          <p:cNvPr id="621616" name="Rectangle 48"/>
          <p:cNvSpPr>
            <a:spLocks noChangeArrowheads="1"/>
          </p:cNvSpPr>
          <p:nvPr/>
        </p:nvSpPr>
        <p:spPr bwMode="auto">
          <a:xfrm>
            <a:off x="771525" y="1866900"/>
            <a:ext cx="4114800" cy="12192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1617" name="AutoShape 49"/>
          <p:cNvSpPr>
            <a:spLocks noChangeArrowheads="1"/>
          </p:cNvSpPr>
          <p:nvPr/>
        </p:nvSpPr>
        <p:spPr bwMode="auto">
          <a:xfrm>
            <a:off x="3571875" y="190500"/>
            <a:ext cx="4800600" cy="1323975"/>
          </a:xfrm>
          <a:prstGeom prst="wedgeRoundRectCallout">
            <a:avLst>
              <a:gd name="adj1" fmla="val -52611"/>
              <a:gd name="adj2" fmla="val 81176"/>
              <a:gd name="adj3" fmla="val 16667"/>
            </a:avLst>
          </a:prstGeom>
          <a:solidFill>
            <a:srgbClr val="ECFDE3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200" b="0">
                <a:latin typeface="Comic Sans MS" pitchFamily="66" charset="0"/>
              </a:rPr>
              <a:t>Since my entire body is defined inside the class declaration, I’m inline by default in C++.</a:t>
            </a:r>
          </a:p>
        </p:txBody>
      </p:sp>
      <p:sp>
        <p:nvSpPr>
          <p:cNvPr id="621619" name="Text Box 51"/>
          <p:cNvSpPr txBox="1">
            <a:spLocks noChangeArrowheads="1"/>
          </p:cNvSpPr>
          <p:nvPr/>
        </p:nvSpPr>
        <p:spPr bwMode="auto">
          <a:xfrm>
            <a:off x="5426075" y="3200400"/>
            <a:ext cx="35369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When the compiler compiles your inline function, this is what happens:</a:t>
            </a:r>
          </a:p>
        </p:txBody>
      </p:sp>
      <p:sp>
        <p:nvSpPr>
          <p:cNvPr id="621620" name="Rectangle 52"/>
          <p:cNvSpPr>
            <a:spLocks noChangeArrowheads="1"/>
          </p:cNvSpPr>
          <p:nvPr/>
        </p:nvSpPr>
        <p:spPr bwMode="auto">
          <a:xfrm>
            <a:off x="257175" y="4438650"/>
            <a:ext cx="4333875" cy="14573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1618" name="AutoShape 50"/>
          <p:cNvSpPr>
            <a:spLocks noChangeArrowheads="1"/>
          </p:cNvSpPr>
          <p:nvPr/>
        </p:nvSpPr>
        <p:spPr bwMode="auto">
          <a:xfrm>
            <a:off x="1971675" y="2524125"/>
            <a:ext cx="4486275" cy="1971675"/>
          </a:xfrm>
          <a:prstGeom prst="wedgeRoundRectCallout">
            <a:avLst>
              <a:gd name="adj1" fmla="val -69782"/>
              <a:gd name="adj2" fmla="val 50644"/>
              <a:gd name="adj3" fmla="val 16667"/>
            </a:avLst>
          </a:prstGeom>
          <a:solidFill>
            <a:srgbClr val="ECFDE3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200" b="0">
                <a:latin typeface="Comic Sans MS" pitchFamily="66" charset="0"/>
              </a:rPr>
              <a:t>Since my code is defined outside the class declaration, I’m not an inline method unless the programmer explicitly says so.</a:t>
            </a:r>
          </a:p>
        </p:txBody>
      </p:sp>
      <p:sp>
        <p:nvSpPr>
          <p:cNvPr id="621624" name="Text Box 56"/>
          <p:cNvSpPr txBox="1">
            <a:spLocks noChangeArrowheads="1"/>
          </p:cNvSpPr>
          <p:nvPr/>
        </p:nvSpPr>
        <p:spPr bwMode="auto">
          <a:xfrm>
            <a:off x="5014913" y="762000"/>
            <a:ext cx="4129087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To make an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externally-defined method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inline, simply add the word 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inline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right 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before the function return type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621625" name="Text Box 57"/>
          <p:cNvSpPr txBox="1">
            <a:spLocks noChangeArrowheads="1"/>
          </p:cNvSpPr>
          <p:nvPr/>
        </p:nvSpPr>
        <p:spPr bwMode="auto">
          <a:xfrm>
            <a:off x="220663" y="4486275"/>
            <a:ext cx="1003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inline</a:t>
            </a:r>
          </a:p>
        </p:txBody>
      </p:sp>
      <p:sp>
        <p:nvSpPr>
          <p:cNvPr id="621626" name="Rectangle 58"/>
          <p:cNvSpPr>
            <a:spLocks noChangeArrowheads="1"/>
          </p:cNvSpPr>
          <p:nvPr/>
        </p:nvSpPr>
        <p:spPr bwMode="auto">
          <a:xfrm>
            <a:off x="647700" y="5268913"/>
            <a:ext cx="2095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nerd.m_a = 10;</a:t>
            </a:r>
          </a:p>
        </p:txBody>
      </p:sp>
      <p:sp>
        <p:nvSpPr>
          <p:cNvPr id="621627" name="Rectangle 59"/>
          <p:cNvSpPr>
            <a:spLocks noChangeArrowheads="1"/>
          </p:cNvSpPr>
          <p:nvPr/>
        </p:nvSpPr>
        <p:spPr bwMode="auto">
          <a:xfrm>
            <a:off x="647700" y="5268913"/>
            <a:ext cx="1958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nerd.m_a = 5;</a:t>
            </a:r>
          </a:p>
        </p:txBody>
      </p:sp>
      <p:sp>
        <p:nvSpPr>
          <p:cNvPr id="621628" name="Rectangle 60"/>
          <p:cNvSpPr>
            <a:spLocks noChangeArrowheads="1"/>
          </p:cNvSpPr>
          <p:nvPr/>
        </p:nvSpPr>
        <p:spPr bwMode="auto">
          <a:xfrm>
            <a:off x="5441950" y="5286375"/>
            <a:ext cx="2232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nerd.setVal(5);</a:t>
            </a:r>
          </a:p>
        </p:txBody>
      </p:sp>
      <p:sp>
        <p:nvSpPr>
          <p:cNvPr id="621623" name="AutoShape 55"/>
          <p:cNvSpPr>
            <a:spLocks noChangeArrowheads="1"/>
          </p:cNvSpPr>
          <p:nvPr/>
        </p:nvSpPr>
        <p:spPr bwMode="auto">
          <a:xfrm>
            <a:off x="1643063" y="2703513"/>
            <a:ext cx="4783137" cy="2025650"/>
          </a:xfrm>
          <a:prstGeom prst="wedgeRoundRectCallout">
            <a:avLst>
              <a:gd name="adj1" fmla="val 47343"/>
              <a:gd name="adj2" fmla="val 92634"/>
              <a:gd name="adj3" fmla="val 16667"/>
            </a:avLst>
          </a:prstGeom>
          <a:solidFill>
            <a:srgbClr val="ECFDE3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200" b="0">
                <a:latin typeface="Comic Sans MS" pitchFamily="66" charset="0"/>
              </a:rPr>
              <a:t>By replacing the function call to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</a:rPr>
              <a:t>printVal</a:t>
            </a:r>
            <a:r>
              <a:rPr lang="en-US" sz="2200" b="0">
                <a:latin typeface="Comic Sans MS" pitchFamily="66" charset="0"/>
              </a:rPr>
              <a:t> with its actual code, this reduces the amount of jumping around your program must do, speeding it up!</a:t>
            </a:r>
          </a:p>
        </p:txBody>
      </p:sp>
      <p:sp>
        <p:nvSpPr>
          <p:cNvPr id="621629" name="Text Box 61"/>
          <p:cNvSpPr txBox="1">
            <a:spLocks noChangeArrowheads="1"/>
          </p:cNvSpPr>
          <p:nvPr/>
        </p:nvSpPr>
        <p:spPr bwMode="auto">
          <a:xfrm>
            <a:off x="4948238" y="2047875"/>
            <a:ext cx="4129087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Technically, C++ is not required to honor the inline keyword – this is just a request by the programmer to the compiler.</a:t>
            </a:r>
          </a:p>
        </p:txBody>
      </p:sp>
      <p:sp>
        <p:nvSpPr>
          <p:cNvPr id="621630" name="Text Box 62"/>
          <p:cNvSpPr txBox="1">
            <a:spLocks noChangeArrowheads="1"/>
          </p:cNvSpPr>
          <p:nvPr/>
        </p:nvSpPr>
        <p:spPr bwMode="auto">
          <a:xfrm>
            <a:off x="4938713" y="3284538"/>
            <a:ext cx="4129087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Be careful, while inline functions can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speed up your program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, they also can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make your EXE file bigger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621631" name="Line 63"/>
          <p:cNvSpPr>
            <a:spLocks noChangeShapeType="1"/>
          </p:cNvSpPr>
          <p:nvPr/>
        </p:nvSpPr>
        <p:spPr bwMode="auto">
          <a:xfrm flipH="1" flipV="1">
            <a:off x="4414838" y="4940300"/>
            <a:ext cx="1081087" cy="1301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21632" name="Line 64"/>
          <p:cNvSpPr>
            <a:spLocks noChangeShapeType="1"/>
          </p:cNvSpPr>
          <p:nvPr/>
        </p:nvSpPr>
        <p:spPr bwMode="auto">
          <a:xfrm>
            <a:off x="539750" y="5722938"/>
            <a:ext cx="4967288" cy="7016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21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21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2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2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139 L 0.45052 0.47639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6216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52" y="23889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000"/>
                                        <p:tgtEl>
                                          <p:spTgt spid="6216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-0.00278 L 1.66667E-6 0.03611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6216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2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62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21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6216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6216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1000"/>
                                        <p:tgtEl>
                                          <p:spTgt spid="6216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8.11242E-6 L -0.00104 -0.04718 " pathEditMode="relative" ptsTypes="AA">
                                      <p:cBhvr>
                                        <p:cTn id="106" dur="2000" fill="hold"/>
                                        <p:tgtEl>
                                          <p:spTgt spid="6215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62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2000"/>
                                        <p:tgtEl>
                                          <p:spTgt spid="6216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2000"/>
                                        <p:tgtEl>
                                          <p:spTgt spid="621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22854E-6 L 0.52361 0.12213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6216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81" y="6107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22854E-6 L 0.51962 0.00231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6216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72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1587" grpId="0"/>
      <p:bldP spid="621609" grpId="0"/>
      <p:bldP spid="621609" grpId="1"/>
      <p:bldP spid="621611" grpId="0"/>
      <p:bldP spid="621612" grpId="0"/>
      <p:bldP spid="621612" grpId="1"/>
      <p:bldP spid="621614" grpId="0"/>
      <p:bldP spid="621614" grpId="1"/>
      <p:bldP spid="621615" grpId="0"/>
      <p:bldP spid="621615" grpId="1"/>
      <p:bldP spid="621616" grpId="0" animBg="1"/>
      <p:bldP spid="621616" grpId="1" animBg="1"/>
      <p:bldP spid="621617" grpId="0" animBg="1"/>
      <p:bldP spid="621617" grpId="1" animBg="1"/>
      <p:bldP spid="621619" grpId="0"/>
      <p:bldP spid="621619" grpId="1"/>
      <p:bldP spid="621620" grpId="0" animBg="1"/>
      <p:bldP spid="621620" grpId="1" animBg="1"/>
      <p:bldP spid="621618" grpId="0" animBg="1"/>
      <p:bldP spid="621618" grpId="1" animBg="1"/>
      <p:bldP spid="621624" grpId="0"/>
      <p:bldP spid="621625" grpId="0"/>
      <p:bldP spid="621626" grpId="0"/>
      <p:bldP spid="621626" grpId="1"/>
      <p:bldP spid="621627" grpId="0"/>
      <p:bldP spid="621627" grpId="1"/>
      <p:bldP spid="621628" grpId="0"/>
      <p:bldP spid="621623" grpId="0" animBg="1"/>
      <p:bldP spid="621623" grpId="1" animBg="1"/>
      <p:bldP spid="621629" grpId="0"/>
      <p:bldP spid="621630" grpId="0"/>
      <p:bldP spid="621631" grpId="0" animBg="1"/>
      <p:bldP spid="621631" grpId="1" animBg="1"/>
      <p:bldP spid="621632" grpId="0" animBg="1"/>
      <p:bldP spid="621632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43628-723A-4D1A-8956-B85407EE83CD}" type="slidenum">
              <a:rPr lang="en-US"/>
              <a:pPr/>
              <a:t>19</a:t>
            </a:fld>
            <a:endParaRPr lang="en-US"/>
          </a:p>
        </p:txBody>
      </p:sp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-76200"/>
            <a:ext cx="7772400" cy="1143000"/>
          </a:xfrm>
        </p:spPr>
        <p:txBody>
          <a:bodyPr/>
          <a:lstStyle/>
          <a:p>
            <a:r>
              <a:rPr lang="en-US" sz="3600"/>
              <a:t>Template Exercise</a:t>
            </a:r>
          </a:p>
        </p:txBody>
      </p:sp>
      <p:grpSp>
        <p:nvGrpSpPr>
          <p:cNvPr id="568325" name="Group 5"/>
          <p:cNvGrpSpPr>
            <a:grpSpLocks/>
          </p:cNvGrpSpPr>
          <p:nvPr/>
        </p:nvGrpSpPr>
        <p:grpSpPr bwMode="auto">
          <a:xfrm>
            <a:off x="215900" y="304800"/>
            <a:ext cx="4594225" cy="6324600"/>
            <a:chOff x="2743" y="973"/>
            <a:chExt cx="2894" cy="3222"/>
          </a:xfrm>
        </p:grpSpPr>
        <p:sp>
          <p:nvSpPr>
            <p:cNvPr id="568326" name="Rectangle 6"/>
            <p:cNvSpPr>
              <a:spLocks noChangeArrowheads="1"/>
            </p:cNvSpPr>
            <p:nvPr/>
          </p:nvSpPr>
          <p:spPr bwMode="auto">
            <a:xfrm>
              <a:off x="2743" y="1002"/>
              <a:ext cx="2894" cy="319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8327" name="Text Box 7"/>
            <p:cNvSpPr txBox="1">
              <a:spLocks noChangeArrowheads="1"/>
            </p:cNvSpPr>
            <p:nvPr/>
          </p:nvSpPr>
          <p:spPr bwMode="auto">
            <a:xfrm>
              <a:off x="2751" y="973"/>
              <a:ext cx="2438" cy="3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</a:t>
              </a:r>
              <a:endParaRPr lang="en-US" b="0">
                <a:solidFill>
                  <a:srgbClr val="FF33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class Stack</a:t>
              </a:r>
              <a:endParaRPr lang="en-US" b="0">
                <a:solidFill>
                  <a:srgbClr val="9900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public: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Stack()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{  m_top = 0; }</a:t>
              </a:r>
            </a:p>
            <a:p>
              <a:endParaRPr lang="en-US" sz="8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void push( int v 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{ 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  m_items[m_top++] = v;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}</a:t>
              </a:r>
            </a:p>
            <a:p>
              <a:endParaRPr lang="en-US" sz="8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int pop();</a:t>
              </a:r>
              <a:br>
                <a:rPr lang="en-US">
                  <a:ea typeface="MS Mincho" pitchFamily="49" charset="-128"/>
                  <a:cs typeface="Times New Roman" pitchFamily="18" charset="0"/>
                </a:rPr>
              </a:br>
              <a:endParaRPr lang="en-US" sz="8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private: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int m_items[100];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int m_top;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};</a:t>
              </a: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int Stack::pop()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return m_items[--m_top];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sz="500" b="0"/>
            </a:p>
          </p:txBody>
        </p:sp>
      </p:grpSp>
      <p:sp>
        <p:nvSpPr>
          <p:cNvPr id="568328" name="Text Box 8"/>
          <p:cNvSpPr txBox="1">
            <a:spLocks noChangeArrowheads="1"/>
          </p:cNvSpPr>
          <p:nvPr/>
        </p:nvSpPr>
        <p:spPr bwMode="auto">
          <a:xfrm>
            <a:off x="4938713" y="974725"/>
            <a:ext cx="4129087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Part #1</a:t>
            </a:r>
          </a:p>
          <a:p>
            <a:pPr algn="ctr"/>
            <a:endParaRPr lang="en-US" sz="1000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sz="2000" b="0">
                <a:latin typeface="Comic Sans MS" pitchFamily="66" charset="0"/>
                <a:cs typeface="Times New Roman" pitchFamily="18" charset="0"/>
              </a:rPr>
              <a:t>Convert this Stack class to one that can hold any type of data.</a:t>
            </a:r>
          </a:p>
        </p:txBody>
      </p:sp>
      <p:sp>
        <p:nvSpPr>
          <p:cNvPr id="568329" name="Rectangle 9"/>
          <p:cNvSpPr>
            <a:spLocks noChangeArrowheads="1"/>
          </p:cNvSpPr>
          <p:nvPr/>
        </p:nvSpPr>
        <p:spPr bwMode="auto">
          <a:xfrm>
            <a:off x="215900" y="352425"/>
            <a:ext cx="3324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template &lt;typename xxx&gt;</a:t>
            </a:r>
          </a:p>
        </p:txBody>
      </p:sp>
      <p:sp>
        <p:nvSpPr>
          <p:cNvPr id="568330" name="Rectangle 10"/>
          <p:cNvSpPr>
            <a:spLocks noChangeArrowheads="1"/>
          </p:cNvSpPr>
          <p:nvPr/>
        </p:nvSpPr>
        <p:spPr bwMode="auto">
          <a:xfrm>
            <a:off x="2257425" y="2076450"/>
            <a:ext cx="593725" cy="36671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xxx</a:t>
            </a:r>
          </a:p>
        </p:txBody>
      </p:sp>
      <p:sp>
        <p:nvSpPr>
          <p:cNvPr id="568331" name="Rectangle 11"/>
          <p:cNvSpPr>
            <a:spLocks noChangeArrowheads="1"/>
          </p:cNvSpPr>
          <p:nvPr/>
        </p:nvSpPr>
        <p:spPr bwMode="auto">
          <a:xfrm>
            <a:off x="763588" y="3290888"/>
            <a:ext cx="593725" cy="36671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xxx</a:t>
            </a:r>
          </a:p>
        </p:txBody>
      </p:sp>
      <p:sp>
        <p:nvSpPr>
          <p:cNvPr id="568332" name="Rectangle 12"/>
          <p:cNvSpPr>
            <a:spLocks noChangeArrowheads="1"/>
          </p:cNvSpPr>
          <p:nvPr/>
        </p:nvSpPr>
        <p:spPr bwMode="auto">
          <a:xfrm>
            <a:off x="762000" y="3976688"/>
            <a:ext cx="593725" cy="36671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xxx</a:t>
            </a:r>
          </a:p>
        </p:txBody>
      </p:sp>
      <p:sp>
        <p:nvSpPr>
          <p:cNvPr id="568333" name="Rectangle 13"/>
          <p:cNvSpPr>
            <a:spLocks noChangeArrowheads="1"/>
          </p:cNvSpPr>
          <p:nvPr/>
        </p:nvSpPr>
        <p:spPr bwMode="auto">
          <a:xfrm>
            <a:off x="233363" y="5048250"/>
            <a:ext cx="3324225" cy="36671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template &lt;typename xxx&gt;</a:t>
            </a:r>
          </a:p>
        </p:txBody>
      </p:sp>
      <p:sp>
        <p:nvSpPr>
          <p:cNvPr id="568334" name="Rectangle 14"/>
          <p:cNvSpPr>
            <a:spLocks noChangeArrowheads="1"/>
          </p:cNvSpPr>
          <p:nvPr/>
        </p:nvSpPr>
        <p:spPr bwMode="auto">
          <a:xfrm>
            <a:off x="242888" y="5353050"/>
            <a:ext cx="3051175" cy="36671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xxx</a:t>
            </a:r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 Stack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&lt;xxx&gt;</a:t>
            </a:r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::pop()</a:t>
            </a:r>
          </a:p>
        </p:txBody>
      </p:sp>
      <p:sp>
        <p:nvSpPr>
          <p:cNvPr id="568335" name="Text Box 15"/>
          <p:cNvSpPr txBox="1">
            <a:spLocks noChangeArrowheads="1"/>
          </p:cNvSpPr>
          <p:nvPr/>
        </p:nvSpPr>
        <p:spPr bwMode="auto">
          <a:xfrm>
            <a:off x="5014913" y="2590800"/>
            <a:ext cx="4129087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Part #2</a:t>
            </a:r>
          </a:p>
          <a:p>
            <a:pPr algn="ctr"/>
            <a:endParaRPr lang="en-US" sz="1000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Show how you would create a </a:t>
            </a:r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stack of Dogs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and push </a:t>
            </a:r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Fido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on.</a:t>
            </a:r>
          </a:p>
        </p:txBody>
      </p:sp>
      <p:sp>
        <p:nvSpPr>
          <p:cNvPr id="568339" name="Text Box 19"/>
          <p:cNvSpPr txBox="1">
            <a:spLocks noChangeArrowheads="1"/>
          </p:cNvSpPr>
          <p:nvPr/>
        </p:nvSpPr>
        <p:spPr bwMode="auto">
          <a:xfrm>
            <a:off x="5029200" y="4343400"/>
            <a:ext cx="3886200" cy="229235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568340" name="Rectangle 20"/>
          <p:cNvSpPr>
            <a:spLocks noChangeArrowheads="1"/>
          </p:cNvSpPr>
          <p:nvPr/>
        </p:nvSpPr>
        <p:spPr bwMode="auto">
          <a:xfrm>
            <a:off x="5438775" y="4967288"/>
            <a:ext cx="3324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9900FF"/>
                </a:solidFill>
                <a:cs typeface="Times New Roman" pitchFamily="18" charset="0"/>
              </a:rPr>
              <a:t>Stack&lt;Dog&gt; stackOfDogs;</a:t>
            </a:r>
          </a:p>
        </p:txBody>
      </p:sp>
      <p:sp>
        <p:nvSpPr>
          <p:cNvPr id="568341" name="Rectangle 21"/>
          <p:cNvSpPr>
            <a:spLocks noChangeArrowheads="1"/>
          </p:cNvSpPr>
          <p:nvPr/>
        </p:nvSpPr>
        <p:spPr bwMode="auto">
          <a:xfrm>
            <a:off x="5438775" y="5408613"/>
            <a:ext cx="3324225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9900FF"/>
                </a:solidFill>
                <a:cs typeface="Times New Roman" pitchFamily="18" charset="0"/>
              </a:rPr>
              <a:t>Dog fido;</a:t>
            </a:r>
          </a:p>
          <a:p>
            <a:endParaRPr lang="en-US" sz="1000">
              <a:solidFill>
                <a:srgbClr val="9900FF"/>
              </a:solidFill>
              <a:cs typeface="Times New Roman" pitchFamily="18" charset="0"/>
            </a:endParaRPr>
          </a:p>
          <a:p>
            <a:r>
              <a:rPr lang="en-US">
                <a:solidFill>
                  <a:srgbClr val="9900FF"/>
                </a:solidFill>
                <a:cs typeface="Times New Roman" pitchFamily="18" charset="0"/>
              </a:rPr>
              <a:t>stackOfDogs.push(Fido);</a:t>
            </a:r>
          </a:p>
        </p:txBody>
      </p:sp>
      <p:grpSp>
        <p:nvGrpSpPr>
          <p:cNvPr id="568343" name="Group 23"/>
          <p:cNvGrpSpPr>
            <a:grpSpLocks/>
          </p:cNvGrpSpPr>
          <p:nvPr/>
        </p:nvGrpSpPr>
        <p:grpSpPr bwMode="auto">
          <a:xfrm>
            <a:off x="228600" y="304800"/>
            <a:ext cx="4594225" cy="6324600"/>
            <a:chOff x="2743" y="973"/>
            <a:chExt cx="2894" cy="3222"/>
          </a:xfrm>
        </p:grpSpPr>
        <p:sp>
          <p:nvSpPr>
            <p:cNvPr id="568344" name="Rectangle 24"/>
            <p:cNvSpPr>
              <a:spLocks noChangeArrowheads="1"/>
            </p:cNvSpPr>
            <p:nvPr/>
          </p:nvSpPr>
          <p:spPr bwMode="auto">
            <a:xfrm>
              <a:off x="2743" y="1002"/>
              <a:ext cx="2894" cy="319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8345" name="Text Box 25"/>
            <p:cNvSpPr txBox="1">
              <a:spLocks noChangeArrowheads="1"/>
            </p:cNvSpPr>
            <p:nvPr/>
          </p:nvSpPr>
          <p:spPr bwMode="auto">
            <a:xfrm>
              <a:off x="2751" y="973"/>
              <a:ext cx="2438" cy="3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// code generated by C++ </a:t>
              </a:r>
              <a:endParaRPr lang="en-US" b="0">
                <a:solidFill>
                  <a:srgbClr val="FF33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class Stack</a:t>
              </a:r>
              <a:endParaRPr lang="en-US" b="0">
                <a:solidFill>
                  <a:srgbClr val="9900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public: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Stack()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{  m_top = 0; }</a:t>
              </a:r>
            </a:p>
            <a:p>
              <a:endParaRPr lang="en-US" sz="8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void push( 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Dog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v 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{ 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  m_items[m_top++] = v;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}</a:t>
              </a:r>
            </a:p>
            <a:p>
              <a:endParaRPr lang="en-US" sz="8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Dog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pop();</a:t>
              </a:r>
              <a:br>
                <a:rPr lang="en-US">
                  <a:ea typeface="MS Mincho" pitchFamily="49" charset="-128"/>
                  <a:cs typeface="Times New Roman" pitchFamily="18" charset="0"/>
                </a:rPr>
              </a:br>
              <a:endParaRPr lang="en-US" sz="8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private: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Dog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m_items[100];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int m_top;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};</a:t>
              </a: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Dog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Stack::pop()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return m_items[--m_top];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sz="500" b="0"/>
            </a:p>
          </p:txBody>
        </p:sp>
      </p:grpSp>
      <p:sp>
        <p:nvSpPr>
          <p:cNvPr id="568346" name="Text Box 26"/>
          <p:cNvSpPr txBox="1">
            <a:spLocks noChangeArrowheads="1"/>
          </p:cNvSpPr>
          <p:nvPr/>
        </p:nvSpPr>
        <p:spPr bwMode="auto">
          <a:xfrm>
            <a:off x="5029200" y="4343400"/>
            <a:ext cx="3886200" cy="229235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grpSp>
        <p:nvGrpSpPr>
          <p:cNvPr id="568348" name="Group 28"/>
          <p:cNvGrpSpPr>
            <a:grpSpLocks/>
          </p:cNvGrpSpPr>
          <p:nvPr/>
        </p:nvGrpSpPr>
        <p:grpSpPr bwMode="auto">
          <a:xfrm>
            <a:off x="214313" y="319088"/>
            <a:ext cx="4594225" cy="6324600"/>
            <a:chOff x="2743" y="973"/>
            <a:chExt cx="2894" cy="3222"/>
          </a:xfrm>
        </p:grpSpPr>
        <p:sp>
          <p:nvSpPr>
            <p:cNvPr id="568349" name="Rectangle 29"/>
            <p:cNvSpPr>
              <a:spLocks noChangeArrowheads="1"/>
            </p:cNvSpPr>
            <p:nvPr/>
          </p:nvSpPr>
          <p:spPr bwMode="auto">
            <a:xfrm>
              <a:off x="2743" y="1002"/>
              <a:ext cx="2894" cy="319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8350" name="Text Box 30"/>
            <p:cNvSpPr txBox="1">
              <a:spLocks noChangeArrowheads="1"/>
            </p:cNvSpPr>
            <p:nvPr/>
          </p:nvSpPr>
          <p:spPr bwMode="auto">
            <a:xfrm>
              <a:off x="2751" y="973"/>
              <a:ext cx="2438" cy="3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</a:t>
              </a:r>
              <a:endParaRPr lang="en-US" b="0">
                <a:solidFill>
                  <a:srgbClr val="FF33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class Stack</a:t>
              </a:r>
              <a:endParaRPr lang="en-US" b="0">
                <a:solidFill>
                  <a:srgbClr val="9900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public: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Stack()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{  m_top = 0; }</a:t>
              </a:r>
            </a:p>
            <a:p>
              <a:endParaRPr lang="en-US" sz="8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void push( int v 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{ 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  m_items[m_top++] = v;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}</a:t>
              </a:r>
            </a:p>
            <a:p>
              <a:endParaRPr lang="en-US" sz="8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int pop();</a:t>
              </a:r>
              <a:br>
                <a:rPr lang="en-US">
                  <a:ea typeface="MS Mincho" pitchFamily="49" charset="-128"/>
                  <a:cs typeface="Times New Roman" pitchFamily="18" charset="0"/>
                </a:rPr>
              </a:br>
              <a:endParaRPr lang="en-US" sz="8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private: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int m_items[100];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int m_top;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};</a:t>
              </a: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int Stack::pop()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return m_items[--m_top];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sz="500" b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8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8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8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8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8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8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8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8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68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6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68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68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68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68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68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6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68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68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8328" grpId="0"/>
      <p:bldP spid="568329" grpId="0"/>
      <p:bldP spid="568330" grpId="0" animBg="1"/>
      <p:bldP spid="568331" grpId="0" animBg="1"/>
      <p:bldP spid="568332" grpId="0" animBg="1"/>
      <p:bldP spid="568333" grpId="0" animBg="1"/>
      <p:bldP spid="568334" grpId="0" animBg="1"/>
      <p:bldP spid="568335" grpId="0"/>
      <p:bldP spid="568339" grpId="1" animBg="1"/>
      <p:bldP spid="568340" grpId="0"/>
      <p:bldP spid="568341" grpId="0"/>
      <p:bldP spid="5683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D7E5-F5DB-49A7-B435-2C2C79FA3A99}" type="slidenum">
              <a:rPr lang="en-US"/>
              <a:pPr/>
              <a:t>2</a:t>
            </a:fld>
            <a:endParaRPr lang="en-US"/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Generic Programming</a:t>
            </a:r>
          </a:p>
        </p:txBody>
      </p:sp>
      <p:sp>
        <p:nvSpPr>
          <p:cNvPr id="553988" name="Text Box 4"/>
          <p:cNvSpPr txBox="1">
            <a:spLocks noChangeArrowheads="1"/>
          </p:cNvSpPr>
          <p:nvPr/>
        </p:nvSpPr>
        <p:spPr bwMode="auto">
          <a:xfrm>
            <a:off x="457200" y="990600"/>
            <a:ext cx="81200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In this lecture, we’re going to learn about </a:t>
            </a:r>
            <a:br>
              <a:rPr lang="en-US" sz="2400" b="0">
                <a:latin typeface="Comic Sans MS" pitchFamily="66" charset="0"/>
                <a:cs typeface="Times New Roman" pitchFamily="18" charset="0"/>
              </a:rPr>
            </a:br>
            <a:r>
              <a:rPr lang="en-US" sz="24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“Generic Programming”</a:t>
            </a:r>
          </a:p>
        </p:txBody>
      </p:sp>
      <p:sp>
        <p:nvSpPr>
          <p:cNvPr id="553989" name="Text Box 5"/>
          <p:cNvSpPr txBox="1">
            <a:spLocks noChangeArrowheads="1"/>
          </p:cNvSpPr>
          <p:nvPr/>
        </p:nvSpPr>
        <p:spPr bwMode="auto">
          <a:xfrm>
            <a:off x="304800" y="2057400"/>
            <a:ext cx="8610600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300" b="0">
                <a:latin typeface="Comic Sans MS" pitchFamily="66" charset="0"/>
                <a:cs typeface="Times New Roman" pitchFamily="18" charset="0"/>
              </a:rPr>
              <a:t>The goal of GP is to build algorithms that are able to </a:t>
            </a:r>
            <a:r>
              <a:rPr lang="en-US" sz="23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operate on many different types of data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(not just a single type).</a:t>
            </a:r>
          </a:p>
        </p:txBody>
      </p:sp>
      <p:sp>
        <p:nvSpPr>
          <p:cNvPr id="553990" name="Text Box 6"/>
          <p:cNvSpPr txBox="1">
            <a:spLocks noChangeArrowheads="1"/>
          </p:cNvSpPr>
          <p:nvPr/>
        </p:nvSpPr>
        <p:spPr bwMode="auto">
          <a:xfrm>
            <a:off x="457200" y="3216275"/>
            <a:ext cx="8120063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300" b="0">
                <a:latin typeface="Comic Sans MS" pitchFamily="66" charset="0"/>
                <a:cs typeface="Times New Roman" pitchFamily="18" charset="0"/>
              </a:rPr>
              <a:t>For example, a </a:t>
            </a:r>
            <a:r>
              <a:rPr lang="en-US" sz="23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sort function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that doesn’t just sort </a:t>
            </a:r>
            <a:r>
              <a:rPr lang="en-US" sz="2300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ints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but can sort </a:t>
            </a:r>
            <a:r>
              <a:rPr lang="en-US" sz="23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strings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300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ints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3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Student objects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, etc.</a:t>
            </a:r>
          </a:p>
        </p:txBody>
      </p:sp>
      <p:sp>
        <p:nvSpPr>
          <p:cNvPr id="553991" name="Text Box 7"/>
          <p:cNvSpPr txBox="1">
            <a:spLocks noChangeArrowheads="1"/>
          </p:cNvSpPr>
          <p:nvPr/>
        </p:nvSpPr>
        <p:spPr bwMode="auto">
          <a:xfrm>
            <a:off x="457200" y="4359275"/>
            <a:ext cx="8120063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300" b="0">
                <a:latin typeface="Comic Sans MS" pitchFamily="66" charset="0"/>
                <a:cs typeface="Times New Roman" pitchFamily="18" charset="0"/>
              </a:rPr>
              <a:t>Or a </a:t>
            </a:r>
            <a:r>
              <a:rPr lang="en-US" sz="23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linked list class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that doesn’t just hold </a:t>
            </a:r>
            <a:r>
              <a:rPr lang="en-US" sz="2300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Students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, but can hold </a:t>
            </a:r>
            <a:r>
              <a:rPr lang="en-US" sz="23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Students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300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ints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3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Robots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, etc.</a:t>
            </a:r>
          </a:p>
        </p:txBody>
      </p:sp>
      <p:sp>
        <p:nvSpPr>
          <p:cNvPr id="553992" name="Text Box 8"/>
          <p:cNvSpPr txBox="1">
            <a:spLocks noChangeArrowheads="1"/>
          </p:cNvSpPr>
          <p:nvPr/>
        </p:nvSpPr>
        <p:spPr bwMode="auto">
          <a:xfrm>
            <a:off x="490538" y="5562600"/>
            <a:ext cx="8120062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300" b="0">
                <a:latin typeface="Comic Sans MS" pitchFamily="66" charset="0"/>
                <a:cs typeface="Times New Roman" pitchFamily="18" charset="0"/>
              </a:rPr>
              <a:t>Once you define such a generic function or class, you can </a:t>
            </a:r>
            <a:r>
              <a:rPr lang="en-US" sz="23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quickly reuse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it to </a:t>
            </a:r>
            <a:r>
              <a:rPr lang="en-US" sz="23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solve many different problems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8" grpId="0"/>
      <p:bldP spid="553989" grpId="0"/>
      <p:bldP spid="553990" grpId="0"/>
      <p:bldP spid="553991" grpId="0"/>
      <p:bldP spid="55399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5C11-7E2B-4977-9688-7F2758E49003}" type="slidenum">
              <a:rPr lang="en-US"/>
              <a:pPr/>
              <a:t>20</a:t>
            </a:fld>
            <a:endParaRPr lang="en-US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Template Classes</a:t>
            </a:r>
          </a:p>
        </p:txBody>
      </p:sp>
      <p:sp>
        <p:nvSpPr>
          <p:cNvPr id="460803" name="Text Box 3"/>
          <p:cNvSpPr txBox="1">
            <a:spLocks noChangeArrowheads="1"/>
          </p:cNvSpPr>
          <p:nvPr/>
        </p:nvSpPr>
        <p:spPr bwMode="auto">
          <a:xfrm>
            <a:off x="504825" y="990600"/>
            <a:ext cx="81057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Template classes are </a:t>
            </a:r>
            <a:r>
              <a:rPr lang="en-US" sz="2400" b="0" dirty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very useful</a:t>
            </a:r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 when we’re building  container objects like </a:t>
            </a:r>
            <a:r>
              <a:rPr lang="en-US" sz="2400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linked lists</a:t>
            </a:r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grpSp>
        <p:nvGrpSpPr>
          <p:cNvPr id="460804" name="Group 4"/>
          <p:cNvGrpSpPr>
            <a:grpSpLocks/>
          </p:cNvGrpSpPr>
          <p:nvPr/>
        </p:nvGrpSpPr>
        <p:grpSpPr bwMode="auto">
          <a:xfrm>
            <a:off x="-241300" y="1905000"/>
            <a:ext cx="5718175" cy="3713163"/>
            <a:chOff x="-152" y="1200"/>
            <a:chExt cx="3602" cy="2274"/>
          </a:xfrm>
        </p:grpSpPr>
        <p:grpSp>
          <p:nvGrpSpPr>
            <p:cNvPr id="460805" name="Group 5"/>
            <p:cNvGrpSpPr>
              <a:grpSpLocks/>
            </p:cNvGrpSpPr>
            <p:nvPr/>
          </p:nvGrpSpPr>
          <p:grpSpPr bwMode="auto">
            <a:xfrm>
              <a:off x="-152" y="1428"/>
              <a:ext cx="3602" cy="2046"/>
              <a:chOff x="-40" y="1524"/>
              <a:chExt cx="3512" cy="2046"/>
            </a:xfrm>
          </p:grpSpPr>
          <p:sp>
            <p:nvSpPr>
              <p:cNvPr id="460806" name="Rectangle 6"/>
              <p:cNvSpPr>
                <a:spLocks noChangeArrowheads="1"/>
              </p:cNvSpPr>
              <p:nvPr/>
            </p:nvSpPr>
            <p:spPr bwMode="auto">
              <a:xfrm>
                <a:off x="240" y="1536"/>
                <a:ext cx="3216" cy="2016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0807" name="Rectangle 7"/>
              <p:cNvSpPr>
                <a:spLocks noChangeArrowheads="1"/>
              </p:cNvSpPr>
              <p:nvPr/>
            </p:nvSpPr>
            <p:spPr bwMode="auto">
              <a:xfrm>
                <a:off x="-40" y="1524"/>
                <a:ext cx="3512" cy="2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indent="457200"/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class </a:t>
                </a:r>
                <a:r>
                  <a:rPr lang="en-US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LinkedListofStrings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{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rgbClr val="6600CC"/>
                    </a:solidFill>
                    <a:ea typeface="MS Mincho" pitchFamily="49" charset="-128"/>
                    <a:cs typeface="Times New Roman" pitchFamily="18" charset="0"/>
                  </a:rPr>
                  <a:t>public:</a:t>
                </a:r>
                <a:endParaRPr lang="en-US" sz="800" b="0" dirty="0">
                  <a:solidFill>
                    <a:srgbClr val="6600CC"/>
                  </a:solidFill>
                </a:endParaRPr>
              </a:p>
              <a:p>
                <a:pPr indent="457200" eaLnBrk="0" hangingPunct="0"/>
                <a:r>
                  <a:rPr lang="en-US" sz="8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  </a:t>
                </a:r>
                <a:r>
                  <a:rPr lang="en-US" dirty="0" err="1" smtClean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LinkedListofStrings</a:t>
                </a:r>
                <a:r>
                  <a:rPr lang="en-US" dirty="0" smtClean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();</a:t>
                </a:r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		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bool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insert(</a:t>
                </a:r>
                <a:r>
                  <a:rPr lang="en-US" sz="1700" dirty="0">
                    <a:solidFill>
                      <a:srgbClr val="FF3300"/>
                    </a:solidFill>
                    <a:ea typeface="MS Mincho" pitchFamily="49" charset="-128"/>
                    <a:cs typeface="Times New Roman" pitchFamily="18" charset="0"/>
                  </a:rPr>
                  <a:t>string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&amp;value);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bool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delete(</a:t>
                </a:r>
                <a:r>
                  <a:rPr lang="en-US" sz="1700" dirty="0">
                    <a:solidFill>
                      <a:srgbClr val="FF3300"/>
                    </a:solidFill>
                    <a:ea typeface="MS Mincho" pitchFamily="49" charset="-128"/>
                    <a:cs typeface="Times New Roman" pitchFamily="18" charset="0"/>
                  </a:rPr>
                  <a:t>string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&amp;value);</a:t>
                </a:r>
                <a:endParaRPr lang="en-US" sz="17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bool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retrieve(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int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i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, </a:t>
                </a:r>
                <a:r>
                  <a:rPr lang="en-US" sz="1700" dirty="0">
                    <a:solidFill>
                      <a:srgbClr val="FF3300"/>
                    </a:solidFill>
                    <a:ea typeface="MS Mincho" pitchFamily="49" charset="-128"/>
                    <a:cs typeface="Times New Roman" pitchFamily="18" charset="0"/>
                  </a:rPr>
                  <a:t>string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&amp;value);</a:t>
                </a:r>
              </a:p>
              <a:p>
                <a:pPr indent="457200" eaLnBrk="0" hangingPunct="0"/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int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size(void);</a:t>
                </a:r>
                <a:endParaRPr lang="en-US" sz="17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sz="800" dirty="0">
                    <a:solidFill>
                      <a:schemeClr val="tx1"/>
                    </a:solidFill>
                    <a:latin typeface="Times New Roman"/>
                    <a:ea typeface="MS Mincho" pitchFamily="49" charset="-128"/>
                    <a:cs typeface="Times New Roman" pitchFamily="18" charset="0"/>
                  </a:rPr>
                  <a:t> </a:t>
                </a:r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</a:t>
                </a:r>
                <a:r>
                  <a:rPr lang="en-US" dirty="0" smtClean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~</a:t>
                </a:r>
                <a:r>
                  <a:rPr lang="en-US" dirty="0" err="1" smtClean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LinkedListofStrings</a:t>
                </a:r>
                <a:r>
                  <a:rPr lang="en-US" dirty="0" smtClean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();</a:t>
                </a:r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		</a:t>
                </a:r>
                <a:endParaRPr lang="en-US" sz="8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rgbClr val="6600CC"/>
                    </a:solidFill>
                    <a:ea typeface="MS Mincho" pitchFamily="49" charset="-128"/>
                    <a:cs typeface="Times New Roman" pitchFamily="18" charset="0"/>
                  </a:rPr>
                  <a:t>private:</a:t>
                </a:r>
              </a:p>
              <a:p>
                <a:pPr indent="457200" eaLnBrk="0" hangingPunct="0"/>
                <a:r>
                  <a:rPr lang="en-US" dirty="0">
                    <a:solidFill>
                      <a:srgbClr val="6600CC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Times New Roman"/>
                    <a:ea typeface="MS Mincho" pitchFamily="49" charset="-128"/>
                    <a:cs typeface="Times New Roman" pitchFamily="18" charset="0"/>
                  </a:rPr>
                  <a:t>…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};</a:t>
                </a:r>
              </a:p>
            </p:txBody>
          </p:sp>
        </p:grpSp>
        <p:sp>
          <p:nvSpPr>
            <p:cNvPr id="460808" name="Text Box 8"/>
            <p:cNvSpPr txBox="1">
              <a:spLocks noChangeArrowheads="1"/>
            </p:cNvSpPr>
            <p:nvPr/>
          </p:nvSpPr>
          <p:spPr bwMode="auto">
            <a:xfrm>
              <a:off x="1296" y="1200"/>
              <a:ext cx="738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0">
                  <a:solidFill>
                    <a:srgbClr val="990000"/>
                  </a:solidFill>
                  <a:latin typeface="Comic Sans MS" pitchFamily="66" charset="0"/>
                  <a:cs typeface="Times New Roman" pitchFamily="18" charset="0"/>
                </a:rPr>
                <a:t>Before</a:t>
              </a:r>
            </a:p>
          </p:txBody>
        </p:sp>
      </p:grpSp>
      <p:grpSp>
        <p:nvGrpSpPr>
          <p:cNvPr id="460815" name="Group 15"/>
          <p:cNvGrpSpPr>
            <a:grpSpLocks/>
          </p:cNvGrpSpPr>
          <p:nvPr/>
        </p:nvGrpSpPr>
        <p:grpSpPr bwMode="auto">
          <a:xfrm>
            <a:off x="161913" y="2743200"/>
            <a:ext cx="5718175" cy="3713163"/>
            <a:chOff x="-152" y="1200"/>
            <a:chExt cx="3602" cy="2274"/>
          </a:xfrm>
        </p:grpSpPr>
        <p:grpSp>
          <p:nvGrpSpPr>
            <p:cNvPr id="460816" name="Group 16"/>
            <p:cNvGrpSpPr>
              <a:grpSpLocks/>
            </p:cNvGrpSpPr>
            <p:nvPr/>
          </p:nvGrpSpPr>
          <p:grpSpPr bwMode="auto">
            <a:xfrm>
              <a:off x="-152" y="1428"/>
              <a:ext cx="3602" cy="2046"/>
              <a:chOff x="-40" y="1524"/>
              <a:chExt cx="3512" cy="2046"/>
            </a:xfrm>
          </p:grpSpPr>
          <p:sp>
            <p:nvSpPr>
              <p:cNvPr id="460817" name="Rectangle 17"/>
              <p:cNvSpPr>
                <a:spLocks noChangeArrowheads="1"/>
              </p:cNvSpPr>
              <p:nvPr/>
            </p:nvSpPr>
            <p:spPr bwMode="auto">
              <a:xfrm>
                <a:off x="240" y="1536"/>
                <a:ext cx="3216" cy="2016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0818" name="Rectangle 18"/>
              <p:cNvSpPr>
                <a:spLocks noChangeArrowheads="1"/>
              </p:cNvSpPr>
              <p:nvPr/>
            </p:nvSpPr>
            <p:spPr bwMode="auto">
              <a:xfrm>
                <a:off x="-40" y="1524"/>
                <a:ext cx="3512" cy="2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indent="457200"/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class </a:t>
                </a:r>
                <a:r>
                  <a:rPr lang="en-US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LinkedListofDogs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{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rgbClr val="6600CC"/>
                    </a:solidFill>
                    <a:ea typeface="MS Mincho" pitchFamily="49" charset="-128"/>
                    <a:cs typeface="Times New Roman" pitchFamily="18" charset="0"/>
                  </a:rPr>
                  <a:t>public:</a:t>
                </a:r>
                <a:endParaRPr lang="en-US" sz="800" b="0" dirty="0">
                  <a:solidFill>
                    <a:srgbClr val="6600CC"/>
                  </a:solidFill>
                </a:endParaRPr>
              </a:p>
              <a:p>
                <a:pPr indent="457200" eaLnBrk="0" hangingPunct="0"/>
                <a:r>
                  <a:rPr lang="en-US" sz="8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  </a:t>
                </a:r>
                <a:r>
                  <a:rPr lang="en-US" dirty="0" err="1" smtClean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LinkedListofDogs</a:t>
                </a:r>
                <a:r>
                  <a:rPr lang="en-US" dirty="0" smtClean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();</a:t>
                </a:r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		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bool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insert(</a:t>
                </a:r>
                <a:r>
                  <a:rPr lang="en-US" sz="1700" dirty="0">
                    <a:solidFill>
                      <a:srgbClr val="FF3300"/>
                    </a:solidFill>
                    <a:ea typeface="MS Mincho" pitchFamily="49" charset="-128"/>
                    <a:cs typeface="Times New Roman" pitchFamily="18" charset="0"/>
                  </a:rPr>
                  <a:t>Dog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&amp;value);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bool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delete(</a:t>
                </a:r>
                <a:r>
                  <a:rPr lang="en-US" sz="1700" dirty="0">
                    <a:solidFill>
                      <a:srgbClr val="FF3300"/>
                    </a:solidFill>
                    <a:ea typeface="MS Mincho" pitchFamily="49" charset="-128"/>
                    <a:cs typeface="Times New Roman" pitchFamily="18" charset="0"/>
                  </a:rPr>
                  <a:t>Dog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&amp;value);</a:t>
                </a:r>
                <a:endParaRPr lang="en-US" sz="17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bool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retrieve(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int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i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, </a:t>
                </a:r>
                <a:r>
                  <a:rPr lang="en-US" sz="1700" dirty="0">
                    <a:solidFill>
                      <a:srgbClr val="FF3300"/>
                    </a:solidFill>
                    <a:ea typeface="MS Mincho" pitchFamily="49" charset="-128"/>
                    <a:cs typeface="Times New Roman" pitchFamily="18" charset="0"/>
                  </a:rPr>
                  <a:t>Dog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&amp;value);</a:t>
                </a:r>
              </a:p>
              <a:p>
                <a:pPr indent="457200" eaLnBrk="0" hangingPunct="0"/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int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size(void);</a:t>
                </a:r>
                <a:endParaRPr lang="en-US" sz="17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sz="800" dirty="0">
                    <a:solidFill>
                      <a:schemeClr val="tx1"/>
                    </a:solidFill>
                    <a:latin typeface="Times New Roman"/>
                    <a:ea typeface="MS Mincho" pitchFamily="49" charset="-128"/>
                    <a:cs typeface="Times New Roman" pitchFamily="18" charset="0"/>
                  </a:rPr>
                  <a:t> </a:t>
                </a:r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</a:t>
                </a:r>
                <a:r>
                  <a:rPr lang="en-US" dirty="0" smtClean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~</a:t>
                </a:r>
                <a:r>
                  <a:rPr lang="en-US" dirty="0" err="1" smtClean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LinkedListofDogs</a:t>
                </a:r>
                <a:r>
                  <a:rPr lang="en-US" dirty="0" smtClean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();</a:t>
                </a:r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		</a:t>
                </a:r>
                <a:endParaRPr lang="en-US" sz="8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rgbClr val="6600CC"/>
                    </a:solidFill>
                    <a:ea typeface="MS Mincho" pitchFamily="49" charset="-128"/>
                    <a:cs typeface="Times New Roman" pitchFamily="18" charset="0"/>
                  </a:rPr>
                  <a:t>private:</a:t>
                </a:r>
              </a:p>
              <a:p>
                <a:pPr indent="457200" eaLnBrk="0" hangingPunct="0"/>
                <a:r>
                  <a:rPr lang="en-US" dirty="0">
                    <a:solidFill>
                      <a:srgbClr val="6600CC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Times New Roman"/>
                    <a:ea typeface="MS Mincho" pitchFamily="49" charset="-128"/>
                    <a:cs typeface="Times New Roman" pitchFamily="18" charset="0"/>
                  </a:rPr>
                  <a:t>…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};</a:t>
                </a:r>
              </a:p>
            </p:txBody>
          </p:sp>
        </p:grpSp>
        <p:sp>
          <p:nvSpPr>
            <p:cNvPr id="460819" name="Text Box 19"/>
            <p:cNvSpPr txBox="1">
              <a:spLocks noChangeArrowheads="1"/>
            </p:cNvSpPr>
            <p:nvPr/>
          </p:nvSpPr>
          <p:spPr bwMode="auto">
            <a:xfrm>
              <a:off x="1296" y="1200"/>
              <a:ext cx="173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0">
                  <a:solidFill>
                    <a:srgbClr val="990000"/>
                  </a:solidFill>
                  <a:latin typeface="Comic Sans MS" pitchFamily="66" charset="0"/>
                  <a:cs typeface="Times New Roman" pitchFamily="18" charset="0"/>
                </a:rPr>
                <a:t> </a:t>
              </a:r>
            </a:p>
          </p:txBody>
        </p:sp>
      </p:grpSp>
      <p:sp>
        <p:nvSpPr>
          <p:cNvPr id="460814" name="Text Box 14"/>
          <p:cNvSpPr txBox="1">
            <a:spLocks noChangeArrowheads="1"/>
          </p:cNvSpPr>
          <p:nvPr/>
        </p:nvSpPr>
        <p:spPr bwMode="auto">
          <a:xfrm>
            <a:off x="161913" y="1812925"/>
            <a:ext cx="3798888" cy="3425825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 dirty="0">
                <a:cs typeface="Times New Roman" pitchFamily="18" charset="0"/>
              </a:rPr>
              <a:t>#include “</a:t>
            </a:r>
            <a:r>
              <a:rPr lang="en-US" sz="1900" dirty="0" err="1">
                <a:cs typeface="Times New Roman" pitchFamily="18" charset="0"/>
              </a:rPr>
              <a:t>linkedlist.h</a:t>
            </a:r>
            <a:r>
              <a:rPr lang="en-US" sz="1900" dirty="0">
                <a:cs typeface="Times New Roman" pitchFamily="18" charset="0"/>
              </a:rPr>
              <a:t>”</a:t>
            </a:r>
          </a:p>
          <a:p>
            <a:r>
              <a:rPr lang="en-US" sz="1900" dirty="0">
                <a:cs typeface="Times New Roman" pitchFamily="18" charset="0"/>
              </a:rPr>
              <a:t>main( )</a:t>
            </a:r>
          </a:p>
          <a:p>
            <a:r>
              <a:rPr lang="en-US" sz="1900" dirty="0">
                <a:cs typeface="Times New Roman" pitchFamily="18" charset="0"/>
              </a:rPr>
              <a:t>{</a:t>
            </a:r>
          </a:p>
          <a:p>
            <a:r>
              <a:rPr lang="en-US" sz="1900" dirty="0">
                <a:cs typeface="Times New Roman" pitchFamily="18" charset="0"/>
              </a:rPr>
              <a:t>  Dog </a:t>
            </a:r>
            <a:r>
              <a:rPr lang="en-US" sz="1900" dirty="0" err="1">
                <a:solidFill>
                  <a:schemeClr val="accent2"/>
                </a:solidFill>
                <a:cs typeface="Times New Roman" pitchFamily="18" charset="0"/>
              </a:rPr>
              <a:t>fido</a:t>
            </a:r>
            <a:r>
              <a:rPr lang="en-US" sz="1900" dirty="0">
                <a:cs typeface="Times New Roman" pitchFamily="18" charset="0"/>
              </a:rPr>
              <a:t>(10); </a:t>
            </a:r>
          </a:p>
          <a:p>
            <a:endParaRPr lang="en-US" sz="1000" dirty="0">
              <a:cs typeface="Times New Roman" pitchFamily="18" charset="0"/>
            </a:endParaRPr>
          </a:p>
          <a:p>
            <a:r>
              <a:rPr lang="en-US" sz="1900" dirty="0">
                <a:cs typeface="Times New Roman" pitchFamily="18" charset="0"/>
              </a:rPr>
              <a:t>  </a:t>
            </a:r>
            <a:r>
              <a:rPr lang="en-US" sz="1900" dirty="0" err="1">
                <a:cs typeface="Times New Roman" pitchFamily="18" charset="0"/>
              </a:rPr>
              <a:t>LinkedList</a:t>
            </a:r>
            <a:r>
              <a:rPr lang="en-US" sz="1900" dirty="0">
                <a:cs typeface="Times New Roman" pitchFamily="18" charset="0"/>
              </a:rPr>
              <a:t>&lt;</a:t>
            </a:r>
            <a:r>
              <a:rPr lang="en-US" sz="1900" dirty="0">
                <a:solidFill>
                  <a:srgbClr val="6600CC"/>
                </a:solidFill>
                <a:cs typeface="Times New Roman" pitchFamily="18" charset="0"/>
              </a:rPr>
              <a:t>Dog</a:t>
            </a:r>
            <a:r>
              <a:rPr lang="en-US" sz="1900" dirty="0">
                <a:cs typeface="Times New Roman" pitchFamily="18" charset="0"/>
              </a:rPr>
              <a:t>&gt; </a:t>
            </a:r>
            <a:r>
              <a:rPr lang="en-US" sz="1900" dirty="0" err="1">
                <a:cs typeface="Times New Roman" pitchFamily="18" charset="0"/>
              </a:rPr>
              <a:t>dogLst</a:t>
            </a:r>
            <a:r>
              <a:rPr lang="en-US" sz="1900" dirty="0">
                <a:cs typeface="Times New Roman" pitchFamily="18" charset="0"/>
              </a:rPr>
              <a:t>;</a:t>
            </a:r>
          </a:p>
          <a:p>
            <a:r>
              <a:rPr lang="en-US" sz="1900" dirty="0">
                <a:cs typeface="Times New Roman" pitchFamily="18" charset="0"/>
              </a:rPr>
              <a:t>  </a:t>
            </a:r>
            <a:r>
              <a:rPr lang="en-US" sz="1900" dirty="0" err="1">
                <a:cs typeface="Times New Roman" pitchFamily="18" charset="0"/>
              </a:rPr>
              <a:t>dogLst.insert</a:t>
            </a:r>
            <a:r>
              <a:rPr lang="en-US" sz="1900" dirty="0">
                <a:cs typeface="Times New Roman" pitchFamily="18" charset="0"/>
              </a:rPr>
              <a:t>(</a:t>
            </a:r>
            <a:r>
              <a:rPr lang="en-US" sz="1900" dirty="0" err="1">
                <a:solidFill>
                  <a:schemeClr val="accent2"/>
                </a:solidFill>
                <a:cs typeface="Times New Roman" pitchFamily="18" charset="0"/>
              </a:rPr>
              <a:t>fido</a:t>
            </a:r>
            <a:r>
              <a:rPr lang="en-US" sz="1900" dirty="0">
                <a:cs typeface="Times New Roman" pitchFamily="18" charset="0"/>
              </a:rPr>
              <a:t>);</a:t>
            </a:r>
          </a:p>
          <a:p>
            <a:r>
              <a:rPr lang="en-US" sz="1900" dirty="0">
                <a:cs typeface="Times New Roman" pitchFamily="18" charset="0"/>
              </a:rPr>
              <a:t> </a:t>
            </a:r>
          </a:p>
          <a:p>
            <a:r>
              <a:rPr lang="en-US" sz="1900" dirty="0">
                <a:cs typeface="Times New Roman" pitchFamily="18" charset="0"/>
              </a:rPr>
              <a:t>  </a:t>
            </a:r>
            <a:r>
              <a:rPr lang="en-US" sz="1900" dirty="0" err="1">
                <a:cs typeface="Times New Roman" pitchFamily="18" charset="0"/>
              </a:rPr>
              <a:t>LinkedList</a:t>
            </a:r>
            <a:r>
              <a:rPr lang="en-US" sz="1900" dirty="0">
                <a:cs typeface="Times New Roman" pitchFamily="18" charset="0"/>
              </a:rPr>
              <a:t>&lt;</a:t>
            </a:r>
            <a:r>
              <a:rPr lang="en-US" sz="1900" dirty="0">
                <a:solidFill>
                  <a:srgbClr val="6600CC"/>
                </a:solidFill>
                <a:cs typeface="Times New Roman" pitchFamily="18" charset="0"/>
              </a:rPr>
              <a:t>string</a:t>
            </a:r>
            <a:r>
              <a:rPr lang="en-US" sz="1900" dirty="0">
                <a:cs typeface="Times New Roman" pitchFamily="18" charset="0"/>
              </a:rPr>
              <a:t>&gt; l2;</a:t>
            </a:r>
          </a:p>
          <a:p>
            <a:r>
              <a:rPr lang="en-US" sz="1900" dirty="0">
                <a:cs typeface="Times New Roman" pitchFamily="18" charset="0"/>
              </a:rPr>
              <a:t>  l2.insert(“hello”);</a:t>
            </a:r>
          </a:p>
          <a:p>
            <a:r>
              <a:rPr lang="en-US" sz="1900" dirty="0">
                <a:cs typeface="Times New Roman" pitchFamily="18" charset="0"/>
              </a:rPr>
              <a:t>  l2.delete(“hello”);</a:t>
            </a:r>
          </a:p>
          <a:p>
            <a:r>
              <a:rPr lang="en-US" sz="1900" dirty="0">
                <a:cs typeface="Times New Roman" pitchFamily="18" charset="0"/>
              </a:rPr>
              <a:t>}</a:t>
            </a:r>
          </a:p>
        </p:txBody>
      </p:sp>
      <p:grpSp>
        <p:nvGrpSpPr>
          <p:cNvPr id="460820" name="Group 20"/>
          <p:cNvGrpSpPr>
            <a:grpSpLocks/>
          </p:cNvGrpSpPr>
          <p:nvPr/>
        </p:nvGrpSpPr>
        <p:grpSpPr bwMode="auto">
          <a:xfrm>
            <a:off x="3554413" y="2757488"/>
            <a:ext cx="5589587" cy="4100512"/>
            <a:chOff x="2160" y="1737"/>
            <a:chExt cx="3521" cy="2583"/>
          </a:xfrm>
        </p:grpSpPr>
        <p:sp>
          <p:nvSpPr>
            <p:cNvPr id="460810" name="Text Box 10"/>
            <p:cNvSpPr txBox="1">
              <a:spLocks noChangeArrowheads="1"/>
            </p:cNvSpPr>
            <p:nvPr/>
          </p:nvSpPr>
          <p:spPr bwMode="auto">
            <a:xfrm>
              <a:off x="3696" y="1737"/>
              <a:ext cx="6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0">
                  <a:solidFill>
                    <a:srgbClr val="990000"/>
                  </a:solidFill>
                  <a:latin typeface="Comic Sans MS" pitchFamily="66" charset="0"/>
                  <a:cs typeface="Times New Roman" pitchFamily="18" charset="0"/>
                </a:rPr>
                <a:t>After</a:t>
              </a:r>
            </a:p>
          </p:txBody>
        </p:sp>
        <p:sp>
          <p:nvSpPr>
            <p:cNvPr id="460812" name="Rectangle 12"/>
            <p:cNvSpPr>
              <a:spLocks noChangeArrowheads="1"/>
            </p:cNvSpPr>
            <p:nvPr/>
          </p:nvSpPr>
          <p:spPr bwMode="auto">
            <a:xfrm>
              <a:off x="2441" y="2056"/>
              <a:ext cx="3224" cy="2223"/>
            </a:xfrm>
            <a:prstGeom prst="rect">
              <a:avLst/>
            </a:prstGeom>
            <a:solidFill>
              <a:srgbClr val="FFECD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13" name="Rectangle 13"/>
            <p:cNvSpPr>
              <a:spLocks noChangeArrowheads="1"/>
            </p:cNvSpPr>
            <p:nvPr/>
          </p:nvSpPr>
          <p:spPr bwMode="auto">
            <a:xfrm>
              <a:off x="2160" y="2043"/>
              <a:ext cx="3521" cy="2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/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template &lt;class HoldMe&gt;</a:t>
              </a:r>
              <a:endParaRPr lang="en-US" b="0">
                <a:solidFill>
                  <a:srgbClr val="FF3300"/>
                </a:solidFill>
              </a:endParaRPr>
            </a:p>
            <a:p>
              <a:pPr indent="457200"/>
              <a:r>
                <a:rPr lang="en-US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class LinkedList</a:t>
              </a:r>
              <a:endParaRPr lang="en-US" sz="1000" b="0">
                <a:solidFill>
                  <a:schemeClr val="tx1"/>
                </a:solidFill>
              </a:endParaRPr>
            </a:p>
            <a:p>
              <a:pPr indent="457200" eaLnBrk="0" hangingPunct="0"/>
              <a:r>
                <a:rPr lang="en-US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{</a:t>
              </a:r>
              <a:endParaRPr lang="en-US" sz="1000" b="0">
                <a:solidFill>
                  <a:schemeClr val="tx1"/>
                </a:solidFill>
              </a:endParaRPr>
            </a:p>
            <a:p>
              <a:pPr indent="457200" eaLnBrk="0" hangingPunct="0"/>
              <a:r>
                <a:rPr lang="en-US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public:</a:t>
              </a:r>
              <a:endParaRPr lang="en-US" sz="800" b="0">
                <a:solidFill>
                  <a:srgbClr val="6600CC"/>
                </a:solidFill>
              </a:endParaRPr>
            </a:p>
            <a:p>
              <a:pPr indent="457200" eaLnBrk="0" hangingPunct="0"/>
              <a:r>
                <a:rPr lang="en-US" sz="800">
                  <a:solidFill>
                    <a:schemeClr val="tx1"/>
                  </a:solidFill>
                  <a:latin typeface="Times New Roman"/>
                  <a:ea typeface="MS Mincho" pitchFamily="49" charset="-128"/>
                  <a:cs typeface="Times New Roman" pitchFamily="18" charset="0"/>
                </a:rPr>
                <a:t> </a:t>
              </a:r>
              <a:r>
                <a:rPr lang="en-US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 LinkedList();		</a:t>
              </a:r>
              <a:endParaRPr lang="en-US" sz="1000" b="0">
                <a:solidFill>
                  <a:schemeClr val="tx1"/>
                </a:solidFill>
              </a:endParaRPr>
            </a:p>
            <a:p>
              <a:pPr indent="457200" eaLnBrk="0" hangingPunct="0"/>
              <a:r>
                <a:rPr lang="en-US" sz="1700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 bool insert(</a:t>
              </a:r>
              <a:r>
                <a:rPr lang="en-US" sz="170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HoldMe</a:t>
              </a:r>
              <a:r>
                <a:rPr lang="en-US" sz="1700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&amp;value);</a:t>
              </a:r>
              <a:endParaRPr lang="en-US" sz="1000" b="0">
                <a:solidFill>
                  <a:schemeClr val="tx1"/>
                </a:solidFill>
              </a:endParaRPr>
            </a:p>
            <a:p>
              <a:pPr indent="457200" eaLnBrk="0" hangingPunct="0"/>
              <a:r>
                <a:rPr lang="en-US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 </a:t>
              </a:r>
              <a:r>
                <a:rPr lang="en-US" sz="1700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bool delete(</a:t>
              </a:r>
              <a:r>
                <a:rPr lang="en-US" sz="170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HoldMe</a:t>
              </a:r>
              <a:r>
                <a:rPr lang="en-US" sz="1700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&amp;value);</a:t>
              </a:r>
              <a:endParaRPr lang="en-US" sz="1700" b="0">
                <a:solidFill>
                  <a:schemeClr val="tx1"/>
                </a:solidFill>
              </a:endParaRPr>
            </a:p>
            <a:p>
              <a:pPr indent="457200" eaLnBrk="0" hangingPunct="0"/>
              <a:r>
                <a:rPr lang="en-US" sz="1700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 bool retrieve(int i, </a:t>
              </a:r>
              <a:r>
                <a:rPr lang="en-US" sz="170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HoldMe </a:t>
              </a:r>
              <a:r>
                <a:rPr lang="en-US" sz="1700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&amp;value);</a:t>
              </a:r>
            </a:p>
            <a:p>
              <a:pPr indent="457200" eaLnBrk="0" hangingPunct="0"/>
              <a:r>
                <a:rPr lang="en-US" sz="1700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 int size(void);</a:t>
              </a:r>
              <a:endParaRPr lang="en-US" sz="1700" b="0">
                <a:solidFill>
                  <a:schemeClr val="tx1"/>
                </a:solidFill>
              </a:endParaRPr>
            </a:p>
            <a:p>
              <a:pPr indent="457200" eaLnBrk="0" hangingPunct="0"/>
              <a:r>
                <a:rPr lang="en-US" sz="800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</a:t>
              </a:r>
              <a:r>
                <a:rPr lang="en-US" sz="800">
                  <a:solidFill>
                    <a:schemeClr val="tx1"/>
                  </a:solidFill>
                  <a:latin typeface="Times New Roman"/>
                  <a:ea typeface="MS Mincho" pitchFamily="49" charset="-128"/>
                  <a:cs typeface="Times New Roman" pitchFamily="18" charset="0"/>
                </a:rPr>
                <a:t> </a:t>
              </a:r>
              <a:r>
                <a:rPr lang="en-US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~LinkedList();		</a:t>
              </a:r>
              <a:endParaRPr lang="en-US" sz="800" b="0">
                <a:solidFill>
                  <a:schemeClr val="tx1"/>
                </a:solidFill>
              </a:endParaRPr>
            </a:p>
            <a:p>
              <a:pPr indent="457200" eaLnBrk="0" hangingPunct="0"/>
              <a:r>
                <a:rPr lang="en-US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private:</a:t>
              </a:r>
            </a:p>
            <a:p>
              <a:pPr indent="457200" eaLnBrk="0" hangingPunct="0"/>
              <a:r>
                <a:rPr lang="en-US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 </a:t>
              </a:r>
              <a:r>
                <a:rPr lang="en-US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</a:t>
              </a:r>
              <a:r>
                <a:rPr lang="en-US">
                  <a:solidFill>
                    <a:schemeClr val="tx1"/>
                  </a:solidFill>
                  <a:latin typeface="Times New Roman"/>
                  <a:ea typeface="MS Mincho" pitchFamily="49" charset="-128"/>
                  <a:cs typeface="Times New Roman" pitchFamily="18" charset="0"/>
                </a:rPr>
                <a:t>…</a:t>
              </a:r>
              <a:endParaRPr lang="en-US" sz="1000" b="0">
                <a:solidFill>
                  <a:schemeClr val="tx1"/>
                </a:solidFill>
              </a:endParaRPr>
            </a:p>
            <a:p>
              <a:pPr indent="457200" eaLnBrk="0" hangingPunct="0"/>
              <a:r>
                <a:rPr lang="en-US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};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0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0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14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4531D-F885-4580-962D-48A44A17846C}" type="slidenum">
              <a:rPr lang="en-US"/>
              <a:pPr/>
              <a:t>21</a:t>
            </a:fld>
            <a:endParaRPr lang="en-US"/>
          </a:p>
        </p:txBody>
      </p:sp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00025"/>
            <a:ext cx="7772400" cy="1143000"/>
          </a:xfrm>
        </p:spPr>
        <p:txBody>
          <a:bodyPr/>
          <a:lstStyle/>
          <a:p>
            <a:r>
              <a:rPr lang="en-US" sz="3600"/>
              <a:t>Carey’s Template Cheat Sheet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4963" y="819150"/>
            <a:ext cx="8520112" cy="59896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400"/>
              <a:t>To templatize a non-class function called bar:  </a:t>
            </a:r>
          </a:p>
          <a:p>
            <a:pPr lvl="1">
              <a:lnSpc>
                <a:spcPct val="80000"/>
              </a:lnSpc>
            </a:pPr>
            <a:r>
              <a:rPr lang="en-US" sz="1200"/>
              <a:t>Update the function header: int bar(int a)  </a:t>
            </a:r>
            <a:r>
              <a:rPr lang="en-US" sz="1200">
                <a:sym typeface="Wingdings" pitchFamily="2" charset="2"/>
              </a:rPr>
              <a:t>  </a:t>
            </a:r>
            <a:r>
              <a:rPr lang="en-US" sz="1200">
                <a:solidFill>
                  <a:srgbClr val="FF3300"/>
                </a:solidFill>
                <a:sym typeface="Wingdings" pitchFamily="2" charset="2"/>
              </a:rPr>
              <a:t>template &lt;typename ItemType&gt; ItemType</a:t>
            </a:r>
            <a:r>
              <a:rPr lang="en-US" sz="1200">
                <a:sym typeface="Wingdings" pitchFamily="2" charset="2"/>
              </a:rPr>
              <a:t> bar(</a:t>
            </a:r>
            <a:r>
              <a:rPr lang="en-US" sz="1200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200">
                <a:sym typeface="Wingdings" pitchFamily="2" charset="2"/>
              </a:rPr>
              <a:t> a);</a:t>
            </a:r>
          </a:p>
          <a:p>
            <a:pPr lvl="1">
              <a:lnSpc>
                <a:spcPct val="80000"/>
              </a:lnSpc>
            </a:pPr>
            <a:r>
              <a:rPr lang="en-US" sz="1200">
                <a:sym typeface="Wingdings" pitchFamily="2" charset="2"/>
              </a:rPr>
              <a:t>Replace appropriate types in the function to the new ItemType:  {  int a; float b; … }  {</a:t>
            </a:r>
            <a:r>
              <a:rPr lang="en-US" sz="1200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200">
                <a:sym typeface="Wingdings" pitchFamily="2" charset="2"/>
              </a:rPr>
              <a:t> a; float b; …}</a:t>
            </a:r>
          </a:p>
          <a:p>
            <a:pPr>
              <a:lnSpc>
                <a:spcPct val="80000"/>
              </a:lnSpc>
            </a:pPr>
            <a:r>
              <a:rPr lang="en-US" sz="1400">
                <a:sym typeface="Wingdings" pitchFamily="2" charset="2"/>
              </a:rPr>
              <a:t>To templatize a class called foo:</a:t>
            </a:r>
          </a:p>
          <a:p>
            <a:pPr lvl="1">
              <a:lnSpc>
                <a:spcPct val="80000"/>
              </a:lnSpc>
            </a:pPr>
            <a:r>
              <a:rPr lang="en-US" sz="1200"/>
              <a:t>Put this in front of the class declaration: class foo { … };  </a:t>
            </a:r>
            <a:r>
              <a:rPr lang="en-US" sz="1200">
                <a:sym typeface="Wingdings" pitchFamily="2" charset="2"/>
              </a:rPr>
              <a:t> </a:t>
            </a:r>
            <a:r>
              <a:rPr lang="en-US" sz="1200">
                <a:solidFill>
                  <a:srgbClr val="FF3300"/>
                </a:solidFill>
                <a:sym typeface="Wingdings" pitchFamily="2" charset="2"/>
              </a:rPr>
              <a:t>template &lt;typename ItemType&gt;</a:t>
            </a:r>
            <a:r>
              <a:rPr lang="en-US" sz="1200">
                <a:sym typeface="Wingdings" pitchFamily="2" charset="2"/>
              </a:rPr>
              <a:t> class foo { … };</a:t>
            </a:r>
          </a:p>
          <a:p>
            <a:pPr lvl="1">
              <a:lnSpc>
                <a:spcPct val="80000"/>
              </a:lnSpc>
            </a:pPr>
            <a:r>
              <a:rPr lang="en-US" sz="1200"/>
              <a:t>Update appropriate types in the class top the new </a:t>
            </a:r>
            <a:r>
              <a:rPr lang="en-US" sz="1200">
                <a:solidFill>
                  <a:srgbClr val="FF3300"/>
                </a:solidFill>
              </a:rPr>
              <a:t>ItemType</a:t>
            </a:r>
          </a:p>
          <a:p>
            <a:pPr lvl="1">
              <a:lnSpc>
                <a:spcPct val="80000"/>
              </a:lnSpc>
            </a:pPr>
            <a:r>
              <a:rPr lang="en-US" sz="1200">
                <a:sym typeface="Wingdings" pitchFamily="2" charset="2"/>
              </a:rPr>
              <a:t>How to update internally-defined methods:</a:t>
            </a:r>
          </a:p>
          <a:p>
            <a:pPr lvl="2">
              <a:lnSpc>
                <a:spcPct val="80000"/>
              </a:lnSpc>
            </a:pPr>
            <a:r>
              <a:rPr lang="en-US" sz="1000">
                <a:sym typeface="Wingdings" pitchFamily="2" charset="2"/>
              </a:rPr>
              <a:t>For normal methods, just update all types to ItemType:  int bar(int a) { … }  </a:t>
            </a:r>
            <a:r>
              <a:rPr lang="en-US" sz="1000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>
                <a:sym typeface="Wingdings" pitchFamily="2" charset="2"/>
              </a:rPr>
              <a:t> bar(</a:t>
            </a:r>
            <a:r>
              <a:rPr lang="en-US" sz="1000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>
                <a:sym typeface="Wingdings" pitchFamily="2" charset="2"/>
              </a:rPr>
              <a:t> a) { … }</a:t>
            </a:r>
          </a:p>
          <a:p>
            <a:pPr lvl="2">
              <a:lnSpc>
                <a:spcPct val="80000"/>
              </a:lnSpc>
            </a:pPr>
            <a:r>
              <a:rPr lang="en-US" sz="1000">
                <a:sym typeface="Wingdings" pitchFamily="2" charset="2"/>
              </a:rPr>
              <a:t>Assignment operator: foo &amp;operator=(const foo &amp;other)   foo</a:t>
            </a:r>
            <a:r>
              <a:rPr lang="en-US" sz="1000">
                <a:solidFill>
                  <a:srgbClr val="FF3300"/>
                </a:solidFill>
                <a:sym typeface="Wingdings" pitchFamily="2" charset="2"/>
              </a:rPr>
              <a:t>&lt;ItemType&gt;</a:t>
            </a:r>
            <a:r>
              <a:rPr lang="en-US" sz="1000">
                <a:sym typeface="Wingdings" pitchFamily="2" charset="2"/>
              </a:rPr>
              <a:t>&amp; operator=(const foo</a:t>
            </a:r>
            <a:r>
              <a:rPr lang="en-US" sz="1000">
                <a:solidFill>
                  <a:srgbClr val="FF3300"/>
                </a:solidFill>
                <a:sym typeface="Wingdings" pitchFamily="2" charset="2"/>
              </a:rPr>
              <a:t>&lt;ItemType&gt;</a:t>
            </a:r>
            <a:r>
              <a:rPr lang="en-US" sz="1000">
                <a:sym typeface="Wingdings" pitchFamily="2" charset="2"/>
              </a:rPr>
              <a:t>&amp; other)</a:t>
            </a:r>
          </a:p>
          <a:p>
            <a:pPr lvl="2">
              <a:lnSpc>
                <a:spcPct val="80000"/>
              </a:lnSpc>
            </a:pPr>
            <a:r>
              <a:rPr lang="en-US" sz="1000">
                <a:sym typeface="Wingdings" pitchFamily="2" charset="2"/>
              </a:rPr>
              <a:t>Copy constructor: foo(const foo &amp;other)  foo(const foo</a:t>
            </a:r>
            <a:r>
              <a:rPr lang="en-US" sz="1000">
                <a:solidFill>
                  <a:srgbClr val="FF3300"/>
                </a:solidFill>
                <a:sym typeface="Wingdings" pitchFamily="2" charset="2"/>
              </a:rPr>
              <a:t>&lt;ItemType&gt;</a:t>
            </a:r>
            <a:r>
              <a:rPr lang="en-US" sz="1000">
                <a:sym typeface="Wingdings" pitchFamily="2" charset="2"/>
              </a:rPr>
              <a:t> &amp;other)</a:t>
            </a:r>
          </a:p>
          <a:p>
            <a:pPr lvl="1">
              <a:lnSpc>
                <a:spcPct val="80000"/>
              </a:lnSpc>
            </a:pPr>
            <a:r>
              <a:rPr lang="en-US" sz="1200"/>
              <a:t>For each externally defined method:</a:t>
            </a:r>
          </a:p>
          <a:p>
            <a:pPr lvl="2">
              <a:lnSpc>
                <a:spcPct val="80000"/>
              </a:lnSpc>
            </a:pPr>
            <a:r>
              <a:rPr lang="en-US" sz="1000"/>
              <a:t>For non inline methods:  int foo::bar(int a) </a:t>
            </a:r>
            <a:r>
              <a:rPr lang="en-US" sz="1000">
                <a:sym typeface="Wingdings" pitchFamily="2" charset="2"/>
              </a:rPr>
              <a:t> </a:t>
            </a:r>
            <a:r>
              <a:rPr lang="en-US" sz="1000">
                <a:solidFill>
                  <a:srgbClr val="FF3300"/>
                </a:solidFill>
                <a:sym typeface="Wingdings" pitchFamily="2" charset="2"/>
              </a:rPr>
              <a:t>template &lt;typename ItemType&gt; ItemType</a:t>
            </a:r>
            <a:r>
              <a:rPr lang="en-US" sz="1000">
                <a:sym typeface="Wingdings" pitchFamily="2" charset="2"/>
              </a:rPr>
              <a:t> foo</a:t>
            </a:r>
            <a:r>
              <a:rPr lang="en-US" sz="1000">
                <a:solidFill>
                  <a:srgbClr val="FF3300"/>
                </a:solidFill>
                <a:sym typeface="Wingdings" pitchFamily="2" charset="2"/>
              </a:rPr>
              <a:t>&lt;ItemType&gt;</a:t>
            </a:r>
            <a:r>
              <a:rPr lang="en-US" sz="1000">
                <a:sym typeface="Wingdings" pitchFamily="2" charset="2"/>
              </a:rPr>
              <a:t>::bar(</a:t>
            </a:r>
            <a:r>
              <a:rPr lang="en-US" sz="1000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>
                <a:sym typeface="Wingdings" pitchFamily="2" charset="2"/>
              </a:rPr>
              <a:t> a)</a:t>
            </a:r>
          </a:p>
          <a:p>
            <a:pPr lvl="2">
              <a:lnSpc>
                <a:spcPct val="80000"/>
              </a:lnSpc>
            </a:pPr>
            <a:r>
              <a:rPr lang="en-US" sz="1000">
                <a:sym typeface="Wingdings" pitchFamily="2" charset="2"/>
              </a:rPr>
              <a:t>For inline methods: inline </a:t>
            </a:r>
            <a:r>
              <a:rPr lang="en-US" sz="1000"/>
              <a:t>int foo::bar(int a) </a:t>
            </a:r>
            <a:r>
              <a:rPr lang="en-US" sz="1000">
                <a:sym typeface="Wingdings" pitchFamily="2" charset="2"/>
              </a:rPr>
              <a:t> </a:t>
            </a:r>
            <a:r>
              <a:rPr lang="en-US" sz="1000">
                <a:solidFill>
                  <a:srgbClr val="FF3300"/>
                </a:solidFill>
                <a:sym typeface="Wingdings" pitchFamily="2" charset="2"/>
              </a:rPr>
              <a:t>template &lt;typename ItemType&gt;</a:t>
            </a:r>
            <a:r>
              <a:rPr lang="en-US" sz="1000">
                <a:sym typeface="Wingdings" pitchFamily="2" charset="2"/>
              </a:rPr>
              <a:t> inline </a:t>
            </a:r>
            <a:r>
              <a:rPr lang="en-US" sz="1000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>
                <a:sym typeface="Wingdings" pitchFamily="2" charset="2"/>
              </a:rPr>
              <a:t> foo</a:t>
            </a:r>
            <a:r>
              <a:rPr lang="en-US" sz="1000">
                <a:solidFill>
                  <a:srgbClr val="FF3300"/>
                </a:solidFill>
                <a:sym typeface="Wingdings" pitchFamily="2" charset="2"/>
              </a:rPr>
              <a:t>&lt;ItemType&gt;</a:t>
            </a:r>
            <a:r>
              <a:rPr lang="en-US" sz="1000">
                <a:sym typeface="Wingdings" pitchFamily="2" charset="2"/>
              </a:rPr>
              <a:t>::bar(</a:t>
            </a:r>
            <a:r>
              <a:rPr lang="en-US" sz="1000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>
                <a:sym typeface="Wingdings" pitchFamily="2" charset="2"/>
              </a:rPr>
              <a:t> a)</a:t>
            </a:r>
          </a:p>
          <a:p>
            <a:pPr lvl="2">
              <a:lnSpc>
                <a:spcPct val="80000"/>
              </a:lnSpc>
            </a:pPr>
            <a:r>
              <a:rPr lang="en-US" sz="1000">
                <a:sym typeface="Wingdings" pitchFamily="2" charset="2"/>
              </a:rPr>
              <a:t>For copy constructors and assignment operators</a:t>
            </a:r>
          </a:p>
          <a:p>
            <a:pPr lvl="2">
              <a:lnSpc>
                <a:spcPct val="80000"/>
              </a:lnSpc>
            </a:pPr>
            <a:r>
              <a:rPr lang="en-US" sz="1000">
                <a:sym typeface="Wingdings" pitchFamily="2" charset="2"/>
              </a:rPr>
              <a:t>foo &amp;foo::operator=(const foo &amp;other)   foo</a:t>
            </a:r>
            <a:r>
              <a:rPr lang="en-US" sz="1000">
                <a:solidFill>
                  <a:srgbClr val="FF3300"/>
                </a:solidFill>
                <a:sym typeface="Wingdings" pitchFamily="2" charset="2"/>
              </a:rPr>
              <a:t>&lt;ItemType&gt;</a:t>
            </a:r>
            <a:r>
              <a:rPr lang="en-US" sz="1000">
                <a:sym typeface="Wingdings" pitchFamily="2" charset="2"/>
              </a:rPr>
              <a:t>&amp; foo::operator=(const foo</a:t>
            </a:r>
            <a:r>
              <a:rPr lang="en-US" sz="1000">
                <a:solidFill>
                  <a:srgbClr val="FF3300"/>
                </a:solidFill>
                <a:sym typeface="Wingdings" pitchFamily="2" charset="2"/>
              </a:rPr>
              <a:t>&lt;ItemType&gt;</a:t>
            </a:r>
            <a:r>
              <a:rPr lang="en-US" sz="1000">
                <a:sym typeface="Wingdings" pitchFamily="2" charset="2"/>
              </a:rPr>
              <a:t>&amp; other)</a:t>
            </a:r>
          </a:p>
          <a:p>
            <a:pPr lvl="2">
              <a:lnSpc>
                <a:spcPct val="80000"/>
              </a:lnSpc>
            </a:pPr>
            <a:r>
              <a:rPr lang="en-US" sz="1000">
                <a:sym typeface="Wingdings" pitchFamily="2" charset="2"/>
              </a:rPr>
              <a:t>foo::foo(const foo &amp;other)  foo</a:t>
            </a:r>
            <a:r>
              <a:rPr lang="en-US" sz="1000">
                <a:solidFill>
                  <a:srgbClr val="FF3300"/>
                </a:solidFill>
                <a:sym typeface="Wingdings" pitchFamily="2" charset="2"/>
              </a:rPr>
              <a:t>&lt;ItemType&gt;</a:t>
            </a:r>
            <a:r>
              <a:rPr lang="en-US" sz="1000">
                <a:sym typeface="Wingdings" pitchFamily="2" charset="2"/>
              </a:rPr>
              <a:t>::foo(const foo</a:t>
            </a:r>
            <a:r>
              <a:rPr lang="en-US" sz="1000">
                <a:solidFill>
                  <a:srgbClr val="FF3300"/>
                </a:solidFill>
                <a:sym typeface="Wingdings" pitchFamily="2" charset="2"/>
              </a:rPr>
              <a:t>&lt;ItemType&gt;</a:t>
            </a:r>
            <a:r>
              <a:rPr lang="en-US" sz="1000">
                <a:sym typeface="Wingdings" pitchFamily="2" charset="2"/>
              </a:rPr>
              <a:t> &amp;other)</a:t>
            </a:r>
          </a:p>
          <a:p>
            <a:pPr lvl="1">
              <a:lnSpc>
                <a:spcPct val="80000"/>
              </a:lnSpc>
            </a:pPr>
            <a:r>
              <a:rPr lang="en-US" sz="1200">
                <a:sym typeface="Wingdings" pitchFamily="2" charset="2"/>
              </a:rPr>
              <a:t>If you have an internally defined struct blah in a class:  class foo { … struct blah { int val; };   … };</a:t>
            </a:r>
          </a:p>
          <a:p>
            <a:pPr lvl="2">
              <a:lnSpc>
                <a:spcPct val="80000"/>
              </a:lnSpc>
            </a:pPr>
            <a:r>
              <a:rPr lang="en-US" sz="1000">
                <a:sym typeface="Wingdings" pitchFamily="2" charset="2"/>
              </a:rPr>
              <a:t>Simply replace appropriate internal variables in your struct (e.g., int val;) with your </a:t>
            </a:r>
            <a:r>
              <a:rPr lang="en-US" sz="1000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>
                <a:sym typeface="Wingdings" pitchFamily="2" charset="2"/>
              </a:rPr>
              <a:t> (e.g., </a:t>
            </a:r>
            <a:r>
              <a:rPr lang="en-US" sz="1000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>
                <a:sym typeface="Wingdings" pitchFamily="2" charset="2"/>
              </a:rPr>
              <a:t> val;)</a:t>
            </a:r>
          </a:p>
          <a:p>
            <a:pPr lvl="1">
              <a:lnSpc>
                <a:spcPct val="80000"/>
              </a:lnSpc>
            </a:pPr>
            <a:r>
              <a:rPr lang="en-US" sz="1200">
                <a:sym typeface="Wingdings" pitchFamily="2" charset="2"/>
              </a:rPr>
              <a:t>If an internal method in a class is trying to return an internal struct (or a pointer to an internal struct):</a:t>
            </a:r>
          </a:p>
          <a:p>
            <a:pPr lvl="2">
              <a:lnSpc>
                <a:spcPct val="80000"/>
              </a:lnSpc>
            </a:pPr>
            <a:r>
              <a:rPr lang="en-US" sz="1000">
                <a:sym typeface="Wingdings" pitchFamily="2" charset="2"/>
              </a:rPr>
              <a:t>You don’t need to change the function’s declaration at all inside the class declaration; just update variables to your </a:t>
            </a:r>
            <a:r>
              <a:rPr lang="en-US" sz="1000">
                <a:solidFill>
                  <a:srgbClr val="FF3300"/>
                </a:solidFill>
                <a:sym typeface="Wingdings" pitchFamily="2" charset="2"/>
              </a:rPr>
              <a:t>ItemType</a:t>
            </a:r>
          </a:p>
          <a:p>
            <a:pPr lvl="1">
              <a:lnSpc>
                <a:spcPct val="80000"/>
              </a:lnSpc>
            </a:pPr>
            <a:r>
              <a:rPr lang="en-US" sz="1200">
                <a:sym typeface="Wingdings" pitchFamily="2" charset="2"/>
              </a:rPr>
              <a:t>If an externally-defined method in a class is trying to return an internal struct (or a pointer to an internal struct):</a:t>
            </a:r>
          </a:p>
          <a:p>
            <a:pPr lvl="2">
              <a:lnSpc>
                <a:spcPct val="80000"/>
              </a:lnSpc>
            </a:pPr>
            <a:r>
              <a:rPr lang="en-US" sz="900">
                <a:sym typeface="Wingdings" pitchFamily="2" charset="2"/>
              </a:rPr>
              <a:t>Assuming your internal structure is called “blah”, update your external function bar definitions as follows:</a:t>
            </a:r>
          </a:p>
          <a:p>
            <a:pPr lvl="2">
              <a:lnSpc>
                <a:spcPct val="80000"/>
              </a:lnSpc>
            </a:pPr>
            <a:r>
              <a:rPr lang="en-US" sz="900">
                <a:sym typeface="Wingdings" pitchFamily="2" charset="2"/>
              </a:rPr>
              <a:t>blah foo::bar(…) { … }  </a:t>
            </a:r>
            <a:r>
              <a:rPr lang="en-US" sz="900">
                <a:solidFill>
                  <a:srgbClr val="FF3300"/>
                </a:solidFill>
                <a:sym typeface="Wingdings" pitchFamily="2" charset="2"/>
              </a:rPr>
              <a:t>template&lt;typename ItemType&gt;typename</a:t>
            </a:r>
            <a:r>
              <a:rPr lang="en-US" sz="900">
                <a:sym typeface="Wingdings" pitchFamily="2" charset="2"/>
              </a:rPr>
              <a:t> foo</a:t>
            </a:r>
            <a:r>
              <a:rPr lang="en-US" sz="900">
                <a:solidFill>
                  <a:srgbClr val="FF3300"/>
                </a:solidFill>
                <a:sym typeface="Wingdings" pitchFamily="2" charset="2"/>
              </a:rPr>
              <a:t>&lt;ItemType&gt;</a:t>
            </a:r>
            <a:r>
              <a:rPr lang="en-US" sz="900">
                <a:sym typeface="Wingdings" pitchFamily="2" charset="2"/>
              </a:rPr>
              <a:t>::blah foo</a:t>
            </a:r>
            <a:r>
              <a:rPr lang="en-US" sz="900">
                <a:solidFill>
                  <a:srgbClr val="FF3300"/>
                </a:solidFill>
                <a:sym typeface="Wingdings" pitchFamily="2" charset="2"/>
              </a:rPr>
              <a:t>&lt;ItemType&gt;</a:t>
            </a:r>
            <a:r>
              <a:rPr lang="en-US" sz="900">
                <a:sym typeface="Wingdings" pitchFamily="2" charset="2"/>
              </a:rPr>
              <a:t>::bar(…) { … }</a:t>
            </a:r>
          </a:p>
          <a:p>
            <a:pPr lvl="2">
              <a:lnSpc>
                <a:spcPct val="80000"/>
              </a:lnSpc>
            </a:pPr>
            <a:r>
              <a:rPr lang="en-US" sz="900">
                <a:sym typeface="Wingdings" pitchFamily="2" charset="2"/>
              </a:rPr>
              <a:t>blah *foo::bar(…) { … }  </a:t>
            </a:r>
            <a:r>
              <a:rPr lang="en-US" sz="900">
                <a:solidFill>
                  <a:srgbClr val="FF3300"/>
                </a:solidFill>
                <a:sym typeface="Wingdings" pitchFamily="2" charset="2"/>
              </a:rPr>
              <a:t>template&lt;typename ItemType&gt;typename</a:t>
            </a:r>
            <a:r>
              <a:rPr lang="en-US" sz="900">
                <a:sym typeface="Wingdings" pitchFamily="2" charset="2"/>
              </a:rPr>
              <a:t> foo</a:t>
            </a:r>
            <a:r>
              <a:rPr lang="en-US" sz="900">
                <a:solidFill>
                  <a:srgbClr val="FF3300"/>
                </a:solidFill>
                <a:sym typeface="Wingdings" pitchFamily="2" charset="2"/>
              </a:rPr>
              <a:t>&lt;ItemType&gt;</a:t>
            </a:r>
            <a:r>
              <a:rPr lang="en-US" sz="900">
                <a:sym typeface="Wingdings" pitchFamily="2" charset="2"/>
              </a:rPr>
              <a:t>::blah *foo</a:t>
            </a:r>
            <a:r>
              <a:rPr lang="en-US" sz="900">
                <a:solidFill>
                  <a:srgbClr val="FF3300"/>
                </a:solidFill>
                <a:sym typeface="Wingdings" pitchFamily="2" charset="2"/>
              </a:rPr>
              <a:t>&lt;ItemType&gt;</a:t>
            </a:r>
            <a:r>
              <a:rPr lang="en-US" sz="900">
                <a:sym typeface="Wingdings" pitchFamily="2" charset="2"/>
              </a:rPr>
              <a:t>::bar(…) { … }</a:t>
            </a:r>
          </a:p>
          <a:p>
            <a:pPr>
              <a:lnSpc>
                <a:spcPct val="80000"/>
              </a:lnSpc>
            </a:pPr>
            <a:r>
              <a:rPr lang="en-US" sz="1400">
                <a:sym typeface="Wingdings" pitchFamily="2" charset="2"/>
              </a:rPr>
              <a:t>Try to pass templated items by const reference if you can (to improve performance):</a:t>
            </a:r>
          </a:p>
          <a:p>
            <a:pPr lvl="1">
              <a:lnSpc>
                <a:spcPct val="80000"/>
              </a:lnSpc>
            </a:pPr>
            <a:r>
              <a:rPr lang="en-US" sz="1200">
                <a:sym typeface="Wingdings" pitchFamily="2" charset="2"/>
              </a:rPr>
              <a:t>Bad: template &lt;typename ItemType&gt; void foo(ItemType x)</a:t>
            </a:r>
          </a:p>
          <a:p>
            <a:pPr lvl="1">
              <a:lnSpc>
                <a:spcPct val="80000"/>
              </a:lnSpc>
            </a:pPr>
            <a:r>
              <a:rPr lang="en-US" sz="1200">
                <a:sym typeface="Wingdings" pitchFamily="2" charset="2"/>
              </a:rPr>
              <a:t>Good: template &lt;typename ItemType&gt; void foo(</a:t>
            </a:r>
            <a:r>
              <a:rPr lang="en-US" sz="1200">
                <a:solidFill>
                  <a:srgbClr val="FF3300"/>
                </a:solidFill>
                <a:sym typeface="Wingdings" pitchFamily="2" charset="2"/>
              </a:rPr>
              <a:t>const</a:t>
            </a:r>
            <a:r>
              <a:rPr lang="en-US" sz="1200">
                <a:sym typeface="Wingdings" pitchFamily="2" charset="2"/>
              </a:rPr>
              <a:t> ItemType </a:t>
            </a:r>
            <a:r>
              <a:rPr lang="en-US" sz="1200">
                <a:solidFill>
                  <a:srgbClr val="FF3300"/>
                </a:solidFill>
                <a:sym typeface="Wingdings" pitchFamily="2" charset="2"/>
              </a:rPr>
              <a:t>&amp;</a:t>
            </a:r>
            <a:r>
              <a:rPr lang="en-US" sz="1200">
                <a:sym typeface="Wingdings" pitchFamily="2" charset="2"/>
              </a:rPr>
              <a:t>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EB77-8872-459C-8D98-E24280A4E856}" type="slidenum">
              <a:rPr lang="en-US"/>
              <a:pPr/>
              <a:t>22</a:t>
            </a:fld>
            <a:endParaRPr lang="en-US"/>
          </a:p>
        </p:txBody>
      </p:sp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1143000"/>
          </a:xfrm>
        </p:spPr>
        <p:txBody>
          <a:bodyPr/>
          <a:lstStyle/>
          <a:p>
            <a:r>
              <a:rPr lang="en-US" sz="4000"/>
              <a:t>Part 4: The Standard Template Library (aka “STL”)</a:t>
            </a:r>
          </a:p>
        </p:txBody>
      </p:sp>
      <p:sp>
        <p:nvSpPr>
          <p:cNvPr id="461827" name="Text Box 3"/>
          <p:cNvSpPr txBox="1">
            <a:spLocks noChangeArrowheads="1"/>
          </p:cNvSpPr>
          <p:nvPr/>
        </p:nvSpPr>
        <p:spPr bwMode="auto">
          <a:xfrm>
            <a:off x="152400" y="1844675"/>
            <a:ext cx="8686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The Standard Template Library or </a:t>
            </a:r>
            <a:r>
              <a:rPr lang="en-US" sz="24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STL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is a collection of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pre-written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tested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classes provided by the authors of C++.</a:t>
            </a:r>
          </a:p>
        </p:txBody>
      </p:sp>
      <p:sp>
        <p:nvSpPr>
          <p:cNvPr id="461829" name="Text Box 5"/>
          <p:cNvSpPr txBox="1">
            <a:spLocks noChangeArrowheads="1"/>
          </p:cNvSpPr>
          <p:nvPr/>
        </p:nvSpPr>
        <p:spPr bwMode="auto">
          <a:xfrm>
            <a:off x="457200" y="4038600"/>
            <a:ext cx="7856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 sz="2400" b="0">
              <a:solidFill>
                <a:srgbClr val="006666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1831" name="Text Box 7"/>
          <p:cNvSpPr txBox="1">
            <a:spLocks noChangeArrowheads="1"/>
          </p:cNvSpPr>
          <p:nvPr/>
        </p:nvSpPr>
        <p:spPr bwMode="auto">
          <a:xfrm>
            <a:off x="381000" y="3140075"/>
            <a:ext cx="83772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These classes were all </a:t>
            </a:r>
            <a:r>
              <a:rPr lang="en-US" sz="24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built using templates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, meaning they can be used with many different data types.</a:t>
            </a:r>
          </a:p>
        </p:txBody>
      </p:sp>
      <p:sp>
        <p:nvSpPr>
          <p:cNvPr id="461832" name="Text Box 8"/>
          <p:cNvSpPr txBox="1">
            <a:spLocks noChangeArrowheads="1"/>
          </p:cNvSpPr>
          <p:nvPr/>
        </p:nvSpPr>
        <p:spPr bwMode="auto">
          <a:xfrm>
            <a:off x="1447800" y="5775325"/>
            <a:ext cx="63960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As it turns out, we’ve already seen </a:t>
            </a:r>
            <a:br>
              <a:rPr lang="en-US" sz="2400" b="0">
                <a:latin typeface="Comic Sans MS" pitchFamily="66" charset="0"/>
                <a:cs typeface="Times New Roman" pitchFamily="18" charset="0"/>
              </a:rPr>
            </a:br>
            <a:r>
              <a:rPr lang="en-US" sz="2400" b="0">
                <a:latin typeface="Comic Sans MS" pitchFamily="66" charset="0"/>
                <a:cs typeface="Times New Roman" pitchFamily="18" charset="0"/>
              </a:rPr>
              <a:t>two of these STL classes!</a:t>
            </a:r>
          </a:p>
        </p:txBody>
      </p:sp>
      <p:sp>
        <p:nvSpPr>
          <p:cNvPr id="461833" name="Text Box 9"/>
          <p:cNvSpPr txBox="1">
            <a:spLocks noChangeArrowheads="1"/>
          </p:cNvSpPr>
          <p:nvPr/>
        </p:nvSpPr>
        <p:spPr bwMode="auto">
          <a:xfrm>
            <a:off x="457200" y="4435475"/>
            <a:ext cx="83772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You can use these classes in your programs and it’ll </a:t>
            </a:r>
            <a:br>
              <a:rPr lang="en-US" sz="2400" b="0">
                <a:latin typeface="Comic Sans MS" pitchFamily="66" charset="0"/>
                <a:cs typeface="Times New Roman" pitchFamily="18" charset="0"/>
              </a:rPr>
            </a:b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save you hours of programming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!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Really!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31" grpId="0"/>
      <p:bldP spid="461832" grpId="0"/>
      <p:bldP spid="46183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8850-CCDA-490A-ABAF-DE3664AFD19E}" type="slidenum">
              <a:rPr lang="en-US"/>
              <a:pPr/>
              <a:t>23</a:t>
            </a:fld>
            <a:endParaRPr lang="en-US"/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“STL”</a:t>
            </a:r>
          </a:p>
        </p:txBody>
      </p:sp>
      <p:sp>
        <p:nvSpPr>
          <p:cNvPr id="462851" name="Text Box 3"/>
          <p:cNvSpPr txBox="1">
            <a:spLocks noChangeArrowheads="1"/>
          </p:cNvSpPr>
          <p:nvPr/>
        </p:nvSpPr>
        <p:spPr bwMode="auto">
          <a:xfrm>
            <a:off x="1492250" y="838200"/>
            <a:ext cx="63642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ea typeface="MS Mincho" pitchFamily="49" charset="-128"/>
                <a:cs typeface="Times New Roman" pitchFamily="18" charset="0"/>
              </a:rPr>
              <a:t>We’ve already seen several STL classes</a:t>
            </a:r>
            <a:br>
              <a:rPr lang="en-US" sz="2400" b="0">
                <a:latin typeface="Comic Sans MS" pitchFamily="66" charset="0"/>
                <a:ea typeface="MS Mincho" pitchFamily="49" charset="-128"/>
                <a:cs typeface="Times New Roman" pitchFamily="18" charset="0"/>
              </a:rPr>
            </a:br>
            <a:r>
              <a:rPr lang="en-US" sz="2400" b="0">
                <a:latin typeface="Comic Sans MS" pitchFamily="66" charset="0"/>
                <a:ea typeface="MS Mincho" pitchFamily="49" charset="-128"/>
                <a:cs typeface="Times New Roman" pitchFamily="18" charset="0"/>
              </a:rPr>
              <a:t>(which are all implemented using templates)</a:t>
            </a:r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2852" name="Text Box 4"/>
          <p:cNvSpPr txBox="1">
            <a:spLocks noChangeArrowheads="1"/>
          </p:cNvSpPr>
          <p:nvPr/>
        </p:nvSpPr>
        <p:spPr bwMode="auto">
          <a:xfrm>
            <a:off x="533400" y="2033588"/>
            <a:ext cx="3340100" cy="4214812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stack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queue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</a:p>
          <a:p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using namespace std;</a:t>
            </a:r>
          </a:p>
          <a:p>
            <a:endParaRPr lang="en-US">
              <a:solidFill>
                <a:srgbClr val="FF3300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br>
              <a:rPr lang="en-US">
                <a:ea typeface="MS Mincho" pitchFamily="49" charset="-128"/>
                <a:cs typeface="Times New Roman" pitchFamily="18" charset="0"/>
              </a:rPr>
            </a:br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stack</a:t>
            </a:r>
            <a:r>
              <a:rPr lang="en-US">
                <a:ea typeface="MS Mincho" pitchFamily="49" charset="-128"/>
                <a:cs typeface="Times New Roman" pitchFamily="18" charset="0"/>
              </a:rPr>
              <a:t>&lt;</a:t>
            </a:r>
            <a:r>
              <a:rPr lang="en-US">
                <a:solidFill>
                  <a:srgbClr val="006666"/>
                </a:solidFill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		is;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queue</a:t>
            </a:r>
            <a:r>
              <a:rPr lang="en-US">
                <a:ea typeface="MS Mincho" pitchFamily="49" charset="-128"/>
                <a:cs typeface="Times New Roman" pitchFamily="18" charset="0"/>
              </a:rPr>
              <a:t>&lt;</a:t>
            </a:r>
            <a:r>
              <a:rPr lang="en-US">
                <a:solidFill>
                  <a:srgbClr val="006666"/>
                </a:solidFill>
                <a:ea typeface="MS Mincho" pitchFamily="49" charset="-128"/>
                <a:cs typeface="Times New Roman" pitchFamily="18" charset="0"/>
              </a:rPr>
              <a:t>string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	sq;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is.push(5);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is.push(10);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...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sq.push(“goober”);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...</a:t>
            </a:r>
            <a:endParaRPr lang="en-US" b="0"/>
          </a:p>
          <a:p>
            <a:r>
              <a:rPr lang="en-US"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462853" name="Text Box 5"/>
          <p:cNvSpPr txBox="1">
            <a:spLocks noChangeArrowheads="1"/>
          </p:cNvSpPr>
          <p:nvPr/>
        </p:nvSpPr>
        <p:spPr bwMode="auto">
          <a:xfrm>
            <a:off x="4495800" y="4724400"/>
            <a:ext cx="401796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The STL has many more container classes for your use as well!</a:t>
            </a:r>
          </a:p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4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Let’s learn about them…</a:t>
            </a:r>
          </a:p>
        </p:txBody>
      </p:sp>
      <p:sp>
        <p:nvSpPr>
          <p:cNvPr id="462854" name="Text Box 6"/>
          <p:cNvSpPr txBox="1">
            <a:spLocks noChangeArrowheads="1"/>
          </p:cNvSpPr>
          <p:nvPr/>
        </p:nvSpPr>
        <p:spPr bwMode="auto">
          <a:xfrm>
            <a:off x="4419600" y="3232150"/>
            <a:ext cx="4267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These classes are called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“container”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classes because they hold groups of items.</a:t>
            </a:r>
          </a:p>
        </p:txBody>
      </p:sp>
      <p:sp>
        <p:nvSpPr>
          <p:cNvPr id="462855" name="Line 7"/>
          <p:cNvSpPr>
            <a:spLocks noChangeShapeType="1"/>
          </p:cNvSpPr>
          <p:nvPr/>
        </p:nvSpPr>
        <p:spPr bwMode="auto">
          <a:xfrm>
            <a:off x="866775" y="3990975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62856" name="Line 8"/>
          <p:cNvSpPr>
            <a:spLocks noChangeShapeType="1"/>
          </p:cNvSpPr>
          <p:nvPr/>
        </p:nvSpPr>
        <p:spPr bwMode="auto">
          <a:xfrm>
            <a:off x="866775" y="4281488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62857" name="Text Box 9"/>
          <p:cNvSpPr txBox="1">
            <a:spLocks noChangeArrowheads="1"/>
          </p:cNvSpPr>
          <p:nvPr/>
        </p:nvSpPr>
        <p:spPr bwMode="auto">
          <a:xfrm>
            <a:off x="4114800" y="1920875"/>
            <a:ext cx="4724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Stack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and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Queue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classes we learned about earlier are both part of the </a:t>
            </a:r>
            <a:r>
              <a:rPr lang="en-US" sz="24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STL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3" grpId="0" build="allAtOnce"/>
      <p:bldP spid="462854" grpId="0"/>
      <p:bldP spid="462855" grpId="0" animBg="1"/>
      <p:bldP spid="462856" grpId="0" animBg="1"/>
      <p:bldP spid="46285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1BDE0-A758-4DCD-9D31-820AC083D2C6}" type="slidenum">
              <a:rPr lang="en-US"/>
              <a:pPr/>
              <a:t>24</a:t>
            </a:fld>
            <a:endParaRPr lang="en-US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Cool STL Class #1: </a:t>
            </a:r>
            <a:r>
              <a:rPr lang="en-US">
                <a:solidFill>
                  <a:srgbClr val="6600CC"/>
                </a:solidFill>
                <a:ea typeface="MS Mincho" pitchFamily="49" charset="-128"/>
              </a:rPr>
              <a:t>Vector</a:t>
            </a:r>
            <a:endParaRPr lang="en-US">
              <a:solidFill>
                <a:srgbClr val="6600CC"/>
              </a:solidFill>
              <a:cs typeface="Courier New" pitchFamily="49" charset="0"/>
            </a:endParaRPr>
          </a:p>
        </p:txBody>
      </p:sp>
      <p:sp>
        <p:nvSpPr>
          <p:cNvPr id="463875" name="Text Box 3"/>
          <p:cNvSpPr txBox="1">
            <a:spLocks noChangeArrowheads="1"/>
          </p:cNvSpPr>
          <p:nvPr/>
        </p:nvSpPr>
        <p:spPr bwMode="auto">
          <a:xfrm>
            <a:off x="365125" y="930275"/>
            <a:ext cx="85375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The STL 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is a template class that works just like an array, only it doesn’t have a fixed size!</a:t>
            </a:r>
          </a:p>
        </p:txBody>
      </p:sp>
      <p:sp>
        <p:nvSpPr>
          <p:cNvPr id="463876" name="Text Box 4"/>
          <p:cNvSpPr txBox="1">
            <a:spLocks noChangeArrowheads="1"/>
          </p:cNvSpPr>
          <p:nvPr/>
        </p:nvSpPr>
        <p:spPr bwMode="auto">
          <a:xfrm>
            <a:off x="446088" y="2514600"/>
            <a:ext cx="4049712" cy="4214813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/>
          </a:p>
          <a:p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	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3877" name="Text Box 5"/>
          <p:cNvSpPr txBox="1">
            <a:spLocks noChangeArrowheads="1"/>
          </p:cNvSpPr>
          <p:nvPr/>
        </p:nvSpPr>
        <p:spPr bwMode="auto">
          <a:xfrm>
            <a:off x="31750" y="1828800"/>
            <a:ext cx="89598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vectors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grow/shrink automagically when you add/remove items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63882" name="Text Box 10"/>
          <p:cNvSpPr txBox="1">
            <a:spLocks noChangeArrowheads="1"/>
          </p:cNvSpPr>
          <p:nvPr/>
        </p:nvSpPr>
        <p:spPr bwMode="auto">
          <a:xfrm>
            <a:off x="2811463" y="3470275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63883" name="Text Box 11"/>
          <p:cNvSpPr txBox="1">
            <a:spLocks noChangeArrowheads="1"/>
          </p:cNvSpPr>
          <p:nvPr/>
        </p:nvSpPr>
        <p:spPr bwMode="auto">
          <a:xfrm>
            <a:off x="3225800" y="3748088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63902" name="Rectangle 30"/>
          <p:cNvSpPr>
            <a:spLocks noChangeArrowheads="1"/>
          </p:cNvSpPr>
          <p:nvPr/>
        </p:nvSpPr>
        <p:spPr bwMode="auto">
          <a:xfrm>
            <a:off x="457200" y="2514600"/>
            <a:ext cx="2505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vector</a:t>
            </a:r>
            <a:r>
              <a:rPr lang="en-US">
                <a:cs typeface="Times New Roman" pitchFamily="18" charset="0"/>
              </a:rPr>
              <a:t>&gt;</a:t>
            </a:r>
          </a:p>
        </p:txBody>
      </p:sp>
      <p:sp>
        <p:nvSpPr>
          <p:cNvPr id="463903" name="Rectangle 31"/>
          <p:cNvSpPr>
            <a:spLocks noChangeArrowheads="1"/>
          </p:cNvSpPr>
          <p:nvPr/>
        </p:nvSpPr>
        <p:spPr bwMode="auto">
          <a:xfrm>
            <a:off x="457200" y="2833688"/>
            <a:ext cx="291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using namespace std;</a:t>
            </a:r>
          </a:p>
        </p:txBody>
      </p:sp>
      <p:sp>
        <p:nvSpPr>
          <p:cNvPr id="463958" name="Rectangle 86"/>
          <p:cNvSpPr>
            <a:spLocks noChangeArrowheads="1"/>
          </p:cNvSpPr>
          <p:nvPr/>
        </p:nvSpPr>
        <p:spPr bwMode="auto">
          <a:xfrm>
            <a:off x="655638" y="3983038"/>
            <a:ext cx="3324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vector&lt;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string</a:t>
            </a:r>
            <a:r>
              <a:rPr lang="en-US">
                <a:cs typeface="Times New Roman" pitchFamily="18" charset="0"/>
              </a:rPr>
              <a:t>&gt;    strs;</a:t>
            </a:r>
          </a:p>
        </p:txBody>
      </p:sp>
      <p:sp>
        <p:nvSpPr>
          <p:cNvPr id="463959" name="Text Box 87"/>
          <p:cNvSpPr txBox="1">
            <a:spLocks noChangeArrowheads="1"/>
          </p:cNvSpPr>
          <p:nvPr/>
        </p:nvSpPr>
        <p:spPr bwMode="auto">
          <a:xfrm>
            <a:off x="4565650" y="2514600"/>
            <a:ext cx="44259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To use vectors in your program, make sure to #include &lt;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&gt;!</a:t>
            </a:r>
          </a:p>
        </p:txBody>
      </p:sp>
      <p:sp>
        <p:nvSpPr>
          <p:cNvPr id="463960" name="Text Box 88"/>
          <p:cNvSpPr txBox="1">
            <a:spLocks noChangeArrowheads="1"/>
          </p:cNvSpPr>
          <p:nvPr/>
        </p:nvSpPr>
        <p:spPr bwMode="auto">
          <a:xfrm>
            <a:off x="4572000" y="3429000"/>
            <a:ext cx="44259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To create an empty vector (with 0 initial elements) do this…</a:t>
            </a:r>
          </a:p>
        </p:txBody>
      </p:sp>
      <p:sp>
        <p:nvSpPr>
          <p:cNvPr id="463961" name="Rectangle 89"/>
          <p:cNvSpPr>
            <a:spLocks noChangeArrowheads="1"/>
          </p:cNvSpPr>
          <p:nvPr/>
        </p:nvSpPr>
        <p:spPr bwMode="auto">
          <a:xfrm>
            <a:off x="655638" y="4310063"/>
            <a:ext cx="3324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vector&lt;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     nums;</a:t>
            </a:r>
          </a:p>
        </p:txBody>
      </p:sp>
      <p:sp>
        <p:nvSpPr>
          <p:cNvPr id="463962" name="Rectangle 90"/>
          <p:cNvSpPr>
            <a:spLocks noChangeArrowheads="1"/>
          </p:cNvSpPr>
          <p:nvPr/>
        </p:nvSpPr>
        <p:spPr bwMode="auto">
          <a:xfrm>
            <a:off x="669925" y="4643438"/>
            <a:ext cx="3597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vector&lt;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Robot</a:t>
            </a:r>
            <a:r>
              <a:rPr lang="en-US">
                <a:cs typeface="Times New Roman" pitchFamily="18" charset="0"/>
              </a:rPr>
              <a:t>&gt;     robots;</a:t>
            </a:r>
          </a:p>
        </p:txBody>
      </p:sp>
      <p:sp>
        <p:nvSpPr>
          <p:cNvPr id="463963" name="Text Box 91"/>
          <p:cNvSpPr txBox="1">
            <a:spLocks noChangeArrowheads="1"/>
          </p:cNvSpPr>
          <p:nvPr/>
        </p:nvSpPr>
        <p:spPr bwMode="auto">
          <a:xfrm>
            <a:off x="4495800" y="4343400"/>
            <a:ext cx="44259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Or create a vector that starts with N elements like this…</a:t>
            </a:r>
          </a:p>
        </p:txBody>
      </p:sp>
      <p:sp>
        <p:nvSpPr>
          <p:cNvPr id="463964" name="Rectangle 92"/>
          <p:cNvSpPr>
            <a:spLocks noChangeArrowheads="1"/>
          </p:cNvSpPr>
          <p:nvPr/>
        </p:nvSpPr>
        <p:spPr bwMode="auto">
          <a:xfrm>
            <a:off x="700088" y="5257800"/>
            <a:ext cx="373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vector&lt;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  geeks(950);</a:t>
            </a:r>
          </a:p>
        </p:txBody>
      </p:sp>
      <p:sp>
        <p:nvSpPr>
          <p:cNvPr id="463965" name="Rectangle 93"/>
          <p:cNvSpPr>
            <a:spLocks noChangeArrowheads="1"/>
          </p:cNvSpPr>
          <p:nvPr/>
        </p:nvSpPr>
        <p:spPr bwMode="auto">
          <a:xfrm>
            <a:off x="690563" y="5410200"/>
            <a:ext cx="3460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vector&lt;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long</a:t>
            </a:r>
            <a:r>
              <a:rPr lang="en-US">
                <a:cs typeface="Times New Roman" pitchFamily="18" charset="0"/>
              </a:rPr>
              <a:t>&gt;   x(4,</a:t>
            </a:r>
            <a:r>
              <a:rPr lang="en-US">
                <a:solidFill>
                  <a:srgbClr val="9900FF"/>
                </a:solidFill>
                <a:cs typeface="Times New Roman" pitchFamily="18" charset="0"/>
              </a:rPr>
              <a:t>999</a:t>
            </a:r>
            <a:r>
              <a:rPr lang="en-US">
                <a:cs typeface="Times New Roman" pitchFamily="18" charset="0"/>
              </a:rPr>
              <a:t>);</a:t>
            </a:r>
          </a:p>
        </p:txBody>
      </p:sp>
      <p:sp>
        <p:nvSpPr>
          <p:cNvPr id="463966" name="Text Box 94"/>
          <p:cNvSpPr txBox="1">
            <a:spLocks noChangeArrowheads="1"/>
          </p:cNvSpPr>
          <p:nvPr/>
        </p:nvSpPr>
        <p:spPr bwMode="auto">
          <a:xfrm>
            <a:off x="4572000" y="5291138"/>
            <a:ext cx="442595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All of a vector’s initial elements are automatically initialized (e.g., each of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geeks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950 values start at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zero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)!</a:t>
            </a:r>
          </a:p>
        </p:txBody>
      </p:sp>
      <p:sp>
        <p:nvSpPr>
          <p:cNvPr id="463967" name="AutoShape 95"/>
          <p:cNvSpPr>
            <a:spLocks noChangeArrowheads="1"/>
          </p:cNvSpPr>
          <p:nvPr/>
        </p:nvSpPr>
        <p:spPr bwMode="auto">
          <a:xfrm>
            <a:off x="4038600" y="3581400"/>
            <a:ext cx="4953000" cy="1828800"/>
          </a:xfrm>
          <a:prstGeom prst="wedgeRoundRectCallout">
            <a:avLst>
              <a:gd name="adj1" fmla="val -49519"/>
              <a:gd name="adj2" fmla="val 71704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Carey says:</a:t>
            </a:r>
          </a:p>
          <a:p>
            <a:pPr algn="ctr"/>
            <a:endParaRPr lang="en-US" sz="1000" b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If you pass a 2</a:t>
            </a:r>
            <a:r>
              <a:rPr lang="en-US" sz="2200" b="0" baseline="30000">
                <a:latin typeface="Comic Sans MS" pitchFamily="66" charset="0"/>
                <a:cs typeface="Times New Roman" pitchFamily="18" charset="0"/>
              </a:rPr>
              <a:t>nd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parameter when constructing, all of the vector’s elements are set to this value!</a:t>
            </a:r>
          </a:p>
        </p:txBody>
      </p:sp>
      <p:sp>
        <p:nvSpPr>
          <p:cNvPr id="463968" name="AutoShape 96"/>
          <p:cNvSpPr>
            <a:spLocks noChangeArrowheads="1"/>
          </p:cNvSpPr>
          <p:nvPr/>
        </p:nvSpPr>
        <p:spPr bwMode="auto">
          <a:xfrm>
            <a:off x="2540000" y="315913"/>
            <a:ext cx="5599113" cy="2198687"/>
          </a:xfrm>
          <a:prstGeom prst="wedgeRoundRectCallout">
            <a:avLst>
              <a:gd name="adj1" fmla="val -47449"/>
              <a:gd name="adj2" fmla="val 122634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Remember: If you don’t include a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“using namespace std”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command, then you’ll need to use the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std::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prefix for all of your STL containers, e.g.:</a:t>
            </a:r>
          </a:p>
          <a:p>
            <a:pPr algn="ctr"/>
            <a:endParaRPr lang="en-US" sz="1000" b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std::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vector&lt;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std::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string&gt; strs;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63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63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63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63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000"/>
                                        <p:tgtEl>
                                          <p:spTgt spid="4639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6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63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3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63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63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63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7" grpId="0"/>
      <p:bldP spid="463902" grpId="0"/>
      <p:bldP spid="463903" grpId="0"/>
      <p:bldP spid="463903" grpId="1"/>
      <p:bldP spid="463903" grpId="2"/>
      <p:bldP spid="463958" grpId="0"/>
      <p:bldP spid="463959" grpId="0"/>
      <p:bldP spid="463960" grpId="0"/>
      <p:bldP spid="463961" grpId="0"/>
      <p:bldP spid="463962" grpId="0"/>
      <p:bldP spid="463963" grpId="0"/>
      <p:bldP spid="463964" grpId="0"/>
      <p:bldP spid="463965" grpId="0"/>
      <p:bldP spid="463966" grpId="0"/>
      <p:bldP spid="463967" grpId="0" animBg="1"/>
      <p:bldP spid="463968" grpId="0" animBg="1"/>
      <p:bldP spid="463968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A6E96-3E4B-46F5-9CF4-33165C3B4D0D}" type="slidenum">
              <a:rPr lang="en-US"/>
              <a:pPr/>
              <a:t>25</a:t>
            </a:fld>
            <a:endParaRPr lang="en-US"/>
          </a:p>
        </p:txBody>
      </p:sp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Cool STL Class #1: </a:t>
            </a:r>
            <a:r>
              <a:rPr lang="en-US">
                <a:solidFill>
                  <a:srgbClr val="6600CC"/>
                </a:solidFill>
                <a:ea typeface="MS Mincho" pitchFamily="49" charset="-128"/>
              </a:rPr>
              <a:t>Vector</a:t>
            </a:r>
            <a:endParaRPr lang="en-US">
              <a:solidFill>
                <a:srgbClr val="6600CC"/>
              </a:solidFill>
              <a:cs typeface="Courier New" pitchFamily="49" charset="0"/>
            </a:endParaRPr>
          </a:p>
        </p:txBody>
      </p:sp>
      <p:sp>
        <p:nvSpPr>
          <p:cNvPr id="578564" name="Text Box 4"/>
          <p:cNvSpPr txBox="1">
            <a:spLocks noChangeArrowheads="1"/>
          </p:cNvSpPr>
          <p:nvPr/>
        </p:nvSpPr>
        <p:spPr bwMode="auto">
          <a:xfrm>
            <a:off x="279400" y="1881188"/>
            <a:ext cx="4049713" cy="4764087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/>
          </a:p>
          <a:p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	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78566" name="Text Box 6"/>
          <p:cNvSpPr txBox="1">
            <a:spLocks noChangeArrowheads="1"/>
          </p:cNvSpPr>
          <p:nvPr/>
        </p:nvSpPr>
        <p:spPr bwMode="auto">
          <a:xfrm>
            <a:off x="2644775" y="2836863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78567" name="Text Box 7"/>
          <p:cNvSpPr txBox="1">
            <a:spLocks noChangeArrowheads="1"/>
          </p:cNvSpPr>
          <p:nvPr/>
        </p:nvSpPr>
        <p:spPr bwMode="auto">
          <a:xfrm>
            <a:off x="3059113" y="3114675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78568" name="Rectangle 8"/>
          <p:cNvSpPr>
            <a:spLocks noChangeArrowheads="1"/>
          </p:cNvSpPr>
          <p:nvPr/>
        </p:nvSpPr>
        <p:spPr bwMode="auto">
          <a:xfrm>
            <a:off x="290513" y="1881188"/>
            <a:ext cx="2505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vector</a:t>
            </a:r>
            <a:r>
              <a:rPr lang="en-US">
                <a:cs typeface="Times New Roman" pitchFamily="18" charset="0"/>
              </a:rPr>
              <a:t>&gt;</a:t>
            </a:r>
          </a:p>
        </p:txBody>
      </p:sp>
      <p:sp>
        <p:nvSpPr>
          <p:cNvPr id="578569" name="Rectangle 9"/>
          <p:cNvSpPr>
            <a:spLocks noChangeArrowheads="1"/>
          </p:cNvSpPr>
          <p:nvPr/>
        </p:nvSpPr>
        <p:spPr bwMode="auto">
          <a:xfrm>
            <a:off x="290513" y="2200275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using namespace std;</a:t>
            </a:r>
          </a:p>
        </p:txBody>
      </p:sp>
      <p:sp>
        <p:nvSpPr>
          <p:cNvPr id="578570" name="Rectangle 10"/>
          <p:cNvSpPr>
            <a:spLocks noChangeArrowheads="1"/>
          </p:cNvSpPr>
          <p:nvPr/>
        </p:nvSpPr>
        <p:spPr bwMode="auto">
          <a:xfrm>
            <a:off x="488950" y="3349625"/>
            <a:ext cx="3324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vector&lt;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string</a:t>
            </a:r>
            <a:r>
              <a:rPr lang="en-US">
                <a:cs typeface="Times New Roman" pitchFamily="18" charset="0"/>
              </a:rPr>
              <a:t>&gt;    strs;</a:t>
            </a:r>
          </a:p>
        </p:txBody>
      </p:sp>
      <p:sp>
        <p:nvSpPr>
          <p:cNvPr id="578571" name="Text Box 11"/>
          <p:cNvSpPr txBox="1">
            <a:spLocks noChangeArrowheads="1"/>
          </p:cNvSpPr>
          <p:nvPr/>
        </p:nvSpPr>
        <p:spPr bwMode="auto">
          <a:xfrm>
            <a:off x="4718050" y="1905000"/>
            <a:ext cx="4425950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Once you’ve created a vector, you can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add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items,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change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items, or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remove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items…</a:t>
            </a:r>
          </a:p>
        </p:txBody>
      </p:sp>
      <p:sp>
        <p:nvSpPr>
          <p:cNvPr id="578576" name="Rectangle 16"/>
          <p:cNvSpPr>
            <a:spLocks noChangeArrowheads="1"/>
          </p:cNvSpPr>
          <p:nvPr/>
        </p:nvSpPr>
        <p:spPr bwMode="auto">
          <a:xfrm>
            <a:off x="533400" y="4738688"/>
            <a:ext cx="3051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vector&lt;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vals(3);</a:t>
            </a:r>
          </a:p>
        </p:txBody>
      </p:sp>
      <p:sp>
        <p:nvSpPr>
          <p:cNvPr id="578578" name="Rectangle 18"/>
          <p:cNvSpPr>
            <a:spLocks noChangeArrowheads="1"/>
          </p:cNvSpPr>
          <p:nvPr/>
        </p:nvSpPr>
        <p:spPr bwMode="auto">
          <a:xfrm>
            <a:off x="488950" y="3810000"/>
            <a:ext cx="346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strs.push_back(“Carey”);</a:t>
            </a:r>
          </a:p>
        </p:txBody>
      </p:sp>
      <p:sp>
        <p:nvSpPr>
          <p:cNvPr id="578579" name="Text Box 19"/>
          <p:cNvSpPr txBox="1">
            <a:spLocks noChangeArrowheads="1"/>
          </p:cNvSpPr>
          <p:nvPr/>
        </p:nvSpPr>
        <p:spPr bwMode="auto">
          <a:xfrm>
            <a:off x="4648200" y="3170238"/>
            <a:ext cx="4425950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To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add a new item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to the very end of the vector, use the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push_back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command.</a:t>
            </a:r>
          </a:p>
        </p:txBody>
      </p:sp>
      <p:sp>
        <p:nvSpPr>
          <p:cNvPr id="578580" name="Rectangle 20"/>
          <p:cNvSpPr>
            <a:spLocks noChangeArrowheads="1"/>
          </p:cNvSpPr>
          <p:nvPr/>
        </p:nvSpPr>
        <p:spPr bwMode="auto">
          <a:xfrm>
            <a:off x="519113" y="5181600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vals.push_back(123);</a:t>
            </a:r>
          </a:p>
        </p:txBody>
      </p:sp>
      <p:grpSp>
        <p:nvGrpSpPr>
          <p:cNvPr id="578587" name="Group 27"/>
          <p:cNvGrpSpPr>
            <a:grpSpLocks/>
          </p:cNvGrpSpPr>
          <p:nvPr/>
        </p:nvGrpSpPr>
        <p:grpSpPr bwMode="auto">
          <a:xfrm>
            <a:off x="4419600" y="4352925"/>
            <a:ext cx="2457450" cy="457200"/>
            <a:chOff x="2741" y="1706"/>
            <a:chExt cx="1548" cy="288"/>
          </a:xfrm>
        </p:grpSpPr>
        <p:sp>
          <p:nvSpPr>
            <p:cNvPr id="578588" name="Text Box 28"/>
            <p:cNvSpPr txBox="1">
              <a:spLocks noChangeArrowheads="1"/>
            </p:cNvSpPr>
            <p:nvPr/>
          </p:nvSpPr>
          <p:spPr bwMode="auto">
            <a:xfrm>
              <a:off x="2741" y="1706"/>
              <a:ext cx="10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strs          </a:t>
              </a:r>
            </a:p>
          </p:txBody>
        </p:sp>
        <p:sp>
          <p:nvSpPr>
            <p:cNvPr id="578589" name="Rectangle 29"/>
            <p:cNvSpPr>
              <a:spLocks noChangeArrowheads="1"/>
            </p:cNvSpPr>
            <p:nvPr/>
          </p:nvSpPr>
          <p:spPr bwMode="auto">
            <a:xfrm>
              <a:off x="3429" y="1851"/>
              <a:ext cx="860" cy="47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8590" name="Group 30"/>
          <p:cNvGrpSpPr>
            <a:grpSpLocks/>
          </p:cNvGrpSpPr>
          <p:nvPr/>
        </p:nvGrpSpPr>
        <p:grpSpPr bwMode="auto">
          <a:xfrm>
            <a:off x="5038725" y="4597400"/>
            <a:ext cx="1843088" cy="447675"/>
            <a:chOff x="3129" y="1854"/>
            <a:chExt cx="1161" cy="282"/>
          </a:xfrm>
        </p:grpSpPr>
        <p:sp>
          <p:nvSpPr>
            <p:cNvPr id="578591" name="Rectangle 31"/>
            <p:cNvSpPr>
              <a:spLocks noChangeArrowheads="1"/>
            </p:cNvSpPr>
            <p:nvPr/>
          </p:nvSpPr>
          <p:spPr bwMode="auto">
            <a:xfrm>
              <a:off x="3426" y="1854"/>
              <a:ext cx="864" cy="240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Carey</a:t>
              </a:r>
            </a:p>
          </p:txBody>
        </p:sp>
        <p:sp>
          <p:nvSpPr>
            <p:cNvPr id="578592" name="Text Box 32"/>
            <p:cNvSpPr txBox="1">
              <a:spLocks noChangeArrowheads="1"/>
            </p:cNvSpPr>
            <p:nvPr/>
          </p:nvSpPr>
          <p:spPr bwMode="auto">
            <a:xfrm>
              <a:off x="3129" y="1886"/>
              <a:ext cx="3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[0]</a:t>
              </a:r>
            </a:p>
          </p:txBody>
        </p:sp>
      </p:grpSp>
      <p:grpSp>
        <p:nvGrpSpPr>
          <p:cNvPr id="578593" name="Group 33"/>
          <p:cNvGrpSpPr>
            <a:grpSpLocks/>
          </p:cNvGrpSpPr>
          <p:nvPr/>
        </p:nvGrpSpPr>
        <p:grpSpPr bwMode="auto">
          <a:xfrm>
            <a:off x="5059363" y="5002213"/>
            <a:ext cx="1822450" cy="447675"/>
            <a:chOff x="3142" y="1854"/>
            <a:chExt cx="1148" cy="282"/>
          </a:xfrm>
        </p:grpSpPr>
        <p:sp>
          <p:nvSpPr>
            <p:cNvPr id="578594" name="Rectangle 34"/>
            <p:cNvSpPr>
              <a:spLocks noChangeArrowheads="1"/>
            </p:cNvSpPr>
            <p:nvPr/>
          </p:nvSpPr>
          <p:spPr bwMode="auto">
            <a:xfrm>
              <a:off x="3426" y="1854"/>
              <a:ext cx="864" cy="240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Scott</a:t>
              </a:r>
            </a:p>
          </p:txBody>
        </p:sp>
        <p:sp>
          <p:nvSpPr>
            <p:cNvPr id="578595" name="Text Box 35"/>
            <p:cNvSpPr txBox="1">
              <a:spLocks noChangeArrowheads="1"/>
            </p:cNvSpPr>
            <p:nvPr/>
          </p:nvSpPr>
          <p:spPr bwMode="auto">
            <a:xfrm>
              <a:off x="3142" y="1886"/>
              <a:ext cx="3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[1]</a:t>
              </a:r>
            </a:p>
          </p:txBody>
        </p:sp>
      </p:grpSp>
      <p:sp>
        <p:nvSpPr>
          <p:cNvPr id="578604" name="Rectangle 44"/>
          <p:cNvSpPr>
            <a:spLocks noChangeArrowheads="1"/>
          </p:cNvSpPr>
          <p:nvPr/>
        </p:nvSpPr>
        <p:spPr bwMode="auto">
          <a:xfrm>
            <a:off x="490538" y="4129088"/>
            <a:ext cx="3460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strs.push_back(“Scott”);</a:t>
            </a:r>
          </a:p>
        </p:txBody>
      </p:sp>
      <p:sp>
        <p:nvSpPr>
          <p:cNvPr id="578605" name="Line 45"/>
          <p:cNvSpPr>
            <a:spLocks noChangeShapeType="1"/>
          </p:cNvSpPr>
          <p:nvPr/>
        </p:nvSpPr>
        <p:spPr bwMode="auto">
          <a:xfrm>
            <a:off x="228600" y="35242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8606" name="Line 46"/>
          <p:cNvSpPr>
            <a:spLocks noChangeShapeType="1"/>
          </p:cNvSpPr>
          <p:nvPr/>
        </p:nvSpPr>
        <p:spPr bwMode="auto">
          <a:xfrm>
            <a:off x="247650" y="40100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8607" name="Line 47"/>
          <p:cNvSpPr>
            <a:spLocks noChangeShapeType="1"/>
          </p:cNvSpPr>
          <p:nvPr/>
        </p:nvSpPr>
        <p:spPr bwMode="auto">
          <a:xfrm>
            <a:off x="257175" y="43100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8610" name="Line 50"/>
          <p:cNvSpPr>
            <a:spLocks noChangeShapeType="1"/>
          </p:cNvSpPr>
          <p:nvPr/>
        </p:nvSpPr>
        <p:spPr bwMode="auto">
          <a:xfrm>
            <a:off x="247650" y="49387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78624" name="Group 64"/>
          <p:cNvGrpSpPr>
            <a:grpSpLocks/>
          </p:cNvGrpSpPr>
          <p:nvPr/>
        </p:nvGrpSpPr>
        <p:grpSpPr bwMode="auto">
          <a:xfrm>
            <a:off x="7094538" y="4419600"/>
            <a:ext cx="1744662" cy="1462088"/>
            <a:chOff x="4373" y="2784"/>
            <a:chExt cx="1099" cy="921"/>
          </a:xfrm>
        </p:grpSpPr>
        <p:grpSp>
          <p:nvGrpSpPr>
            <p:cNvPr id="578614" name="Group 54"/>
            <p:cNvGrpSpPr>
              <a:grpSpLocks/>
            </p:cNvGrpSpPr>
            <p:nvPr/>
          </p:nvGrpSpPr>
          <p:grpSpPr bwMode="auto">
            <a:xfrm>
              <a:off x="4619" y="2928"/>
              <a:ext cx="853" cy="282"/>
              <a:chOff x="2961" y="1854"/>
              <a:chExt cx="1329" cy="282"/>
            </a:xfrm>
          </p:grpSpPr>
          <p:sp>
            <p:nvSpPr>
              <p:cNvPr id="578615" name="Rectangle 55"/>
              <p:cNvSpPr>
                <a:spLocks noChangeArrowheads="1"/>
              </p:cNvSpPr>
              <p:nvPr/>
            </p:nvSpPr>
            <p:spPr bwMode="auto">
              <a:xfrm>
                <a:off x="3426" y="1854"/>
                <a:ext cx="864" cy="240"/>
              </a:xfrm>
              <a:prstGeom prst="rect">
                <a:avLst/>
              </a:prstGeom>
              <a:solidFill>
                <a:schemeClr val="accent1"/>
              </a:solidFill>
              <a:ln w="38100" algn="ctr">
                <a:solidFill>
                  <a:srgbClr val="008080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578616" name="Text Box 56"/>
              <p:cNvSpPr txBox="1">
                <a:spLocks noChangeArrowheads="1"/>
              </p:cNvSpPr>
              <p:nvPr/>
            </p:nvSpPr>
            <p:spPr bwMode="auto">
              <a:xfrm>
                <a:off x="2961" y="1886"/>
                <a:ext cx="67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0">
                    <a:latin typeface="Comic Sans MS" pitchFamily="66" charset="0"/>
                    <a:cs typeface="Times New Roman" pitchFamily="18" charset="0"/>
                  </a:rPr>
                  <a:t>[0]  </a:t>
                </a:r>
              </a:p>
            </p:txBody>
          </p:sp>
        </p:grpSp>
        <p:grpSp>
          <p:nvGrpSpPr>
            <p:cNvPr id="578617" name="Group 57"/>
            <p:cNvGrpSpPr>
              <a:grpSpLocks/>
            </p:cNvGrpSpPr>
            <p:nvPr/>
          </p:nvGrpSpPr>
          <p:grpSpPr bwMode="auto">
            <a:xfrm>
              <a:off x="4628" y="3183"/>
              <a:ext cx="840" cy="282"/>
              <a:chOff x="2982" y="1854"/>
              <a:chExt cx="1308" cy="282"/>
            </a:xfrm>
          </p:grpSpPr>
          <p:sp>
            <p:nvSpPr>
              <p:cNvPr id="578618" name="Rectangle 58"/>
              <p:cNvSpPr>
                <a:spLocks noChangeArrowheads="1"/>
              </p:cNvSpPr>
              <p:nvPr/>
            </p:nvSpPr>
            <p:spPr bwMode="auto">
              <a:xfrm>
                <a:off x="3426" y="1854"/>
                <a:ext cx="864" cy="240"/>
              </a:xfrm>
              <a:prstGeom prst="rect">
                <a:avLst/>
              </a:prstGeom>
              <a:solidFill>
                <a:schemeClr val="accent1"/>
              </a:solidFill>
              <a:ln w="38100" algn="ctr">
                <a:solidFill>
                  <a:srgbClr val="008080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578619" name="Text Box 59"/>
              <p:cNvSpPr txBox="1">
                <a:spLocks noChangeArrowheads="1"/>
              </p:cNvSpPr>
              <p:nvPr/>
            </p:nvSpPr>
            <p:spPr bwMode="auto">
              <a:xfrm>
                <a:off x="2982" y="1886"/>
                <a:ext cx="62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0">
                    <a:latin typeface="Comic Sans MS" pitchFamily="66" charset="0"/>
                    <a:cs typeface="Times New Roman" pitchFamily="18" charset="0"/>
                  </a:rPr>
                  <a:t>[1]  </a:t>
                </a:r>
              </a:p>
            </p:txBody>
          </p:sp>
        </p:grpSp>
        <p:grpSp>
          <p:nvGrpSpPr>
            <p:cNvPr id="578620" name="Group 60"/>
            <p:cNvGrpSpPr>
              <a:grpSpLocks/>
            </p:cNvGrpSpPr>
            <p:nvPr/>
          </p:nvGrpSpPr>
          <p:grpSpPr bwMode="auto">
            <a:xfrm>
              <a:off x="4615" y="3423"/>
              <a:ext cx="853" cy="282"/>
              <a:chOff x="2961" y="1854"/>
              <a:chExt cx="1329" cy="282"/>
            </a:xfrm>
          </p:grpSpPr>
          <p:sp>
            <p:nvSpPr>
              <p:cNvPr id="578621" name="Rectangle 61"/>
              <p:cNvSpPr>
                <a:spLocks noChangeArrowheads="1"/>
              </p:cNvSpPr>
              <p:nvPr/>
            </p:nvSpPr>
            <p:spPr bwMode="auto">
              <a:xfrm>
                <a:off x="3426" y="1854"/>
                <a:ext cx="864" cy="240"/>
              </a:xfrm>
              <a:prstGeom prst="rect">
                <a:avLst/>
              </a:prstGeom>
              <a:solidFill>
                <a:schemeClr val="accent1"/>
              </a:solidFill>
              <a:ln w="38100" algn="ctr">
                <a:solidFill>
                  <a:srgbClr val="008080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578622" name="Text Box 62"/>
              <p:cNvSpPr txBox="1">
                <a:spLocks noChangeArrowheads="1"/>
              </p:cNvSpPr>
              <p:nvPr/>
            </p:nvSpPr>
            <p:spPr bwMode="auto">
              <a:xfrm>
                <a:off x="2961" y="1886"/>
                <a:ext cx="67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0">
                    <a:latin typeface="Comic Sans MS" pitchFamily="66" charset="0"/>
                    <a:cs typeface="Times New Roman" pitchFamily="18" charset="0"/>
                  </a:rPr>
                  <a:t>[2]  </a:t>
                </a:r>
              </a:p>
            </p:txBody>
          </p:sp>
        </p:grpSp>
        <p:sp>
          <p:nvSpPr>
            <p:cNvPr id="578623" name="Text Box 63"/>
            <p:cNvSpPr txBox="1">
              <a:spLocks noChangeArrowheads="1"/>
            </p:cNvSpPr>
            <p:nvPr/>
          </p:nvSpPr>
          <p:spPr bwMode="auto">
            <a:xfrm>
              <a:off x="4373" y="2784"/>
              <a:ext cx="3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vals</a:t>
              </a:r>
            </a:p>
          </p:txBody>
        </p:sp>
      </p:grpSp>
      <p:sp>
        <p:nvSpPr>
          <p:cNvPr id="578625" name="Line 65"/>
          <p:cNvSpPr>
            <a:spLocks noChangeShapeType="1"/>
          </p:cNvSpPr>
          <p:nvPr/>
        </p:nvSpPr>
        <p:spPr bwMode="auto">
          <a:xfrm>
            <a:off x="261938" y="53673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78634" name="Group 74"/>
          <p:cNvGrpSpPr>
            <a:grpSpLocks/>
          </p:cNvGrpSpPr>
          <p:nvPr/>
        </p:nvGrpSpPr>
        <p:grpSpPr bwMode="auto">
          <a:xfrm>
            <a:off x="7477125" y="5810250"/>
            <a:ext cx="1354138" cy="447675"/>
            <a:chOff x="2961" y="1854"/>
            <a:chExt cx="1329" cy="282"/>
          </a:xfrm>
        </p:grpSpPr>
        <p:sp>
          <p:nvSpPr>
            <p:cNvPr id="578635" name="Rectangle 75"/>
            <p:cNvSpPr>
              <a:spLocks noChangeArrowheads="1"/>
            </p:cNvSpPr>
            <p:nvPr/>
          </p:nvSpPr>
          <p:spPr bwMode="auto">
            <a:xfrm>
              <a:off x="3426" y="1854"/>
              <a:ext cx="864" cy="240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123</a:t>
              </a:r>
            </a:p>
          </p:txBody>
        </p:sp>
        <p:sp>
          <p:nvSpPr>
            <p:cNvPr id="578636" name="Text Box 76"/>
            <p:cNvSpPr txBox="1">
              <a:spLocks noChangeArrowheads="1"/>
            </p:cNvSpPr>
            <p:nvPr/>
          </p:nvSpPr>
          <p:spPr bwMode="auto">
            <a:xfrm>
              <a:off x="2961" y="1886"/>
              <a:ext cx="67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[3] 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78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78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78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78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7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71" grpId="0"/>
      <p:bldP spid="578578" grpId="0"/>
      <p:bldP spid="578579" grpId="0"/>
      <p:bldP spid="578580" grpId="0"/>
      <p:bldP spid="578604" grpId="0"/>
      <p:bldP spid="578605" grpId="0" animBg="1"/>
      <p:bldP spid="578605" grpId="1" animBg="1"/>
      <p:bldP spid="578606" grpId="0" animBg="1"/>
      <p:bldP spid="578606" grpId="1" animBg="1"/>
      <p:bldP spid="578607" grpId="0" animBg="1"/>
      <p:bldP spid="578607" grpId="1" animBg="1"/>
      <p:bldP spid="578610" grpId="0" animBg="1"/>
      <p:bldP spid="578610" grpId="1" animBg="1"/>
      <p:bldP spid="578625" grpId="0" animBg="1"/>
      <p:bldP spid="578625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CFEA-2982-4315-9BC3-0A6979339D15}" type="slidenum">
              <a:rPr lang="en-US"/>
              <a:pPr/>
              <a:t>26</a:t>
            </a:fld>
            <a:endParaRPr lang="en-US"/>
          </a:p>
        </p:txBody>
      </p:sp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Cool STL Class #1: </a:t>
            </a:r>
            <a:r>
              <a:rPr lang="en-US">
                <a:solidFill>
                  <a:srgbClr val="6600CC"/>
                </a:solidFill>
                <a:ea typeface="MS Mincho" pitchFamily="49" charset="-128"/>
              </a:rPr>
              <a:t>Vector</a:t>
            </a:r>
            <a:endParaRPr lang="en-US">
              <a:solidFill>
                <a:srgbClr val="6600CC"/>
              </a:solidFill>
              <a:cs typeface="Courier New" pitchFamily="49" charset="0"/>
            </a:endParaRPr>
          </a:p>
        </p:txBody>
      </p:sp>
      <p:sp>
        <p:nvSpPr>
          <p:cNvPr id="580612" name="Text Box 4"/>
          <p:cNvSpPr txBox="1">
            <a:spLocks noChangeArrowheads="1"/>
          </p:cNvSpPr>
          <p:nvPr/>
        </p:nvSpPr>
        <p:spPr bwMode="auto">
          <a:xfrm>
            <a:off x="279400" y="1881188"/>
            <a:ext cx="4049713" cy="4764087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/>
          </a:p>
          <a:p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	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0613" name="Text Box 5"/>
          <p:cNvSpPr txBox="1">
            <a:spLocks noChangeArrowheads="1"/>
          </p:cNvSpPr>
          <p:nvPr/>
        </p:nvSpPr>
        <p:spPr bwMode="auto">
          <a:xfrm>
            <a:off x="2644775" y="2836863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80614" name="Text Box 6"/>
          <p:cNvSpPr txBox="1">
            <a:spLocks noChangeArrowheads="1"/>
          </p:cNvSpPr>
          <p:nvPr/>
        </p:nvSpPr>
        <p:spPr bwMode="auto">
          <a:xfrm>
            <a:off x="3059113" y="3114675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80615" name="Rectangle 7"/>
          <p:cNvSpPr>
            <a:spLocks noChangeArrowheads="1"/>
          </p:cNvSpPr>
          <p:nvPr/>
        </p:nvSpPr>
        <p:spPr bwMode="auto">
          <a:xfrm>
            <a:off x="290513" y="1881188"/>
            <a:ext cx="2505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vector</a:t>
            </a:r>
            <a:r>
              <a:rPr lang="en-US">
                <a:cs typeface="Times New Roman" pitchFamily="18" charset="0"/>
              </a:rPr>
              <a:t>&gt;</a:t>
            </a:r>
          </a:p>
        </p:txBody>
      </p:sp>
      <p:sp>
        <p:nvSpPr>
          <p:cNvPr id="580616" name="Rectangle 8"/>
          <p:cNvSpPr>
            <a:spLocks noChangeArrowheads="1"/>
          </p:cNvSpPr>
          <p:nvPr/>
        </p:nvSpPr>
        <p:spPr bwMode="auto">
          <a:xfrm>
            <a:off x="290513" y="2200275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using namespace std;</a:t>
            </a:r>
          </a:p>
        </p:txBody>
      </p:sp>
      <p:sp>
        <p:nvSpPr>
          <p:cNvPr id="580619" name="Rectangle 11"/>
          <p:cNvSpPr>
            <a:spLocks noChangeArrowheads="1"/>
          </p:cNvSpPr>
          <p:nvPr/>
        </p:nvSpPr>
        <p:spPr bwMode="auto">
          <a:xfrm>
            <a:off x="533400" y="3305175"/>
            <a:ext cx="3051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vector&lt;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vals(3);</a:t>
            </a:r>
          </a:p>
        </p:txBody>
      </p:sp>
      <p:sp>
        <p:nvSpPr>
          <p:cNvPr id="580621" name="Text Box 13"/>
          <p:cNvSpPr txBox="1">
            <a:spLocks noChangeArrowheads="1"/>
          </p:cNvSpPr>
          <p:nvPr/>
        </p:nvSpPr>
        <p:spPr bwMode="auto">
          <a:xfrm>
            <a:off x="4572000" y="1219200"/>
            <a:ext cx="44259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To read or 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change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 an existing item 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use brackets to access it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580622" name="Rectangle 14"/>
          <p:cNvSpPr>
            <a:spLocks noChangeArrowheads="1"/>
          </p:cNvSpPr>
          <p:nvPr/>
        </p:nvSpPr>
        <p:spPr bwMode="auto">
          <a:xfrm>
            <a:off x="519113" y="3748088"/>
            <a:ext cx="291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vals.push_back(123);</a:t>
            </a:r>
          </a:p>
        </p:txBody>
      </p:sp>
      <p:sp>
        <p:nvSpPr>
          <p:cNvPr id="580636" name="Line 28"/>
          <p:cNvSpPr>
            <a:spLocks noChangeShapeType="1"/>
          </p:cNvSpPr>
          <p:nvPr/>
        </p:nvSpPr>
        <p:spPr bwMode="auto">
          <a:xfrm>
            <a:off x="242888" y="45862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39" name="Rectangle 31"/>
          <p:cNvSpPr>
            <a:spLocks noChangeArrowheads="1"/>
          </p:cNvSpPr>
          <p:nvPr/>
        </p:nvSpPr>
        <p:spPr bwMode="auto">
          <a:xfrm>
            <a:off x="8026400" y="4724400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0640" name="Text Box 32"/>
          <p:cNvSpPr txBox="1">
            <a:spLocks noChangeArrowheads="1"/>
          </p:cNvSpPr>
          <p:nvPr/>
        </p:nvSpPr>
        <p:spPr bwMode="auto">
          <a:xfrm>
            <a:off x="7553325" y="4775200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[0]  </a:t>
            </a:r>
          </a:p>
        </p:txBody>
      </p:sp>
      <p:sp>
        <p:nvSpPr>
          <p:cNvPr id="580642" name="Rectangle 34"/>
          <p:cNvSpPr>
            <a:spLocks noChangeArrowheads="1"/>
          </p:cNvSpPr>
          <p:nvPr/>
        </p:nvSpPr>
        <p:spPr bwMode="auto">
          <a:xfrm>
            <a:off x="8020050" y="5129213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0643" name="Text Box 35"/>
          <p:cNvSpPr txBox="1">
            <a:spLocks noChangeArrowheads="1"/>
          </p:cNvSpPr>
          <p:nvPr/>
        </p:nvSpPr>
        <p:spPr bwMode="auto">
          <a:xfrm>
            <a:off x="7567613" y="5180013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[1]  </a:t>
            </a:r>
          </a:p>
        </p:txBody>
      </p:sp>
      <p:sp>
        <p:nvSpPr>
          <p:cNvPr id="580645" name="Rectangle 37"/>
          <p:cNvSpPr>
            <a:spLocks noChangeArrowheads="1"/>
          </p:cNvSpPr>
          <p:nvPr/>
        </p:nvSpPr>
        <p:spPr bwMode="auto">
          <a:xfrm>
            <a:off x="8020050" y="5510213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0646" name="Text Box 38"/>
          <p:cNvSpPr txBox="1">
            <a:spLocks noChangeArrowheads="1"/>
          </p:cNvSpPr>
          <p:nvPr/>
        </p:nvSpPr>
        <p:spPr bwMode="auto">
          <a:xfrm>
            <a:off x="7546975" y="5561013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[2]  </a:t>
            </a:r>
          </a:p>
        </p:txBody>
      </p:sp>
      <p:sp>
        <p:nvSpPr>
          <p:cNvPr id="580647" name="Text Box 39"/>
          <p:cNvSpPr txBox="1">
            <a:spLocks noChangeArrowheads="1"/>
          </p:cNvSpPr>
          <p:nvPr/>
        </p:nvSpPr>
        <p:spPr bwMode="auto">
          <a:xfrm>
            <a:off x="7162800" y="4495800"/>
            <a:ext cx="631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vals</a:t>
            </a:r>
          </a:p>
        </p:txBody>
      </p:sp>
      <p:sp>
        <p:nvSpPr>
          <p:cNvPr id="580650" name="Rectangle 42"/>
          <p:cNvSpPr>
            <a:spLocks noChangeArrowheads="1"/>
          </p:cNvSpPr>
          <p:nvPr/>
        </p:nvSpPr>
        <p:spPr bwMode="auto">
          <a:xfrm>
            <a:off x="8018463" y="5886450"/>
            <a:ext cx="881062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0651" name="Text Box 43"/>
          <p:cNvSpPr txBox="1">
            <a:spLocks noChangeArrowheads="1"/>
          </p:cNvSpPr>
          <p:nvPr/>
        </p:nvSpPr>
        <p:spPr bwMode="auto">
          <a:xfrm>
            <a:off x="7545388" y="5937250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[3]  </a:t>
            </a:r>
          </a:p>
        </p:txBody>
      </p:sp>
      <p:sp>
        <p:nvSpPr>
          <p:cNvPr id="580652" name="Rectangle 44"/>
          <p:cNvSpPr>
            <a:spLocks noChangeArrowheads="1"/>
          </p:cNvSpPr>
          <p:nvPr/>
        </p:nvSpPr>
        <p:spPr bwMode="auto">
          <a:xfrm>
            <a:off x="533400" y="4419600"/>
            <a:ext cx="1958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vals[0] = 42;</a:t>
            </a:r>
          </a:p>
        </p:txBody>
      </p:sp>
      <p:sp>
        <p:nvSpPr>
          <p:cNvPr id="580653" name="Text Box 45"/>
          <p:cNvSpPr txBox="1">
            <a:spLocks noChangeArrowheads="1"/>
          </p:cNvSpPr>
          <p:nvPr/>
        </p:nvSpPr>
        <p:spPr bwMode="auto">
          <a:xfrm>
            <a:off x="8286750" y="469582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0</a:t>
            </a:r>
          </a:p>
        </p:txBody>
      </p:sp>
      <p:sp>
        <p:nvSpPr>
          <p:cNvPr id="580654" name="Text Box 46"/>
          <p:cNvSpPr txBox="1">
            <a:spLocks noChangeArrowheads="1"/>
          </p:cNvSpPr>
          <p:nvPr/>
        </p:nvSpPr>
        <p:spPr bwMode="auto">
          <a:xfrm>
            <a:off x="8288338" y="51054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0</a:t>
            </a:r>
          </a:p>
        </p:txBody>
      </p:sp>
      <p:sp>
        <p:nvSpPr>
          <p:cNvPr id="580655" name="Text Box 47"/>
          <p:cNvSpPr txBox="1">
            <a:spLocks noChangeArrowheads="1"/>
          </p:cNvSpPr>
          <p:nvPr/>
        </p:nvSpPr>
        <p:spPr bwMode="auto">
          <a:xfrm>
            <a:off x="8291513" y="54864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0</a:t>
            </a:r>
          </a:p>
        </p:txBody>
      </p:sp>
      <p:sp>
        <p:nvSpPr>
          <p:cNvPr id="580656" name="Text Box 48"/>
          <p:cNvSpPr txBox="1">
            <a:spLocks noChangeArrowheads="1"/>
          </p:cNvSpPr>
          <p:nvPr/>
        </p:nvSpPr>
        <p:spPr bwMode="auto">
          <a:xfrm>
            <a:off x="8126413" y="5881688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123</a:t>
            </a:r>
          </a:p>
        </p:txBody>
      </p:sp>
      <p:sp>
        <p:nvSpPr>
          <p:cNvPr id="580657" name="Rectangle 49"/>
          <p:cNvSpPr>
            <a:spLocks noChangeArrowheads="1"/>
          </p:cNvSpPr>
          <p:nvPr/>
        </p:nvSpPr>
        <p:spPr bwMode="auto">
          <a:xfrm>
            <a:off x="533400" y="4800600"/>
            <a:ext cx="236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cout &lt;&lt; vals[3];</a:t>
            </a:r>
          </a:p>
        </p:txBody>
      </p:sp>
      <p:sp>
        <p:nvSpPr>
          <p:cNvPr id="580658" name="Text Box 50"/>
          <p:cNvSpPr txBox="1">
            <a:spLocks noChangeArrowheads="1"/>
          </p:cNvSpPr>
          <p:nvPr/>
        </p:nvSpPr>
        <p:spPr bwMode="auto">
          <a:xfrm>
            <a:off x="8167688" y="4710113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FFFFCC"/>
                </a:solidFill>
                <a:latin typeface="Comic Sans MS" pitchFamily="66" charset="0"/>
                <a:cs typeface="Times New Roman" pitchFamily="18" charset="0"/>
              </a:rPr>
              <a:t>42</a:t>
            </a:r>
          </a:p>
        </p:txBody>
      </p:sp>
      <p:sp>
        <p:nvSpPr>
          <p:cNvPr id="580659" name="Line 51"/>
          <p:cNvSpPr>
            <a:spLocks noChangeShapeType="1"/>
          </p:cNvSpPr>
          <p:nvPr/>
        </p:nvSpPr>
        <p:spPr bwMode="auto">
          <a:xfrm>
            <a:off x="271463" y="49815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60" name="Text Box 52"/>
          <p:cNvSpPr txBox="1">
            <a:spLocks noChangeArrowheads="1"/>
          </p:cNvSpPr>
          <p:nvPr/>
        </p:nvSpPr>
        <p:spPr bwMode="auto">
          <a:xfrm>
            <a:off x="4572000" y="62484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123</a:t>
            </a:r>
          </a:p>
        </p:txBody>
      </p:sp>
      <p:sp>
        <p:nvSpPr>
          <p:cNvPr id="580661" name="Text Box 53"/>
          <p:cNvSpPr txBox="1">
            <a:spLocks noChangeArrowheads="1"/>
          </p:cNvSpPr>
          <p:nvPr/>
        </p:nvSpPr>
        <p:spPr bwMode="auto">
          <a:xfrm>
            <a:off x="4386263" y="2057400"/>
            <a:ext cx="46545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But be careful! You may only use brackets to access existing items!</a:t>
            </a:r>
          </a:p>
        </p:txBody>
      </p:sp>
      <p:sp>
        <p:nvSpPr>
          <p:cNvPr id="580662" name="Rectangle 54"/>
          <p:cNvSpPr>
            <a:spLocks noChangeArrowheads="1"/>
          </p:cNvSpPr>
          <p:nvPr/>
        </p:nvSpPr>
        <p:spPr bwMode="auto">
          <a:xfrm>
            <a:off x="527050" y="5219700"/>
            <a:ext cx="2232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vals[4] = 1971;</a:t>
            </a:r>
          </a:p>
        </p:txBody>
      </p:sp>
      <p:sp>
        <p:nvSpPr>
          <p:cNvPr id="580663" name="Line 55"/>
          <p:cNvSpPr>
            <a:spLocks noChangeShapeType="1"/>
          </p:cNvSpPr>
          <p:nvPr/>
        </p:nvSpPr>
        <p:spPr bwMode="auto">
          <a:xfrm>
            <a:off x="290513" y="5410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64" name="AutoShape 56"/>
          <p:cNvSpPr>
            <a:spLocks noChangeArrowheads="1"/>
          </p:cNvSpPr>
          <p:nvPr/>
        </p:nvSpPr>
        <p:spPr bwMode="auto">
          <a:xfrm>
            <a:off x="2743200" y="4724400"/>
            <a:ext cx="2209800" cy="1295400"/>
          </a:xfrm>
          <a:prstGeom prst="irregularSeal1">
            <a:avLst/>
          </a:prstGeom>
          <a:solidFill>
            <a:srgbClr val="F7A7A7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CRASH!</a:t>
            </a:r>
          </a:p>
        </p:txBody>
      </p:sp>
      <p:sp>
        <p:nvSpPr>
          <p:cNvPr id="580665" name="Rectangle 57"/>
          <p:cNvSpPr>
            <a:spLocks noChangeArrowheads="1"/>
          </p:cNvSpPr>
          <p:nvPr/>
        </p:nvSpPr>
        <p:spPr bwMode="auto">
          <a:xfrm>
            <a:off x="519113" y="5643563"/>
            <a:ext cx="236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cout &lt;&lt; vals[7];</a:t>
            </a:r>
          </a:p>
        </p:txBody>
      </p:sp>
      <p:sp>
        <p:nvSpPr>
          <p:cNvPr id="580666" name="Line 58"/>
          <p:cNvSpPr>
            <a:spLocks noChangeShapeType="1"/>
          </p:cNvSpPr>
          <p:nvPr/>
        </p:nvSpPr>
        <p:spPr bwMode="auto">
          <a:xfrm>
            <a:off x="290513" y="58293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67" name="AutoShape 59"/>
          <p:cNvSpPr>
            <a:spLocks noChangeArrowheads="1"/>
          </p:cNvSpPr>
          <p:nvPr/>
        </p:nvSpPr>
        <p:spPr bwMode="auto">
          <a:xfrm>
            <a:off x="2819400" y="5257800"/>
            <a:ext cx="2209800" cy="1295400"/>
          </a:xfrm>
          <a:prstGeom prst="irregularSeal1">
            <a:avLst/>
          </a:prstGeom>
          <a:solidFill>
            <a:srgbClr val="F7A7A7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CRASH!</a:t>
            </a:r>
          </a:p>
        </p:txBody>
      </p:sp>
      <p:sp>
        <p:nvSpPr>
          <p:cNvPr id="580668" name="AutoShape 60"/>
          <p:cNvSpPr>
            <a:spLocks noChangeArrowheads="1"/>
          </p:cNvSpPr>
          <p:nvPr/>
        </p:nvSpPr>
        <p:spPr bwMode="auto">
          <a:xfrm>
            <a:off x="4114800" y="3886200"/>
            <a:ext cx="2743200" cy="1295400"/>
          </a:xfrm>
          <a:prstGeom prst="wedgeRoundRectCallout">
            <a:avLst>
              <a:gd name="adj1" fmla="val 92190"/>
              <a:gd name="adj2" fmla="val 147306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There is no item #4 in the vector, so this is illegal!</a:t>
            </a:r>
          </a:p>
        </p:txBody>
      </p:sp>
      <p:sp>
        <p:nvSpPr>
          <p:cNvPr id="580669" name="Text Box 61"/>
          <p:cNvSpPr txBox="1">
            <a:spLocks noChangeArrowheads="1"/>
          </p:cNvSpPr>
          <p:nvPr/>
        </p:nvSpPr>
        <p:spPr bwMode="auto">
          <a:xfrm>
            <a:off x="4343400" y="3094038"/>
            <a:ext cx="4800600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Finally, you can use the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front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or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back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methods to read/write the first/last elements (if they exist).</a:t>
            </a:r>
          </a:p>
        </p:txBody>
      </p:sp>
      <p:sp>
        <p:nvSpPr>
          <p:cNvPr id="580670" name="Rectangle 62"/>
          <p:cNvSpPr>
            <a:spLocks noChangeArrowheads="1"/>
          </p:cNvSpPr>
          <p:nvPr/>
        </p:nvSpPr>
        <p:spPr bwMode="auto">
          <a:xfrm>
            <a:off x="519113" y="6005513"/>
            <a:ext cx="291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cout &lt;&lt; vals.back();</a:t>
            </a:r>
          </a:p>
        </p:txBody>
      </p:sp>
      <p:sp>
        <p:nvSpPr>
          <p:cNvPr id="580671" name="Line 63"/>
          <p:cNvSpPr>
            <a:spLocks noChangeShapeType="1"/>
          </p:cNvSpPr>
          <p:nvPr/>
        </p:nvSpPr>
        <p:spPr bwMode="auto">
          <a:xfrm>
            <a:off x="290513" y="61912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72" name="Text Box 64"/>
          <p:cNvSpPr txBox="1">
            <a:spLocks noChangeArrowheads="1"/>
          </p:cNvSpPr>
          <p:nvPr/>
        </p:nvSpPr>
        <p:spPr bwMode="auto">
          <a:xfrm>
            <a:off x="5105400" y="62484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123</a:t>
            </a:r>
          </a:p>
        </p:txBody>
      </p:sp>
      <p:sp>
        <p:nvSpPr>
          <p:cNvPr id="580673" name="Rectangle 65"/>
          <p:cNvSpPr>
            <a:spLocks noChangeArrowheads="1"/>
          </p:cNvSpPr>
          <p:nvPr/>
        </p:nvSpPr>
        <p:spPr bwMode="auto">
          <a:xfrm>
            <a:off x="7315200" y="4648200"/>
            <a:ext cx="1752600" cy="5334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74" name="Rectangle 66"/>
          <p:cNvSpPr>
            <a:spLocks noChangeArrowheads="1"/>
          </p:cNvSpPr>
          <p:nvPr/>
        </p:nvSpPr>
        <p:spPr bwMode="auto">
          <a:xfrm>
            <a:off x="7315200" y="5819775"/>
            <a:ext cx="1752600" cy="5334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75" name="Rectangle 67"/>
          <p:cNvSpPr>
            <a:spLocks noChangeArrowheads="1"/>
          </p:cNvSpPr>
          <p:nvPr/>
        </p:nvSpPr>
        <p:spPr bwMode="auto">
          <a:xfrm>
            <a:off x="7315200" y="6191250"/>
            <a:ext cx="1752600" cy="5334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76" name="Rectangle 68"/>
          <p:cNvSpPr>
            <a:spLocks noChangeArrowheads="1"/>
          </p:cNvSpPr>
          <p:nvPr/>
        </p:nvSpPr>
        <p:spPr bwMode="auto">
          <a:xfrm>
            <a:off x="7315200" y="5819775"/>
            <a:ext cx="1752600" cy="5334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80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5806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80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8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80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80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8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58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580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580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21" grpId="0"/>
      <p:bldP spid="580636" grpId="0" animBg="1"/>
      <p:bldP spid="580636" grpId="1" animBg="1"/>
      <p:bldP spid="580652" grpId="0"/>
      <p:bldP spid="580653" grpId="0"/>
      <p:bldP spid="580657" grpId="0"/>
      <p:bldP spid="580658" grpId="0"/>
      <p:bldP spid="580659" grpId="0" animBg="1"/>
      <p:bldP spid="580659" grpId="1" animBg="1"/>
      <p:bldP spid="580661" grpId="0"/>
      <p:bldP spid="580662" grpId="0"/>
      <p:bldP spid="580663" grpId="0" animBg="1"/>
      <p:bldP spid="580663" grpId="1" animBg="1"/>
      <p:bldP spid="580664" grpId="0" animBg="1"/>
      <p:bldP spid="580664" grpId="1" animBg="1"/>
      <p:bldP spid="580665" grpId="0"/>
      <p:bldP spid="580666" grpId="0" animBg="1"/>
      <p:bldP spid="580666" grpId="1" animBg="1"/>
      <p:bldP spid="580667" grpId="0" animBg="1"/>
      <p:bldP spid="580667" grpId="1" animBg="1"/>
      <p:bldP spid="580668" grpId="0" animBg="1"/>
      <p:bldP spid="580668" grpId="1" animBg="1"/>
      <p:bldP spid="580669" grpId="0"/>
      <p:bldP spid="580670" grpId="0"/>
      <p:bldP spid="580671" grpId="0" animBg="1"/>
      <p:bldP spid="580671" grpId="1" animBg="1"/>
      <p:bldP spid="580673" grpId="0" animBg="1"/>
      <p:bldP spid="580673" grpId="1" animBg="1"/>
      <p:bldP spid="580674" grpId="0" animBg="1"/>
      <p:bldP spid="580674" grpId="1" animBg="1"/>
      <p:bldP spid="580675" grpId="0" animBg="1"/>
      <p:bldP spid="580675" grpId="1" animBg="1"/>
      <p:bldP spid="580676" grpId="0" animBg="1"/>
      <p:bldP spid="580676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8D8F4-A135-4318-9C63-835424963D6F}" type="slidenum">
              <a:rPr lang="en-US"/>
              <a:pPr/>
              <a:t>27</a:t>
            </a:fld>
            <a:endParaRPr lang="en-US"/>
          </a:p>
        </p:txBody>
      </p:sp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Cool STL Class #1: </a:t>
            </a:r>
            <a:r>
              <a:rPr lang="en-US">
                <a:solidFill>
                  <a:srgbClr val="6600CC"/>
                </a:solidFill>
                <a:ea typeface="MS Mincho" pitchFamily="49" charset="-128"/>
              </a:rPr>
              <a:t>Vector</a:t>
            </a:r>
            <a:endParaRPr lang="en-US">
              <a:solidFill>
                <a:srgbClr val="6600CC"/>
              </a:solidFill>
              <a:cs typeface="Courier New" pitchFamily="49" charset="0"/>
            </a:endParaRPr>
          </a:p>
        </p:txBody>
      </p:sp>
      <p:sp>
        <p:nvSpPr>
          <p:cNvPr id="582660" name="Text Box 4"/>
          <p:cNvSpPr txBox="1">
            <a:spLocks noChangeArrowheads="1"/>
          </p:cNvSpPr>
          <p:nvPr/>
        </p:nvSpPr>
        <p:spPr bwMode="auto">
          <a:xfrm>
            <a:off x="279400" y="1881188"/>
            <a:ext cx="4049713" cy="4764087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/>
          </a:p>
          <a:p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	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2661" name="Text Box 5"/>
          <p:cNvSpPr txBox="1">
            <a:spLocks noChangeArrowheads="1"/>
          </p:cNvSpPr>
          <p:nvPr/>
        </p:nvSpPr>
        <p:spPr bwMode="auto">
          <a:xfrm>
            <a:off x="2644775" y="2836863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82662" name="Text Box 6"/>
          <p:cNvSpPr txBox="1">
            <a:spLocks noChangeArrowheads="1"/>
          </p:cNvSpPr>
          <p:nvPr/>
        </p:nvSpPr>
        <p:spPr bwMode="auto">
          <a:xfrm>
            <a:off x="3059113" y="3114675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82663" name="Rectangle 7"/>
          <p:cNvSpPr>
            <a:spLocks noChangeArrowheads="1"/>
          </p:cNvSpPr>
          <p:nvPr/>
        </p:nvSpPr>
        <p:spPr bwMode="auto">
          <a:xfrm>
            <a:off x="290513" y="1881188"/>
            <a:ext cx="2505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vector</a:t>
            </a:r>
            <a:r>
              <a:rPr lang="en-US">
                <a:cs typeface="Times New Roman" pitchFamily="18" charset="0"/>
              </a:rPr>
              <a:t>&gt;</a:t>
            </a:r>
          </a:p>
        </p:txBody>
      </p:sp>
      <p:sp>
        <p:nvSpPr>
          <p:cNvPr id="582664" name="Rectangle 8"/>
          <p:cNvSpPr>
            <a:spLocks noChangeArrowheads="1"/>
          </p:cNvSpPr>
          <p:nvPr/>
        </p:nvSpPr>
        <p:spPr bwMode="auto">
          <a:xfrm>
            <a:off x="290513" y="2200275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using namespace std;</a:t>
            </a:r>
          </a:p>
        </p:txBody>
      </p:sp>
      <p:sp>
        <p:nvSpPr>
          <p:cNvPr id="582665" name="Rectangle 9"/>
          <p:cNvSpPr>
            <a:spLocks noChangeArrowheads="1"/>
          </p:cNvSpPr>
          <p:nvPr/>
        </p:nvSpPr>
        <p:spPr bwMode="auto">
          <a:xfrm>
            <a:off x="533400" y="3305175"/>
            <a:ext cx="3051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vector&lt;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vals(3);</a:t>
            </a:r>
          </a:p>
        </p:txBody>
      </p:sp>
      <p:sp>
        <p:nvSpPr>
          <p:cNvPr id="582666" name="Text Box 10"/>
          <p:cNvSpPr txBox="1">
            <a:spLocks noChangeArrowheads="1"/>
          </p:cNvSpPr>
          <p:nvPr/>
        </p:nvSpPr>
        <p:spPr bwMode="auto">
          <a:xfrm>
            <a:off x="4572000" y="1066800"/>
            <a:ext cx="44259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To remove an item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from the back 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of a vector, use </a:t>
            </a:r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pop_back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582667" name="Rectangle 11"/>
          <p:cNvSpPr>
            <a:spLocks noChangeArrowheads="1"/>
          </p:cNvSpPr>
          <p:nvPr/>
        </p:nvSpPr>
        <p:spPr bwMode="auto">
          <a:xfrm>
            <a:off x="519113" y="3748088"/>
            <a:ext cx="109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...	</a:t>
            </a:r>
          </a:p>
        </p:txBody>
      </p:sp>
      <p:sp>
        <p:nvSpPr>
          <p:cNvPr id="582669" name="Rectangle 13"/>
          <p:cNvSpPr>
            <a:spLocks noChangeArrowheads="1"/>
          </p:cNvSpPr>
          <p:nvPr/>
        </p:nvSpPr>
        <p:spPr bwMode="auto">
          <a:xfrm>
            <a:off x="8026400" y="4724400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2670" name="Text Box 14"/>
          <p:cNvSpPr txBox="1">
            <a:spLocks noChangeArrowheads="1"/>
          </p:cNvSpPr>
          <p:nvPr/>
        </p:nvSpPr>
        <p:spPr bwMode="auto">
          <a:xfrm>
            <a:off x="7553325" y="4775200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[0]  </a:t>
            </a:r>
          </a:p>
        </p:txBody>
      </p:sp>
      <p:sp>
        <p:nvSpPr>
          <p:cNvPr id="582671" name="Rectangle 15"/>
          <p:cNvSpPr>
            <a:spLocks noChangeArrowheads="1"/>
          </p:cNvSpPr>
          <p:nvPr/>
        </p:nvSpPr>
        <p:spPr bwMode="auto">
          <a:xfrm>
            <a:off x="8020050" y="5129213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2672" name="Text Box 16"/>
          <p:cNvSpPr txBox="1">
            <a:spLocks noChangeArrowheads="1"/>
          </p:cNvSpPr>
          <p:nvPr/>
        </p:nvSpPr>
        <p:spPr bwMode="auto">
          <a:xfrm>
            <a:off x="7567613" y="5180013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[1]  </a:t>
            </a:r>
          </a:p>
        </p:txBody>
      </p:sp>
      <p:sp>
        <p:nvSpPr>
          <p:cNvPr id="582673" name="Rectangle 17"/>
          <p:cNvSpPr>
            <a:spLocks noChangeArrowheads="1"/>
          </p:cNvSpPr>
          <p:nvPr/>
        </p:nvSpPr>
        <p:spPr bwMode="auto">
          <a:xfrm>
            <a:off x="8020050" y="5510213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2674" name="Text Box 18"/>
          <p:cNvSpPr txBox="1">
            <a:spLocks noChangeArrowheads="1"/>
          </p:cNvSpPr>
          <p:nvPr/>
        </p:nvSpPr>
        <p:spPr bwMode="auto">
          <a:xfrm>
            <a:off x="7546975" y="5561013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[2]  </a:t>
            </a:r>
          </a:p>
        </p:txBody>
      </p:sp>
      <p:sp>
        <p:nvSpPr>
          <p:cNvPr id="582675" name="Text Box 19"/>
          <p:cNvSpPr txBox="1">
            <a:spLocks noChangeArrowheads="1"/>
          </p:cNvSpPr>
          <p:nvPr/>
        </p:nvSpPr>
        <p:spPr bwMode="auto">
          <a:xfrm>
            <a:off x="7162800" y="4495800"/>
            <a:ext cx="631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vals</a:t>
            </a:r>
          </a:p>
        </p:txBody>
      </p:sp>
      <p:sp>
        <p:nvSpPr>
          <p:cNvPr id="582676" name="Rectangle 20"/>
          <p:cNvSpPr>
            <a:spLocks noChangeArrowheads="1"/>
          </p:cNvSpPr>
          <p:nvPr/>
        </p:nvSpPr>
        <p:spPr bwMode="auto">
          <a:xfrm>
            <a:off x="8018463" y="5886450"/>
            <a:ext cx="881062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2677" name="Text Box 21"/>
          <p:cNvSpPr txBox="1">
            <a:spLocks noChangeArrowheads="1"/>
          </p:cNvSpPr>
          <p:nvPr/>
        </p:nvSpPr>
        <p:spPr bwMode="auto">
          <a:xfrm>
            <a:off x="7545388" y="5937250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[3]  </a:t>
            </a:r>
          </a:p>
        </p:txBody>
      </p:sp>
      <p:sp>
        <p:nvSpPr>
          <p:cNvPr id="582679" name="Text Box 23"/>
          <p:cNvSpPr txBox="1">
            <a:spLocks noChangeArrowheads="1"/>
          </p:cNvSpPr>
          <p:nvPr/>
        </p:nvSpPr>
        <p:spPr bwMode="auto">
          <a:xfrm>
            <a:off x="8194675" y="4695825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42</a:t>
            </a:r>
          </a:p>
        </p:txBody>
      </p:sp>
      <p:sp>
        <p:nvSpPr>
          <p:cNvPr id="582680" name="Text Box 24"/>
          <p:cNvSpPr txBox="1">
            <a:spLocks noChangeArrowheads="1"/>
          </p:cNvSpPr>
          <p:nvPr/>
        </p:nvSpPr>
        <p:spPr bwMode="auto">
          <a:xfrm>
            <a:off x="8288338" y="51054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0</a:t>
            </a:r>
          </a:p>
        </p:txBody>
      </p:sp>
      <p:sp>
        <p:nvSpPr>
          <p:cNvPr id="582681" name="Text Box 25"/>
          <p:cNvSpPr txBox="1">
            <a:spLocks noChangeArrowheads="1"/>
          </p:cNvSpPr>
          <p:nvPr/>
        </p:nvSpPr>
        <p:spPr bwMode="auto">
          <a:xfrm>
            <a:off x="8291513" y="54864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0</a:t>
            </a:r>
          </a:p>
        </p:txBody>
      </p:sp>
      <p:sp>
        <p:nvSpPr>
          <p:cNvPr id="582682" name="Text Box 26"/>
          <p:cNvSpPr txBox="1">
            <a:spLocks noChangeArrowheads="1"/>
          </p:cNvSpPr>
          <p:nvPr/>
        </p:nvSpPr>
        <p:spPr bwMode="auto">
          <a:xfrm>
            <a:off x="8126413" y="5881688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123</a:t>
            </a:r>
          </a:p>
        </p:txBody>
      </p:sp>
      <p:sp>
        <p:nvSpPr>
          <p:cNvPr id="582691" name="Rectangle 35"/>
          <p:cNvSpPr>
            <a:spLocks noChangeArrowheads="1"/>
          </p:cNvSpPr>
          <p:nvPr/>
        </p:nvSpPr>
        <p:spPr bwMode="auto">
          <a:xfrm>
            <a:off x="519113" y="4281488"/>
            <a:ext cx="236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vals.pop_back();</a:t>
            </a:r>
          </a:p>
        </p:txBody>
      </p:sp>
      <p:sp>
        <p:nvSpPr>
          <p:cNvPr id="582692" name="Line 36"/>
          <p:cNvSpPr>
            <a:spLocks noChangeShapeType="1"/>
          </p:cNvSpPr>
          <p:nvPr/>
        </p:nvSpPr>
        <p:spPr bwMode="auto">
          <a:xfrm>
            <a:off x="247650" y="44672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2695" name="Rectangle 39"/>
          <p:cNvSpPr>
            <a:spLocks noChangeArrowheads="1"/>
          </p:cNvSpPr>
          <p:nvPr/>
        </p:nvSpPr>
        <p:spPr bwMode="auto">
          <a:xfrm>
            <a:off x="533400" y="4586288"/>
            <a:ext cx="236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vals.pop_back();</a:t>
            </a:r>
          </a:p>
        </p:txBody>
      </p:sp>
      <p:sp>
        <p:nvSpPr>
          <p:cNvPr id="582696" name="Line 40"/>
          <p:cNvSpPr>
            <a:spLocks noChangeShapeType="1"/>
          </p:cNvSpPr>
          <p:nvPr/>
        </p:nvSpPr>
        <p:spPr bwMode="auto">
          <a:xfrm>
            <a:off x="247650" y="4800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2697" name="Text Box 41"/>
          <p:cNvSpPr txBox="1">
            <a:spLocks noChangeArrowheads="1"/>
          </p:cNvSpPr>
          <p:nvPr/>
        </p:nvSpPr>
        <p:spPr bwMode="auto">
          <a:xfrm>
            <a:off x="4379913" y="2971800"/>
            <a:ext cx="4764087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Be careful! Once you’ve removed an item from the vector, you can’t access its slot with brackets!</a:t>
            </a:r>
          </a:p>
        </p:txBody>
      </p:sp>
      <p:sp>
        <p:nvSpPr>
          <p:cNvPr id="582698" name="Line 42"/>
          <p:cNvSpPr>
            <a:spLocks noChangeShapeType="1"/>
          </p:cNvSpPr>
          <p:nvPr/>
        </p:nvSpPr>
        <p:spPr bwMode="auto">
          <a:xfrm>
            <a:off x="228600" y="5257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2699" name="Rectangle 43"/>
          <p:cNvSpPr>
            <a:spLocks noChangeArrowheads="1"/>
          </p:cNvSpPr>
          <p:nvPr/>
        </p:nvSpPr>
        <p:spPr bwMode="auto">
          <a:xfrm>
            <a:off x="533400" y="5091113"/>
            <a:ext cx="2095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vals[3] = 456;</a:t>
            </a:r>
          </a:p>
        </p:txBody>
      </p:sp>
      <p:sp>
        <p:nvSpPr>
          <p:cNvPr id="582700" name="AutoShape 44"/>
          <p:cNvSpPr>
            <a:spLocks noChangeArrowheads="1"/>
          </p:cNvSpPr>
          <p:nvPr/>
        </p:nvSpPr>
        <p:spPr bwMode="auto">
          <a:xfrm>
            <a:off x="2667000" y="4724400"/>
            <a:ext cx="2209800" cy="1295400"/>
          </a:xfrm>
          <a:prstGeom prst="irregularSeal1">
            <a:avLst/>
          </a:prstGeom>
          <a:solidFill>
            <a:srgbClr val="F7A7A7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CRASH!</a:t>
            </a:r>
          </a:p>
        </p:txBody>
      </p:sp>
      <p:sp>
        <p:nvSpPr>
          <p:cNvPr id="582701" name="Text Box 45"/>
          <p:cNvSpPr txBox="1">
            <a:spLocks noChangeArrowheads="1"/>
          </p:cNvSpPr>
          <p:nvPr/>
        </p:nvSpPr>
        <p:spPr bwMode="auto">
          <a:xfrm>
            <a:off x="4794250" y="4329113"/>
            <a:ext cx="2292350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We’ll learn how to remove an item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from the middle/front 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of a vector in just a bit…</a:t>
            </a:r>
            <a:endParaRPr lang="en-US" sz="22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2702" name="Text Box 46"/>
          <p:cNvSpPr txBox="1">
            <a:spLocks noChangeArrowheads="1"/>
          </p:cNvSpPr>
          <p:nvPr/>
        </p:nvSpPr>
        <p:spPr bwMode="auto">
          <a:xfrm>
            <a:off x="4572000" y="2057400"/>
            <a:ext cx="44259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This actually shrinks the vector (afterward it has fewer items)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5826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5826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5826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2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5826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5826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5826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666" grpId="0"/>
      <p:bldP spid="582673" grpId="0" animBg="1"/>
      <p:bldP spid="582674" grpId="0"/>
      <p:bldP spid="582676" grpId="0" animBg="1"/>
      <p:bldP spid="582677" grpId="0"/>
      <p:bldP spid="582681" grpId="0"/>
      <p:bldP spid="582682" grpId="0"/>
      <p:bldP spid="582691" grpId="0"/>
      <p:bldP spid="582692" grpId="0" animBg="1"/>
      <p:bldP spid="582692" grpId="1" animBg="1"/>
      <p:bldP spid="582695" grpId="0"/>
      <p:bldP spid="582696" grpId="0" animBg="1"/>
      <p:bldP spid="582696" grpId="1" animBg="1"/>
      <p:bldP spid="582697" grpId="0"/>
      <p:bldP spid="582698" grpId="0" animBg="1"/>
      <p:bldP spid="582698" grpId="1" animBg="1"/>
      <p:bldP spid="582699" grpId="0"/>
      <p:bldP spid="582700" grpId="0" animBg="1"/>
      <p:bldP spid="582701" grpId="0"/>
      <p:bldP spid="58270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98B4-67B1-463F-A372-AE28A9A552D8}" type="slidenum">
              <a:rPr lang="en-US"/>
              <a:pPr/>
              <a:t>28</a:t>
            </a:fld>
            <a:endParaRPr lang="en-US"/>
          </a:p>
        </p:txBody>
      </p:sp>
      <p:sp>
        <p:nvSpPr>
          <p:cNvPr id="58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Cool STL Class #1: </a:t>
            </a:r>
            <a:r>
              <a:rPr lang="en-US">
                <a:solidFill>
                  <a:srgbClr val="6600CC"/>
                </a:solidFill>
                <a:ea typeface="MS Mincho" pitchFamily="49" charset="-128"/>
              </a:rPr>
              <a:t>Vector</a:t>
            </a:r>
            <a:endParaRPr lang="en-US">
              <a:solidFill>
                <a:srgbClr val="6600CC"/>
              </a:solidFill>
              <a:cs typeface="Courier New" pitchFamily="49" charset="0"/>
            </a:endParaRPr>
          </a:p>
        </p:txBody>
      </p:sp>
      <p:sp>
        <p:nvSpPr>
          <p:cNvPr id="586756" name="Text Box 4"/>
          <p:cNvSpPr txBox="1">
            <a:spLocks noChangeArrowheads="1"/>
          </p:cNvSpPr>
          <p:nvPr/>
        </p:nvSpPr>
        <p:spPr bwMode="auto">
          <a:xfrm>
            <a:off x="279400" y="1881188"/>
            <a:ext cx="4049713" cy="4764087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/>
          </a:p>
          <a:p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	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6757" name="Text Box 5"/>
          <p:cNvSpPr txBox="1">
            <a:spLocks noChangeArrowheads="1"/>
          </p:cNvSpPr>
          <p:nvPr/>
        </p:nvSpPr>
        <p:spPr bwMode="auto">
          <a:xfrm>
            <a:off x="2644775" y="2836863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86758" name="Text Box 6"/>
          <p:cNvSpPr txBox="1">
            <a:spLocks noChangeArrowheads="1"/>
          </p:cNvSpPr>
          <p:nvPr/>
        </p:nvSpPr>
        <p:spPr bwMode="auto">
          <a:xfrm>
            <a:off x="3059113" y="3114675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86759" name="Rectangle 7"/>
          <p:cNvSpPr>
            <a:spLocks noChangeArrowheads="1"/>
          </p:cNvSpPr>
          <p:nvPr/>
        </p:nvSpPr>
        <p:spPr bwMode="auto">
          <a:xfrm>
            <a:off x="290513" y="1881188"/>
            <a:ext cx="2505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vector</a:t>
            </a:r>
            <a:r>
              <a:rPr lang="en-US">
                <a:cs typeface="Times New Roman" pitchFamily="18" charset="0"/>
              </a:rPr>
              <a:t>&gt;</a:t>
            </a:r>
          </a:p>
        </p:txBody>
      </p:sp>
      <p:sp>
        <p:nvSpPr>
          <p:cNvPr id="586760" name="Rectangle 8"/>
          <p:cNvSpPr>
            <a:spLocks noChangeArrowheads="1"/>
          </p:cNvSpPr>
          <p:nvPr/>
        </p:nvSpPr>
        <p:spPr bwMode="auto">
          <a:xfrm>
            <a:off x="290513" y="2200275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using namespace std;</a:t>
            </a:r>
          </a:p>
        </p:txBody>
      </p:sp>
      <p:sp>
        <p:nvSpPr>
          <p:cNvPr id="586761" name="Rectangle 9"/>
          <p:cNvSpPr>
            <a:spLocks noChangeArrowheads="1"/>
          </p:cNvSpPr>
          <p:nvPr/>
        </p:nvSpPr>
        <p:spPr bwMode="auto">
          <a:xfrm>
            <a:off x="533400" y="3305175"/>
            <a:ext cx="3597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vector&lt;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vals(2,444);</a:t>
            </a:r>
          </a:p>
        </p:txBody>
      </p:sp>
      <p:sp>
        <p:nvSpPr>
          <p:cNvPr id="586762" name="Text Box 10"/>
          <p:cNvSpPr txBox="1">
            <a:spLocks noChangeArrowheads="1"/>
          </p:cNvSpPr>
          <p:nvPr/>
        </p:nvSpPr>
        <p:spPr bwMode="auto">
          <a:xfrm>
            <a:off x="4572000" y="1905000"/>
            <a:ext cx="4425950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To get the current number of elements in a vector, use the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size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method.</a:t>
            </a:r>
          </a:p>
        </p:txBody>
      </p:sp>
      <p:sp>
        <p:nvSpPr>
          <p:cNvPr id="586764" name="Rectangle 12"/>
          <p:cNvSpPr>
            <a:spLocks noChangeArrowheads="1"/>
          </p:cNvSpPr>
          <p:nvPr/>
        </p:nvSpPr>
        <p:spPr bwMode="auto">
          <a:xfrm>
            <a:off x="8026400" y="4724400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6765" name="Text Box 13"/>
          <p:cNvSpPr txBox="1">
            <a:spLocks noChangeArrowheads="1"/>
          </p:cNvSpPr>
          <p:nvPr/>
        </p:nvSpPr>
        <p:spPr bwMode="auto">
          <a:xfrm>
            <a:off x="7553325" y="4775200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[0]  </a:t>
            </a:r>
          </a:p>
        </p:txBody>
      </p:sp>
      <p:sp>
        <p:nvSpPr>
          <p:cNvPr id="586766" name="Rectangle 14"/>
          <p:cNvSpPr>
            <a:spLocks noChangeArrowheads="1"/>
          </p:cNvSpPr>
          <p:nvPr/>
        </p:nvSpPr>
        <p:spPr bwMode="auto">
          <a:xfrm>
            <a:off x="8020050" y="5129213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6767" name="Text Box 15"/>
          <p:cNvSpPr txBox="1">
            <a:spLocks noChangeArrowheads="1"/>
          </p:cNvSpPr>
          <p:nvPr/>
        </p:nvSpPr>
        <p:spPr bwMode="auto">
          <a:xfrm>
            <a:off x="7567613" y="5180013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[1]  </a:t>
            </a:r>
          </a:p>
        </p:txBody>
      </p:sp>
      <p:sp>
        <p:nvSpPr>
          <p:cNvPr id="586768" name="Rectangle 16"/>
          <p:cNvSpPr>
            <a:spLocks noChangeArrowheads="1"/>
          </p:cNvSpPr>
          <p:nvPr/>
        </p:nvSpPr>
        <p:spPr bwMode="auto">
          <a:xfrm>
            <a:off x="8020050" y="5510213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6769" name="Text Box 17"/>
          <p:cNvSpPr txBox="1">
            <a:spLocks noChangeArrowheads="1"/>
          </p:cNvSpPr>
          <p:nvPr/>
        </p:nvSpPr>
        <p:spPr bwMode="auto">
          <a:xfrm>
            <a:off x="7546975" y="5561013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[2]  </a:t>
            </a:r>
          </a:p>
        </p:txBody>
      </p:sp>
      <p:sp>
        <p:nvSpPr>
          <p:cNvPr id="586770" name="Text Box 18"/>
          <p:cNvSpPr txBox="1">
            <a:spLocks noChangeArrowheads="1"/>
          </p:cNvSpPr>
          <p:nvPr/>
        </p:nvSpPr>
        <p:spPr bwMode="auto">
          <a:xfrm>
            <a:off x="7162800" y="4495800"/>
            <a:ext cx="631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vals</a:t>
            </a:r>
          </a:p>
        </p:txBody>
      </p:sp>
      <p:sp>
        <p:nvSpPr>
          <p:cNvPr id="586773" name="Text Box 21"/>
          <p:cNvSpPr txBox="1">
            <a:spLocks noChangeArrowheads="1"/>
          </p:cNvSpPr>
          <p:nvPr/>
        </p:nvSpPr>
        <p:spPr bwMode="auto">
          <a:xfrm>
            <a:off x="8102600" y="4695825"/>
            <a:ext cx="741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444</a:t>
            </a:r>
          </a:p>
        </p:txBody>
      </p:sp>
      <p:sp>
        <p:nvSpPr>
          <p:cNvPr id="586774" name="Text Box 22"/>
          <p:cNvSpPr txBox="1">
            <a:spLocks noChangeArrowheads="1"/>
          </p:cNvSpPr>
          <p:nvPr/>
        </p:nvSpPr>
        <p:spPr bwMode="auto">
          <a:xfrm>
            <a:off x="8104188" y="5105400"/>
            <a:ext cx="741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444</a:t>
            </a:r>
          </a:p>
        </p:txBody>
      </p:sp>
      <p:sp>
        <p:nvSpPr>
          <p:cNvPr id="586775" name="Text Box 23"/>
          <p:cNvSpPr txBox="1">
            <a:spLocks noChangeArrowheads="1"/>
          </p:cNvSpPr>
          <p:nvPr/>
        </p:nvSpPr>
        <p:spPr bwMode="auto">
          <a:xfrm>
            <a:off x="8107363" y="5486400"/>
            <a:ext cx="741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999</a:t>
            </a:r>
          </a:p>
        </p:txBody>
      </p:sp>
      <p:sp>
        <p:nvSpPr>
          <p:cNvPr id="586778" name="Line 26"/>
          <p:cNvSpPr>
            <a:spLocks noChangeShapeType="1"/>
          </p:cNvSpPr>
          <p:nvPr/>
        </p:nvSpPr>
        <p:spPr bwMode="auto">
          <a:xfrm>
            <a:off x="247650" y="39338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779" name="Rectangle 27"/>
          <p:cNvSpPr>
            <a:spLocks noChangeArrowheads="1"/>
          </p:cNvSpPr>
          <p:nvPr/>
        </p:nvSpPr>
        <p:spPr bwMode="auto">
          <a:xfrm>
            <a:off x="533400" y="3733800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vals.push_back(999);</a:t>
            </a:r>
          </a:p>
        </p:txBody>
      </p:sp>
      <p:sp>
        <p:nvSpPr>
          <p:cNvPr id="586780" name="Line 28"/>
          <p:cNvSpPr>
            <a:spLocks noChangeShapeType="1"/>
          </p:cNvSpPr>
          <p:nvPr/>
        </p:nvSpPr>
        <p:spPr bwMode="auto">
          <a:xfrm>
            <a:off x="247650" y="44053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782" name="Line 30"/>
          <p:cNvSpPr>
            <a:spLocks noChangeShapeType="1"/>
          </p:cNvSpPr>
          <p:nvPr/>
        </p:nvSpPr>
        <p:spPr bwMode="auto">
          <a:xfrm>
            <a:off x="228600" y="48910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783" name="Rectangle 31"/>
          <p:cNvSpPr>
            <a:spLocks noChangeArrowheads="1"/>
          </p:cNvSpPr>
          <p:nvPr/>
        </p:nvSpPr>
        <p:spPr bwMode="auto">
          <a:xfrm>
            <a:off x="533400" y="4724400"/>
            <a:ext cx="3870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if (vals.empty() == false)</a:t>
            </a:r>
          </a:p>
          <a:p>
            <a:r>
              <a:rPr lang="en-US">
                <a:cs typeface="Times New Roman" pitchFamily="18" charset="0"/>
              </a:rPr>
              <a:t>   cout &lt;&lt; “I have items!”;</a:t>
            </a:r>
          </a:p>
        </p:txBody>
      </p:sp>
      <p:sp>
        <p:nvSpPr>
          <p:cNvPr id="586785" name="Text Box 33"/>
          <p:cNvSpPr txBox="1">
            <a:spLocks noChangeArrowheads="1"/>
          </p:cNvSpPr>
          <p:nvPr/>
        </p:nvSpPr>
        <p:spPr bwMode="auto">
          <a:xfrm>
            <a:off x="4706938" y="624840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3</a:t>
            </a:r>
          </a:p>
        </p:txBody>
      </p:sp>
      <p:sp>
        <p:nvSpPr>
          <p:cNvPr id="586786" name="Rectangle 34"/>
          <p:cNvSpPr>
            <a:spLocks noChangeArrowheads="1"/>
          </p:cNvSpPr>
          <p:nvPr/>
        </p:nvSpPr>
        <p:spPr bwMode="auto">
          <a:xfrm>
            <a:off x="533400" y="4224338"/>
            <a:ext cx="291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cout &lt;&lt; vals.size();</a:t>
            </a:r>
          </a:p>
        </p:txBody>
      </p:sp>
      <p:sp>
        <p:nvSpPr>
          <p:cNvPr id="586787" name="Line 35"/>
          <p:cNvSpPr>
            <a:spLocks noChangeShapeType="1"/>
          </p:cNvSpPr>
          <p:nvPr/>
        </p:nvSpPr>
        <p:spPr bwMode="auto">
          <a:xfrm>
            <a:off x="638175" y="51958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788" name="Text Box 36"/>
          <p:cNvSpPr txBox="1">
            <a:spLocks noChangeArrowheads="1"/>
          </p:cNvSpPr>
          <p:nvPr/>
        </p:nvSpPr>
        <p:spPr bwMode="auto">
          <a:xfrm>
            <a:off x="4572000" y="3276600"/>
            <a:ext cx="44259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And to determine if the vector is empty, use the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empty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method!</a:t>
            </a:r>
          </a:p>
        </p:txBody>
      </p:sp>
      <p:sp>
        <p:nvSpPr>
          <p:cNvPr id="586789" name="Text Box 37"/>
          <p:cNvSpPr txBox="1">
            <a:spLocks noChangeArrowheads="1"/>
          </p:cNvSpPr>
          <p:nvPr/>
        </p:nvSpPr>
        <p:spPr bwMode="auto">
          <a:xfrm>
            <a:off x="5181600" y="6248400"/>
            <a:ext cx="17256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I have items!</a:t>
            </a:r>
          </a:p>
        </p:txBody>
      </p:sp>
      <p:sp>
        <p:nvSpPr>
          <p:cNvPr id="586790" name="AutoShape 38"/>
          <p:cNvSpPr>
            <a:spLocks noChangeArrowheads="1"/>
          </p:cNvSpPr>
          <p:nvPr/>
        </p:nvSpPr>
        <p:spPr bwMode="auto">
          <a:xfrm>
            <a:off x="3048000" y="1752600"/>
            <a:ext cx="4343400" cy="1905000"/>
          </a:xfrm>
          <a:prstGeom prst="wedgeRoundRectCallout">
            <a:avLst>
              <a:gd name="adj1" fmla="val -44625"/>
              <a:gd name="adj2" fmla="val 78833"/>
              <a:gd name="adj3" fmla="val 16667"/>
            </a:avLst>
          </a:prstGeom>
          <a:solidFill>
            <a:srgbClr val="FFEAD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Carey says:</a:t>
            </a:r>
          </a:p>
          <a:p>
            <a:pPr algn="ctr"/>
            <a:endParaRPr lang="en-US" sz="1000" b="0">
              <a:solidFill>
                <a:srgbClr val="0033CC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Remember – the size( ) function works for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vectors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but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NOT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arrays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:</a:t>
            </a:r>
          </a:p>
          <a:p>
            <a:pPr algn="ctr"/>
            <a:endParaRPr lang="en-US" sz="800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     int arr[10];</a:t>
            </a:r>
          </a:p>
          <a:p>
            <a:pPr algn="ctr"/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 cout &lt;&lt; arr.size( );  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// ERROR!</a:t>
            </a:r>
          </a:p>
        </p:txBody>
      </p:sp>
      <p:sp>
        <p:nvSpPr>
          <p:cNvPr id="586791" name="Text Box 39"/>
          <p:cNvSpPr txBox="1">
            <a:spLocks noChangeArrowheads="1"/>
          </p:cNvSpPr>
          <p:nvPr/>
        </p:nvSpPr>
        <p:spPr bwMode="auto">
          <a:xfrm>
            <a:off x="165100" y="990600"/>
            <a:ext cx="8750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For some candy – any guesses how vectors are implemented?</a:t>
            </a:r>
          </a:p>
        </p:txBody>
      </p:sp>
      <p:sp>
        <p:nvSpPr>
          <p:cNvPr id="586792" name="Line 40"/>
          <p:cNvSpPr>
            <a:spLocks noChangeShapeType="1"/>
          </p:cNvSpPr>
          <p:nvPr/>
        </p:nvSpPr>
        <p:spPr bwMode="auto">
          <a:xfrm>
            <a:off x="304800" y="3505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86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86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8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867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86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86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86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86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62" grpId="0"/>
      <p:bldP spid="586764" grpId="0" animBg="1"/>
      <p:bldP spid="586765" grpId="0"/>
      <p:bldP spid="586766" grpId="0" animBg="1"/>
      <p:bldP spid="586767" grpId="0"/>
      <p:bldP spid="586768" grpId="0" animBg="1"/>
      <p:bldP spid="586769" grpId="0"/>
      <p:bldP spid="586770" grpId="0"/>
      <p:bldP spid="586773" grpId="0"/>
      <p:bldP spid="586774" grpId="0"/>
      <p:bldP spid="586775" grpId="0"/>
      <p:bldP spid="586778" grpId="0" animBg="1"/>
      <p:bldP spid="586778" grpId="1" animBg="1"/>
      <p:bldP spid="586780" grpId="0" animBg="1"/>
      <p:bldP spid="586780" grpId="1" animBg="1"/>
      <p:bldP spid="586782" grpId="0" animBg="1"/>
      <p:bldP spid="586782" grpId="1" animBg="1"/>
      <p:bldP spid="586783" grpId="0"/>
      <p:bldP spid="586786" grpId="0"/>
      <p:bldP spid="586787" grpId="0" animBg="1"/>
      <p:bldP spid="586787" grpId="1" animBg="1"/>
      <p:bldP spid="586788" grpId="0"/>
      <p:bldP spid="586790" grpId="0" animBg="1"/>
      <p:bldP spid="586790" grpId="1" animBg="1"/>
      <p:bldP spid="586791" grpId="0"/>
      <p:bldP spid="586792" grpId="0" animBg="1"/>
      <p:bldP spid="586792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89EDB-C7D4-49FB-9174-9DC5EDC0BB9C}" type="slidenum">
              <a:rPr lang="en-US"/>
              <a:pPr/>
              <a:t>29</a:t>
            </a:fld>
            <a:endParaRPr lang="en-US"/>
          </a:p>
        </p:txBody>
      </p:sp>
      <p:sp>
        <p:nvSpPr>
          <p:cNvPr id="468092" name="Text Box 124"/>
          <p:cNvSpPr txBox="1">
            <a:spLocks noChangeArrowheads="1"/>
          </p:cNvSpPr>
          <p:nvPr/>
        </p:nvSpPr>
        <p:spPr bwMode="auto">
          <a:xfrm>
            <a:off x="5105400" y="3397250"/>
            <a:ext cx="3897313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300" b="0">
                <a:latin typeface="Comic Sans MS" pitchFamily="66" charset="0"/>
                <a:cs typeface="Times New Roman" pitchFamily="18" charset="0"/>
              </a:rPr>
              <a:t>But it also has </a:t>
            </a:r>
            <a:r>
              <a:rPr lang="en-US" sz="23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push_front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and </a:t>
            </a:r>
            <a:r>
              <a:rPr lang="en-US" sz="23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pop_front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methods!</a:t>
            </a:r>
          </a:p>
        </p:txBody>
      </p:sp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>
                <a:ea typeface="MS Mincho" pitchFamily="49" charset="-128"/>
              </a:rPr>
              <a:t>Cool STL Class #2: </a:t>
            </a:r>
            <a:r>
              <a:rPr lang="en-US">
                <a:solidFill>
                  <a:srgbClr val="6600CC"/>
                </a:solidFill>
                <a:ea typeface="MS Mincho" pitchFamily="49" charset="-128"/>
              </a:rPr>
              <a:t>List</a:t>
            </a:r>
          </a:p>
        </p:txBody>
      </p:sp>
      <p:sp>
        <p:nvSpPr>
          <p:cNvPr id="467972" name="Text Box 4"/>
          <p:cNvSpPr txBox="1">
            <a:spLocks noChangeArrowheads="1"/>
          </p:cNvSpPr>
          <p:nvPr/>
        </p:nvSpPr>
        <p:spPr bwMode="auto">
          <a:xfrm>
            <a:off x="365125" y="777875"/>
            <a:ext cx="85375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The STL 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is a class that works just like a linked list.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(So you can be lazy and not write your own)</a:t>
            </a:r>
          </a:p>
        </p:txBody>
      </p:sp>
      <p:sp>
        <p:nvSpPr>
          <p:cNvPr id="467973" name="Text Box 5"/>
          <p:cNvSpPr txBox="1">
            <a:spLocks noChangeArrowheads="1"/>
          </p:cNvSpPr>
          <p:nvPr/>
        </p:nvSpPr>
        <p:spPr bwMode="auto">
          <a:xfrm>
            <a:off x="201613" y="2514600"/>
            <a:ext cx="4813300" cy="4214813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/>
          </a:p>
          <a:p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	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7977" name="Text Box 9"/>
          <p:cNvSpPr txBox="1">
            <a:spLocks noChangeArrowheads="1"/>
          </p:cNvSpPr>
          <p:nvPr/>
        </p:nvSpPr>
        <p:spPr bwMode="auto">
          <a:xfrm>
            <a:off x="2687638" y="3470275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67978" name="Text Box 10"/>
          <p:cNvSpPr txBox="1">
            <a:spLocks noChangeArrowheads="1"/>
          </p:cNvSpPr>
          <p:nvPr/>
        </p:nvSpPr>
        <p:spPr bwMode="auto">
          <a:xfrm>
            <a:off x="3101975" y="3748088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67980" name="Rectangle 12"/>
          <p:cNvSpPr>
            <a:spLocks noChangeArrowheads="1"/>
          </p:cNvSpPr>
          <p:nvPr/>
        </p:nvSpPr>
        <p:spPr bwMode="auto">
          <a:xfrm>
            <a:off x="574675" y="3983038"/>
            <a:ext cx="2778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list&lt;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float</a:t>
            </a:r>
            <a:r>
              <a:rPr lang="en-US">
                <a:cs typeface="Times New Roman" pitchFamily="18" charset="0"/>
              </a:rPr>
              <a:t>&gt;     lf;</a:t>
            </a:r>
          </a:p>
        </p:txBody>
      </p:sp>
      <p:sp>
        <p:nvSpPr>
          <p:cNvPr id="467985" name="Rectangle 17"/>
          <p:cNvSpPr>
            <a:spLocks noChangeArrowheads="1"/>
          </p:cNvSpPr>
          <p:nvPr/>
        </p:nvSpPr>
        <p:spPr bwMode="auto">
          <a:xfrm>
            <a:off x="561975" y="4352925"/>
            <a:ext cx="264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lf.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push_back</a:t>
            </a:r>
            <a:r>
              <a:rPr lang="en-US">
                <a:cs typeface="Times New Roman" pitchFamily="18" charset="0"/>
              </a:rPr>
              <a:t>(1.1);</a:t>
            </a:r>
          </a:p>
        </p:txBody>
      </p:sp>
      <p:sp>
        <p:nvSpPr>
          <p:cNvPr id="467986" name="Rectangle 18"/>
          <p:cNvSpPr>
            <a:spLocks noChangeArrowheads="1"/>
          </p:cNvSpPr>
          <p:nvPr/>
        </p:nvSpPr>
        <p:spPr bwMode="auto">
          <a:xfrm>
            <a:off x="561975" y="4657725"/>
            <a:ext cx="264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lf.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push_back</a:t>
            </a:r>
            <a:r>
              <a:rPr lang="en-US">
                <a:cs typeface="Times New Roman" pitchFamily="18" charset="0"/>
              </a:rPr>
              <a:t>(2.2);</a:t>
            </a:r>
          </a:p>
        </p:txBody>
      </p:sp>
      <p:sp>
        <p:nvSpPr>
          <p:cNvPr id="467988" name="Rectangle 20"/>
          <p:cNvSpPr>
            <a:spLocks noChangeArrowheads="1"/>
          </p:cNvSpPr>
          <p:nvPr/>
        </p:nvSpPr>
        <p:spPr bwMode="auto">
          <a:xfrm>
            <a:off x="561975" y="4967288"/>
            <a:ext cx="2778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lf.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push_front</a:t>
            </a:r>
            <a:r>
              <a:rPr lang="en-US">
                <a:cs typeface="Times New Roman" pitchFamily="18" charset="0"/>
              </a:rPr>
              <a:t>(3.3);</a:t>
            </a:r>
          </a:p>
        </p:txBody>
      </p:sp>
      <p:sp>
        <p:nvSpPr>
          <p:cNvPr id="467990" name="Rectangle 22"/>
          <p:cNvSpPr>
            <a:spLocks noChangeArrowheads="1"/>
          </p:cNvSpPr>
          <p:nvPr/>
        </p:nvSpPr>
        <p:spPr bwMode="auto">
          <a:xfrm>
            <a:off x="561975" y="5591175"/>
            <a:ext cx="4508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cout &lt;&lt;</a:t>
            </a:r>
            <a:r>
              <a:rPr lang="en-US" sz="1000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</a:rPr>
              <a:t>lf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[</a:t>
            </a:r>
            <a:r>
              <a:rPr lang="en-US">
                <a:cs typeface="Times New Roman" pitchFamily="18" charset="0"/>
              </a:rPr>
              <a:t>0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]</a:t>
            </a:r>
            <a:r>
              <a:rPr lang="en-US" sz="1000">
                <a:solidFill>
                  <a:srgbClr val="6600CC"/>
                </a:solidFill>
                <a:cs typeface="Times New Roman" pitchFamily="18" charset="0"/>
              </a:rPr>
              <a:t> </a:t>
            </a:r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&lt;&lt;</a:t>
            </a:r>
            <a:r>
              <a:rPr lang="en-US" sz="100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endl;</a:t>
            </a:r>
            <a:r>
              <a:rPr lang="en-US">
                <a:cs typeface="Times New Roman" pitchFamily="18" charset="0"/>
              </a:rPr>
              <a:t> 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// ERROR!</a:t>
            </a:r>
            <a:r>
              <a:rPr lang="en-US">
                <a:cs typeface="Times New Roman" pitchFamily="18" charset="0"/>
              </a:rPr>
              <a:t> </a:t>
            </a:r>
          </a:p>
        </p:txBody>
      </p:sp>
      <p:sp>
        <p:nvSpPr>
          <p:cNvPr id="467994" name="Rectangle 26"/>
          <p:cNvSpPr>
            <a:spLocks noChangeArrowheads="1"/>
          </p:cNvSpPr>
          <p:nvPr/>
        </p:nvSpPr>
        <p:spPr bwMode="auto">
          <a:xfrm>
            <a:off x="209550" y="2509838"/>
            <a:ext cx="49133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list</a:t>
            </a:r>
            <a:r>
              <a:rPr lang="en-US">
                <a:cs typeface="Times New Roman" pitchFamily="18" charset="0"/>
              </a:rPr>
              <a:t>&gt; 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// </a:t>
            </a:r>
            <a:r>
              <a:rPr lang="en-US">
                <a:solidFill>
                  <a:srgbClr val="FF3300"/>
                </a:solidFill>
                <a:cs typeface="Times New Roman" pitchFamily="18" charset="0"/>
                <a:sym typeface="Wingdings" pitchFamily="2" charset="2"/>
              </a:rPr>
              <a:t> 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don’t forget!</a:t>
            </a:r>
          </a:p>
        </p:txBody>
      </p:sp>
      <p:sp>
        <p:nvSpPr>
          <p:cNvPr id="467995" name="Rectangle 27"/>
          <p:cNvSpPr>
            <a:spLocks noChangeArrowheads="1"/>
          </p:cNvSpPr>
          <p:nvPr/>
        </p:nvSpPr>
        <p:spPr bwMode="auto">
          <a:xfrm>
            <a:off x="209550" y="2833688"/>
            <a:ext cx="291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using namespace std;</a:t>
            </a:r>
          </a:p>
        </p:txBody>
      </p:sp>
      <p:sp>
        <p:nvSpPr>
          <p:cNvPr id="468035" name="Text Box 67"/>
          <p:cNvSpPr txBox="1">
            <a:spLocks noChangeArrowheads="1"/>
          </p:cNvSpPr>
          <p:nvPr/>
        </p:nvSpPr>
        <p:spPr bwMode="auto">
          <a:xfrm>
            <a:off x="4876800" y="1752600"/>
            <a:ext cx="434340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300" b="0">
                <a:latin typeface="Comic Sans MS" pitchFamily="66" charset="0"/>
                <a:cs typeface="Times New Roman" pitchFamily="18" charset="0"/>
              </a:rPr>
              <a:t>Like </a:t>
            </a:r>
            <a:r>
              <a:rPr lang="en-US" sz="23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, the </a:t>
            </a:r>
            <a:r>
              <a:rPr lang="en-US" sz="23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class </a:t>
            </a:r>
            <a:br>
              <a:rPr lang="en-US" sz="2300" b="0">
                <a:latin typeface="Comic Sans MS" pitchFamily="66" charset="0"/>
                <a:cs typeface="Times New Roman" pitchFamily="18" charset="0"/>
              </a:rPr>
            </a:br>
            <a:r>
              <a:rPr lang="en-US" sz="2300" b="0">
                <a:latin typeface="Comic Sans MS" pitchFamily="66" charset="0"/>
                <a:cs typeface="Times New Roman" pitchFamily="18" charset="0"/>
              </a:rPr>
              <a:t>has </a:t>
            </a:r>
            <a:r>
              <a:rPr lang="en-US" sz="23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push_back, pop_back, front, back, size </a:t>
            </a:r>
            <a:r>
              <a:rPr lang="en-US" sz="23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and</a:t>
            </a:r>
            <a:r>
              <a:rPr lang="en-US" sz="23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empty</a:t>
            </a:r>
            <a:r>
              <a:rPr lang="en-US" sz="23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methods!</a:t>
            </a:r>
          </a:p>
        </p:txBody>
      </p:sp>
      <p:sp>
        <p:nvSpPr>
          <p:cNvPr id="468036" name="Text Box 68"/>
          <p:cNvSpPr txBox="1">
            <a:spLocks noChangeArrowheads="1"/>
          </p:cNvSpPr>
          <p:nvPr/>
        </p:nvSpPr>
        <p:spPr bwMode="auto">
          <a:xfrm>
            <a:off x="5170488" y="5638800"/>
            <a:ext cx="3897312" cy="114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300" b="0">
                <a:latin typeface="Comic Sans MS" pitchFamily="66" charset="0"/>
                <a:cs typeface="Times New Roman" pitchFamily="18" charset="0"/>
              </a:rPr>
              <a:t>Unlike vectors, you </a:t>
            </a:r>
            <a:r>
              <a:rPr lang="en-US" sz="23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can’t 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access list elements using </a:t>
            </a:r>
            <a:r>
              <a:rPr lang="en-US" sz="23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brackets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68094" name="Text Box 126"/>
          <p:cNvSpPr txBox="1">
            <a:spLocks noChangeArrowheads="1"/>
          </p:cNvSpPr>
          <p:nvPr/>
        </p:nvSpPr>
        <p:spPr bwMode="auto">
          <a:xfrm>
            <a:off x="5181600" y="4343400"/>
            <a:ext cx="3897313" cy="114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300" b="0">
                <a:latin typeface="Comic Sans MS" pitchFamily="66" charset="0"/>
                <a:cs typeface="Times New Roman" pitchFamily="18" charset="0"/>
              </a:rPr>
              <a:t>These methods allow you to </a:t>
            </a:r>
            <a:r>
              <a:rPr lang="en-US" sz="23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add/remove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items from the </a:t>
            </a:r>
            <a:r>
              <a:rPr lang="en-US" sz="23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front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of the list!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67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67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092" grpId="0"/>
      <p:bldP spid="467988" grpId="0"/>
      <p:bldP spid="467990" grpId="0"/>
      <p:bldP spid="468035" grpId="0"/>
      <p:bldP spid="468036" grpId="0"/>
      <p:bldP spid="46809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3485-49C3-428F-A10B-8839EF14A0C5}" type="slidenum">
              <a:rPr lang="en-US"/>
              <a:pPr/>
              <a:t>3</a:t>
            </a:fld>
            <a:endParaRPr lang="en-US"/>
          </a:p>
        </p:txBody>
      </p:sp>
      <p:sp>
        <p:nvSpPr>
          <p:cNvPr id="534544" name="Text Box 16"/>
          <p:cNvSpPr txBox="1">
            <a:spLocks noChangeArrowheads="1"/>
          </p:cNvSpPr>
          <p:nvPr/>
        </p:nvSpPr>
        <p:spPr bwMode="auto">
          <a:xfrm>
            <a:off x="212725" y="2438400"/>
            <a:ext cx="4283075" cy="427513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 </a:t>
            </a: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sz="1000">
              <a:solidFill>
                <a:srgbClr val="FFFF66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                             </a:t>
            </a:r>
          </a:p>
          <a:p>
            <a:r>
              <a:rPr lang="en-US" sz="1000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                            </a:t>
            </a: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sz="1000">
              <a:solidFill>
                <a:srgbClr val="FFFF66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sz="1000">
              <a:solidFill>
                <a:srgbClr val="FFFF66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 </a:t>
            </a: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  <a:endParaRPr lang="en-US" b="0">
              <a:solidFill>
                <a:srgbClr val="FFFF66"/>
              </a:solidFill>
              <a:cs typeface="Times New Roman" pitchFamily="18" charset="0"/>
            </a:endParaRPr>
          </a:p>
        </p:txBody>
      </p:sp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8001000" cy="1143000"/>
          </a:xfrm>
        </p:spPr>
        <p:txBody>
          <a:bodyPr/>
          <a:lstStyle/>
          <a:p>
            <a:r>
              <a:rPr lang="en-US" sz="3600"/>
              <a:t>Part 1: Allowing Generic Comparisons</a:t>
            </a:r>
          </a:p>
        </p:txBody>
      </p:sp>
      <p:sp>
        <p:nvSpPr>
          <p:cNvPr id="534535" name="Text Box 7"/>
          <p:cNvSpPr txBox="1">
            <a:spLocks noChangeArrowheads="1"/>
          </p:cNvSpPr>
          <p:nvPr/>
        </p:nvSpPr>
        <p:spPr bwMode="auto">
          <a:xfrm>
            <a:off x="838200" y="930275"/>
            <a:ext cx="81200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Consider the following </a:t>
            </a:r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main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function that compares various objects to each other…</a:t>
            </a:r>
          </a:p>
        </p:txBody>
      </p:sp>
      <p:sp>
        <p:nvSpPr>
          <p:cNvPr id="534536" name="Text Box 8"/>
          <p:cNvSpPr txBox="1">
            <a:spLocks noChangeArrowheads="1"/>
          </p:cNvSpPr>
          <p:nvPr/>
        </p:nvSpPr>
        <p:spPr bwMode="auto">
          <a:xfrm>
            <a:off x="4343400" y="2301875"/>
            <a:ext cx="48768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Notice that the way we compare two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dogs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(by weight)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is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different than the way we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 compare two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circles (by radius)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534537" name="Rectangle 9"/>
          <p:cNvSpPr>
            <a:spLocks noChangeArrowheads="1"/>
          </p:cNvSpPr>
          <p:nvPr/>
        </p:nvSpPr>
        <p:spPr bwMode="auto">
          <a:xfrm>
            <a:off x="288925" y="3962400"/>
            <a:ext cx="4098925" cy="1122363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4538" name="Rectangle 10"/>
          <p:cNvSpPr>
            <a:spLocks noChangeArrowheads="1"/>
          </p:cNvSpPr>
          <p:nvPr/>
        </p:nvSpPr>
        <p:spPr bwMode="auto">
          <a:xfrm>
            <a:off x="288925" y="3000375"/>
            <a:ext cx="4098925" cy="917575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4539" name="Rectangle 11"/>
          <p:cNvSpPr>
            <a:spLocks noChangeArrowheads="1"/>
          </p:cNvSpPr>
          <p:nvPr/>
        </p:nvSpPr>
        <p:spPr bwMode="auto">
          <a:xfrm>
            <a:off x="288925" y="5105400"/>
            <a:ext cx="4098925" cy="1312863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4540" name="Text Box 12"/>
          <p:cNvSpPr txBox="1">
            <a:spLocks noChangeArrowheads="1"/>
          </p:cNvSpPr>
          <p:nvPr/>
        </p:nvSpPr>
        <p:spPr bwMode="auto">
          <a:xfrm>
            <a:off x="212725" y="2438400"/>
            <a:ext cx="4251325" cy="427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int i1 = 3, i2 = 5;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if (i1 &gt; i2)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cout &lt;&lt; “i1 is bigger”;</a:t>
            </a:r>
          </a:p>
          <a:p>
            <a:endParaRPr lang="en-US" sz="1000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Circ   a(5), b(6);</a:t>
            </a:r>
          </a:p>
          <a:p>
            <a:endParaRPr lang="en-US" sz="1000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if (a.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radius</a:t>
            </a:r>
            <a:r>
              <a:rPr lang="en-US">
                <a:ea typeface="MS Mincho" pitchFamily="49" charset="-128"/>
                <a:cs typeface="Times New Roman" pitchFamily="18" charset="0"/>
              </a:rPr>
              <a:t>()</a:t>
            </a:r>
            <a:r>
              <a:rPr lang="en-US" sz="160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b="0">
                <a:ea typeface="MS Mincho" pitchFamily="49" charset="-128"/>
                <a:cs typeface="Times New Roman" pitchFamily="18" charset="0"/>
              </a:rPr>
              <a:t>&gt;</a:t>
            </a:r>
            <a:r>
              <a:rPr lang="en-US" sz="160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>
                <a:ea typeface="MS Mincho" pitchFamily="49" charset="-128"/>
                <a:cs typeface="Times New Roman" pitchFamily="18" charset="0"/>
              </a:rPr>
              <a:t>b.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radius</a:t>
            </a:r>
            <a:r>
              <a:rPr lang="en-US">
                <a:ea typeface="MS Mincho" pitchFamily="49" charset="-128"/>
                <a:cs typeface="Times New Roman" pitchFamily="18" charset="0"/>
              </a:rPr>
              <a:t>())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cout &lt;&lt; “a was bigger”;</a:t>
            </a:r>
          </a:p>
          <a:p>
            <a:endParaRPr lang="en-US" sz="1000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Dog fido(10), spot(20);</a:t>
            </a:r>
          </a:p>
          <a:p>
            <a:endParaRPr lang="en-US" sz="1000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if (fido.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weight</a:t>
            </a:r>
            <a:r>
              <a:rPr lang="en-US">
                <a:ea typeface="MS Mincho" pitchFamily="49" charset="-128"/>
                <a:cs typeface="Times New Roman" pitchFamily="18" charset="0"/>
              </a:rPr>
              <a:t>() &gt;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  spot.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weight</a:t>
            </a:r>
            <a:r>
              <a:rPr lang="en-US">
                <a:ea typeface="MS Mincho" pitchFamily="49" charset="-128"/>
                <a:cs typeface="Times New Roman" pitchFamily="18" charset="0"/>
              </a:rPr>
              <a:t>())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cout &lt;&lt; “fido is bigger”;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534541" name="Text Box 13"/>
          <p:cNvSpPr txBox="1">
            <a:spLocks noChangeArrowheads="1"/>
          </p:cNvSpPr>
          <p:nvPr/>
        </p:nvSpPr>
        <p:spPr bwMode="auto">
          <a:xfrm>
            <a:off x="4648200" y="4114800"/>
            <a:ext cx="44418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Wouldn’t it be nice if we could compare objects like circles and dogs just like we compare two integers?</a:t>
            </a:r>
          </a:p>
        </p:txBody>
      </p:sp>
      <p:grpSp>
        <p:nvGrpSpPr>
          <p:cNvPr id="534548" name="Group 20"/>
          <p:cNvGrpSpPr>
            <a:grpSpLocks/>
          </p:cNvGrpSpPr>
          <p:nvPr/>
        </p:nvGrpSpPr>
        <p:grpSpPr bwMode="auto">
          <a:xfrm>
            <a:off x="230188" y="4391025"/>
            <a:ext cx="4117975" cy="366713"/>
            <a:chOff x="672" y="4929"/>
            <a:chExt cx="2431" cy="231"/>
          </a:xfrm>
        </p:grpSpPr>
        <p:sp>
          <p:nvSpPr>
            <p:cNvPr id="534545" name="Rectangle 17"/>
            <p:cNvSpPr>
              <a:spLocks noChangeArrowheads="1"/>
            </p:cNvSpPr>
            <p:nvPr/>
          </p:nvSpPr>
          <p:spPr bwMode="auto">
            <a:xfrm>
              <a:off x="672" y="4944"/>
              <a:ext cx="2431" cy="19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34546" name="Text Box 18"/>
            <p:cNvSpPr txBox="1">
              <a:spLocks noChangeArrowheads="1"/>
            </p:cNvSpPr>
            <p:nvPr/>
          </p:nvSpPr>
          <p:spPr bwMode="auto">
            <a:xfrm>
              <a:off x="816" y="4929"/>
              <a:ext cx="18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  <a:cs typeface="Times New Roman" pitchFamily="18" charset="0"/>
                </a:rPr>
                <a:t>if (a &gt; b)</a:t>
              </a:r>
            </a:p>
          </p:txBody>
        </p:sp>
      </p:grpSp>
      <p:grpSp>
        <p:nvGrpSpPr>
          <p:cNvPr id="534552" name="Group 24"/>
          <p:cNvGrpSpPr>
            <a:grpSpLocks/>
          </p:cNvGrpSpPr>
          <p:nvPr/>
        </p:nvGrpSpPr>
        <p:grpSpPr bwMode="auto">
          <a:xfrm>
            <a:off x="228600" y="5486400"/>
            <a:ext cx="4117975" cy="904875"/>
            <a:chOff x="250" y="3504"/>
            <a:chExt cx="2594" cy="570"/>
          </a:xfrm>
        </p:grpSpPr>
        <p:sp>
          <p:nvSpPr>
            <p:cNvPr id="534550" name="Rectangle 22"/>
            <p:cNvSpPr>
              <a:spLocks noChangeArrowheads="1"/>
            </p:cNvSpPr>
            <p:nvPr/>
          </p:nvSpPr>
          <p:spPr bwMode="auto">
            <a:xfrm>
              <a:off x="250" y="3519"/>
              <a:ext cx="2594" cy="555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34551" name="Text Box 23"/>
            <p:cNvSpPr txBox="1">
              <a:spLocks noChangeArrowheads="1"/>
            </p:cNvSpPr>
            <p:nvPr/>
          </p:nvSpPr>
          <p:spPr bwMode="auto">
            <a:xfrm>
              <a:off x="404" y="3504"/>
              <a:ext cx="238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  <a:cs typeface="Times New Roman" pitchFamily="18" charset="0"/>
                </a:rPr>
                <a:t>if (fido &gt; spot)</a:t>
              </a:r>
            </a:p>
            <a:p>
              <a:r>
                <a:rPr lang="en-US">
                  <a:solidFill>
                    <a:srgbClr val="FF3300"/>
                  </a:solidFill>
                  <a:cs typeface="Times New Roman" pitchFamily="18" charset="0"/>
                </a:rPr>
                <a:t> </a:t>
              </a:r>
              <a:r>
                <a:rPr lang="en-US">
                  <a:solidFill>
                    <a:schemeClr val="tx1"/>
                  </a:solidFill>
                  <a:cs typeface="Times New Roman" pitchFamily="18" charset="0"/>
                </a:rPr>
                <a:t>cout &lt;&lt; “fido is bigger”;</a:t>
              </a:r>
            </a:p>
          </p:txBody>
        </p:sp>
      </p:grpSp>
      <p:sp>
        <p:nvSpPr>
          <p:cNvPr id="534553" name="Text Box 25"/>
          <p:cNvSpPr txBox="1">
            <a:spLocks noChangeArrowheads="1"/>
          </p:cNvSpPr>
          <p:nvPr/>
        </p:nvSpPr>
        <p:spPr bwMode="auto">
          <a:xfrm>
            <a:off x="5105400" y="6019800"/>
            <a:ext cx="3355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We can! Let’s see how!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34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4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34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34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53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534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44" grpId="0" animBg="1" autoUpdateAnimBg="0"/>
      <p:bldP spid="534535" grpId="0"/>
      <p:bldP spid="534536" grpId="0"/>
      <p:bldP spid="534537" grpId="0" animBg="1"/>
      <p:bldP spid="534537" grpId="1" animBg="1"/>
      <p:bldP spid="534538" grpId="0" animBg="1"/>
      <p:bldP spid="534538" grpId="1" animBg="1"/>
      <p:bldP spid="534539" grpId="0" animBg="1"/>
      <p:bldP spid="534539" grpId="1" animBg="1"/>
      <p:bldP spid="534540" grpId="0"/>
      <p:bldP spid="534541" grpId="0"/>
      <p:bldP spid="53455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A80C3-84E9-4489-A1F4-2B02BC135C96}" type="slidenum">
              <a:rPr lang="en-US"/>
              <a:pPr/>
              <a:t>30</a:t>
            </a:fld>
            <a:endParaRPr lang="en-US"/>
          </a:p>
        </p:txBody>
      </p:sp>
      <p:sp>
        <p:nvSpPr>
          <p:cNvPr id="58880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>
                <a:ea typeface="MS Mincho" pitchFamily="49" charset="-128"/>
              </a:rPr>
              <a:t>Cool STL Class #2: </a:t>
            </a:r>
            <a:r>
              <a:rPr lang="en-US">
                <a:solidFill>
                  <a:srgbClr val="6600CC"/>
                </a:solidFill>
                <a:ea typeface="MS Mincho" pitchFamily="49" charset="-128"/>
              </a:rPr>
              <a:t>List</a:t>
            </a:r>
          </a:p>
        </p:txBody>
      </p:sp>
      <p:sp>
        <p:nvSpPr>
          <p:cNvPr id="588805" name="Text Box 5"/>
          <p:cNvSpPr txBox="1">
            <a:spLocks noChangeArrowheads="1"/>
          </p:cNvSpPr>
          <p:nvPr/>
        </p:nvSpPr>
        <p:spPr bwMode="auto">
          <a:xfrm>
            <a:off x="201613" y="2514600"/>
            <a:ext cx="4813300" cy="4214813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/>
          </a:p>
          <a:p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	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8806" name="Text Box 6"/>
          <p:cNvSpPr txBox="1">
            <a:spLocks noChangeArrowheads="1"/>
          </p:cNvSpPr>
          <p:nvPr/>
        </p:nvSpPr>
        <p:spPr bwMode="auto">
          <a:xfrm>
            <a:off x="2687638" y="3470275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88807" name="Text Box 7"/>
          <p:cNvSpPr txBox="1">
            <a:spLocks noChangeArrowheads="1"/>
          </p:cNvSpPr>
          <p:nvPr/>
        </p:nvSpPr>
        <p:spPr bwMode="auto">
          <a:xfrm>
            <a:off x="3101975" y="3748088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88808" name="Rectangle 8"/>
          <p:cNvSpPr>
            <a:spLocks noChangeArrowheads="1"/>
          </p:cNvSpPr>
          <p:nvPr/>
        </p:nvSpPr>
        <p:spPr bwMode="auto">
          <a:xfrm>
            <a:off x="574675" y="3983038"/>
            <a:ext cx="2778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list&lt;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float</a:t>
            </a:r>
            <a:r>
              <a:rPr lang="en-US">
                <a:cs typeface="Times New Roman" pitchFamily="18" charset="0"/>
              </a:rPr>
              <a:t>&gt;     lf;</a:t>
            </a:r>
          </a:p>
        </p:txBody>
      </p:sp>
      <p:sp>
        <p:nvSpPr>
          <p:cNvPr id="588809" name="Rectangle 9"/>
          <p:cNvSpPr>
            <a:spLocks noChangeArrowheads="1"/>
          </p:cNvSpPr>
          <p:nvPr/>
        </p:nvSpPr>
        <p:spPr bwMode="auto">
          <a:xfrm>
            <a:off x="561975" y="4352925"/>
            <a:ext cx="264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lf.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push_back</a:t>
            </a:r>
            <a:r>
              <a:rPr lang="en-US">
                <a:cs typeface="Times New Roman" pitchFamily="18" charset="0"/>
              </a:rPr>
              <a:t>(1.1);</a:t>
            </a:r>
          </a:p>
        </p:txBody>
      </p:sp>
      <p:sp>
        <p:nvSpPr>
          <p:cNvPr id="588810" name="Rectangle 10"/>
          <p:cNvSpPr>
            <a:spLocks noChangeArrowheads="1"/>
          </p:cNvSpPr>
          <p:nvPr/>
        </p:nvSpPr>
        <p:spPr bwMode="auto">
          <a:xfrm>
            <a:off x="561975" y="4657725"/>
            <a:ext cx="264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lf.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push_back</a:t>
            </a:r>
            <a:r>
              <a:rPr lang="en-US">
                <a:cs typeface="Times New Roman" pitchFamily="18" charset="0"/>
              </a:rPr>
              <a:t>(2.2);</a:t>
            </a:r>
          </a:p>
        </p:txBody>
      </p:sp>
      <p:sp>
        <p:nvSpPr>
          <p:cNvPr id="588811" name="Rectangle 11"/>
          <p:cNvSpPr>
            <a:spLocks noChangeArrowheads="1"/>
          </p:cNvSpPr>
          <p:nvPr/>
        </p:nvSpPr>
        <p:spPr bwMode="auto">
          <a:xfrm>
            <a:off x="561975" y="4967288"/>
            <a:ext cx="2778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lf.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push_front</a:t>
            </a:r>
            <a:r>
              <a:rPr lang="en-US">
                <a:cs typeface="Times New Roman" pitchFamily="18" charset="0"/>
              </a:rPr>
              <a:t>(3.3);</a:t>
            </a:r>
          </a:p>
        </p:txBody>
      </p:sp>
      <p:sp>
        <p:nvSpPr>
          <p:cNvPr id="588815" name="Rectangle 15"/>
          <p:cNvSpPr>
            <a:spLocks noChangeArrowheads="1"/>
          </p:cNvSpPr>
          <p:nvPr/>
        </p:nvSpPr>
        <p:spPr bwMode="auto">
          <a:xfrm>
            <a:off x="209550" y="2509838"/>
            <a:ext cx="49133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list</a:t>
            </a:r>
            <a:r>
              <a:rPr lang="en-US">
                <a:cs typeface="Times New Roman" pitchFamily="18" charset="0"/>
              </a:rPr>
              <a:t>&gt; 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// </a:t>
            </a:r>
            <a:r>
              <a:rPr lang="en-US">
                <a:solidFill>
                  <a:srgbClr val="FF3300"/>
                </a:solidFill>
                <a:cs typeface="Times New Roman" pitchFamily="18" charset="0"/>
                <a:sym typeface="Wingdings" pitchFamily="2" charset="2"/>
              </a:rPr>
              <a:t> 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don’t forget!</a:t>
            </a:r>
          </a:p>
        </p:txBody>
      </p:sp>
      <p:sp>
        <p:nvSpPr>
          <p:cNvPr id="588816" name="Rectangle 16"/>
          <p:cNvSpPr>
            <a:spLocks noChangeArrowheads="1"/>
          </p:cNvSpPr>
          <p:nvPr/>
        </p:nvSpPr>
        <p:spPr bwMode="auto">
          <a:xfrm>
            <a:off x="209550" y="2833688"/>
            <a:ext cx="291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using namespace std;</a:t>
            </a:r>
          </a:p>
        </p:txBody>
      </p:sp>
      <p:sp>
        <p:nvSpPr>
          <p:cNvPr id="588820" name="Line 20"/>
          <p:cNvSpPr>
            <a:spLocks noChangeShapeType="1"/>
          </p:cNvSpPr>
          <p:nvPr/>
        </p:nvSpPr>
        <p:spPr bwMode="auto">
          <a:xfrm>
            <a:off x="290513" y="41640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8821" name="Group 21"/>
          <p:cNvGrpSpPr>
            <a:grpSpLocks/>
          </p:cNvGrpSpPr>
          <p:nvPr/>
        </p:nvGrpSpPr>
        <p:grpSpPr bwMode="auto">
          <a:xfrm>
            <a:off x="5403850" y="2133600"/>
            <a:ext cx="1087438" cy="542925"/>
            <a:chOff x="3443" y="1530"/>
            <a:chExt cx="685" cy="342"/>
          </a:xfrm>
        </p:grpSpPr>
        <p:sp>
          <p:nvSpPr>
            <p:cNvPr id="588822" name="Text Box 22"/>
            <p:cNvSpPr txBox="1">
              <a:spLocks noChangeArrowheads="1"/>
            </p:cNvSpPr>
            <p:nvPr/>
          </p:nvSpPr>
          <p:spPr bwMode="auto">
            <a:xfrm>
              <a:off x="3443" y="1530"/>
              <a:ext cx="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lf</a:t>
              </a:r>
            </a:p>
          </p:txBody>
        </p:sp>
        <p:sp>
          <p:nvSpPr>
            <p:cNvPr id="588823" name="Rectangle 23"/>
            <p:cNvSpPr>
              <a:spLocks noChangeArrowheads="1"/>
            </p:cNvSpPr>
            <p:nvPr/>
          </p:nvSpPr>
          <p:spPr bwMode="auto">
            <a:xfrm>
              <a:off x="3696" y="1680"/>
              <a:ext cx="432" cy="192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8824" name="Line 24"/>
          <p:cNvSpPr>
            <a:spLocks noChangeShapeType="1"/>
          </p:cNvSpPr>
          <p:nvPr/>
        </p:nvSpPr>
        <p:spPr bwMode="auto">
          <a:xfrm>
            <a:off x="304800" y="45196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88825" name="AutoShape 25"/>
          <p:cNvCxnSpPr>
            <a:cxnSpLocks noChangeShapeType="1"/>
            <a:stCxn id="588823" idx="3"/>
            <a:endCxn id="588832" idx="0"/>
          </p:cNvCxnSpPr>
          <p:nvPr/>
        </p:nvCxnSpPr>
        <p:spPr bwMode="auto">
          <a:xfrm>
            <a:off x="6510338" y="2524125"/>
            <a:ext cx="906462" cy="1431925"/>
          </a:xfrm>
          <a:prstGeom prst="curvedConnector2">
            <a:avLst/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8826" name="Line 26"/>
          <p:cNvSpPr>
            <a:spLocks noChangeShapeType="1"/>
          </p:cNvSpPr>
          <p:nvPr/>
        </p:nvSpPr>
        <p:spPr bwMode="auto">
          <a:xfrm>
            <a:off x="304800" y="48291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8827" name="Group 27"/>
          <p:cNvGrpSpPr>
            <a:grpSpLocks/>
          </p:cNvGrpSpPr>
          <p:nvPr/>
        </p:nvGrpSpPr>
        <p:grpSpPr bwMode="auto">
          <a:xfrm>
            <a:off x="6432550" y="3733800"/>
            <a:ext cx="1430338" cy="1006475"/>
            <a:chOff x="4091" y="2630"/>
            <a:chExt cx="901" cy="634"/>
          </a:xfrm>
        </p:grpSpPr>
        <p:grpSp>
          <p:nvGrpSpPr>
            <p:cNvPr id="588828" name="Group 28"/>
            <p:cNvGrpSpPr>
              <a:grpSpLocks/>
            </p:cNvGrpSpPr>
            <p:nvPr/>
          </p:nvGrpSpPr>
          <p:grpSpPr bwMode="auto">
            <a:xfrm>
              <a:off x="4416" y="2770"/>
              <a:ext cx="576" cy="494"/>
              <a:chOff x="4416" y="2108"/>
              <a:chExt cx="576" cy="494"/>
            </a:xfrm>
          </p:grpSpPr>
          <p:sp>
            <p:nvSpPr>
              <p:cNvPr id="588829" name="Rectangle 29"/>
              <p:cNvSpPr>
                <a:spLocks noChangeArrowheads="1"/>
              </p:cNvSpPr>
              <p:nvPr/>
            </p:nvSpPr>
            <p:spPr bwMode="auto">
              <a:xfrm>
                <a:off x="4416" y="2112"/>
                <a:ext cx="576" cy="480"/>
              </a:xfrm>
              <a:prstGeom prst="rect">
                <a:avLst/>
              </a:prstGeom>
              <a:solidFill>
                <a:srgbClr val="800000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b="0"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88830" name="Rectangle 30"/>
              <p:cNvSpPr>
                <a:spLocks noChangeArrowheads="1"/>
              </p:cNvSpPr>
              <p:nvPr/>
            </p:nvSpPr>
            <p:spPr bwMode="auto">
              <a:xfrm>
                <a:off x="4454" y="2141"/>
                <a:ext cx="507" cy="189"/>
              </a:xfrm>
              <a:prstGeom prst="rect">
                <a:avLst/>
              </a:prstGeom>
              <a:solidFill>
                <a:srgbClr val="FFCCFF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8831" name="Rectangle 31"/>
              <p:cNvSpPr>
                <a:spLocks noChangeArrowheads="1"/>
              </p:cNvSpPr>
              <p:nvPr/>
            </p:nvSpPr>
            <p:spPr bwMode="auto">
              <a:xfrm>
                <a:off x="4455" y="2364"/>
                <a:ext cx="507" cy="189"/>
              </a:xfrm>
              <a:prstGeom prst="rect">
                <a:avLst/>
              </a:prstGeom>
              <a:solidFill>
                <a:srgbClr val="FFFF99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8832" name="Text Box 32"/>
              <p:cNvSpPr txBox="1">
                <a:spLocks noChangeArrowheads="1"/>
              </p:cNvSpPr>
              <p:nvPr/>
            </p:nvSpPr>
            <p:spPr bwMode="auto">
              <a:xfrm>
                <a:off x="4543" y="2108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1.1</a:t>
                </a:r>
              </a:p>
            </p:txBody>
          </p:sp>
          <p:sp>
            <p:nvSpPr>
              <p:cNvPr id="588833" name="Text Box 33"/>
              <p:cNvSpPr txBox="1">
                <a:spLocks noChangeArrowheads="1"/>
              </p:cNvSpPr>
              <p:nvPr/>
            </p:nvSpPr>
            <p:spPr bwMode="auto">
              <a:xfrm>
                <a:off x="4454" y="2352"/>
                <a:ext cx="5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0">
                    <a:latin typeface="Comic Sans MS" pitchFamily="66" charset="0"/>
                    <a:cs typeface="Times New Roman" pitchFamily="18" charset="0"/>
                  </a:rPr>
                  <a:t>NULL</a:t>
                </a:r>
              </a:p>
            </p:txBody>
          </p:sp>
        </p:grpSp>
        <p:sp>
          <p:nvSpPr>
            <p:cNvPr id="588834" name="Text Box 34"/>
            <p:cNvSpPr txBox="1">
              <a:spLocks noChangeArrowheads="1"/>
            </p:cNvSpPr>
            <p:nvPr/>
          </p:nvSpPr>
          <p:spPr bwMode="auto">
            <a:xfrm>
              <a:off x="4091" y="2630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 </a:t>
              </a:r>
            </a:p>
          </p:txBody>
        </p:sp>
      </p:grpSp>
      <p:grpSp>
        <p:nvGrpSpPr>
          <p:cNvPr id="588838" name="Group 38"/>
          <p:cNvGrpSpPr>
            <a:grpSpLocks/>
          </p:cNvGrpSpPr>
          <p:nvPr/>
        </p:nvGrpSpPr>
        <p:grpSpPr bwMode="auto">
          <a:xfrm>
            <a:off x="7042150" y="5105400"/>
            <a:ext cx="1430338" cy="1006475"/>
            <a:chOff x="4091" y="2630"/>
            <a:chExt cx="901" cy="634"/>
          </a:xfrm>
        </p:grpSpPr>
        <p:grpSp>
          <p:nvGrpSpPr>
            <p:cNvPr id="588839" name="Group 39"/>
            <p:cNvGrpSpPr>
              <a:grpSpLocks/>
            </p:cNvGrpSpPr>
            <p:nvPr/>
          </p:nvGrpSpPr>
          <p:grpSpPr bwMode="auto">
            <a:xfrm>
              <a:off x="4416" y="2770"/>
              <a:ext cx="576" cy="494"/>
              <a:chOff x="4416" y="2108"/>
              <a:chExt cx="576" cy="494"/>
            </a:xfrm>
          </p:grpSpPr>
          <p:sp>
            <p:nvSpPr>
              <p:cNvPr id="588840" name="Rectangle 40"/>
              <p:cNvSpPr>
                <a:spLocks noChangeArrowheads="1"/>
              </p:cNvSpPr>
              <p:nvPr/>
            </p:nvSpPr>
            <p:spPr bwMode="auto">
              <a:xfrm>
                <a:off x="4416" y="2112"/>
                <a:ext cx="576" cy="480"/>
              </a:xfrm>
              <a:prstGeom prst="rect">
                <a:avLst/>
              </a:prstGeom>
              <a:solidFill>
                <a:srgbClr val="800000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b="0"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88841" name="Rectangle 41"/>
              <p:cNvSpPr>
                <a:spLocks noChangeArrowheads="1"/>
              </p:cNvSpPr>
              <p:nvPr/>
            </p:nvSpPr>
            <p:spPr bwMode="auto">
              <a:xfrm>
                <a:off x="4454" y="2141"/>
                <a:ext cx="507" cy="189"/>
              </a:xfrm>
              <a:prstGeom prst="rect">
                <a:avLst/>
              </a:prstGeom>
              <a:solidFill>
                <a:srgbClr val="FFCCFF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8842" name="Rectangle 42"/>
              <p:cNvSpPr>
                <a:spLocks noChangeArrowheads="1"/>
              </p:cNvSpPr>
              <p:nvPr/>
            </p:nvSpPr>
            <p:spPr bwMode="auto">
              <a:xfrm>
                <a:off x="4455" y="2364"/>
                <a:ext cx="507" cy="189"/>
              </a:xfrm>
              <a:prstGeom prst="rect">
                <a:avLst/>
              </a:prstGeom>
              <a:solidFill>
                <a:srgbClr val="FFFF99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8843" name="Text Box 43"/>
              <p:cNvSpPr txBox="1">
                <a:spLocks noChangeArrowheads="1"/>
              </p:cNvSpPr>
              <p:nvPr/>
            </p:nvSpPr>
            <p:spPr bwMode="auto">
              <a:xfrm>
                <a:off x="4512" y="2108"/>
                <a:ext cx="39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2.2</a:t>
                </a:r>
              </a:p>
            </p:txBody>
          </p:sp>
          <p:sp>
            <p:nvSpPr>
              <p:cNvPr id="588844" name="Text Box 44"/>
              <p:cNvSpPr txBox="1">
                <a:spLocks noChangeArrowheads="1"/>
              </p:cNvSpPr>
              <p:nvPr/>
            </p:nvSpPr>
            <p:spPr bwMode="auto">
              <a:xfrm>
                <a:off x="4454" y="2352"/>
                <a:ext cx="5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0">
                    <a:latin typeface="Comic Sans MS" pitchFamily="66" charset="0"/>
                    <a:cs typeface="Times New Roman" pitchFamily="18" charset="0"/>
                  </a:rPr>
                  <a:t>NULL</a:t>
                </a:r>
              </a:p>
            </p:txBody>
          </p:sp>
        </p:grpSp>
        <p:sp>
          <p:nvSpPr>
            <p:cNvPr id="588845" name="Text Box 45"/>
            <p:cNvSpPr txBox="1">
              <a:spLocks noChangeArrowheads="1"/>
            </p:cNvSpPr>
            <p:nvPr/>
          </p:nvSpPr>
          <p:spPr bwMode="auto">
            <a:xfrm>
              <a:off x="4091" y="2630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 </a:t>
              </a:r>
            </a:p>
          </p:txBody>
        </p:sp>
      </p:grpSp>
      <p:cxnSp>
        <p:nvCxnSpPr>
          <p:cNvPr id="588846" name="AutoShape 46"/>
          <p:cNvCxnSpPr>
            <a:cxnSpLocks noChangeShapeType="1"/>
            <a:endCxn id="588843" idx="0"/>
          </p:cNvCxnSpPr>
          <p:nvPr/>
        </p:nvCxnSpPr>
        <p:spPr bwMode="auto">
          <a:xfrm>
            <a:off x="7807325" y="4541838"/>
            <a:ext cx="219075" cy="785812"/>
          </a:xfrm>
          <a:prstGeom prst="curvedConnector2">
            <a:avLst/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8847" name="Line 47"/>
          <p:cNvSpPr>
            <a:spLocks noChangeShapeType="1"/>
          </p:cNvSpPr>
          <p:nvPr/>
        </p:nvSpPr>
        <p:spPr bwMode="auto">
          <a:xfrm>
            <a:off x="319088" y="51196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8848" name="Group 48"/>
          <p:cNvGrpSpPr>
            <a:grpSpLocks/>
          </p:cNvGrpSpPr>
          <p:nvPr/>
        </p:nvGrpSpPr>
        <p:grpSpPr bwMode="auto">
          <a:xfrm>
            <a:off x="7623175" y="2895600"/>
            <a:ext cx="1430338" cy="1006475"/>
            <a:chOff x="4091" y="2630"/>
            <a:chExt cx="901" cy="634"/>
          </a:xfrm>
        </p:grpSpPr>
        <p:grpSp>
          <p:nvGrpSpPr>
            <p:cNvPr id="588849" name="Group 49"/>
            <p:cNvGrpSpPr>
              <a:grpSpLocks/>
            </p:cNvGrpSpPr>
            <p:nvPr/>
          </p:nvGrpSpPr>
          <p:grpSpPr bwMode="auto">
            <a:xfrm>
              <a:off x="4416" y="2770"/>
              <a:ext cx="576" cy="494"/>
              <a:chOff x="4416" y="2108"/>
              <a:chExt cx="576" cy="494"/>
            </a:xfrm>
          </p:grpSpPr>
          <p:sp>
            <p:nvSpPr>
              <p:cNvPr id="588850" name="Rectangle 50"/>
              <p:cNvSpPr>
                <a:spLocks noChangeArrowheads="1"/>
              </p:cNvSpPr>
              <p:nvPr/>
            </p:nvSpPr>
            <p:spPr bwMode="auto">
              <a:xfrm>
                <a:off x="4416" y="2112"/>
                <a:ext cx="576" cy="480"/>
              </a:xfrm>
              <a:prstGeom prst="rect">
                <a:avLst/>
              </a:prstGeom>
              <a:solidFill>
                <a:srgbClr val="800000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b="0"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88851" name="Rectangle 51"/>
              <p:cNvSpPr>
                <a:spLocks noChangeArrowheads="1"/>
              </p:cNvSpPr>
              <p:nvPr/>
            </p:nvSpPr>
            <p:spPr bwMode="auto">
              <a:xfrm>
                <a:off x="4454" y="2141"/>
                <a:ext cx="507" cy="189"/>
              </a:xfrm>
              <a:prstGeom prst="rect">
                <a:avLst/>
              </a:prstGeom>
              <a:solidFill>
                <a:srgbClr val="FFCCFF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8852" name="Rectangle 52"/>
              <p:cNvSpPr>
                <a:spLocks noChangeArrowheads="1"/>
              </p:cNvSpPr>
              <p:nvPr/>
            </p:nvSpPr>
            <p:spPr bwMode="auto">
              <a:xfrm>
                <a:off x="4455" y="2364"/>
                <a:ext cx="507" cy="189"/>
              </a:xfrm>
              <a:prstGeom prst="rect">
                <a:avLst/>
              </a:prstGeom>
              <a:solidFill>
                <a:srgbClr val="FFFF99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8853" name="Text Box 53"/>
              <p:cNvSpPr txBox="1">
                <a:spLocks noChangeArrowheads="1"/>
              </p:cNvSpPr>
              <p:nvPr/>
            </p:nvSpPr>
            <p:spPr bwMode="auto">
              <a:xfrm>
                <a:off x="4512" y="2108"/>
                <a:ext cx="39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3.3</a:t>
                </a:r>
              </a:p>
            </p:txBody>
          </p:sp>
          <p:sp>
            <p:nvSpPr>
              <p:cNvPr id="588854" name="Text Box 54"/>
              <p:cNvSpPr txBox="1">
                <a:spLocks noChangeArrowheads="1"/>
              </p:cNvSpPr>
              <p:nvPr/>
            </p:nvSpPr>
            <p:spPr bwMode="auto">
              <a:xfrm>
                <a:off x="4641" y="2352"/>
                <a:ext cx="16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0">
                    <a:solidFill>
                      <a:srgbClr val="FF3300"/>
                    </a:solidFill>
                    <a:latin typeface="Comic Sans MS" pitchFamily="66" charset="0"/>
                    <a:cs typeface="Times New Roman" pitchFamily="18" charset="0"/>
                  </a:rPr>
                  <a:t> </a:t>
                </a:r>
              </a:p>
            </p:txBody>
          </p:sp>
        </p:grpSp>
        <p:sp>
          <p:nvSpPr>
            <p:cNvPr id="588855" name="Text Box 55"/>
            <p:cNvSpPr txBox="1">
              <a:spLocks noChangeArrowheads="1"/>
            </p:cNvSpPr>
            <p:nvPr/>
          </p:nvSpPr>
          <p:spPr bwMode="auto">
            <a:xfrm>
              <a:off x="4091" y="2630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 </a:t>
              </a:r>
            </a:p>
          </p:txBody>
        </p:sp>
      </p:grpSp>
      <p:cxnSp>
        <p:nvCxnSpPr>
          <p:cNvPr id="588856" name="AutoShape 56"/>
          <p:cNvCxnSpPr>
            <a:cxnSpLocks noChangeShapeType="1"/>
            <a:stCxn id="588852" idx="1"/>
            <a:endCxn id="588832" idx="0"/>
          </p:cNvCxnSpPr>
          <p:nvPr/>
        </p:nvCxnSpPr>
        <p:spPr bwMode="auto">
          <a:xfrm rot="10800000" flipV="1">
            <a:off x="7416800" y="3675063"/>
            <a:ext cx="765175" cy="280987"/>
          </a:xfrm>
          <a:prstGeom prst="curvedConnector2">
            <a:avLst/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8857" name="AutoShape 57"/>
          <p:cNvCxnSpPr>
            <a:cxnSpLocks noChangeShapeType="1"/>
            <a:stCxn id="588823" idx="3"/>
            <a:endCxn id="588853" idx="0"/>
          </p:cNvCxnSpPr>
          <p:nvPr/>
        </p:nvCxnSpPr>
        <p:spPr bwMode="auto">
          <a:xfrm>
            <a:off x="6510338" y="2524125"/>
            <a:ext cx="2097087" cy="593725"/>
          </a:xfrm>
          <a:prstGeom prst="curvedConnector2">
            <a:avLst/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8859" name="Rectangle 59"/>
          <p:cNvSpPr>
            <a:spLocks noChangeArrowheads="1"/>
          </p:cNvSpPr>
          <p:nvPr/>
        </p:nvSpPr>
        <p:spPr bwMode="auto">
          <a:xfrm>
            <a:off x="7072313" y="4391025"/>
            <a:ext cx="685800" cy="25558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8860" name="Rectangle 60"/>
          <p:cNvSpPr>
            <a:spLocks noChangeArrowheads="1"/>
          </p:cNvSpPr>
          <p:nvPr/>
        </p:nvSpPr>
        <p:spPr bwMode="auto">
          <a:xfrm>
            <a:off x="5741988" y="2333625"/>
            <a:ext cx="854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NULL</a:t>
            </a:r>
          </a:p>
        </p:txBody>
      </p:sp>
      <p:sp>
        <p:nvSpPr>
          <p:cNvPr id="588861" name="Text Box 61"/>
          <p:cNvSpPr txBox="1">
            <a:spLocks noChangeArrowheads="1"/>
          </p:cNvSpPr>
          <p:nvPr/>
        </p:nvSpPr>
        <p:spPr bwMode="auto">
          <a:xfrm>
            <a:off x="4876800" y="2057400"/>
            <a:ext cx="4343400" cy="114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300" b="0">
                <a:latin typeface="Comic Sans MS" pitchFamily="66" charset="0"/>
                <a:cs typeface="Times New Roman" pitchFamily="18" charset="0"/>
              </a:rPr>
              <a:t>So when should you use a </a:t>
            </a:r>
            <a:r>
              <a:rPr lang="en-US" sz="23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and when should you use a </a:t>
            </a:r>
            <a:r>
              <a:rPr lang="en-US" sz="23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?</a:t>
            </a:r>
          </a:p>
        </p:txBody>
      </p:sp>
      <p:sp>
        <p:nvSpPr>
          <p:cNvPr id="588863" name="Text Box 63"/>
          <p:cNvSpPr txBox="1">
            <a:spLocks noChangeArrowheads="1"/>
          </p:cNvSpPr>
          <p:nvPr/>
        </p:nvSpPr>
        <p:spPr bwMode="auto">
          <a:xfrm>
            <a:off x="4953000" y="3429000"/>
            <a:ext cx="43434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Since vectors are based on </a:t>
            </a:r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dynamic arrays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, they allow fast access to any element </a:t>
            </a:r>
            <a:br>
              <a:rPr lang="en-US" sz="2000" b="0">
                <a:latin typeface="Comic Sans MS" pitchFamily="66" charset="0"/>
                <a:cs typeface="Times New Roman" pitchFamily="18" charset="0"/>
              </a:rPr>
            </a:br>
            <a:r>
              <a:rPr lang="en-US" sz="2000" b="0">
                <a:latin typeface="Comic Sans MS" pitchFamily="66" charset="0"/>
                <a:cs typeface="Times New Roman" pitchFamily="18" charset="0"/>
              </a:rPr>
              <a:t>(via brackets) but adding new items is often slower.</a:t>
            </a:r>
          </a:p>
        </p:txBody>
      </p:sp>
      <p:sp>
        <p:nvSpPr>
          <p:cNvPr id="588864" name="Text Box 64"/>
          <p:cNvSpPr txBox="1">
            <a:spLocks noChangeArrowheads="1"/>
          </p:cNvSpPr>
          <p:nvPr/>
        </p:nvSpPr>
        <p:spPr bwMode="auto">
          <a:xfrm>
            <a:off x="5334000" y="5241925"/>
            <a:ext cx="3505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The STL list is based on a </a:t>
            </a:r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linked list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, so it offers fast insertion/deletion, but slow access to middle elements.</a:t>
            </a:r>
          </a:p>
        </p:txBody>
      </p:sp>
      <p:sp>
        <p:nvSpPr>
          <p:cNvPr id="588865" name="Text Box 65"/>
          <p:cNvSpPr txBox="1">
            <a:spLocks noChangeArrowheads="1"/>
          </p:cNvSpPr>
          <p:nvPr/>
        </p:nvSpPr>
        <p:spPr bwMode="auto">
          <a:xfrm>
            <a:off x="365125" y="777875"/>
            <a:ext cx="85375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The STL 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is a class that works just like a linked list.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(So you can be lazy and not write your own)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88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5888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8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88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58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8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5888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5888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5888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5888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5888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5888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5888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5888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5888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5888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20" grpId="0" animBg="1"/>
      <p:bldP spid="588820" grpId="1" animBg="1"/>
      <p:bldP spid="588824" grpId="0" animBg="1"/>
      <p:bldP spid="588824" grpId="1" animBg="1"/>
      <p:bldP spid="588826" grpId="0" animBg="1"/>
      <p:bldP spid="588826" grpId="1" animBg="1"/>
      <p:bldP spid="588847" grpId="0" animBg="1"/>
      <p:bldP spid="588847" grpId="1" animBg="1"/>
      <p:bldP spid="588859" grpId="0" animBg="1"/>
      <p:bldP spid="588859" grpId="1" animBg="1"/>
      <p:bldP spid="588860" grpId="0"/>
      <p:bldP spid="588860" grpId="1"/>
      <p:bldP spid="588860" grpId="2"/>
      <p:bldP spid="588861" grpId="0"/>
      <p:bldP spid="588863" grpId="0"/>
      <p:bldP spid="58886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FB900-AAE2-42DC-818E-02B91E3E8D63}" type="slidenum">
              <a:rPr lang="en-US"/>
              <a:pPr/>
              <a:t>31</a:t>
            </a:fld>
            <a:endParaRPr lang="en-US"/>
          </a:p>
        </p:txBody>
      </p:sp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4000"/>
              <a:t>Iterating Through The Items </a:t>
            </a:r>
          </a:p>
        </p:txBody>
      </p:sp>
      <p:sp>
        <p:nvSpPr>
          <p:cNvPr id="407555" name="Text Box 3"/>
          <p:cNvSpPr txBox="1">
            <a:spLocks noChangeArrowheads="1"/>
          </p:cNvSpPr>
          <p:nvPr/>
        </p:nvSpPr>
        <p:spPr bwMode="auto">
          <a:xfrm>
            <a:off x="234950" y="914400"/>
            <a:ext cx="85534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Question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: Given an STL container class (like a 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), how do you </a:t>
            </a:r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iterate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through its elements?</a:t>
            </a:r>
          </a:p>
        </p:txBody>
      </p:sp>
      <p:sp>
        <p:nvSpPr>
          <p:cNvPr id="407556" name="Text Box 4"/>
          <p:cNvSpPr txBox="1">
            <a:spLocks noChangeArrowheads="1"/>
          </p:cNvSpPr>
          <p:nvPr/>
        </p:nvSpPr>
        <p:spPr bwMode="auto">
          <a:xfrm>
            <a:off x="381000" y="2216150"/>
            <a:ext cx="4876800" cy="44894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cs typeface="Times New Roman" pitchFamily="18" charset="0"/>
              </a:rPr>
              <a:t>#include &lt;list&gt;</a:t>
            </a:r>
          </a:p>
          <a:p>
            <a:r>
              <a:rPr lang="en-US">
                <a:cs typeface="Times New Roman" pitchFamily="18" charset="0"/>
              </a:rPr>
              <a:t>using namespace std;</a:t>
            </a: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main()</a:t>
            </a:r>
          </a:p>
          <a:p>
            <a:r>
              <a:rPr lang="en-US">
                <a:cs typeface="Times New Roman" pitchFamily="18" charset="0"/>
              </a:rPr>
              <a:t>{</a:t>
            </a:r>
          </a:p>
          <a:p>
            <a:r>
              <a:rPr lang="en-US">
                <a:cs typeface="Times New Roman" pitchFamily="18" charset="0"/>
              </a:rPr>
              <a:t>  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 </a:t>
            </a:r>
            <a:endParaRPr lang="en-US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  poof.push_back(5);</a:t>
            </a:r>
          </a:p>
          <a:p>
            <a:r>
              <a:rPr lang="en-US">
                <a:cs typeface="Times New Roman" pitchFamily="18" charset="0"/>
              </a:rPr>
              <a:t>  poof.push_back(7);</a:t>
            </a:r>
          </a:p>
          <a:p>
            <a:r>
              <a:rPr lang="en-US">
                <a:cs typeface="Times New Roman" pitchFamily="18" charset="0"/>
              </a:rPr>
              <a:t>  poof.push_back(1);</a:t>
            </a: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  // how do I enumerate elements?</a:t>
            </a: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  </a:t>
            </a: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}</a:t>
            </a:r>
          </a:p>
        </p:txBody>
      </p:sp>
      <p:sp>
        <p:nvSpPr>
          <p:cNvPr id="407557" name="Text Box 5"/>
          <p:cNvSpPr txBox="1">
            <a:spLocks noChangeArrowheads="1"/>
          </p:cNvSpPr>
          <p:nvPr/>
        </p:nvSpPr>
        <p:spPr bwMode="auto">
          <a:xfrm>
            <a:off x="5334000" y="2257425"/>
            <a:ext cx="37338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Unfortunately, other than the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vector 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class which allows you to use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brackets [ ]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to access elements…</a:t>
            </a:r>
          </a:p>
        </p:txBody>
      </p:sp>
      <p:sp>
        <p:nvSpPr>
          <p:cNvPr id="407558" name="Text Box 6"/>
          <p:cNvSpPr txBox="1">
            <a:spLocks noChangeArrowheads="1"/>
          </p:cNvSpPr>
          <p:nvPr/>
        </p:nvSpPr>
        <p:spPr bwMode="auto">
          <a:xfrm>
            <a:off x="609600" y="5638800"/>
            <a:ext cx="4662488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  <a:cs typeface="Times New Roman" pitchFamily="18" charset="0"/>
              </a:rPr>
              <a:t>for (int j=0;j&lt;poof.size();j++)</a:t>
            </a:r>
          </a:p>
          <a:p>
            <a:r>
              <a:rPr lang="en-US" sz="1900">
                <a:solidFill>
                  <a:schemeClr val="accent2"/>
                </a:solidFill>
                <a:cs typeface="Times New Roman" pitchFamily="18" charset="0"/>
              </a:rPr>
              <a:t>   cout &lt;&lt; poof.</a:t>
            </a:r>
            <a:r>
              <a:rPr lang="en-US" sz="1900">
                <a:solidFill>
                  <a:srgbClr val="FF3300"/>
                </a:solidFill>
                <a:cs typeface="Times New Roman" pitchFamily="18" charset="0"/>
              </a:rPr>
              <a:t>retrieve</a:t>
            </a:r>
            <a:r>
              <a:rPr lang="en-US" sz="1900">
                <a:solidFill>
                  <a:schemeClr val="accent2"/>
                </a:solidFill>
                <a:cs typeface="Times New Roman" pitchFamily="18" charset="0"/>
              </a:rPr>
              <a:t>(j);</a:t>
            </a:r>
          </a:p>
        </p:txBody>
      </p:sp>
      <p:grpSp>
        <p:nvGrpSpPr>
          <p:cNvPr id="407562" name="Group 10"/>
          <p:cNvGrpSpPr>
            <a:grpSpLocks/>
          </p:cNvGrpSpPr>
          <p:nvPr/>
        </p:nvGrpSpPr>
        <p:grpSpPr bwMode="auto">
          <a:xfrm>
            <a:off x="4775200" y="5400675"/>
            <a:ext cx="3225800" cy="695325"/>
            <a:chOff x="3093" y="3354"/>
            <a:chExt cx="2032" cy="520"/>
          </a:xfrm>
        </p:grpSpPr>
        <p:sp>
          <p:nvSpPr>
            <p:cNvPr id="407559" name="Text Box 7"/>
            <p:cNvSpPr txBox="1">
              <a:spLocks noChangeArrowheads="1"/>
            </p:cNvSpPr>
            <p:nvPr/>
          </p:nvSpPr>
          <p:spPr bwMode="auto">
            <a:xfrm>
              <a:off x="3853" y="3354"/>
              <a:ext cx="1272" cy="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400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Won’t work...</a:t>
              </a:r>
            </a:p>
          </p:txBody>
        </p:sp>
        <p:sp>
          <p:nvSpPr>
            <p:cNvPr id="407560" name="Line 8"/>
            <p:cNvSpPr>
              <a:spLocks noChangeShapeType="1"/>
            </p:cNvSpPr>
            <p:nvPr/>
          </p:nvSpPr>
          <p:spPr bwMode="auto">
            <a:xfrm flipH="1">
              <a:off x="3093" y="3545"/>
              <a:ext cx="794" cy="32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7563" name="Rectangle 11"/>
          <p:cNvSpPr>
            <a:spLocks noChangeArrowheads="1"/>
          </p:cNvSpPr>
          <p:nvPr/>
        </p:nvSpPr>
        <p:spPr bwMode="auto">
          <a:xfrm>
            <a:off x="609600" y="3581400"/>
            <a:ext cx="236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list</a:t>
            </a:r>
            <a:r>
              <a:rPr lang="en-US">
                <a:cs typeface="Times New Roman" pitchFamily="18" charset="0"/>
              </a:rPr>
              <a:t>&lt;int&gt;  poof;</a:t>
            </a:r>
          </a:p>
        </p:txBody>
      </p:sp>
      <p:sp>
        <p:nvSpPr>
          <p:cNvPr id="407564" name="Rectangle 12"/>
          <p:cNvSpPr>
            <a:spLocks noChangeArrowheads="1"/>
          </p:cNvSpPr>
          <p:nvPr/>
        </p:nvSpPr>
        <p:spPr bwMode="auto">
          <a:xfrm>
            <a:off x="635000" y="3581400"/>
            <a:ext cx="264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vector</a:t>
            </a:r>
            <a:r>
              <a:rPr lang="en-US">
                <a:cs typeface="Times New Roman" pitchFamily="18" charset="0"/>
              </a:rPr>
              <a:t>&lt;int&gt;  poof;</a:t>
            </a:r>
          </a:p>
        </p:txBody>
      </p:sp>
      <p:sp>
        <p:nvSpPr>
          <p:cNvPr id="407565" name="Text Box 13"/>
          <p:cNvSpPr txBox="1">
            <a:spLocks noChangeArrowheads="1"/>
          </p:cNvSpPr>
          <p:nvPr/>
        </p:nvSpPr>
        <p:spPr bwMode="auto">
          <a:xfrm>
            <a:off x="595313" y="5638800"/>
            <a:ext cx="4662487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  <a:cs typeface="Times New Roman" pitchFamily="18" charset="0"/>
              </a:rPr>
              <a:t>for (int j=0;j&lt;poof.size();j++)</a:t>
            </a:r>
          </a:p>
          <a:p>
            <a:r>
              <a:rPr lang="en-US" sz="1900">
                <a:solidFill>
                  <a:schemeClr val="accent2"/>
                </a:solidFill>
                <a:cs typeface="Times New Roman" pitchFamily="18" charset="0"/>
              </a:rPr>
              <a:t>   cout &lt;&lt; </a:t>
            </a:r>
            <a:r>
              <a:rPr lang="en-US" sz="1900">
                <a:solidFill>
                  <a:srgbClr val="6600CC"/>
                </a:solidFill>
                <a:cs typeface="Times New Roman" pitchFamily="18" charset="0"/>
              </a:rPr>
              <a:t>poof[</a:t>
            </a:r>
            <a:r>
              <a:rPr lang="en-US" sz="1900">
                <a:solidFill>
                  <a:srgbClr val="FF3300"/>
                </a:solidFill>
                <a:cs typeface="Times New Roman" pitchFamily="18" charset="0"/>
              </a:rPr>
              <a:t>j</a:t>
            </a:r>
            <a:r>
              <a:rPr lang="en-US" sz="1900">
                <a:solidFill>
                  <a:srgbClr val="6600CC"/>
                </a:solidFill>
                <a:cs typeface="Times New Roman" pitchFamily="18" charset="0"/>
              </a:rPr>
              <a:t>]</a:t>
            </a:r>
            <a:r>
              <a:rPr lang="en-US" sz="1900">
                <a:solidFill>
                  <a:schemeClr val="accent2"/>
                </a:solidFill>
                <a:cs typeface="Times New Roman" pitchFamily="18" charset="0"/>
              </a:rPr>
              <a:t>;   </a:t>
            </a:r>
          </a:p>
        </p:txBody>
      </p:sp>
      <p:sp>
        <p:nvSpPr>
          <p:cNvPr id="407566" name="Text Box 14"/>
          <p:cNvSpPr txBox="1">
            <a:spLocks noChangeArrowheads="1"/>
          </p:cNvSpPr>
          <p:nvPr/>
        </p:nvSpPr>
        <p:spPr bwMode="auto">
          <a:xfrm>
            <a:off x="5334000" y="3886200"/>
            <a:ext cx="38100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None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of the other STL containers have an easy-to-use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“retrieve”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method to quickly go thru the items.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07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07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7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7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4075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7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4075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7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7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7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7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7" grpId="0" autoUpdateAnimBg="0"/>
      <p:bldP spid="407558" grpId="0" autoUpdateAnimBg="0"/>
      <p:bldP spid="407563" grpId="0"/>
      <p:bldP spid="407564" grpId="0"/>
      <p:bldP spid="407564" grpId="1"/>
      <p:bldP spid="407565" grpId="0" autoUpdateAnimBg="0"/>
      <p:bldP spid="407565" grpId="1"/>
      <p:bldP spid="407566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A272-2265-4480-8EEB-1C0745AC4D13}" type="slidenum">
              <a:rPr lang="en-US"/>
              <a:pPr/>
              <a:t>32</a:t>
            </a:fld>
            <a:endParaRPr lang="en-US"/>
          </a:p>
        </p:txBody>
      </p:sp>
      <p:sp>
        <p:nvSpPr>
          <p:cNvPr id="408579" name="Text Box 3"/>
          <p:cNvSpPr txBox="1">
            <a:spLocks noChangeArrowheads="1"/>
          </p:cNvSpPr>
          <p:nvPr/>
        </p:nvSpPr>
        <p:spPr bwMode="auto">
          <a:xfrm>
            <a:off x="284163" y="838200"/>
            <a:ext cx="87074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To enumerate the contents of a container (e.g., a list or vector), you typically use an </a:t>
            </a:r>
            <a:r>
              <a:rPr lang="en-US" sz="24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iterator variable</a:t>
            </a:r>
            <a:r>
              <a:rPr lang="en-US" sz="24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08631" name="Rectangle 55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  <a:noFill/>
          <a:ln/>
        </p:spPr>
        <p:txBody>
          <a:bodyPr/>
          <a:lstStyle/>
          <a:p>
            <a:r>
              <a:rPr lang="en-US" sz="4000"/>
              <a:t>Iterating Through The Items </a:t>
            </a:r>
          </a:p>
        </p:txBody>
      </p:sp>
      <p:sp>
        <p:nvSpPr>
          <p:cNvPr id="408634" name="Text Box 58"/>
          <p:cNvSpPr txBox="1">
            <a:spLocks noChangeArrowheads="1"/>
          </p:cNvSpPr>
          <p:nvPr/>
        </p:nvSpPr>
        <p:spPr bwMode="auto">
          <a:xfrm>
            <a:off x="228600" y="1981200"/>
            <a:ext cx="3765550" cy="44894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main()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	myVec;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myVec.push_back(1234);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myVec.push_back(5);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myVec.push_back(7);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408657" name="Text Box 81"/>
          <p:cNvSpPr txBox="1">
            <a:spLocks noChangeArrowheads="1"/>
          </p:cNvSpPr>
          <p:nvPr/>
        </p:nvSpPr>
        <p:spPr bwMode="auto">
          <a:xfrm>
            <a:off x="4159250" y="1784350"/>
            <a:ext cx="460375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An iterator variable is just like a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pointer variable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, but </a:t>
            </a:r>
            <a:r>
              <a:rPr lang="en-US" sz="2200" b="0" smtClean="0">
                <a:latin typeface="Comic Sans MS" pitchFamily="66" charset="0"/>
                <a:cs typeface="Times New Roman" pitchFamily="18" charset="0"/>
              </a:rPr>
              <a:t>it’s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used just with STL containers.</a:t>
            </a:r>
          </a:p>
        </p:txBody>
      </p:sp>
      <p:sp>
        <p:nvSpPr>
          <p:cNvPr id="408676" name="Text Box 100"/>
          <p:cNvSpPr txBox="1">
            <a:spLocks noChangeArrowheads="1"/>
          </p:cNvSpPr>
          <p:nvPr/>
        </p:nvSpPr>
        <p:spPr bwMode="auto">
          <a:xfrm>
            <a:off x="4000500" y="4262438"/>
            <a:ext cx="5027613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Just like a pointer, you can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increment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and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decrement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an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iterator to move it up/down through a container’s items.</a:t>
            </a:r>
          </a:p>
        </p:txBody>
      </p:sp>
      <p:sp>
        <p:nvSpPr>
          <p:cNvPr id="408678" name="Text Box 102"/>
          <p:cNvSpPr txBox="1">
            <a:spLocks noChangeArrowheads="1"/>
          </p:cNvSpPr>
          <p:nvPr/>
        </p:nvSpPr>
        <p:spPr bwMode="auto">
          <a:xfrm>
            <a:off x="4225925" y="5888038"/>
            <a:ext cx="46577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You can also use the iterator to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read/write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each value it points to.</a:t>
            </a:r>
          </a:p>
        </p:txBody>
      </p:sp>
      <p:sp>
        <p:nvSpPr>
          <p:cNvPr id="408679" name="Text Box 103"/>
          <p:cNvSpPr txBox="1">
            <a:spLocks noChangeArrowheads="1"/>
          </p:cNvSpPr>
          <p:nvPr/>
        </p:nvSpPr>
        <p:spPr bwMode="auto">
          <a:xfrm>
            <a:off x="4040188" y="3038475"/>
            <a:ext cx="4852987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Typically, you start by pointing an iterator to some item in your container (e.g., the first item).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9" grpId="0"/>
      <p:bldP spid="408657" grpId="0"/>
      <p:bldP spid="408676" grpId="0"/>
      <p:bldP spid="408678" grpId="0"/>
      <p:bldP spid="40867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334B-DCC7-4B35-AD54-7672EAC44D8D}" type="slidenum">
              <a:rPr lang="en-US"/>
              <a:pPr/>
              <a:t>33</a:t>
            </a:fld>
            <a:endParaRPr lang="en-US"/>
          </a:p>
        </p:txBody>
      </p:sp>
      <p:sp>
        <p:nvSpPr>
          <p:cNvPr id="62464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Defining an Iterator </a:t>
            </a:r>
          </a:p>
        </p:txBody>
      </p:sp>
      <p:sp>
        <p:nvSpPr>
          <p:cNvPr id="624644" name="Text Box 4"/>
          <p:cNvSpPr txBox="1">
            <a:spLocks noChangeArrowheads="1"/>
          </p:cNvSpPr>
          <p:nvPr/>
        </p:nvSpPr>
        <p:spPr bwMode="auto">
          <a:xfrm>
            <a:off x="228600" y="1981200"/>
            <a:ext cx="3765550" cy="44894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main()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	myVec;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myVec.push_back(1234);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myVec.push_back(5);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myVec.push_back(7);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624645" name="Text Box 5"/>
          <p:cNvSpPr txBox="1">
            <a:spLocks noChangeArrowheads="1"/>
          </p:cNvSpPr>
          <p:nvPr/>
        </p:nvSpPr>
        <p:spPr bwMode="auto">
          <a:xfrm>
            <a:off x="366713" y="2528888"/>
            <a:ext cx="13414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24647" name="Text Box 7"/>
          <p:cNvSpPr txBox="1">
            <a:spLocks noChangeArrowheads="1"/>
          </p:cNvSpPr>
          <p:nvPr/>
        </p:nvSpPr>
        <p:spPr bwMode="auto">
          <a:xfrm>
            <a:off x="4267200" y="4371975"/>
            <a:ext cx="4603750" cy="149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Here are a few more examples:</a:t>
            </a:r>
          </a:p>
          <a:p>
            <a:pPr algn="ctr"/>
            <a:endParaRPr lang="en-US" sz="1000" b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sz="2400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  <a:r>
              <a:rPr lang="en-US" sz="2400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sz="2400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::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it2;</a:t>
            </a:r>
          </a:p>
          <a:p>
            <a:pPr algn="ctr"/>
            <a:endParaRPr lang="en-US" sz="1000" b="0">
              <a:solidFill>
                <a:srgbClr val="006666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sz="2400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float</a:t>
            </a:r>
            <a:r>
              <a:rPr lang="en-US" sz="2400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sz="2400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::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it3;</a:t>
            </a:r>
          </a:p>
        </p:txBody>
      </p:sp>
      <p:sp>
        <p:nvSpPr>
          <p:cNvPr id="624648" name="Text Box 8"/>
          <p:cNvSpPr txBox="1">
            <a:spLocks noChangeArrowheads="1"/>
          </p:cNvSpPr>
          <p:nvPr/>
        </p:nvSpPr>
        <p:spPr bwMode="auto">
          <a:xfrm>
            <a:off x="4235450" y="2238375"/>
            <a:ext cx="465296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To define an iterator variable,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write the 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container type</a:t>
            </a:r>
          </a:p>
          <a:p>
            <a:pPr algn="ctr"/>
            <a:r>
              <a:rPr lang="en-US" sz="24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followed by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400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two colons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,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followed by the word 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</a:p>
          <a:p>
            <a:pPr algn="ctr"/>
            <a:r>
              <a:rPr lang="en-US" sz="24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and then a </a:t>
            </a:r>
            <a:r>
              <a:rPr lang="en-US" sz="24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variable name.</a:t>
            </a:r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24649" name="Text Box 9"/>
          <p:cNvSpPr txBox="1">
            <a:spLocks noChangeArrowheads="1"/>
          </p:cNvSpPr>
          <p:nvPr/>
        </p:nvSpPr>
        <p:spPr bwMode="auto">
          <a:xfrm>
            <a:off x="1600200" y="4205288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::</a:t>
            </a:r>
          </a:p>
        </p:txBody>
      </p:sp>
      <p:sp>
        <p:nvSpPr>
          <p:cNvPr id="624650" name="Text Box 10"/>
          <p:cNvSpPr txBox="1">
            <a:spLocks noChangeArrowheads="1"/>
          </p:cNvSpPr>
          <p:nvPr/>
        </p:nvSpPr>
        <p:spPr bwMode="auto">
          <a:xfrm>
            <a:off x="1862138" y="4217988"/>
            <a:ext cx="1046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8000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</a:p>
        </p:txBody>
      </p:sp>
      <p:sp>
        <p:nvSpPr>
          <p:cNvPr id="624651" name="Text Box 11"/>
          <p:cNvSpPr txBox="1">
            <a:spLocks noChangeArrowheads="1"/>
          </p:cNvSpPr>
          <p:nvPr/>
        </p:nvSpPr>
        <p:spPr bwMode="auto">
          <a:xfrm>
            <a:off x="2852738" y="4214813"/>
            <a:ext cx="4238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62535E-6 L 0.0033 0.2488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246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124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24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24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24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45" grpId="0"/>
      <p:bldP spid="624645" grpId="1"/>
      <p:bldP spid="624647" grpId="0" build="p"/>
      <p:bldP spid="624648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560D9-C59E-4CD6-8DDF-00C266E5A58F}" type="slidenum">
              <a:rPr lang="en-US"/>
              <a:pPr/>
              <a:t>34</a:t>
            </a:fld>
            <a:endParaRPr lang="en-US"/>
          </a:p>
        </p:txBody>
      </p:sp>
      <p:sp>
        <p:nvSpPr>
          <p:cNvPr id="411705" name="Text Box 57"/>
          <p:cNvSpPr txBox="1">
            <a:spLocks noChangeArrowheads="1"/>
          </p:cNvSpPr>
          <p:nvPr/>
        </p:nvSpPr>
        <p:spPr bwMode="auto">
          <a:xfrm>
            <a:off x="228600" y="762000"/>
            <a:ext cx="3765550" cy="4214813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main()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	myVec;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myVec.push_back(1234);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myVec.push_back(5);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myVec.push_back(7);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411664" name="Text Box 16"/>
          <p:cNvSpPr txBox="1">
            <a:spLocks noChangeArrowheads="1"/>
          </p:cNvSpPr>
          <p:nvPr/>
        </p:nvSpPr>
        <p:spPr bwMode="auto">
          <a:xfrm>
            <a:off x="457200" y="3214688"/>
            <a:ext cx="21542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= myVec.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begin();</a:t>
            </a:r>
          </a:p>
        </p:txBody>
      </p:sp>
      <p:sp>
        <p:nvSpPr>
          <p:cNvPr id="411707" name="Rectangle 59"/>
          <p:cNvSpPr>
            <a:spLocks noChangeArrowheads="1"/>
          </p:cNvSpPr>
          <p:nvPr/>
        </p:nvSpPr>
        <p:spPr bwMode="auto">
          <a:xfrm>
            <a:off x="457200" y="2852738"/>
            <a:ext cx="2716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::</a:t>
            </a:r>
            <a:r>
              <a:rPr lang="en-US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 it;</a:t>
            </a:r>
          </a:p>
        </p:txBody>
      </p:sp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STL Iterators</a:t>
            </a:r>
          </a:p>
        </p:txBody>
      </p:sp>
      <p:sp>
        <p:nvSpPr>
          <p:cNvPr id="411677" name="Text Box 29"/>
          <p:cNvSpPr txBox="1">
            <a:spLocks noChangeArrowheads="1"/>
          </p:cNvSpPr>
          <p:nvPr/>
        </p:nvSpPr>
        <p:spPr bwMode="auto">
          <a:xfrm>
            <a:off x="4273550" y="990600"/>
            <a:ext cx="4652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How do you use your iterator?</a:t>
            </a:r>
          </a:p>
        </p:txBody>
      </p:sp>
      <p:sp>
        <p:nvSpPr>
          <p:cNvPr id="411708" name="Rectangle 60"/>
          <p:cNvSpPr>
            <a:spLocks noChangeArrowheads="1"/>
          </p:cNvSpPr>
          <p:nvPr/>
        </p:nvSpPr>
        <p:spPr bwMode="auto">
          <a:xfrm>
            <a:off x="2263775" y="5386388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11709" name="Text Box 61"/>
          <p:cNvSpPr txBox="1">
            <a:spLocks noChangeArrowheads="1"/>
          </p:cNvSpPr>
          <p:nvPr/>
        </p:nvSpPr>
        <p:spPr bwMode="auto">
          <a:xfrm>
            <a:off x="1790700" y="5437188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[0]  </a:t>
            </a:r>
          </a:p>
        </p:txBody>
      </p:sp>
      <p:sp>
        <p:nvSpPr>
          <p:cNvPr id="411710" name="Rectangle 62"/>
          <p:cNvSpPr>
            <a:spLocks noChangeArrowheads="1"/>
          </p:cNvSpPr>
          <p:nvPr/>
        </p:nvSpPr>
        <p:spPr bwMode="auto">
          <a:xfrm>
            <a:off x="2257425" y="5791200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11711" name="Text Box 63"/>
          <p:cNvSpPr txBox="1">
            <a:spLocks noChangeArrowheads="1"/>
          </p:cNvSpPr>
          <p:nvPr/>
        </p:nvSpPr>
        <p:spPr bwMode="auto">
          <a:xfrm>
            <a:off x="1804988" y="5842000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[1]  </a:t>
            </a:r>
          </a:p>
        </p:txBody>
      </p:sp>
      <p:sp>
        <p:nvSpPr>
          <p:cNvPr id="411712" name="Rectangle 64"/>
          <p:cNvSpPr>
            <a:spLocks noChangeArrowheads="1"/>
          </p:cNvSpPr>
          <p:nvPr/>
        </p:nvSpPr>
        <p:spPr bwMode="auto">
          <a:xfrm>
            <a:off x="2257425" y="6172200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11713" name="Text Box 65"/>
          <p:cNvSpPr txBox="1">
            <a:spLocks noChangeArrowheads="1"/>
          </p:cNvSpPr>
          <p:nvPr/>
        </p:nvSpPr>
        <p:spPr bwMode="auto">
          <a:xfrm>
            <a:off x="1784350" y="6223000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[2]  </a:t>
            </a:r>
          </a:p>
        </p:txBody>
      </p:sp>
      <p:sp>
        <p:nvSpPr>
          <p:cNvPr id="411714" name="Text Box 66"/>
          <p:cNvSpPr txBox="1">
            <a:spLocks noChangeArrowheads="1"/>
          </p:cNvSpPr>
          <p:nvPr/>
        </p:nvSpPr>
        <p:spPr bwMode="auto">
          <a:xfrm>
            <a:off x="2174875" y="4953000"/>
            <a:ext cx="1177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myVec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11715" name="Text Box 67"/>
          <p:cNvSpPr txBox="1">
            <a:spLocks noChangeArrowheads="1"/>
          </p:cNvSpPr>
          <p:nvPr/>
        </p:nvSpPr>
        <p:spPr bwMode="auto">
          <a:xfrm>
            <a:off x="2273300" y="5357813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1234</a:t>
            </a:r>
          </a:p>
        </p:txBody>
      </p:sp>
      <p:sp>
        <p:nvSpPr>
          <p:cNvPr id="411716" name="Text Box 68"/>
          <p:cNvSpPr txBox="1">
            <a:spLocks noChangeArrowheads="1"/>
          </p:cNvSpPr>
          <p:nvPr/>
        </p:nvSpPr>
        <p:spPr bwMode="auto">
          <a:xfrm>
            <a:off x="2527300" y="57673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5</a:t>
            </a:r>
          </a:p>
        </p:txBody>
      </p:sp>
      <p:sp>
        <p:nvSpPr>
          <p:cNvPr id="411717" name="Text Box 69"/>
          <p:cNvSpPr txBox="1">
            <a:spLocks noChangeArrowheads="1"/>
          </p:cNvSpPr>
          <p:nvPr/>
        </p:nvSpPr>
        <p:spPr bwMode="auto">
          <a:xfrm>
            <a:off x="2530475" y="61483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7</a:t>
            </a:r>
          </a:p>
        </p:txBody>
      </p:sp>
      <p:sp>
        <p:nvSpPr>
          <p:cNvPr id="411722" name="Rectangle 74"/>
          <p:cNvSpPr>
            <a:spLocks noChangeArrowheads="1"/>
          </p:cNvSpPr>
          <p:nvPr/>
        </p:nvSpPr>
        <p:spPr bwMode="auto">
          <a:xfrm>
            <a:off x="142875" y="5486400"/>
            <a:ext cx="41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</a:t>
            </a:r>
          </a:p>
        </p:txBody>
      </p:sp>
      <p:sp>
        <p:nvSpPr>
          <p:cNvPr id="411726" name="Rectangle 78"/>
          <p:cNvSpPr>
            <a:spLocks noChangeArrowheads="1"/>
          </p:cNvSpPr>
          <p:nvPr/>
        </p:nvSpPr>
        <p:spPr bwMode="auto">
          <a:xfrm>
            <a:off x="612775" y="5595938"/>
            <a:ext cx="638175" cy="304800"/>
          </a:xfrm>
          <a:prstGeom prst="rect">
            <a:avLst/>
          </a:prstGeom>
          <a:solidFill>
            <a:srgbClr val="FFF1EB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27" name="Text Box 79"/>
          <p:cNvSpPr txBox="1">
            <a:spLocks noChangeArrowheads="1"/>
          </p:cNvSpPr>
          <p:nvPr/>
        </p:nvSpPr>
        <p:spPr bwMode="auto">
          <a:xfrm>
            <a:off x="781050" y="5514975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?</a:t>
            </a:r>
          </a:p>
        </p:txBody>
      </p:sp>
      <p:sp>
        <p:nvSpPr>
          <p:cNvPr id="411729" name="Text Box 81"/>
          <p:cNvSpPr txBox="1">
            <a:spLocks noChangeArrowheads="1"/>
          </p:cNvSpPr>
          <p:nvPr/>
        </p:nvSpPr>
        <p:spPr bwMode="auto">
          <a:xfrm>
            <a:off x="3962400" y="2789238"/>
            <a:ext cx="5105400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For example, to point your iterator at the first item, simply use the container’s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begin()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method.</a:t>
            </a:r>
          </a:p>
        </p:txBody>
      </p:sp>
      <p:sp>
        <p:nvSpPr>
          <p:cNvPr id="411730" name="Text Box 82"/>
          <p:cNvSpPr txBox="1">
            <a:spLocks noChangeArrowheads="1"/>
          </p:cNvSpPr>
          <p:nvPr/>
        </p:nvSpPr>
        <p:spPr bwMode="auto">
          <a:xfrm>
            <a:off x="4114800" y="1676400"/>
            <a:ext cx="48053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Well, first you must point it at an item in your container...</a:t>
            </a:r>
          </a:p>
        </p:txBody>
      </p:sp>
      <p:sp>
        <p:nvSpPr>
          <p:cNvPr id="411731" name="Line 83"/>
          <p:cNvSpPr>
            <a:spLocks noChangeShapeType="1"/>
          </p:cNvSpPr>
          <p:nvPr/>
        </p:nvSpPr>
        <p:spPr bwMode="auto">
          <a:xfrm>
            <a:off x="214313" y="30337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32" name="Line 84"/>
          <p:cNvSpPr>
            <a:spLocks noChangeShapeType="1"/>
          </p:cNvSpPr>
          <p:nvPr/>
        </p:nvSpPr>
        <p:spPr bwMode="auto">
          <a:xfrm>
            <a:off x="195263" y="34004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33" name="Freeform 85"/>
          <p:cNvSpPr>
            <a:spLocks/>
          </p:cNvSpPr>
          <p:nvPr/>
        </p:nvSpPr>
        <p:spPr bwMode="auto">
          <a:xfrm>
            <a:off x="1022350" y="5410200"/>
            <a:ext cx="1219200" cy="381000"/>
          </a:xfrm>
          <a:custGeom>
            <a:avLst/>
            <a:gdLst>
              <a:gd name="T0" fmla="*/ 0 w 768"/>
              <a:gd name="T1" fmla="*/ 144 h 144"/>
              <a:gd name="T2" fmla="*/ 336 w 768"/>
              <a:gd name="T3" fmla="*/ 48 h 144"/>
              <a:gd name="T4" fmla="*/ 768 w 768"/>
              <a:gd name="T5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04" y="108"/>
                  <a:pt x="208" y="72"/>
                  <a:pt x="336" y="48"/>
                </a:cubicBezTo>
                <a:cubicBezTo>
                  <a:pt x="464" y="24"/>
                  <a:pt x="616" y="12"/>
                  <a:pt x="768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734" name="Text Box 86"/>
          <p:cNvSpPr txBox="1">
            <a:spLocks noChangeArrowheads="1"/>
          </p:cNvSpPr>
          <p:nvPr/>
        </p:nvSpPr>
        <p:spPr bwMode="auto">
          <a:xfrm>
            <a:off x="4038600" y="4160838"/>
            <a:ext cx="51054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Once the iterator points at a value, you can </a:t>
            </a:r>
            <a:r>
              <a:rPr lang="en-US" sz="2200" b="0" dirty="0" smtClean="0">
                <a:latin typeface="Comic Sans MS" pitchFamily="66" charset="0"/>
                <a:cs typeface="Times New Roman" pitchFamily="18" charset="0"/>
              </a:rPr>
              <a:t>use the </a:t>
            </a:r>
            <a: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*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 operator with it </a:t>
            </a:r>
            <a:br>
              <a:rPr lang="en-US" sz="2200" b="0" dirty="0">
                <a:latin typeface="Comic Sans MS" pitchFamily="66" charset="0"/>
                <a:cs typeface="Times New Roman" pitchFamily="18" charset="0"/>
              </a:rPr>
            </a:b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to access the value.</a:t>
            </a:r>
          </a:p>
        </p:txBody>
      </p:sp>
      <p:sp>
        <p:nvSpPr>
          <p:cNvPr id="411735" name="Text Box 87"/>
          <p:cNvSpPr txBox="1">
            <a:spLocks noChangeArrowheads="1"/>
          </p:cNvSpPr>
          <p:nvPr/>
        </p:nvSpPr>
        <p:spPr bwMode="auto">
          <a:xfrm>
            <a:off x="442913" y="3557588"/>
            <a:ext cx="1571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cout &lt;&lt;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(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*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it) ;</a:t>
            </a:r>
            <a:endParaRPr lang="en-US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11737" name="Line 89"/>
          <p:cNvSpPr>
            <a:spLocks noChangeShapeType="1"/>
          </p:cNvSpPr>
          <p:nvPr/>
        </p:nvSpPr>
        <p:spPr bwMode="auto">
          <a:xfrm>
            <a:off x="200025" y="37766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38" name="Text Box 90"/>
          <p:cNvSpPr txBox="1">
            <a:spLocks noChangeArrowheads="1"/>
          </p:cNvSpPr>
          <p:nvPr/>
        </p:nvSpPr>
        <p:spPr bwMode="auto">
          <a:xfrm>
            <a:off x="7239000" y="6324600"/>
            <a:ext cx="954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1234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11741" name="AutoShape 93"/>
          <p:cNvSpPr>
            <a:spLocks noChangeArrowheads="1"/>
          </p:cNvSpPr>
          <p:nvPr/>
        </p:nvSpPr>
        <p:spPr bwMode="auto">
          <a:xfrm>
            <a:off x="1981200" y="1571625"/>
            <a:ext cx="4648200" cy="1371600"/>
          </a:xfrm>
          <a:prstGeom prst="wedgeRoundRectCallout">
            <a:avLst>
              <a:gd name="adj1" fmla="val -44468"/>
              <a:gd name="adj2" fmla="val 73380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000" b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When you call the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begin()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method it returns the position of the very first item in the container.</a:t>
            </a:r>
          </a:p>
        </p:txBody>
      </p:sp>
      <p:grpSp>
        <p:nvGrpSpPr>
          <p:cNvPr id="411743" name="Group 95"/>
          <p:cNvGrpSpPr>
            <a:grpSpLocks/>
          </p:cNvGrpSpPr>
          <p:nvPr/>
        </p:nvGrpSpPr>
        <p:grpSpPr bwMode="auto">
          <a:xfrm>
            <a:off x="3200400" y="5324475"/>
            <a:ext cx="2411413" cy="457200"/>
            <a:chOff x="1920" y="3773"/>
            <a:chExt cx="1519" cy="288"/>
          </a:xfrm>
        </p:grpSpPr>
        <p:sp>
          <p:nvSpPr>
            <p:cNvPr id="411744" name="Text Box 96"/>
            <p:cNvSpPr txBox="1">
              <a:spLocks noChangeArrowheads="1"/>
            </p:cNvSpPr>
            <p:nvPr/>
          </p:nvSpPr>
          <p:spPr bwMode="auto">
            <a:xfrm>
              <a:off x="2081" y="3773"/>
              <a:ext cx="13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myVec.begin()</a:t>
              </a:r>
            </a:p>
          </p:txBody>
        </p:sp>
        <p:sp>
          <p:nvSpPr>
            <p:cNvPr id="411745" name="Line 97"/>
            <p:cNvSpPr>
              <a:spLocks noChangeShapeType="1"/>
            </p:cNvSpPr>
            <p:nvPr/>
          </p:nvSpPr>
          <p:spPr bwMode="auto">
            <a:xfrm flipH="1">
              <a:off x="1920" y="3936"/>
              <a:ext cx="19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757" name="AutoShape 109"/>
          <p:cNvSpPr>
            <a:spLocks noChangeArrowheads="1"/>
          </p:cNvSpPr>
          <p:nvPr/>
        </p:nvSpPr>
        <p:spPr bwMode="auto">
          <a:xfrm>
            <a:off x="1752600" y="457200"/>
            <a:ext cx="5943600" cy="2895600"/>
          </a:xfrm>
          <a:prstGeom prst="wedgeRoundRectCallout">
            <a:avLst>
              <a:gd name="adj1" fmla="val -45671"/>
              <a:gd name="adj2" fmla="val 61074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Carey says:</a:t>
            </a:r>
          </a:p>
          <a:p>
            <a:pPr algn="ctr"/>
            <a:endParaRPr lang="en-US" sz="1000" b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When we use the * operator with an iterator, this is called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 overloading.</a:t>
            </a:r>
          </a:p>
          <a:p>
            <a:pPr algn="ctr"/>
            <a:endParaRPr lang="en-US" sz="2000" b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The C++ guys realized that you already use the * to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dereference pointers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, so why not use it to dereference iterators as well!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11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11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11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4117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1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11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1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64" grpId="0"/>
      <p:bldP spid="411677" grpId="0"/>
      <p:bldP spid="411722" grpId="0"/>
      <p:bldP spid="411726" grpId="0" animBg="1"/>
      <p:bldP spid="411727" grpId="0"/>
      <p:bldP spid="411727" grpId="1"/>
      <p:bldP spid="411729" grpId="0"/>
      <p:bldP spid="411730" grpId="0"/>
      <p:bldP spid="411731" grpId="0" animBg="1"/>
      <p:bldP spid="411731" grpId="1" animBg="1"/>
      <p:bldP spid="411732" grpId="0" animBg="1"/>
      <p:bldP spid="411732" grpId="1" animBg="1"/>
      <p:bldP spid="411733" grpId="0" animBg="1"/>
      <p:bldP spid="411734" grpId="0"/>
      <p:bldP spid="411735" grpId="0"/>
      <p:bldP spid="411737" grpId="0" animBg="1"/>
      <p:bldP spid="411737" grpId="1" animBg="1"/>
      <p:bldP spid="411738" grpId="0"/>
      <p:bldP spid="411741" grpId="1" animBg="1"/>
      <p:bldP spid="411741" grpId="2" animBg="1"/>
      <p:bldP spid="411757" grpId="0" animBg="1"/>
      <p:bldP spid="411757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E505-BF8C-4ED9-9EC5-5A7E58E180A4}" type="slidenum">
              <a:rPr lang="en-US"/>
              <a:pPr/>
              <a:t>35</a:t>
            </a:fld>
            <a:endParaRPr lang="en-US"/>
          </a:p>
        </p:txBody>
      </p:sp>
      <p:sp>
        <p:nvSpPr>
          <p:cNvPr id="590850" name="Text Box 2"/>
          <p:cNvSpPr txBox="1">
            <a:spLocks noChangeArrowheads="1"/>
          </p:cNvSpPr>
          <p:nvPr/>
        </p:nvSpPr>
        <p:spPr bwMode="auto">
          <a:xfrm>
            <a:off x="228600" y="762000"/>
            <a:ext cx="3765550" cy="4214813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main()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	myVec;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myVec.push_back(1234);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myVec.push_back(5);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myVec.push_back(7);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5908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STL Iterators</a:t>
            </a:r>
          </a:p>
        </p:txBody>
      </p:sp>
      <p:sp>
        <p:nvSpPr>
          <p:cNvPr id="590854" name="Text Box 6"/>
          <p:cNvSpPr txBox="1">
            <a:spLocks noChangeArrowheads="1"/>
          </p:cNvSpPr>
          <p:nvPr/>
        </p:nvSpPr>
        <p:spPr bwMode="auto">
          <a:xfrm>
            <a:off x="4273550" y="990600"/>
            <a:ext cx="4652963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You can move your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iterator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down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one item by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using the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++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operator!</a:t>
            </a:r>
          </a:p>
        </p:txBody>
      </p:sp>
      <p:sp>
        <p:nvSpPr>
          <p:cNvPr id="590861" name="Rectangle 13"/>
          <p:cNvSpPr>
            <a:spLocks noChangeArrowheads="1"/>
          </p:cNvSpPr>
          <p:nvPr/>
        </p:nvSpPr>
        <p:spPr bwMode="auto">
          <a:xfrm>
            <a:off x="2263775" y="5386388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0862" name="Text Box 14"/>
          <p:cNvSpPr txBox="1">
            <a:spLocks noChangeArrowheads="1"/>
          </p:cNvSpPr>
          <p:nvPr/>
        </p:nvSpPr>
        <p:spPr bwMode="auto">
          <a:xfrm>
            <a:off x="1790700" y="5437188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[0]  </a:t>
            </a:r>
          </a:p>
        </p:txBody>
      </p:sp>
      <p:sp>
        <p:nvSpPr>
          <p:cNvPr id="590863" name="Rectangle 15"/>
          <p:cNvSpPr>
            <a:spLocks noChangeArrowheads="1"/>
          </p:cNvSpPr>
          <p:nvPr/>
        </p:nvSpPr>
        <p:spPr bwMode="auto">
          <a:xfrm>
            <a:off x="2257425" y="5791200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0864" name="Text Box 16"/>
          <p:cNvSpPr txBox="1">
            <a:spLocks noChangeArrowheads="1"/>
          </p:cNvSpPr>
          <p:nvPr/>
        </p:nvSpPr>
        <p:spPr bwMode="auto">
          <a:xfrm>
            <a:off x="1804988" y="5842000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[1]  </a:t>
            </a:r>
          </a:p>
        </p:txBody>
      </p:sp>
      <p:sp>
        <p:nvSpPr>
          <p:cNvPr id="590865" name="Rectangle 17"/>
          <p:cNvSpPr>
            <a:spLocks noChangeArrowheads="1"/>
          </p:cNvSpPr>
          <p:nvPr/>
        </p:nvSpPr>
        <p:spPr bwMode="auto">
          <a:xfrm>
            <a:off x="2257425" y="6172200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0866" name="Text Box 18"/>
          <p:cNvSpPr txBox="1">
            <a:spLocks noChangeArrowheads="1"/>
          </p:cNvSpPr>
          <p:nvPr/>
        </p:nvSpPr>
        <p:spPr bwMode="auto">
          <a:xfrm>
            <a:off x="1784350" y="6223000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[2]  </a:t>
            </a:r>
          </a:p>
        </p:txBody>
      </p:sp>
      <p:sp>
        <p:nvSpPr>
          <p:cNvPr id="590868" name="Text Box 20"/>
          <p:cNvSpPr txBox="1">
            <a:spLocks noChangeArrowheads="1"/>
          </p:cNvSpPr>
          <p:nvPr/>
        </p:nvSpPr>
        <p:spPr bwMode="auto">
          <a:xfrm>
            <a:off x="2273300" y="5357813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1234</a:t>
            </a:r>
          </a:p>
        </p:txBody>
      </p:sp>
      <p:sp>
        <p:nvSpPr>
          <p:cNvPr id="590869" name="Text Box 21"/>
          <p:cNvSpPr txBox="1">
            <a:spLocks noChangeArrowheads="1"/>
          </p:cNvSpPr>
          <p:nvPr/>
        </p:nvSpPr>
        <p:spPr bwMode="auto">
          <a:xfrm>
            <a:off x="2527300" y="57673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5</a:t>
            </a:r>
          </a:p>
        </p:txBody>
      </p:sp>
      <p:sp>
        <p:nvSpPr>
          <p:cNvPr id="590870" name="Text Box 22"/>
          <p:cNvSpPr txBox="1">
            <a:spLocks noChangeArrowheads="1"/>
          </p:cNvSpPr>
          <p:nvPr/>
        </p:nvSpPr>
        <p:spPr bwMode="auto">
          <a:xfrm>
            <a:off x="2530475" y="61483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7</a:t>
            </a:r>
          </a:p>
        </p:txBody>
      </p:sp>
      <p:sp>
        <p:nvSpPr>
          <p:cNvPr id="590871" name="Rectangle 23"/>
          <p:cNvSpPr>
            <a:spLocks noChangeArrowheads="1"/>
          </p:cNvSpPr>
          <p:nvPr/>
        </p:nvSpPr>
        <p:spPr bwMode="auto">
          <a:xfrm>
            <a:off x="142875" y="5486400"/>
            <a:ext cx="41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</a:t>
            </a:r>
          </a:p>
        </p:txBody>
      </p:sp>
      <p:sp>
        <p:nvSpPr>
          <p:cNvPr id="590872" name="Rectangle 24"/>
          <p:cNvSpPr>
            <a:spLocks noChangeArrowheads="1"/>
          </p:cNvSpPr>
          <p:nvPr/>
        </p:nvSpPr>
        <p:spPr bwMode="auto">
          <a:xfrm>
            <a:off x="612775" y="5595938"/>
            <a:ext cx="638175" cy="304800"/>
          </a:xfrm>
          <a:prstGeom prst="rect">
            <a:avLst/>
          </a:prstGeom>
          <a:solidFill>
            <a:srgbClr val="FFF1EB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0876" name="Line 28"/>
          <p:cNvSpPr>
            <a:spLocks noChangeShapeType="1"/>
          </p:cNvSpPr>
          <p:nvPr/>
        </p:nvSpPr>
        <p:spPr bwMode="auto">
          <a:xfrm>
            <a:off x="214313" y="41338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0878" name="Freeform 30"/>
          <p:cNvSpPr>
            <a:spLocks/>
          </p:cNvSpPr>
          <p:nvPr/>
        </p:nvSpPr>
        <p:spPr bwMode="auto">
          <a:xfrm>
            <a:off x="1022350" y="5410200"/>
            <a:ext cx="1219200" cy="381000"/>
          </a:xfrm>
          <a:custGeom>
            <a:avLst/>
            <a:gdLst>
              <a:gd name="T0" fmla="*/ 0 w 768"/>
              <a:gd name="T1" fmla="*/ 144 h 144"/>
              <a:gd name="T2" fmla="*/ 336 w 768"/>
              <a:gd name="T3" fmla="*/ 48 h 144"/>
              <a:gd name="T4" fmla="*/ 768 w 768"/>
              <a:gd name="T5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04" y="108"/>
                  <a:pt x="208" y="72"/>
                  <a:pt x="336" y="48"/>
                </a:cubicBezTo>
                <a:cubicBezTo>
                  <a:pt x="464" y="24"/>
                  <a:pt x="616" y="12"/>
                  <a:pt x="768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0879" name="Text Box 31"/>
          <p:cNvSpPr txBox="1">
            <a:spLocks noChangeArrowheads="1"/>
          </p:cNvSpPr>
          <p:nvPr/>
        </p:nvSpPr>
        <p:spPr bwMode="auto">
          <a:xfrm>
            <a:off x="4038600" y="2362200"/>
            <a:ext cx="5105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Now the iterator points to the second item!</a:t>
            </a:r>
          </a:p>
        </p:txBody>
      </p:sp>
      <p:sp>
        <p:nvSpPr>
          <p:cNvPr id="590851" name="Text Box 3"/>
          <p:cNvSpPr txBox="1">
            <a:spLocks noChangeArrowheads="1"/>
          </p:cNvSpPr>
          <p:nvPr/>
        </p:nvSpPr>
        <p:spPr bwMode="auto">
          <a:xfrm>
            <a:off x="457200" y="3214688"/>
            <a:ext cx="21542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= myVec.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begin()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;</a:t>
            </a:r>
            <a:endParaRPr lang="en-US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0852" name="Rectangle 4"/>
          <p:cNvSpPr>
            <a:spLocks noChangeArrowheads="1"/>
          </p:cNvSpPr>
          <p:nvPr/>
        </p:nvSpPr>
        <p:spPr bwMode="auto">
          <a:xfrm>
            <a:off x="457200" y="2852738"/>
            <a:ext cx="2716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::</a:t>
            </a:r>
            <a:r>
              <a:rPr lang="en-US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 it;</a:t>
            </a:r>
          </a:p>
        </p:txBody>
      </p:sp>
      <p:sp>
        <p:nvSpPr>
          <p:cNvPr id="590880" name="Text Box 32"/>
          <p:cNvSpPr txBox="1">
            <a:spLocks noChangeArrowheads="1"/>
          </p:cNvSpPr>
          <p:nvPr/>
        </p:nvSpPr>
        <p:spPr bwMode="auto">
          <a:xfrm>
            <a:off x="442913" y="3557588"/>
            <a:ext cx="1571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cout &lt;&lt;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(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*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it) ;</a:t>
            </a:r>
            <a:endParaRPr lang="en-US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0884" name="Text Box 36"/>
          <p:cNvSpPr txBox="1">
            <a:spLocks noChangeArrowheads="1"/>
          </p:cNvSpPr>
          <p:nvPr/>
        </p:nvSpPr>
        <p:spPr bwMode="auto">
          <a:xfrm>
            <a:off x="471488" y="3948113"/>
            <a:ext cx="6429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++;</a:t>
            </a:r>
          </a:p>
        </p:txBody>
      </p:sp>
      <p:sp>
        <p:nvSpPr>
          <p:cNvPr id="590885" name="Freeform 37"/>
          <p:cNvSpPr>
            <a:spLocks/>
          </p:cNvSpPr>
          <p:nvPr/>
        </p:nvSpPr>
        <p:spPr bwMode="auto">
          <a:xfrm>
            <a:off x="990600" y="5702300"/>
            <a:ext cx="1219200" cy="165100"/>
          </a:xfrm>
          <a:custGeom>
            <a:avLst/>
            <a:gdLst>
              <a:gd name="T0" fmla="*/ 0 w 768"/>
              <a:gd name="T1" fmla="*/ 56 h 104"/>
              <a:gd name="T2" fmla="*/ 432 w 768"/>
              <a:gd name="T3" fmla="*/ 8 h 104"/>
              <a:gd name="T4" fmla="*/ 768 w 768"/>
              <a:gd name="T5" fmla="*/ 10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8" h="104">
                <a:moveTo>
                  <a:pt x="0" y="56"/>
                </a:moveTo>
                <a:cubicBezTo>
                  <a:pt x="152" y="28"/>
                  <a:pt x="304" y="0"/>
                  <a:pt x="432" y="8"/>
                </a:cubicBezTo>
                <a:cubicBezTo>
                  <a:pt x="560" y="16"/>
                  <a:pt x="664" y="60"/>
                  <a:pt x="768" y="10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0886" name="Text Box 38"/>
          <p:cNvSpPr txBox="1">
            <a:spLocks noChangeArrowheads="1"/>
          </p:cNvSpPr>
          <p:nvPr/>
        </p:nvSpPr>
        <p:spPr bwMode="auto">
          <a:xfrm>
            <a:off x="7239000" y="6324600"/>
            <a:ext cx="954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1234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90888" name="Text Box 40"/>
          <p:cNvSpPr txBox="1">
            <a:spLocks noChangeArrowheads="1"/>
          </p:cNvSpPr>
          <p:nvPr/>
        </p:nvSpPr>
        <p:spPr bwMode="auto">
          <a:xfrm>
            <a:off x="471488" y="4238625"/>
            <a:ext cx="1571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cout &lt;&lt;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(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*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it) ;</a:t>
            </a:r>
            <a:endParaRPr lang="en-US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0889" name="Line 41"/>
          <p:cNvSpPr>
            <a:spLocks noChangeShapeType="1"/>
          </p:cNvSpPr>
          <p:nvPr/>
        </p:nvSpPr>
        <p:spPr bwMode="auto">
          <a:xfrm>
            <a:off x="228600" y="44624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0890" name="Text Box 42"/>
          <p:cNvSpPr txBox="1">
            <a:spLocks noChangeArrowheads="1"/>
          </p:cNvSpPr>
          <p:nvPr/>
        </p:nvSpPr>
        <p:spPr bwMode="auto">
          <a:xfrm>
            <a:off x="8077200" y="6324600"/>
            <a:ext cx="446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5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90891" name="Line 43"/>
          <p:cNvSpPr>
            <a:spLocks noChangeShapeType="1"/>
          </p:cNvSpPr>
          <p:nvPr/>
        </p:nvSpPr>
        <p:spPr bwMode="auto">
          <a:xfrm>
            <a:off x="214313" y="37623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0892" name="Text Box 44"/>
          <p:cNvSpPr txBox="1">
            <a:spLocks noChangeArrowheads="1"/>
          </p:cNvSpPr>
          <p:nvPr/>
        </p:nvSpPr>
        <p:spPr bwMode="auto">
          <a:xfrm>
            <a:off x="3962400" y="3276600"/>
            <a:ext cx="5105400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In a similar way, you can use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the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--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operator to move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the iterator backward!</a:t>
            </a:r>
          </a:p>
        </p:txBody>
      </p:sp>
      <p:sp>
        <p:nvSpPr>
          <p:cNvPr id="590893" name="Text Box 45"/>
          <p:cNvSpPr txBox="1">
            <a:spLocks noChangeArrowheads="1"/>
          </p:cNvSpPr>
          <p:nvPr/>
        </p:nvSpPr>
        <p:spPr bwMode="auto">
          <a:xfrm>
            <a:off x="457200" y="4219575"/>
            <a:ext cx="65563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--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;</a:t>
            </a:r>
          </a:p>
        </p:txBody>
      </p:sp>
      <p:sp>
        <p:nvSpPr>
          <p:cNvPr id="590894" name="Text Box 46"/>
          <p:cNvSpPr txBox="1">
            <a:spLocks noChangeArrowheads="1"/>
          </p:cNvSpPr>
          <p:nvPr/>
        </p:nvSpPr>
        <p:spPr bwMode="auto">
          <a:xfrm>
            <a:off x="2174875" y="4953000"/>
            <a:ext cx="1177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myVec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grpSp>
        <p:nvGrpSpPr>
          <p:cNvPr id="590895" name="Group 47"/>
          <p:cNvGrpSpPr>
            <a:grpSpLocks/>
          </p:cNvGrpSpPr>
          <p:nvPr/>
        </p:nvGrpSpPr>
        <p:grpSpPr bwMode="auto">
          <a:xfrm>
            <a:off x="3200400" y="5324475"/>
            <a:ext cx="2411413" cy="457200"/>
            <a:chOff x="1920" y="3773"/>
            <a:chExt cx="1519" cy="288"/>
          </a:xfrm>
        </p:grpSpPr>
        <p:sp>
          <p:nvSpPr>
            <p:cNvPr id="590896" name="Text Box 48"/>
            <p:cNvSpPr txBox="1">
              <a:spLocks noChangeArrowheads="1"/>
            </p:cNvSpPr>
            <p:nvPr/>
          </p:nvSpPr>
          <p:spPr bwMode="auto">
            <a:xfrm>
              <a:off x="2081" y="3773"/>
              <a:ext cx="13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myVec.begin()</a:t>
              </a:r>
            </a:p>
          </p:txBody>
        </p:sp>
        <p:sp>
          <p:nvSpPr>
            <p:cNvPr id="590897" name="Line 49"/>
            <p:cNvSpPr>
              <a:spLocks noChangeShapeType="1"/>
            </p:cNvSpPr>
            <p:nvPr/>
          </p:nvSpPr>
          <p:spPr bwMode="auto">
            <a:xfrm flipH="1">
              <a:off x="1920" y="3936"/>
              <a:ext cx="19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0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5908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0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0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90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90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5908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90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5908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90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54" grpId="0"/>
      <p:bldP spid="590876" grpId="0" animBg="1"/>
      <p:bldP spid="590876" grpId="1" animBg="1"/>
      <p:bldP spid="590878" grpId="0" animBg="1"/>
      <p:bldP spid="590878" grpId="1" animBg="1"/>
      <p:bldP spid="590879" grpId="0"/>
      <p:bldP spid="590884" grpId="0"/>
      <p:bldP spid="590885" grpId="0" animBg="1"/>
      <p:bldP spid="590885" grpId="1" animBg="1"/>
      <p:bldP spid="590888" grpId="0"/>
      <p:bldP spid="590888" grpId="1"/>
      <p:bldP spid="590889" grpId="0" animBg="1"/>
      <p:bldP spid="590889" grpId="1" animBg="1"/>
      <p:bldP spid="590889" grpId="2" animBg="1"/>
      <p:bldP spid="590889" grpId="3" animBg="1"/>
      <p:bldP spid="590890" grpId="0"/>
      <p:bldP spid="590891" grpId="0" animBg="1"/>
      <p:bldP spid="590892" grpId="0"/>
      <p:bldP spid="59089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EC6E-14FC-4FE8-84C3-24C2FFAD1D21}" type="slidenum">
              <a:rPr lang="en-US"/>
              <a:pPr/>
              <a:t>36</a:t>
            </a:fld>
            <a:endParaRPr lang="en-US"/>
          </a:p>
        </p:txBody>
      </p:sp>
      <p:sp>
        <p:nvSpPr>
          <p:cNvPr id="592898" name="Text Box 2"/>
          <p:cNvSpPr txBox="1">
            <a:spLocks noChangeArrowheads="1"/>
          </p:cNvSpPr>
          <p:nvPr/>
        </p:nvSpPr>
        <p:spPr bwMode="auto">
          <a:xfrm>
            <a:off x="228600" y="762000"/>
            <a:ext cx="3765550" cy="3940175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main()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	myVec;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myVec.push_back(1234);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myVec.push_back(5);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myVec.push_back(7);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STL Iterators</a:t>
            </a:r>
          </a:p>
        </p:txBody>
      </p:sp>
      <p:sp>
        <p:nvSpPr>
          <p:cNvPr id="592900" name="Text Box 4"/>
          <p:cNvSpPr txBox="1">
            <a:spLocks noChangeArrowheads="1"/>
          </p:cNvSpPr>
          <p:nvPr/>
        </p:nvSpPr>
        <p:spPr bwMode="auto">
          <a:xfrm>
            <a:off x="3810000" y="914400"/>
            <a:ext cx="5257800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What if you want to point your iterator to the last item in the container? </a:t>
            </a:r>
          </a:p>
        </p:txBody>
      </p:sp>
      <p:grpSp>
        <p:nvGrpSpPr>
          <p:cNvPr id="592901" name="Group 5"/>
          <p:cNvGrpSpPr>
            <a:grpSpLocks/>
          </p:cNvGrpSpPr>
          <p:nvPr/>
        </p:nvGrpSpPr>
        <p:grpSpPr bwMode="auto">
          <a:xfrm>
            <a:off x="3248025" y="6219825"/>
            <a:ext cx="1876425" cy="396875"/>
            <a:chOff x="1920" y="3803"/>
            <a:chExt cx="1182" cy="250"/>
          </a:xfrm>
        </p:grpSpPr>
        <p:sp>
          <p:nvSpPr>
            <p:cNvPr id="592902" name="Text Box 6"/>
            <p:cNvSpPr txBox="1">
              <a:spLocks noChangeArrowheads="1"/>
            </p:cNvSpPr>
            <p:nvPr/>
          </p:nvSpPr>
          <p:spPr bwMode="auto">
            <a:xfrm>
              <a:off x="2081" y="3803"/>
              <a:ext cx="102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myVec.end()</a:t>
              </a:r>
            </a:p>
          </p:txBody>
        </p:sp>
        <p:sp>
          <p:nvSpPr>
            <p:cNvPr id="592903" name="Line 7"/>
            <p:cNvSpPr>
              <a:spLocks noChangeShapeType="1"/>
            </p:cNvSpPr>
            <p:nvPr/>
          </p:nvSpPr>
          <p:spPr bwMode="auto">
            <a:xfrm flipH="1">
              <a:off x="1920" y="3936"/>
              <a:ext cx="19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2904" name="Rectangle 8"/>
          <p:cNvSpPr>
            <a:spLocks noChangeArrowheads="1"/>
          </p:cNvSpPr>
          <p:nvPr/>
        </p:nvSpPr>
        <p:spPr bwMode="auto">
          <a:xfrm>
            <a:off x="2263775" y="5081588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2905" name="Text Box 9"/>
          <p:cNvSpPr txBox="1">
            <a:spLocks noChangeArrowheads="1"/>
          </p:cNvSpPr>
          <p:nvPr/>
        </p:nvSpPr>
        <p:spPr bwMode="auto">
          <a:xfrm>
            <a:off x="1790700" y="5132388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[0]  </a:t>
            </a:r>
          </a:p>
        </p:txBody>
      </p:sp>
      <p:sp>
        <p:nvSpPr>
          <p:cNvPr id="592906" name="Rectangle 10"/>
          <p:cNvSpPr>
            <a:spLocks noChangeArrowheads="1"/>
          </p:cNvSpPr>
          <p:nvPr/>
        </p:nvSpPr>
        <p:spPr bwMode="auto">
          <a:xfrm>
            <a:off x="2257425" y="5486400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2907" name="Text Box 11"/>
          <p:cNvSpPr txBox="1">
            <a:spLocks noChangeArrowheads="1"/>
          </p:cNvSpPr>
          <p:nvPr/>
        </p:nvSpPr>
        <p:spPr bwMode="auto">
          <a:xfrm>
            <a:off x="1804988" y="5537200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[1]  </a:t>
            </a:r>
          </a:p>
        </p:txBody>
      </p:sp>
      <p:sp>
        <p:nvSpPr>
          <p:cNvPr id="592908" name="Rectangle 12"/>
          <p:cNvSpPr>
            <a:spLocks noChangeArrowheads="1"/>
          </p:cNvSpPr>
          <p:nvPr/>
        </p:nvSpPr>
        <p:spPr bwMode="auto">
          <a:xfrm>
            <a:off x="2257425" y="5867400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2909" name="Text Box 13"/>
          <p:cNvSpPr txBox="1">
            <a:spLocks noChangeArrowheads="1"/>
          </p:cNvSpPr>
          <p:nvPr/>
        </p:nvSpPr>
        <p:spPr bwMode="auto">
          <a:xfrm>
            <a:off x="1784350" y="5918200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[2]  </a:t>
            </a:r>
          </a:p>
        </p:txBody>
      </p:sp>
      <p:sp>
        <p:nvSpPr>
          <p:cNvPr id="592910" name="Text Box 14"/>
          <p:cNvSpPr txBox="1">
            <a:spLocks noChangeArrowheads="1"/>
          </p:cNvSpPr>
          <p:nvPr/>
        </p:nvSpPr>
        <p:spPr bwMode="auto">
          <a:xfrm>
            <a:off x="2273300" y="5053013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1234</a:t>
            </a:r>
          </a:p>
        </p:txBody>
      </p:sp>
      <p:sp>
        <p:nvSpPr>
          <p:cNvPr id="592911" name="Text Box 15"/>
          <p:cNvSpPr txBox="1">
            <a:spLocks noChangeArrowheads="1"/>
          </p:cNvSpPr>
          <p:nvPr/>
        </p:nvSpPr>
        <p:spPr bwMode="auto">
          <a:xfrm>
            <a:off x="2527300" y="54625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5</a:t>
            </a:r>
          </a:p>
        </p:txBody>
      </p:sp>
      <p:sp>
        <p:nvSpPr>
          <p:cNvPr id="592912" name="Text Box 16"/>
          <p:cNvSpPr txBox="1">
            <a:spLocks noChangeArrowheads="1"/>
          </p:cNvSpPr>
          <p:nvPr/>
        </p:nvSpPr>
        <p:spPr bwMode="auto">
          <a:xfrm>
            <a:off x="2530475" y="58435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7</a:t>
            </a:r>
          </a:p>
        </p:txBody>
      </p:sp>
      <p:sp>
        <p:nvSpPr>
          <p:cNvPr id="592913" name="Rectangle 17"/>
          <p:cNvSpPr>
            <a:spLocks noChangeArrowheads="1"/>
          </p:cNvSpPr>
          <p:nvPr/>
        </p:nvSpPr>
        <p:spPr bwMode="auto">
          <a:xfrm>
            <a:off x="142875" y="5181600"/>
            <a:ext cx="41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</a:t>
            </a:r>
          </a:p>
        </p:txBody>
      </p:sp>
      <p:sp>
        <p:nvSpPr>
          <p:cNvPr id="592914" name="Rectangle 18"/>
          <p:cNvSpPr>
            <a:spLocks noChangeArrowheads="1"/>
          </p:cNvSpPr>
          <p:nvPr/>
        </p:nvSpPr>
        <p:spPr bwMode="auto">
          <a:xfrm>
            <a:off x="612775" y="5291138"/>
            <a:ext cx="638175" cy="304800"/>
          </a:xfrm>
          <a:prstGeom prst="rect">
            <a:avLst/>
          </a:prstGeom>
          <a:solidFill>
            <a:srgbClr val="FFF1EB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2917" name="Text Box 21"/>
          <p:cNvSpPr txBox="1">
            <a:spLocks noChangeArrowheads="1"/>
          </p:cNvSpPr>
          <p:nvPr/>
        </p:nvSpPr>
        <p:spPr bwMode="auto">
          <a:xfrm>
            <a:off x="4038600" y="2163763"/>
            <a:ext cx="51054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Well, it’s not quite so simple. </a:t>
            </a:r>
            <a:r>
              <a:rPr lang="en-US" sz="22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</a:t>
            </a:r>
            <a:endParaRPr lang="en-US" sz="22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2918" name="Text Box 22"/>
          <p:cNvSpPr txBox="1">
            <a:spLocks noChangeArrowheads="1"/>
          </p:cNvSpPr>
          <p:nvPr/>
        </p:nvSpPr>
        <p:spPr bwMode="auto">
          <a:xfrm>
            <a:off x="457200" y="3214688"/>
            <a:ext cx="19700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= myVec.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end()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;</a:t>
            </a:r>
            <a:endParaRPr lang="en-US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2919" name="Rectangle 23"/>
          <p:cNvSpPr>
            <a:spLocks noChangeArrowheads="1"/>
          </p:cNvSpPr>
          <p:nvPr/>
        </p:nvSpPr>
        <p:spPr bwMode="auto">
          <a:xfrm>
            <a:off x="457200" y="2852738"/>
            <a:ext cx="2716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::</a:t>
            </a:r>
            <a:r>
              <a:rPr lang="en-US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 it;</a:t>
            </a:r>
          </a:p>
        </p:txBody>
      </p:sp>
      <p:sp>
        <p:nvSpPr>
          <p:cNvPr id="592930" name="Text Box 34"/>
          <p:cNvSpPr txBox="1">
            <a:spLocks noChangeArrowheads="1"/>
          </p:cNvSpPr>
          <p:nvPr/>
        </p:nvSpPr>
        <p:spPr bwMode="auto">
          <a:xfrm>
            <a:off x="2174875" y="4648200"/>
            <a:ext cx="1177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myVec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grpSp>
        <p:nvGrpSpPr>
          <p:cNvPr id="592931" name="Group 35"/>
          <p:cNvGrpSpPr>
            <a:grpSpLocks/>
          </p:cNvGrpSpPr>
          <p:nvPr/>
        </p:nvGrpSpPr>
        <p:grpSpPr bwMode="auto">
          <a:xfrm>
            <a:off x="3200400" y="5067300"/>
            <a:ext cx="2084388" cy="396875"/>
            <a:chOff x="1920" y="3803"/>
            <a:chExt cx="1313" cy="250"/>
          </a:xfrm>
        </p:grpSpPr>
        <p:sp>
          <p:nvSpPr>
            <p:cNvPr id="592932" name="Text Box 36"/>
            <p:cNvSpPr txBox="1">
              <a:spLocks noChangeArrowheads="1"/>
            </p:cNvSpPr>
            <p:nvPr/>
          </p:nvSpPr>
          <p:spPr bwMode="auto">
            <a:xfrm>
              <a:off x="2081" y="3803"/>
              <a:ext cx="115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myVec.begin()</a:t>
              </a:r>
            </a:p>
          </p:txBody>
        </p:sp>
        <p:sp>
          <p:nvSpPr>
            <p:cNvPr id="592933" name="Line 37"/>
            <p:cNvSpPr>
              <a:spLocks noChangeShapeType="1"/>
            </p:cNvSpPr>
            <p:nvPr/>
          </p:nvSpPr>
          <p:spPr bwMode="auto">
            <a:xfrm flipH="1">
              <a:off x="1920" y="3936"/>
              <a:ext cx="19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2935" name="Text Box 39"/>
          <p:cNvSpPr txBox="1">
            <a:spLocks noChangeArrowheads="1"/>
          </p:cNvSpPr>
          <p:nvPr/>
        </p:nvSpPr>
        <p:spPr bwMode="auto">
          <a:xfrm>
            <a:off x="4038600" y="2667000"/>
            <a:ext cx="5105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Each container has an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end()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method, but it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doesn’t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point to the last item!</a:t>
            </a:r>
          </a:p>
        </p:txBody>
      </p:sp>
      <p:sp>
        <p:nvSpPr>
          <p:cNvPr id="592936" name="Text Box 40"/>
          <p:cNvSpPr txBox="1">
            <a:spLocks noChangeArrowheads="1"/>
          </p:cNvSpPr>
          <p:nvPr/>
        </p:nvSpPr>
        <p:spPr bwMode="auto">
          <a:xfrm>
            <a:off x="781050" y="5210175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?</a:t>
            </a:r>
          </a:p>
        </p:txBody>
      </p:sp>
      <p:sp>
        <p:nvSpPr>
          <p:cNvPr id="592938" name="Rectangle 42"/>
          <p:cNvSpPr>
            <a:spLocks noChangeArrowheads="1"/>
          </p:cNvSpPr>
          <p:nvPr/>
        </p:nvSpPr>
        <p:spPr bwMode="auto">
          <a:xfrm>
            <a:off x="4989513" y="3581400"/>
            <a:ext cx="33924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It points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JUST PAST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the </a:t>
            </a:r>
            <a:br>
              <a:rPr lang="en-US" sz="2000" b="0">
                <a:latin typeface="Comic Sans MS" pitchFamily="66" charset="0"/>
                <a:cs typeface="Times New Roman" pitchFamily="18" charset="0"/>
              </a:rPr>
            </a:br>
            <a:r>
              <a:rPr lang="en-US" sz="2000" b="0">
                <a:latin typeface="Comic Sans MS" pitchFamily="66" charset="0"/>
                <a:cs typeface="Times New Roman" pitchFamily="18" charset="0"/>
              </a:rPr>
              <a:t>last item in the container…</a:t>
            </a:r>
          </a:p>
        </p:txBody>
      </p:sp>
      <p:sp>
        <p:nvSpPr>
          <p:cNvPr id="592939" name="Line 43"/>
          <p:cNvSpPr>
            <a:spLocks noChangeShapeType="1"/>
          </p:cNvSpPr>
          <p:nvPr/>
        </p:nvSpPr>
        <p:spPr bwMode="auto">
          <a:xfrm>
            <a:off x="214313" y="33813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92941" name="AutoShape 45"/>
          <p:cNvCxnSpPr>
            <a:cxnSpLocks noChangeShapeType="1"/>
            <a:stCxn id="592936" idx="3"/>
            <a:endCxn id="592942" idx="1"/>
          </p:cNvCxnSpPr>
          <p:nvPr/>
        </p:nvCxnSpPr>
        <p:spPr bwMode="auto">
          <a:xfrm>
            <a:off x="1125538" y="5438775"/>
            <a:ext cx="1141412" cy="1068388"/>
          </a:xfrm>
          <a:prstGeom prst="curvedConnector3">
            <a:avLst>
              <a:gd name="adj1" fmla="val 49931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2942" name="Text Box 46"/>
          <p:cNvSpPr txBox="1">
            <a:spLocks noChangeArrowheads="1"/>
          </p:cNvSpPr>
          <p:nvPr/>
        </p:nvSpPr>
        <p:spPr bwMode="auto">
          <a:xfrm>
            <a:off x="2266950" y="6308725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92943" name="Rectangle 47"/>
          <p:cNvSpPr>
            <a:spLocks noChangeArrowheads="1"/>
          </p:cNvSpPr>
          <p:nvPr/>
        </p:nvSpPr>
        <p:spPr bwMode="auto">
          <a:xfrm>
            <a:off x="2257425" y="6248400"/>
            <a:ext cx="881063" cy="3810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2944" name="Rectangle 48"/>
          <p:cNvSpPr>
            <a:spLocks noChangeArrowheads="1"/>
          </p:cNvSpPr>
          <p:nvPr/>
        </p:nvSpPr>
        <p:spPr bwMode="auto">
          <a:xfrm>
            <a:off x="5334000" y="4479925"/>
            <a:ext cx="3673475" cy="95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900" b="0">
                <a:latin typeface="Comic Sans MS" pitchFamily="66" charset="0"/>
                <a:cs typeface="Times New Roman" pitchFamily="18" charset="0"/>
              </a:rPr>
              <a:t>So if you want to get to the last item, you’ve got to </a:t>
            </a:r>
            <a:r>
              <a:rPr lang="en-US" sz="19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decrement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 your iterator first!</a:t>
            </a:r>
          </a:p>
        </p:txBody>
      </p:sp>
      <p:sp>
        <p:nvSpPr>
          <p:cNvPr id="592945" name="Text Box 49"/>
          <p:cNvSpPr txBox="1">
            <a:spLocks noChangeArrowheads="1"/>
          </p:cNvSpPr>
          <p:nvPr/>
        </p:nvSpPr>
        <p:spPr bwMode="auto">
          <a:xfrm>
            <a:off x="457200" y="3595688"/>
            <a:ext cx="614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it--;</a:t>
            </a:r>
            <a:endParaRPr lang="en-US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2946" name="Line 50"/>
          <p:cNvSpPr>
            <a:spLocks noChangeShapeType="1"/>
          </p:cNvSpPr>
          <p:nvPr/>
        </p:nvSpPr>
        <p:spPr bwMode="auto">
          <a:xfrm>
            <a:off x="200025" y="37671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2948" name="Text Box 52"/>
          <p:cNvSpPr txBox="1">
            <a:spLocks noChangeArrowheads="1"/>
          </p:cNvSpPr>
          <p:nvPr/>
        </p:nvSpPr>
        <p:spPr bwMode="auto">
          <a:xfrm>
            <a:off x="2286000" y="5851525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592949" name="AutoShape 53"/>
          <p:cNvCxnSpPr>
            <a:cxnSpLocks noChangeShapeType="1"/>
            <a:stCxn id="592936" idx="3"/>
            <a:endCxn id="592948" idx="1"/>
          </p:cNvCxnSpPr>
          <p:nvPr/>
        </p:nvCxnSpPr>
        <p:spPr bwMode="auto">
          <a:xfrm>
            <a:off x="1125538" y="5438775"/>
            <a:ext cx="1160462" cy="611188"/>
          </a:xfrm>
          <a:prstGeom prst="curvedConnector3">
            <a:avLst>
              <a:gd name="adj1" fmla="val 49931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2950" name="Text Box 54"/>
          <p:cNvSpPr txBox="1">
            <a:spLocks noChangeArrowheads="1"/>
          </p:cNvSpPr>
          <p:nvPr/>
        </p:nvSpPr>
        <p:spPr bwMode="auto">
          <a:xfrm>
            <a:off x="457200" y="3914775"/>
            <a:ext cx="1489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cout &lt;&lt; (*it);</a:t>
            </a:r>
            <a:endParaRPr lang="en-US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2951" name="Line 55"/>
          <p:cNvSpPr>
            <a:spLocks noChangeShapeType="1"/>
          </p:cNvSpPr>
          <p:nvPr/>
        </p:nvSpPr>
        <p:spPr bwMode="auto">
          <a:xfrm>
            <a:off x="228600" y="4114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2952" name="Text Box 56"/>
          <p:cNvSpPr txBox="1">
            <a:spLocks noChangeArrowheads="1"/>
          </p:cNvSpPr>
          <p:nvPr/>
        </p:nvSpPr>
        <p:spPr bwMode="auto">
          <a:xfrm>
            <a:off x="6781800" y="61722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7</a:t>
            </a:r>
          </a:p>
        </p:txBody>
      </p:sp>
      <p:sp>
        <p:nvSpPr>
          <p:cNvPr id="592953" name="Rectangle 57"/>
          <p:cNvSpPr>
            <a:spLocks noChangeArrowheads="1"/>
          </p:cNvSpPr>
          <p:nvPr/>
        </p:nvSpPr>
        <p:spPr bwMode="auto">
          <a:xfrm>
            <a:off x="5181600" y="5651500"/>
            <a:ext cx="381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Now why would they do that?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92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92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5929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92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92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5929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2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9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9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9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900" grpId="0"/>
      <p:bldP spid="592917" grpId="0"/>
      <p:bldP spid="592918" grpId="0"/>
      <p:bldP spid="592935" grpId="0"/>
      <p:bldP spid="592936" grpId="1"/>
      <p:bldP spid="592938" grpId="0"/>
      <p:bldP spid="592939" grpId="0" animBg="1"/>
      <p:bldP spid="592939" grpId="1" animBg="1"/>
      <p:bldP spid="592943" grpId="0" animBg="1"/>
      <p:bldP spid="592944" grpId="0"/>
      <p:bldP spid="592945" grpId="0"/>
      <p:bldP spid="592946" grpId="0" animBg="1"/>
      <p:bldP spid="592946" grpId="1" animBg="1"/>
      <p:bldP spid="592950" grpId="0"/>
      <p:bldP spid="592951" grpId="0" animBg="1"/>
      <p:bldP spid="592951" grpId="1" animBg="1"/>
      <p:bldP spid="592952" grpId="0"/>
      <p:bldP spid="59295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F5F20-9726-47B4-BA59-CA82366A9426}" type="slidenum">
              <a:rPr lang="en-US"/>
              <a:pPr/>
              <a:t>37</a:t>
            </a:fld>
            <a:endParaRPr lang="en-US"/>
          </a:p>
        </p:txBody>
      </p:sp>
      <p:sp>
        <p:nvSpPr>
          <p:cNvPr id="594946" name="Text Box 2"/>
          <p:cNvSpPr txBox="1">
            <a:spLocks noChangeArrowheads="1"/>
          </p:cNvSpPr>
          <p:nvPr/>
        </p:nvSpPr>
        <p:spPr bwMode="auto">
          <a:xfrm>
            <a:off x="228600" y="762000"/>
            <a:ext cx="3765550" cy="47640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main()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	myVec;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myVec.push_back(1234);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myVec.push_back(5);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myVec.push_back(7);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5949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STL Iterators</a:t>
            </a:r>
          </a:p>
        </p:txBody>
      </p:sp>
      <p:sp>
        <p:nvSpPr>
          <p:cNvPr id="594948" name="Text Box 4"/>
          <p:cNvSpPr txBox="1">
            <a:spLocks noChangeArrowheads="1"/>
          </p:cNvSpPr>
          <p:nvPr/>
        </p:nvSpPr>
        <p:spPr bwMode="auto">
          <a:xfrm>
            <a:off x="3886200" y="914400"/>
            <a:ext cx="52578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So you can make loops, of course! </a:t>
            </a:r>
          </a:p>
        </p:txBody>
      </p:sp>
      <p:grpSp>
        <p:nvGrpSpPr>
          <p:cNvPr id="594949" name="Group 5"/>
          <p:cNvGrpSpPr>
            <a:grpSpLocks/>
          </p:cNvGrpSpPr>
          <p:nvPr/>
        </p:nvGrpSpPr>
        <p:grpSpPr bwMode="auto">
          <a:xfrm>
            <a:off x="7004050" y="5653088"/>
            <a:ext cx="1876425" cy="396875"/>
            <a:chOff x="1920" y="3803"/>
            <a:chExt cx="1182" cy="250"/>
          </a:xfrm>
        </p:grpSpPr>
        <p:sp>
          <p:nvSpPr>
            <p:cNvPr id="594950" name="Text Box 6"/>
            <p:cNvSpPr txBox="1">
              <a:spLocks noChangeArrowheads="1"/>
            </p:cNvSpPr>
            <p:nvPr/>
          </p:nvSpPr>
          <p:spPr bwMode="auto">
            <a:xfrm>
              <a:off x="2081" y="3803"/>
              <a:ext cx="102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myVec.end()</a:t>
              </a:r>
            </a:p>
          </p:txBody>
        </p:sp>
        <p:sp>
          <p:nvSpPr>
            <p:cNvPr id="594951" name="Line 7"/>
            <p:cNvSpPr>
              <a:spLocks noChangeShapeType="1"/>
            </p:cNvSpPr>
            <p:nvPr/>
          </p:nvSpPr>
          <p:spPr bwMode="auto">
            <a:xfrm flipH="1">
              <a:off x="1920" y="3936"/>
              <a:ext cx="19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4952" name="Rectangle 8"/>
          <p:cNvSpPr>
            <a:spLocks noChangeArrowheads="1"/>
          </p:cNvSpPr>
          <p:nvPr/>
        </p:nvSpPr>
        <p:spPr bwMode="auto">
          <a:xfrm>
            <a:off x="6019800" y="4572000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4953" name="Text Box 9"/>
          <p:cNvSpPr txBox="1">
            <a:spLocks noChangeArrowheads="1"/>
          </p:cNvSpPr>
          <p:nvPr/>
        </p:nvSpPr>
        <p:spPr bwMode="auto">
          <a:xfrm>
            <a:off x="5546725" y="4622800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[0]  </a:t>
            </a:r>
          </a:p>
        </p:txBody>
      </p:sp>
      <p:sp>
        <p:nvSpPr>
          <p:cNvPr id="594954" name="Rectangle 10"/>
          <p:cNvSpPr>
            <a:spLocks noChangeArrowheads="1"/>
          </p:cNvSpPr>
          <p:nvPr/>
        </p:nvSpPr>
        <p:spPr bwMode="auto">
          <a:xfrm>
            <a:off x="6013450" y="4976813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4955" name="Text Box 11"/>
          <p:cNvSpPr txBox="1">
            <a:spLocks noChangeArrowheads="1"/>
          </p:cNvSpPr>
          <p:nvPr/>
        </p:nvSpPr>
        <p:spPr bwMode="auto">
          <a:xfrm>
            <a:off x="5561013" y="5027613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[1]  </a:t>
            </a:r>
          </a:p>
        </p:txBody>
      </p:sp>
      <p:sp>
        <p:nvSpPr>
          <p:cNvPr id="594956" name="Rectangle 12"/>
          <p:cNvSpPr>
            <a:spLocks noChangeArrowheads="1"/>
          </p:cNvSpPr>
          <p:nvPr/>
        </p:nvSpPr>
        <p:spPr bwMode="auto">
          <a:xfrm>
            <a:off x="6013450" y="5357813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4957" name="Text Box 13"/>
          <p:cNvSpPr txBox="1">
            <a:spLocks noChangeArrowheads="1"/>
          </p:cNvSpPr>
          <p:nvPr/>
        </p:nvSpPr>
        <p:spPr bwMode="auto">
          <a:xfrm>
            <a:off x="5540375" y="5408613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[2]  </a:t>
            </a:r>
          </a:p>
        </p:txBody>
      </p:sp>
      <p:sp>
        <p:nvSpPr>
          <p:cNvPr id="594958" name="Text Box 14"/>
          <p:cNvSpPr txBox="1">
            <a:spLocks noChangeArrowheads="1"/>
          </p:cNvSpPr>
          <p:nvPr/>
        </p:nvSpPr>
        <p:spPr bwMode="auto">
          <a:xfrm>
            <a:off x="6029325" y="4543425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1234</a:t>
            </a:r>
          </a:p>
        </p:txBody>
      </p:sp>
      <p:sp>
        <p:nvSpPr>
          <p:cNvPr id="594959" name="Text Box 15"/>
          <p:cNvSpPr txBox="1">
            <a:spLocks noChangeArrowheads="1"/>
          </p:cNvSpPr>
          <p:nvPr/>
        </p:nvSpPr>
        <p:spPr bwMode="auto">
          <a:xfrm>
            <a:off x="6283325" y="49530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5</a:t>
            </a:r>
          </a:p>
        </p:txBody>
      </p:sp>
      <p:sp>
        <p:nvSpPr>
          <p:cNvPr id="594960" name="Text Box 16"/>
          <p:cNvSpPr txBox="1">
            <a:spLocks noChangeArrowheads="1"/>
          </p:cNvSpPr>
          <p:nvPr/>
        </p:nvSpPr>
        <p:spPr bwMode="auto">
          <a:xfrm>
            <a:off x="6286500" y="53340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7</a:t>
            </a:r>
          </a:p>
        </p:txBody>
      </p:sp>
      <p:sp>
        <p:nvSpPr>
          <p:cNvPr id="594961" name="Rectangle 17"/>
          <p:cNvSpPr>
            <a:spLocks noChangeArrowheads="1"/>
          </p:cNvSpPr>
          <p:nvPr/>
        </p:nvSpPr>
        <p:spPr bwMode="auto">
          <a:xfrm>
            <a:off x="4267200" y="4419600"/>
            <a:ext cx="41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</a:t>
            </a:r>
          </a:p>
        </p:txBody>
      </p:sp>
      <p:sp>
        <p:nvSpPr>
          <p:cNvPr id="594962" name="Rectangle 18"/>
          <p:cNvSpPr>
            <a:spLocks noChangeArrowheads="1"/>
          </p:cNvSpPr>
          <p:nvPr/>
        </p:nvSpPr>
        <p:spPr bwMode="auto">
          <a:xfrm>
            <a:off x="4619625" y="4486275"/>
            <a:ext cx="638175" cy="304800"/>
          </a:xfrm>
          <a:prstGeom prst="rect">
            <a:avLst/>
          </a:prstGeom>
          <a:solidFill>
            <a:srgbClr val="FFF1EB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964" name="Text Box 20"/>
          <p:cNvSpPr txBox="1">
            <a:spLocks noChangeArrowheads="1"/>
          </p:cNvSpPr>
          <p:nvPr/>
        </p:nvSpPr>
        <p:spPr bwMode="auto">
          <a:xfrm>
            <a:off x="457200" y="3214688"/>
            <a:ext cx="21542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it = myVec.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begin()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;</a:t>
            </a:r>
            <a:endParaRPr lang="en-US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4965" name="Rectangle 21"/>
          <p:cNvSpPr>
            <a:spLocks noChangeArrowheads="1"/>
          </p:cNvSpPr>
          <p:nvPr/>
        </p:nvSpPr>
        <p:spPr bwMode="auto">
          <a:xfrm>
            <a:off x="457200" y="2852738"/>
            <a:ext cx="2716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::</a:t>
            </a:r>
            <a:r>
              <a:rPr lang="en-US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 it;</a:t>
            </a:r>
          </a:p>
        </p:txBody>
      </p:sp>
      <p:sp>
        <p:nvSpPr>
          <p:cNvPr id="594966" name="Text Box 22"/>
          <p:cNvSpPr txBox="1">
            <a:spLocks noChangeArrowheads="1"/>
          </p:cNvSpPr>
          <p:nvPr/>
        </p:nvSpPr>
        <p:spPr bwMode="auto">
          <a:xfrm>
            <a:off x="5930900" y="4138613"/>
            <a:ext cx="1177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myVec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grpSp>
        <p:nvGrpSpPr>
          <p:cNvPr id="594967" name="Group 23"/>
          <p:cNvGrpSpPr>
            <a:grpSpLocks/>
          </p:cNvGrpSpPr>
          <p:nvPr/>
        </p:nvGrpSpPr>
        <p:grpSpPr bwMode="auto">
          <a:xfrm>
            <a:off x="6956425" y="4557713"/>
            <a:ext cx="2084388" cy="396875"/>
            <a:chOff x="1920" y="3803"/>
            <a:chExt cx="1313" cy="250"/>
          </a:xfrm>
        </p:grpSpPr>
        <p:sp>
          <p:nvSpPr>
            <p:cNvPr id="594968" name="Text Box 24"/>
            <p:cNvSpPr txBox="1">
              <a:spLocks noChangeArrowheads="1"/>
            </p:cNvSpPr>
            <p:nvPr/>
          </p:nvSpPr>
          <p:spPr bwMode="auto">
            <a:xfrm>
              <a:off x="2081" y="3803"/>
              <a:ext cx="115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myVec.begin()</a:t>
              </a:r>
            </a:p>
          </p:txBody>
        </p:sp>
        <p:sp>
          <p:nvSpPr>
            <p:cNvPr id="594969" name="Line 25"/>
            <p:cNvSpPr>
              <a:spLocks noChangeShapeType="1"/>
            </p:cNvSpPr>
            <p:nvPr/>
          </p:nvSpPr>
          <p:spPr bwMode="auto">
            <a:xfrm flipH="1">
              <a:off x="1920" y="3936"/>
              <a:ext cx="19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4971" name="Text Box 27"/>
          <p:cNvSpPr txBox="1">
            <a:spLocks noChangeArrowheads="1"/>
          </p:cNvSpPr>
          <p:nvPr/>
        </p:nvSpPr>
        <p:spPr bwMode="auto">
          <a:xfrm>
            <a:off x="4787900" y="44053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?</a:t>
            </a:r>
          </a:p>
        </p:txBody>
      </p:sp>
      <p:sp>
        <p:nvSpPr>
          <p:cNvPr id="594975" name="Text Box 31"/>
          <p:cNvSpPr txBox="1">
            <a:spLocks noChangeArrowheads="1"/>
          </p:cNvSpPr>
          <p:nvPr/>
        </p:nvSpPr>
        <p:spPr bwMode="auto">
          <a:xfrm>
            <a:off x="6022975" y="5799138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94976" name="Rectangle 32"/>
          <p:cNvSpPr>
            <a:spLocks noChangeArrowheads="1"/>
          </p:cNvSpPr>
          <p:nvPr/>
        </p:nvSpPr>
        <p:spPr bwMode="auto">
          <a:xfrm>
            <a:off x="6013450" y="5738813"/>
            <a:ext cx="881063" cy="3810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4978" name="Text Box 34"/>
          <p:cNvSpPr txBox="1">
            <a:spLocks noChangeArrowheads="1"/>
          </p:cNvSpPr>
          <p:nvPr/>
        </p:nvSpPr>
        <p:spPr bwMode="auto">
          <a:xfrm>
            <a:off x="471488" y="3667125"/>
            <a:ext cx="30051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while (  it != myVec.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end()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)</a:t>
            </a:r>
          </a:p>
        </p:txBody>
      </p:sp>
      <p:sp>
        <p:nvSpPr>
          <p:cNvPr id="594980" name="Text Box 36"/>
          <p:cNvSpPr txBox="1">
            <a:spLocks noChangeArrowheads="1"/>
          </p:cNvSpPr>
          <p:nvPr/>
        </p:nvSpPr>
        <p:spPr bwMode="auto">
          <a:xfrm>
            <a:off x="6042025" y="5341938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94982" name="Text Box 38"/>
          <p:cNvSpPr txBox="1">
            <a:spLocks noChangeArrowheads="1"/>
          </p:cNvSpPr>
          <p:nvPr/>
        </p:nvSpPr>
        <p:spPr bwMode="auto">
          <a:xfrm>
            <a:off x="471488" y="3986213"/>
            <a:ext cx="17621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  cout &lt;&lt; (*it);</a:t>
            </a:r>
          </a:p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  it++;</a:t>
            </a:r>
          </a:p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594986" name="Text Box 42"/>
          <p:cNvSpPr txBox="1">
            <a:spLocks noChangeArrowheads="1"/>
          </p:cNvSpPr>
          <p:nvPr/>
        </p:nvSpPr>
        <p:spPr bwMode="auto">
          <a:xfrm>
            <a:off x="3886200" y="1524000"/>
            <a:ext cx="52578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When you loop through a container, </a:t>
            </a:r>
            <a:br>
              <a:rPr lang="en-US" sz="2000" b="0">
                <a:latin typeface="Comic Sans MS" pitchFamily="66" charset="0"/>
                <a:cs typeface="Times New Roman" pitchFamily="18" charset="0"/>
              </a:rPr>
            </a:br>
            <a:r>
              <a:rPr lang="en-US" sz="2000" b="0">
                <a:latin typeface="Comic Sans MS" pitchFamily="66" charset="0"/>
                <a:cs typeface="Times New Roman" pitchFamily="18" charset="0"/>
              </a:rPr>
              <a:t>you don’t want to stop at the last </a:t>
            </a:r>
            <a:br>
              <a:rPr lang="en-US" sz="2000" b="0">
                <a:latin typeface="Comic Sans MS" pitchFamily="66" charset="0"/>
                <a:cs typeface="Times New Roman" pitchFamily="18" charset="0"/>
              </a:rPr>
            </a:br>
            <a:r>
              <a:rPr lang="en-US" sz="2000" b="0">
                <a:latin typeface="Comic Sans MS" pitchFamily="66" charset="0"/>
                <a:cs typeface="Times New Roman" pitchFamily="18" charset="0"/>
              </a:rPr>
              <a:t>item, you want to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stop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once you’ve </a:t>
            </a:r>
            <a:br>
              <a:rPr lang="en-US" sz="2000" b="0">
                <a:latin typeface="Comic Sans MS" pitchFamily="66" charset="0"/>
                <a:cs typeface="Times New Roman" pitchFamily="18" charset="0"/>
              </a:rPr>
            </a:br>
            <a:r>
              <a:rPr lang="en-US" sz="2000" b="0">
                <a:latin typeface="Comic Sans MS" pitchFamily="66" charset="0"/>
                <a:cs typeface="Times New Roman" pitchFamily="18" charset="0"/>
              </a:rPr>
              <a:t>gone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JUST PAST the last item!</a:t>
            </a:r>
          </a:p>
        </p:txBody>
      </p:sp>
      <p:sp>
        <p:nvSpPr>
          <p:cNvPr id="594987" name="Text Box 43"/>
          <p:cNvSpPr txBox="1">
            <a:spLocks noChangeArrowheads="1"/>
          </p:cNvSpPr>
          <p:nvPr/>
        </p:nvSpPr>
        <p:spPr bwMode="auto">
          <a:xfrm>
            <a:off x="3886200" y="3230563"/>
            <a:ext cx="52578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That’s when you know you’re done!</a:t>
            </a:r>
          </a:p>
        </p:txBody>
      </p:sp>
      <p:sp>
        <p:nvSpPr>
          <p:cNvPr id="594988" name="Line 44"/>
          <p:cNvSpPr>
            <a:spLocks noChangeShapeType="1"/>
          </p:cNvSpPr>
          <p:nvPr/>
        </p:nvSpPr>
        <p:spPr bwMode="auto">
          <a:xfrm>
            <a:off x="214313" y="33813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989" name="Text Box 45"/>
          <p:cNvSpPr txBox="1">
            <a:spLocks noChangeArrowheads="1"/>
          </p:cNvSpPr>
          <p:nvPr/>
        </p:nvSpPr>
        <p:spPr bwMode="auto">
          <a:xfrm>
            <a:off x="6048375" y="4572000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94990" name="Text Box 46"/>
          <p:cNvSpPr txBox="1">
            <a:spLocks noChangeArrowheads="1"/>
          </p:cNvSpPr>
          <p:nvPr/>
        </p:nvSpPr>
        <p:spPr bwMode="auto">
          <a:xfrm>
            <a:off x="6062663" y="4941888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94991" name="Text Box 47"/>
          <p:cNvSpPr txBox="1">
            <a:spLocks noChangeArrowheads="1"/>
          </p:cNvSpPr>
          <p:nvPr/>
        </p:nvSpPr>
        <p:spPr bwMode="auto">
          <a:xfrm>
            <a:off x="6064250" y="5346700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94992" name="Text Box 48"/>
          <p:cNvSpPr txBox="1">
            <a:spLocks noChangeArrowheads="1"/>
          </p:cNvSpPr>
          <p:nvPr/>
        </p:nvSpPr>
        <p:spPr bwMode="auto">
          <a:xfrm>
            <a:off x="6076950" y="5727700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594993" name="AutoShape 49"/>
          <p:cNvCxnSpPr>
            <a:cxnSpLocks noChangeShapeType="1"/>
            <a:stCxn id="594971" idx="3"/>
            <a:endCxn id="594958" idx="1"/>
          </p:cNvCxnSpPr>
          <p:nvPr/>
        </p:nvCxnSpPr>
        <p:spPr bwMode="auto">
          <a:xfrm>
            <a:off x="5132388" y="4633913"/>
            <a:ext cx="896937" cy="138112"/>
          </a:xfrm>
          <a:prstGeom prst="curvedConnector3">
            <a:avLst>
              <a:gd name="adj1" fmla="val 49912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994" name="Line 50"/>
          <p:cNvSpPr>
            <a:spLocks noChangeShapeType="1"/>
          </p:cNvSpPr>
          <p:nvPr/>
        </p:nvSpPr>
        <p:spPr bwMode="auto">
          <a:xfrm>
            <a:off x="228600" y="38576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995" name="Line 51"/>
          <p:cNvSpPr>
            <a:spLocks noChangeShapeType="1"/>
          </p:cNvSpPr>
          <p:nvPr/>
        </p:nvSpPr>
        <p:spPr bwMode="auto">
          <a:xfrm>
            <a:off x="500063" y="44672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996" name="Text Box 52"/>
          <p:cNvSpPr txBox="1">
            <a:spLocks noChangeArrowheads="1"/>
          </p:cNvSpPr>
          <p:nvPr/>
        </p:nvSpPr>
        <p:spPr bwMode="auto">
          <a:xfrm>
            <a:off x="1423988" y="6096000"/>
            <a:ext cx="877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1234</a:t>
            </a:r>
          </a:p>
        </p:txBody>
      </p:sp>
      <p:sp>
        <p:nvSpPr>
          <p:cNvPr id="594997" name="Line 53"/>
          <p:cNvSpPr>
            <a:spLocks noChangeShapeType="1"/>
          </p:cNvSpPr>
          <p:nvPr/>
        </p:nvSpPr>
        <p:spPr bwMode="auto">
          <a:xfrm>
            <a:off x="519113" y="4724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94998" name="AutoShape 54"/>
          <p:cNvCxnSpPr>
            <a:cxnSpLocks noChangeShapeType="1"/>
            <a:stCxn id="594971" idx="3"/>
            <a:endCxn id="594990" idx="1"/>
          </p:cNvCxnSpPr>
          <p:nvPr/>
        </p:nvCxnSpPr>
        <p:spPr bwMode="auto">
          <a:xfrm>
            <a:off x="5132388" y="4633913"/>
            <a:ext cx="930275" cy="506412"/>
          </a:xfrm>
          <a:prstGeom prst="curvedConnector3">
            <a:avLst>
              <a:gd name="adj1" fmla="val 49829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999" name="Line 55"/>
          <p:cNvSpPr>
            <a:spLocks noChangeShapeType="1"/>
          </p:cNvSpPr>
          <p:nvPr/>
        </p:nvSpPr>
        <p:spPr bwMode="auto">
          <a:xfrm>
            <a:off x="238125" y="38576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00" name="Line 56"/>
          <p:cNvSpPr>
            <a:spLocks noChangeShapeType="1"/>
          </p:cNvSpPr>
          <p:nvPr/>
        </p:nvSpPr>
        <p:spPr bwMode="auto">
          <a:xfrm>
            <a:off x="509588" y="44672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01" name="Line 57"/>
          <p:cNvSpPr>
            <a:spLocks noChangeShapeType="1"/>
          </p:cNvSpPr>
          <p:nvPr/>
        </p:nvSpPr>
        <p:spPr bwMode="auto">
          <a:xfrm>
            <a:off x="528638" y="4724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02" name="Text Box 58"/>
          <p:cNvSpPr txBox="1">
            <a:spLocks noChangeArrowheads="1"/>
          </p:cNvSpPr>
          <p:nvPr/>
        </p:nvSpPr>
        <p:spPr bwMode="auto">
          <a:xfrm>
            <a:off x="2422525" y="60960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5</a:t>
            </a:r>
          </a:p>
        </p:txBody>
      </p:sp>
      <p:cxnSp>
        <p:nvCxnSpPr>
          <p:cNvPr id="595003" name="AutoShape 59"/>
          <p:cNvCxnSpPr>
            <a:cxnSpLocks noChangeShapeType="1"/>
            <a:endCxn id="594991" idx="1"/>
          </p:cNvCxnSpPr>
          <p:nvPr/>
        </p:nvCxnSpPr>
        <p:spPr bwMode="auto">
          <a:xfrm>
            <a:off x="5151438" y="4633913"/>
            <a:ext cx="912812" cy="911225"/>
          </a:xfrm>
          <a:prstGeom prst="curvedConnector3">
            <a:avLst>
              <a:gd name="adj1" fmla="val 49912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5004" name="Line 60"/>
          <p:cNvSpPr>
            <a:spLocks noChangeShapeType="1"/>
          </p:cNvSpPr>
          <p:nvPr/>
        </p:nvSpPr>
        <p:spPr bwMode="auto">
          <a:xfrm>
            <a:off x="228600" y="38528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05" name="Line 61"/>
          <p:cNvSpPr>
            <a:spLocks noChangeShapeType="1"/>
          </p:cNvSpPr>
          <p:nvPr/>
        </p:nvSpPr>
        <p:spPr bwMode="auto">
          <a:xfrm>
            <a:off x="500063" y="44624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06" name="Line 62"/>
          <p:cNvSpPr>
            <a:spLocks noChangeShapeType="1"/>
          </p:cNvSpPr>
          <p:nvPr/>
        </p:nvSpPr>
        <p:spPr bwMode="auto">
          <a:xfrm>
            <a:off x="519113" y="47196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07" name="Text Box 63"/>
          <p:cNvSpPr txBox="1">
            <a:spLocks noChangeArrowheads="1"/>
          </p:cNvSpPr>
          <p:nvPr/>
        </p:nvSpPr>
        <p:spPr bwMode="auto">
          <a:xfrm>
            <a:off x="2873375" y="609123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7</a:t>
            </a:r>
          </a:p>
        </p:txBody>
      </p:sp>
      <p:cxnSp>
        <p:nvCxnSpPr>
          <p:cNvPr id="595008" name="AutoShape 64"/>
          <p:cNvCxnSpPr>
            <a:cxnSpLocks noChangeShapeType="1"/>
            <a:endCxn id="594992" idx="1"/>
          </p:cNvCxnSpPr>
          <p:nvPr/>
        </p:nvCxnSpPr>
        <p:spPr bwMode="auto">
          <a:xfrm rot="16200000" flipH="1">
            <a:off x="4961731" y="4810919"/>
            <a:ext cx="1306513" cy="923925"/>
          </a:xfrm>
          <a:prstGeom prst="curvedConnector2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5009" name="Line 65"/>
          <p:cNvSpPr>
            <a:spLocks noChangeShapeType="1"/>
          </p:cNvSpPr>
          <p:nvPr/>
        </p:nvSpPr>
        <p:spPr bwMode="auto">
          <a:xfrm>
            <a:off x="223838" y="38385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10" name="AutoShape 66"/>
          <p:cNvSpPr>
            <a:spLocks noChangeArrowheads="1"/>
          </p:cNvSpPr>
          <p:nvPr/>
        </p:nvSpPr>
        <p:spPr bwMode="auto">
          <a:xfrm>
            <a:off x="990600" y="3200400"/>
            <a:ext cx="3733800" cy="1066800"/>
          </a:xfrm>
          <a:prstGeom prst="wedgeRoundRectCallout">
            <a:avLst>
              <a:gd name="adj1" fmla="val -43111"/>
              <a:gd name="adj2" fmla="val 80060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Note that our iterator now points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JUST PAST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the last item in the container!</a:t>
            </a:r>
            <a:endParaRPr lang="en-US" sz="20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5011" name="AutoShape 67"/>
          <p:cNvSpPr>
            <a:spLocks noChangeArrowheads="1"/>
          </p:cNvSpPr>
          <p:nvPr/>
        </p:nvSpPr>
        <p:spPr bwMode="auto">
          <a:xfrm>
            <a:off x="1676400" y="1752600"/>
            <a:ext cx="6248400" cy="1600200"/>
          </a:xfrm>
          <a:prstGeom prst="wedgeRoundRectCallout">
            <a:avLst>
              <a:gd name="adj1" fmla="val -45884"/>
              <a:gd name="adj2" fmla="val 70042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000" b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So now when we check its value, it’s equal to myVec.end() – this indicates that we’ve processed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EVERY single item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in our container.</a:t>
            </a:r>
            <a:endParaRPr lang="en-US" sz="2000" b="0"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4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94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94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5949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4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94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9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5949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9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9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5949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59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595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1000"/>
                                        <p:tgtEl>
                                          <p:spTgt spid="5950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595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595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595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8" grpId="0"/>
      <p:bldP spid="594964" grpId="0"/>
      <p:bldP spid="594971" grpId="0"/>
      <p:bldP spid="594978" grpId="0"/>
      <p:bldP spid="594982" grpId="0"/>
      <p:bldP spid="594986" grpId="0"/>
      <p:bldP spid="594987" grpId="0"/>
      <p:bldP spid="594988" grpId="0" animBg="1"/>
      <p:bldP spid="594988" grpId="1" animBg="1"/>
      <p:bldP spid="594994" grpId="0" animBg="1"/>
      <p:bldP spid="594994" grpId="1" animBg="1"/>
      <p:bldP spid="594995" grpId="0" animBg="1"/>
      <p:bldP spid="594995" grpId="1" animBg="1"/>
      <p:bldP spid="594996" grpId="0"/>
      <p:bldP spid="594997" grpId="0" animBg="1"/>
      <p:bldP spid="594997" grpId="1" animBg="1"/>
      <p:bldP spid="594999" grpId="0" animBg="1"/>
      <p:bldP spid="594999" grpId="1" animBg="1"/>
      <p:bldP spid="595000" grpId="0" animBg="1"/>
      <p:bldP spid="595000" grpId="1" animBg="1"/>
      <p:bldP spid="595001" grpId="0" animBg="1"/>
      <p:bldP spid="595001" grpId="1" animBg="1"/>
      <p:bldP spid="595002" grpId="0"/>
      <p:bldP spid="595004" grpId="0" animBg="1"/>
      <p:bldP spid="595004" grpId="1" animBg="1"/>
      <p:bldP spid="595005" grpId="0" animBg="1"/>
      <p:bldP spid="595005" grpId="1" animBg="1"/>
      <p:bldP spid="595006" grpId="0" animBg="1"/>
      <p:bldP spid="595006" grpId="1" animBg="1"/>
      <p:bldP spid="595007" grpId="0"/>
      <p:bldP spid="595009" grpId="0" animBg="1"/>
      <p:bldP spid="595009" grpId="1" animBg="1"/>
      <p:bldP spid="595010" grpId="0" animBg="1"/>
      <p:bldP spid="595010" grpId="1" animBg="1"/>
      <p:bldP spid="595011" grpId="0" animBg="1"/>
      <p:bldP spid="595011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1A69-5D3E-48B1-A302-4E18AECEC0EB}" type="slidenum">
              <a:rPr lang="en-US"/>
              <a:pPr/>
              <a:t>38</a:t>
            </a:fld>
            <a:endParaRPr lang="en-US"/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-76200"/>
            <a:ext cx="7772400" cy="1143000"/>
          </a:xfrm>
        </p:spPr>
        <p:txBody>
          <a:bodyPr/>
          <a:lstStyle/>
          <a:p>
            <a:r>
              <a:rPr lang="en-US" sz="3700"/>
              <a:t>STL And Classes/Structs</a:t>
            </a:r>
          </a:p>
        </p:txBody>
      </p:sp>
      <p:sp>
        <p:nvSpPr>
          <p:cNvPr id="596996" name="Text Box 4"/>
          <p:cNvSpPr txBox="1">
            <a:spLocks noChangeArrowheads="1"/>
          </p:cNvSpPr>
          <p:nvPr/>
        </p:nvSpPr>
        <p:spPr bwMode="auto">
          <a:xfrm>
            <a:off x="228600" y="1865313"/>
            <a:ext cx="3765550" cy="491648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main()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Thing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	things;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Thing d;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d.first = “IluvC++”;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d.second = 300;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d.third = 3.1415;</a:t>
            </a:r>
          </a:p>
          <a:p>
            <a:endParaRPr lang="en-US" sz="1000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things.push_back(d);</a:t>
            </a: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596997" name="Text Box 5"/>
          <p:cNvSpPr txBox="1">
            <a:spLocks noChangeArrowheads="1"/>
          </p:cNvSpPr>
          <p:nvPr/>
        </p:nvSpPr>
        <p:spPr bwMode="auto">
          <a:xfrm>
            <a:off x="3886200" y="1066800"/>
            <a:ext cx="5257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Of course, you can also create STL containers of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classes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or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structs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!</a:t>
            </a:r>
            <a:endParaRPr lang="en-US" sz="2200" b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6998" name="Rectangle 6"/>
          <p:cNvSpPr>
            <a:spLocks noChangeArrowheads="1"/>
          </p:cNvSpPr>
          <p:nvPr/>
        </p:nvSpPr>
        <p:spPr bwMode="auto">
          <a:xfrm>
            <a:off x="561975" y="42863"/>
            <a:ext cx="2438400" cy="1778000"/>
          </a:xfrm>
          <a:prstGeom prst="rect">
            <a:avLst/>
          </a:prstGeom>
          <a:solidFill>
            <a:srgbClr val="F5F1FD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struct Thing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string first;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int second;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float third;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};</a:t>
            </a:r>
          </a:p>
        </p:txBody>
      </p:sp>
      <p:sp>
        <p:nvSpPr>
          <p:cNvPr id="596999" name="Text Box 7"/>
          <p:cNvSpPr txBox="1">
            <a:spLocks noChangeArrowheads="1"/>
          </p:cNvSpPr>
          <p:nvPr/>
        </p:nvSpPr>
        <p:spPr bwMode="auto">
          <a:xfrm>
            <a:off x="3886200" y="2286000"/>
            <a:ext cx="5257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And here’s how you would access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the items with an iterator.</a:t>
            </a:r>
            <a:endParaRPr lang="en-US" sz="2200" b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7000" name="Rectangle 8"/>
          <p:cNvSpPr>
            <a:spLocks noChangeArrowheads="1"/>
          </p:cNvSpPr>
          <p:nvPr/>
        </p:nvSpPr>
        <p:spPr bwMode="auto">
          <a:xfrm>
            <a:off x="400050" y="4724400"/>
            <a:ext cx="2873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Thing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&gt;::</a:t>
            </a:r>
            <a:r>
              <a:rPr lang="en-US" sz="2000" b="0">
                <a:solidFill>
                  <a:srgbClr val="8000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it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;</a:t>
            </a:r>
          </a:p>
        </p:txBody>
      </p:sp>
      <p:sp>
        <p:nvSpPr>
          <p:cNvPr id="597001" name="Rectangle 9"/>
          <p:cNvSpPr>
            <a:spLocks noChangeArrowheads="1"/>
          </p:cNvSpPr>
          <p:nvPr/>
        </p:nvSpPr>
        <p:spPr bwMode="auto">
          <a:xfrm>
            <a:off x="431800" y="5105400"/>
            <a:ext cx="2343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it = 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things.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begin();</a:t>
            </a:r>
            <a:endParaRPr lang="en-US" sz="2000" b="0">
              <a:solidFill>
                <a:srgbClr val="006666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7002" name="Text Box 10"/>
          <p:cNvSpPr txBox="1">
            <a:spLocks noChangeArrowheads="1"/>
          </p:cNvSpPr>
          <p:nvPr/>
        </p:nvSpPr>
        <p:spPr bwMode="auto">
          <a:xfrm>
            <a:off x="3886200" y="3276600"/>
            <a:ext cx="5257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You can use the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* operator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and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then the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dot operator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…</a:t>
            </a:r>
            <a:endParaRPr lang="en-US" sz="2200" b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7003" name="Rectangle 11"/>
          <p:cNvSpPr>
            <a:spLocks noChangeArrowheads="1"/>
          </p:cNvSpPr>
          <p:nvPr/>
        </p:nvSpPr>
        <p:spPr bwMode="auto">
          <a:xfrm>
            <a:off x="428625" y="5327650"/>
            <a:ext cx="2363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cout &lt;&lt; (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*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it)</a:t>
            </a:r>
            <a:r>
              <a:rPr lang="en-US" sz="300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.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first;</a:t>
            </a:r>
          </a:p>
        </p:txBody>
      </p:sp>
      <p:sp>
        <p:nvSpPr>
          <p:cNvPr id="597004" name="Text Box 12"/>
          <p:cNvSpPr txBox="1">
            <a:spLocks noChangeArrowheads="1"/>
          </p:cNvSpPr>
          <p:nvPr/>
        </p:nvSpPr>
        <p:spPr bwMode="auto">
          <a:xfrm>
            <a:off x="3886200" y="4267200"/>
            <a:ext cx="5257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Or you can also use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the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-&gt; operator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if you like!</a:t>
            </a:r>
            <a:endParaRPr lang="en-US" sz="2200" b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7005" name="Rectangle 13"/>
          <p:cNvSpPr>
            <a:spLocks noChangeArrowheads="1"/>
          </p:cNvSpPr>
          <p:nvPr/>
        </p:nvSpPr>
        <p:spPr bwMode="auto">
          <a:xfrm>
            <a:off x="442913" y="5808663"/>
            <a:ext cx="23733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cout &lt;&lt; it </a:t>
            </a:r>
            <a:r>
              <a:rPr lang="en-US" sz="200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-&gt; 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first;</a:t>
            </a:r>
          </a:p>
        </p:txBody>
      </p:sp>
      <p:sp>
        <p:nvSpPr>
          <p:cNvPr id="597006" name="Rectangle 14"/>
          <p:cNvSpPr>
            <a:spLocks noChangeArrowheads="1"/>
          </p:cNvSpPr>
          <p:nvPr/>
        </p:nvSpPr>
        <p:spPr bwMode="auto">
          <a:xfrm>
            <a:off x="446088" y="6156325"/>
            <a:ext cx="2482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it </a:t>
            </a:r>
            <a:r>
              <a:rPr lang="en-US" sz="200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-&gt; 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third = 2.718;</a:t>
            </a:r>
          </a:p>
        </p:txBody>
      </p:sp>
      <p:sp>
        <p:nvSpPr>
          <p:cNvPr id="597007" name="Rectangle 15"/>
          <p:cNvSpPr>
            <a:spLocks noChangeArrowheads="1"/>
          </p:cNvSpPr>
          <p:nvPr/>
        </p:nvSpPr>
        <p:spPr bwMode="auto">
          <a:xfrm>
            <a:off x="533400" y="28575"/>
            <a:ext cx="2438400" cy="1778000"/>
          </a:xfrm>
          <a:prstGeom prst="rect">
            <a:avLst/>
          </a:prstGeom>
          <a:solidFill>
            <a:srgbClr val="F5F1FD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class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Nerd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public: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 void beNerdy( );</a:t>
            </a:r>
            <a:br>
              <a:rPr lang="en-US" b="0">
                <a:latin typeface="Comic Sans MS" pitchFamily="66" charset="0"/>
                <a:cs typeface="Times New Roman" pitchFamily="18" charset="0"/>
              </a:rPr>
            </a:br>
            <a:r>
              <a:rPr lang="en-US" b="0">
                <a:latin typeface="Comic Sans MS" pitchFamily="66" charset="0"/>
                <a:cs typeface="Times New Roman" pitchFamily="18" charset="0"/>
              </a:rPr>
              <a:t>    …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};</a:t>
            </a:r>
          </a:p>
        </p:txBody>
      </p:sp>
      <p:sp>
        <p:nvSpPr>
          <p:cNvPr id="597008" name="Text Box 16"/>
          <p:cNvSpPr txBox="1">
            <a:spLocks noChangeArrowheads="1"/>
          </p:cNvSpPr>
          <p:nvPr/>
        </p:nvSpPr>
        <p:spPr bwMode="auto">
          <a:xfrm>
            <a:off x="228600" y="1855788"/>
            <a:ext cx="3765550" cy="491648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main()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Nerd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	nerds;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Nerd d;</a:t>
            </a:r>
          </a:p>
          <a:p>
            <a:endParaRPr lang="en-US" sz="1000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nerds.push_back(d);</a:t>
            </a: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597009" name="Rectangle 17"/>
          <p:cNvSpPr>
            <a:spLocks noChangeArrowheads="1"/>
          </p:cNvSpPr>
          <p:nvPr/>
        </p:nvSpPr>
        <p:spPr bwMode="auto">
          <a:xfrm>
            <a:off x="381000" y="3836988"/>
            <a:ext cx="2828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Nerd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&gt;::</a:t>
            </a:r>
            <a:r>
              <a:rPr lang="en-US" sz="2000" b="0">
                <a:solidFill>
                  <a:srgbClr val="8000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it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;</a:t>
            </a:r>
          </a:p>
        </p:txBody>
      </p:sp>
      <p:sp>
        <p:nvSpPr>
          <p:cNvPr id="597010" name="Rectangle 18"/>
          <p:cNvSpPr>
            <a:spLocks noChangeArrowheads="1"/>
          </p:cNvSpPr>
          <p:nvPr/>
        </p:nvSpPr>
        <p:spPr bwMode="auto">
          <a:xfrm>
            <a:off x="412750" y="4217988"/>
            <a:ext cx="2282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it = 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nerds.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begin();</a:t>
            </a:r>
            <a:endParaRPr lang="en-US" sz="2000" b="0">
              <a:solidFill>
                <a:srgbClr val="006666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7011" name="Rectangle 19"/>
          <p:cNvSpPr>
            <a:spLocks noChangeArrowheads="1"/>
          </p:cNvSpPr>
          <p:nvPr/>
        </p:nvSpPr>
        <p:spPr bwMode="auto">
          <a:xfrm>
            <a:off x="409575" y="4538663"/>
            <a:ext cx="209232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(*it)</a:t>
            </a:r>
            <a:r>
              <a:rPr lang="en-US" sz="3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.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beNerdy();</a:t>
            </a:r>
          </a:p>
        </p:txBody>
      </p:sp>
      <p:sp>
        <p:nvSpPr>
          <p:cNvPr id="597012" name="Rectangle 20"/>
          <p:cNvSpPr>
            <a:spLocks noChangeArrowheads="1"/>
          </p:cNvSpPr>
          <p:nvPr/>
        </p:nvSpPr>
        <p:spPr bwMode="auto">
          <a:xfrm>
            <a:off x="409575" y="5116513"/>
            <a:ext cx="1878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it-&gt;beNerdy();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97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97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97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97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97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97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97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97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97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97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97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996" grpId="0" animBg="1"/>
      <p:bldP spid="596997" grpId="0"/>
      <p:bldP spid="596998" grpId="0" animBg="1"/>
      <p:bldP spid="596999" grpId="0"/>
      <p:bldP spid="597000" grpId="0"/>
      <p:bldP spid="597001" grpId="0"/>
      <p:bldP spid="597002" grpId="0"/>
      <p:bldP spid="597003" grpId="0"/>
      <p:bldP spid="597004" grpId="0"/>
      <p:bldP spid="597005" grpId="0"/>
      <p:bldP spid="597006" grpId="0"/>
      <p:bldP spid="597007" grpId="0" animBg="1"/>
      <p:bldP spid="597008" grpId="0" animBg="1"/>
      <p:bldP spid="597009" grpId="0"/>
      <p:bldP spid="597010" grpId="0"/>
      <p:bldP spid="597011" grpId="0"/>
      <p:bldP spid="5970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3579-580C-43CC-8B91-37403F624E1F}" type="slidenum">
              <a:rPr lang="en-US"/>
              <a:pPr/>
              <a:t>39</a:t>
            </a:fld>
            <a:endParaRPr lang="en-US"/>
          </a:p>
        </p:txBody>
      </p:sp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09550"/>
            <a:ext cx="7874000" cy="1143000"/>
          </a:xfrm>
        </p:spPr>
        <p:txBody>
          <a:bodyPr/>
          <a:lstStyle/>
          <a:p>
            <a:r>
              <a:rPr lang="en-US" sz="4000"/>
              <a:t>Const Iterators and Headaches</a:t>
            </a:r>
          </a:p>
        </p:txBody>
      </p:sp>
      <p:sp>
        <p:nvSpPr>
          <p:cNvPr id="630789" name="Text Box 5"/>
          <p:cNvSpPr txBox="1">
            <a:spLocks noChangeArrowheads="1"/>
          </p:cNvSpPr>
          <p:nvPr/>
        </p:nvSpPr>
        <p:spPr bwMode="auto">
          <a:xfrm>
            <a:off x="5824538" y="1793875"/>
            <a:ext cx="3348037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Sometimes you’ll pass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a container as a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solidFill>
                  <a:srgbClr val="A50021"/>
                </a:solidFill>
                <a:latin typeface="Comic Sans MS" pitchFamily="66" charset="0"/>
                <a:cs typeface="Times New Roman" pitchFamily="18" charset="0"/>
              </a:rPr>
              <a:t>const reference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parameter…</a:t>
            </a:r>
            <a:endParaRPr lang="en-US" sz="2200" b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30790" name="Text Box 6"/>
          <p:cNvSpPr txBox="1">
            <a:spLocks noChangeArrowheads="1"/>
          </p:cNvSpPr>
          <p:nvPr/>
        </p:nvSpPr>
        <p:spPr bwMode="auto">
          <a:xfrm>
            <a:off x="228600" y="1865313"/>
            <a:ext cx="5676900" cy="4519612"/>
          </a:xfrm>
          <a:prstGeom prst="rect">
            <a:avLst/>
          </a:prstGeom>
          <a:solidFill>
            <a:srgbClr val="FEF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void tickleNerds(  </a:t>
            </a:r>
            <a:r>
              <a:rPr lang="en-US" b="0">
                <a:solidFill>
                  <a:srgbClr val="FEF6E6"/>
                </a:solidFill>
                <a:latin typeface="Comic Sans MS" pitchFamily="66" charset="0"/>
                <a:cs typeface="Times New Roman" pitchFamily="18" charset="0"/>
              </a:rPr>
              <a:t>const list&lt;Nerd&gt; &amp;nerds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)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main()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	nerds;</a:t>
            </a:r>
          </a:p>
          <a:p>
            <a:r>
              <a:rPr lang="en-US" sz="10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  </a:t>
            </a:r>
          </a:p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nerds.push_back(“Carey”);</a:t>
            </a:r>
          </a:p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nerds.push_back(“Sally”);</a:t>
            </a:r>
          </a:p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…</a:t>
            </a:r>
          </a:p>
          <a:p>
            <a:endParaRPr lang="en-US" sz="1000" b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  tickleNerds(nerds);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630791" name="Rectangle 7"/>
          <p:cNvSpPr>
            <a:spLocks noChangeArrowheads="1"/>
          </p:cNvSpPr>
          <p:nvPr/>
        </p:nvSpPr>
        <p:spPr bwMode="auto">
          <a:xfrm>
            <a:off x="2066925" y="1863725"/>
            <a:ext cx="2865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A50021"/>
                </a:solidFill>
                <a:latin typeface="Comic Sans MS" pitchFamily="66" charset="0"/>
              </a:rPr>
              <a:t>const</a:t>
            </a:r>
            <a:r>
              <a:rPr lang="en-US" b="0">
                <a:latin typeface="Comic Sans MS" pitchFamily="66" charset="0"/>
              </a:rPr>
              <a:t> list&lt;string&gt; </a:t>
            </a:r>
            <a:r>
              <a:rPr lang="en-US" b="0">
                <a:solidFill>
                  <a:srgbClr val="A50021"/>
                </a:solidFill>
                <a:latin typeface="Comic Sans MS" pitchFamily="66" charset="0"/>
              </a:rPr>
              <a:t>&amp; </a:t>
            </a:r>
            <a:r>
              <a:rPr lang="en-US" b="0">
                <a:latin typeface="Comic Sans MS" pitchFamily="66" charset="0"/>
              </a:rPr>
              <a:t>nerds</a:t>
            </a:r>
          </a:p>
        </p:txBody>
      </p:sp>
      <p:sp>
        <p:nvSpPr>
          <p:cNvPr id="630792" name="Text Box 8"/>
          <p:cNvSpPr txBox="1">
            <a:spLocks noChangeArrowheads="1"/>
          </p:cNvSpPr>
          <p:nvPr/>
        </p:nvSpPr>
        <p:spPr bwMode="auto">
          <a:xfrm>
            <a:off x="5921375" y="3508375"/>
            <a:ext cx="322262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To iterate through such a container, you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can’t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use the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regular iterator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! </a:t>
            </a:r>
            <a:r>
              <a:rPr lang="en-US" sz="22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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</a:t>
            </a:r>
            <a:endParaRPr lang="en-US" sz="2200" b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30793" name="Text Box 9"/>
          <p:cNvSpPr txBox="1">
            <a:spLocks noChangeArrowheads="1"/>
          </p:cNvSpPr>
          <p:nvPr/>
        </p:nvSpPr>
        <p:spPr bwMode="auto">
          <a:xfrm>
            <a:off x="425450" y="2436813"/>
            <a:ext cx="5167313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list&lt;string&gt;::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it;   //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won’t work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for (it=nerds.begin(); it != nerds.end(); it++)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 cout &lt;&lt; *it &lt;&lt; “ says teehee!\n”;</a:t>
            </a:r>
            <a:endParaRPr lang="en-US" b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30794" name="Text Box 10"/>
          <p:cNvSpPr txBox="1">
            <a:spLocks noChangeArrowheads="1"/>
          </p:cNvSpPr>
          <p:nvPr/>
        </p:nvSpPr>
        <p:spPr bwMode="auto">
          <a:xfrm>
            <a:off x="5921375" y="5238750"/>
            <a:ext cx="3222625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But it’s easy to fix.  You </a:t>
            </a:r>
            <a:r>
              <a:rPr lang="en-US" sz="22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just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 use a </a:t>
            </a:r>
            <a: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const </a:t>
            </a:r>
            <a:r>
              <a:rPr lang="en-US" sz="2200" b="0" dirty="0" err="1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, like this…</a:t>
            </a:r>
            <a:endParaRPr lang="en-US" sz="2200" b="0" dirty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30795" name="Text Box 11"/>
          <p:cNvSpPr txBox="1">
            <a:spLocks noChangeArrowheads="1"/>
          </p:cNvSpPr>
          <p:nvPr/>
        </p:nvSpPr>
        <p:spPr bwMode="auto">
          <a:xfrm>
            <a:off x="425450" y="2436813"/>
            <a:ext cx="5167313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list&lt;string&gt;::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const_iterator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it;   //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works!!!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for (it=nerds.begin(); it != nerds.end(); it++)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 cout &lt;&lt; *it &lt;&lt; “ says teehee!\n”;</a:t>
            </a:r>
            <a:endParaRPr lang="en-US" b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30796" name="Text Box 12"/>
          <p:cNvSpPr txBox="1">
            <a:spLocks noChangeArrowheads="1"/>
          </p:cNvSpPr>
          <p:nvPr/>
        </p:nvSpPr>
        <p:spPr bwMode="auto">
          <a:xfrm>
            <a:off x="227013" y="722313"/>
            <a:ext cx="8666162" cy="111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You’ll know you made this mistake if you see something like this: </a:t>
            </a:r>
          </a:p>
          <a:p>
            <a:pPr algn="ctr"/>
            <a:r>
              <a:rPr lang="en-US" sz="1500"/>
              <a:t>error C2440: 'initializing' : </a:t>
            </a:r>
            <a:r>
              <a:rPr lang="en-US" sz="1500">
                <a:solidFill>
                  <a:srgbClr val="FF3300"/>
                </a:solidFill>
              </a:rPr>
              <a:t>cannot convert</a:t>
            </a:r>
            <a:r>
              <a:rPr lang="en-US" sz="1500"/>
              <a:t> from 'std::_List_</a:t>
            </a:r>
            <a:r>
              <a:rPr lang="en-US" sz="1500">
                <a:solidFill>
                  <a:srgbClr val="FF3300"/>
                </a:solidFill>
              </a:rPr>
              <a:t>const_iterator</a:t>
            </a:r>
            <a:r>
              <a:rPr lang="en-US" sz="1500"/>
              <a:t>&lt;_Mylist&gt;' to 'std::_</a:t>
            </a:r>
            <a:r>
              <a:rPr lang="en-US" sz="1500">
                <a:solidFill>
                  <a:srgbClr val="FF3300"/>
                </a:solidFill>
              </a:rPr>
              <a:t>List_iterator</a:t>
            </a:r>
            <a:r>
              <a:rPr lang="en-US" sz="1500"/>
              <a:t>&lt;_Mylist&gt;'</a:t>
            </a:r>
          </a:p>
          <a:p>
            <a:pPr algn="ctr"/>
            <a:endParaRPr lang="en-US" sz="1500" b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3079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30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07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307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307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307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307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307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307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307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307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307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3079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3079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30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30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6307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630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789" grpId="0"/>
      <p:bldP spid="630790" grpId="0" build="allAtOnce" animBg="1"/>
      <p:bldP spid="630791" grpId="0"/>
      <p:bldP spid="630792" grpId="0"/>
      <p:bldP spid="630793" grpId="0"/>
      <p:bldP spid="630793" grpId="1"/>
      <p:bldP spid="630794" grpId="0"/>
      <p:bldP spid="630795" grpId="0"/>
      <p:bldP spid="63079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C251-798E-4D87-B008-33F3CA90D27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title"/>
          </p:nvPr>
        </p:nvSpPr>
        <p:spPr>
          <a:xfrm>
            <a:off x="5852160" y="198120"/>
            <a:ext cx="3032760" cy="1143000"/>
          </a:xfrm>
          <a:noFill/>
          <a:ln/>
        </p:spPr>
        <p:txBody>
          <a:bodyPr/>
          <a:lstStyle/>
          <a:p>
            <a:r>
              <a:rPr lang="en-US" sz="2800" dirty="0"/>
              <a:t>Custom Comparison Operators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634944" y="1692900"/>
            <a:ext cx="3432312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200" b="0" dirty="0" smtClean="0">
                <a:latin typeface="Comic Sans MS" pitchFamily="66" charset="0"/>
                <a:cs typeface="Times New Roman" pitchFamily="18" charset="0"/>
              </a:rPr>
              <a:t>You can define  a </a:t>
            </a:r>
            <a:r>
              <a:rPr lang="en-US" sz="2200" b="0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comparison operator </a:t>
            </a:r>
            <a:r>
              <a:rPr lang="en-US" sz="2200" b="0" dirty="0" smtClean="0">
                <a:latin typeface="Comic Sans MS" pitchFamily="66" charset="0"/>
                <a:cs typeface="Times New Roman" pitchFamily="18" charset="0"/>
              </a:rPr>
              <a:t>for a class/</a:t>
            </a:r>
            <a:r>
              <a:rPr lang="en-US" sz="2200" b="0" dirty="0" err="1" smtClean="0">
                <a:latin typeface="Comic Sans MS" pitchFamily="66" charset="0"/>
                <a:cs typeface="Times New Roman" pitchFamily="18" charset="0"/>
              </a:rPr>
              <a:t>struct</a:t>
            </a:r>
            <a:r>
              <a:rPr lang="en-US" sz="2200" b="0" dirty="0" smtClean="0">
                <a:latin typeface="Comic Sans MS" pitchFamily="66" charset="0"/>
                <a:cs typeface="Times New Roman" pitchFamily="18" charset="0"/>
              </a:rPr>
              <a:t> like this…</a:t>
            </a:r>
            <a:endParaRPr lang="en-US" sz="2200" b="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12725" y="99412"/>
            <a:ext cx="5285421" cy="6740307"/>
          </a:xfrm>
          <a:prstGeom prst="rect">
            <a:avLst/>
          </a:prstGeom>
          <a:solidFill>
            <a:srgbClr val="FFF4EB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ea typeface="MS Mincho" pitchFamily="49" charset="-128"/>
                <a:cs typeface="Times New Roman" pitchFamily="18" charset="0"/>
              </a:rPr>
              <a:t>class Dog</a:t>
            </a:r>
          </a:p>
          <a:p>
            <a:r>
              <a:rPr lang="en-US" dirty="0" smtClean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 smtClean="0">
                <a:ea typeface="MS Mincho" pitchFamily="49" charset="-128"/>
                <a:cs typeface="Times New Roman" pitchFamily="18" charset="0"/>
              </a:rPr>
              <a:t>public:</a:t>
            </a:r>
          </a:p>
          <a:p>
            <a:r>
              <a:rPr lang="en-US" dirty="0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  </a:t>
            </a:r>
          </a:p>
          <a:p>
            <a:r>
              <a:rPr lang="en-US" dirty="0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                                  </a:t>
            </a:r>
          </a:p>
          <a:p>
            <a:r>
              <a:rPr lang="en-US" dirty="0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     </a:t>
            </a:r>
          </a:p>
          <a:p>
            <a:r>
              <a:rPr lang="en-US" dirty="0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   </a:t>
            </a:r>
          </a:p>
          <a:p>
            <a:r>
              <a:rPr lang="en-US" dirty="0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  </a:t>
            </a:r>
          </a:p>
          <a:p>
            <a:r>
              <a:rPr lang="en-US" dirty="0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  </a:t>
            </a:r>
          </a:p>
          <a:p>
            <a:endParaRPr lang="en-US" dirty="0" smtClean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 smtClean="0">
                <a:ea typeface="MS Mincho" pitchFamily="49" charset="-128"/>
                <a:cs typeface="Times New Roman" pitchFamily="18" charset="0"/>
              </a:rPr>
              <a:t> </a:t>
            </a:r>
            <a:endParaRPr lang="en-US" dirty="0" smtClean="0">
              <a:solidFill>
                <a:srgbClr val="FF3300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 dirty="0" smtClean="0">
                <a:ea typeface="MS Mincho" pitchFamily="49" charset="-128"/>
                <a:cs typeface="Times New Roman" pitchFamily="18" charset="0"/>
              </a:rPr>
              <a:t>  </a:t>
            </a:r>
          </a:p>
          <a:p>
            <a:r>
              <a:rPr lang="en-US" dirty="0" smtClean="0"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 dirty="0" smtClean="0"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 dirty="0" smtClean="0"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 dirty="0" smtClean="0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dirty="0" smtClean="0">
              <a:ea typeface="MS Mincho" pitchFamily="49" charset="-128"/>
              <a:cs typeface="Times New Roman" pitchFamily="18" charset="0"/>
            </a:endParaRPr>
          </a:p>
          <a:p>
            <a:endParaRPr lang="en-US" dirty="0" smtClean="0">
              <a:ea typeface="MS Mincho" pitchFamily="49" charset="-128"/>
              <a:cs typeface="Times New Roman" pitchFamily="18" charset="0"/>
            </a:endParaRPr>
          </a:p>
          <a:p>
            <a:endParaRPr lang="en-US" dirty="0" smtClean="0">
              <a:ea typeface="MS Mincho" pitchFamily="49" charset="-128"/>
              <a:cs typeface="Times New Roman" pitchFamily="18" charset="0"/>
            </a:endParaRPr>
          </a:p>
          <a:p>
            <a:endParaRPr lang="en-US" dirty="0" smtClean="0">
              <a:ea typeface="MS Mincho" pitchFamily="49" charset="-128"/>
              <a:cs typeface="Times New Roman" pitchFamily="18" charset="0"/>
            </a:endParaRPr>
          </a:p>
          <a:p>
            <a:endParaRPr lang="en-US" dirty="0" smtClean="0">
              <a:ea typeface="MS Mincho" pitchFamily="49" charset="-128"/>
              <a:cs typeface="Times New Roman" pitchFamily="18" charset="0"/>
            </a:endParaRPr>
          </a:p>
          <a:p>
            <a:endParaRPr lang="en-US" dirty="0" smtClean="0">
              <a:ea typeface="MS Mincho" pitchFamily="49" charset="-128"/>
              <a:cs typeface="Times New Roman" pitchFamily="18" charset="0"/>
            </a:endParaRPr>
          </a:p>
          <a:p>
            <a:endParaRPr lang="en-US" dirty="0" smtClean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37197" y="954186"/>
            <a:ext cx="6858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ea typeface="MS Mincho" pitchFamily="49" charset="-128"/>
                <a:cs typeface="Times New Roman" pitchFamily="18" charset="0"/>
              </a:rPr>
              <a:t>    </a:t>
            </a:r>
            <a:r>
              <a:rPr lang="en-US" dirty="0" err="1" smtClean="0"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 dirty="0" smtClean="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err="1" smtClean="0">
                <a:ea typeface="MS Mincho" pitchFamily="49" charset="-128"/>
                <a:cs typeface="Times New Roman" pitchFamily="18" charset="0"/>
              </a:rPr>
              <a:t>getWeight</a:t>
            </a:r>
            <a:r>
              <a:rPr lang="en-US" dirty="0" smtClean="0">
                <a:ea typeface="MS Mincho" pitchFamily="49" charset="-128"/>
                <a:cs typeface="Times New Roman" pitchFamily="18" charset="0"/>
              </a:rPr>
              <a:t>() </a:t>
            </a:r>
            <a:r>
              <a:rPr lang="en-US" dirty="0" smtClean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const </a:t>
            </a:r>
          </a:p>
          <a:p>
            <a:r>
              <a:rPr lang="en-US" dirty="0" smtClean="0">
                <a:ea typeface="MS Mincho" pitchFamily="49" charset="-128"/>
                <a:cs typeface="Times New Roman" pitchFamily="18" charset="0"/>
              </a:rPr>
              <a:t>    { return </a:t>
            </a:r>
            <a:r>
              <a:rPr lang="en-US" dirty="0" err="1" smtClean="0">
                <a:ea typeface="MS Mincho" pitchFamily="49" charset="-128"/>
                <a:cs typeface="Times New Roman" pitchFamily="18" charset="0"/>
              </a:rPr>
              <a:t>m_weight</a:t>
            </a:r>
            <a:r>
              <a:rPr lang="en-US" dirty="0" smtClean="0">
                <a:ea typeface="MS Mincho" pitchFamily="49" charset="-128"/>
                <a:cs typeface="Times New Roman" pitchFamily="18" charset="0"/>
              </a:rPr>
              <a:t>; } </a:t>
            </a:r>
          </a:p>
          <a:p>
            <a:r>
              <a:rPr lang="en-US" dirty="0" smtClean="0">
                <a:ea typeface="MS Mincho" pitchFamily="49" charset="-128"/>
                <a:cs typeface="Times New Roman" pitchFamily="18" charset="0"/>
              </a:rPr>
              <a:t>    …</a:t>
            </a:r>
          </a:p>
          <a:p>
            <a:r>
              <a:rPr lang="en-US" dirty="0" smtClean="0">
                <a:ea typeface="MS Mincho" pitchFamily="49" charset="-128"/>
                <a:cs typeface="Times New Roman" pitchFamily="18" charset="0"/>
              </a:rPr>
              <a:t> private:</a:t>
            </a:r>
          </a:p>
          <a:p>
            <a:r>
              <a:rPr lang="en-US" dirty="0" smtClean="0">
                <a:ea typeface="MS Mincho" pitchFamily="49" charset="-128"/>
                <a:cs typeface="Times New Roman" pitchFamily="18" charset="0"/>
              </a:rPr>
              <a:t>    </a:t>
            </a:r>
            <a:r>
              <a:rPr lang="en-US" dirty="0" err="1" smtClean="0"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 dirty="0" smtClean="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err="1" smtClean="0">
                <a:ea typeface="MS Mincho" pitchFamily="49" charset="-128"/>
                <a:cs typeface="Times New Roman" pitchFamily="18" charset="0"/>
              </a:rPr>
              <a:t>m_weight</a:t>
            </a:r>
            <a:r>
              <a:rPr lang="en-US" dirty="0" smtClean="0">
                <a:ea typeface="MS Mincho" pitchFamily="49" charset="-128"/>
                <a:cs typeface="Times New Roman" pitchFamily="18" charset="0"/>
              </a:rPr>
              <a:t>;</a:t>
            </a:r>
          </a:p>
          <a:p>
            <a:r>
              <a:rPr lang="en-US" dirty="0" smtClean="0">
                <a:ea typeface="MS Mincho" pitchFamily="49" charset="-128"/>
                <a:cs typeface="Times New Roman" pitchFamily="18" charset="0"/>
              </a:rPr>
              <a:t> };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15513" y="972556"/>
            <a:ext cx="6031549" cy="1770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bool</a:t>
            </a:r>
            <a:r>
              <a:rPr lang="en-US" dirty="0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operator&lt;(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ea typeface="MS Mincho" pitchFamily="49" charset="-128"/>
                <a:cs typeface="Times New Roman" pitchFamily="18" charset="0"/>
              </a:rPr>
              <a:t>const Dog &amp;other</a:t>
            </a:r>
            <a:r>
              <a:rPr lang="en-US" dirty="0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)</a:t>
            </a:r>
          </a:p>
          <a:p>
            <a:r>
              <a:rPr lang="en-US" dirty="0" smtClean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{  </a:t>
            </a:r>
          </a:p>
          <a:p>
            <a:r>
              <a:rPr lang="en-US" dirty="0" smtClean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  if (</a:t>
            </a:r>
            <a:r>
              <a:rPr lang="en-US" dirty="0" err="1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m_weight</a:t>
            </a:r>
            <a:r>
              <a:rPr lang="en-US" dirty="0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&lt;</a:t>
            </a:r>
            <a:r>
              <a:rPr lang="en-US" dirty="0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other.m_weight</a:t>
            </a:r>
            <a:r>
              <a:rPr lang="en-US" dirty="0" smtClean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)</a:t>
            </a:r>
          </a:p>
          <a:p>
            <a:r>
              <a:rPr lang="en-US" dirty="0" smtClean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     return </a:t>
            </a:r>
            <a:r>
              <a:rPr lang="en-US" dirty="0" smtClean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true</a:t>
            </a:r>
            <a:r>
              <a:rPr lang="en-US" dirty="0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;</a:t>
            </a:r>
          </a:p>
          <a:p>
            <a:r>
              <a:rPr lang="en-US" dirty="0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smtClean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return </a:t>
            </a:r>
            <a:r>
              <a:rPr lang="en-US" dirty="0" smtClean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false</a:t>
            </a:r>
            <a:r>
              <a:rPr lang="en-US" dirty="0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; </a:t>
            </a:r>
            <a:r>
              <a:rPr lang="en-US" dirty="0" smtClean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// otherwise</a:t>
            </a:r>
          </a:p>
          <a:p>
            <a:r>
              <a:rPr lang="en-US" dirty="0" smtClean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426765" y="3066474"/>
            <a:ext cx="3737113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100" b="0" dirty="0" smtClean="0">
                <a:latin typeface="Comic Sans MS" pitchFamily="66" charset="0"/>
                <a:cs typeface="Times New Roman" pitchFamily="18" charset="0"/>
              </a:rPr>
              <a:t>If you like, you can also define your comparison operator </a:t>
            </a:r>
            <a:r>
              <a:rPr lang="en-US" sz="21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inside </a:t>
            </a:r>
            <a:r>
              <a:rPr lang="en-US" sz="2100" b="0" dirty="0" smtClean="0">
                <a:latin typeface="Comic Sans MS" pitchFamily="66" charset="0"/>
                <a:cs typeface="Times New Roman" pitchFamily="18" charset="0"/>
              </a:rPr>
              <a:t>your class…</a:t>
            </a:r>
            <a:endParaRPr lang="en-US" sz="2100" b="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" y="4635699"/>
            <a:ext cx="74066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bool</a:t>
            </a:r>
            <a:r>
              <a:rPr lang="en-US" dirty="0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operator&gt;=</a:t>
            </a:r>
            <a:r>
              <a:rPr lang="en-US" dirty="0" smtClean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const Dog &amp;a</a:t>
            </a:r>
            <a:r>
              <a:rPr lang="en-US" dirty="0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, </a:t>
            </a:r>
            <a:br>
              <a:rPr lang="en-US" dirty="0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</a:br>
            <a:r>
              <a:rPr lang="en-US" dirty="0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          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a typeface="MS Mincho" pitchFamily="49" charset="-128"/>
                <a:cs typeface="Times New Roman" pitchFamily="18" charset="0"/>
              </a:rPr>
              <a:t>const Dog &amp;b</a:t>
            </a:r>
            <a:r>
              <a:rPr lang="en-US" dirty="0" smtClean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)</a:t>
            </a:r>
          </a:p>
          <a:p>
            <a:r>
              <a:rPr lang="en-US" dirty="0" smtClean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{</a:t>
            </a:r>
            <a:r>
              <a:rPr lang="en-US" dirty="0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</a:t>
            </a:r>
          </a:p>
          <a:p>
            <a:r>
              <a:rPr lang="en-US" dirty="0" smtClean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  if (</a:t>
            </a:r>
            <a:r>
              <a:rPr lang="en-US" dirty="0" err="1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a.getWeight</a:t>
            </a:r>
            <a:r>
              <a:rPr lang="en-US" dirty="0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() </a:t>
            </a:r>
            <a:r>
              <a:rPr lang="en-US" dirty="0" smtClean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&gt;=</a:t>
            </a:r>
            <a:r>
              <a:rPr lang="en-US" dirty="0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b.getWeight</a:t>
            </a:r>
            <a:r>
              <a:rPr lang="en-US" dirty="0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()</a:t>
            </a:r>
            <a:r>
              <a:rPr lang="en-US" dirty="0" smtClean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)</a:t>
            </a:r>
          </a:p>
          <a:p>
            <a:r>
              <a:rPr lang="en-US" dirty="0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   </a:t>
            </a:r>
            <a:r>
              <a:rPr lang="en-US" dirty="0" smtClean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return</a:t>
            </a:r>
            <a:r>
              <a:rPr lang="en-US" dirty="0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true</a:t>
            </a:r>
            <a:r>
              <a:rPr lang="en-US" dirty="0" smtClean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;</a:t>
            </a:r>
          </a:p>
          <a:p>
            <a:r>
              <a:rPr lang="en-US" dirty="0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smtClean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return</a:t>
            </a:r>
            <a:r>
              <a:rPr lang="en-US" dirty="0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false</a:t>
            </a:r>
            <a:r>
              <a:rPr lang="en-US" dirty="0" smtClean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; // otherwise</a:t>
            </a:r>
          </a:p>
          <a:p>
            <a:r>
              <a:rPr lang="en-US" dirty="0" smtClean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612298" y="4552125"/>
            <a:ext cx="3432312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200" b="0" dirty="0" smtClean="0">
                <a:latin typeface="Comic Sans MS" pitchFamily="66" charset="0"/>
                <a:cs typeface="Times New Roman" pitchFamily="18" charset="0"/>
              </a:rPr>
              <a:t>NOTE: If you define the operator </a:t>
            </a:r>
            <a:r>
              <a:rPr lang="en-US" sz="2200" b="0" dirty="0" smtClean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outside</a:t>
            </a:r>
            <a:r>
              <a:rPr lang="en-US" sz="2200" b="0" dirty="0" smtClean="0">
                <a:latin typeface="Comic Sans MS" pitchFamily="66" charset="0"/>
                <a:cs typeface="Times New Roman" pitchFamily="18" charset="0"/>
              </a:rPr>
              <a:t> of the class, it may only use </a:t>
            </a:r>
            <a:r>
              <a:rPr lang="en-US" sz="22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public methods </a:t>
            </a:r>
            <a:r>
              <a:rPr lang="en-US" sz="2200" b="0" dirty="0" smtClean="0">
                <a:latin typeface="Comic Sans MS" pitchFamily="66" charset="0"/>
                <a:cs typeface="Times New Roman" pitchFamily="18" charset="0"/>
              </a:rPr>
              <a:t>from your class!</a:t>
            </a:r>
            <a:endParaRPr lang="en-US" sz="2200" b="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8" name="AutoShape 45"/>
          <p:cNvSpPr>
            <a:spLocks noChangeArrowheads="1"/>
          </p:cNvSpPr>
          <p:nvPr/>
        </p:nvSpPr>
        <p:spPr bwMode="auto">
          <a:xfrm>
            <a:off x="3731883" y="1749286"/>
            <a:ext cx="4672012" cy="2462213"/>
          </a:xfrm>
          <a:prstGeom prst="wedgeRoundRectCallout">
            <a:avLst>
              <a:gd name="adj1" fmla="val -65528"/>
              <a:gd name="adj2" fmla="val 68440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All comparison operators accept </a:t>
            </a:r>
            <a:r>
              <a:rPr lang="en-US" sz="2000" i="1" u="sng" dirty="0" smtClean="0">
                <a:latin typeface="Comic Sans MS" pitchFamily="66" charset="0"/>
                <a:cs typeface="Times New Roman" pitchFamily="18" charset="0"/>
              </a:rPr>
              <a:t>const </a:t>
            </a:r>
            <a:r>
              <a:rPr lang="en-US" sz="2000" i="1" u="sng" dirty="0">
                <a:latin typeface="Comic Sans MS" pitchFamily="66" charset="0"/>
                <a:cs typeface="Times New Roman" pitchFamily="18" charset="0"/>
              </a:rPr>
              <a:t>reference</a:t>
            </a:r>
            <a:r>
              <a:rPr lang="en-US" sz="2000" i="1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parameters. </a:t>
            </a:r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 </a:t>
            </a:r>
            <a:br>
              <a:rPr lang="en-US" sz="2000" b="0" dirty="0" smtClean="0">
                <a:latin typeface="Comic Sans MS" pitchFamily="66" charset="0"/>
                <a:cs typeface="Times New Roman" pitchFamily="18" charset="0"/>
              </a:rPr>
            </a:br>
            <a:endParaRPr lang="en-US" sz="2000" b="0" dirty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(Leaving const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out </a:t>
            </a:r>
            <a:r>
              <a:rPr lang="en-US" sz="2000" i="1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can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cause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compiler errors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!)</a:t>
            </a:r>
            <a:endParaRPr lang="en-US" sz="2000" b="0" i="1" dirty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" name="AutoShape 44"/>
          <p:cNvSpPr>
            <a:spLocks noChangeArrowheads="1"/>
          </p:cNvSpPr>
          <p:nvPr/>
        </p:nvSpPr>
        <p:spPr bwMode="auto">
          <a:xfrm>
            <a:off x="3510365" y="107574"/>
            <a:ext cx="4016375" cy="1343025"/>
          </a:xfrm>
          <a:prstGeom prst="wedgeRoundRectCallout">
            <a:avLst>
              <a:gd name="adj1" fmla="val -70074"/>
              <a:gd name="adj2" fmla="val 58707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Since I’m defined </a:t>
            </a:r>
            <a:r>
              <a:rPr lang="en-US" sz="2000" b="0" dirty="0" smtClean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inside</a:t>
            </a:r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 the class, I can access private data too, like </a:t>
            </a:r>
            <a:r>
              <a:rPr lang="en-US" sz="2000" b="0" dirty="0" err="1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m_weight</a:t>
            </a:r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!</a:t>
            </a:r>
            <a:endParaRPr lang="en-US" sz="2000" b="0" i="1" dirty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" name="AutoShape 44"/>
          <p:cNvSpPr>
            <a:spLocks noChangeArrowheads="1"/>
          </p:cNvSpPr>
          <p:nvPr/>
        </p:nvSpPr>
        <p:spPr bwMode="auto">
          <a:xfrm>
            <a:off x="4272860" y="1864880"/>
            <a:ext cx="4016375" cy="2569656"/>
          </a:xfrm>
          <a:prstGeom prst="wedgeRoundRectCallout">
            <a:avLst>
              <a:gd name="adj1" fmla="val -70074"/>
              <a:gd name="adj2" fmla="val 58707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Comparison operators defined </a:t>
            </a:r>
            <a: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outside</a:t>
            </a:r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 the class have two parameters, one for each of the two operands.</a:t>
            </a:r>
          </a:p>
          <a:p>
            <a:pPr algn="ctr"/>
            <a:endParaRPr lang="en-US" sz="2000" b="0" i="1" dirty="0" smtClean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       if (</a:t>
            </a:r>
            <a:r>
              <a:rPr lang="en-US" sz="2000" b="0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a</a:t>
            </a:r>
            <a: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&gt;= </a:t>
            </a:r>
            <a:r>
              <a:rPr lang="en-US" sz="2000" b="0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</a:rPr>
              <a:t>b</a:t>
            </a:r>
            <a: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)  </a:t>
            </a:r>
            <a:b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          </a:t>
            </a:r>
            <a:r>
              <a:rPr lang="en-US" sz="2000" b="0" dirty="0" err="1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cout</a:t>
            </a:r>
            <a: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&lt;&lt; “a is &gt;= b\n”;</a:t>
            </a:r>
            <a:endParaRPr lang="en-US" sz="2000" b="0" dirty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9" name="AutoShape 44"/>
          <p:cNvSpPr>
            <a:spLocks noChangeArrowheads="1"/>
          </p:cNvSpPr>
          <p:nvPr/>
        </p:nvSpPr>
        <p:spPr bwMode="auto">
          <a:xfrm>
            <a:off x="3680215" y="1013790"/>
            <a:ext cx="4710746" cy="2591896"/>
          </a:xfrm>
          <a:prstGeom prst="wedgeRoundRectCallout">
            <a:avLst>
              <a:gd name="adj1" fmla="val -78169"/>
              <a:gd name="adj2" fmla="val 91611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Does it look familiar?</a:t>
            </a:r>
          </a:p>
          <a:p>
            <a:pPr algn="ctr"/>
            <a:endParaRPr lang="en-US" sz="1100" b="0" i="1" dirty="0" smtClean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It’s just like </a:t>
            </a:r>
            <a:r>
              <a:rPr lang="en-US" sz="2000" b="0" dirty="0" smtClean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an assignment operator</a:t>
            </a:r>
            <a:r>
              <a:rPr lang="en-US" sz="2000" b="0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only it </a:t>
            </a:r>
            <a: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compares</a:t>
            </a:r>
            <a:r>
              <a:rPr lang="en-US" sz="2000" b="0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two objects instead of </a:t>
            </a:r>
            <a: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assigning</a:t>
            </a:r>
            <a:r>
              <a:rPr lang="en-US" sz="2000" b="0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one to another.</a:t>
            </a:r>
            <a:br>
              <a:rPr lang="en-US" sz="2000" b="0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1200" b="0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/>
            </a:r>
            <a:br>
              <a:rPr lang="en-US" sz="1200" b="0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You can define </a:t>
            </a:r>
            <a: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==</a:t>
            </a:r>
            <a:r>
              <a:rPr lang="en-US" sz="2000" b="0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sz="2000" b="0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sz="2000" b="0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&lt;=</a:t>
            </a:r>
            <a:r>
              <a:rPr lang="en-US" sz="2000" b="0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&gt;=</a:t>
            </a:r>
            <a:r>
              <a:rPr lang="en-US" sz="2000" b="0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and </a:t>
            </a:r>
            <a: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!=</a:t>
            </a:r>
            <a:endParaRPr lang="en-US" sz="2000" b="0" dirty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" name="AutoShape 44"/>
          <p:cNvSpPr>
            <a:spLocks noChangeArrowheads="1"/>
          </p:cNvSpPr>
          <p:nvPr/>
        </p:nvSpPr>
        <p:spPr bwMode="auto">
          <a:xfrm>
            <a:off x="2771145" y="3230925"/>
            <a:ext cx="4016375" cy="1343025"/>
          </a:xfrm>
          <a:prstGeom prst="wedgeRoundRectCallout">
            <a:avLst>
              <a:gd name="adj1" fmla="val -70074"/>
              <a:gd name="adj2" fmla="val 58707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Since I’m defined </a:t>
            </a:r>
            <a:r>
              <a:rPr lang="en-US" sz="2000" b="0" dirty="0" smtClean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outside</a:t>
            </a:r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 the class, I can only use public methods like </a:t>
            </a:r>
            <a:r>
              <a:rPr lang="en-US" sz="2000" b="0" dirty="0" err="1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getWeight</a:t>
            </a:r>
            <a: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()!</a:t>
            </a:r>
            <a:endParaRPr lang="en-US" sz="2000" b="0" i="1" dirty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" name="AutoShape 44"/>
          <p:cNvSpPr>
            <a:spLocks noChangeArrowheads="1"/>
          </p:cNvSpPr>
          <p:nvPr/>
        </p:nvSpPr>
        <p:spPr bwMode="auto">
          <a:xfrm>
            <a:off x="1736437" y="1073426"/>
            <a:ext cx="4016375" cy="2379863"/>
          </a:xfrm>
          <a:prstGeom prst="wedgeRoundRectCallout">
            <a:avLst>
              <a:gd name="adj1" fmla="val -73714"/>
              <a:gd name="adj2" fmla="val 98118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All comparison operators </a:t>
            </a:r>
            <a:r>
              <a:rPr lang="en-US" sz="2000" b="0" i="1" dirty="0">
                <a:latin typeface="Comic Sans MS" pitchFamily="66" charset="0"/>
                <a:cs typeface="Times New Roman" pitchFamily="18" charset="0"/>
              </a:rPr>
              <a:t>must 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return a Boolean </a:t>
            </a:r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value: </a:t>
            </a:r>
            <a:br>
              <a:rPr lang="en-US" sz="2000" b="0" dirty="0" smtClean="0"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true</a:t>
            </a:r>
            <a: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or </a:t>
            </a:r>
            <a:r>
              <a:rPr lang="en-US" sz="2000" b="0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false</a:t>
            </a:r>
            <a: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.</a:t>
            </a:r>
            <a:b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/>
            </a:r>
            <a:b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In this example, our function should return </a:t>
            </a:r>
            <a:r>
              <a:rPr lang="en-US" sz="2000" b="0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true</a:t>
            </a:r>
            <a:r>
              <a:rPr lang="en-US" sz="2000" b="0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if a </a:t>
            </a:r>
            <a: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&gt;=</a:t>
            </a:r>
            <a:r>
              <a:rPr lang="en-US" sz="2000" b="0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b., and </a:t>
            </a:r>
            <a:r>
              <a:rPr lang="en-US" sz="2000" b="0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false</a:t>
            </a:r>
            <a:r>
              <a:rPr lang="en-US" sz="2000" b="0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otherwise.</a:t>
            </a:r>
            <a:endParaRPr lang="en-US" sz="2000" b="0" i="1" dirty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0" name="AutoShape 44"/>
          <p:cNvSpPr>
            <a:spLocks noChangeArrowheads="1"/>
          </p:cNvSpPr>
          <p:nvPr/>
        </p:nvSpPr>
        <p:spPr bwMode="auto">
          <a:xfrm>
            <a:off x="3459219" y="1951575"/>
            <a:ext cx="5227581" cy="2379863"/>
          </a:xfrm>
          <a:prstGeom prst="wedgeRoundRectCallout">
            <a:avLst>
              <a:gd name="adj1" fmla="val -73714"/>
              <a:gd name="adj2" fmla="val 98118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Your comparison function should compare </a:t>
            </a:r>
            <a:r>
              <a:rPr lang="en-US" sz="2000" b="0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object</a:t>
            </a:r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a</a:t>
            </a:r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 against </a:t>
            </a:r>
            <a:r>
              <a:rPr lang="en-US" sz="2000" b="0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</a:rPr>
              <a:t>object b</a:t>
            </a:r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 using whatever approach makes sense.</a:t>
            </a:r>
            <a:br>
              <a:rPr lang="en-US" sz="2000" b="0" dirty="0" smtClean="0">
                <a:latin typeface="Comic Sans MS" pitchFamily="66" charset="0"/>
                <a:cs typeface="Times New Roman" pitchFamily="18" charset="0"/>
              </a:rPr>
            </a:br>
            <a:r>
              <a:rPr lang="en-US" sz="1400" b="0" dirty="0" smtClean="0">
                <a:latin typeface="Comic Sans MS" pitchFamily="66" charset="0"/>
                <a:cs typeface="Times New Roman" pitchFamily="18" charset="0"/>
              </a:rPr>
              <a:t/>
            </a:r>
            <a:br>
              <a:rPr lang="en-US" sz="1400" b="0" dirty="0" smtClean="0"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Here we say </a:t>
            </a:r>
            <a:r>
              <a:rPr lang="en-US" sz="2000" b="0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dog a</a:t>
            </a:r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 is greater than </a:t>
            </a:r>
            <a:r>
              <a:rPr lang="en-US" sz="2000" b="0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</a:rPr>
              <a:t>dog b </a:t>
            </a:r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if its </a:t>
            </a:r>
            <a: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weight</a:t>
            </a:r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 is bigger.</a:t>
            </a:r>
            <a:endParaRPr lang="en-US" sz="2000" b="0" i="1" dirty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" name="AutoShape 44"/>
          <p:cNvSpPr>
            <a:spLocks noChangeArrowheads="1"/>
          </p:cNvSpPr>
          <p:nvPr/>
        </p:nvSpPr>
        <p:spPr bwMode="auto">
          <a:xfrm>
            <a:off x="5080948" y="2473536"/>
            <a:ext cx="4016375" cy="2492910"/>
          </a:xfrm>
          <a:prstGeom prst="wedgeRoundRectCallout">
            <a:avLst>
              <a:gd name="adj1" fmla="val -65386"/>
              <a:gd name="adj2" fmla="val -95579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Comparison operators defined </a:t>
            </a:r>
            <a:r>
              <a:rPr lang="en-US" sz="2000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inside</a:t>
            </a:r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 the class have a single “other” parameter, just like a </a:t>
            </a:r>
            <a:br>
              <a:rPr lang="en-US" sz="2000" b="0" dirty="0" smtClean="0"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copy constructor</a:t>
            </a:r>
            <a:r>
              <a:rPr lang="en-US" sz="2000" b="0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does</a:t>
            </a:r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.  </a:t>
            </a:r>
            <a:br>
              <a:rPr lang="en-US" sz="2000" b="0" dirty="0" smtClean="0">
                <a:latin typeface="Comic Sans MS" pitchFamily="66" charset="0"/>
                <a:cs typeface="Times New Roman" pitchFamily="18" charset="0"/>
              </a:rPr>
            </a:br>
            <a:r>
              <a:rPr lang="en-US" sz="700" b="0" dirty="0" smtClean="0">
                <a:latin typeface="Comic Sans MS" pitchFamily="66" charset="0"/>
                <a:cs typeface="Times New Roman" pitchFamily="18" charset="0"/>
              </a:rPr>
              <a:t/>
            </a:r>
            <a:br>
              <a:rPr lang="en-US" sz="700" b="0" dirty="0" smtClean="0"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“other” refers to the value to the </a:t>
            </a:r>
            <a:r>
              <a:rPr lang="en-US" sz="2000" b="0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right</a:t>
            </a:r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 of the operator:</a:t>
            </a:r>
            <a:br>
              <a:rPr lang="en-US" sz="2000" b="0" dirty="0" smtClean="0">
                <a:latin typeface="Comic Sans MS" pitchFamily="66" charset="0"/>
                <a:cs typeface="Times New Roman" pitchFamily="18" charset="0"/>
              </a:rPr>
            </a:br>
            <a:endParaRPr lang="en-US" sz="600" b="0" i="1" dirty="0" smtClean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 i="1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if (</a:t>
            </a:r>
            <a:r>
              <a:rPr lang="en-US" sz="2000" b="0" i="1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 &lt; </a:t>
            </a:r>
            <a:r>
              <a:rPr lang="en-US" sz="2000" b="0" i="1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other</a:t>
            </a:r>
            <a:r>
              <a:rPr lang="en-US" sz="2000" b="0" i="1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) …</a:t>
            </a:r>
            <a:endParaRPr lang="en-US" sz="2000" b="0" i="1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85185E-6 L -0.00035 0.25926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21" grpId="0"/>
      <p:bldP spid="21" grpId="1"/>
      <p:bldP spid="15" grpId="0"/>
      <p:bldP spid="8" grpId="0"/>
      <p:bldP spid="9" grpId="0"/>
      <p:bldP spid="10" grpId="0"/>
      <p:bldP spid="18" grpId="0" animBg="1"/>
      <p:bldP spid="18" grpId="1" animBg="1"/>
      <p:bldP spid="17" grpId="0" animBg="1"/>
      <p:bldP spid="17" grpId="1" animBg="1"/>
      <p:bldP spid="13" grpId="0" animBg="1"/>
      <p:bldP spid="13" grpId="1" animBg="1"/>
      <p:bldP spid="19" grpId="0" animBg="1"/>
      <p:bldP spid="19" grpId="1" animBg="1"/>
      <p:bldP spid="16" grpId="0" animBg="1"/>
      <p:bldP spid="16" grpId="1" animBg="1"/>
      <p:bldP spid="11" grpId="0" animBg="1"/>
      <p:bldP spid="11" grpId="1" animBg="1"/>
      <p:bldP spid="20" grpId="0" animBg="1"/>
      <p:bldP spid="20" grpId="1" animBg="1"/>
      <p:bldP spid="12" grpId="0" animBg="1"/>
      <p:bldP spid="12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02A4-D3F1-458D-86D4-F2D64A74DDD4}" type="slidenum">
              <a:rPr lang="en-US"/>
              <a:pPr/>
              <a:t>40</a:t>
            </a:fld>
            <a:endParaRPr lang="en-US"/>
          </a:p>
        </p:txBody>
      </p:sp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STL Iterator Challenge</a:t>
            </a:r>
          </a:p>
        </p:txBody>
      </p:sp>
      <p:sp>
        <p:nvSpPr>
          <p:cNvPr id="414723" name="Text Box 3"/>
          <p:cNvSpPr txBox="1">
            <a:spLocks noChangeArrowheads="1"/>
          </p:cNvSpPr>
          <p:nvPr/>
        </p:nvSpPr>
        <p:spPr bwMode="auto">
          <a:xfrm>
            <a:off x="457200" y="1106488"/>
            <a:ext cx="4267200" cy="50990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list&lt;string&gt; nerds;</a:t>
            </a:r>
            <a:endParaRPr lang="en-US" b="0"/>
          </a:p>
          <a:p>
            <a:r>
              <a:rPr lang="en-US" sz="1000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sz="1000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nerds.push_back(</a:t>
            </a:r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“</a:t>
            </a:r>
            <a:r>
              <a:rPr lang="en-US">
                <a:ea typeface="MS Mincho" pitchFamily="49" charset="-128"/>
                <a:cs typeface="Times New Roman" pitchFamily="18" charset="0"/>
              </a:rPr>
              <a:t>John</a:t>
            </a:r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”</a:t>
            </a:r>
            <a:r>
              <a:rPr lang="en-US">
                <a:ea typeface="MS Mincho" pitchFamily="49" charset="-128"/>
                <a:cs typeface="Times New Roman" pitchFamily="18" charset="0"/>
              </a:rPr>
              <a:t>);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nerds.push_back(</a:t>
            </a:r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“</a:t>
            </a:r>
            <a:r>
              <a:rPr lang="en-US">
                <a:ea typeface="MS Mincho" pitchFamily="49" charset="-128"/>
                <a:cs typeface="Times New Roman" pitchFamily="18" charset="0"/>
              </a:rPr>
              <a:t>David</a:t>
            </a:r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”</a:t>
            </a:r>
            <a:r>
              <a:rPr lang="en-US">
                <a:ea typeface="MS Mincho" pitchFamily="49" charset="-128"/>
                <a:cs typeface="Times New Roman" pitchFamily="18" charset="0"/>
              </a:rPr>
              <a:t>);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nerds.push_back(</a:t>
            </a:r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“</a:t>
            </a:r>
            <a:r>
              <a:rPr lang="en-US">
                <a:ea typeface="MS Mincho" pitchFamily="49" charset="-128"/>
                <a:cs typeface="Times New Roman" pitchFamily="18" charset="0"/>
              </a:rPr>
              <a:t>Carey</a:t>
            </a:r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”</a:t>
            </a:r>
            <a:r>
              <a:rPr lang="en-US">
                <a:ea typeface="MS Mincho" pitchFamily="49" charset="-128"/>
                <a:cs typeface="Times New Roman" pitchFamily="18" charset="0"/>
              </a:rPr>
              <a:t>);</a:t>
            </a:r>
            <a:endParaRPr lang="en-US" b="0"/>
          </a:p>
          <a:p>
            <a:r>
              <a:rPr lang="en-US" sz="1000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sz="1000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list&lt;string&gt;::iterator itr; </a:t>
            </a:r>
            <a:endParaRPr lang="en-US" b="0"/>
          </a:p>
          <a:p>
            <a:r>
              <a:rPr lang="en-US" sz="1000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sz="1000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itr = nerds.begin();	</a:t>
            </a:r>
            <a:endParaRPr lang="en-US" b="0"/>
          </a:p>
          <a:p>
            <a:r>
              <a:rPr lang="en-US" sz="1000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sz="1000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cout &lt;&lt; *itr &lt;&lt; endl;	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itr++;		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cout &lt;&lt; *itr &lt;&lt; endl;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itr = nerds.end();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itr--;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cout &lt;&lt; *itr &lt;&lt; endl;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14725" name="Text Box 5"/>
          <p:cNvSpPr txBox="1">
            <a:spLocks noChangeArrowheads="1"/>
          </p:cNvSpPr>
          <p:nvPr/>
        </p:nvSpPr>
        <p:spPr bwMode="auto">
          <a:xfrm>
            <a:off x="4784725" y="1112838"/>
            <a:ext cx="4008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What does it print out? </a:t>
            </a:r>
          </a:p>
        </p:txBody>
      </p:sp>
      <p:grpSp>
        <p:nvGrpSpPr>
          <p:cNvPr id="414727" name="Group 7"/>
          <p:cNvGrpSpPr>
            <a:grpSpLocks/>
          </p:cNvGrpSpPr>
          <p:nvPr/>
        </p:nvGrpSpPr>
        <p:grpSpPr bwMode="auto">
          <a:xfrm>
            <a:off x="5638800" y="1752600"/>
            <a:ext cx="1676400" cy="542925"/>
            <a:chOff x="3072" y="1530"/>
            <a:chExt cx="1056" cy="342"/>
          </a:xfrm>
        </p:grpSpPr>
        <p:sp>
          <p:nvSpPr>
            <p:cNvPr id="414728" name="Text Box 8"/>
            <p:cNvSpPr txBox="1">
              <a:spLocks noChangeArrowheads="1"/>
            </p:cNvSpPr>
            <p:nvPr/>
          </p:nvSpPr>
          <p:spPr bwMode="auto">
            <a:xfrm>
              <a:off x="3072" y="1530"/>
              <a:ext cx="10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nerds       </a:t>
              </a:r>
            </a:p>
          </p:txBody>
        </p:sp>
        <p:sp>
          <p:nvSpPr>
            <p:cNvPr id="414729" name="Rectangle 9"/>
            <p:cNvSpPr>
              <a:spLocks noChangeArrowheads="1"/>
            </p:cNvSpPr>
            <p:nvPr/>
          </p:nvSpPr>
          <p:spPr bwMode="auto">
            <a:xfrm>
              <a:off x="3696" y="1680"/>
              <a:ext cx="432" cy="192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4730" name="Group 10"/>
          <p:cNvGrpSpPr>
            <a:grpSpLocks/>
          </p:cNvGrpSpPr>
          <p:nvPr/>
        </p:nvGrpSpPr>
        <p:grpSpPr bwMode="auto">
          <a:xfrm>
            <a:off x="5603875" y="3581400"/>
            <a:ext cx="1774825" cy="1006475"/>
            <a:chOff x="3901" y="2630"/>
            <a:chExt cx="1118" cy="634"/>
          </a:xfrm>
        </p:grpSpPr>
        <p:grpSp>
          <p:nvGrpSpPr>
            <p:cNvPr id="414731" name="Group 11"/>
            <p:cNvGrpSpPr>
              <a:grpSpLocks/>
            </p:cNvGrpSpPr>
            <p:nvPr/>
          </p:nvGrpSpPr>
          <p:grpSpPr bwMode="auto">
            <a:xfrm>
              <a:off x="4406" y="2770"/>
              <a:ext cx="613" cy="494"/>
              <a:chOff x="4406" y="2108"/>
              <a:chExt cx="613" cy="494"/>
            </a:xfrm>
          </p:grpSpPr>
          <p:sp>
            <p:nvSpPr>
              <p:cNvPr id="414732" name="Rectangle 12"/>
              <p:cNvSpPr>
                <a:spLocks noChangeArrowheads="1"/>
              </p:cNvSpPr>
              <p:nvPr/>
            </p:nvSpPr>
            <p:spPr bwMode="auto">
              <a:xfrm>
                <a:off x="4416" y="2112"/>
                <a:ext cx="576" cy="480"/>
              </a:xfrm>
              <a:prstGeom prst="rect">
                <a:avLst/>
              </a:prstGeom>
              <a:solidFill>
                <a:srgbClr val="800000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b="0"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414733" name="Rectangle 13"/>
              <p:cNvSpPr>
                <a:spLocks noChangeArrowheads="1"/>
              </p:cNvSpPr>
              <p:nvPr/>
            </p:nvSpPr>
            <p:spPr bwMode="auto">
              <a:xfrm>
                <a:off x="4454" y="2141"/>
                <a:ext cx="507" cy="189"/>
              </a:xfrm>
              <a:prstGeom prst="rect">
                <a:avLst/>
              </a:prstGeom>
              <a:solidFill>
                <a:srgbClr val="FFCCFF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734" name="Rectangle 14"/>
              <p:cNvSpPr>
                <a:spLocks noChangeArrowheads="1"/>
              </p:cNvSpPr>
              <p:nvPr/>
            </p:nvSpPr>
            <p:spPr bwMode="auto">
              <a:xfrm>
                <a:off x="4455" y="2364"/>
                <a:ext cx="507" cy="189"/>
              </a:xfrm>
              <a:prstGeom prst="rect">
                <a:avLst/>
              </a:prstGeom>
              <a:solidFill>
                <a:srgbClr val="FFFF99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735" name="Text Box 15"/>
              <p:cNvSpPr txBox="1">
                <a:spLocks noChangeArrowheads="1"/>
              </p:cNvSpPr>
              <p:nvPr/>
            </p:nvSpPr>
            <p:spPr bwMode="auto">
              <a:xfrm>
                <a:off x="4406" y="2108"/>
                <a:ext cx="61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David</a:t>
                </a:r>
              </a:p>
            </p:txBody>
          </p:sp>
          <p:sp>
            <p:nvSpPr>
              <p:cNvPr id="414736" name="Text Box 16"/>
              <p:cNvSpPr txBox="1">
                <a:spLocks noChangeArrowheads="1"/>
              </p:cNvSpPr>
              <p:nvPr/>
            </p:nvSpPr>
            <p:spPr bwMode="auto">
              <a:xfrm>
                <a:off x="4469" y="2352"/>
                <a:ext cx="50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0">
                    <a:latin typeface="Comic Sans MS" pitchFamily="66" charset="0"/>
                    <a:cs typeface="Times New Roman" pitchFamily="18" charset="0"/>
                  </a:rPr>
                  <a:t>2000</a:t>
                </a:r>
              </a:p>
            </p:txBody>
          </p:sp>
        </p:grpSp>
        <p:sp>
          <p:nvSpPr>
            <p:cNvPr id="414737" name="Text Box 17"/>
            <p:cNvSpPr txBox="1">
              <a:spLocks noChangeArrowheads="1"/>
            </p:cNvSpPr>
            <p:nvPr/>
          </p:nvSpPr>
          <p:spPr bwMode="auto">
            <a:xfrm>
              <a:off x="3901" y="2630"/>
              <a:ext cx="5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1000</a:t>
              </a:r>
            </a:p>
          </p:txBody>
        </p:sp>
      </p:grpSp>
      <p:grpSp>
        <p:nvGrpSpPr>
          <p:cNvPr id="414738" name="Group 18"/>
          <p:cNvGrpSpPr>
            <a:grpSpLocks/>
          </p:cNvGrpSpPr>
          <p:nvPr/>
        </p:nvGrpSpPr>
        <p:grpSpPr bwMode="auto">
          <a:xfrm>
            <a:off x="6189663" y="4953000"/>
            <a:ext cx="1808162" cy="1006475"/>
            <a:chOff x="3886" y="2630"/>
            <a:chExt cx="1139" cy="634"/>
          </a:xfrm>
        </p:grpSpPr>
        <p:grpSp>
          <p:nvGrpSpPr>
            <p:cNvPr id="414739" name="Group 19"/>
            <p:cNvGrpSpPr>
              <a:grpSpLocks/>
            </p:cNvGrpSpPr>
            <p:nvPr/>
          </p:nvGrpSpPr>
          <p:grpSpPr bwMode="auto">
            <a:xfrm>
              <a:off x="4398" y="2770"/>
              <a:ext cx="627" cy="494"/>
              <a:chOff x="4398" y="2108"/>
              <a:chExt cx="627" cy="494"/>
            </a:xfrm>
          </p:grpSpPr>
          <p:sp>
            <p:nvSpPr>
              <p:cNvPr id="414740" name="Rectangle 20"/>
              <p:cNvSpPr>
                <a:spLocks noChangeArrowheads="1"/>
              </p:cNvSpPr>
              <p:nvPr/>
            </p:nvSpPr>
            <p:spPr bwMode="auto">
              <a:xfrm>
                <a:off x="4416" y="2112"/>
                <a:ext cx="576" cy="480"/>
              </a:xfrm>
              <a:prstGeom prst="rect">
                <a:avLst/>
              </a:prstGeom>
              <a:solidFill>
                <a:srgbClr val="800000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b="0"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414741" name="Rectangle 21"/>
              <p:cNvSpPr>
                <a:spLocks noChangeArrowheads="1"/>
              </p:cNvSpPr>
              <p:nvPr/>
            </p:nvSpPr>
            <p:spPr bwMode="auto">
              <a:xfrm>
                <a:off x="4454" y="2141"/>
                <a:ext cx="507" cy="189"/>
              </a:xfrm>
              <a:prstGeom prst="rect">
                <a:avLst/>
              </a:prstGeom>
              <a:solidFill>
                <a:srgbClr val="FFCCFF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742" name="Rectangle 22"/>
              <p:cNvSpPr>
                <a:spLocks noChangeArrowheads="1"/>
              </p:cNvSpPr>
              <p:nvPr/>
            </p:nvSpPr>
            <p:spPr bwMode="auto">
              <a:xfrm>
                <a:off x="4455" y="2364"/>
                <a:ext cx="507" cy="189"/>
              </a:xfrm>
              <a:prstGeom prst="rect">
                <a:avLst/>
              </a:prstGeom>
              <a:solidFill>
                <a:srgbClr val="FFFF99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743" name="Text Box 23"/>
              <p:cNvSpPr txBox="1">
                <a:spLocks noChangeArrowheads="1"/>
              </p:cNvSpPr>
              <p:nvPr/>
            </p:nvSpPr>
            <p:spPr bwMode="auto">
              <a:xfrm>
                <a:off x="4398" y="2108"/>
                <a:ext cx="62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Carey</a:t>
                </a:r>
              </a:p>
            </p:txBody>
          </p:sp>
          <p:sp>
            <p:nvSpPr>
              <p:cNvPr id="414744" name="Text Box 24"/>
              <p:cNvSpPr txBox="1">
                <a:spLocks noChangeArrowheads="1"/>
              </p:cNvSpPr>
              <p:nvPr/>
            </p:nvSpPr>
            <p:spPr bwMode="auto">
              <a:xfrm>
                <a:off x="4454" y="2352"/>
                <a:ext cx="5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0">
                    <a:latin typeface="Comic Sans MS" pitchFamily="66" charset="0"/>
                    <a:cs typeface="Times New Roman" pitchFamily="18" charset="0"/>
                  </a:rPr>
                  <a:t>NULL</a:t>
                </a:r>
              </a:p>
            </p:txBody>
          </p:sp>
        </p:grpSp>
        <p:sp>
          <p:nvSpPr>
            <p:cNvPr id="414745" name="Text Box 25"/>
            <p:cNvSpPr txBox="1">
              <a:spLocks noChangeArrowheads="1"/>
            </p:cNvSpPr>
            <p:nvPr/>
          </p:nvSpPr>
          <p:spPr bwMode="auto">
            <a:xfrm>
              <a:off x="3886" y="2630"/>
              <a:ext cx="5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2000</a:t>
              </a:r>
            </a:p>
          </p:txBody>
        </p:sp>
      </p:grpSp>
      <p:cxnSp>
        <p:nvCxnSpPr>
          <p:cNvPr id="414746" name="AutoShape 26"/>
          <p:cNvCxnSpPr>
            <a:cxnSpLocks noChangeShapeType="1"/>
            <a:endCxn id="414743" idx="0"/>
          </p:cNvCxnSpPr>
          <p:nvPr/>
        </p:nvCxnSpPr>
        <p:spPr bwMode="auto">
          <a:xfrm>
            <a:off x="7246938" y="4389438"/>
            <a:ext cx="254000" cy="785812"/>
          </a:xfrm>
          <a:prstGeom prst="curvedConnector2">
            <a:avLst/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4747" name="Group 27"/>
          <p:cNvGrpSpPr>
            <a:grpSpLocks/>
          </p:cNvGrpSpPr>
          <p:nvPr/>
        </p:nvGrpSpPr>
        <p:grpSpPr bwMode="auto">
          <a:xfrm>
            <a:off x="6794500" y="2743200"/>
            <a:ext cx="1731963" cy="1006475"/>
            <a:chOff x="3901" y="2630"/>
            <a:chExt cx="1091" cy="634"/>
          </a:xfrm>
        </p:grpSpPr>
        <p:grpSp>
          <p:nvGrpSpPr>
            <p:cNvPr id="414748" name="Group 28"/>
            <p:cNvGrpSpPr>
              <a:grpSpLocks/>
            </p:cNvGrpSpPr>
            <p:nvPr/>
          </p:nvGrpSpPr>
          <p:grpSpPr bwMode="auto">
            <a:xfrm>
              <a:off x="4416" y="2770"/>
              <a:ext cx="576" cy="494"/>
              <a:chOff x="4416" y="2108"/>
              <a:chExt cx="576" cy="494"/>
            </a:xfrm>
          </p:grpSpPr>
          <p:sp>
            <p:nvSpPr>
              <p:cNvPr id="414749" name="Rectangle 29"/>
              <p:cNvSpPr>
                <a:spLocks noChangeArrowheads="1"/>
              </p:cNvSpPr>
              <p:nvPr/>
            </p:nvSpPr>
            <p:spPr bwMode="auto">
              <a:xfrm>
                <a:off x="4416" y="2112"/>
                <a:ext cx="576" cy="480"/>
              </a:xfrm>
              <a:prstGeom prst="rect">
                <a:avLst/>
              </a:prstGeom>
              <a:solidFill>
                <a:srgbClr val="800000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b="0"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414750" name="Rectangle 30"/>
              <p:cNvSpPr>
                <a:spLocks noChangeArrowheads="1"/>
              </p:cNvSpPr>
              <p:nvPr/>
            </p:nvSpPr>
            <p:spPr bwMode="auto">
              <a:xfrm>
                <a:off x="4454" y="2141"/>
                <a:ext cx="507" cy="189"/>
              </a:xfrm>
              <a:prstGeom prst="rect">
                <a:avLst/>
              </a:prstGeom>
              <a:solidFill>
                <a:srgbClr val="FFCCFF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751" name="Rectangle 31"/>
              <p:cNvSpPr>
                <a:spLocks noChangeArrowheads="1"/>
              </p:cNvSpPr>
              <p:nvPr/>
            </p:nvSpPr>
            <p:spPr bwMode="auto">
              <a:xfrm>
                <a:off x="4455" y="2364"/>
                <a:ext cx="507" cy="189"/>
              </a:xfrm>
              <a:prstGeom prst="rect">
                <a:avLst/>
              </a:prstGeom>
              <a:solidFill>
                <a:srgbClr val="FFFF99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752" name="Text Box 32"/>
              <p:cNvSpPr txBox="1">
                <a:spLocks noChangeArrowheads="1"/>
              </p:cNvSpPr>
              <p:nvPr/>
            </p:nvSpPr>
            <p:spPr bwMode="auto">
              <a:xfrm>
                <a:off x="4434" y="2108"/>
                <a:ext cx="55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John</a:t>
                </a:r>
              </a:p>
            </p:txBody>
          </p:sp>
          <p:sp>
            <p:nvSpPr>
              <p:cNvPr id="414753" name="Text Box 33"/>
              <p:cNvSpPr txBox="1">
                <a:spLocks noChangeArrowheads="1"/>
              </p:cNvSpPr>
              <p:nvPr/>
            </p:nvSpPr>
            <p:spPr bwMode="auto">
              <a:xfrm>
                <a:off x="4482" y="2352"/>
                <a:ext cx="48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0">
                    <a:solidFill>
                      <a:srgbClr val="FF3300"/>
                    </a:solidFill>
                    <a:latin typeface="Comic Sans MS" pitchFamily="66" charset="0"/>
                    <a:cs typeface="Times New Roman" pitchFamily="18" charset="0"/>
                  </a:rPr>
                  <a:t>1000</a:t>
                </a:r>
              </a:p>
            </p:txBody>
          </p:sp>
        </p:grpSp>
        <p:sp>
          <p:nvSpPr>
            <p:cNvPr id="414754" name="Text Box 34"/>
            <p:cNvSpPr txBox="1">
              <a:spLocks noChangeArrowheads="1"/>
            </p:cNvSpPr>
            <p:nvPr/>
          </p:nvSpPr>
          <p:spPr bwMode="auto">
            <a:xfrm>
              <a:off x="3901" y="2630"/>
              <a:ext cx="5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1500</a:t>
              </a:r>
            </a:p>
          </p:txBody>
        </p:sp>
      </p:grpSp>
      <p:cxnSp>
        <p:nvCxnSpPr>
          <p:cNvPr id="414755" name="AutoShape 35"/>
          <p:cNvCxnSpPr>
            <a:cxnSpLocks noChangeShapeType="1"/>
            <a:stCxn id="414751" idx="1"/>
            <a:endCxn id="414735" idx="0"/>
          </p:cNvCxnSpPr>
          <p:nvPr/>
        </p:nvCxnSpPr>
        <p:spPr bwMode="auto">
          <a:xfrm rot="10800000" flipV="1">
            <a:off x="6892925" y="3522663"/>
            <a:ext cx="762000" cy="280987"/>
          </a:xfrm>
          <a:prstGeom prst="curvedConnector2">
            <a:avLst/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4756" name="AutoShape 36"/>
          <p:cNvCxnSpPr>
            <a:cxnSpLocks noChangeShapeType="1"/>
          </p:cNvCxnSpPr>
          <p:nvPr/>
        </p:nvCxnSpPr>
        <p:spPr bwMode="auto">
          <a:xfrm rot="16200000" flipH="1">
            <a:off x="7266782" y="2196306"/>
            <a:ext cx="812800" cy="706437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4757" name="Line 37"/>
          <p:cNvSpPr>
            <a:spLocks noChangeShapeType="1"/>
          </p:cNvSpPr>
          <p:nvPr/>
        </p:nvSpPr>
        <p:spPr bwMode="auto">
          <a:xfrm>
            <a:off x="495300" y="32432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4760" name="Group 40"/>
          <p:cNvGrpSpPr>
            <a:grpSpLocks/>
          </p:cNvGrpSpPr>
          <p:nvPr/>
        </p:nvGrpSpPr>
        <p:grpSpPr bwMode="auto">
          <a:xfrm>
            <a:off x="4724400" y="2438400"/>
            <a:ext cx="1109663" cy="457200"/>
            <a:chOff x="2956" y="1498"/>
            <a:chExt cx="699" cy="288"/>
          </a:xfrm>
        </p:grpSpPr>
        <p:sp>
          <p:nvSpPr>
            <p:cNvPr id="414758" name="Rectangle 38"/>
            <p:cNvSpPr>
              <a:spLocks noChangeArrowheads="1"/>
            </p:cNvSpPr>
            <p:nvPr/>
          </p:nvSpPr>
          <p:spPr bwMode="auto">
            <a:xfrm>
              <a:off x="3271" y="1635"/>
              <a:ext cx="384" cy="144"/>
            </a:xfrm>
            <a:prstGeom prst="rect">
              <a:avLst/>
            </a:prstGeom>
            <a:solidFill>
              <a:srgbClr val="6600CC"/>
            </a:solidFill>
            <a:ln w="38100" algn="ctr">
              <a:solidFill>
                <a:srgbClr val="000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759" name="Text Box 39"/>
            <p:cNvSpPr txBox="1">
              <a:spLocks noChangeArrowheads="1"/>
            </p:cNvSpPr>
            <p:nvPr/>
          </p:nvSpPr>
          <p:spPr bwMode="auto">
            <a:xfrm>
              <a:off x="2956" y="1498"/>
              <a:ext cx="3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itr</a:t>
              </a:r>
            </a:p>
          </p:txBody>
        </p:sp>
      </p:grpSp>
      <p:sp>
        <p:nvSpPr>
          <p:cNvPr id="414761" name="Line 41"/>
          <p:cNvSpPr>
            <a:spLocks noChangeShapeType="1"/>
          </p:cNvSpPr>
          <p:nvPr/>
        </p:nvSpPr>
        <p:spPr bwMode="auto">
          <a:xfrm>
            <a:off x="504825" y="3657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4762" name="AutoShape 42"/>
          <p:cNvCxnSpPr>
            <a:cxnSpLocks noChangeShapeType="1"/>
            <a:stCxn id="414758" idx="3"/>
            <a:endCxn id="414749" idx="1"/>
          </p:cNvCxnSpPr>
          <p:nvPr/>
        </p:nvCxnSpPr>
        <p:spPr bwMode="auto">
          <a:xfrm>
            <a:off x="5853113" y="2770188"/>
            <a:ext cx="1739900" cy="582612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800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4763" name="Line 43"/>
          <p:cNvSpPr>
            <a:spLocks noChangeShapeType="1"/>
          </p:cNvSpPr>
          <p:nvPr/>
        </p:nvSpPr>
        <p:spPr bwMode="auto">
          <a:xfrm>
            <a:off x="500063" y="41005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4764" name="Text Box 44"/>
          <p:cNvSpPr txBox="1">
            <a:spLocks noChangeArrowheads="1"/>
          </p:cNvSpPr>
          <p:nvPr/>
        </p:nvSpPr>
        <p:spPr bwMode="auto">
          <a:xfrm>
            <a:off x="4813300" y="5286375"/>
            <a:ext cx="128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Output:</a:t>
            </a:r>
          </a:p>
        </p:txBody>
      </p:sp>
      <p:sp>
        <p:nvSpPr>
          <p:cNvPr id="414765" name="Text Box 45"/>
          <p:cNvSpPr txBox="1">
            <a:spLocks noChangeArrowheads="1"/>
          </p:cNvSpPr>
          <p:nvPr/>
        </p:nvSpPr>
        <p:spPr bwMode="auto">
          <a:xfrm>
            <a:off x="5245100" y="5684838"/>
            <a:ext cx="884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John</a:t>
            </a:r>
          </a:p>
        </p:txBody>
      </p:sp>
      <p:sp>
        <p:nvSpPr>
          <p:cNvPr id="414766" name="Line 46"/>
          <p:cNvSpPr>
            <a:spLocks noChangeShapeType="1"/>
          </p:cNvSpPr>
          <p:nvPr/>
        </p:nvSpPr>
        <p:spPr bwMode="auto">
          <a:xfrm>
            <a:off x="514350" y="43815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4767" name="AutoShape 47"/>
          <p:cNvCxnSpPr>
            <a:cxnSpLocks noChangeShapeType="1"/>
            <a:stCxn id="414758" idx="3"/>
            <a:endCxn id="414732" idx="1"/>
          </p:cNvCxnSpPr>
          <p:nvPr/>
        </p:nvCxnSpPr>
        <p:spPr bwMode="auto">
          <a:xfrm>
            <a:off x="5853113" y="2770188"/>
            <a:ext cx="549275" cy="1420812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800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4768" name="Line 48"/>
          <p:cNvSpPr>
            <a:spLocks noChangeShapeType="1"/>
          </p:cNvSpPr>
          <p:nvPr/>
        </p:nvSpPr>
        <p:spPr bwMode="auto">
          <a:xfrm>
            <a:off x="504825" y="4648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4769" name="Text Box 49"/>
          <p:cNvSpPr txBox="1">
            <a:spLocks noChangeArrowheads="1"/>
          </p:cNvSpPr>
          <p:nvPr/>
        </p:nvSpPr>
        <p:spPr bwMode="auto">
          <a:xfrm>
            <a:off x="5199063" y="6019800"/>
            <a:ext cx="973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David</a:t>
            </a:r>
          </a:p>
        </p:txBody>
      </p:sp>
      <p:sp>
        <p:nvSpPr>
          <p:cNvPr id="414770" name="Line 50"/>
          <p:cNvSpPr>
            <a:spLocks noChangeShapeType="1"/>
          </p:cNvSpPr>
          <p:nvPr/>
        </p:nvSpPr>
        <p:spPr bwMode="auto">
          <a:xfrm>
            <a:off x="485775" y="52054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4771" name="Text Box 51"/>
          <p:cNvSpPr txBox="1">
            <a:spLocks noChangeArrowheads="1"/>
          </p:cNvSpPr>
          <p:nvPr/>
        </p:nvSpPr>
        <p:spPr bwMode="auto">
          <a:xfrm>
            <a:off x="7342188" y="597535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414772" name="AutoShape 52"/>
          <p:cNvCxnSpPr>
            <a:cxnSpLocks noChangeShapeType="1"/>
            <a:stCxn id="414758" idx="3"/>
            <a:endCxn id="414771" idx="1"/>
          </p:cNvCxnSpPr>
          <p:nvPr/>
        </p:nvCxnSpPr>
        <p:spPr bwMode="auto">
          <a:xfrm>
            <a:off x="5853113" y="2770188"/>
            <a:ext cx="1489075" cy="3433762"/>
          </a:xfrm>
          <a:prstGeom prst="curvedConnector3">
            <a:avLst>
              <a:gd name="adj1" fmla="val 12685"/>
            </a:avLst>
          </a:prstGeom>
          <a:noFill/>
          <a:ln w="38100">
            <a:solidFill>
              <a:srgbClr val="800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4773" name="Line 53"/>
          <p:cNvSpPr>
            <a:spLocks noChangeShapeType="1"/>
          </p:cNvSpPr>
          <p:nvPr/>
        </p:nvSpPr>
        <p:spPr bwMode="auto">
          <a:xfrm>
            <a:off x="485775" y="54721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4774" name="AutoShape 54"/>
          <p:cNvCxnSpPr>
            <a:cxnSpLocks noChangeShapeType="1"/>
            <a:stCxn id="414758" idx="3"/>
            <a:endCxn id="414740" idx="1"/>
          </p:cNvCxnSpPr>
          <p:nvPr/>
        </p:nvCxnSpPr>
        <p:spPr bwMode="auto">
          <a:xfrm>
            <a:off x="5853113" y="2770188"/>
            <a:ext cx="1158875" cy="2792412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800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4775" name="Line 55"/>
          <p:cNvSpPr>
            <a:spLocks noChangeShapeType="1"/>
          </p:cNvSpPr>
          <p:nvPr/>
        </p:nvSpPr>
        <p:spPr bwMode="auto">
          <a:xfrm>
            <a:off x="504825" y="57578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4776" name="Text Box 56"/>
          <p:cNvSpPr txBox="1">
            <a:spLocks noChangeArrowheads="1"/>
          </p:cNvSpPr>
          <p:nvPr/>
        </p:nvSpPr>
        <p:spPr bwMode="auto">
          <a:xfrm>
            <a:off x="5173663" y="6353175"/>
            <a:ext cx="995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Carey</a:t>
            </a:r>
          </a:p>
        </p:txBody>
      </p:sp>
      <p:sp>
        <p:nvSpPr>
          <p:cNvPr id="414777" name="Rectangle 57"/>
          <p:cNvSpPr>
            <a:spLocks noChangeArrowheads="1"/>
          </p:cNvSpPr>
          <p:nvPr/>
        </p:nvSpPr>
        <p:spPr bwMode="auto">
          <a:xfrm>
            <a:off x="4886325" y="5218113"/>
            <a:ext cx="1274763" cy="16398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1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1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1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14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1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14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14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57" grpId="0" animBg="1"/>
      <p:bldP spid="414757" grpId="1" animBg="1"/>
      <p:bldP spid="414761" grpId="0" animBg="1"/>
      <p:bldP spid="414761" grpId="1" animBg="1"/>
      <p:bldP spid="414763" grpId="0" animBg="1"/>
      <p:bldP spid="414763" grpId="1" animBg="1"/>
      <p:bldP spid="414765" grpId="0"/>
      <p:bldP spid="414766" grpId="0" animBg="1"/>
      <p:bldP spid="414766" grpId="1" animBg="1"/>
      <p:bldP spid="414768" grpId="0" animBg="1"/>
      <p:bldP spid="414768" grpId="1" animBg="1"/>
      <p:bldP spid="414769" grpId="0"/>
      <p:bldP spid="414770" grpId="0" animBg="1"/>
      <p:bldP spid="414770" grpId="1" animBg="1"/>
      <p:bldP spid="414773" grpId="0" animBg="1"/>
      <p:bldP spid="414773" grpId="1" animBg="1"/>
      <p:bldP spid="414775" grpId="0" animBg="1"/>
      <p:bldP spid="414775" grpId="1" animBg="1"/>
      <p:bldP spid="414776" grpId="0"/>
      <p:bldP spid="41477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76FA0-87D9-4D1A-845D-C7A97E53260B}" type="slidenum">
              <a:rPr lang="en-US"/>
              <a:pPr/>
              <a:t>41</a:t>
            </a:fld>
            <a:endParaRPr lang="en-US"/>
          </a:p>
        </p:txBody>
      </p:sp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STL Iterators</a:t>
            </a:r>
          </a:p>
        </p:txBody>
      </p:sp>
      <p:sp>
        <p:nvSpPr>
          <p:cNvPr id="413699" name="Text Box 3"/>
          <p:cNvSpPr txBox="1">
            <a:spLocks noChangeArrowheads="1"/>
          </p:cNvSpPr>
          <p:nvPr/>
        </p:nvSpPr>
        <p:spPr bwMode="auto">
          <a:xfrm>
            <a:off x="395288" y="1112838"/>
            <a:ext cx="82391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So what is an iterator, anyway?  It looks like a pointer, sort of works like a pointer, but its *not* a pointer!</a:t>
            </a:r>
          </a:p>
        </p:txBody>
      </p:sp>
      <p:sp>
        <p:nvSpPr>
          <p:cNvPr id="413700" name="Text Box 4"/>
          <p:cNvSpPr txBox="1">
            <a:spLocks noChangeArrowheads="1"/>
          </p:cNvSpPr>
          <p:nvPr/>
        </p:nvSpPr>
        <p:spPr bwMode="auto">
          <a:xfrm>
            <a:off x="457200" y="2408238"/>
            <a:ext cx="855027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0">
                <a:latin typeface="Comic Sans MS" pitchFamily="66" charset="0"/>
                <a:ea typeface="MS Mincho" pitchFamily="49" charset="-128"/>
                <a:cs typeface="Times New Roman" pitchFamily="18" charset="0"/>
              </a:rPr>
              <a:t>An iterator is an </a:t>
            </a:r>
            <a:r>
              <a:rPr lang="en-US" sz="2400" b="0" i="1" u="sng">
                <a:latin typeface="Comic Sans MS" pitchFamily="66" charset="0"/>
                <a:ea typeface="MS Mincho" pitchFamily="49" charset="-128"/>
                <a:cs typeface="Times New Roman" pitchFamily="18" charset="0"/>
              </a:rPr>
              <a:t>object</a:t>
            </a:r>
            <a:r>
              <a:rPr lang="en-US" sz="2400" b="0">
                <a:latin typeface="Comic Sans MS" pitchFamily="66" charset="0"/>
                <a:ea typeface="MS Mincho" pitchFamily="49" charset="-128"/>
                <a:cs typeface="Times New Roman" pitchFamily="18" charset="0"/>
              </a:rPr>
              <a:t> (i.e. a class variable) that knows three things:</a:t>
            </a:r>
          </a:p>
          <a:p>
            <a:endParaRPr lang="en-US" sz="2400" b="0">
              <a:latin typeface="Comic Sans MS" pitchFamily="66" charset="0"/>
              <a:ea typeface="MS Mincho" pitchFamily="49" charset="-128"/>
              <a:cs typeface="Times New Roman" pitchFamily="18" charset="0"/>
            </a:endParaRPr>
          </a:p>
          <a:p>
            <a:pPr lvl="1">
              <a:buFontTx/>
              <a:buChar char="•"/>
            </a:pPr>
            <a:r>
              <a:rPr lang="en-US" sz="2400" b="0">
                <a:solidFill>
                  <a:srgbClr val="990000"/>
                </a:solidFill>
                <a:latin typeface="Comic Sans MS" pitchFamily="66" charset="0"/>
                <a:ea typeface="MS Mincho" pitchFamily="49" charset="-128"/>
                <a:cs typeface="Times New Roman" pitchFamily="18" charset="0"/>
              </a:rPr>
              <a:t> 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What element it points to.</a:t>
            </a:r>
          </a:p>
          <a:p>
            <a:pPr lvl="1">
              <a:buFontTx/>
              <a:buChar char="•"/>
            </a:pP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 How to find the previous element in the container.</a:t>
            </a:r>
          </a:p>
          <a:p>
            <a:pPr lvl="1">
              <a:buFontTx/>
              <a:buChar char="•"/>
            </a:pP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 How to find the next element in the container.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ea typeface="MS Mincho" pitchFamily="49" charset="-128"/>
                <a:cs typeface="Times New Roman" pitchFamily="18" charset="0"/>
              </a:rPr>
              <a:t> </a:t>
            </a:r>
          </a:p>
        </p:txBody>
      </p:sp>
      <p:sp>
        <p:nvSpPr>
          <p:cNvPr id="413701" name="Text Box 5"/>
          <p:cNvSpPr txBox="1">
            <a:spLocks noChangeArrowheads="1"/>
          </p:cNvSpPr>
          <p:nvPr/>
        </p:nvSpPr>
        <p:spPr bwMode="auto">
          <a:xfrm>
            <a:off x="517525" y="5151438"/>
            <a:ext cx="824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Let’s see what this looks like in C++ code!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3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3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3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3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700" grpId="0" autoUpdateAnimBg="0"/>
      <p:bldP spid="413701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9BE3-124C-484D-99B6-1FB399A958AC}" type="slidenum">
              <a:rPr lang="en-US"/>
              <a:pPr/>
              <a:t>42</a:t>
            </a:fld>
            <a:endParaRPr lang="en-US"/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367463" y="152400"/>
            <a:ext cx="2776537" cy="1143000"/>
          </a:xfrm>
        </p:spPr>
        <p:txBody>
          <a:bodyPr/>
          <a:lstStyle/>
          <a:p>
            <a:r>
              <a:rPr lang="en-US" sz="3200"/>
              <a:t>How </a:t>
            </a:r>
            <a:br>
              <a:rPr lang="en-US" sz="3200"/>
            </a:br>
            <a:r>
              <a:rPr lang="en-US" sz="3200"/>
              <a:t>Iterators </a:t>
            </a:r>
            <a:br>
              <a:rPr lang="en-US" sz="3200"/>
            </a:br>
            <a:r>
              <a:rPr lang="en-US" sz="3200"/>
              <a:t>Work?</a:t>
            </a:r>
          </a:p>
        </p:txBody>
      </p:sp>
      <p:sp>
        <p:nvSpPr>
          <p:cNvPr id="543748" name="Text Box 4"/>
          <p:cNvSpPr txBox="1">
            <a:spLocks noChangeArrowheads="1"/>
          </p:cNvSpPr>
          <p:nvPr/>
        </p:nvSpPr>
        <p:spPr bwMode="auto">
          <a:xfrm>
            <a:off x="76200" y="14288"/>
            <a:ext cx="5102225" cy="677703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class MyIterator   </a:t>
            </a:r>
          </a:p>
          <a:p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{</a:t>
            </a:r>
          </a:p>
          <a:p>
            <a:r>
              <a:rPr lang="en-US">
                <a:solidFill>
                  <a:srgbClr val="008080"/>
                </a:solidFill>
                <a:cs typeface="Times New Roman" pitchFamily="18" charset="0"/>
              </a:rPr>
              <a:t> public:</a:t>
            </a:r>
          </a:p>
          <a:p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  int getVal(){ 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return cur-&gt;value;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 }</a:t>
            </a:r>
          </a:p>
          <a:p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  void down() { 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cur = cur-&gt;next;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 }</a:t>
            </a:r>
          </a:p>
          <a:p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  void up()   { 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cur = cur-&gt;prev;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 }</a:t>
            </a:r>
          </a:p>
          <a:p>
            <a:r>
              <a:rPr lang="en-US">
                <a:solidFill>
                  <a:srgbClr val="008080"/>
                </a:solidFill>
                <a:cs typeface="Times New Roman" pitchFamily="18" charset="0"/>
              </a:rPr>
              <a:t> private:</a:t>
            </a:r>
          </a:p>
          <a:p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  Node *cur;    </a:t>
            </a:r>
          </a:p>
          <a:p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};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class LinkedList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public:</a:t>
            </a:r>
          </a:p>
          <a:p>
            <a:r>
              <a:rPr lang="en-US" sz="2400">
                <a:latin typeface="Comic Sans MS" pitchFamily="66" charset="0"/>
                <a:cs typeface="Times New Roman" pitchFamily="18" charset="0"/>
              </a:rPr>
              <a:t>  …</a:t>
            </a:r>
          </a:p>
          <a:p>
            <a:endParaRPr lang="en-US" sz="100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cs typeface="Times New Roman" pitchFamily="18" charset="0"/>
              </a:rPr>
              <a:t>  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MyIterator</a:t>
            </a:r>
            <a:r>
              <a:rPr lang="en-US">
                <a:cs typeface="Times New Roman" pitchFamily="18" charset="0"/>
              </a:rPr>
              <a:t> begin()</a:t>
            </a:r>
          </a:p>
          <a:p>
            <a:r>
              <a:rPr lang="en-US">
                <a:cs typeface="Times New Roman" pitchFamily="18" charset="0"/>
              </a:rPr>
              <a:t>  {</a:t>
            </a:r>
          </a:p>
          <a:p>
            <a:r>
              <a:rPr lang="en-US">
                <a:cs typeface="Times New Roman" pitchFamily="18" charset="0"/>
              </a:rPr>
              <a:t>     MyIterator temp;</a:t>
            </a:r>
          </a:p>
          <a:p>
            <a:r>
              <a:rPr lang="en-US">
                <a:cs typeface="Times New Roman" pitchFamily="18" charset="0"/>
              </a:rPr>
              <a:t>     temp.cur = m_head;</a:t>
            </a:r>
          </a:p>
          <a:p>
            <a:r>
              <a:rPr lang="en-US">
                <a:cs typeface="Times New Roman" pitchFamily="18" charset="0"/>
              </a:rPr>
              <a:t>     return(temp);</a:t>
            </a:r>
          </a:p>
          <a:p>
            <a:r>
              <a:rPr lang="en-US">
                <a:cs typeface="Times New Roman" pitchFamily="18" charset="0"/>
              </a:rPr>
              <a:t>  }</a:t>
            </a:r>
          </a:p>
          <a:p>
            <a:endParaRPr lang="en-US" sz="800">
              <a:solidFill>
                <a:srgbClr val="6600CC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private: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Node *m_head;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};</a:t>
            </a:r>
          </a:p>
        </p:txBody>
      </p:sp>
      <p:sp>
        <p:nvSpPr>
          <p:cNvPr id="543749" name="Text Box 5"/>
          <p:cNvSpPr txBox="1">
            <a:spLocks noChangeArrowheads="1"/>
          </p:cNvSpPr>
          <p:nvPr/>
        </p:nvSpPr>
        <p:spPr bwMode="auto">
          <a:xfrm>
            <a:off x="6705600" y="1600200"/>
            <a:ext cx="2098675" cy="17430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struct Node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int value;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Node *next;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Node *prev;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};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543794" name="Rectangle 50"/>
          <p:cNvSpPr>
            <a:spLocks noChangeArrowheads="1"/>
          </p:cNvSpPr>
          <p:nvPr/>
        </p:nvSpPr>
        <p:spPr bwMode="auto">
          <a:xfrm>
            <a:off x="5943600" y="0"/>
            <a:ext cx="3200400" cy="388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3751" name="Text Box 7"/>
          <p:cNvSpPr txBox="1">
            <a:spLocks noChangeArrowheads="1"/>
          </p:cNvSpPr>
          <p:nvPr/>
        </p:nvSpPr>
        <p:spPr bwMode="auto">
          <a:xfrm>
            <a:off x="3810000" y="3970338"/>
            <a:ext cx="5213350" cy="2811462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LinkedList GPAs; // list of GPAs</a:t>
            </a:r>
          </a:p>
          <a:p>
            <a:endParaRPr lang="en-US" sz="800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...</a:t>
            </a:r>
          </a:p>
          <a:p>
            <a:endParaRPr lang="en-US" sz="800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MyIterator </a:t>
            </a:r>
            <a:r>
              <a:rPr lang="en-US">
                <a:ea typeface="MS Mincho" pitchFamily="49" charset="-128"/>
                <a:cs typeface="Times New Roman" pitchFamily="18" charset="0"/>
              </a:rPr>
              <a:t>itr = GPAs.begin();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cout &lt;&lt; itr.getVal(); 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//like *it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itr.down();           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//like it++;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cout &lt;&lt; itr.getVal();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543790" name="Text Box 46"/>
          <p:cNvSpPr txBox="1">
            <a:spLocks noChangeArrowheads="1"/>
          </p:cNvSpPr>
          <p:nvPr/>
        </p:nvSpPr>
        <p:spPr bwMode="auto">
          <a:xfrm>
            <a:off x="7959725" y="445135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pic>
        <p:nvPicPr>
          <p:cNvPr id="543795" name="Picture 5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57200"/>
            <a:ext cx="2217738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3796" name="Line 52"/>
          <p:cNvSpPr>
            <a:spLocks noChangeShapeType="1"/>
          </p:cNvSpPr>
          <p:nvPr/>
        </p:nvSpPr>
        <p:spPr bwMode="auto">
          <a:xfrm>
            <a:off x="3838575" y="5486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836" name="Rectangle 92"/>
          <p:cNvSpPr>
            <a:spLocks noChangeArrowheads="1"/>
          </p:cNvSpPr>
          <p:nvPr/>
        </p:nvSpPr>
        <p:spPr bwMode="auto">
          <a:xfrm>
            <a:off x="7162800" y="-304800"/>
            <a:ext cx="1143000" cy="121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43835" name="Group 91"/>
          <p:cNvGrpSpPr>
            <a:grpSpLocks/>
          </p:cNvGrpSpPr>
          <p:nvPr/>
        </p:nvGrpSpPr>
        <p:grpSpPr bwMode="auto">
          <a:xfrm>
            <a:off x="6477000" y="76200"/>
            <a:ext cx="1839913" cy="885825"/>
            <a:chOff x="6425" y="3762"/>
            <a:chExt cx="1159" cy="558"/>
          </a:xfrm>
        </p:grpSpPr>
        <p:sp>
          <p:nvSpPr>
            <p:cNvPr id="543831" name="Rectangle 87"/>
            <p:cNvSpPr>
              <a:spLocks noChangeArrowheads="1"/>
            </p:cNvSpPr>
            <p:nvPr/>
          </p:nvSpPr>
          <p:spPr bwMode="auto">
            <a:xfrm>
              <a:off x="6864" y="3792"/>
              <a:ext cx="720" cy="528"/>
            </a:xfrm>
            <a:prstGeom prst="rect">
              <a:avLst/>
            </a:prstGeom>
            <a:solidFill>
              <a:srgbClr val="FFCC99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43832" name="Text Box 88"/>
            <p:cNvSpPr txBox="1">
              <a:spLocks noChangeArrowheads="1"/>
            </p:cNvSpPr>
            <p:nvPr/>
          </p:nvSpPr>
          <p:spPr bwMode="auto">
            <a:xfrm>
              <a:off x="6425" y="3762"/>
              <a:ext cx="46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GPAs</a:t>
              </a:r>
            </a:p>
          </p:txBody>
        </p:sp>
        <p:sp>
          <p:nvSpPr>
            <p:cNvPr id="543833" name="Text Box 89"/>
            <p:cNvSpPr txBox="1">
              <a:spLocks noChangeArrowheads="1"/>
            </p:cNvSpPr>
            <p:nvPr/>
          </p:nvSpPr>
          <p:spPr bwMode="auto">
            <a:xfrm>
              <a:off x="6897" y="3840"/>
              <a:ext cx="63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m_head</a:t>
              </a:r>
            </a:p>
          </p:txBody>
        </p:sp>
        <p:sp>
          <p:nvSpPr>
            <p:cNvPr id="543834" name="Rectangle 90"/>
            <p:cNvSpPr>
              <a:spLocks noChangeArrowheads="1"/>
            </p:cNvSpPr>
            <p:nvPr/>
          </p:nvSpPr>
          <p:spPr bwMode="auto">
            <a:xfrm>
              <a:off x="6960" y="4089"/>
              <a:ext cx="528" cy="195"/>
            </a:xfrm>
            <a:prstGeom prst="rect">
              <a:avLst/>
            </a:prstGeom>
            <a:solidFill>
              <a:srgbClr val="FFEAD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43797" name="Line 53"/>
          <p:cNvSpPr>
            <a:spLocks noChangeShapeType="1"/>
          </p:cNvSpPr>
          <p:nvPr/>
        </p:nvSpPr>
        <p:spPr bwMode="auto">
          <a:xfrm>
            <a:off x="6477000" y="5257800"/>
            <a:ext cx="2286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798" name="Line 54"/>
          <p:cNvSpPr>
            <a:spLocks noChangeShapeType="1"/>
          </p:cNvSpPr>
          <p:nvPr/>
        </p:nvSpPr>
        <p:spPr bwMode="auto">
          <a:xfrm>
            <a:off x="90488" y="4267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3801" name="Group 57"/>
          <p:cNvGrpSpPr>
            <a:grpSpLocks/>
          </p:cNvGrpSpPr>
          <p:nvPr/>
        </p:nvGrpSpPr>
        <p:grpSpPr bwMode="auto">
          <a:xfrm>
            <a:off x="5519738" y="838200"/>
            <a:ext cx="1109662" cy="817563"/>
            <a:chOff x="3648" y="528"/>
            <a:chExt cx="699" cy="515"/>
          </a:xfrm>
        </p:grpSpPr>
        <p:sp>
          <p:nvSpPr>
            <p:cNvPr id="543783" name="Rectangle 39"/>
            <p:cNvSpPr>
              <a:spLocks noChangeArrowheads="1"/>
            </p:cNvSpPr>
            <p:nvPr/>
          </p:nvSpPr>
          <p:spPr bwMode="auto">
            <a:xfrm>
              <a:off x="3963" y="576"/>
              <a:ext cx="384" cy="467"/>
            </a:xfrm>
            <a:prstGeom prst="rect">
              <a:avLst/>
            </a:prstGeom>
            <a:solidFill>
              <a:srgbClr val="6600CC"/>
            </a:solidFill>
            <a:ln w="38100" algn="ctr">
              <a:solidFill>
                <a:srgbClr val="000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784" name="Text Box 40"/>
            <p:cNvSpPr txBox="1">
              <a:spLocks noChangeArrowheads="1"/>
            </p:cNvSpPr>
            <p:nvPr/>
          </p:nvSpPr>
          <p:spPr bwMode="auto">
            <a:xfrm>
              <a:off x="3648" y="528"/>
              <a:ext cx="3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itr</a:t>
              </a:r>
            </a:p>
          </p:txBody>
        </p:sp>
        <p:sp>
          <p:nvSpPr>
            <p:cNvPr id="543799" name="Text Box 55"/>
            <p:cNvSpPr txBox="1">
              <a:spLocks noChangeArrowheads="1"/>
            </p:cNvSpPr>
            <p:nvPr/>
          </p:nvSpPr>
          <p:spPr bwMode="auto">
            <a:xfrm>
              <a:off x="3965" y="558"/>
              <a:ext cx="3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0">
                  <a:solidFill>
                    <a:schemeClr val="bg1"/>
                  </a:solidFill>
                  <a:latin typeface="Comic Sans MS" pitchFamily="66" charset="0"/>
                  <a:cs typeface="Times New Roman" pitchFamily="18" charset="0"/>
                </a:rPr>
                <a:t>cur</a:t>
              </a:r>
            </a:p>
          </p:txBody>
        </p:sp>
        <p:sp>
          <p:nvSpPr>
            <p:cNvPr id="543800" name="Rectangle 56"/>
            <p:cNvSpPr>
              <a:spLocks noChangeArrowheads="1"/>
            </p:cNvSpPr>
            <p:nvPr/>
          </p:nvSpPr>
          <p:spPr bwMode="auto">
            <a:xfrm>
              <a:off x="3993" y="768"/>
              <a:ext cx="336" cy="240"/>
            </a:xfrm>
            <a:prstGeom prst="rect">
              <a:avLst/>
            </a:prstGeom>
            <a:solidFill>
              <a:srgbClr val="CCF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43802" name="Text Box 58"/>
          <p:cNvSpPr txBox="1">
            <a:spLocks noChangeArrowheads="1"/>
          </p:cNvSpPr>
          <p:nvPr/>
        </p:nvSpPr>
        <p:spPr bwMode="auto">
          <a:xfrm>
            <a:off x="7448550" y="576263"/>
            <a:ext cx="7064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1500</a:t>
            </a:r>
          </a:p>
        </p:txBody>
      </p:sp>
      <p:sp>
        <p:nvSpPr>
          <p:cNvPr id="543803" name="Line 59"/>
          <p:cNvSpPr>
            <a:spLocks noChangeShapeType="1"/>
          </p:cNvSpPr>
          <p:nvPr/>
        </p:nvSpPr>
        <p:spPr bwMode="auto">
          <a:xfrm>
            <a:off x="533400" y="4800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3804" name="Group 60"/>
          <p:cNvGrpSpPr>
            <a:grpSpLocks/>
          </p:cNvGrpSpPr>
          <p:nvPr/>
        </p:nvGrpSpPr>
        <p:grpSpPr bwMode="auto">
          <a:xfrm>
            <a:off x="5132388" y="2057400"/>
            <a:ext cx="1497012" cy="817563"/>
            <a:chOff x="3404" y="528"/>
            <a:chExt cx="943" cy="515"/>
          </a:xfrm>
        </p:grpSpPr>
        <p:sp>
          <p:nvSpPr>
            <p:cNvPr id="543805" name="Rectangle 61"/>
            <p:cNvSpPr>
              <a:spLocks noChangeArrowheads="1"/>
            </p:cNvSpPr>
            <p:nvPr/>
          </p:nvSpPr>
          <p:spPr bwMode="auto">
            <a:xfrm>
              <a:off x="3963" y="576"/>
              <a:ext cx="384" cy="467"/>
            </a:xfrm>
            <a:prstGeom prst="rect">
              <a:avLst/>
            </a:prstGeom>
            <a:solidFill>
              <a:srgbClr val="6600CC"/>
            </a:solidFill>
            <a:ln w="38100" algn="ctr">
              <a:solidFill>
                <a:srgbClr val="000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806" name="Text Box 62"/>
            <p:cNvSpPr txBox="1">
              <a:spLocks noChangeArrowheads="1"/>
            </p:cNvSpPr>
            <p:nvPr/>
          </p:nvSpPr>
          <p:spPr bwMode="auto">
            <a:xfrm>
              <a:off x="3404" y="528"/>
              <a:ext cx="8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temp     </a:t>
              </a:r>
            </a:p>
          </p:txBody>
        </p:sp>
        <p:sp>
          <p:nvSpPr>
            <p:cNvPr id="543807" name="Text Box 63"/>
            <p:cNvSpPr txBox="1">
              <a:spLocks noChangeArrowheads="1"/>
            </p:cNvSpPr>
            <p:nvPr/>
          </p:nvSpPr>
          <p:spPr bwMode="auto">
            <a:xfrm>
              <a:off x="3965" y="558"/>
              <a:ext cx="3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0">
                  <a:solidFill>
                    <a:schemeClr val="bg1"/>
                  </a:solidFill>
                  <a:latin typeface="Comic Sans MS" pitchFamily="66" charset="0"/>
                  <a:cs typeface="Times New Roman" pitchFamily="18" charset="0"/>
                </a:rPr>
                <a:t>cur</a:t>
              </a:r>
            </a:p>
          </p:txBody>
        </p:sp>
        <p:sp>
          <p:nvSpPr>
            <p:cNvPr id="543808" name="Rectangle 64"/>
            <p:cNvSpPr>
              <a:spLocks noChangeArrowheads="1"/>
            </p:cNvSpPr>
            <p:nvPr/>
          </p:nvSpPr>
          <p:spPr bwMode="auto">
            <a:xfrm>
              <a:off x="3993" y="768"/>
              <a:ext cx="336" cy="240"/>
            </a:xfrm>
            <a:prstGeom prst="rect">
              <a:avLst/>
            </a:prstGeom>
            <a:solidFill>
              <a:srgbClr val="CCF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43809" name="Line 65"/>
          <p:cNvSpPr>
            <a:spLocks noChangeShapeType="1"/>
          </p:cNvSpPr>
          <p:nvPr/>
        </p:nvSpPr>
        <p:spPr bwMode="auto">
          <a:xfrm>
            <a:off x="533400" y="5105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810" name="Text Box 66"/>
          <p:cNvSpPr txBox="1">
            <a:spLocks noChangeArrowheads="1"/>
          </p:cNvSpPr>
          <p:nvPr/>
        </p:nvSpPr>
        <p:spPr bwMode="auto">
          <a:xfrm>
            <a:off x="7461250" y="581025"/>
            <a:ext cx="706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1500</a:t>
            </a:r>
          </a:p>
        </p:txBody>
      </p:sp>
      <p:sp>
        <p:nvSpPr>
          <p:cNvPr id="543811" name="Line 67"/>
          <p:cNvSpPr>
            <a:spLocks noChangeShapeType="1"/>
          </p:cNvSpPr>
          <p:nvPr/>
        </p:nvSpPr>
        <p:spPr bwMode="auto">
          <a:xfrm>
            <a:off x="533400" y="5410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812" name="Line 68"/>
          <p:cNvSpPr>
            <a:spLocks noChangeShapeType="1"/>
          </p:cNvSpPr>
          <p:nvPr/>
        </p:nvSpPr>
        <p:spPr bwMode="auto">
          <a:xfrm>
            <a:off x="6096000" y="5257800"/>
            <a:ext cx="2286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813" name="Text Box 69"/>
          <p:cNvSpPr txBox="1">
            <a:spLocks noChangeArrowheads="1"/>
          </p:cNvSpPr>
          <p:nvPr/>
        </p:nvSpPr>
        <p:spPr bwMode="auto">
          <a:xfrm>
            <a:off x="7805738" y="1185863"/>
            <a:ext cx="282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43814" name="Text Box 70"/>
          <p:cNvSpPr txBox="1">
            <a:spLocks noChangeArrowheads="1"/>
          </p:cNvSpPr>
          <p:nvPr/>
        </p:nvSpPr>
        <p:spPr bwMode="auto">
          <a:xfrm>
            <a:off x="6248400" y="1081088"/>
            <a:ext cx="282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543815" name="AutoShape 71"/>
          <p:cNvCxnSpPr>
            <a:cxnSpLocks noChangeShapeType="1"/>
            <a:stCxn id="543814" idx="3"/>
            <a:endCxn id="543813" idx="1"/>
          </p:cNvCxnSpPr>
          <p:nvPr/>
        </p:nvCxnSpPr>
        <p:spPr bwMode="auto">
          <a:xfrm>
            <a:off x="6530975" y="1265238"/>
            <a:ext cx="1274763" cy="104775"/>
          </a:xfrm>
          <a:prstGeom prst="curvedConnector3">
            <a:avLst>
              <a:gd name="adj1" fmla="val 49940"/>
            </a:avLst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3816" name="Line 72"/>
          <p:cNvSpPr>
            <a:spLocks noChangeShapeType="1"/>
          </p:cNvSpPr>
          <p:nvPr/>
        </p:nvSpPr>
        <p:spPr bwMode="auto">
          <a:xfrm>
            <a:off x="3843338" y="5791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817" name="Line 73"/>
          <p:cNvSpPr>
            <a:spLocks noChangeShapeType="1"/>
          </p:cNvSpPr>
          <p:nvPr/>
        </p:nvSpPr>
        <p:spPr bwMode="auto">
          <a:xfrm>
            <a:off x="2133600" y="762000"/>
            <a:ext cx="2286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818" name="Oval 74"/>
          <p:cNvSpPr>
            <a:spLocks noChangeArrowheads="1"/>
          </p:cNvSpPr>
          <p:nvPr/>
        </p:nvSpPr>
        <p:spPr bwMode="auto">
          <a:xfrm>
            <a:off x="8201025" y="1343025"/>
            <a:ext cx="914400" cy="3810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3820" name="Rectangle 76"/>
          <p:cNvSpPr>
            <a:spLocks noChangeArrowheads="1"/>
          </p:cNvSpPr>
          <p:nvPr/>
        </p:nvSpPr>
        <p:spPr bwMode="auto">
          <a:xfrm>
            <a:off x="5257800" y="5653088"/>
            <a:ext cx="1676400" cy="2286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3819" name="Text Box 75"/>
          <p:cNvSpPr txBox="1">
            <a:spLocks noChangeArrowheads="1"/>
          </p:cNvSpPr>
          <p:nvPr/>
        </p:nvSpPr>
        <p:spPr bwMode="auto">
          <a:xfrm>
            <a:off x="8394700" y="1371600"/>
            <a:ext cx="520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3.3</a:t>
            </a:r>
          </a:p>
        </p:txBody>
      </p:sp>
      <p:sp>
        <p:nvSpPr>
          <p:cNvPr id="543821" name="Line 77"/>
          <p:cNvSpPr>
            <a:spLocks noChangeShapeType="1"/>
          </p:cNvSpPr>
          <p:nvPr/>
        </p:nvSpPr>
        <p:spPr bwMode="auto">
          <a:xfrm>
            <a:off x="3838575" y="60483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822" name="Line 78"/>
          <p:cNvSpPr>
            <a:spLocks noChangeShapeType="1"/>
          </p:cNvSpPr>
          <p:nvPr/>
        </p:nvSpPr>
        <p:spPr bwMode="auto">
          <a:xfrm>
            <a:off x="2138363" y="1109663"/>
            <a:ext cx="2286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823" name="Text Box 79"/>
          <p:cNvSpPr txBox="1">
            <a:spLocks noChangeArrowheads="1"/>
          </p:cNvSpPr>
          <p:nvPr/>
        </p:nvSpPr>
        <p:spPr bwMode="auto">
          <a:xfrm>
            <a:off x="8297863" y="1652588"/>
            <a:ext cx="679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1000</a:t>
            </a:r>
          </a:p>
        </p:txBody>
      </p:sp>
      <p:sp>
        <p:nvSpPr>
          <p:cNvPr id="543824" name="Text Box 80"/>
          <p:cNvSpPr txBox="1">
            <a:spLocks noChangeArrowheads="1"/>
          </p:cNvSpPr>
          <p:nvPr/>
        </p:nvSpPr>
        <p:spPr bwMode="auto">
          <a:xfrm>
            <a:off x="7413625" y="1995488"/>
            <a:ext cx="282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543825" name="AutoShape 81"/>
          <p:cNvCxnSpPr>
            <a:cxnSpLocks noChangeShapeType="1"/>
            <a:stCxn id="543814" idx="3"/>
            <a:endCxn id="543824" idx="0"/>
          </p:cNvCxnSpPr>
          <p:nvPr/>
        </p:nvCxnSpPr>
        <p:spPr bwMode="auto">
          <a:xfrm>
            <a:off x="6530975" y="1265238"/>
            <a:ext cx="1023938" cy="730250"/>
          </a:xfrm>
          <a:prstGeom prst="curvedConnector2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3826" name="Line 82"/>
          <p:cNvSpPr>
            <a:spLocks noChangeShapeType="1"/>
          </p:cNvSpPr>
          <p:nvPr/>
        </p:nvSpPr>
        <p:spPr bwMode="auto">
          <a:xfrm>
            <a:off x="3810000" y="6324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827" name="Line 83"/>
          <p:cNvSpPr>
            <a:spLocks noChangeShapeType="1"/>
          </p:cNvSpPr>
          <p:nvPr/>
        </p:nvSpPr>
        <p:spPr bwMode="auto">
          <a:xfrm>
            <a:off x="2133600" y="762000"/>
            <a:ext cx="2286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828" name="Rectangle 84"/>
          <p:cNvSpPr>
            <a:spLocks noChangeArrowheads="1"/>
          </p:cNvSpPr>
          <p:nvPr/>
        </p:nvSpPr>
        <p:spPr bwMode="auto">
          <a:xfrm>
            <a:off x="5243513" y="6200775"/>
            <a:ext cx="1676400" cy="27622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3829" name="Oval 85"/>
          <p:cNvSpPr>
            <a:spLocks noChangeArrowheads="1"/>
          </p:cNvSpPr>
          <p:nvPr/>
        </p:nvSpPr>
        <p:spPr bwMode="auto">
          <a:xfrm>
            <a:off x="7315200" y="1966913"/>
            <a:ext cx="914400" cy="3810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3830" name="Text Box 86"/>
          <p:cNvSpPr txBox="1">
            <a:spLocks noChangeArrowheads="1"/>
          </p:cNvSpPr>
          <p:nvPr/>
        </p:nvSpPr>
        <p:spPr bwMode="auto">
          <a:xfrm>
            <a:off x="7531100" y="1981200"/>
            <a:ext cx="447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1.1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3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3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3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43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43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43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543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43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4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43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07031E-7 L -0.16284 0.26619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5438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42" y="132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284 0.26619 L -0.16284 0.09968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5438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326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20259E-7 L -1.11111E-6 -0.16651 " pathEditMode="relative" ptsTypes="AA">
                                      <p:cBhvr>
                                        <p:cTn id="115" dur="2000" fill="hold"/>
                                        <p:tgtEl>
                                          <p:spTgt spid="5438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2000"/>
                                        <p:tgtEl>
                                          <p:spTgt spid="5438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543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7.30805E-7 L -0.3132 0.61725 " pathEditMode="relative" rAng="0" ptsTypes="AA">
                                      <p:cBhvr>
                                        <p:cTn id="149" dur="2000" fill="hold"/>
                                        <p:tgtEl>
                                          <p:spTgt spid="5438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60" y="30851"/>
                                    </p:animMotion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543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1000"/>
                                        <p:tgtEl>
                                          <p:spTgt spid="5438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9593E-6 L -0.25295 -0.06407 " pathEditMode="relative" rAng="0" ptsTypes="AA">
                                      <p:cBhvr>
                                        <p:cTn id="181" dur="2000" fill="hold"/>
                                        <p:tgtEl>
                                          <p:spTgt spid="5438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56" y="-3215"/>
                                    </p:animMotion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1000"/>
                                        <p:tgtEl>
                                          <p:spTgt spid="5438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543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6087E-6 L -0.21476 0.60615 " pathEditMode="relative" rAng="0" ptsTypes="AA">
                                      <p:cBhvr>
                                        <p:cTn id="214" dur="2000" fill="hold"/>
                                        <p:tgtEl>
                                          <p:spTgt spid="5438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47" y="30296"/>
                                    </p:animMotion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543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46" grpId="0"/>
      <p:bldP spid="543748" grpId="0" animBg="1"/>
      <p:bldP spid="543749" grpId="0" animBg="1"/>
      <p:bldP spid="543749" grpId="1" animBg="1"/>
      <p:bldP spid="543794" grpId="0" animBg="1"/>
      <p:bldP spid="543751" grpId="0" animBg="1"/>
      <p:bldP spid="543796" grpId="0" animBg="1"/>
      <p:bldP spid="543796" grpId="1" animBg="1"/>
      <p:bldP spid="543836" grpId="0" animBg="1"/>
      <p:bldP spid="543797" grpId="0" animBg="1"/>
      <p:bldP spid="543797" grpId="1" animBg="1"/>
      <p:bldP spid="543798" grpId="0" animBg="1"/>
      <p:bldP spid="543798" grpId="1" animBg="1"/>
      <p:bldP spid="543802" grpId="0"/>
      <p:bldP spid="543803" grpId="0" animBg="1"/>
      <p:bldP spid="543803" grpId="1" animBg="1"/>
      <p:bldP spid="543809" grpId="0" animBg="1"/>
      <p:bldP spid="543809" grpId="1" animBg="1"/>
      <p:bldP spid="543810" grpId="0"/>
      <p:bldP spid="543810" grpId="1"/>
      <p:bldP spid="543810" grpId="2"/>
      <p:bldP spid="543810" grpId="3"/>
      <p:bldP spid="543811" grpId="0" animBg="1"/>
      <p:bldP spid="543811" grpId="1" animBg="1"/>
      <p:bldP spid="543812" grpId="0" animBg="1"/>
      <p:bldP spid="543812" grpId="1" animBg="1"/>
      <p:bldP spid="543816" grpId="0" animBg="1"/>
      <p:bldP spid="543816" grpId="1" animBg="1"/>
      <p:bldP spid="543817" grpId="0" animBg="1"/>
      <p:bldP spid="543817" grpId="1" animBg="1"/>
      <p:bldP spid="543818" grpId="0" animBg="1"/>
      <p:bldP spid="543818" grpId="1" animBg="1"/>
      <p:bldP spid="543820" grpId="0" animBg="1"/>
      <p:bldP spid="543819" grpId="0"/>
      <p:bldP spid="543819" grpId="1"/>
      <p:bldP spid="543821" grpId="0" animBg="1"/>
      <p:bldP spid="543821" grpId="1" animBg="1"/>
      <p:bldP spid="543822" grpId="0" animBg="1"/>
      <p:bldP spid="543822" grpId="1" animBg="1"/>
      <p:bldP spid="543823" grpId="0"/>
      <p:bldP spid="543823" grpId="1"/>
      <p:bldP spid="543826" grpId="0" animBg="1"/>
      <p:bldP spid="543826" grpId="1" animBg="1"/>
      <p:bldP spid="543827" grpId="0" animBg="1"/>
      <p:bldP spid="543827" grpId="1" animBg="1"/>
      <p:bldP spid="543828" grpId="0" animBg="1"/>
      <p:bldP spid="543829" grpId="0" animBg="1"/>
      <p:bldP spid="543829" grpId="1" animBg="1"/>
      <p:bldP spid="543830" grpId="0"/>
      <p:bldP spid="543830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FE6D-289D-40AD-8396-F81FADDA7152}" type="slidenum">
              <a:rPr lang="en-US"/>
              <a:pPr/>
              <a:t>43</a:t>
            </a:fld>
            <a:endParaRPr lang="en-US"/>
          </a:p>
        </p:txBody>
      </p:sp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STL Containers</a:t>
            </a:r>
          </a:p>
        </p:txBody>
      </p:sp>
      <p:sp>
        <p:nvSpPr>
          <p:cNvPr id="523268" name="Text Box 4"/>
          <p:cNvSpPr txBox="1">
            <a:spLocks noChangeArrowheads="1"/>
          </p:cNvSpPr>
          <p:nvPr/>
        </p:nvSpPr>
        <p:spPr bwMode="auto">
          <a:xfrm>
            <a:off x="669925" y="1112838"/>
            <a:ext cx="55054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So far we’ve learned how to use the STL to create 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linked lists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and 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dynamic arrays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(vectors).</a:t>
            </a:r>
          </a:p>
        </p:txBody>
      </p:sp>
      <p:pic>
        <p:nvPicPr>
          <p:cNvPr id="52327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01" b="15199"/>
          <a:stretch>
            <a:fillRect/>
          </a:stretch>
        </p:blipFill>
        <p:spPr bwMode="auto">
          <a:xfrm>
            <a:off x="4381500" y="3200400"/>
            <a:ext cx="47625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3269" name="Text Box 5"/>
          <p:cNvSpPr txBox="1">
            <a:spLocks noChangeArrowheads="1"/>
          </p:cNvSpPr>
          <p:nvPr/>
        </p:nvSpPr>
        <p:spPr bwMode="auto">
          <a:xfrm>
            <a:off x="1981200" y="2667000"/>
            <a:ext cx="550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What else can the STL do for us?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CF28-DEA9-40E4-8532-58E48128C45F}" type="slidenum">
              <a:rPr lang="en-US"/>
              <a:pPr/>
              <a:t>44</a:t>
            </a:fld>
            <a:endParaRPr lang="en-US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Cool STL Class #3: </a:t>
            </a:r>
            <a:r>
              <a:rPr lang="en-US">
                <a:solidFill>
                  <a:srgbClr val="6600CC"/>
                </a:solidFill>
              </a:rPr>
              <a:t>Map</a:t>
            </a:r>
            <a:r>
              <a:rPr lang="en-US"/>
              <a:t> </a:t>
            </a:r>
          </a:p>
        </p:txBody>
      </p:sp>
      <p:sp>
        <p:nvSpPr>
          <p:cNvPr id="465923" name="Text Box 3"/>
          <p:cNvSpPr txBox="1">
            <a:spLocks noChangeArrowheads="1"/>
          </p:cNvSpPr>
          <p:nvPr/>
        </p:nvSpPr>
        <p:spPr bwMode="auto">
          <a:xfrm>
            <a:off x="5124450" y="1082675"/>
            <a:ext cx="39544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Maps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allow us to associate two related values. </a:t>
            </a:r>
          </a:p>
        </p:txBody>
      </p:sp>
      <p:sp>
        <p:nvSpPr>
          <p:cNvPr id="465924" name="Text Box 4"/>
          <p:cNvSpPr txBox="1">
            <a:spLocks noChangeArrowheads="1"/>
          </p:cNvSpPr>
          <p:nvPr/>
        </p:nvSpPr>
        <p:spPr bwMode="auto">
          <a:xfrm>
            <a:off x="304800" y="838200"/>
            <a:ext cx="4692650" cy="586263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map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  <a:endParaRPr lang="en-US" b="0"/>
          </a:p>
          <a:p>
            <a:r>
              <a:rPr lang="en-US">
                <a:cs typeface="Times New Roman" pitchFamily="18" charset="0"/>
              </a:rPr>
              <a:t>#include &lt;string&gt;</a:t>
            </a:r>
            <a:r>
              <a:rPr lang="en-US" b="0">
                <a:cs typeface="Times New Roman" pitchFamily="18" charset="0"/>
              </a:rPr>
              <a:t>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using namespace std;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465927" name="Text Box 7"/>
          <p:cNvSpPr txBox="1">
            <a:spLocks noChangeArrowheads="1"/>
          </p:cNvSpPr>
          <p:nvPr/>
        </p:nvSpPr>
        <p:spPr bwMode="auto">
          <a:xfrm>
            <a:off x="5257800" y="4219575"/>
            <a:ext cx="36512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Here’s how we create a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map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to do this.</a:t>
            </a:r>
          </a:p>
        </p:txBody>
      </p:sp>
      <p:sp>
        <p:nvSpPr>
          <p:cNvPr id="465929" name="Text Box 9"/>
          <p:cNvSpPr txBox="1">
            <a:spLocks noChangeArrowheads="1"/>
          </p:cNvSpPr>
          <p:nvPr/>
        </p:nvSpPr>
        <p:spPr bwMode="auto">
          <a:xfrm>
            <a:off x="5064125" y="1898650"/>
            <a:ext cx="39751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Let’s say I want to associate  a bunch of people with each person’s phone number…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endParaRPr lang="en-US" sz="2200" b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5930" name="Text Box 10"/>
          <p:cNvSpPr txBox="1">
            <a:spLocks noChangeArrowheads="1"/>
          </p:cNvSpPr>
          <p:nvPr/>
        </p:nvSpPr>
        <p:spPr bwMode="auto">
          <a:xfrm>
            <a:off x="5135563" y="3041650"/>
            <a:ext cx="3875087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Ok. Names are stored in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variables, and phone #s in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integers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65932" name="Rectangle 12"/>
          <p:cNvSpPr>
            <a:spLocks noChangeArrowheads="1"/>
          </p:cNvSpPr>
          <p:nvPr/>
        </p:nvSpPr>
        <p:spPr bwMode="auto">
          <a:xfrm>
            <a:off x="546100" y="2452688"/>
            <a:ext cx="4143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           &gt;   name2Fone;</a:t>
            </a:r>
          </a:p>
        </p:txBody>
      </p:sp>
      <p:sp>
        <p:nvSpPr>
          <p:cNvPr id="465933" name="Text Box 13"/>
          <p:cNvSpPr txBox="1">
            <a:spLocks noChangeArrowheads="1"/>
          </p:cNvSpPr>
          <p:nvPr/>
        </p:nvSpPr>
        <p:spPr bwMode="auto">
          <a:xfrm>
            <a:off x="5248275" y="3376613"/>
            <a:ext cx="9588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</a:p>
        </p:txBody>
      </p:sp>
      <p:sp>
        <p:nvSpPr>
          <p:cNvPr id="465934" name="Text Box 14"/>
          <p:cNvSpPr txBox="1">
            <a:spLocks noChangeArrowheads="1"/>
          </p:cNvSpPr>
          <p:nvPr/>
        </p:nvSpPr>
        <p:spPr bwMode="auto">
          <a:xfrm>
            <a:off x="1893888" y="2339975"/>
            <a:ext cx="2968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,</a:t>
            </a:r>
          </a:p>
        </p:txBody>
      </p:sp>
      <p:sp>
        <p:nvSpPr>
          <p:cNvPr id="465935" name="Text Box 15"/>
          <p:cNvSpPr txBox="1">
            <a:spLocks noChangeArrowheads="1"/>
          </p:cNvSpPr>
          <p:nvPr/>
        </p:nvSpPr>
        <p:spPr bwMode="auto">
          <a:xfrm>
            <a:off x="6794500" y="3709988"/>
            <a:ext cx="5397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int</a:t>
            </a:r>
          </a:p>
        </p:txBody>
      </p:sp>
      <p:sp>
        <p:nvSpPr>
          <p:cNvPr id="465936" name="Text Box 16"/>
          <p:cNvSpPr txBox="1">
            <a:spLocks noChangeArrowheads="1"/>
          </p:cNvSpPr>
          <p:nvPr/>
        </p:nvSpPr>
        <p:spPr bwMode="auto">
          <a:xfrm>
            <a:off x="5148263" y="4997450"/>
            <a:ext cx="38973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Here’s how I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associate </a:t>
            </a:r>
            <a:b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 given string to in integer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65937" name="Rectangle 17"/>
          <p:cNvSpPr>
            <a:spLocks noChangeArrowheads="1"/>
          </p:cNvSpPr>
          <p:nvPr/>
        </p:nvSpPr>
        <p:spPr bwMode="auto">
          <a:xfrm>
            <a:off x="547688" y="2847975"/>
            <a:ext cx="4489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name2Fone[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“Carey”</a:t>
            </a:r>
            <a:r>
              <a:rPr lang="en-US">
                <a:cs typeface="Times New Roman" pitchFamily="18" charset="0"/>
              </a:rPr>
              <a:t>] = </a:t>
            </a:r>
            <a:r>
              <a:rPr lang="en-US" sz="1700">
                <a:solidFill>
                  <a:srgbClr val="6600CC"/>
                </a:solidFill>
                <a:cs typeface="Times New Roman" pitchFamily="18" charset="0"/>
              </a:rPr>
              <a:t>8185551212</a:t>
            </a:r>
            <a:r>
              <a:rPr lang="en-US">
                <a:cs typeface="Times New Roman" pitchFamily="18" charset="0"/>
              </a:rPr>
              <a:t>;</a:t>
            </a:r>
          </a:p>
        </p:txBody>
      </p:sp>
      <p:sp>
        <p:nvSpPr>
          <p:cNvPr id="465938" name="Rectangle 18"/>
          <p:cNvSpPr>
            <a:spLocks noChangeArrowheads="1"/>
          </p:cNvSpPr>
          <p:nvPr/>
        </p:nvSpPr>
        <p:spPr bwMode="auto">
          <a:xfrm>
            <a:off x="552450" y="3090863"/>
            <a:ext cx="4216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name2Fone[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“Joe”</a:t>
            </a:r>
            <a:r>
              <a:rPr lang="en-US">
                <a:cs typeface="Times New Roman" pitchFamily="18" charset="0"/>
              </a:rPr>
              <a:t>] = </a:t>
            </a:r>
            <a:r>
              <a:rPr lang="en-US" sz="1700">
                <a:solidFill>
                  <a:srgbClr val="6600CC"/>
                </a:solidFill>
                <a:cs typeface="Times New Roman" pitchFamily="18" charset="0"/>
              </a:rPr>
              <a:t>3109991212</a:t>
            </a:r>
            <a:r>
              <a:rPr lang="en-US">
                <a:cs typeface="Times New Roman" pitchFamily="18" charset="0"/>
              </a:rPr>
              <a:t>;</a:t>
            </a:r>
          </a:p>
        </p:txBody>
      </p:sp>
      <p:sp>
        <p:nvSpPr>
          <p:cNvPr id="465952" name="AutoShape 32"/>
          <p:cNvSpPr>
            <a:spLocks noChangeArrowheads="1"/>
          </p:cNvSpPr>
          <p:nvPr/>
        </p:nvSpPr>
        <p:spPr bwMode="auto">
          <a:xfrm>
            <a:off x="1600200" y="762000"/>
            <a:ext cx="4191000" cy="1295400"/>
          </a:xfrm>
          <a:prstGeom prst="wedgeRoundRectCallout">
            <a:avLst>
              <a:gd name="adj1" fmla="val -45227"/>
              <a:gd name="adj2" fmla="val 80639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So this lets us quickly look up any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and find out what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value it’s associated with.</a:t>
            </a:r>
          </a:p>
        </p:txBody>
      </p:sp>
      <p:sp>
        <p:nvSpPr>
          <p:cNvPr id="465954" name="AutoShape 34"/>
          <p:cNvSpPr>
            <a:spLocks noChangeArrowheads="1"/>
          </p:cNvSpPr>
          <p:nvPr/>
        </p:nvSpPr>
        <p:spPr bwMode="auto">
          <a:xfrm>
            <a:off x="2286000" y="1143000"/>
            <a:ext cx="4191000" cy="1295400"/>
          </a:xfrm>
          <a:prstGeom prst="wedgeRoundRectCallout">
            <a:avLst>
              <a:gd name="adj1" fmla="val -48866"/>
              <a:gd name="adj2" fmla="val 86519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 string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“Carey” 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is now associated with the integer value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8185551212.</a:t>
            </a:r>
            <a:endParaRPr lang="en-US" sz="20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5955" name="AutoShape 35"/>
          <p:cNvSpPr>
            <a:spLocks noChangeArrowheads="1"/>
          </p:cNvSpPr>
          <p:nvPr/>
        </p:nvSpPr>
        <p:spPr bwMode="auto">
          <a:xfrm>
            <a:off x="2362200" y="1433513"/>
            <a:ext cx="4191000" cy="1295400"/>
          </a:xfrm>
          <a:prstGeom prst="wedgeRoundRectCallout">
            <a:avLst>
              <a:gd name="adj1" fmla="val -47046"/>
              <a:gd name="adj2" fmla="val 80639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 string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“Joe” 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is now associated with the integer value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3109991212.</a:t>
            </a:r>
            <a:endParaRPr lang="en-US" sz="20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5956" name="Text Box 36"/>
          <p:cNvSpPr txBox="1">
            <a:spLocks noChangeArrowheads="1"/>
          </p:cNvSpPr>
          <p:nvPr/>
        </p:nvSpPr>
        <p:spPr bwMode="auto">
          <a:xfrm>
            <a:off x="5556250" y="5837238"/>
            <a:ext cx="289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“Carey”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  <a:sym typeface="Wingdings" pitchFamily="2" charset="2"/>
              </a:rPr>
              <a:t>8185551212</a:t>
            </a:r>
            <a:endParaRPr lang="en-US" sz="2000" b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5957" name="Text Box 37"/>
          <p:cNvSpPr txBox="1">
            <a:spLocks noChangeArrowheads="1"/>
          </p:cNvSpPr>
          <p:nvPr/>
        </p:nvSpPr>
        <p:spPr bwMode="auto">
          <a:xfrm>
            <a:off x="5673725" y="6151563"/>
            <a:ext cx="2659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“Joe”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  <a:sym typeface="Wingdings" pitchFamily="2" charset="2"/>
              </a:rPr>
              <a:t>3109991212</a:t>
            </a:r>
            <a:endParaRPr lang="en-US" sz="2000" b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465960" name="AutoShape 40"/>
          <p:cNvCxnSpPr>
            <a:cxnSpLocks noChangeShapeType="1"/>
          </p:cNvCxnSpPr>
          <p:nvPr/>
        </p:nvCxnSpPr>
        <p:spPr bwMode="auto">
          <a:xfrm rot="5400000" flipV="1">
            <a:off x="1938337" y="2022476"/>
            <a:ext cx="28575" cy="774700"/>
          </a:xfrm>
          <a:prstGeom prst="curvedConnector3">
            <a:avLst>
              <a:gd name="adj1" fmla="val -80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65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7037E-7 L -0.45504 -0.14213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4659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60" y="-7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7.40741E-7 L -0.5158 -0.18657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4659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99" y="-9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65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6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65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6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65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65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659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659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 tmFilter="0,0; .5, 1; 1, 1"/>
                                        <p:tgtEl>
                                          <p:spTgt spid="46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65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46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65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65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65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65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 tmFilter="0,0; .5, 1; 1, 1"/>
                                        <p:tgtEl>
                                          <p:spTgt spid="46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7" grpId="0"/>
      <p:bldP spid="465929" grpId="0"/>
      <p:bldP spid="465930" grpId="0"/>
      <p:bldP spid="465932" grpId="0"/>
      <p:bldP spid="465933" grpId="0"/>
      <p:bldP spid="465933" grpId="1"/>
      <p:bldP spid="465934" grpId="0"/>
      <p:bldP spid="465935" grpId="0"/>
      <p:bldP spid="465935" grpId="1"/>
      <p:bldP spid="465936" grpId="0"/>
      <p:bldP spid="465937" grpId="0"/>
      <p:bldP spid="465938" grpId="0"/>
      <p:bldP spid="465952" grpId="0" animBg="1"/>
      <p:bldP spid="465952" grpId="1" animBg="1"/>
      <p:bldP spid="465954" grpId="0" animBg="1"/>
      <p:bldP spid="465954" grpId="1" animBg="1"/>
      <p:bldP spid="465955" grpId="0" animBg="1"/>
      <p:bldP spid="465955" grpId="1" animBg="1"/>
      <p:bldP spid="465956" grpId="0"/>
      <p:bldP spid="46595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DFBB-DDA7-43ED-B146-91319661CF78}" type="slidenum">
              <a:rPr lang="en-US"/>
              <a:pPr/>
              <a:t>45</a:t>
            </a:fld>
            <a:endParaRPr lang="en-US"/>
          </a:p>
        </p:txBody>
      </p:sp>
      <p:sp>
        <p:nvSpPr>
          <p:cNvPr id="599082" name="Text Box 42"/>
          <p:cNvSpPr txBox="1">
            <a:spLocks noChangeArrowheads="1"/>
          </p:cNvSpPr>
          <p:nvPr/>
        </p:nvSpPr>
        <p:spPr bwMode="auto">
          <a:xfrm>
            <a:off x="4981575" y="2054225"/>
            <a:ext cx="4030663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100" b="0">
                <a:latin typeface="Comic Sans MS" pitchFamily="66" charset="0"/>
                <a:cs typeface="Times New Roman" pitchFamily="18" charset="0"/>
              </a:rPr>
              <a:t>For example, our name2Fone map can associate a </a:t>
            </a:r>
            <a:br>
              <a:rPr lang="en-US" sz="2100" b="0">
                <a:latin typeface="Comic Sans MS" pitchFamily="66" charset="0"/>
                <a:cs typeface="Times New Roman" pitchFamily="18" charset="0"/>
              </a:rPr>
            </a:br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  <a:r>
              <a:rPr lang="en-US" sz="2100" b="0">
                <a:latin typeface="Comic Sans MS" pitchFamily="66" charset="0"/>
                <a:cs typeface="Times New Roman" pitchFamily="18" charset="0"/>
              </a:rPr>
              <a:t> to an </a:t>
            </a:r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sz="2100" b="0">
                <a:latin typeface="Comic Sans MS" pitchFamily="66" charset="0"/>
                <a:cs typeface="Times New Roman" pitchFamily="18" charset="0"/>
              </a:rPr>
              <a:t>, but not the other way around!</a:t>
            </a:r>
          </a:p>
        </p:txBody>
      </p:sp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Cool STL Class #3: </a:t>
            </a:r>
            <a:r>
              <a:rPr lang="en-US">
                <a:solidFill>
                  <a:srgbClr val="6600CC"/>
                </a:solidFill>
              </a:rPr>
              <a:t>Map</a:t>
            </a:r>
            <a:r>
              <a:rPr lang="en-US"/>
              <a:t> </a:t>
            </a:r>
          </a:p>
        </p:txBody>
      </p:sp>
      <p:sp>
        <p:nvSpPr>
          <p:cNvPr id="599043" name="Text Box 3"/>
          <p:cNvSpPr txBox="1">
            <a:spLocks noChangeArrowheads="1"/>
          </p:cNvSpPr>
          <p:nvPr/>
        </p:nvSpPr>
        <p:spPr bwMode="auto">
          <a:xfrm>
            <a:off x="5048250" y="1082675"/>
            <a:ext cx="4030663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100" b="0">
                <a:latin typeface="Comic Sans MS" pitchFamily="66" charset="0"/>
                <a:cs typeface="Times New Roman" pitchFamily="18" charset="0"/>
              </a:rPr>
              <a:t>A given map can only associate in a single direction…</a:t>
            </a:r>
          </a:p>
        </p:txBody>
      </p:sp>
      <p:sp>
        <p:nvSpPr>
          <p:cNvPr id="599044" name="Text Box 4"/>
          <p:cNvSpPr txBox="1">
            <a:spLocks noChangeArrowheads="1"/>
          </p:cNvSpPr>
          <p:nvPr/>
        </p:nvSpPr>
        <p:spPr bwMode="auto">
          <a:xfrm>
            <a:off x="304800" y="838200"/>
            <a:ext cx="4692650" cy="586263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map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  <a:endParaRPr lang="en-US" b="0"/>
          </a:p>
          <a:p>
            <a:r>
              <a:rPr lang="en-US">
                <a:cs typeface="Times New Roman" pitchFamily="18" charset="0"/>
              </a:rPr>
              <a:t>#include &lt;string&gt;</a:t>
            </a:r>
            <a:r>
              <a:rPr lang="en-US" b="0">
                <a:cs typeface="Times New Roman" pitchFamily="18" charset="0"/>
              </a:rPr>
              <a:t>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using namespace std;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599048" name="Rectangle 8"/>
          <p:cNvSpPr>
            <a:spLocks noChangeArrowheads="1"/>
          </p:cNvSpPr>
          <p:nvPr/>
        </p:nvSpPr>
        <p:spPr bwMode="auto">
          <a:xfrm>
            <a:off x="546100" y="2452688"/>
            <a:ext cx="4143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           &gt;   name2Fone;</a:t>
            </a:r>
          </a:p>
        </p:txBody>
      </p:sp>
      <p:sp>
        <p:nvSpPr>
          <p:cNvPr id="599050" name="Text Box 10"/>
          <p:cNvSpPr txBox="1">
            <a:spLocks noChangeArrowheads="1"/>
          </p:cNvSpPr>
          <p:nvPr/>
        </p:nvSpPr>
        <p:spPr bwMode="auto">
          <a:xfrm>
            <a:off x="1893888" y="2339975"/>
            <a:ext cx="2968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,</a:t>
            </a:r>
          </a:p>
        </p:txBody>
      </p:sp>
      <p:sp>
        <p:nvSpPr>
          <p:cNvPr id="599053" name="Rectangle 13"/>
          <p:cNvSpPr>
            <a:spLocks noChangeArrowheads="1"/>
          </p:cNvSpPr>
          <p:nvPr/>
        </p:nvSpPr>
        <p:spPr bwMode="auto">
          <a:xfrm>
            <a:off x="547688" y="2847975"/>
            <a:ext cx="4489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name2Fone[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“Carey”</a:t>
            </a:r>
            <a:r>
              <a:rPr lang="en-US">
                <a:cs typeface="Times New Roman" pitchFamily="18" charset="0"/>
              </a:rPr>
              <a:t>] = </a:t>
            </a:r>
            <a:r>
              <a:rPr lang="en-US" sz="1700">
                <a:solidFill>
                  <a:srgbClr val="6600CC"/>
                </a:solidFill>
                <a:cs typeface="Times New Roman" pitchFamily="18" charset="0"/>
              </a:rPr>
              <a:t>8185551212</a:t>
            </a:r>
            <a:r>
              <a:rPr lang="en-US">
                <a:cs typeface="Times New Roman" pitchFamily="18" charset="0"/>
              </a:rPr>
              <a:t>;</a:t>
            </a:r>
          </a:p>
        </p:txBody>
      </p:sp>
      <p:sp>
        <p:nvSpPr>
          <p:cNvPr id="599054" name="Rectangle 14"/>
          <p:cNvSpPr>
            <a:spLocks noChangeArrowheads="1"/>
          </p:cNvSpPr>
          <p:nvPr/>
        </p:nvSpPr>
        <p:spPr bwMode="auto">
          <a:xfrm>
            <a:off x="552450" y="3090863"/>
            <a:ext cx="4216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name2Fone[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“Joe”</a:t>
            </a:r>
            <a:r>
              <a:rPr lang="en-US">
                <a:cs typeface="Times New Roman" pitchFamily="18" charset="0"/>
              </a:rPr>
              <a:t>] = </a:t>
            </a:r>
            <a:r>
              <a:rPr lang="en-US" sz="1700">
                <a:solidFill>
                  <a:srgbClr val="6600CC"/>
                </a:solidFill>
                <a:cs typeface="Times New Roman" pitchFamily="18" charset="0"/>
              </a:rPr>
              <a:t>3109991212</a:t>
            </a:r>
            <a:r>
              <a:rPr lang="en-US">
                <a:cs typeface="Times New Roman" pitchFamily="18" charset="0"/>
              </a:rPr>
              <a:t>;</a:t>
            </a:r>
          </a:p>
        </p:txBody>
      </p:sp>
      <p:sp>
        <p:nvSpPr>
          <p:cNvPr id="599072" name="Text Box 32"/>
          <p:cNvSpPr txBox="1">
            <a:spLocks noChangeArrowheads="1"/>
          </p:cNvSpPr>
          <p:nvPr/>
        </p:nvSpPr>
        <p:spPr bwMode="auto">
          <a:xfrm>
            <a:off x="1085850" y="2395538"/>
            <a:ext cx="9588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</a:p>
        </p:txBody>
      </p:sp>
      <p:sp>
        <p:nvSpPr>
          <p:cNvPr id="599073" name="Text Box 33"/>
          <p:cNvSpPr txBox="1">
            <a:spLocks noChangeArrowheads="1"/>
          </p:cNvSpPr>
          <p:nvPr/>
        </p:nvSpPr>
        <p:spPr bwMode="auto">
          <a:xfrm>
            <a:off x="2070100" y="2424113"/>
            <a:ext cx="5397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int</a:t>
            </a:r>
          </a:p>
        </p:txBody>
      </p:sp>
      <p:sp>
        <p:nvSpPr>
          <p:cNvPr id="599074" name="Rectangle 34"/>
          <p:cNvSpPr>
            <a:spLocks noChangeArrowheads="1"/>
          </p:cNvSpPr>
          <p:nvPr/>
        </p:nvSpPr>
        <p:spPr bwMode="auto">
          <a:xfrm>
            <a:off x="587375" y="3719513"/>
            <a:ext cx="4117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name2Fone[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4059913344</a:t>
            </a:r>
            <a:r>
              <a:rPr lang="en-US">
                <a:cs typeface="Times New Roman" pitchFamily="18" charset="0"/>
              </a:rPr>
              <a:t>] = </a:t>
            </a:r>
            <a:r>
              <a:rPr lang="en-US" sz="1700">
                <a:cs typeface="Times New Roman" pitchFamily="18" charset="0"/>
              </a:rPr>
              <a:t>“</a:t>
            </a:r>
            <a:r>
              <a:rPr lang="en-US" sz="1700">
                <a:solidFill>
                  <a:srgbClr val="6600CC"/>
                </a:solidFill>
                <a:cs typeface="Times New Roman" pitchFamily="18" charset="0"/>
              </a:rPr>
              <a:t>Ed</a:t>
            </a:r>
            <a:r>
              <a:rPr lang="en-US" sz="1700">
                <a:cs typeface="Times New Roman" pitchFamily="18" charset="0"/>
              </a:rPr>
              <a:t>”</a:t>
            </a:r>
            <a:r>
              <a:rPr lang="en-US">
                <a:cs typeface="Times New Roman" pitchFamily="18" charset="0"/>
              </a:rPr>
              <a:t>;</a:t>
            </a:r>
          </a:p>
        </p:txBody>
      </p:sp>
      <p:sp>
        <p:nvSpPr>
          <p:cNvPr id="599078" name="AutoShape 38"/>
          <p:cNvSpPr>
            <a:spLocks noChangeArrowheads="1"/>
          </p:cNvSpPr>
          <p:nvPr/>
        </p:nvSpPr>
        <p:spPr bwMode="auto">
          <a:xfrm>
            <a:off x="323850" y="133350"/>
            <a:ext cx="4781550" cy="1247775"/>
          </a:xfrm>
          <a:prstGeom prst="wedgeRoundRectCallout">
            <a:avLst>
              <a:gd name="adj1" fmla="val -15338"/>
              <a:gd name="adj2" fmla="val 132954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Why? Because I have defined the direction of my mapping here as being from a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  <a:sym typeface="Wingdings" pitchFamily="2" charset="2"/>
              </a:rPr>
              <a:t>int</a:t>
            </a:r>
            <a:r>
              <a:rPr lang="en-US" sz="20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.</a:t>
            </a:r>
            <a:endParaRPr lang="en-US" sz="20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9079" name="AutoShape 39"/>
          <p:cNvSpPr>
            <a:spLocks noChangeArrowheads="1"/>
          </p:cNvSpPr>
          <p:nvPr/>
        </p:nvSpPr>
        <p:spPr bwMode="auto">
          <a:xfrm>
            <a:off x="2409825" y="1933575"/>
            <a:ext cx="4191000" cy="1162050"/>
          </a:xfrm>
          <a:prstGeom prst="wedgeRoundRectCallout">
            <a:avLst>
              <a:gd name="adj1" fmla="val -49583"/>
              <a:gd name="adj2" fmla="val 107102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But this use of our name2Fone map is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invalid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– it tries to map an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integer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to a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cxnSp>
        <p:nvCxnSpPr>
          <p:cNvPr id="599080" name="AutoShape 40"/>
          <p:cNvCxnSpPr>
            <a:cxnSpLocks noChangeShapeType="1"/>
            <a:stCxn id="599072" idx="0"/>
            <a:endCxn id="599073" idx="0"/>
          </p:cNvCxnSpPr>
          <p:nvPr/>
        </p:nvCxnSpPr>
        <p:spPr bwMode="auto">
          <a:xfrm rot="5400000" flipV="1">
            <a:off x="1938337" y="2022476"/>
            <a:ext cx="28575" cy="774700"/>
          </a:xfrm>
          <a:prstGeom prst="curvedConnector3">
            <a:avLst>
              <a:gd name="adj1" fmla="val -80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9083" name="Text Box 43"/>
          <p:cNvSpPr txBox="1">
            <a:spLocks noChangeArrowheads="1"/>
          </p:cNvSpPr>
          <p:nvPr/>
        </p:nvSpPr>
        <p:spPr bwMode="auto">
          <a:xfrm>
            <a:off x="4979988" y="3530600"/>
            <a:ext cx="4030662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1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So how would we create a map that lets us </a:t>
            </a:r>
            <a:br>
              <a:rPr lang="en-US" sz="21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1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associate </a:t>
            </a:r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integers</a:t>
            </a:r>
            <a:r>
              <a:rPr lang="en-US" sz="21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1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1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strings</a:t>
            </a:r>
            <a:r>
              <a:rPr lang="en-US" sz="21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?</a:t>
            </a:r>
          </a:p>
        </p:txBody>
      </p:sp>
      <p:sp>
        <p:nvSpPr>
          <p:cNvPr id="599084" name="Rectangle 44"/>
          <p:cNvSpPr>
            <a:spLocks noChangeArrowheads="1"/>
          </p:cNvSpPr>
          <p:nvPr/>
        </p:nvSpPr>
        <p:spPr bwMode="auto">
          <a:xfrm>
            <a:off x="571500" y="4357688"/>
            <a:ext cx="3870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</a:t>
            </a:r>
            <a:r>
              <a:rPr lang="en-US">
                <a:solidFill>
                  <a:srgbClr val="006666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rgbClr val="006666"/>
                </a:solidFill>
                <a:cs typeface="Times New Roman" pitchFamily="18" charset="0"/>
              </a:rPr>
              <a:t>string</a:t>
            </a:r>
            <a:r>
              <a:rPr lang="en-US">
                <a:cs typeface="Times New Roman" pitchFamily="18" charset="0"/>
              </a:rPr>
              <a:t>&gt; fones2Names</a:t>
            </a:r>
          </a:p>
        </p:txBody>
      </p:sp>
      <p:sp>
        <p:nvSpPr>
          <p:cNvPr id="599086" name="Rectangle 46"/>
          <p:cNvSpPr>
            <a:spLocks noChangeArrowheads="1"/>
          </p:cNvSpPr>
          <p:nvPr/>
        </p:nvSpPr>
        <p:spPr bwMode="auto">
          <a:xfrm>
            <a:off x="536575" y="4795838"/>
            <a:ext cx="4391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fones2Names[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4059913344</a:t>
            </a:r>
            <a:r>
              <a:rPr lang="en-US">
                <a:cs typeface="Times New Roman" pitchFamily="18" charset="0"/>
              </a:rPr>
              <a:t>] = </a:t>
            </a:r>
            <a:r>
              <a:rPr lang="en-US" sz="1700">
                <a:cs typeface="Times New Roman" pitchFamily="18" charset="0"/>
              </a:rPr>
              <a:t>“</a:t>
            </a:r>
            <a:r>
              <a:rPr lang="en-US" sz="1700">
                <a:solidFill>
                  <a:srgbClr val="6600CC"/>
                </a:solidFill>
                <a:cs typeface="Times New Roman" pitchFamily="18" charset="0"/>
              </a:rPr>
              <a:t>Ed</a:t>
            </a:r>
            <a:r>
              <a:rPr lang="en-US" sz="1700">
                <a:cs typeface="Times New Roman" pitchFamily="18" charset="0"/>
              </a:rPr>
              <a:t>”</a:t>
            </a:r>
            <a:r>
              <a:rPr lang="en-US">
                <a:cs typeface="Times New Roman" pitchFamily="18" charset="0"/>
              </a:rPr>
              <a:t>;</a:t>
            </a:r>
          </a:p>
        </p:txBody>
      </p:sp>
      <p:sp>
        <p:nvSpPr>
          <p:cNvPr id="599087" name="AutoShape 47"/>
          <p:cNvSpPr>
            <a:spLocks noChangeArrowheads="1"/>
          </p:cNvSpPr>
          <p:nvPr/>
        </p:nvSpPr>
        <p:spPr bwMode="auto">
          <a:xfrm>
            <a:off x="4114800" y="3676650"/>
            <a:ext cx="2419350" cy="733425"/>
          </a:xfrm>
          <a:prstGeom prst="wedgeRoundRectCallout">
            <a:avLst>
              <a:gd name="adj1" fmla="val -41731"/>
              <a:gd name="adj2" fmla="val 102815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000" b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This works fine!</a:t>
            </a:r>
          </a:p>
        </p:txBody>
      </p:sp>
      <p:sp>
        <p:nvSpPr>
          <p:cNvPr id="599088" name="AutoShape 48"/>
          <p:cNvSpPr>
            <a:spLocks noChangeArrowheads="1"/>
          </p:cNvSpPr>
          <p:nvPr/>
        </p:nvSpPr>
        <p:spPr bwMode="auto">
          <a:xfrm>
            <a:off x="2419350" y="1524000"/>
            <a:ext cx="4343400" cy="971550"/>
          </a:xfrm>
          <a:prstGeom prst="wedgeRoundRectCallout">
            <a:avLst>
              <a:gd name="adj1" fmla="val -45394"/>
              <a:gd name="adj2" fmla="val 89870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This is allowed – I am allowed to map a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… </a:t>
            </a:r>
            <a:r>
              <a:rPr lang="en-US" sz="2000" b="0">
                <a:solidFill>
                  <a:srgbClr val="FFEAD5"/>
                </a:solidFill>
                <a:latin typeface="Comic Sans MS" pitchFamily="66" charset="0"/>
                <a:cs typeface="Times New Roman" pitchFamily="18" charset="0"/>
              </a:rPr>
              <a:t>_________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                     </a:t>
            </a:r>
          </a:p>
        </p:txBody>
      </p:sp>
      <p:sp>
        <p:nvSpPr>
          <p:cNvPr id="599089" name="Text Box 49"/>
          <p:cNvSpPr txBox="1">
            <a:spLocks noChangeArrowheads="1"/>
          </p:cNvSpPr>
          <p:nvPr/>
        </p:nvSpPr>
        <p:spPr bwMode="auto">
          <a:xfrm>
            <a:off x="5751513" y="1873250"/>
            <a:ext cx="1878012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b="0">
                <a:latin typeface="Comic Sans MS" pitchFamily="66" charset="0"/>
                <a:cs typeface="Times New Roman" pitchFamily="18" charset="0"/>
              </a:rPr>
              <a:t>to an </a:t>
            </a:r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integer</a:t>
            </a:r>
            <a:r>
              <a:rPr lang="en-US" sz="21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599090" name="Text Box 50"/>
          <p:cNvSpPr txBox="1">
            <a:spLocks noChangeArrowheads="1"/>
          </p:cNvSpPr>
          <p:nvPr/>
        </p:nvSpPr>
        <p:spPr bwMode="auto">
          <a:xfrm>
            <a:off x="5008563" y="5197475"/>
            <a:ext cx="4030662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1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Cool! So how does the </a:t>
            </a:r>
            <a:br>
              <a:rPr lang="en-US" sz="21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1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Map class work?</a:t>
            </a:r>
          </a:p>
        </p:txBody>
      </p:sp>
      <p:sp>
        <p:nvSpPr>
          <p:cNvPr id="599091" name="Rectangle 51"/>
          <p:cNvSpPr>
            <a:spLocks noChangeArrowheads="1"/>
          </p:cNvSpPr>
          <p:nvPr/>
        </p:nvSpPr>
        <p:spPr bwMode="auto">
          <a:xfrm>
            <a:off x="527050" y="5072063"/>
            <a:ext cx="4391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fones2Names[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8183451212</a:t>
            </a:r>
            <a:r>
              <a:rPr lang="en-US">
                <a:cs typeface="Times New Roman" pitchFamily="18" charset="0"/>
              </a:rPr>
              <a:t>] = </a:t>
            </a:r>
            <a:r>
              <a:rPr lang="en-US" sz="1700">
                <a:cs typeface="Times New Roman" pitchFamily="18" charset="0"/>
              </a:rPr>
              <a:t>“</a:t>
            </a:r>
            <a:r>
              <a:rPr lang="en-US" sz="1700">
                <a:solidFill>
                  <a:srgbClr val="6600CC"/>
                </a:solidFill>
                <a:cs typeface="Times New Roman" pitchFamily="18" charset="0"/>
              </a:rPr>
              <a:t>Al</a:t>
            </a:r>
            <a:r>
              <a:rPr lang="en-US" sz="1700">
                <a:cs typeface="Times New Roman" pitchFamily="18" charset="0"/>
              </a:rPr>
              <a:t>”</a:t>
            </a:r>
            <a:r>
              <a:rPr lang="en-US">
                <a:cs typeface="Times New Roman" pitchFamily="18" charset="0"/>
              </a:rPr>
              <a:t>;</a:t>
            </a:r>
          </a:p>
        </p:txBody>
      </p:sp>
      <p:cxnSp>
        <p:nvCxnSpPr>
          <p:cNvPr id="599092" name="AutoShape 52"/>
          <p:cNvCxnSpPr>
            <a:cxnSpLocks noChangeShapeType="1"/>
          </p:cNvCxnSpPr>
          <p:nvPr/>
        </p:nvCxnSpPr>
        <p:spPr bwMode="auto">
          <a:xfrm rot="5400000" flipV="1">
            <a:off x="1776412" y="4013201"/>
            <a:ext cx="28575" cy="774700"/>
          </a:xfrm>
          <a:prstGeom prst="curvedConnector3">
            <a:avLst>
              <a:gd name="adj1" fmla="val -80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9093" name="Text Box 53"/>
          <p:cNvSpPr txBox="1">
            <a:spLocks noChangeArrowheads="1"/>
          </p:cNvSpPr>
          <p:nvPr/>
        </p:nvSpPr>
        <p:spPr bwMode="auto">
          <a:xfrm>
            <a:off x="3529013" y="3484563"/>
            <a:ext cx="1423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// ERROR!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99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99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1354 0 " pathEditMode="relative" ptsTypes="AA">
                                      <p:cBhvr>
                                        <p:cTn id="24" dur="2000" fill="hold"/>
                                        <p:tgtEl>
                                          <p:spTgt spid="599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99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99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99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9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99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000"/>
                                        <p:tgtEl>
                                          <p:spTgt spid="599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99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9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99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9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99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074" grpId="0"/>
      <p:bldP spid="599074" grpId="1"/>
      <p:bldP spid="599078" grpId="0" animBg="1"/>
      <p:bldP spid="599078" grpId="1" animBg="1"/>
      <p:bldP spid="599079" grpId="0" animBg="1"/>
      <p:bldP spid="599079" grpId="1" animBg="1"/>
      <p:bldP spid="599084" grpId="0"/>
      <p:bldP spid="599086" grpId="0"/>
      <p:bldP spid="599087" grpId="0" animBg="1"/>
      <p:bldP spid="599087" grpId="1" animBg="1"/>
      <p:bldP spid="599088" grpId="0" animBg="1"/>
      <p:bldP spid="599088" grpId="1" animBg="1"/>
      <p:bldP spid="599088" grpId="2" animBg="1"/>
      <p:bldP spid="599089" grpId="0" build="allAtOnce"/>
      <p:bldP spid="599089" grpId="1" build="allAtOnce"/>
      <p:bldP spid="599091" grpId="0"/>
      <p:bldP spid="599093" grpId="0"/>
      <p:bldP spid="599093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8138-34B1-45FA-BEE6-04269F25FEA2}" type="slidenum">
              <a:rPr lang="en-US"/>
              <a:pPr/>
              <a:t>46</a:t>
            </a:fld>
            <a:endParaRPr lang="en-US"/>
          </a:p>
        </p:txBody>
      </p:sp>
      <p:sp>
        <p:nvSpPr>
          <p:cNvPr id="60314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  <a:noFill/>
          <a:ln/>
        </p:spPr>
        <p:txBody>
          <a:bodyPr/>
          <a:lstStyle/>
          <a:p>
            <a:r>
              <a:rPr lang="en-US" sz="3800"/>
              <a:t>How the Map Class Works</a:t>
            </a:r>
          </a:p>
        </p:txBody>
      </p:sp>
      <p:sp>
        <p:nvSpPr>
          <p:cNvPr id="603141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4692650" cy="5588000"/>
          </a:xfrm>
          <a:prstGeom prst="rect">
            <a:avLst/>
          </a:prstGeom>
          <a:solidFill>
            <a:srgbClr val="FDFFE5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map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  <a:endParaRPr lang="en-US" b="0"/>
          </a:p>
          <a:p>
            <a:r>
              <a:rPr lang="en-US">
                <a:cs typeface="Times New Roman" pitchFamily="18" charset="0"/>
              </a:rPr>
              <a:t>#include &lt;string&gt;</a:t>
            </a:r>
            <a:r>
              <a:rPr lang="en-US" b="0">
                <a:cs typeface="Times New Roman" pitchFamily="18" charset="0"/>
              </a:rPr>
              <a:t>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using namespace std;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603142" name="Rectangle 6"/>
          <p:cNvSpPr>
            <a:spLocks noChangeArrowheads="1"/>
          </p:cNvSpPr>
          <p:nvPr/>
        </p:nvSpPr>
        <p:spPr bwMode="auto">
          <a:xfrm>
            <a:off x="546100" y="2452688"/>
            <a:ext cx="3870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</a:t>
            </a:r>
            <a:r>
              <a:rPr lang="en-US">
                <a:solidFill>
                  <a:srgbClr val="006666"/>
                </a:solidFill>
                <a:cs typeface="Times New Roman" pitchFamily="18" charset="0"/>
              </a:rPr>
              <a:t>string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 name2Age;</a:t>
            </a:r>
          </a:p>
        </p:txBody>
      </p:sp>
      <p:sp>
        <p:nvSpPr>
          <p:cNvPr id="603143" name="Rectangle 7"/>
          <p:cNvSpPr>
            <a:spLocks noChangeArrowheads="1"/>
          </p:cNvSpPr>
          <p:nvPr/>
        </p:nvSpPr>
        <p:spPr bwMode="auto">
          <a:xfrm>
            <a:off x="528638" y="2819400"/>
            <a:ext cx="3324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name2Age[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“Carey”</a:t>
            </a:r>
            <a:r>
              <a:rPr lang="en-US">
                <a:cs typeface="Times New Roman" pitchFamily="18" charset="0"/>
              </a:rPr>
              <a:t>] = 40;</a:t>
            </a:r>
          </a:p>
        </p:txBody>
      </p:sp>
      <p:sp>
        <p:nvSpPr>
          <p:cNvPr id="603144" name="Rectangle 8"/>
          <p:cNvSpPr>
            <a:spLocks noChangeArrowheads="1"/>
          </p:cNvSpPr>
          <p:nvPr/>
        </p:nvSpPr>
        <p:spPr bwMode="auto">
          <a:xfrm>
            <a:off x="533400" y="3090863"/>
            <a:ext cx="3051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name2Age[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“Dan”</a:t>
            </a:r>
            <a:r>
              <a:rPr lang="en-US">
                <a:cs typeface="Times New Roman" pitchFamily="18" charset="0"/>
              </a:rPr>
              <a:t>] = 22;</a:t>
            </a:r>
          </a:p>
        </p:txBody>
      </p:sp>
      <p:sp>
        <p:nvSpPr>
          <p:cNvPr id="603145" name="Rectangle 9"/>
          <p:cNvSpPr>
            <a:spLocks noChangeArrowheads="1"/>
          </p:cNvSpPr>
          <p:nvPr/>
        </p:nvSpPr>
        <p:spPr bwMode="auto">
          <a:xfrm>
            <a:off x="530225" y="3367088"/>
            <a:ext cx="3324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name2Age[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“David”</a:t>
            </a:r>
            <a:r>
              <a:rPr lang="en-US">
                <a:cs typeface="Times New Roman" pitchFamily="18" charset="0"/>
              </a:rPr>
              <a:t>] = 53;</a:t>
            </a:r>
          </a:p>
        </p:txBody>
      </p:sp>
      <p:sp>
        <p:nvSpPr>
          <p:cNvPr id="603146" name="Text Box 10"/>
          <p:cNvSpPr txBox="1">
            <a:spLocks noChangeArrowheads="1"/>
          </p:cNvSpPr>
          <p:nvPr/>
        </p:nvSpPr>
        <p:spPr bwMode="auto">
          <a:xfrm>
            <a:off x="5048250" y="1082675"/>
            <a:ext cx="4030663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100" b="0">
                <a:latin typeface="Comic Sans MS" pitchFamily="66" charset="0"/>
                <a:cs typeface="Times New Roman" pitchFamily="18" charset="0"/>
              </a:rPr>
              <a:t>The map class basically stores each association in a </a:t>
            </a:r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struct </a:t>
            </a:r>
            <a:r>
              <a:rPr lang="en-US" sz="21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variable</a:t>
            </a:r>
            <a:r>
              <a:rPr lang="en-US" sz="2100" b="0">
                <a:latin typeface="Comic Sans MS" pitchFamily="66" charset="0"/>
                <a:cs typeface="Times New Roman" pitchFamily="18" charset="0"/>
              </a:rPr>
              <a:t>! Let’s see how</a:t>
            </a:r>
          </a:p>
        </p:txBody>
      </p:sp>
      <p:sp>
        <p:nvSpPr>
          <p:cNvPr id="603147" name="Rectangle 11"/>
          <p:cNvSpPr>
            <a:spLocks noChangeArrowheads="1"/>
          </p:cNvSpPr>
          <p:nvPr/>
        </p:nvSpPr>
        <p:spPr bwMode="auto">
          <a:xfrm>
            <a:off x="3209925" y="514350"/>
            <a:ext cx="2066925" cy="1423988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struct pair</a:t>
            </a:r>
          </a:p>
          <a:p>
            <a:r>
              <a:rPr lang="en-US" sz="120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endParaRPr lang="en-US" sz="1200">
              <a:latin typeface="Comic Sans MS" pitchFamily="66" charset="0"/>
              <a:cs typeface="Times New Roman" pitchFamily="18" charset="0"/>
            </a:endParaRPr>
          </a:p>
          <a:p>
            <a:endParaRPr lang="en-US" sz="1200"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sz="1200">
                <a:latin typeface="Comic Sans MS" pitchFamily="66" charset="0"/>
                <a:cs typeface="Times New Roman" pitchFamily="18" charset="0"/>
              </a:rPr>
              <a:t>};</a:t>
            </a:r>
          </a:p>
        </p:txBody>
      </p:sp>
      <p:sp>
        <p:nvSpPr>
          <p:cNvPr id="603148" name="Rectangle 12"/>
          <p:cNvSpPr>
            <a:spLocks noChangeArrowheads="1"/>
          </p:cNvSpPr>
          <p:nvPr/>
        </p:nvSpPr>
        <p:spPr bwMode="auto">
          <a:xfrm>
            <a:off x="1089025" y="2451100"/>
            <a:ext cx="1003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6666"/>
                </a:solidFill>
                <a:cs typeface="Times New Roman" pitchFamily="18" charset="0"/>
              </a:rPr>
              <a:t>string</a:t>
            </a:r>
          </a:p>
        </p:txBody>
      </p:sp>
      <p:sp>
        <p:nvSpPr>
          <p:cNvPr id="603150" name="Rectangle 14"/>
          <p:cNvSpPr>
            <a:spLocks noChangeArrowheads="1"/>
          </p:cNvSpPr>
          <p:nvPr/>
        </p:nvSpPr>
        <p:spPr bwMode="auto">
          <a:xfrm>
            <a:off x="2051050" y="2451100"/>
            <a:ext cx="593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int</a:t>
            </a:r>
          </a:p>
        </p:txBody>
      </p:sp>
      <p:sp>
        <p:nvSpPr>
          <p:cNvPr id="603151" name="Rectangle 15"/>
          <p:cNvSpPr>
            <a:spLocks noChangeArrowheads="1"/>
          </p:cNvSpPr>
          <p:nvPr/>
        </p:nvSpPr>
        <p:spPr bwMode="auto">
          <a:xfrm>
            <a:off x="4321175" y="917575"/>
            <a:ext cx="1003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6666"/>
                </a:solidFill>
                <a:cs typeface="Times New Roman" pitchFamily="18" charset="0"/>
              </a:rPr>
              <a:t>first;</a:t>
            </a:r>
          </a:p>
        </p:txBody>
      </p:sp>
      <p:sp>
        <p:nvSpPr>
          <p:cNvPr id="603152" name="Rectangle 16"/>
          <p:cNvSpPr>
            <a:spLocks noChangeArrowheads="1"/>
          </p:cNvSpPr>
          <p:nvPr/>
        </p:nvSpPr>
        <p:spPr bwMode="auto">
          <a:xfrm>
            <a:off x="4205288" y="1227138"/>
            <a:ext cx="1139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second;</a:t>
            </a:r>
          </a:p>
        </p:txBody>
      </p:sp>
      <p:grpSp>
        <p:nvGrpSpPr>
          <p:cNvPr id="603153" name="Group 17"/>
          <p:cNvGrpSpPr>
            <a:grpSpLocks/>
          </p:cNvGrpSpPr>
          <p:nvPr/>
        </p:nvGrpSpPr>
        <p:grpSpPr bwMode="auto">
          <a:xfrm>
            <a:off x="5311775" y="2684463"/>
            <a:ext cx="3441700" cy="3529012"/>
            <a:chOff x="3112" y="1695"/>
            <a:chExt cx="2168" cy="1617"/>
          </a:xfrm>
        </p:grpSpPr>
        <p:sp>
          <p:nvSpPr>
            <p:cNvPr id="603154" name="Text Box 18"/>
            <p:cNvSpPr txBox="1">
              <a:spLocks noChangeArrowheads="1"/>
            </p:cNvSpPr>
            <p:nvPr/>
          </p:nvSpPr>
          <p:spPr bwMode="auto">
            <a:xfrm>
              <a:off x="3112" y="1695"/>
              <a:ext cx="1506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name2Age             </a:t>
              </a:r>
            </a:p>
          </p:txBody>
        </p:sp>
        <p:sp>
          <p:nvSpPr>
            <p:cNvPr id="603155" name="AutoShape 19"/>
            <p:cNvSpPr>
              <a:spLocks noChangeArrowheads="1"/>
            </p:cNvSpPr>
            <p:nvPr/>
          </p:nvSpPr>
          <p:spPr bwMode="auto">
            <a:xfrm>
              <a:off x="3744" y="1872"/>
              <a:ext cx="1536" cy="1440"/>
            </a:xfrm>
            <a:prstGeom prst="can">
              <a:avLst>
                <a:gd name="adj" fmla="val 25000"/>
              </a:avLst>
            </a:prstGeom>
            <a:solidFill>
              <a:srgbClr val="F9EAFA"/>
            </a:solidFill>
            <a:ln w="38100">
              <a:solidFill>
                <a:srgbClr val="008080"/>
              </a:solidFill>
              <a:round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3156" name="Line 20"/>
          <p:cNvSpPr>
            <a:spLocks noChangeShapeType="1"/>
          </p:cNvSpPr>
          <p:nvPr/>
        </p:nvSpPr>
        <p:spPr bwMode="auto">
          <a:xfrm>
            <a:off x="290513" y="26289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157" name="Line 21"/>
          <p:cNvSpPr>
            <a:spLocks noChangeShapeType="1"/>
          </p:cNvSpPr>
          <p:nvPr/>
        </p:nvSpPr>
        <p:spPr bwMode="auto">
          <a:xfrm>
            <a:off x="271463" y="30099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3162" name="Group 26"/>
          <p:cNvGrpSpPr>
            <a:grpSpLocks/>
          </p:cNvGrpSpPr>
          <p:nvPr/>
        </p:nvGrpSpPr>
        <p:grpSpPr bwMode="auto">
          <a:xfrm>
            <a:off x="6573838" y="3914775"/>
            <a:ext cx="1893887" cy="644525"/>
            <a:chOff x="3361" y="3216"/>
            <a:chExt cx="1193" cy="406"/>
          </a:xfrm>
        </p:grpSpPr>
        <p:sp>
          <p:nvSpPr>
            <p:cNvPr id="603158" name="Rectangle 22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3159" name="Rectangle 23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Carey</a:t>
              </a:r>
            </a:p>
          </p:txBody>
        </p:sp>
        <p:sp>
          <p:nvSpPr>
            <p:cNvPr id="603160" name="Rectangle 24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40</a:t>
              </a:r>
            </a:p>
          </p:txBody>
        </p:sp>
        <p:sp>
          <p:nvSpPr>
            <p:cNvPr id="603161" name="Text Box 25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r>
                <a:rPr lang="en-US" b="0">
                  <a:latin typeface="Comic Sans MS" pitchFamily="66" charset="0"/>
                  <a:cs typeface="Times New Roman" pitchFamily="18" charset="0"/>
                </a:rPr>
                <a:t/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sp>
        <p:nvSpPr>
          <p:cNvPr id="603163" name="Line 27"/>
          <p:cNvSpPr>
            <a:spLocks noChangeShapeType="1"/>
          </p:cNvSpPr>
          <p:nvPr/>
        </p:nvSpPr>
        <p:spPr bwMode="auto">
          <a:xfrm>
            <a:off x="280988" y="32670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3164" name="Group 28"/>
          <p:cNvGrpSpPr>
            <a:grpSpLocks/>
          </p:cNvGrpSpPr>
          <p:nvPr/>
        </p:nvGrpSpPr>
        <p:grpSpPr bwMode="auto">
          <a:xfrm>
            <a:off x="6573838" y="4581525"/>
            <a:ext cx="1893887" cy="644525"/>
            <a:chOff x="3361" y="3216"/>
            <a:chExt cx="1193" cy="406"/>
          </a:xfrm>
        </p:grpSpPr>
        <p:sp>
          <p:nvSpPr>
            <p:cNvPr id="603165" name="Rectangle 29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3166" name="Rectangle 30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Dan</a:t>
              </a:r>
            </a:p>
          </p:txBody>
        </p:sp>
        <p:sp>
          <p:nvSpPr>
            <p:cNvPr id="603167" name="Rectangle 31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22</a:t>
              </a:r>
            </a:p>
          </p:txBody>
        </p:sp>
        <p:sp>
          <p:nvSpPr>
            <p:cNvPr id="603168" name="Text Box 32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r>
                <a:rPr lang="en-US" b="0">
                  <a:latin typeface="Comic Sans MS" pitchFamily="66" charset="0"/>
                  <a:cs typeface="Times New Roman" pitchFamily="18" charset="0"/>
                </a:rPr>
                <a:t/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sp>
        <p:nvSpPr>
          <p:cNvPr id="603169" name="Line 33"/>
          <p:cNvSpPr>
            <a:spLocks noChangeShapeType="1"/>
          </p:cNvSpPr>
          <p:nvPr/>
        </p:nvSpPr>
        <p:spPr bwMode="auto">
          <a:xfrm>
            <a:off x="280988" y="35337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3170" name="Group 34"/>
          <p:cNvGrpSpPr>
            <a:grpSpLocks/>
          </p:cNvGrpSpPr>
          <p:nvPr/>
        </p:nvGrpSpPr>
        <p:grpSpPr bwMode="auto">
          <a:xfrm>
            <a:off x="6573838" y="5257800"/>
            <a:ext cx="1893887" cy="644525"/>
            <a:chOff x="3361" y="3216"/>
            <a:chExt cx="1193" cy="406"/>
          </a:xfrm>
        </p:grpSpPr>
        <p:sp>
          <p:nvSpPr>
            <p:cNvPr id="603171" name="Rectangle 35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3172" name="Rectangle 36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David</a:t>
              </a:r>
            </a:p>
          </p:txBody>
        </p:sp>
        <p:sp>
          <p:nvSpPr>
            <p:cNvPr id="603173" name="Rectangle 37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53</a:t>
              </a:r>
            </a:p>
          </p:txBody>
        </p:sp>
        <p:sp>
          <p:nvSpPr>
            <p:cNvPr id="603174" name="Text Box 38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r>
                <a:rPr lang="en-US" b="0">
                  <a:latin typeface="Comic Sans MS" pitchFamily="66" charset="0"/>
                  <a:cs typeface="Times New Roman" pitchFamily="18" charset="0"/>
                </a:rPr>
                <a:t/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sp>
        <p:nvSpPr>
          <p:cNvPr id="603175" name="Rectangle 39"/>
          <p:cNvSpPr>
            <a:spLocks noChangeArrowheads="1"/>
          </p:cNvSpPr>
          <p:nvPr/>
        </p:nvSpPr>
        <p:spPr bwMode="auto">
          <a:xfrm>
            <a:off x="557213" y="3852863"/>
            <a:ext cx="406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name2Age[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“Carey”</a:t>
            </a:r>
            <a:r>
              <a:rPr lang="en-US">
                <a:cs typeface="Times New Roman" pitchFamily="18" charset="0"/>
              </a:rPr>
              <a:t>] = 39; // </a:t>
            </a:r>
            <a:r>
              <a:rPr lang="en-US">
                <a:cs typeface="Times New Roman" pitchFamily="18" charset="0"/>
                <a:sym typeface="Wingdings" pitchFamily="2" charset="2"/>
              </a:rPr>
              <a:t></a:t>
            </a:r>
            <a:endParaRPr lang="en-US">
              <a:cs typeface="Times New Roman" pitchFamily="18" charset="0"/>
            </a:endParaRPr>
          </a:p>
        </p:txBody>
      </p:sp>
      <p:sp>
        <p:nvSpPr>
          <p:cNvPr id="603176" name="Line 40"/>
          <p:cNvSpPr>
            <a:spLocks noChangeShapeType="1"/>
          </p:cNvSpPr>
          <p:nvPr/>
        </p:nvSpPr>
        <p:spPr bwMode="auto">
          <a:xfrm>
            <a:off x="271463" y="4038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3179" name="Group 43"/>
          <p:cNvGrpSpPr>
            <a:grpSpLocks/>
          </p:cNvGrpSpPr>
          <p:nvPr/>
        </p:nvGrpSpPr>
        <p:grpSpPr bwMode="auto">
          <a:xfrm>
            <a:off x="7693025" y="4165600"/>
            <a:ext cx="565150" cy="366713"/>
            <a:chOff x="4846" y="2624"/>
            <a:chExt cx="356" cy="231"/>
          </a:xfrm>
        </p:grpSpPr>
        <p:sp>
          <p:nvSpPr>
            <p:cNvPr id="603177" name="Rectangle 41"/>
            <p:cNvSpPr>
              <a:spLocks noChangeArrowheads="1"/>
            </p:cNvSpPr>
            <p:nvPr/>
          </p:nvSpPr>
          <p:spPr bwMode="auto">
            <a:xfrm>
              <a:off x="4860" y="2676"/>
              <a:ext cx="342" cy="120"/>
            </a:xfrm>
            <a:prstGeom prst="rect">
              <a:avLst/>
            </a:prstGeom>
            <a:solidFill>
              <a:srgbClr val="E1E1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3178" name="Text Box 42"/>
            <p:cNvSpPr txBox="1">
              <a:spLocks noChangeArrowheads="1"/>
            </p:cNvSpPr>
            <p:nvPr/>
          </p:nvSpPr>
          <p:spPr bwMode="auto">
            <a:xfrm>
              <a:off x="4846" y="2624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39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0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0.24635 -0.2229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603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9" y="-11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03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22222E-6 L 0.13906 -0.175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603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44" y="-8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03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03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03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03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03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03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47" grpId="0" animBg="1"/>
      <p:bldP spid="603148" grpId="0"/>
      <p:bldP spid="603150" grpId="0"/>
      <p:bldP spid="603151" grpId="0"/>
      <p:bldP spid="603152" grpId="0"/>
      <p:bldP spid="603156" grpId="0" animBg="1"/>
      <p:bldP spid="603156" grpId="1" animBg="1"/>
      <p:bldP spid="603157" grpId="0" animBg="1"/>
      <p:bldP spid="603157" grpId="1" animBg="1"/>
      <p:bldP spid="603163" grpId="0" animBg="1"/>
      <p:bldP spid="603163" grpId="1" animBg="1"/>
      <p:bldP spid="603169" grpId="0" animBg="1"/>
      <p:bldP spid="603169" grpId="1" animBg="1"/>
      <p:bldP spid="603175" grpId="0"/>
      <p:bldP spid="603176" grpId="0" animBg="1"/>
      <p:bldP spid="603176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60D3D-2895-4EDF-93DC-CA2E204AA5D9}" type="slidenum">
              <a:rPr lang="en-US"/>
              <a:pPr/>
              <a:t>47</a:t>
            </a:fld>
            <a:endParaRPr lang="en-US"/>
          </a:p>
        </p:txBody>
      </p:sp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  <a:noFill/>
          <a:ln/>
        </p:spPr>
        <p:txBody>
          <a:bodyPr/>
          <a:lstStyle/>
          <a:p>
            <a:r>
              <a:rPr lang="en-US" sz="3800"/>
              <a:t>How to Search the Map Class</a:t>
            </a:r>
          </a:p>
        </p:txBody>
      </p:sp>
      <p:sp>
        <p:nvSpPr>
          <p:cNvPr id="605187" name="Text Box 3"/>
          <p:cNvSpPr txBox="1">
            <a:spLocks noChangeArrowheads="1"/>
          </p:cNvSpPr>
          <p:nvPr/>
        </p:nvSpPr>
        <p:spPr bwMode="auto">
          <a:xfrm>
            <a:off x="304800" y="838200"/>
            <a:ext cx="4692650" cy="5588000"/>
          </a:xfrm>
          <a:prstGeom prst="rect">
            <a:avLst/>
          </a:prstGeom>
          <a:solidFill>
            <a:srgbClr val="FDFFE5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map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  <a:endParaRPr lang="en-US" b="0"/>
          </a:p>
          <a:p>
            <a:r>
              <a:rPr lang="en-US">
                <a:cs typeface="Times New Roman" pitchFamily="18" charset="0"/>
              </a:rPr>
              <a:t>#include &lt;string&gt;</a:t>
            </a:r>
            <a:r>
              <a:rPr lang="en-US" b="0">
                <a:cs typeface="Times New Roman" pitchFamily="18" charset="0"/>
              </a:rPr>
              <a:t>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using namespace std;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605188" name="Rectangle 4"/>
          <p:cNvSpPr>
            <a:spLocks noChangeArrowheads="1"/>
          </p:cNvSpPr>
          <p:nvPr/>
        </p:nvSpPr>
        <p:spPr bwMode="auto">
          <a:xfrm>
            <a:off x="546100" y="2452688"/>
            <a:ext cx="3870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</a:t>
            </a:r>
            <a:r>
              <a:rPr lang="en-US">
                <a:solidFill>
                  <a:srgbClr val="006666"/>
                </a:solidFill>
                <a:cs typeface="Times New Roman" pitchFamily="18" charset="0"/>
              </a:rPr>
              <a:t>string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 name2Age;</a:t>
            </a:r>
          </a:p>
        </p:txBody>
      </p:sp>
      <p:sp>
        <p:nvSpPr>
          <p:cNvPr id="605189" name="Rectangle 5"/>
          <p:cNvSpPr>
            <a:spLocks noChangeArrowheads="1"/>
          </p:cNvSpPr>
          <p:nvPr/>
        </p:nvSpPr>
        <p:spPr bwMode="auto">
          <a:xfrm>
            <a:off x="528638" y="2819400"/>
            <a:ext cx="593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...</a:t>
            </a:r>
          </a:p>
        </p:txBody>
      </p:sp>
      <p:sp>
        <p:nvSpPr>
          <p:cNvPr id="605192" name="Text Box 8"/>
          <p:cNvSpPr txBox="1">
            <a:spLocks noChangeArrowheads="1"/>
          </p:cNvSpPr>
          <p:nvPr/>
        </p:nvSpPr>
        <p:spPr bwMode="auto">
          <a:xfrm>
            <a:off x="5543550" y="1025525"/>
            <a:ext cx="3392488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100" b="0">
                <a:latin typeface="Comic Sans MS" pitchFamily="66" charset="0"/>
                <a:cs typeface="Times New Roman" pitchFamily="18" charset="0"/>
              </a:rPr>
              <a:t>Alright, so now let’s see how to find a previously added association.</a:t>
            </a:r>
          </a:p>
        </p:txBody>
      </p:sp>
      <p:grpSp>
        <p:nvGrpSpPr>
          <p:cNvPr id="605198" name="Group 14"/>
          <p:cNvGrpSpPr>
            <a:grpSpLocks/>
          </p:cNvGrpSpPr>
          <p:nvPr/>
        </p:nvGrpSpPr>
        <p:grpSpPr bwMode="auto">
          <a:xfrm>
            <a:off x="5197475" y="2684463"/>
            <a:ext cx="3556000" cy="3529012"/>
            <a:chOff x="3040" y="1695"/>
            <a:chExt cx="2240" cy="1617"/>
          </a:xfrm>
        </p:grpSpPr>
        <p:sp>
          <p:nvSpPr>
            <p:cNvPr id="605199" name="Text Box 15"/>
            <p:cNvSpPr txBox="1">
              <a:spLocks noChangeArrowheads="1"/>
            </p:cNvSpPr>
            <p:nvPr/>
          </p:nvSpPr>
          <p:spPr bwMode="auto">
            <a:xfrm>
              <a:off x="3040" y="1695"/>
              <a:ext cx="1650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name2Age                </a:t>
              </a:r>
            </a:p>
          </p:txBody>
        </p:sp>
        <p:sp>
          <p:nvSpPr>
            <p:cNvPr id="605200" name="AutoShape 16"/>
            <p:cNvSpPr>
              <a:spLocks noChangeArrowheads="1"/>
            </p:cNvSpPr>
            <p:nvPr/>
          </p:nvSpPr>
          <p:spPr bwMode="auto">
            <a:xfrm>
              <a:off x="3744" y="1872"/>
              <a:ext cx="1536" cy="1440"/>
            </a:xfrm>
            <a:prstGeom prst="can">
              <a:avLst>
                <a:gd name="adj" fmla="val 25000"/>
              </a:avLst>
            </a:prstGeom>
            <a:solidFill>
              <a:srgbClr val="F9EAFA"/>
            </a:solidFill>
            <a:ln w="38100">
              <a:solidFill>
                <a:srgbClr val="008080"/>
              </a:solidFill>
              <a:round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5201" name="Line 17"/>
          <p:cNvSpPr>
            <a:spLocks noChangeShapeType="1"/>
          </p:cNvSpPr>
          <p:nvPr/>
        </p:nvSpPr>
        <p:spPr bwMode="auto">
          <a:xfrm>
            <a:off x="261938" y="3352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5203" name="Group 19"/>
          <p:cNvGrpSpPr>
            <a:grpSpLocks/>
          </p:cNvGrpSpPr>
          <p:nvPr/>
        </p:nvGrpSpPr>
        <p:grpSpPr bwMode="auto">
          <a:xfrm>
            <a:off x="6573838" y="3914775"/>
            <a:ext cx="1893887" cy="644525"/>
            <a:chOff x="3361" y="3216"/>
            <a:chExt cx="1193" cy="406"/>
          </a:xfrm>
        </p:grpSpPr>
        <p:sp>
          <p:nvSpPr>
            <p:cNvPr id="605204" name="Rectangle 20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05" name="Rectangle 21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Carey</a:t>
              </a:r>
            </a:p>
          </p:txBody>
        </p:sp>
        <p:sp>
          <p:nvSpPr>
            <p:cNvPr id="605206" name="Rectangle 22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39</a:t>
              </a:r>
            </a:p>
          </p:txBody>
        </p:sp>
        <p:sp>
          <p:nvSpPr>
            <p:cNvPr id="605207" name="Text Box 23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r>
                <a:rPr lang="en-US" b="0">
                  <a:latin typeface="Comic Sans MS" pitchFamily="66" charset="0"/>
                  <a:cs typeface="Times New Roman" pitchFamily="18" charset="0"/>
                </a:rPr>
                <a:t/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grpSp>
        <p:nvGrpSpPr>
          <p:cNvPr id="605209" name="Group 25"/>
          <p:cNvGrpSpPr>
            <a:grpSpLocks/>
          </p:cNvGrpSpPr>
          <p:nvPr/>
        </p:nvGrpSpPr>
        <p:grpSpPr bwMode="auto">
          <a:xfrm>
            <a:off x="6573838" y="4581525"/>
            <a:ext cx="1893887" cy="644525"/>
            <a:chOff x="3361" y="3216"/>
            <a:chExt cx="1193" cy="406"/>
          </a:xfrm>
        </p:grpSpPr>
        <p:sp>
          <p:nvSpPr>
            <p:cNvPr id="605210" name="Rectangle 26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11" name="Rectangle 27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Dan</a:t>
              </a:r>
            </a:p>
          </p:txBody>
        </p:sp>
        <p:sp>
          <p:nvSpPr>
            <p:cNvPr id="605212" name="Rectangle 28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22</a:t>
              </a:r>
            </a:p>
          </p:txBody>
        </p:sp>
        <p:sp>
          <p:nvSpPr>
            <p:cNvPr id="605213" name="Text Box 29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r>
                <a:rPr lang="en-US" b="0">
                  <a:latin typeface="Comic Sans MS" pitchFamily="66" charset="0"/>
                  <a:cs typeface="Times New Roman" pitchFamily="18" charset="0"/>
                </a:rPr>
                <a:t/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grpSp>
        <p:nvGrpSpPr>
          <p:cNvPr id="605215" name="Group 31"/>
          <p:cNvGrpSpPr>
            <a:grpSpLocks/>
          </p:cNvGrpSpPr>
          <p:nvPr/>
        </p:nvGrpSpPr>
        <p:grpSpPr bwMode="auto">
          <a:xfrm>
            <a:off x="6573838" y="5257800"/>
            <a:ext cx="1893887" cy="644525"/>
            <a:chOff x="3361" y="3216"/>
            <a:chExt cx="1193" cy="406"/>
          </a:xfrm>
        </p:grpSpPr>
        <p:sp>
          <p:nvSpPr>
            <p:cNvPr id="605216" name="Rectangle 32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17" name="Rectangle 33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David</a:t>
              </a:r>
            </a:p>
          </p:txBody>
        </p:sp>
        <p:sp>
          <p:nvSpPr>
            <p:cNvPr id="605218" name="Rectangle 34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53</a:t>
              </a:r>
            </a:p>
          </p:txBody>
        </p:sp>
        <p:sp>
          <p:nvSpPr>
            <p:cNvPr id="605219" name="Text Box 35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r>
                <a:rPr lang="en-US" b="0">
                  <a:latin typeface="Comic Sans MS" pitchFamily="66" charset="0"/>
                  <a:cs typeface="Times New Roman" pitchFamily="18" charset="0"/>
                </a:rPr>
                <a:t/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sp>
        <p:nvSpPr>
          <p:cNvPr id="605227" name="AutoShape 43"/>
          <p:cNvSpPr>
            <a:spLocks noChangeArrowheads="1"/>
          </p:cNvSpPr>
          <p:nvPr/>
        </p:nvSpPr>
        <p:spPr bwMode="auto">
          <a:xfrm>
            <a:off x="4152900" y="1314450"/>
            <a:ext cx="4352925" cy="1123950"/>
          </a:xfrm>
          <a:prstGeom prst="wedgeRoundRectCallout">
            <a:avLst>
              <a:gd name="adj1" fmla="val -47375"/>
              <a:gd name="adj2" fmla="val 113278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900" b="0">
                <a:latin typeface="Comic Sans MS" pitchFamily="66" charset="0"/>
                <a:cs typeface="Times New Roman" pitchFamily="18" charset="0"/>
              </a:rPr>
              <a:t>To search a map for an association, you must first define an </a:t>
            </a:r>
            <a:r>
              <a:rPr lang="en-US" sz="19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iterator </a:t>
            </a:r>
            <a:r>
              <a:rPr lang="en-US" sz="19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to your map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:</a:t>
            </a:r>
          </a:p>
        </p:txBody>
      </p:sp>
      <p:sp>
        <p:nvSpPr>
          <p:cNvPr id="605228" name="Rectangle 44"/>
          <p:cNvSpPr>
            <a:spLocks noChangeArrowheads="1"/>
          </p:cNvSpPr>
          <p:nvPr/>
        </p:nvSpPr>
        <p:spPr bwMode="auto">
          <a:xfrm>
            <a:off x="547688" y="3171825"/>
            <a:ext cx="4143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</a:t>
            </a:r>
            <a:r>
              <a:rPr lang="en-US">
                <a:solidFill>
                  <a:srgbClr val="008080"/>
                </a:solidFill>
                <a:cs typeface="Times New Roman" pitchFamily="18" charset="0"/>
              </a:rPr>
              <a:t>string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&gt;::</a:t>
            </a:r>
            <a:r>
              <a:rPr lang="en-US">
                <a:solidFill>
                  <a:srgbClr val="A50021"/>
                </a:solidFill>
                <a:cs typeface="Times New Roman" pitchFamily="18" charset="0"/>
              </a:rPr>
              <a:t>iterator</a:t>
            </a:r>
            <a:r>
              <a:rPr lang="en-US">
                <a:cs typeface="Times New Roman" pitchFamily="18" charset="0"/>
              </a:rPr>
              <a:t> it;</a:t>
            </a:r>
          </a:p>
        </p:txBody>
      </p:sp>
      <p:sp>
        <p:nvSpPr>
          <p:cNvPr id="605229" name="Rectangle 45"/>
          <p:cNvSpPr>
            <a:spLocks noChangeArrowheads="1"/>
          </p:cNvSpPr>
          <p:nvPr/>
        </p:nvSpPr>
        <p:spPr bwMode="auto">
          <a:xfrm>
            <a:off x="538163" y="3667125"/>
            <a:ext cx="373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it = name2Age.find(“Dan”);</a:t>
            </a:r>
          </a:p>
        </p:txBody>
      </p:sp>
      <p:sp>
        <p:nvSpPr>
          <p:cNvPr id="605230" name="AutoShape 46"/>
          <p:cNvSpPr>
            <a:spLocks noChangeArrowheads="1"/>
          </p:cNvSpPr>
          <p:nvPr/>
        </p:nvSpPr>
        <p:spPr bwMode="auto">
          <a:xfrm>
            <a:off x="4495800" y="952500"/>
            <a:ext cx="4086225" cy="2000250"/>
          </a:xfrm>
          <a:prstGeom prst="wedgeRoundRectCallout">
            <a:avLst>
              <a:gd name="adj1" fmla="val -65384"/>
              <a:gd name="adj2" fmla="val 87458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900" b="0">
                <a:latin typeface="Comic Sans MS" pitchFamily="66" charset="0"/>
                <a:cs typeface="Times New Roman" pitchFamily="18" charset="0"/>
              </a:rPr>
              <a:t>Then you can call the map’s </a:t>
            </a:r>
            <a:r>
              <a:rPr lang="en-US" sz="19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find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 command in order to locate an association.</a:t>
            </a:r>
          </a:p>
          <a:p>
            <a:pPr algn="ctr"/>
            <a:endParaRPr lang="en-US" sz="1000" b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19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Note: 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You can only search based on the left-hand type!</a:t>
            </a:r>
          </a:p>
        </p:txBody>
      </p:sp>
      <p:grpSp>
        <p:nvGrpSpPr>
          <p:cNvPr id="605232" name="Group 48"/>
          <p:cNvGrpSpPr>
            <a:grpSpLocks/>
          </p:cNvGrpSpPr>
          <p:nvPr/>
        </p:nvGrpSpPr>
        <p:grpSpPr bwMode="auto">
          <a:xfrm>
            <a:off x="4992688" y="4354513"/>
            <a:ext cx="1103312" cy="414337"/>
            <a:chOff x="12" y="4800"/>
            <a:chExt cx="756" cy="261"/>
          </a:xfrm>
        </p:grpSpPr>
        <p:sp>
          <p:nvSpPr>
            <p:cNvPr id="605233" name="Text Box 49"/>
            <p:cNvSpPr txBox="1">
              <a:spLocks noChangeArrowheads="1"/>
            </p:cNvSpPr>
            <p:nvPr/>
          </p:nvSpPr>
          <p:spPr bwMode="auto">
            <a:xfrm>
              <a:off x="12" y="4811"/>
              <a:ext cx="3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  it</a:t>
              </a:r>
            </a:p>
          </p:txBody>
        </p:sp>
        <p:sp>
          <p:nvSpPr>
            <p:cNvPr id="605234" name="Rectangle 50"/>
            <p:cNvSpPr>
              <a:spLocks noChangeArrowheads="1"/>
            </p:cNvSpPr>
            <p:nvPr/>
          </p:nvSpPr>
          <p:spPr bwMode="auto">
            <a:xfrm>
              <a:off x="336" y="4800"/>
              <a:ext cx="432" cy="240"/>
            </a:xfrm>
            <a:prstGeom prst="rect">
              <a:avLst/>
            </a:prstGeom>
            <a:solidFill>
              <a:schemeClr val="accent1"/>
            </a:solidFill>
            <a:ln w="1905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5235" name="Text Box 51"/>
          <p:cNvSpPr txBox="1">
            <a:spLocks noChangeArrowheads="1"/>
          </p:cNvSpPr>
          <p:nvPr/>
        </p:nvSpPr>
        <p:spPr bwMode="auto">
          <a:xfrm>
            <a:off x="5143500" y="4305300"/>
            <a:ext cx="517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05236" name="Line 52"/>
          <p:cNvSpPr>
            <a:spLocks noChangeShapeType="1"/>
          </p:cNvSpPr>
          <p:nvPr/>
        </p:nvSpPr>
        <p:spPr bwMode="auto">
          <a:xfrm>
            <a:off x="271463" y="38290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38" name="Rectangle 54"/>
          <p:cNvSpPr>
            <a:spLocks noChangeArrowheads="1"/>
          </p:cNvSpPr>
          <p:nvPr/>
        </p:nvSpPr>
        <p:spPr bwMode="auto">
          <a:xfrm>
            <a:off x="457200" y="5545138"/>
            <a:ext cx="3187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cout &lt;&lt; (*it).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first</a:t>
            </a:r>
            <a:r>
              <a:rPr lang="en-US">
                <a:cs typeface="Times New Roman" pitchFamily="18" charset="0"/>
              </a:rPr>
              <a:t>; </a:t>
            </a:r>
          </a:p>
          <a:p>
            <a:r>
              <a:rPr lang="en-US">
                <a:cs typeface="Times New Roman" pitchFamily="18" charset="0"/>
              </a:rPr>
              <a:t>cout &lt;&lt; (*it).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second</a:t>
            </a:r>
            <a:r>
              <a:rPr lang="en-US">
                <a:cs typeface="Times New Roman" pitchFamily="18" charset="0"/>
              </a:rPr>
              <a:t>; </a:t>
            </a:r>
          </a:p>
        </p:txBody>
      </p:sp>
      <p:sp>
        <p:nvSpPr>
          <p:cNvPr id="605239" name="AutoShape 55"/>
          <p:cNvSpPr>
            <a:spLocks noChangeArrowheads="1"/>
          </p:cNvSpPr>
          <p:nvPr/>
        </p:nvSpPr>
        <p:spPr bwMode="auto">
          <a:xfrm>
            <a:off x="1476375" y="4067175"/>
            <a:ext cx="3695700" cy="1219200"/>
          </a:xfrm>
          <a:prstGeom prst="wedgeRoundRectCallout">
            <a:avLst>
              <a:gd name="adj1" fmla="val -38662"/>
              <a:gd name="adj2" fmla="val 74741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900" b="0">
                <a:latin typeface="Comic Sans MS" pitchFamily="66" charset="0"/>
                <a:cs typeface="Times New Roman" pitchFamily="18" charset="0"/>
              </a:rPr>
              <a:t>Then you can look at the </a:t>
            </a:r>
            <a:r>
              <a:rPr lang="en-US" sz="19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pair of values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 pointed to by the iterator!</a:t>
            </a:r>
          </a:p>
        </p:txBody>
      </p:sp>
      <p:sp>
        <p:nvSpPr>
          <p:cNvPr id="605240" name="Text Box 56"/>
          <p:cNvSpPr txBox="1">
            <a:spLocks noChangeArrowheads="1"/>
          </p:cNvSpPr>
          <p:nvPr/>
        </p:nvSpPr>
        <p:spPr bwMode="auto">
          <a:xfrm>
            <a:off x="5784850" y="4351338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05241" name="Text Box 57"/>
          <p:cNvSpPr txBox="1">
            <a:spLocks noChangeArrowheads="1"/>
          </p:cNvSpPr>
          <p:nvPr/>
        </p:nvSpPr>
        <p:spPr bwMode="auto">
          <a:xfrm>
            <a:off x="6613525" y="4532313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605242" name="AutoShape 58"/>
          <p:cNvCxnSpPr>
            <a:cxnSpLocks noChangeShapeType="1"/>
            <a:stCxn id="605240" idx="3"/>
            <a:endCxn id="605241" idx="1"/>
          </p:cNvCxnSpPr>
          <p:nvPr/>
        </p:nvCxnSpPr>
        <p:spPr bwMode="auto">
          <a:xfrm>
            <a:off x="6045200" y="4549775"/>
            <a:ext cx="568325" cy="180975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5243" name="Line 59"/>
          <p:cNvSpPr>
            <a:spLocks noChangeShapeType="1"/>
          </p:cNvSpPr>
          <p:nvPr/>
        </p:nvSpPr>
        <p:spPr bwMode="auto">
          <a:xfrm>
            <a:off x="214313" y="57245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44" name="Text Box 60"/>
          <p:cNvSpPr txBox="1">
            <a:spLocks noChangeArrowheads="1"/>
          </p:cNvSpPr>
          <p:nvPr/>
        </p:nvSpPr>
        <p:spPr bwMode="auto">
          <a:xfrm>
            <a:off x="5103813" y="6292850"/>
            <a:ext cx="754062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Dan</a:t>
            </a:r>
          </a:p>
        </p:txBody>
      </p:sp>
      <p:sp>
        <p:nvSpPr>
          <p:cNvPr id="605245" name="Line 61"/>
          <p:cNvSpPr>
            <a:spLocks noChangeShapeType="1"/>
          </p:cNvSpPr>
          <p:nvPr/>
        </p:nvSpPr>
        <p:spPr bwMode="auto">
          <a:xfrm>
            <a:off x="223838" y="60102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46" name="Text Box 62"/>
          <p:cNvSpPr txBox="1">
            <a:spLocks noChangeArrowheads="1"/>
          </p:cNvSpPr>
          <p:nvPr/>
        </p:nvSpPr>
        <p:spPr bwMode="auto">
          <a:xfrm>
            <a:off x="5751513" y="6292850"/>
            <a:ext cx="754062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22</a:t>
            </a:r>
          </a:p>
        </p:txBody>
      </p:sp>
      <p:sp>
        <p:nvSpPr>
          <p:cNvPr id="605247" name="AutoShape 63"/>
          <p:cNvSpPr>
            <a:spLocks noChangeArrowheads="1"/>
          </p:cNvSpPr>
          <p:nvPr/>
        </p:nvSpPr>
        <p:spPr bwMode="auto">
          <a:xfrm>
            <a:off x="1457325" y="4067175"/>
            <a:ext cx="3695700" cy="1219200"/>
          </a:xfrm>
          <a:prstGeom prst="wedgeRoundRectCallout">
            <a:avLst>
              <a:gd name="adj1" fmla="val -38662"/>
              <a:gd name="adj2" fmla="val 74741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900" b="0">
                <a:latin typeface="Comic Sans MS" pitchFamily="66" charset="0"/>
                <a:cs typeface="Times New Roman" pitchFamily="18" charset="0"/>
              </a:rPr>
              <a:t>Of course, you can use the alternate </a:t>
            </a:r>
            <a:r>
              <a:rPr lang="en-US" sz="19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-&gt;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 syntax if you like too!</a:t>
            </a:r>
          </a:p>
        </p:txBody>
      </p:sp>
      <p:sp>
        <p:nvSpPr>
          <p:cNvPr id="605248" name="Rectangle 64"/>
          <p:cNvSpPr>
            <a:spLocks noChangeArrowheads="1"/>
          </p:cNvSpPr>
          <p:nvPr/>
        </p:nvSpPr>
        <p:spPr bwMode="auto">
          <a:xfrm>
            <a:off x="457200" y="5545138"/>
            <a:ext cx="2914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cout &lt;&lt; it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-&gt;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first</a:t>
            </a:r>
            <a:r>
              <a:rPr lang="en-US">
                <a:cs typeface="Times New Roman" pitchFamily="18" charset="0"/>
              </a:rPr>
              <a:t>; </a:t>
            </a:r>
          </a:p>
          <a:p>
            <a:r>
              <a:rPr lang="en-US">
                <a:cs typeface="Times New Roman" pitchFamily="18" charset="0"/>
              </a:rPr>
              <a:t>cout &lt;&lt; it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-&gt;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second</a:t>
            </a:r>
            <a:r>
              <a:rPr lang="en-US">
                <a:cs typeface="Times New Roman" pitchFamily="18" charset="0"/>
              </a:rPr>
              <a:t>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05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05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05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05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L -0.2375 -0.17222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605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75" y="-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5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0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0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05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05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605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605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605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201" grpId="0" animBg="1"/>
      <p:bldP spid="605201" grpId="1" animBg="1"/>
      <p:bldP spid="605227" grpId="0" animBg="1"/>
      <p:bldP spid="605227" grpId="1" animBg="1"/>
      <p:bldP spid="605228" grpId="0"/>
      <p:bldP spid="605229" grpId="0"/>
      <p:bldP spid="605230" grpId="0" animBg="1"/>
      <p:bldP spid="605230" grpId="1" animBg="1"/>
      <p:bldP spid="605230" grpId="2" animBg="1"/>
      <p:bldP spid="605236" grpId="0" animBg="1"/>
      <p:bldP spid="605236" grpId="1" animBg="1"/>
      <p:bldP spid="605238" grpId="0"/>
      <p:bldP spid="605238" grpId="1"/>
      <p:bldP spid="605239" grpId="0" animBg="1"/>
      <p:bldP spid="605239" grpId="1" animBg="1"/>
      <p:bldP spid="605243" grpId="0" animBg="1"/>
      <p:bldP spid="605243" grpId="1" animBg="1"/>
      <p:bldP spid="605245" grpId="0" animBg="1"/>
      <p:bldP spid="605245" grpId="1" animBg="1"/>
      <p:bldP spid="605247" grpId="0" animBg="1"/>
      <p:bldP spid="605247" grpId="1" animBg="1"/>
      <p:bldP spid="60524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AE3E-7E52-4237-965E-66A7E0F60AC2}" type="slidenum">
              <a:rPr lang="en-US"/>
              <a:pPr/>
              <a:t>48</a:t>
            </a:fld>
            <a:endParaRPr lang="en-US"/>
          </a:p>
        </p:txBody>
      </p:sp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  <a:noFill/>
          <a:ln/>
        </p:spPr>
        <p:txBody>
          <a:bodyPr/>
          <a:lstStyle/>
          <a:p>
            <a:r>
              <a:rPr lang="en-US" sz="3800"/>
              <a:t>How to Search the Map Class</a:t>
            </a:r>
          </a:p>
        </p:txBody>
      </p:sp>
      <p:sp>
        <p:nvSpPr>
          <p:cNvPr id="607235" name="Text Box 3"/>
          <p:cNvSpPr txBox="1">
            <a:spLocks noChangeArrowheads="1"/>
          </p:cNvSpPr>
          <p:nvPr/>
        </p:nvSpPr>
        <p:spPr bwMode="auto">
          <a:xfrm>
            <a:off x="304800" y="838200"/>
            <a:ext cx="4692650" cy="5588000"/>
          </a:xfrm>
          <a:prstGeom prst="rect">
            <a:avLst/>
          </a:prstGeom>
          <a:solidFill>
            <a:srgbClr val="FDFFE5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map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  <a:endParaRPr lang="en-US" b="0"/>
          </a:p>
          <a:p>
            <a:r>
              <a:rPr lang="en-US">
                <a:cs typeface="Times New Roman" pitchFamily="18" charset="0"/>
              </a:rPr>
              <a:t>#include &lt;string&gt;</a:t>
            </a:r>
            <a:r>
              <a:rPr lang="en-US" b="0">
                <a:cs typeface="Times New Roman" pitchFamily="18" charset="0"/>
              </a:rPr>
              <a:t>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using namespace std;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607236" name="Rectangle 4"/>
          <p:cNvSpPr>
            <a:spLocks noChangeArrowheads="1"/>
          </p:cNvSpPr>
          <p:nvPr/>
        </p:nvSpPr>
        <p:spPr bwMode="auto">
          <a:xfrm>
            <a:off x="546100" y="2452688"/>
            <a:ext cx="3870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</a:t>
            </a:r>
            <a:r>
              <a:rPr lang="en-US">
                <a:solidFill>
                  <a:srgbClr val="006666"/>
                </a:solidFill>
                <a:cs typeface="Times New Roman" pitchFamily="18" charset="0"/>
              </a:rPr>
              <a:t>string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 name2Age;</a:t>
            </a:r>
          </a:p>
        </p:txBody>
      </p:sp>
      <p:sp>
        <p:nvSpPr>
          <p:cNvPr id="607237" name="Rectangle 5"/>
          <p:cNvSpPr>
            <a:spLocks noChangeArrowheads="1"/>
          </p:cNvSpPr>
          <p:nvPr/>
        </p:nvSpPr>
        <p:spPr bwMode="auto">
          <a:xfrm>
            <a:off x="528638" y="2819400"/>
            <a:ext cx="593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...</a:t>
            </a:r>
          </a:p>
        </p:txBody>
      </p:sp>
      <p:sp>
        <p:nvSpPr>
          <p:cNvPr id="607238" name="Text Box 6"/>
          <p:cNvSpPr txBox="1">
            <a:spLocks noChangeArrowheads="1"/>
          </p:cNvSpPr>
          <p:nvPr/>
        </p:nvSpPr>
        <p:spPr bwMode="auto">
          <a:xfrm>
            <a:off x="5543550" y="1025525"/>
            <a:ext cx="3392488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100" b="0">
                <a:latin typeface="Comic Sans MS" pitchFamily="66" charset="0"/>
                <a:cs typeface="Times New Roman" pitchFamily="18" charset="0"/>
              </a:rPr>
              <a:t>Alright, so now let’s see how to find a previously added association.</a:t>
            </a:r>
          </a:p>
        </p:txBody>
      </p:sp>
      <p:grpSp>
        <p:nvGrpSpPr>
          <p:cNvPr id="607239" name="Group 7"/>
          <p:cNvGrpSpPr>
            <a:grpSpLocks/>
          </p:cNvGrpSpPr>
          <p:nvPr/>
        </p:nvGrpSpPr>
        <p:grpSpPr bwMode="auto">
          <a:xfrm>
            <a:off x="5197475" y="2684463"/>
            <a:ext cx="3556000" cy="3529012"/>
            <a:chOff x="3040" y="1695"/>
            <a:chExt cx="2240" cy="1617"/>
          </a:xfrm>
        </p:grpSpPr>
        <p:sp>
          <p:nvSpPr>
            <p:cNvPr id="607240" name="Text Box 8"/>
            <p:cNvSpPr txBox="1">
              <a:spLocks noChangeArrowheads="1"/>
            </p:cNvSpPr>
            <p:nvPr/>
          </p:nvSpPr>
          <p:spPr bwMode="auto">
            <a:xfrm>
              <a:off x="3040" y="1695"/>
              <a:ext cx="1650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name2Age                </a:t>
              </a:r>
            </a:p>
          </p:txBody>
        </p:sp>
        <p:sp>
          <p:nvSpPr>
            <p:cNvPr id="607241" name="AutoShape 9"/>
            <p:cNvSpPr>
              <a:spLocks noChangeArrowheads="1"/>
            </p:cNvSpPr>
            <p:nvPr/>
          </p:nvSpPr>
          <p:spPr bwMode="auto">
            <a:xfrm>
              <a:off x="3744" y="1872"/>
              <a:ext cx="1536" cy="1440"/>
            </a:xfrm>
            <a:prstGeom prst="can">
              <a:avLst>
                <a:gd name="adj" fmla="val 25000"/>
              </a:avLst>
            </a:prstGeom>
            <a:solidFill>
              <a:srgbClr val="F9EAFA"/>
            </a:solidFill>
            <a:ln w="38100">
              <a:solidFill>
                <a:srgbClr val="008080"/>
              </a:solidFill>
              <a:round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7243" name="Group 11"/>
          <p:cNvGrpSpPr>
            <a:grpSpLocks/>
          </p:cNvGrpSpPr>
          <p:nvPr/>
        </p:nvGrpSpPr>
        <p:grpSpPr bwMode="auto">
          <a:xfrm>
            <a:off x="6573838" y="3914775"/>
            <a:ext cx="1893887" cy="644525"/>
            <a:chOff x="3361" y="3216"/>
            <a:chExt cx="1193" cy="406"/>
          </a:xfrm>
        </p:grpSpPr>
        <p:sp>
          <p:nvSpPr>
            <p:cNvPr id="607244" name="Rectangle 12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7245" name="Rectangle 13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Carey</a:t>
              </a:r>
            </a:p>
          </p:txBody>
        </p:sp>
        <p:sp>
          <p:nvSpPr>
            <p:cNvPr id="607246" name="Rectangle 14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39</a:t>
              </a:r>
            </a:p>
          </p:txBody>
        </p:sp>
        <p:sp>
          <p:nvSpPr>
            <p:cNvPr id="607247" name="Text Box 15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r>
                <a:rPr lang="en-US" b="0">
                  <a:latin typeface="Comic Sans MS" pitchFamily="66" charset="0"/>
                  <a:cs typeface="Times New Roman" pitchFamily="18" charset="0"/>
                </a:rPr>
                <a:t/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grpSp>
        <p:nvGrpSpPr>
          <p:cNvPr id="607248" name="Group 16"/>
          <p:cNvGrpSpPr>
            <a:grpSpLocks/>
          </p:cNvGrpSpPr>
          <p:nvPr/>
        </p:nvGrpSpPr>
        <p:grpSpPr bwMode="auto">
          <a:xfrm>
            <a:off x="6573838" y="4581525"/>
            <a:ext cx="1893887" cy="644525"/>
            <a:chOff x="3361" y="3216"/>
            <a:chExt cx="1193" cy="406"/>
          </a:xfrm>
        </p:grpSpPr>
        <p:sp>
          <p:nvSpPr>
            <p:cNvPr id="607249" name="Rectangle 17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7250" name="Rectangle 18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Dan</a:t>
              </a:r>
            </a:p>
          </p:txBody>
        </p:sp>
        <p:sp>
          <p:nvSpPr>
            <p:cNvPr id="607251" name="Rectangle 19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22</a:t>
              </a:r>
            </a:p>
          </p:txBody>
        </p:sp>
        <p:sp>
          <p:nvSpPr>
            <p:cNvPr id="607252" name="Text Box 20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r>
                <a:rPr lang="en-US" b="0">
                  <a:latin typeface="Comic Sans MS" pitchFamily="66" charset="0"/>
                  <a:cs typeface="Times New Roman" pitchFamily="18" charset="0"/>
                </a:rPr>
                <a:t/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grpSp>
        <p:nvGrpSpPr>
          <p:cNvPr id="607253" name="Group 21"/>
          <p:cNvGrpSpPr>
            <a:grpSpLocks/>
          </p:cNvGrpSpPr>
          <p:nvPr/>
        </p:nvGrpSpPr>
        <p:grpSpPr bwMode="auto">
          <a:xfrm>
            <a:off x="6573838" y="5257800"/>
            <a:ext cx="1893887" cy="644525"/>
            <a:chOff x="3361" y="3216"/>
            <a:chExt cx="1193" cy="406"/>
          </a:xfrm>
        </p:grpSpPr>
        <p:sp>
          <p:nvSpPr>
            <p:cNvPr id="607254" name="Rectangle 22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7255" name="Rectangle 23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David</a:t>
              </a:r>
            </a:p>
          </p:txBody>
        </p:sp>
        <p:sp>
          <p:nvSpPr>
            <p:cNvPr id="607256" name="Rectangle 24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53</a:t>
              </a:r>
            </a:p>
          </p:txBody>
        </p:sp>
        <p:sp>
          <p:nvSpPr>
            <p:cNvPr id="607257" name="Text Box 25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r>
                <a:rPr lang="en-US" b="0">
                  <a:latin typeface="Comic Sans MS" pitchFamily="66" charset="0"/>
                  <a:cs typeface="Times New Roman" pitchFamily="18" charset="0"/>
                </a:rPr>
                <a:t/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sp>
        <p:nvSpPr>
          <p:cNvPr id="607259" name="Rectangle 27"/>
          <p:cNvSpPr>
            <a:spLocks noChangeArrowheads="1"/>
          </p:cNvSpPr>
          <p:nvPr/>
        </p:nvSpPr>
        <p:spPr bwMode="auto">
          <a:xfrm>
            <a:off x="547688" y="3171825"/>
            <a:ext cx="4143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</a:t>
            </a:r>
            <a:r>
              <a:rPr lang="en-US">
                <a:solidFill>
                  <a:srgbClr val="008080"/>
                </a:solidFill>
                <a:cs typeface="Times New Roman" pitchFamily="18" charset="0"/>
              </a:rPr>
              <a:t>string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&gt;::</a:t>
            </a:r>
            <a:r>
              <a:rPr lang="en-US">
                <a:solidFill>
                  <a:srgbClr val="A50021"/>
                </a:solidFill>
                <a:cs typeface="Times New Roman" pitchFamily="18" charset="0"/>
              </a:rPr>
              <a:t>iterator</a:t>
            </a:r>
            <a:r>
              <a:rPr lang="en-US">
                <a:cs typeface="Times New Roman" pitchFamily="18" charset="0"/>
              </a:rPr>
              <a:t> it;</a:t>
            </a:r>
          </a:p>
        </p:txBody>
      </p:sp>
      <p:sp>
        <p:nvSpPr>
          <p:cNvPr id="607260" name="Rectangle 28"/>
          <p:cNvSpPr>
            <a:spLocks noChangeArrowheads="1"/>
          </p:cNvSpPr>
          <p:nvPr/>
        </p:nvSpPr>
        <p:spPr bwMode="auto">
          <a:xfrm>
            <a:off x="538163" y="3667125"/>
            <a:ext cx="373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it = name2Age.find(“Dan”);</a:t>
            </a:r>
          </a:p>
        </p:txBody>
      </p:sp>
      <p:grpSp>
        <p:nvGrpSpPr>
          <p:cNvPr id="607262" name="Group 30"/>
          <p:cNvGrpSpPr>
            <a:grpSpLocks/>
          </p:cNvGrpSpPr>
          <p:nvPr/>
        </p:nvGrpSpPr>
        <p:grpSpPr bwMode="auto">
          <a:xfrm>
            <a:off x="4992688" y="4354513"/>
            <a:ext cx="1103312" cy="414337"/>
            <a:chOff x="12" y="4800"/>
            <a:chExt cx="756" cy="261"/>
          </a:xfrm>
        </p:grpSpPr>
        <p:sp>
          <p:nvSpPr>
            <p:cNvPr id="607263" name="Text Box 31"/>
            <p:cNvSpPr txBox="1">
              <a:spLocks noChangeArrowheads="1"/>
            </p:cNvSpPr>
            <p:nvPr/>
          </p:nvSpPr>
          <p:spPr bwMode="auto">
            <a:xfrm>
              <a:off x="12" y="4811"/>
              <a:ext cx="3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  it</a:t>
              </a:r>
            </a:p>
          </p:txBody>
        </p:sp>
        <p:sp>
          <p:nvSpPr>
            <p:cNvPr id="607264" name="Rectangle 32"/>
            <p:cNvSpPr>
              <a:spLocks noChangeArrowheads="1"/>
            </p:cNvSpPr>
            <p:nvPr/>
          </p:nvSpPr>
          <p:spPr bwMode="auto">
            <a:xfrm>
              <a:off x="336" y="4800"/>
              <a:ext cx="432" cy="240"/>
            </a:xfrm>
            <a:prstGeom prst="rect">
              <a:avLst/>
            </a:prstGeom>
            <a:solidFill>
              <a:schemeClr val="accent1"/>
            </a:solidFill>
            <a:ln w="1905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7265" name="Text Box 33"/>
          <p:cNvSpPr txBox="1">
            <a:spLocks noChangeArrowheads="1"/>
          </p:cNvSpPr>
          <p:nvPr/>
        </p:nvSpPr>
        <p:spPr bwMode="auto">
          <a:xfrm>
            <a:off x="5143500" y="4305300"/>
            <a:ext cx="517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07269" name="Text Box 37"/>
          <p:cNvSpPr txBox="1">
            <a:spLocks noChangeArrowheads="1"/>
          </p:cNvSpPr>
          <p:nvPr/>
        </p:nvSpPr>
        <p:spPr bwMode="auto">
          <a:xfrm>
            <a:off x="5784850" y="4351338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07270" name="Text Box 38"/>
          <p:cNvSpPr txBox="1">
            <a:spLocks noChangeArrowheads="1"/>
          </p:cNvSpPr>
          <p:nvPr/>
        </p:nvSpPr>
        <p:spPr bwMode="auto">
          <a:xfrm>
            <a:off x="6613525" y="4532313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07272" name="Line 40"/>
          <p:cNvSpPr>
            <a:spLocks noChangeShapeType="1"/>
          </p:cNvSpPr>
          <p:nvPr/>
        </p:nvSpPr>
        <p:spPr bwMode="auto">
          <a:xfrm>
            <a:off x="261938" y="38481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7277" name="Rectangle 45"/>
          <p:cNvSpPr>
            <a:spLocks noChangeArrowheads="1"/>
          </p:cNvSpPr>
          <p:nvPr/>
        </p:nvSpPr>
        <p:spPr bwMode="auto">
          <a:xfrm>
            <a:off x="457200" y="5545138"/>
            <a:ext cx="2914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cout &lt;&lt; it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-&gt;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first</a:t>
            </a:r>
            <a:r>
              <a:rPr lang="en-US">
                <a:cs typeface="Times New Roman" pitchFamily="18" charset="0"/>
              </a:rPr>
              <a:t>; </a:t>
            </a:r>
          </a:p>
          <a:p>
            <a:r>
              <a:rPr lang="en-US">
                <a:cs typeface="Times New Roman" pitchFamily="18" charset="0"/>
              </a:rPr>
              <a:t>cout &lt;&lt; it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-&gt;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second</a:t>
            </a:r>
            <a:r>
              <a:rPr lang="en-US">
                <a:cs typeface="Times New Roman" pitchFamily="18" charset="0"/>
              </a:rPr>
              <a:t>; </a:t>
            </a:r>
          </a:p>
        </p:txBody>
      </p:sp>
      <p:sp>
        <p:nvSpPr>
          <p:cNvPr id="607278" name="AutoShape 46"/>
          <p:cNvSpPr>
            <a:spLocks noChangeArrowheads="1"/>
          </p:cNvSpPr>
          <p:nvPr/>
        </p:nvSpPr>
        <p:spPr bwMode="auto">
          <a:xfrm>
            <a:off x="4324350" y="1457325"/>
            <a:ext cx="4086225" cy="2000250"/>
          </a:xfrm>
          <a:prstGeom prst="wedgeRoundRectCallout">
            <a:avLst>
              <a:gd name="adj1" fmla="val -67949"/>
              <a:gd name="adj2" fmla="val 62222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9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But be careful!</a:t>
            </a:r>
          </a:p>
          <a:p>
            <a:pPr algn="ctr"/>
            <a:endParaRPr lang="en-US" sz="1000" b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1900" b="0">
                <a:latin typeface="Comic Sans MS" pitchFamily="66" charset="0"/>
                <a:cs typeface="Times New Roman" pitchFamily="18" charset="0"/>
              </a:rPr>
              <a:t>What if the item you search for (e.g. “Dan”) isn’t in your map?  You’ve got to check for this case!</a:t>
            </a:r>
          </a:p>
        </p:txBody>
      </p:sp>
      <p:sp>
        <p:nvSpPr>
          <p:cNvPr id="607279" name="Rectangle 47"/>
          <p:cNvSpPr>
            <a:spLocks noChangeArrowheads="1"/>
          </p:cNvSpPr>
          <p:nvPr/>
        </p:nvSpPr>
        <p:spPr bwMode="auto">
          <a:xfrm>
            <a:off x="538163" y="3667125"/>
            <a:ext cx="4006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it = name2Age.find(“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Ziggy</a:t>
            </a:r>
            <a:r>
              <a:rPr lang="en-US">
                <a:cs typeface="Times New Roman" pitchFamily="18" charset="0"/>
              </a:rPr>
              <a:t>”);</a:t>
            </a:r>
          </a:p>
        </p:txBody>
      </p:sp>
      <p:cxnSp>
        <p:nvCxnSpPr>
          <p:cNvPr id="607280" name="AutoShape 48"/>
          <p:cNvCxnSpPr>
            <a:cxnSpLocks noChangeShapeType="1"/>
            <a:stCxn id="607269" idx="1"/>
            <a:endCxn id="607281" idx="1"/>
          </p:cNvCxnSpPr>
          <p:nvPr/>
        </p:nvCxnSpPr>
        <p:spPr bwMode="auto">
          <a:xfrm rot="10800000" flipH="1" flipV="1">
            <a:off x="5784850" y="4549775"/>
            <a:ext cx="806450" cy="1982788"/>
          </a:xfrm>
          <a:prstGeom prst="curvedConnector3">
            <a:avLst>
              <a:gd name="adj1" fmla="val -28347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7281" name="Text Box 49"/>
          <p:cNvSpPr txBox="1">
            <a:spLocks noChangeArrowheads="1"/>
          </p:cNvSpPr>
          <p:nvPr/>
        </p:nvSpPr>
        <p:spPr bwMode="auto">
          <a:xfrm>
            <a:off x="6591300" y="6334125"/>
            <a:ext cx="2073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name2Age.end()</a:t>
            </a:r>
          </a:p>
        </p:txBody>
      </p:sp>
      <p:sp>
        <p:nvSpPr>
          <p:cNvPr id="607282" name="Rectangle 50"/>
          <p:cNvSpPr>
            <a:spLocks noChangeArrowheads="1"/>
          </p:cNvSpPr>
          <p:nvPr/>
        </p:nvSpPr>
        <p:spPr bwMode="auto">
          <a:xfrm>
            <a:off x="538163" y="4000500"/>
            <a:ext cx="387032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if ( it == name2Age.end() )</a:t>
            </a:r>
          </a:p>
          <a:p>
            <a:r>
              <a:rPr lang="en-US">
                <a:cs typeface="Times New Roman" pitchFamily="18" charset="0"/>
              </a:rPr>
              <a:t>{</a:t>
            </a:r>
          </a:p>
          <a:p>
            <a:r>
              <a:rPr lang="en-US">
                <a:cs typeface="Times New Roman" pitchFamily="18" charset="0"/>
              </a:rPr>
              <a:t>   cout &lt;&lt; “Not found!\n”;</a:t>
            </a:r>
          </a:p>
          <a:p>
            <a:r>
              <a:rPr lang="en-US">
                <a:cs typeface="Times New Roman" pitchFamily="18" charset="0"/>
              </a:rPr>
              <a:t>   return;</a:t>
            </a:r>
          </a:p>
          <a:p>
            <a:r>
              <a:rPr lang="en-US">
                <a:cs typeface="Times New Roman" pitchFamily="18" charset="0"/>
              </a:rPr>
              <a:t>}</a:t>
            </a:r>
          </a:p>
        </p:txBody>
      </p:sp>
      <p:sp>
        <p:nvSpPr>
          <p:cNvPr id="607283" name="AutoShape 51"/>
          <p:cNvSpPr>
            <a:spLocks noChangeArrowheads="1"/>
          </p:cNvSpPr>
          <p:nvPr/>
        </p:nvSpPr>
        <p:spPr bwMode="auto">
          <a:xfrm>
            <a:off x="4267200" y="1514475"/>
            <a:ext cx="4476750" cy="2000250"/>
          </a:xfrm>
          <a:prstGeom prst="wedgeRoundRectCallout">
            <a:avLst>
              <a:gd name="adj1" fmla="val -67236"/>
              <a:gd name="adj2" fmla="val 58889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/>
            </a:r>
            <a:br>
              <a:rPr lang="en-US" sz="1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19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If the </a:t>
            </a:r>
            <a:r>
              <a:rPr lang="en-US" sz="19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find method</a:t>
            </a:r>
            <a:r>
              <a:rPr lang="en-US" sz="19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can’t locate your item, then it tells you this by returning an iterator that points past the end of the map!</a:t>
            </a:r>
          </a:p>
          <a:p>
            <a:pPr algn="ctr"/>
            <a:endParaRPr lang="en-US" sz="1000" b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19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We can check for and handle this!</a:t>
            </a:r>
          </a:p>
        </p:txBody>
      </p:sp>
      <p:sp>
        <p:nvSpPr>
          <p:cNvPr id="607284" name="Line 52"/>
          <p:cNvSpPr>
            <a:spLocks noChangeShapeType="1"/>
          </p:cNvSpPr>
          <p:nvPr/>
        </p:nvSpPr>
        <p:spPr bwMode="auto">
          <a:xfrm>
            <a:off x="290513" y="41814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7285" name="Line 53"/>
          <p:cNvSpPr>
            <a:spLocks noChangeShapeType="1"/>
          </p:cNvSpPr>
          <p:nvPr/>
        </p:nvSpPr>
        <p:spPr bwMode="auto">
          <a:xfrm>
            <a:off x="661988" y="4724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7286" name="Text Box 54"/>
          <p:cNvSpPr txBox="1">
            <a:spLocks noChangeArrowheads="1"/>
          </p:cNvSpPr>
          <p:nvPr/>
        </p:nvSpPr>
        <p:spPr bwMode="auto">
          <a:xfrm>
            <a:off x="3932238" y="6445250"/>
            <a:ext cx="1725612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Not found!</a:t>
            </a:r>
          </a:p>
        </p:txBody>
      </p:sp>
      <p:sp>
        <p:nvSpPr>
          <p:cNvPr id="607287" name="AutoShape 55"/>
          <p:cNvSpPr>
            <a:spLocks noChangeArrowheads="1"/>
          </p:cNvSpPr>
          <p:nvPr/>
        </p:nvSpPr>
        <p:spPr bwMode="auto">
          <a:xfrm>
            <a:off x="2514600" y="1162050"/>
            <a:ext cx="6029325" cy="1905000"/>
          </a:xfrm>
          <a:prstGeom prst="wedgeRoundRectCallout">
            <a:avLst>
              <a:gd name="adj1" fmla="val -51736"/>
              <a:gd name="adj2" fmla="val 81667"/>
              <a:gd name="adj3" fmla="val 16667"/>
            </a:avLst>
          </a:prstGeom>
          <a:solidFill>
            <a:srgbClr val="FFF1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Carey says:</a:t>
            </a: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Since name2Age maps </a:t>
            </a:r>
            <a:r>
              <a:rPr lang="en-US" sz="2000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strings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000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  <a:sym typeface="Wingdings" pitchFamily="2" charset="2"/>
              </a:rPr>
              <a:t>ints</a:t>
            </a:r>
            <a:r>
              <a:rPr lang="en-US" sz="20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, we can search by a name to find an age, but not the other way around!!!</a:t>
            </a:r>
          </a:p>
          <a:p>
            <a:pPr algn="ctr"/>
            <a:endParaRPr lang="en-US" sz="1000" b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it = name2Age.find(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53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); 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// ERROR!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07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607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0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07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0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07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0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07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0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60" grpId="0"/>
      <p:bldP spid="607272" grpId="0" animBg="1"/>
      <p:bldP spid="607272" grpId="1" animBg="1"/>
      <p:bldP spid="607278" grpId="0" animBg="1"/>
      <p:bldP spid="607278" grpId="1" animBg="1"/>
      <p:bldP spid="607279" grpId="0"/>
      <p:bldP spid="607281" grpId="0"/>
      <p:bldP spid="607282" grpId="0"/>
      <p:bldP spid="607283" grpId="0" animBg="1"/>
      <p:bldP spid="607283" grpId="1" animBg="1"/>
      <p:bldP spid="607284" grpId="0" animBg="1"/>
      <p:bldP spid="607284" grpId="1" animBg="1"/>
      <p:bldP spid="607285" grpId="0" animBg="1"/>
      <p:bldP spid="607285" grpId="1" animBg="1"/>
      <p:bldP spid="607287" grpId="0" animBg="1"/>
      <p:bldP spid="607287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9E0D-D67B-49F0-A03A-F112BFBC51D3}" type="slidenum">
              <a:rPr lang="en-US"/>
              <a:pPr/>
              <a:t>49</a:t>
            </a:fld>
            <a:endParaRPr lang="en-US"/>
          </a:p>
        </p:txBody>
      </p:sp>
      <p:sp>
        <p:nvSpPr>
          <p:cNvPr id="626692" name="Text Box 4"/>
          <p:cNvSpPr txBox="1">
            <a:spLocks noChangeArrowheads="1"/>
          </p:cNvSpPr>
          <p:nvPr/>
        </p:nvSpPr>
        <p:spPr bwMode="auto">
          <a:xfrm>
            <a:off x="304800" y="838200"/>
            <a:ext cx="4692650" cy="5038725"/>
          </a:xfrm>
          <a:prstGeom prst="rect">
            <a:avLst/>
          </a:prstGeom>
          <a:solidFill>
            <a:srgbClr val="FDFFE5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map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  <a:endParaRPr lang="en-US" b="0"/>
          </a:p>
          <a:p>
            <a:r>
              <a:rPr lang="en-US">
                <a:cs typeface="Times New Roman" pitchFamily="18" charset="0"/>
              </a:rPr>
              <a:t>#include &lt;string&gt;</a:t>
            </a:r>
            <a:r>
              <a:rPr lang="en-US" b="0">
                <a:cs typeface="Times New Roman" pitchFamily="18" charset="0"/>
              </a:rPr>
              <a:t>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using namespace std;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626693" name="Rectangle 5"/>
          <p:cNvSpPr>
            <a:spLocks noChangeArrowheads="1"/>
          </p:cNvSpPr>
          <p:nvPr/>
        </p:nvSpPr>
        <p:spPr bwMode="auto">
          <a:xfrm>
            <a:off x="546100" y="2452688"/>
            <a:ext cx="3870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</a:t>
            </a:r>
            <a:r>
              <a:rPr lang="en-US">
                <a:solidFill>
                  <a:srgbClr val="006666"/>
                </a:solidFill>
                <a:cs typeface="Times New Roman" pitchFamily="18" charset="0"/>
              </a:rPr>
              <a:t>string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 name2Age;</a:t>
            </a:r>
          </a:p>
        </p:txBody>
      </p:sp>
      <p:sp>
        <p:nvSpPr>
          <p:cNvPr id="626694" name="Rectangle 6"/>
          <p:cNvSpPr>
            <a:spLocks noChangeArrowheads="1"/>
          </p:cNvSpPr>
          <p:nvPr/>
        </p:nvSpPr>
        <p:spPr bwMode="auto">
          <a:xfrm>
            <a:off x="528638" y="2819400"/>
            <a:ext cx="593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...</a:t>
            </a:r>
          </a:p>
        </p:txBody>
      </p:sp>
      <p:sp>
        <p:nvSpPr>
          <p:cNvPr id="626695" name="Text Box 7"/>
          <p:cNvSpPr txBox="1">
            <a:spLocks noChangeArrowheads="1"/>
          </p:cNvSpPr>
          <p:nvPr/>
        </p:nvSpPr>
        <p:spPr bwMode="auto">
          <a:xfrm>
            <a:off x="5303838" y="730250"/>
            <a:ext cx="3632200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100" b="0">
                <a:latin typeface="Comic Sans MS" pitchFamily="66" charset="0"/>
                <a:cs typeface="Times New Roman" pitchFamily="18" charset="0"/>
              </a:rPr>
              <a:t>To iterate through a map, simply use a for/while loop as we did for vectors/lists!</a:t>
            </a:r>
          </a:p>
        </p:txBody>
      </p:sp>
      <p:grpSp>
        <p:nvGrpSpPr>
          <p:cNvPr id="626696" name="Group 8"/>
          <p:cNvGrpSpPr>
            <a:grpSpLocks/>
          </p:cNvGrpSpPr>
          <p:nvPr/>
        </p:nvGrpSpPr>
        <p:grpSpPr bwMode="auto">
          <a:xfrm>
            <a:off x="5197475" y="2684463"/>
            <a:ext cx="3556000" cy="3529012"/>
            <a:chOff x="3040" y="1695"/>
            <a:chExt cx="2240" cy="1617"/>
          </a:xfrm>
        </p:grpSpPr>
        <p:sp>
          <p:nvSpPr>
            <p:cNvPr id="626697" name="Text Box 9"/>
            <p:cNvSpPr txBox="1">
              <a:spLocks noChangeArrowheads="1"/>
            </p:cNvSpPr>
            <p:nvPr/>
          </p:nvSpPr>
          <p:spPr bwMode="auto">
            <a:xfrm>
              <a:off x="3040" y="1695"/>
              <a:ext cx="1650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name2Age                </a:t>
              </a:r>
            </a:p>
          </p:txBody>
        </p:sp>
        <p:sp>
          <p:nvSpPr>
            <p:cNvPr id="626698" name="AutoShape 10"/>
            <p:cNvSpPr>
              <a:spLocks noChangeArrowheads="1"/>
            </p:cNvSpPr>
            <p:nvPr/>
          </p:nvSpPr>
          <p:spPr bwMode="auto">
            <a:xfrm>
              <a:off x="3744" y="1872"/>
              <a:ext cx="1536" cy="1440"/>
            </a:xfrm>
            <a:prstGeom prst="can">
              <a:avLst>
                <a:gd name="adj" fmla="val 25000"/>
              </a:avLst>
            </a:prstGeom>
            <a:solidFill>
              <a:srgbClr val="F9EAFA"/>
            </a:solidFill>
            <a:ln w="38100">
              <a:solidFill>
                <a:srgbClr val="008080"/>
              </a:solidFill>
              <a:round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26699" name="Group 11"/>
          <p:cNvGrpSpPr>
            <a:grpSpLocks/>
          </p:cNvGrpSpPr>
          <p:nvPr/>
        </p:nvGrpSpPr>
        <p:grpSpPr bwMode="auto">
          <a:xfrm>
            <a:off x="6573838" y="3914775"/>
            <a:ext cx="1893887" cy="644525"/>
            <a:chOff x="3361" y="3216"/>
            <a:chExt cx="1193" cy="406"/>
          </a:xfrm>
        </p:grpSpPr>
        <p:sp>
          <p:nvSpPr>
            <p:cNvPr id="626700" name="Rectangle 12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701" name="Rectangle 13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Carey</a:t>
              </a:r>
            </a:p>
          </p:txBody>
        </p:sp>
        <p:sp>
          <p:nvSpPr>
            <p:cNvPr id="626702" name="Rectangle 14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39</a:t>
              </a:r>
            </a:p>
          </p:txBody>
        </p:sp>
        <p:sp>
          <p:nvSpPr>
            <p:cNvPr id="626703" name="Text Box 15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r>
                <a:rPr lang="en-US" b="0">
                  <a:latin typeface="Comic Sans MS" pitchFamily="66" charset="0"/>
                  <a:cs typeface="Times New Roman" pitchFamily="18" charset="0"/>
                </a:rPr>
                <a:t/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grpSp>
        <p:nvGrpSpPr>
          <p:cNvPr id="626704" name="Group 16"/>
          <p:cNvGrpSpPr>
            <a:grpSpLocks/>
          </p:cNvGrpSpPr>
          <p:nvPr/>
        </p:nvGrpSpPr>
        <p:grpSpPr bwMode="auto">
          <a:xfrm>
            <a:off x="6573838" y="4581525"/>
            <a:ext cx="1893887" cy="644525"/>
            <a:chOff x="3361" y="3216"/>
            <a:chExt cx="1193" cy="406"/>
          </a:xfrm>
        </p:grpSpPr>
        <p:sp>
          <p:nvSpPr>
            <p:cNvPr id="626705" name="Rectangle 17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706" name="Rectangle 18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Dan</a:t>
              </a:r>
            </a:p>
          </p:txBody>
        </p:sp>
        <p:sp>
          <p:nvSpPr>
            <p:cNvPr id="626707" name="Rectangle 19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22</a:t>
              </a:r>
            </a:p>
          </p:txBody>
        </p:sp>
        <p:sp>
          <p:nvSpPr>
            <p:cNvPr id="626708" name="Text Box 20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r>
                <a:rPr lang="en-US" b="0">
                  <a:latin typeface="Comic Sans MS" pitchFamily="66" charset="0"/>
                  <a:cs typeface="Times New Roman" pitchFamily="18" charset="0"/>
                </a:rPr>
                <a:t/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grpSp>
        <p:nvGrpSpPr>
          <p:cNvPr id="626709" name="Group 21"/>
          <p:cNvGrpSpPr>
            <a:grpSpLocks/>
          </p:cNvGrpSpPr>
          <p:nvPr/>
        </p:nvGrpSpPr>
        <p:grpSpPr bwMode="auto">
          <a:xfrm>
            <a:off x="6573838" y="5257800"/>
            <a:ext cx="1893887" cy="644525"/>
            <a:chOff x="3361" y="3216"/>
            <a:chExt cx="1193" cy="406"/>
          </a:xfrm>
        </p:grpSpPr>
        <p:sp>
          <p:nvSpPr>
            <p:cNvPr id="626710" name="Rectangle 22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711" name="Rectangle 23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David</a:t>
              </a:r>
            </a:p>
          </p:txBody>
        </p:sp>
        <p:sp>
          <p:nvSpPr>
            <p:cNvPr id="626712" name="Rectangle 24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53</a:t>
              </a:r>
            </a:p>
          </p:txBody>
        </p:sp>
        <p:sp>
          <p:nvSpPr>
            <p:cNvPr id="626713" name="Text Box 25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r>
                <a:rPr lang="en-US" b="0">
                  <a:latin typeface="Comic Sans MS" pitchFamily="66" charset="0"/>
                  <a:cs typeface="Times New Roman" pitchFamily="18" charset="0"/>
                </a:rPr>
                <a:t/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sp>
        <p:nvSpPr>
          <p:cNvPr id="626714" name="Rectangle 26"/>
          <p:cNvSpPr>
            <a:spLocks noChangeArrowheads="1"/>
          </p:cNvSpPr>
          <p:nvPr/>
        </p:nvSpPr>
        <p:spPr bwMode="auto">
          <a:xfrm>
            <a:off x="547688" y="3171825"/>
            <a:ext cx="4143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</a:t>
            </a:r>
            <a:r>
              <a:rPr lang="en-US">
                <a:solidFill>
                  <a:srgbClr val="008080"/>
                </a:solidFill>
                <a:cs typeface="Times New Roman" pitchFamily="18" charset="0"/>
              </a:rPr>
              <a:t>string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&gt;::</a:t>
            </a:r>
            <a:r>
              <a:rPr lang="en-US">
                <a:solidFill>
                  <a:srgbClr val="A50021"/>
                </a:solidFill>
                <a:cs typeface="Times New Roman" pitchFamily="18" charset="0"/>
              </a:rPr>
              <a:t>iterator</a:t>
            </a:r>
            <a:r>
              <a:rPr lang="en-US">
                <a:cs typeface="Times New Roman" pitchFamily="18" charset="0"/>
              </a:rPr>
              <a:t> it;</a:t>
            </a:r>
          </a:p>
        </p:txBody>
      </p:sp>
      <p:grpSp>
        <p:nvGrpSpPr>
          <p:cNvPr id="626716" name="Group 28"/>
          <p:cNvGrpSpPr>
            <a:grpSpLocks/>
          </p:cNvGrpSpPr>
          <p:nvPr/>
        </p:nvGrpSpPr>
        <p:grpSpPr bwMode="auto">
          <a:xfrm>
            <a:off x="4992688" y="4354513"/>
            <a:ext cx="1103312" cy="414337"/>
            <a:chOff x="12" y="4800"/>
            <a:chExt cx="756" cy="261"/>
          </a:xfrm>
        </p:grpSpPr>
        <p:sp>
          <p:nvSpPr>
            <p:cNvPr id="626717" name="Text Box 29"/>
            <p:cNvSpPr txBox="1">
              <a:spLocks noChangeArrowheads="1"/>
            </p:cNvSpPr>
            <p:nvPr/>
          </p:nvSpPr>
          <p:spPr bwMode="auto">
            <a:xfrm>
              <a:off x="12" y="4811"/>
              <a:ext cx="3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  it</a:t>
              </a:r>
            </a:p>
          </p:txBody>
        </p:sp>
        <p:sp>
          <p:nvSpPr>
            <p:cNvPr id="626718" name="Rectangle 30"/>
            <p:cNvSpPr>
              <a:spLocks noChangeArrowheads="1"/>
            </p:cNvSpPr>
            <p:nvPr/>
          </p:nvSpPr>
          <p:spPr bwMode="auto">
            <a:xfrm>
              <a:off x="336" y="4800"/>
              <a:ext cx="432" cy="240"/>
            </a:xfrm>
            <a:prstGeom prst="rect">
              <a:avLst/>
            </a:prstGeom>
            <a:solidFill>
              <a:schemeClr val="accent1"/>
            </a:solidFill>
            <a:ln w="1905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26719" name="Text Box 31"/>
          <p:cNvSpPr txBox="1">
            <a:spLocks noChangeArrowheads="1"/>
          </p:cNvSpPr>
          <p:nvPr/>
        </p:nvSpPr>
        <p:spPr bwMode="auto">
          <a:xfrm>
            <a:off x="5143500" y="4305300"/>
            <a:ext cx="517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26720" name="Text Box 32"/>
          <p:cNvSpPr txBox="1">
            <a:spLocks noChangeArrowheads="1"/>
          </p:cNvSpPr>
          <p:nvPr/>
        </p:nvSpPr>
        <p:spPr bwMode="auto">
          <a:xfrm>
            <a:off x="5784850" y="4351338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26721" name="Text Box 33"/>
          <p:cNvSpPr txBox="1">
            <a:spLocks noChangeArrowheads="1"/>
          </p:cNvSpPr>
          <p:nvPr/>
        </p:nvSpPr>
        <p:spPr bwMode="auto">
          <a:xfrm>
            <a:off x="6613525" y="4646613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26727" name="Text Box 39"/>
          <p:cNvSpPr txBox="1">
            <a:spLocks noChangeArrowheads="1"/>
          </p:cNvSpPr>
          <p:nvPr/>
        </p:nvSpPr>
        <p:spPr bwMode="auto">
          <a:xfrm>
            <a:off x="6591300" y="6334125"/>
            <a:ext cx="2073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name2Age.end()</a:t>
            </a:r>
          </a:p>
        </p:txBody>
      </p:sp>
      <p:sp>
        <p:nvSpPr>
          <p:cNvPr id="626734" name="Rectangle 46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  <a:noFill/>
          <a:ln/>
        </p:spPr>
        <p:txBody>
          <a:bodyPr/>
          <a:lstStyle/>
          <a:p>
            <a:r>
              <a:rPr lang="en-US" sz="3200"/>
              <a:t>How to Iterate Through a Map</a:t>
            </a:r>
          </a:p>
        </p:txBody>
      </p:sp>
      <p:sp>
        <p:nvSpPr>
          <p:cNvPr id="626735" name="Rectangle 47"/>
          <p:cNvSpPr>
            <a:spLocks noChangeArrowheads="1"/>
          </p:cNvSpPr>
          <p:nvPr/>
        </p:nvSpPr>
        <p:spPr bwMode="auto">
          <a:xfrm>
            <a:off x="528638" y="3562350"/>
            <a:ext cx="4143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for (it =  name2Age.begin() ;</a:t>
            </a:r>
          </a:p>
        </p:txBody>
      </p:sp>
      <p:sp>
        <p:nvSpPr>
          <p:cNvPr id="626736" name="Rectangle 48"/>
          <p:cNvSpPr>
            <a:spLocks noChangeArrowheads="1"/>
          </p:cNvSpPr>
          <p:nvPr/>
        </p:nvSpPr>
        <p:spPr bwMode="auto">
          <a:xfrm>
            <a:off x="1195388" y="3829050"/>
            <a:ext cx="318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it != name2Age.end() ;</a:t>
            </a:r>
          </a:p>
        </p:txBody>
      </p:sp>
      <p:sp>
        <p:nvSpPr>
          <p:cNvPr id="626737" name="Rectangle 49"/>
          <p:cNvSpPr>
            <a:spLocks noChangeArrowheads="1"/>
          </p:cNvSpPr>
          <p:nvPr/>
        </p:nvSpPr>
        <p:spPr bwMode="auto">
          <a:xfrm>
            <a:off x="1185863" y="4095750"/>
            <a:ext cx="866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it++)</a:t>
            </a:r>
          </a:p>
        </p:txBody>
      </p:sp>
      <p:sp>
        <p:nvSpPr>
          <p:cNvPr id="626738" name="Rectangle 50"/>
          <p:cNvSpPr>
            <a:spLocks noChangeArrowheads="1"/>
          </p:cNvSpPr>
          <p:nvPr/>
        </p:nvSpPr>
        <p:spPr bwMode="auto">
          <a:xfrm>
            <a:off x="509588" y="4324350"/>
            <a:ext cx="31877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{</a:t>
            </a:r>
          </a:p>
          <a:p>
            <a:r>
              <a:rPr lang="en-US">
                <a:cs typeface="Times New Roman" pitchFamily="18" charset="0"/>
              </a:rPr>
              <a:t>   cout &lt;&lt; it-&gt;first;</a:t>
            </a:r>
          </a:p>
          <a:p>
            <a:r>
              <a:rPr lang="en-US">
                <a:cs typeface="Times New Roman" pitchFamily="18" charset="0"/>
              </a:rPr>
              <a:t>   cout &lt;&lt; it-&gt;second;</a:t>
            </a:r>
          </a:p>
          <a:p>
            <a:r>
              <a:rPr lang="en-US">
                <a:cs typeface="Times New Roman" pitchFamily="18" charset="0"/>
              </a:rPr>
              <a:t>}</a:t>
            </a:r>
          </a:p>
        </p:txBody>
      </p:sp>
      <p:sp>
        <p:nvSpPr>
          <p:cNvPr id="626739" name="Line 51"/>
          <p:cNvSpPr>
            <a:spLocks noChangeShapeType="1"/>
          </p:cNvSpPr>
          <p:nvPr/>
        </p:nvSpPr>
        <p:spPr bwMode="auto">
          <a:xfrm>
            <a:off x="303213" y="37369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40" name="Text Box 52"/>
          <p:cNvSpPr txBox="1">
            <a:spLocks noChangeArrowheads="1"/>
          </p:cNvSpPr>
          <p:nvPr/>
        </p:nvSpPr>
        <p:spPr bwMode="auto">
          <a:xfrm>
            <a:off x="6642100" y="3989388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26741" name="Text Box 53"/>
          <p:cNvSpPr txBox="1">
            <a:spLocks noChangeArrowheads="1"/>
          </p:cNvSpPr>
          <p:nvPr/>
        </p:nvSpPr>
        <p:spPr bwMode="auto">
          <a:xfrm>
            <a:off x="6661150" y="5360988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626743" name="AutoShape 55"/>
          <p:cNvCxnSpPr>
            <a:cxnSpLocks noChangeShapeType="1"/>
            <a:stCxn id="626720" idx="3"/>
            <a:endCxn id="626740" idx="1"/>
          </p:cNvCxnSpPr>
          <p:nvPr/>
        </p:nvCxnSpPr>
        <p:spPr bwMode="auto">
          <a:xfrm flipV="1">
            <a:off x="6045200" y="4187825"/>
            <a:ext cx="596900" cy="36195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6744" name="Line 56"/>
          <p:cNvSpPr>
            <a:spLocks noChangeShapeType="1"/>
          </p:cNvSpPr>
          <p:nvPr/>
        </p:nvSpPr>
        <p:spPr bwMode="auto">
          <a:xfrm>
            <a:off x="931863" y="40036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45" name="Line 57"/>
          <p:cNvSpPr>
            <a:spLocks noChangeShapeType="1"/>
          </p:cNvSpPr>
          <p:nvPr/>
        </p:nvSpPr>
        <p:spPr bwMode="auto">
          <a:xfrm>
            <a:off x="660400" y="48037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46" name="Text Box 58"/>
          <p:cNvSpPr txBox="1">
            <a:spLocks noChangeArrowheads="1"/>
          </p:cNvSpPr>
          <p:nvPr/>
        </p:nvSpPr>
        <p:spPr bwMode="auto">
          <a:xfrm>
            <a:off x="330200" y="6169025"/>
            <a:ext cx="110648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Carey</a:t>
            </a:r>
          </a:p>
        </p:txBody>
      </p:sp>
      <p:sp>
        <p:nvSpPr>
          <p:cNvPr id="626747" name="Line 59"/>
          <p:cNvSpPr>
            <a:spLocks noChangeShapeType="1"/>
          </p:cNvSpPr>
          <p:nvPr/>
        </p:nvSpPr>
        <p:spPr bwMode="auto">
          <a:xfrm>
            <a:off x="669925" y="50419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48" name="Text Box 60"/>
          <p:cNvSpPr txBox="1">
            <a:spLocks noChangeArrowheads="1"/>
          </p:cNvSpPr>
          <p:nvPr/>
        </p:nvSpPr>
        <p:spPr bwMode="auto">
          <a:xfrm>
            <a:off x="1296988" y="6169025"/>
            <a:ext cx="1106487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39</a:t>
            </a:r>
          </a:p>
        </p:txBody>
      </p:sp>
      <p:sp>
        <p:nvSpPr>
          <p:cNvPr id="626749" name="Line 61"/>
          <p:cNvSpPr>
            <a:spLocks noChangeShapeType="1"/>
          </p:cNvSpPr>
          <p:nvPr/>
        </p:nvSpPr>
        <p:spPr bwMode="auto">
          <a:xfrm>
            <a:off x="923925" y="42799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26750" name="AutoShape 62"/>
          <p:cNvCxnSpPr>
            <a:cxnSpLocks noChangeShapeType="1"/>
            <a:stCxn id="626720" idx="3"/>
            <a:endCxn id="626721" idx="1"/>
          </p:cNvCxnSpPr>
          <p:nvPr/>
        </p:nvCxnSpPr>
        <p:spPr bwMode="auto">
          <a:xfrm>
            <a:off x="6045200" y="4549775"/>
            <a:ext cx="568325" cy="295275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6751" name="Line 63"/>
          <p:cNvSpPr>
            <a:spLocks noChangeShapeType="1"/>
          </p:cNvSpPr>
          <p:nvPr/>
        </p:nvSpPr>
        <p:spPr bwMode="auto">
          <a:xfrm>
            <a:off x="642938" y="48101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52" name="Text Box 64"/>
          <p:cNvSpPr txBox="1">
            <a:spLocks noChangeArrowheads="1"/>
          </p:cNvSpPr>
          <p:nvPr/>
        </p:nvSpPr>
        <p:spPr bwMode="auto">
          <a:xfrm>
            <a:off x="1758950" y="6169025"/>
            <a:ext cx="110648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Dan</a:t>
            </a:r>
          </a:p>
        </p:txBody>
      </p:sp>
      <p:sp>
        <p:nvSpPr>
          <p:cNvPr id="626753" name="Line 65"/>
          <p:cNvSpPr>
            <a:spLocks noChangeShapeType="1"/>
          </p:cNvSpPr>
          <p:nvPr/>
        </p:nvSpPr>
        <p:spPr bwMode="auto">
          <a:xfrm>
            <a:off x="652463" y="50482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54" name="Text Box 66"/>
          <p:cNvSpPr txBox="1">
            <a:spLocks noChangeArrowheads="1"/>
          </p:cNvSpPr>
          <p:nvPr/>
        </p:nvSpPr>
        <p:spPr bwMode="auto">
          <a:xfrm>
            <a:off x="2487613" y="6196013"/>
            <a:ext cx="1106487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22</a:t>
            </a:r>
          </a:p>
        </p:txBody>
      </p:sp>
      <p:sp>
        <p:nvSpPr>
          <p:cNvPr id="626755" name="Line 67"/>
          <p:cNvSpPr>
            <a:spLocks noChangeShapeType="1"/>
          </p:cNvSpPr>
          <p:nvPr/>
        </p:nvSpPr>
        <p:spPr bwMode="auto">
          <a:xfrm>
            <a:off x="933450" y="39941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58" name="Text Box 70"/>
          <p:cNvSpPr txBox="1">
            <a:spLocks noChangeArrowheads="1"/>
          </p:cNvSpPr>
          <p:nvPr/>
        </p:nvSpPr>
        <p:spPr bwMode="auto">
          <a:xfrm>
            <a:off x="3790950" y="6210300"/>
            <a:ext cx="1762125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And so on…</a:t>
            </a:r>
          </a:p>
        </p:txBody>
      </p:sp>
      <p:sp>
        <p:nvSpPr>
          <p:cNvPr id="626760" name="AutoShape 72"/>
          <p:cNvSpPr>
            <a:spLocks noChangeArrowheads="1"/>
          </p:cNvSpPr>
          <p:nvPr/>
        </p:nvSpPr>
        <p:spPr bwMode="auto">
          <a:xfrm>
            <a:off x="2514600" y="692150"/>
            <a:ext cx="6029325" cy="2374900"/>
          </a:xfrm>
          <a:prstGeom prst="wedgeRoundRectCallout">
            <a:avLst>
              <a:gd name="adj1" fmla="val -51736"/>
              <a:gd name="adj2" fmla="val 75403"/>
              <a:gd name="adj3" fmla="val 16667"/>
            </a:avLst>
          </a:prstGeom>
          <a:solidFill>
            <a:srgbClr val="FFF1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Carey says:</a:t>
            </a:r>
          </a:p>
          <a:p>
            <a:pPr algn="ctr"/>
            <a:endParaRPr lang="en-US" sz="1000" b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As it turns out, the map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always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maintains its items in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alphabetical order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!</a:t>
            </a:r>
          </a:p>
          <a:p>
            <a:pPr algn="ctr"/>
            <a:endParaRPr lang="en-US" sz="1000" b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This means that when you iterate thru them, they’re automatically ordered for you!</a:t>
            </a:r>
          </a:p>
          <a:p>
            <a:pPr algn="ctr"/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(i.e., no sorting required!)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6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6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6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6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2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26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26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6267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2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26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626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626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626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735" grpId="0"/>
      <p:bldP spid="626736" grpId="0"/>
      <p:bldP spid="626737" grpId="0"/>
      <p:bldP spid="626738" grpId="0"/>
      <p:bldP spid="626739" grpId="0" animBg="1"/>
      <p:bldP spid="626739" grpId="1" animBg="1"/>
      <p:bldP spid="626744" grpId="0" animBg="1"/>
      <p:bldP spid="626744" grpId="1" animBg="1"/>
      <p:bldP spid="626745" grpId="0" animBg="1"/>
      <p:bldP spid="626745" grpId="1" animBg="1"/>
      <p:bldP spid="626747" grpId="0" animBg="1"/>
      <p:bldP spid="626747" grpId="1" animBg="1"/>
      <p:bldP spid="626749" grpId="0" animBg="1"/>
      <p:bldP spid="626749" grpId="1" animBg="1"/>
      <p:bldP spid="626751" grpId="0" animBg="1"/>
      <p:bldP spid="626751" grpId="1" animBg="1"/>
      <p:bldP spid="626753" grpId="0" animBg="1"/>
      <p:bldP spid="626753" grpId="1" animBg="1"/>
      <p:bldP spid="626755" grpId="0" animBg="1"/>
      <p:bldP spid="626755" grpId="1" animBg="1"/>
      <p:bldP spid="626760" grpId="0" animBg="1"/>
      <p:bldP spid="62676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DD597-2C1C-4B82-A26D-6A9D171244DB}" type="slidenum">
              <a:rPr lang="en-US"/>
              <a:pPr/>
              <a:t>5</a:t>
            </a:fld>
            <a:endParaRPr lang="en-US"/>
          </a:p>
        </p:txBody>
      </p:sp>
      <p:sp>
        <p:nvSpPr>
          <p:cNvPr id="536579" name="Text Box 3"/>
          <p:cNvSpPr txBox="1">
            <a:spLocks noChangeArrowheads="1"/>
          </p:cNvSpPr>
          <p:nvPr/>
        </p:nvSpPr>
        <p:spPr bwMode="auto">
          <a:xfrm>
            <a:off x="5961063" y="838200"/>
            <a:ext cx="31353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 dirty="0" smtClean="0">
                <a:latin typeface="Comic Sans MS" pitchFamily="66" charset="0"/>
                <a:cs typeface="Times New Roman" pitchFamily="18" charset="0"/>
              </a:rPr>
              <a:t>And here’s how they work!</a:t>
            </a:r>
            <a:endParaRPr lang="en-US" sz="2400" b="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36587" name="Text Box 11"/>
          <p:cNvSpPr txBox="1">
            <a:spLocks noChangeArrowheads="1"/>
          </p:cNvSpPr>
          <p:nvPr/>
        </p:nvSpPr>
        <p:spPr bwMode="auto">
          <a:xfrm>
            <a:off x="5380038" y="4168775"/>
            <a:ext cx="3763962" cy="2431435"/>
          </a:xfrm>
          <a:prstGeom prst="rect">
            <a:avLst/>
          </a:prstGeom>
          <a:solidFill>
            <a:srgbClr val="FFCC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main()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Dog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fido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(5), spot(3);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if (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fido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smtClean="0">
                <a:ea typeface="MS Mincho" pitchFamily="49" charset="-128"/>
                <a:cs typeface="Times New Roman" pitchFamily="18" charset="0"/>
              </a:rPr>
              <a:t>&gt;= 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spot)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cout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&lt;&lt; “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fido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wins”;</a:t>
            </a:r>
          </a:p>
          <a:p>
            <a:endParaRPr lang="en-US" sz="800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 smtClean="0">
                <a:ea typeface="MS Mincho" pitchFamily="49" charset="-128"/>
                <a:cs typeface="Times New Roman" pitchFamily="18" charset="0"/>
              </a:rPr>
              <a:t>  …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endParaRPr lang="en-US" b="0" dirty="0">
              <a:cs typeface="Times New Roman" pitchFamily="18" charset="0"/>
            </a:endParaRPr>
          </a:p>
        </p:txBody>
      </p:sp>
      <p:sp>
        <p:nvSpPr>
          <p:cNvPr id="536591" name="Rectangle 1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000"/>
              <a:t>Custom Comparison Operators</a:t>
            </a:r>
          </a:p>
        </p:txBody>
      </p:sp>
      <p:sp>
        <p:nvSpPr>
          <p:cNvPr id="536595" name="Text Box 19"/>
          <p:cNvSpPr txBox="1">
            <a:spLocks noChangeArrowheads="1"/>
          </p:cNvSpPr>
          <p:nvPr/>
        </p:nvSpPr>
        <p:spPr bwMode="auto">
          <a:xfrm>
            <a:off x="310455" y="1066800"/>
            <a:ext cx="5576888" cy="174307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dirty="0" err="1">
                <a:ea typeface="MS Mincho" pitchFamily="49" charset="-128"/>
                <a:cs typeface="Times New Roman" pitchFamily="18" charset="0"/>
              </a:rPr>
              <a:t>bool</a:t>
            </a:r>
            <a:r>
              <a:rPr lang="en-US" sz="1600" dirty="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006666"/>
                </a:solidFill>
                <a:ea typeface="MS Mincho" pitchFamily="49" charset="-128"/>
                <a:cs typeface="Times New Roman" pitchFamily="18" charset="0"/>
              </a:rPr>
              <a:t>operator</a:t>
            </a:r>
            <a:r>
              <a:rPr lang="en-US" dirty="0">
                <a:solidFill>
                  <a:srgbClr val="006666"/>
                </a:solidFill>
                <a:ea typeface="MS Mincho" pitchFamily="49" charset="-128"/>
                <a:cs typeface="Times New Roman" pitchFamily="18" charset="0"/>
              </a:rPr>
              <a:t>&gt;=</a:t>
            </a:r>
            <a:r>
              <a:rPr lang="en-US" sz="1600" dirty="0">
                <a:ea typeface="MS Mincho" pitchFamily="49" charset="-128"/>
                <a:cs typeface="Times New Roman" pitchFamily="18" charset="0"/>
              </a:rPr>
              <a:t>(const Dog &amp;a, const Dog &amp;b)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if (</a:t>
            </a:r>
            <a:r>
              <a:rPr lang="en-US" dirty="0" err="1" smtClean="0">
                <a:ea typeface="MS Mincho" pitchFamily="49" charset="-128"/>
                <a:cs typeface="Times New Roman" pitchFamily="18" charset="0"/>
              </a:rPr>
              <a:t>a.</a:t>
            </a:r>
            <a:r>
              <a:rPr lang="en-US" dirty="0" err="1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getWeight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 &gt;= </a:t>
            </a:r>
            <a:r>
              <a:rPr lang="en-US" dirty="0" err="1" smtClean="0">
                <a:ea typeface="MS Mincho" pitchFamily="49" charset="-128"/>
                <a:cs typeface="Times New Roman" pitchFamily="18" charset="0"/>
              </a:rPr>
              <a:t>b.</a:t>
            </a:r>
            <a:r>
              <a:rPr lang="en-US" dirty="0" err="1" smtClean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getWeight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return(true);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else return(false);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endParaRPr lang="en-US" b="0" dirty="0">
              <a:cs typeface="Times New Roman" pitchFamily="18" charset="0"/>
            </a:endParaRPr>
          </a:p>
        </p:txBody>
      </p:sp>
      <p:sp>
        <p:nvSpPr>
          <p:cNvPr id="536597" name="Line 21"/>
          <p:cNvSpPr>
            <a:spLocks noChangeShapeType="1"/>
          </p:cNvSpPr>
          <p:nvPr/>
        </p:nvSpPr>
        <p:spPr bwMode="auto">
          <a:xfrm>
            <a:off x="5408613" y="48879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36603" name="Group 27"/>
          <p:cNvGrpSpPr>
            <a:grpSpLocks/>
          </p:cNvGrpSpPr>
          <p:nvPr/>
        </p:nvGrpSpPr>
        <p:grpSpPr bwMode="auto">
          <a:xfrm>
            <a:off x="3120330" y="4648200"/>
            <a:ext cx="1841500" cy="866775"/>
            <a:chOff x="288" y="4878"/>
            <a:chExt cx="1160" cy="546"/>
          </a:xfrm>
        </p:grpSpPr>
        <p:sp>
          <p:nvSpPr>
            <p:cNvPr id="536598" name="Rectangle 22"/>
            <p:cNvSpPr>
              <a:spLocks noChangeArrowheads="1"/>
            </p:cNvSpPr>
            <p:nvPr/>
          </p:nvSpPr>
          <p:spPr bwMode="auto">
            <a:xfrm>
              <a:off x="816" y="4944"/>
              <a:ext cx="624" cy="480"/>
            </a:xfrm>
            <a:prstGeom prst="rect">
              <a:avLst/>
            </a:prstGeom>
            <a:solidFill>
              <a:srgbClr val="CCFFCC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36599" name="Text Box 23"/>
            <p:cNvSpPr txBox="1">
              <a:spLocks noChangeArrowheads="1"/>
            </p:cNvSpPr>
            <p:nvPr/>
          </p:nvSpPr>
          <p:spPr bwMode="auto">
            <a:xfrm>
              <a:off x="288" y="4878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cs typeface="Times New Roman" pitchFamily="18" charset="0"/>
                </a:rPr>
                <a:t>fido</a:t>
              </a:r>
            </a:p>
          </p:txBody>
        </p:sp>
        <p:sp>
          <p:nvSpPr>
            <p:cNvPr id="536600" name="Text Box 24"/>
            <p:cNvSpPr txBox="1">
              <a:spLocks noChangeArrowheads="1"/>
            </p:cNvSpPr>
            <p:nvPr/>
          </p:nvSpPr>
          <p:spPr bwMode="auto">
            <a:xfrm>
              <a:off x="816" y="4944"/>
              <a:ext cx="6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cs typeface="Times New Roman" pitchFamily="18" charset="0"/>
                </a:rPr>
                <a:t>weight</a:t>
              </a:r>
            </a:p>
          </p:txBody>
        </p:sp>
        <p:sp>
          <p:nvSpPr>
            <p:cNvPr id="536601" name="Rectangle 25"/>
            <p:cNvSpPr>
              <a:spLocks noChangeArrowheads="1"/>
            </p:cNvSpPr>
            <p:nvPr/>
          </p:nvSpPr>
          <p:spPr bwMode="auto">
            <a:xfrm>
              <a:off x="864" y="5145"/>
              <a:ext cx="520" cy="229"/>
            </a:xfrm>
            <a:prstGeom prst="rect">
              <a:avLst/>
            </a:prstGeom>
            <a:solidFill>
              <a:srgbClr val="FFCC99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36602" name="Text Box 26"/>
            <p:cNvSpPr txBox="1">
              <a:spLocks noChangeArrowheads="1"/>
            </p:cNvSpPr>
            <p:nvPr/>
          </p:nvSpPr>
          <p:spPr bwMode="auto">
            <a:xfrm>
              <a:off x="1017" y="5115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cs typeface="Times New Roman" pitchFamily="18" charset="0"/>
                </a:rPr>
                <a:t>5</a:t>
              </a:r>
            </a:p>
          </p:txBody>
        </p:sp>
      </p:grpSp>
      <p:grpSp>
        <p:nvGrpSpPr>
          <p:cNvPr id="536604" name="Group 28"/>
          <p:cNvGrpSpPr>
            <a:grpSpLocks/>
          </p:cNvGrpSpPr>
          <p:nvPr/>
        </p:nvGrpSpPr>
        <p:grpSpPr bwMode="auto">
          <a:xfrm>
            <a:off x="3044130" y="5638800"/>
            <a:ext cx="1841500" cy="866775"/>
            <a:chOff x="288" y="4878"/>
            <a:chExt cx="1160" cy="546"/>
          </a:xfrm>
        </p:grpSpPr>
        <p:sp>
          <p:nvSpPr>
            <p:cNvPr id="536605" name="Rectangle 29"/>
            <p:cNvSpPr>
              <a:spLocks noChangeArrowheads="1"/>
            </p:cNvSpPr>
            <p:nvPr/>
          </p:nvSpPr>
          <p:spPr bwMode="auto">
            <a:xfrm>
              <a:off x="816" y="4944"/>
              <a:ext cx="624" cy="480"/>
            </a:xfrm>
            <a:prstGeom prst="rect">
              <a:avLst/>
            </a:prstGeom>
            <a:solidFill>
              <a:srgbClr val="CCFFCC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36606" name="Text Box 30"/>
            <p:cNvSpPr txBox="1">
              <a:spLocks noChangeArrowheads="1"/>
            </p:cNvSpPr>
            <p:nvPr/>
          </p:nvSpPr>
          <p:spPr bwMode="auto">
            <a:xfrm>
              <a:off x="288" y="4878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cs typeface="Times New Roman" pitchFamily="18" charset="0"/>
                </a:rPr>
                <a:t>spot</a:t>
              </a:r>
            </a:p>
          </p:txBody>
        </p:sp>
        <p:sp>
          <p:nvSpPr>
            <p:cNvPr id="536607" name="Text Box 31"/>
            <p:cNvSpPr txBox="1">
              <a:spLocks noChangeArrowheads="1"/>
            </p:cNvSpPr>
            <p:nvPr/>
          </p:nvSpPr>
          <p:spPr bwMode="auto">
            <a:xfrm>
              <a:off x="816" y="4944"/>
              <a:ext cx="6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cs typeface="Times New Roman" pitchFamily="18" charset="0"/>
                </a:rPr>
                <a:t>weight</a:t>
              </a:r>
            </a:p>
          </p:txBody>
        </p:sp>
        <p:sp>
          <p:nvSpPr>
            <p:cNvPr id="536608" name="Rectangle 32"/>
            <p:cNvSpPr>
              <a:spLocks noChangeArrowheads="1"/>
            </p:cNvSpPr>
            <p:nvPr/>
          </p:nvSpPr>
          <p:spPr bwMode="auto">
            <a:xfrm>
              <a:off x="864" y="5145"/>
              <a:ext cx="520" cy="229"/>
            </a:xfrm>
            <a:prstGeom prst="rect">
              <a:avLst/>
            </a:prstGeom>
            <a:solidFill>
              <a:srgbClr val="FFCC99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36609" name="Text Box 33"/>
            <p:cNvSpPr txBox="1">
              <a:spLocks noChangeArrowheads="1"/>
            </p:cNvSpPr>
            <p:nvPr/>
          </p:nvSpPr>
          <p:spPr bwMode="auto">
            <a:xfrm>
              <a:off x="1017" y="5115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cs typeface="Times New Roman" pitchFamily="18" charset="0"/>
                </a:rPr>
                <a:t>3</a:t>
              </a:r>
            </a:p>
          </p:txBody>
        </p:sp>
      </p:grpSp>
      <p:sp>
        <p:nvSpPr>
          <p:cNvPr id="536610" name="Line 34"/>
          <p:cNvSpPr>
            <a:spLocks noChangeShapeType="1"/>
          </p:cNvSpPr>
          <p:nvPr/>
        </p:nvSpPr>
        <p:spPr bwMode="auto">
          <a:xfrm>
            <a:off x="5410200" y="51530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6611" name="AutoShape 35"/>
          <p:cNvSpPr>
            <a:spLocks noChangeArrowheads="1"/>
          </p:cNvSpPr>
          <p:nvPr/>
        </p:nvSpPr>
        <p:spPr bwMode="auto">
          <a:xfrm>
            <a:off x="5803900" y="2819400"/>
            <a:ext cx="3340100" cy="1828800"/>
          </a:xfrm>
          <a:prstGeom prst="wedgeRoundRectCallout">
            <a:avLst>
              <a:gd name="adj1" fmla="val -11454"/>
              <a:gd name="adj2" fmla="val 74394"/>
              <a:gd name="adj3" fmla="val 16667"/>
            </a:avLst>
          </a:prstGeom>
          <a:solidFill>
            <a:srgbClr val="99CC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Simply using the </a:t>
            </a:r>
            <a:r>
              <a:rPr lang="en-US" sz="2200" b="0" dirty="0" smtClean="0">
                <a:latin typeface="Comic Sans MS" pitchFamily="66" charset="0"/>
                <a:cs typeface="Times New Roman" pitchFamily="18" charset="0"/>
              </a:rPr>
              <a:t>operator in your code causes 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C++ to call your comparison function!</a:t>
            </a:r>
          </a:p>
        </p:txBody>
      </p:sp>
      <p:sp>
        <p:nvSpPr>
          <p:cNvPr id="536612" name="Line 36"/>
          <p:cNvSpPr>
            <a:spLocks noChangeShapeType="1"/>
          </p:cNvSpPr>
          <p:nvPr/>
        </p:nvSpPr>
        <p:spPr bwMode="auto">
          <a:xfrm>
            <a:off x="72330" y="12811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6615" name="Line 39"/>
          <p:cNvSpPr>
            <a:spLocks noChangeShapeType="1"/>
          </p:cNvSpPr>
          <p:nvPr/>
        </p:nvSpPr>
        <p:spPr bwMode="auto">
          <a:xfrm>
            <a:off x="324743" y="18049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6616" name="Text Box 40"/>
          <p:cNvSpPr txBox="1">
            <a:spLocks noChangeArrowheads="1"/>
          </p:cNvSpPr>
          <p:nvPr/>
        </p:nvSpPr>
        <p:spPr bwMode="auto">
          <a:xfrm>
            <a:off x="1696343" y="1362075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5</a:t>
            </a:r>
          </a:p>
        </p:txBody>
      </p:sp>
      <p:sp>
        <p:nvSpPr>
          <p:cNvPr id="536617" name="Text Box 41"/>
          <p:cNvSpPr txBox="1">
            <a:spLocks noChangeArrowheads="1"/>
          </p:cNvSpPr>
          <p:nvPr/>
        </p:nvSpPr>
        <p:spPr bwMode="auto">
          <a:xfrm>
            <a:off x="3525143" y="13335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3</a:t>
            </a:r>
          </a:p>
        </p:txBody>
      </p:sp>
      <p:sp>
        <p:nvSpPr>
          <p:cNvPr id="536618" name="Line 42"/>
          <p:cNvSpPr>
            <a:spLocks noChangeShapeType="1"/>
          </p:cNvSpPr>
          <p:nvPr/>
        </p:nvSpPr>
        <p:spPr bwMode="auto">
          <a:xfrm>
            <a:off x="610493" y="20764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6619" name="Line 43"/>
          <p:cNvSpPr>
            <a:spLocks noChangeShapeType="1"/>
          </p:cNvSpPr>
          <p:nvPr/>
        </p:nvSpPr>
        <p:spPr bwMode="auto">
          <a:xfrm>
            <a:off x="5689600" y="5461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6624" name="Text Box 48"/>
          <p:cNvSpPr txBox="1">
            <a:spLocks noChangeArrowheads="1"/>
          </p:cNvSpPr>
          <p:nvPr/>
        </p:nvSpPr>
        <p:spPr bwMode="auto">
          <a:xfrm>
            <a:off x="3525143" y="1047750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cs typeface="Times New Roman" pitchFamily="18" charset="0"/>
              </a:rPr>
              <a:t> </a:t>
            </a:r>
          </a:p>
        </p:txBody>
      </p:sp>
      <p:sp>
        <p:nvSpPr>
          <p:cNvPr id="536625" name="Text Box 49"/>
          <p:cNvSpPr txBox="1">
            <a:spLocks noChangeArrowheads="1"/>
          </p:cNvSpPr>
          <p:nvPr/>
        </p:nvSpPr>
        <p:spPr bwMode="auto">
          <a:xfrm>
            <a:off x="5196780" y="1033463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cs typeface="Times New Roman" pitchFamily="18" charset="0"/>
              </a:rPr>
              <a:t> </a:t>
            </a:r>
          </a:p>
        </p:txBody>
      </p:sp>
      <p:sp>
        <p:nvSpPr>
          <p:cNvPr id="536627" name="Text Box 51"/>
          <p:cNvSpPr txBox="1">
            <a:spLocks noChangeArrowheads="1"/>
          </p:cNvSpPr>
          <p:nvPr/>
        </p:nvSpPr>
        <p:spPr bwMode="auto">
          <a:xfrm>
            <a:off x="4767263" y="4529138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cs typeface="Times New Roman" pitchFamily="18" charset="0"/>
              </a:rPr>
              <a:t> </a:t>
            </a:r>
          </a:p>
        </p:txBody>
      </p:sp>
      <p:sp>
        <p:nvSpPr>
          <p:cNvPr id="536628" name="Text Box 52"/>
          <p:cNvSpPr txBox="1">
            <a:spLocks noChangeArrowheads="1"/>
          </p:cNvSpPr>
          <p:nvPr/>
        </p:nvSpPr>
        <p:spPr bwMode="auto">
          <a:xfrm>
            <a:off x="4724400" y="5519738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cs typeface="Times New Roman" pitchFamily="18" charset="0"/>
              </a:rPr>
              <a:t> </a:t>
            </a:r>
          </a:p>
        </p:txBody>
      </p:sp>
      <p:cxnSp>
        <p:nvCxnSpPr>
          <p:cNvPr id="536629" name="AutoShape 53"/>
          <p:cNvCxnSpPr>
            <a:cxnSpLocks noChangeShapeType="1"/>
            <a:stCxn id="536624" idx="3"/>
          </p:cNvCxnSpPr>
          <p:nvPr/>
        </p:nvCxnSpPr>
        <p:spPr bwMode="auto">
          <a:xfrm>
            <a:off x="3891855" y="1276350"/>
            <a:ext cx="1009650" cy="3481388"/>
          </a:xfrm>
          <a:prstGeom prst="curvedConnector3">
            <a:avLst>
              <a:gd name="adj1" fmla="val 122486"/>
            </a:avLst>
          </a:prstGeom>
          <a:noFill/>
          <a:ln w="38100">
            <a:solidFill>
              <a:srgbClr val="33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6630" name="AutoShape 54"/>
          <p:cNvCxnSpPr>
            <a:cxnSpLocks noChangeShapeType="1"/>
            <a:stCxn id="536625" idx="3"/>
          </p:cNvCxnSpPr>
          <p:nvPr/>
        </p:nvCxnSpPr>
        <p:spPr bwMode="auto">
          <a:xfrm flipH="1">
            <a:off x="4858643" y="1262063"/>
            <a:ext cx="704850" cy="4486275"/>
          </a:xfrm>
          <a:prstGeom prst="curvedConnector3">
            <a:avLst>
              <a:gd name="adj1" fmla="val -32208"/>
            </a:avLst>
          </a:prstGeom>
          <a:noFill/>
          <a:ln w="38100">
            <a:solidFill>
              <a:srgbClr val="33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6633" name="Text Box 57"/>
          <p:cNvSpPr txBox="1">
            <a:spLocks noChangeArrowheads="1"/>
          </p:cNvSpPr>
          <p:nvPr/>
        </p:nvSpPr>
        <p:spPr bwMode="auto">
          <a:xfrm>
            <a:off x="5788594" y="2892490"/>
            <a:ext cx="3355406" cy="3139321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class </a:t>
            </a:r>
            <a:r>
              <a:rPr lang="en-US" dirty="0" smtClean="0">
                <a:ea typeface="MS Mincho" pitchFamily="49" charset="-128"/>
                <a:cs typeface="Times New Roman" pitchFamily="18" charset="0"/>
              </a:rPr>
              <a:t>Dog</a:t>
            </a:r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public: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err="1" smtClean="0">
                <a:ea typeface="MS Mincho" pitchFamily="49" charset="-128"/>
                <a:cs typeface="Times New Roman" pitchFamily="18" charset="0"/>
              </a:rPr>
              <a:t>getWeight</a:t>
            </a:r>
            <a:r>
              <a:rPr lang="en-US" dirty="0" smtClean="0">
                <a:ea typeface="MS Mincho" pitchFamily="49" charset="-128"/>
                <a:cs typeface="Times New Roman" pitchFamily="18" charset="0"/>
              </a:rPr>
              <a:t>() </a:t>
            </a:r>
            <a:r>
              <a:rPr lang="en-US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const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{ 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</a:t>
            </a:r>
            <a:r>
              <a:rPr lang="en-US" dirty="0" smtClean="0">
                <a:ea typeface="MS Mincho" pitchFamily="49" charset="-128"/>
                <a:cs typeface="Times New Roman" pitchFamily="18" charset="0"/>
              </a:rPr>
              <a:t>return(</a:t>
            </a:r>
            <a:r>
              <a:rPr lang="en-US" dirty="0" err="1" smtClean="0">
                <a:ea typeface="MS Mincho" pitchFamily="49" charset="-128"/>
                <a:cs typeface="Times New Roman" pitchFamily="18" charset="0"/>
              </a:rPr>
              <a:t>m_weight</a:t>
            </a:r>
            <a:r>
              <a:rPr lang="en-US" dirty="0" smtClean="0">
                <a:ea typeface="MS Mincho" pitchFamily="49" charset="-128"/>
                <a:cs typeface="Times New Roman" pitchFamily="18" charset="0"/>
              </a:rPr>
              <a:t>);</a:t>
            </a:r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}</a:t>
            </a:r>
          </a:p>
          <a:p>
            <a:r>
              <a:rPr lang="en-US" dirty="0">
                <a:solidFill>
                  <a:srgbClr val="006666"/>
                </a:solidFill>
                <a:ea typeface="MS Mincho" pitchFamily="49" charset="-128"/>
                <a:cs typeface="Times New Roman" pitchFamily="18" charset="0"/>
              </a:rPr>
              <a:t>  ...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private: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err="1" smtClean="0">
                <a:ea typeface="MS Mincho" pitchFamily="49" charset="-128"/>
                <a:cs typeface="Times New Roman" pitchFamily="18" charset="0"/>
              </a:rPr>
              <a:t>m_weight</a:t>
            </a:r>
            <a:r>
              <a:rPr lang="en-US" dirty="0" smtClean="0">
                <a:ea typeface="MS Mincho" pitchFamily="49" charset="-128"/>
                <a:cs typeface="Times New Roman" pitchFamily="18" charset="0"/>
              </a:rPr>
              <a:t>;</a:t>
            </a:r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};</a:t>
            </a:r>
            <a:endParaRPr lang="en-US" b="0" dirty="0">
              <a:cs typeface="Times New Roman" pitchFamily="18" charset="0"/>
            </a:endParaRPr>
          </a:p>
        </p:txBody>
      </p:sp>
      <p:sp>
        <p:nvSpPr>
          <p:cNvPr id="536634" name="Line 58"/>
          <p:cNvSpPr>
            <a:spLocks noChangeShapeType="1"/>
          </p:cNvSpPr>
          <p:nvPr/>
        </p:nvSpPr>
        <p:spPr bwMode="auto">
          <a:xfrm>
            <a:off x="8277614" y="4040651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6631" name="AutoShape 55"/>
          <p:cNvSpPr>
            <a:spLocks noChangeArrowheads="1"/>
          </p:cNvSpPr>
          <p:nvPr/>
        </p:nvSpPr>
        <p:spPr bwMode="auto">
          <a:xfrm>
            <a:off x="524069" y="2643680"/>
            <a:ext cx="4508500" cy="2562808"/>
          </a:xfrm>
          <a:prstGeom prst="wedgeRoundRectCallout">
            <a:avLst>
              <a:gd name="adj1" fmla="val 11"/>
              <a:gd name="adj2" fmla="val -97954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Carey says:</a:t>
            </a:r>
          </a:p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Oh, and by the way… since </a:t>
            </a:r>
            <a:r>
              <a:rPr lang="en-US" sz="2000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a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and </a:t>
            </a:r>
            <a:r>
              <a:rPr lang="en-US" sz="2000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b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are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000" b="0" dirty="0" smtClean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our function</a:t>
            </a:r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 can only call </a:t>
            </a:r>
            <a:r>
              <a:rPr lang="en-US" sz="2000" b="0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const functions </a:t>
            </a:r>
            <a:r>
              <a:rPr lang="en-US" sz="2000" b="0" dirty="0" smtClean="0">
                <a:latin typeface="Comic Sans MS" pitchFamily="66" charset="0"/>
                <a:cs typeface="Times New Roman" pitchFamily="18" charset="0"/>
              </a:rPr>
              <a:t>from a and b!</a:t>
            </a:r>
          </a:p>
          <a:p>
            <a:pPr algn="ctr"/>
            <a:endParaRPr lang="en-US" sz="2000" b="0" i="1" dirty="0" smtClean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 dirty="0" smtClean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So you’d better make </a:t>
            </a:r>
            <a:br>
              <a:rPr lang="en-US" sz="2000" b="0" dirty="0" smtClean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 err="1" smtClean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getWeight</a:t>
            </a:r>
            <a:r>
              <a:rPr lang="en-US" sz="2000" b="0" dirty="0" smtClean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() const too!</a:t>
            </a:r>
            <a:endParaRPr lang="en-US" sz="2000" b="0" dirty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6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6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36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3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3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53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36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36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 tmFilter="0, 0; .2, .5; .8, .5; 1, 0"/>
                                        <p:tgtEl>
                                          <p:spTgt spid="5366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2" dur="250" autoRev="1" fill="hold"/>
                                        <p:tgtEl>
                                          <p:spTgt spid="5366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536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536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87" grpId="0" animBg="1" autoUpdateAnimBg="0"/>
      <p:bldP spid="536597" grpId="0" animBg="1"/>
      <p:bldP spid="536597" grpId="1" animBg="1"/>
      <p:bldP spid="536610" grpId="0" animBg="1"/>
      <p:bldP spid="536610" grpId="1" animBg="1"/>
      <p:bldP spid="536611" grpId="0" animBg="1"/>
      <p:bldP spid="536611" grpId="1" animBg="1"/>
      <p:bldP spid="536612" grpId="0" animBg="1"/>
      <p:bldP spid="536612" grpId="1" animBg="1"/>
      <p:bldP spid="536615" grpId="0" animBg="1"/>
      <p:bldP spid="536615" grpId="1" animBg="1"/>
      <p:bldP spid="536616" grpId="0"/>
      <p:bldP spid="536617" grpId="0"/>
      <p:bldP spid="536618" grpId="0" animBg="1"/>
      <p:bldP spid="536618" grpId="1" animBg="1"/>
      <p:bldP spid="536619" grpId="0" animBg="1"/>
      <p:bldP spid="536619" grpId="1" animBg="1"/>
      <p:bldP spid="536633" grpId="0" animBg="1" autoUpdateAnimBg="0"/>
      <p:bldP spid="536633" grpId="1" animBg="1"/>
      <p:bldP spid="536634" grpId="0" animBg="1"/>
      <p:bldP spid="536634" grpId="1" animBg="1"/>
      <p:bldP spid="536634" grpId="2" animBg="1"/>
      <p:bldP spid="536631" grpId="0" animBg="1"/>
      <p:bldP spid="536631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8E23-9D33-41B3-A78A-A4F20A73A99B}" type="slidenum">
              <a:rPr lang="en-US"/>
              <a:pPr/>
              <a:t>50</a:t>
            </a:fld>
            <a:endParaRPr lang="en-US"/>
          </a:p>
        </p:txBody>
      </p:sp>
      <p:sp>
        <p:nvSpPr>
          <p:cNvPr id="562202" name="Text Box 26"/>
          <p:cNvSpPr txBox="1">
            <a:spLocks noChangeArrowheads="1"/>
          </p:cNvSpPr>
          <p:nvPr/>
        </p:nvSpPr>
        <p:spPr bwMode="auto">
          <a:xfrm>
            <a:off x="4989513" y="2619375"/>
            <a:ext cx="3973512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For example, this code allows us to associate a given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Student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with their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GPA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Cool STL Class #3: </a:t>
            </a:r>
            <a:r>
              <a:rPr lang="en-US">
                <a:solidFill>
                  <a:srgbClr val="6600CC"/>
                </a:solidFill>
              </a:rPr>
              <a:t>Map</a:t>
            </a:r>
            <a:r>
              <a:rPr lang="en-US"/>
              <a:t> </a:t>
            </a:r>
          </a:p>
        </p:txBody>
      </p:sp>
      <p:sp>
        <p:nvSpPr>
          <p:cNvPr id="562197" name="Text Box 21"/>
          <p:cNvSpPr txBox="1">
            <a:spLocks noChangeArrowheads="1"/>
          </p:cNvSpPr>
          <p:nvPr/>
        </p:nvSpPr>
        <p:spPr bwMode="auto">
          <a:xfrm>
            <a:off x="5046663" y="1066800"/>
            <a:ext cx="3897312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You can even associate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more complex data types like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structs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and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classes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562198" name="Text Box 22"/>
          <p:cNvSpPr txBox="1">
            <a:spLocks noChangeArrowheads="1"/>
          </p:cNvSpPr>
          <p:nvPr/>
        </p:nvSpPr>
        <p:spPr bwMode="auto">
          <a:xfrm>
            <a:off x="304800" y="838200"/>
            <a:ext cx="4692650" cy="58928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struct stud	// student class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string name;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string idNum;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};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map&lt;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stud</a:t>
            </a:r>
            <a:r>
              <a:rPr lang="en-US">
                <a:ea typeface="MS Mincho" pitchFamily="49" charset="-128"/>
                <a:cs typeface="Times New Roman" pitchFamily="18" charset="0"/>
              </a:rPr>
              <a:t>,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float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  stud2GPA;</a:t>
            </a:r>
          </a:p>
          <a:p>
            <a:endParaRPr lang="en-US" sz="1000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stud d;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d.name = “David Smallberg”;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d.idNum = 916451243;</a:t>
            </a:r>
          </a:p>
          <a:p>
            <a:r>
              <a:rPr lang="en-US" sz="1000">
                <a:ea typeface="MS Mincho" pitchFamily="49" charset="-128"/>
                <a:cs typeface="Times New Roman" pitchFamily="18" charset="0"/>
              </a:rPr>
              <a:t> 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stud2GPA</a:t>
            </a:r>
            <a:r>
              <a:rPr lang="en-US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[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d</a:t>
            </a:r>
            <a:r>
              <a:rPr lang="en-US">
                <a:ea typeface="MS Mincho" pitchFamily="49" charset="-128"/>
                <a:cs typeface="Times New Roman" pitchFamily="18" charset="0"/>
              </a:rPr>
              <a:t>] = 1.3;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562200" name="Text Box 24"/>
          <p:cNvSpPr txBox="1">
            <a:spLocks noChangeArrowheads="1"/>
          </p:cNvSpPr>
          <p:nvPr/>
        </p:nvSpPr>
        <p:spPr bwMode="auto">
          <a:xfrm>
            <a:off x="366713" y="2667000"/>
            <a:ext cx="5140325" cy="117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bool operator&lt;(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stud 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&amp;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a, 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stud 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&amp;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b)</a:t>
            </a:r>
          </a:p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  return (a.name &lt; b.name);</a:t>
            </a:r>
          </a:p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562201" name="AutoShape 25"/>
          <p:cNvSpPr>
            <a:spLocks noChangeArrowheads="1"/>
          </p:cNvSpPr>
          <p:nvPr/>
        </p:nvSpPr>
        <p:spPr bwMode="auto">
          <a:xfrm>
            <a:off x="2133600" y="149225"/>
            <a:ext cx="5486400" cy="1855788"/>
          </a:xfrm>
          <a:prstGeom prst="wedgeRoundRectCallout">
            <a:avLst>
              <a:gd name="adj1" fmla="val -45458"/>
              <a:gd name="adj2" fmla="val 90032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In this case, we tell the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map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that it can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differentiate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two different students by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comparing their names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. </a:t>
            </a:r>
          </a:p>
          <a:p>
            <a:pPr algn="ctr"/>
            <a:endParaRPr lang="en-US" sz="1000" b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(But we could have just as easily compared students by their ID #)</a:t>
            </a:r>
          </a:p>
        </p:txBody>
      </p:sp>
      <p:sp>
        <p:nvSpPr>
          <p:cNvPr id="562203" name="Text Box 27"/>
          <p:cNvSpPr txBox="1">
            <a:spLocks noChangeArrowheads="1"/>
          </p:cNvSpPr>
          <p:nvPr/>
        </p:nvSpPr>
        <p:spPr bwMode="auto">
          <a:xfrm>
            <a:off x="5075238" y="4467225"/>
            <a:ext cx="3897312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But for this to work, you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must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define your own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operator&lt;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method for the left-hand class/struct!</a:t>
            </a:r>
          </a:p>
        </p:txBody>
      </p:sp>
      <p:sp>
        <p:nvSpPr>
          <p:cNvPr id="562205" name="Text Box 29"/>
          <p:cNvSpPr txBox="1">
            <a:spLocks noChangeArrowheads="1"/>
          </p:cNvSpPr>
          <p:nvPr/>
        </p:nvSpPr>
        <p:spPr bwMode="auto">
          <a:xfrm>
            <a:off x="366713" y="2667000"/>
            <a:ext cx="5140325" cy="117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bool operator&lt;(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stud 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&amp;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a, 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stud 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&amp;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b)</a:t>
            </a:r>
          </a:p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  return (a.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idNum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&lt; b.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idNum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);</a:t>
            </a:r>
          </a:p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cxnSp>
        <p:nvCxnSpPr>
          <p:cNvPr id="562207" name="AutoShape 31"/>
          <p:cNvCxnSpPr>
            <a:cxnSpLocks noChangeShapeType="1"/>
          </p:cNvCxnSpPr>
          <p:nvPr/>
        </p:nvCxnSpPr>
        <p:spPr bwMode="auto">
          <a:xfrm rot="5400000" flipV="1">
            <a:off x="1919287" y="4346576"/>
            <a:ext cx="28575" cy="774700"/>
          </a:xfrm>
          <a:prstGeom prst="curvedConnector3">
            <a:avLst>
              <a:gd name="adj1" fmla="val -80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2204" name="AutoShape 28"/>
          <p:cNvSpPr>
            <a:spLocks noChangeArrowheads="1"/>
          </p:cNvSpPr>
          <p:nvPr/>
        </p:nvSpPr>
        <p:spPr bwMode="auto">
          <a:xfrm>
            <a:off x="1781175" y="2663825"/>
            <a:ext cx="5486400" cy="2446338"/>
          </a:xfrm>
          <a:prstGeom prst="wedgeRoundRectCallout">
            <a:avLst>
              <a:gd name="adj1" fmla="val -45458"/>
              <a:gd name="adj2" fmla="val 87380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We define the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operator&lt;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to allow our map to differentiate different items (e.g., students) from each other.</a:t>
            </a:r>
          </a:p>
          <a:p>
            <a:pPr algn="ctr"/>
            <a:endParaRPr lang="en-US" sz="2000" b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(Right now, you might be asking: </a:t>
            </a:r>
            <a:b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“Why not use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operator==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instead?” </a:t>
            </a:r>
            <a:b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We’ll learn why in a few lectures)</a:t>
            </a:r>
          </a:p>
        </p:txBody>
      </p:sp>
      <p:sp>
        <p:nvSpPr>
          <p:cNvPr id="562199" name="AutoShape 23"/>
          <p:cNvSpPr>
            <a:spLocks noChangeArrowheads="1"/>
          </p:cNvSpPr>
          <p:nvPr/>
        </p:nvSpPr>
        <p:spPr bwMode="auto">
          <a:xfrm>
            <a:off x="1387475" y="2025650"/>
            <a:ext cx="4125913" cy="1833563"/>
          </a:xfrm>
          <a:prstGeom prst="wedgeRoundRectCallout">
            <a:avLst>
              <a:gd name="adj1" fmla="val -43958"/>
              <a:gd name="adj2" fmla="val 99870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In this case, the left-hand side is a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stud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. </a:t>
            </a:r>
          </a:p>
          <a:p>
            <a:pPr algn="ctr"/>
            <a:endParaRPr lang="en-US" sz="1000" b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Therefore, for this to work we must define an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operator&lt;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method for stud.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62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62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62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62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62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62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562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62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97" grpId="0"/>
      <p:bldP spid="562198" grpId="0" animBg="1"/>
      <p:bldP spid="562200" grpId="0"/>
      <p:bldP spid="562200" grpId="1"/>
      <p:bldP spid="562201" grpId="0" animBg="1"/>
      <p:bldP spid="562201" grpId="1" animBg="1"/>
      <p:bldP spid="562205" grpId="0"/>
      <p:bldP spid="562204" grpId="0" animBg="1"/>
      <p:bldP spid="562204" grpId="1" animBg="1"/>
      <p:bldP spid="562199" grpId="0" animBg="1"/>
      <p:bldP spid="562199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D7EA-7DF8-4A9A-9B16-3D4D937CE740}" type="slidenum">
              <a:rPr lang="en-US"/>
              <a:pPr/>
              <a:t>51</a:t>
            </a:fld>
            <a:endParaRPr lang="en-US"/>
          </a:p>
        </p:txBody>
      </p:sp>
      <p:sp>
        <p:nvSpPr>
          <p:cNvPr id="6113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Cool STL Class #3: </a:t>
            </a:r>
            <a:r>
              <a:rPr lang="en-US">
                <a:solidFill>
                  <a:srgbClr val="6600CC"/>
                </a:solidFill>
              </a:rPr>
              <a:t>Map</a:t>
            </a:r>
            <a:r>
              <a:rPr lang="en-US"/>
              <a:t> </a:t>
            </a:r>
          </a:p>
        </p:txBody>
      </p:sp>
      <p:sp>
        <p:nvSpPr>
          <p:cNvPr id="611332" name="Text Box 4"/>
          <p:cNvSpPr txBox="1">
            <a:spLocks noChangeArrowheads="1"/>
          </p:cNvSpPr>
          <p:nvPr/>
        </p:nvSpPr>
        <p:spPr bwMode="auto">
          <a:xfrm>
            <a:off x="5046663" y="1066800"/>
            <a:ext cx="3897312" cy="21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Note: You only need to define the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operator&lt;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method if you’re mapping </a:t>
            </a:r>
            <a:r>
              <a:rPr lang="en-US" sz="2200" b="0" i="1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from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your own struct/class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(its on the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left-hand-side </a:t>
            </a:r>
            <a:b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of the map)!</a:t>
            </a:r>
          </a:p>
        </p:txBody>
      </p:sp>
      <p:sp>
        <p:nvSpPr>
          <p:cNvPr id="611333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4692650" cy="57404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struct stud	// student class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string name;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string idNum;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};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</a:t>
            </a:r>
          </a:p>
          <a:p>
            <a:endParaRPr lang="en-US" sz="1000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611334" name="Text Box 6"/>
          <p:cNvSpPr txBox="1">
            <a:spLocks noChangeArrowheads="1"/>
          </p:cNvSpPr>
          <p:nvPr/>
        </p:nvSpPr>
        <p:spPr bwMode="auto">
          <a:xfrm>
            <a:off x="366713" y="2667000"/>
            <a:ext cx="5140325" cy="117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bool operator&lt;(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stud 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&amp;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a, 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stud 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&amp;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b)</a:t>
            </a:r>
          </a:p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  return (a.name &lt; b.name);</a:t>
            </a:r>
          </a:p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611341" name="Rectangle 13"/>
          <p:cNvSpPr>
            <a:spLocks noChangeArrowheads="1"/>
          </p:cNvSpPr>
          <p:nvPr/>
        </p:nvSpPr>
        <p:spPr bwMode="auto">
          <a:xfrm>
            <a:off x="574675" y="4689475"/>
            <a:ext cx="3870325" cy="20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stud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float</a:t>
            </a:r>
            <a:r>
              <a:rPr lang="en-US">
                <a:cs typeface="Times New Roman" pitchFamily="18" charset="0"/>
              </a:rPr>
              <a:t>&gt;  stud2GPA;</a:t>
            </a:r>
          </a:p>
          <a:p>
            <a:r>
              <a:rPr lang="en-US" sz="1000">
                <a:cs typeface="Times New Roman" pitchFamily="18" charset="0"/>
              </a:rPr>
              <a:t/>
            </a:r>
            <a:br>
              <a:rPr lang="en-US" sz="1000">
                <a:cs typeface="Times New Roman" pitchFamily="18" charset="0"/>
              </a:rPr>
            </a:br>
            <a:r>
              <a:rPr lang="en-US">
                <a:cs typeface="Times New Roman" pitchFamily="18" charset="0"/>
              </a:rPr>
              <a:t>stud d;</a:t>
            </a:r>
          </a:p>
          <a:p>
            <a:r>
              <a:rPr lang="en-US">
                <a:cs typeface="Times New Roman" pitchFamily="18" charset="0"/>
              </a:rPr>
              <a:t>d.name = “David Smallberg”;</a:t>
            </a:r>
          </a:p>
          <a:p>
            <a:r>
              <a:rPr lang="en-US">
                <a:cs typeface="Times New Roman" pitchFamily="18" charset="0"/>
              </a:rPr>
              <a:t>d.idNum = 916451243;</a:t>
            </a:r>
          </a:p>
          <a:p>
            <a:r>
              <a:rPr lang="en-US" sz="1000">
                <a:cs typeface="Times New Roman" pitchFamily="18" charset="0"/>
              </a:rPr>
              <a:t>  </a:t>
            </a:r>
          </a:p>
          <a:p>
            <a:r>
              <a:rPr lang="en-US">
                <a:cs typeface="Times New Roman" pitchFamily="18" charset="0"/>
              </a:rPr>
              <a:t>stud2GPA</a:t>
            </a:r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d</a:t>
            </a:r>
            <a:r>
              <a:rPr lang="en-US">
                <a:cs typeface="Times New Roman" pitchFamily="18" charset="0"/>
              </a:rPr>
              <a:t>] = 1.3;</a:t>
            </a:r>
          </a:p>
          <a:p>
            <a:endParaRPr lang="en-US">
              <a:cs typeface="Times New Roman" pitchFamily="18" charset="0"/>
            </a:endParaRPr>
          </a:p>
        </p:txBody>
      </p:sp>
      <p:sp>
        <p:nvSpPr>
          <p:cNvPr id="611342" name="Rectangle 14"/>
          <p:cNvSpPr>
            <a:spLocks noChangeArrowheads="1"/>
          </p:cNvSpPr>
          <p:nvPr/>
        </p:nvSpPr>
        <p:spPr bwMode="auto">
          <a:xfrm>
            <a:off x="574675" y="4679950"/>
            <a:ext cx="3870325" cy="20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stud</a:t>
            </a:r>
            <a:r>
              <a:rPr lang="en-US">
                <a:cs typeface="Times New Roman" pitchFamily="18" charset="0"/>
              </a:rPr>
              <a:t>&gt;  phone2Stud;</a:t>
            </a:r>
          </a:p>
          <a:p>
            <a:r>
              <a:rPr lang="en-US" sz="1000">
                <a:cs typeface="Times New Roman" pitchFamily="18" charset="0"/>
              </a:rPr>
              <a:t/>
            </a:r>
            <a:br>
              <a:rPr lang="en-US" sz="1000">
                <a:cs typeface="Times New Roman" pitchFamily="18" charset="0"/>
              </a:rPr>
            </a:br>
            <a:r>
              <a:rPr lang="en-US">
                <a:cs typeface="Times New Roman" pitchFamily="18" charset="0"/>
              </a:rPr>
              <a:t>stud d;</a:t>
            </a:r>
          </a:p>
          <a:p>
            <a:r>
              <a:rPr lang="en-US">
                <a:cs typeface="Times New Roman" pitchFamily="18" charset="0"/>
              </a:rPr>
              <a:t>d.name = “David Smallberg”;</a:t>
            </a:r>
          </a:p>
          <a:p>
            <a:r>
              <a:rPr lang="en-US">
                <a:cs typeface="Times New Roman" pitchFamily="18" charset="0"/>
              </a:rPr>
              <a:t>d.idNum = 916451243;</a:t>
            </a:r>
          </a:p>
          <a:p>
            <a:r>
              <a:rPr lang="en-US" sz="1000">
                <a:cs typeface="Times New Roman" pitchFamily="18" charset="0"/>
              </a:rPr>
              <a:t>  </a:t>
            </a:r>
          </a:p>
          <a:p>
            <a:r>
              <a:rPr lang="en-US">
                <a:cs typeface="Times New Roman" pitchFamily="18" charset="0"/>
              </a:rPr>
              <a:t>stud2GPA</a:t>
            </a:r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8183451234</a:t>
            </a:r>
            <a:r>
              <a:rPr lang="en-US">
                <a:cs typeface="Times New Roman" pitchFamily="18" charset="0"/>
              </a:rPr>
              <a:t>] = d;</a:t>
            </a:r>
          </a:p>
          <a:p>
            <a:endParaRPr lang="en-US">
              <a:cs typeface="Times New Roman" pitchFamily="18" charset="0"/>
            </a:endParaRPr>
          </a:p>
        </p:txBody>
      </p:sp>
      <p:sp>
        <p:nvSpPr>
          <p:cNvPr id="611343" name="AutoShape 15"/>
          <p:cNvSpPr>
            <a:spLocks noChangeArrowheads="1"/>
          </p:cNvSpPr>
          <p:nvPr/>
        </p:nvSpPr>
        <p:spPr bwMode="auto">
          <a:xfrm>
            <a:off x="3133725" y="2530475"/>
            <a:ext cx="5724525" cy="1903413"/>
          </a:xfrm>
          <a:prstGeom prst="wedgeRoundRectCallout">
            <a:avLst>
              <a:gd name="adj1" fmla="val -67778"/>
              <a:gd name="adj2" fmla="val 62509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In this case, our student struct is on the right-hand-side, so we don’t need to define an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operator&lt;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method for it.</a:t>
            </a:r>
          </a:p>
          <a:p>
            <a:pPr algn="ctr"/>
            <a:endParaRPr lang="en-US" sz="2000" b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(Unless you’re feeling nerdy.)</a:t>
            </a:r>
          </a:p>
        </p:txBody>
      </p:sp>
      <p:sp>
        <p:nvSpPr>
          <p:cNvPr id="611344" name="AutoShape 16"/>
          <p:cNvSpPr>
            <a:spLocks noChangeArrowheads="1"/>
          </p:cNvSpPr>
          <p:nvPr/>
        </p:nvSpPr>
        <p:spPr bwMode="auto">
          <a:xfrm>
            <a:off x="5038725" y="2911475"/>
            <a:ext cx="3933825" cy="1379538"/>
          </a:xfrm>
          <a:prstGeom prst="wedgeRoundRectCallout">
            <a:avLst>
              <a:gd name="adj1" fmla="val -139306"/>
              <a:gd name="adj2" fmla="val 85213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Our stud struct is on the left-hand-side now so we need to define an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operator&lt;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for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stud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11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611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11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11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611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32" grpId="0"/>
      <p:bldP spid="611334" grpId="2"/>
      <p:bldP spid="611341" grpId="0"/>
      <p:bldP spid="611342" grpId="0"/>
      <p:bldP spid="611343" grpId="0" animBg="1"/>
      <p:bldP spid="611343" grpId="1" animBg="1"/>
      <p:bldP spid="611344" grpId="0" animBg="1"/>
      <p:bldP spid="611344" grpI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50E1-0B65-4D18-A37F-7539F8C9AE44}" type="slidenum">
              <a:rPr lang="en-US"/>
              <a:pPr/>
              <a:t>52</a:t>
            </a:fld>
            <a:endParaRPr lang="en-US"/>
          </a:p>
        </p:txBody>
      </p:sp>
      <p:sp>
        <p:nvSpPr>
          <p:cNvPr id="466947" name="Text Box 3"/>
          <p:cNvSpPr txBox="1">
            <a:spLocks noChangeArrowheads="1"/>
          </p:cNvSpPr>
          <p:nvPr/>
        </p:nvSpPr>
        <p:spPr bwMode="auto">
          <a:xfrm>
            <a:off x="285750" y="971550"/>
            <a:ext cx="2917825" cy="448945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set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using namespace std;</a:t>
            </a:r>
            <a:endParaRPr lang="en-US" b="0"/>
          </a:p>
          <a:p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}</a:t>
            </a:r>
            <a:endParaRPr lang="en-US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6949" name="Text Box 5"/>
          <p:cNvSpPr txBox="1">
            <a:spLocks noChangeArrowheads="1"/>
          </p:cNvSpPr>
          <p:nvPr/>
        </p:nvSpPr>
        <p:spPr bwMode="auto">
          <a:xfrm>
            <a:off x="3709988" y="985838"/>
            <a:ext cx="48371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A 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set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is a container that keeps track of unique items.</a:t>
            </a:r>
          </a:p>
        </p:txBody>
      </p:sp>
      <p:sp>
        <p:nvSpPr>
          <p:cNvPr id="466951" name="Text Box 7"/>
          <p:cNvSpPr txBox="1">
            <a:spLocks noChangeArrowheads="1"/>
          </p:cNvSpPr>
          <p:nvPr/>
        </p:nvSpPr>
        <p:spPr bwMode="auto">
          <a:xfrm>
            <a:off x="3359150" y="2057400"/>
            <a:ext cx="5629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Here’s how you define a 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set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of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integers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66953" name="Rectangle 9"/>
          <p:cNvSpPr>
            <a:spLocks noChangeArrowheads="1"/>
          </p:cNvSpPr>
          <p:nvPr/>
        </p:nvSpPr>
        <p:spPr bwMode="auto">
          <a:xfrm>
            <a:off x="519113" y="2452688"/>
            <a:ext cx="2232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set&lt;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   a;</a:t>
            </a:r>
          </a:p>
        </p:txBody>
      </p:sp>
      <p:sp>
        <p:nvSpPr>
          <p:cNvPr id="466954" name="Text Box 10"/>
          <p:cNvSpPr txBox="1">
            <a:spLocks noChangeArrowheads="1"/>
          </p:cNvSpPr>
          <p:nvPr/>
        </p:nvSpPr>
        <p:spPr bwMode="auto">
          <a:xfrm>
            <a:off x="3352800" y="2987675"/>
            <a:ext cx="562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Here’s how you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insert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items into a 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set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66955" name="Rectangle 11"/>
          <p:cNvSpPr>
            <a:spLocks noChangeArrowheads="1"/>
          </p:cNvSpPr>
          <p:nvPr/>
        </p:nvSpPr>
        <p:spPr bwMode="auto">
          <a:xfrm>
            <a:off x="528638" y="2757488"/>
            <a:ext cx="18224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a.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insert</a:t>
            </a:r>
            <a:r>
              <a:rPr lang="en-US">
                <a:cs typeface="Times New Roman" pitchFamily="18" charset="0"/>
              </a:rPr>
              <a:t>(2);</a:t>
            </a:r>
          </a:p>
          <a:p>
            <a:r>
              <a:rPr lang="en-US">
                <a:cs typeface="Times New Roman" pitchFamily="18" charset="0"/>
              </a:rPr>
              <a:t>a.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insert</a:t>
            </a:r>
            <a:r>
              <a:rPr lang="en-US">
                <a:cs typeface="Times New Roman" pitchFamily="18" charset="0"/>
              </a:rPr>
              <a:t>(3);</a:t>
            </a:r>
          </a:p>
          <a:p>
            <a:r>
              <a:rPr lang="en-US">
                <a:cs typeface="Times New Roman" pitchFamily="18" charset="0"/>
              </a:rPr>
              <a:t>a.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insert</a:t>
            </a:r>
            <a:r>
              <a:rPr lang="en-US">
                <a:cs typeface="Times New Roman" pitchFamily="18" charset="0"/>
              </a:rPr>
              <a:t>(4);</a:t>
            </a:r>
          </a:p>
        </p:txBody>
      </p:sp>
      <p:sp>
        <p:nvSpPr>
          <p:cNvPr id="466956" name="Text Box 12"/>
          <p:cNvSpPr txBox="1">
            <a:spLocks noChangeArrowheads="1"/>
          </p:cNvSpPr>
          <p:nvPr/>
        </p:nvSpPr>
        <p:spPr bwMode="auto">
          <a:xfrm>
            <a:off x="3362325" y="3689350"/>
            <a:ext cx="56292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If you insert a </a:t>
            </a:r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duplicate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item into the 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set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, it is ignored (since its already in the set!).</a:t>
            </a:r>
          </a:p>
        </p:txBody>
      </p:sp>
      <p:sp>
        <p:nvSpPr>
          <p:cNvPr id="466957" name="Rectangle 13"/>
          <p:cNvSpPr>
            <a:spLocks noChangeArrowheads="1"/>
          </p:cNvSpPr>
          <p:nvPr/>
        </p:nvSpPr>
        <p:spPr bwMode="auto">
          <a:xfrm>
            <a:off x="528638" y="3584575"/>
            <a:ext cx="2733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a.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insert</a:t>
            </a:r>
            <a:r>
              <a:rPr lang="en-US">
                <a:cs typeface="Times New Roman" pitchFamily="18" charset="0"/>
              </a:rPr>
              <a:t>(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2</a:t>
            </a:r>
            <a:r>
              <a:rPr lang="en-US">
                <a:cs typeface="Times New Roman" pitchFamily="18" charset="0"/>
              </a:rPr>
              <a:t>); //</a:t>
            </a:r>
            <a:r>
              <a:rPr lang="en-US" sz="1200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</a:rPr>
              <a:t>dup</a:t>
            </a:r>
          </a:p>
        </p:txBody>
      </p:sp>
      <p:sp>
        <p:nvSpPr>
          <p:cNvPr id="466958" name="Text Box 14"/>
          <p:cNvSpPr txBox="1">
            <a:spLocks noChangeArrowheads="1"/>
          </p:cNvSpPr>
          <p:nvPr/>
        </p:nvSpPr>
        <p:spPr bwMode="auto">
          <a:xfrm>
            <a:off x="3276600" y="5181600"/>
            <a:ext cx="562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Here’s how you get the </a:t>
            </a:r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size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of a 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set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66959" name="Rectangle 15"/>
          <p:cNvSpPr>
            <a:spLocks noChangeArrowheads="1"/>
          </p:cNvSpPr>
          <p:nvPr/>
        </p:nvSpPr>
        <p:spPr bwMode="auto">
          <a:xfrm>
            <a:off x="500063" y="3944938"/>
            <a:ext cx="2505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cout &lt;&lt; a.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size</a:t>
            </a:r>
            <a:r>
              <a:rPr lang="en-US">
                <a:cs typeface="Times New Roman" pitchFamily="18" charset="0"/>
              </a:rPr>
              <a:t>();</a:t>
            </a:r>
          </a:p>
        </p:txBody>
      </p:sp>
      <p:sp>
        <p:nvSpPr>
          <p:cNvPr id="466960" name="Text Box 16"/>
          <p:cNvSpPr txBox="1">
            <a:spLocks noChangeArrowheads="1"/>
          </p:cNvSpPr>
          <p:nvPr/>
        </p:nvSpPr>
        <p:spPr bwMode="auto">
          <a:xfrm>
            <a:off x="3286125" y="5897563"/>
            <a:ext cx="5629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Finally, here’s how you </a:t>
            </a:r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erase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a member of the 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set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66961" name="Rectangle 17"/>
          <p:cNvSpPr>
            <a:spLocks noChangeArrowheads="1"/>
          </p:cNvSpPr>
          <p:nvPr/>
        </p:nvSpPr>
        <p:spPr bwMode="auto">
          <a:xfrm>
            <a:off x="485775" y="4538663"/>
            <a:ext cx="1685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a.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erase</a:t>
            </a:r>
            <a:r>
              <a:rPr lang="en-US">
                <a:cs typeface="Times New Roman" pitchFamily="18" charset="0"/>
              </a:rPr>
              <a:t>(2);</a:t>
            </a:r>
          </a:p>
        </p:txBody>
      </p:sp>
      <p:sp>
        <p:nvSpPr>
          <p:cNvPr id="466971" name="Rectangle 27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Cool STL Class #4: </a:t>
            </a:r>
            <a:r>
              <a:rPr lang="en-US">
                <a:solidFill>
                  <a:srgbClr val="6600CC"/>
                </a:solidFill>
              </a:rPr>
              <a:t>Set</a:t>
            </a:r>
            <a:r>
              <a:rPr lang="en-US"/>
              <a:t> </a:t>
            </a:r>
          </a:p>
        </p:txBody>
      </p:sp>
      <p:sp>
        <p:nvSpPr>
          <p:cNvPr id="466976" name="Line 32"/>
          <p:cNvSpPr>
            <a:spLocks noChangeShapeType="1"/>
          </p:cNvSpPr>
          <p:nvPr/>
        </p:nvSpPr>
        <p:spPr bwMode="auto">
          <a:xfrm>
            <a:off x="280988" y="26384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66978" name="Group 34"/>
          <p:cNvGrpSpPr>
            <a:grpSpLocks/>
          </p:cNvGrpSpPr>
          <p:nvPr/>
        </p:nvGrpSpPr>
        <p:grpSpPr bwMode="auto">
          <a:xfrm>
            <a:off x="595313" y="5564188"/>
            <a:ext cx="1593850" cy="1150937"/>
            <a:chOff x="375" y="3505"/>
            <a:chExt cx="1004" cy="725"/>
          </a:xfrm>
        </p:grpSpPr>
        <p:sp>
          <p:nvSpPr>
            <p:cNvPr id="466972" name="AutoShape 28"/>
            <p:cNvSpPr>
              <a:spLocks noChangeArrowheads="1"/>
            </p:cNvSpPr>
            <p:nvPr/>
          </p:nvSpPr>
          <p:spPr bwMode="auto">
            <a:xfrm>
              <a:off x="594" y="3510"/>
              <a:ext cx="785" cy="720"/>
            </a:xfrm>
            <a:prstGeom prst="can">
              <a:avLst>
                <a:gd name="adj" fmla="val 25000"/>
              </a:avLst>
            </a:prstGeom>
            <a:solidFill>
              <a:srgbClr val="FFFF99"/>
            </a:solidFill>
            <a:ln w="38100">
              <a:solidFill>
                <a:srgbClr val="008080"/>
              </a:solidFill>
              <a:round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6977" name="Rectangle 33"/>
            <p:cNvSpPr>
              <a:spLocks noChangeArrowheads="1"/>
            </p:cNvSpPr>
            <p:nvPr/>
          </p:nvSpPr>
          <p:spPr bwMode="auto">
            <a:xfrm>
              <a:off x="375" y="3505"/>
              <a:ext cx="1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a</a:t>
              </a:r>
            </a:p>
          </p:txBody>
        </p:sp>
      </p:grpSp>
      <p:sp>
        <p:nvSpPr>
          <p:cNvPr id="466979" name="Line 35"/>
          <p:cNvSpPr>
            <a:spLocks noChangeShapeType="1"/>
          </p:cNvSpPr>
          <p:nvPr/>
        </p:nvSpPr>
        <p:spPr bwMode="auto">
          <a:xfrm>
            <a:off x="300038" y="29432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6980" name="Text Box 36"/>
          <p:cNvSpPr txBox="1">
            <a:spLocks noChangeArrowheads="1"/>
          </p:cNvSpPr>
          <p:nvPr/>
        </p:nvSpPr>
        <p:spPr bwMode="auto">
          <a:xfrm>
            <a:off x="1011238" y="582771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2</a:t>
            </a:r>
          </a:p>
        </p:txBody>
      </p:sp>
      <p:sp>
        <p:nvSpPr>
          <p:cNvPr id="466981" name="Line 37"/>
          <p:cNvSpPr>
            <a:spLocks noChangeShapeType="1"/>
          </p:cNvSpPr>
          <p:nvPr/>
        </p:nvSpPr>
        <p:spPr bwMode="auto">
          <a:xfrm>
            <a:off x="300038" y="32194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6982" name="Text Box 38"/>
          <p:cNvSpPr txBox="1">
            <a:spLocks noChangeArrowheads="1"/>
          </p:cNvSpPr>
          <p:nvPr/>
        </p:nvSpPr>
        <p:spPr bwMode="auto">
          <a:xfrm>
            <a:off x="1144588" y="610393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3</a:t>
            </a:r>
          </a:p>
        </p:txBody>
      </p:sp>
      <p:sp>
        <p:nvSpPr>
          <p:cNvPr id="466983" name="Line 39"/>
          <p:cNvSpPr>
            <a:spLocks noChangeShapeType="1"/>
          </p:cNvSpPr>
          <p:nvPr/>
        </p:nvSpPr>
        <p:spPr bwMode="auto">
          <a:xfrm>
            <a:off x="300038" y="34861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6984" name="Text Box 40"/>
          <p:cNvSpPr txBox="1">
            <a:spLocks noChangeArrowheads="1"/>
          </p:cNvSpPr>
          <p:nvPr/>
        </p:nvSpPr>
        <p:spPr bwMode="auto">
          <a:xfrm>
            <a:off x="1592263" y="597058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4</a:t>
            </a:r>
          </a:p>
        </p:txBody>
      </p:sp>
      <p:sp>
        <p:nvSpPr>
          <p:cNvPr id="466985" name="Line 41"/>
          <p:cNvSpPr>
            <a:spLocks noChangeShapeType="1"/>
          </p:cNvSpPr>
          <p:nvPr/>
        </p:nvSpPr>
        <p:spPr bwMode="auto">
          <a:xfrm>
            <a:off x="300038" y="37623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6986" name="AutoShape 42"/>
          <p:cNvSpPr>
            <a:spLocks noChangeArrowheads="1"/>
          </p:cNvSpPr>
          <p:nvPr/>
        </p:nvSpPr>
        <p:spPr bwMode="auto">
          <a:xfrm>
            <a:off x="2105025" y="1301750"/>
            <a:ext cx="3933825" cy="1131888"/>
          </a:xfrm>
          <a:prstGeom prst="wedgeRoundRectCallout">
            <a:avLst>
              <a:gd name="adj1" fmla="val -65699"/>
              <a:gd name="adj2" fmla="val 158556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Our set already contains the value of 2, so this is ignored.</a:t>
            </a:r>
          </a:p>
        </p:txBody>
      </p:sp>
      <p:sp>
        <p:nvSpPr>
          <p:cNvPr id="466987" name="Line 43"/>
          <p:cNvSpPr>
            <a:spLocks noChangeShapeType="1"/>
          </p:cNvSpPr>
          <p:nvPr/>
        </p:nvSpPr>
        <p:spPr bwMode="auto">
          <a:xfrm>
            <a:off x="280988" y="41338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6988" name="Line 44"/>
          <p:cNvSpPr>
            <a:spLocks noChangeShapeType="1"/>
          </p:cNvSpPr>
          <p:nvPr/>
        </p:nvSpPr>
        <p:spPr bwMode="auto">
          <a:xfrm>
            <a:off x="271463" y="4724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6990" name="Text Box 46"/>
          <p:cNvSpPr txBox="1">
            <a:spLocks noChangeArrowheads="1"/>
          </p:cNvSpPr>
          <p:nvPr/>
        </p:nvSpPr>
        <p:spPr bwMode="auto">
          <a:xfrm>
            <a:off x="2849563" y="63039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6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66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66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66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6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66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 tmFilter="0, 0; .2, .5; .8, .5; 1, 0"/>
                                        <p:tgtEl>
                                          <p:spTgt spid="4669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9" dur="250" autoRev="1" fill="hold"/>
                                        <p:tgtEl>
                                          <p:spTgt spid="4669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1000"/>
                                        <p:tgtEl>
                                          <p:spTgt spid="4669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51" grpId="0"/>
      <p:bldP spid="466953" grpId="0"/>
      <p:bldP spid="466954" grpId="0"/>
      <p:bldP spid="466955" grpId="0"/>
      <p:bldP spid="466956" grpId="0"/>
      <p:bldP spid="466957" grpId="0"/>
      <p:bldP spid="466958" grpId="0"/>
      <p:bldP spid="466959" grpId="0"/>
      <p:bldP spid="466960" grpId="0"/>
      <p:bldP spid="466961" grpId="0"/>
      <p:bldP spid="466976" grpId="0" animBg="1"/>
      <p:bldP spid="466976" grpId="1" animBg="1"/>
      <p:bldP spid="466979" grpId="0" animBg="1"/>
      <p:bldP spid="466979" grpId="1" animBg="1"/>
      <p:bldP spid="466980" grpId="0"/>
      <p:bldP spid="466980" grpId="1"/>
      <p:bldP spid="466980" grpId="2"/>
      <p:bldP spid="466981" grpId="0" animBg="1"/>
      <p:bldP spid="466981" grpId="1" animBg="1"/>
      <p:bldP spid="466982" grpId="0"/>
      <p:bldP spid="466983" grpId="0" animBg="1"/>
      <p:bldP spid="466983" grpId="1" animBg="1"/>
      <p:bldP spid="466984" grpId="0"/>
      <p:bldP spid="466985" grpId="0" animBg="1"/>
      <p:bldP spid="466985" grpId="1" animBg="1"/>
      <p:bldP spid="466986" grpId="0" animBg="1"/>
      <p:bldP spid="466986" grpId="1" animBg="1"/>
      <p:bldP spid="466987" grpId="0" animBg="1"/>
      <p:bldP spid="466987" grpId="1" animBg="1"/>
      <p:bldP spid="466988" grpId="0" animBg="1"/>
      <p:bldP spid="466988" grpId="1" animBg="1"/>
      <p:bldP spid="46699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6346-80A0-4D95-BADF-E65DBD21EB55}" type="slidenum">
              <a:rPr lang="en-US"/>
              <a:pPr/>
              <a:t>53</a:t>
            </a:fld>
            <a:endParaRPr lang="en-US"/>
          </a:p>
        </p:txBody>
      </p:sp>
      <p:sp>
        <p:nvSpPr>
          <p:cNvPr id="613391" name="Text Box 15"/>
          <p:cNvSpPr txBox="1">
            <a:spLocks noChangeArrowheads="1"/>
          </p:cNvSpPr>
          <p:nvPr/>
        </p:nvSpPr>
        <p:spPr bwMode="auto">
          <a:xfrm>
            <a:off x="3979863" y="981075"/>
            <a:ext cx="51641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And of course, you can have sets of other data types as well!</a:t>
            </a:r>
          </a:p>
        </p:txBody>
      </p:sp>
      <p:sp>
        <p:nvSpPr>
          <p:cNvPr id="613392" name="Text Box 16"/>
          <p:cNvSpPr txBox="1">
            <a:spLocks noChangeArrowheads="1"/>
          </p:cNvSpPr>
          <p:nvPr/>
        </p:nvSpPr>
        <p:spPr bwMode="auto">
          <a:xfrm>
            <a:off x="3979863" y="2025650"/>
            <a:ext cx="516413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But as with our map, you </a:t>
            </a:r>
            <a:r>
              <a:rPr lang="en-US" sz="24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need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to define the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operator&lt;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for your own classes (e.g. Course)!</a:t>
            </a:r>
          </a:p>
        </p:txBody>
      </p:sp>
      <p:sp>
        <p:nvSpPr>
          <p:cNvPr id="613394" name="Text Box 18"/>
          <p:cNvSpPr txBox="1">
            <a:spLocks noChangeArrowheads="1"/>
          </p:cNvSpPr>
          <p:nvPr/>
        </p:nvSpPr>
        <p:spPr bwMode="auto">
          <a:xfrm>
            <a:off x="3979863" y="3508375"/>
            <a:ext cx="51641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Otherwise you’ll get a compile error! </a:t>
            </a:r>
            <a:r>
              <a:rPr lang="en-US" sz="24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</a:t>
            </a:r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13395" name="Rectangle 19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Cool STL Class #4: </a:t>
            </a:r>
            <a:r>
              <a:rPr lang="en-US">
                <a:solidFill>
                  <a:srgbClr val="6600CC"/>
                </a:solidFill>
              </a:rPr>
              <a:t>Set</a:t>
            </a:r>
            <a:r>
              <a:rPr lang="en-US"/>
              <a:t> </a:t>
            </a:r>
          </a:p>
        </p:txBody>
      </p:sp>
      <p:sp>
        <p:nvSpPr>
          <p:cNvPr id="613396" name="Text Box 20"/>
          <p:cNvSpPr txBox="1">
            <a:spLocks noChangeArrowheads="1"/>
          </p:cNvSpPr>
          <p:nvPr/>
        </p:nvSpPr>
        <p:spPr bwMode="auto">
          <a:xfrm>
            <a:off x="161925" y="915988"/>
            <a:ext cx="3878263" cy="554196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struct Course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string name;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int units;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 b="0"/>
          </a:p>
          <a:p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r>
              <a:rPr lang="en-US"/>
              <a:t>  set&lt;</a:t>
            </a:r>
            <a:r>
              <a:rPr lang="en-US">
                <a:solidFill>
                  <a:srgbClr val="6600CC"/>
                </a:solidFill>
              </a:rPr>
              <a:t>Course</a:t>
            </a:r>
            <a:r>
              <a:rPr lang="en-US"/>
              <a:t>&gt; myClasses;</a:t>
            </a:r>
          </a:p>
          <a:p>
            <a:endParaRPr lang="en-US"/>
          </a:p>
          <a:p>
            <a:r>
              <a:rPr lang="en-US"/>
              <a:t>  Course lec1;</a:t>
            </a:r>
          </a:p>
          <a:p>
            <a:r>
              <a:rPr lang="en-US"/>
              <a:t>  lec1.name = </a:t>
            </a:r>
            <a:r>
              <a:rPr lang="en-US">
                <a:latin typeface="Comic Sans MS"/>
              </a:rPr>
              <a:t>“</a:t>
            </a:r>
            <a:r>
              <a:rPr lang="en-US"/>
              <a:t>CS32</a:t>
            </a:r>
            <a:r>
              <a:rPr lang="en-US">
                <a:latin typeface="Comic Sans MS"/>
              </a:rPr>
              <a:t>”</a:t>
            </a:r>
            <a:r>
              <a:rPr lang="en-US"/>
              <a:t>;</a:t>
            </a:r>
          </a:p>
          <a:p>
            <a:r>
              <a:rPr lang="en-US"/>
              <a:t>  lec1.units = 16;</a:t>
            </a:r>
          </a:p>
          <a:p>
            <a:r>
              <a:rPr lang="en-US"/>
              <a:t>  </a:t>
            </a:r>
          </a:p>
          <a:p>
            <a:r>
              <a:rPr lang="en-US"/>
              <a:t>  myClasses.insert(</a:t>
            </a:r>
            <a:r>
              <a:rPr lang="en-US">
                <a:solidFill>
                  <a:srgbClr val="6600CC"/>
                </a:solidFill>
              </a:rPr>
              <a:t>lec1</a:t>
            </a:r>
            <a:r>
              <a:rPr lang="en-US"/>
              <a:t>);</a:t>
            </a:r>
          </a:p>
          <a:p>
            <a:r>
              <a:rPr lang="en-US" sz="150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613397" name="Text Box 21"/>
          <p:cNvSpPr txBox="1">
            <a:spLocks noChangeArrowheads="1"/>
          </p:cNvSpPr>
          <p:nvPr/>
        </p:nvSpPr>
        <p:spPr bwMode="auto">
          <a:xfrm>
            <a:off x="127000" y="2328863"/>
            <a:ext cx="5140325" cy="138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bool </a:t>
            </a:r>
            <a:r>
              <a:rPr lang="en-US" sz="17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operator&lt;(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const Course &amp;a,</a:t>
            </a:r>
            <a:b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                      const Course &amp;b)</a:t>
            </a:r>
          </a:p>
          <a:p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  return (a.name &lt; b.name);</a:t>
            </a:r>
          </a:p>
          <a:p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3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3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13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3391" grpId="0"/>
      <p:bldP spid="613392" grpId="0"/>
      <p:bldP spid="613394" grpId="0"/>
      <p:bldP spid="613396" grpId="0" animBg="1"/>
      <p:bldP spid="61339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A9312-71EB-48EF-9CF2-3ACFB0CED863}" type="slidenum">
              <a:rPr lang="en-US"/>
              <a:pPr/>
              <a:t>54</a:t>
            </a:fld>
            <a:endParaRPr lang="en-US"/>
          </a:p>
        </p:txBody>
      </p:sp>
      <p:sp>
        <p:nvSpPr>
          <p:cNvPr id="52736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3600"/>
              <a:t>Searching/Iterating Through a Set</a:t>
            </a:r>
            <a:endParaRPr lang="en-US" sz="1200"/>
          </a:p>
        </p:txBody>
      </p:sp>
      <p:sp>
        <p:nvSpPr>
          <p:cNvPr id="527365" name="Text Box 5"/>
          <p:cNvSpPr txBox="1">
            <a:spLocks noChangeArrowheads="1"/>
          </p:cNvSpPr>
          <p:nvPr/>
        </p:nvSpPr>
        <p:spPr bwMode="auto">
          <a:xfrm>
            <a:off x="180975" y="1073150"/>
            <a:ext cx="4160838" cy="531336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set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using namespace std;</a:t>
            </a:r>
            <a:endParaRPr lang="en-US" b="0"/>
          </a:p>
          <a:p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}</a:t>
            </a:r>
            <a:endParaRPr lang="en-US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27366" name="Rectangle 6"/>
          <p:cNvSpPr>
            <a:spLocks noChangeArrowheads="1"/>
          </p:cNvSpPr>
          <p:nvPr/>
        </p:nvSpPr>
        <p:spPr bwMode="auto">
          <a:xfrm>
            <a:off x="414338" y="2554288"/>
            <a:ext cx="2232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set&lt;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   a;</a:t>
            </a:r>
          </a:p>
        </p:txBody>
      </p:sp>
      <p:sp>
        <p:nvSpPr>
          <p:cNvPr id="527367" name="Rectangle 7"/>
          <p:cNvSpPr>
            <a:spLocks noChangeArrowheads="1"/>
          </p:cNvSpPr>
          <p:nvPr/>
        </p:nvSpPr>
        <p:spPr bwMode="auto">
          <a:xfrm>
            <a:off x="423863" y="2859088"/>
            <a:ext cx="18224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a.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insert</a:t>
            </a:r>
            <a:r>
              <a:rPr lang="en-US">
                <a:cs typeface="Times New Roman" pitchFamily="18" charset="0"/>
              </a:rPr>
              <a:t>(2);</a:t>
            </a:r>
          </a:p>
          <a:p>
            <a:r>
              <a:rPr lang="en-US">
                <a:cs typeface="Times New Roman" pitchFamily="18" charset="0"/>
              </a:rPr>
              <a:t>a.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insert</a:t>
            </a:r>
            <a:r>
              <a:rPr lang="en-US">
                <a:cs typeface="Times New Roman" pitchFamily="18" charset="0"/>
              </a:rPr>
              <a:t>(3);</a:t>
            </a:r>
          </a:p>
          <a:p>
            <a:r>
              <a:rPr lang="en-US">
                <a:cs typeface="Times New Roman" pitchFamily="18" charset="0"/>
              </a:rPr>
              <a:t>a.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insert</a:t>
            </a:r>
            <a:r>
              <a:rPr lang="en-US">
                <a:cs typeface="Times New Roman" pitchFamily="18" charset="0"/>
              </a:rPr>
              <a:t>(4);</a:t>
            </a:r>
          </a:p>
        </p:txBody>
      </p:sp>
      <p:sp>
        <p:nvSpPr>
          <p:cNvPr id="527371" name="Text Box 11"/>
          <p:cNvSpPr txBox="1">
            <a:spLocks noChangeArrowheads="1"/>
          </p:cNvSpPr>
          <p:nvPr/>
        </p:nvSpPr>
        <p:spPr bwMode="auto">
          <a:xfrm>
            <a:off x="4718050" y="1257300"/>
            <a:ext cx="367347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We can search the STL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set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using the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find function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and an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, just like we did for the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map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527372" name="Rectangle 12"/>
          <p:cNvSpPr>
            <a:spLocks noChangeArrowheads="1"/>
          </p:cNvSpPr>
          <p:nvPr/>
        </p:nvSpPr>
        <p:spPr bwMode="auto">
          <a:xfrm>
            <a:off x="428625" y="3810000"/>
            <a:ext cx="318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set&lt;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&gt;::iterator it;</a:t>
            </a:r>
          </a:p>
        </p:txBody>
      </p:sp>
      <p:sp>
        <p:nvSpPr>
          <p:cNvPr id="527373" name="Rectangle 13"/>
          <p:cNvSpPr>
            <a:spLocks noChangeArrowheads="1"/>
          </p:cNvSpPr>
          <p:nvPr/>
        </p:nvSpPr>
        <p:spPr bwMode="auto">
          <a:xfrm>
            <a:off x="381000" y="5791200"/>
            <a:ext cx="4006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cout &lt;&lt; “I found “ &lt;&lt; (*it);</a:t>
            </a:r>
          </a:p>
        </p:txBody>
      </p:sp>
      <p:sp>
        <p:nvSpPr>
          <p:cNvPr id="527374" name="Rectangle 14"/>
          <p:cNvSpPr>
            <a:spLocks noChangeArrowheads="1"/>
          </p:cNvSpPr>
          <p:nvPr/>
        </p:nvSpPr>
        <p:spPr bwMode="auto">
          <a:xfrm>
            <a:off x="395288" y="4429125"/>
            <a:ext cx="40068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if (it == a.end())</a:t>
            </a:r>
          </a:p>
          <a:p>
            <a:r>
              <a:rPr lang="en-US">
                <a:cs typeface="Times New Roman" pitchFamily="18" charset="0"/>
              </a:rPr>
              <a:t>{</a:t>
            </a:r>
          </a:p>
          <a:p>
            <a:r>
              <a:rPr lang="en-US">
                <a:cs typeface="Times New Roman" pitchFamily="18" charset="0"/>
              </a:rPr>
              <a:t>  cout &lt;&lt; “2 was not found”;</a:t>
            </a:r>
          </a:p>
          <a:p>
            <a:r>
              <a:rPr lang="en-US">
                <a:cs typeface="Times New Roman" pitchFamily="18" charset="0"/>
              </a:rPr>
              <a:t>  return(0);</a:t>
            </a:r>
          </a:p>
          <a:p>
            <a:r>
              <a:rPr lang="en-US">
                <a:cs typeface="Times New Roman" pitchFamily="18" charset="0"/>
              </a:rPr>
              <a:t>}</a:t>
            </a:r>
          </a:p>
        </p:txBody>
      </p:sp>
      <p:sp>
        <p:nvSpPr>
          <p:cNvPr id="527375" name="Rectangle 15"/>
          <p:cNvSpPr>
            <a:spLocks noChangeArrowheads="1"/>
          </p:cNvSpPr>
          <p:nvPr/>
        </p:nvSpPr>
        <p:spPr bwMode="auto">
          <a:xfrm>
            <a:off x="406400" y="4176713"/>
            <a:ext cx="2232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it = a.find(2);</a:t>
            </a:r>
          </a:p>
        </p:txBody>
      </p:sp>
      <p:sp>
        <p:nvSpPr>
          <p:cNvPr id="527376" name="Line 16"/>
          <p:cNvSpPr>
            <a:spLocks noChangeShapeType="1"/>
          </p:cNvSpPr>
          <p:nvPr/>
        </p:nvSpPr>
        <p:spPr bwMode="auto">
          <a:xfrm>
            <a:off x="47625" y="40052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7377" name="AutoShape 17"/>
          <p:cNvSpPr>
            <a:spLocks noChangeArrowheads="1"/>
          </p:cNvSpPr>
          <p:nvPr/>
        </p:nvSpPr>
        <p:spPr bwMode="auto">
          <a:xfrm>
            <a:off x="7239000" y="2895600"/>
            <a:ext cx="779463" cy="1676400"/>
          </a:xfrm>
          <a:prstGeom prst="can">
            <a:avLst>
              <a:gd name="adj" fmla="val 53768"/>
            </a:avLst>
          </a:prstGeom>
          <a:solidFill>
            <a:srgbClr val="FFFF99"/>
          </a:solidFill>
          <a:ln w="38100">
            <a:solidFill>
              <a:srgbClr val="00808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7390" name="Rectangle 30"/>
          <p:cNvSpPr>
            <a:spLocks noChangeArrowheads="1"/>
          </p:cNvSpPr>
          <p:nvPr/>
        </p:nvSpPr>
        <p:spPr bwMode="auto">
          <a:xfrm>
            <a:off x="7467600" y="3352800"/>
            <a:ext cx="381000" cy="381000"/>
          </a:xfrm>
          <a:prstGeom prst="rect">
            <a:avLst/>
          </a:prstGeom>
          <a:solidFill>
            <a:srgbClr val="FFE1FF"/>
          </a:solidFill>
          <a:ln w="38100" algn="ctr">
            <a:solidFill>
              <a:schemeClr val="tx1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7378" name="Text Box 18"/>
          <p:cNvSpPr txBox="1">
            <a:spLocks noChangeArrowheads="1"/>
          </p:cNvSpPr>
          <p:nvPr/>
        </p:nvSpPr>
        <p:spPr bwMode="auto">
          <a:xfrm>
            <a:off x="7467600" y="3324225"/>
            <a:ext cx="3698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2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3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4</a:t>
            </a:r>
          </a:p>
        </p:txBody>
      </p:sp>
      <p:grpSp>
        <p:nvGrpSpPr>
          <p:cNvPr id="527379" name="Group 19"/>
          <p:cNvGrpSpPr>
            <a:grpSpLocks/>
          </p:cNvGrpSpPr>
          <p:nvPr/>
        </p:nvGrpSpPr>
        <p:grpSpPr bwMode="auto">
          <a:xfrm>
            <a:off x="4800600" y="3657600"/>
            <a:ext cx="1120775" cy="457200"/>
            <a:chOff x="62" y="4781"/>
            <a:chExt cx="706" cy="288"/>
          </a:xfrm>
        </p:grpSpPr>
        <p:sp>
          <p:nvSpPr>
            <p:cNvPr id="527380" name="Text Box 20"/>
            <p:cNvSpPr txBox="1">
              <a:spLocks noChangeArrowheads="1"/>
            </p:cNvSpPr>
            <p:nvPr/>
          </p:nvSpPr>
          <p:spPr bwMode="auto">
            <a:xfrm>
              <a:off x="62" y="4781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it</a:t>
              </a:r>
            </a:p>
          </p:txBody>
        </p:sp>
        <p:sp>
          <p:nvSpPr>
            <p:cNvPr id="527381" name="Rectangle 21"/>
            <p:cNvSpPr>
              <a:spLocks noChangeArrowheads="1"/>
            </p:cNvSpPr>
            <p:nvPr/>
          </p:nvSpPr>
          <p:spPr bwMode="auto">
            <a:xfrm>
              <a:off x="336" y="4800"/>
              <a:ext cx="432" cy="240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7382" name="Line 22"/>
          <p:cNvSpPr>
            <a:spLocks noChangeShapeType="1"/>
          </p:cNvSpPr>
          <p:nvPr/>
        </p:nvSpPr>
        <p:spPr bwMode="auto">
          <a:xfrm>
            <a:off x="61913" y="43719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7384" name="Text Box 24"/>
          <p:cNvSpPr txBox="1">
            <a:spLocks noChangeArrowheads="1"/>
          </p:cNvSpPr>
          <p:nvPr/>
        </p:nvSpPr>
        <p:spPr bwMode="auto">
          <a:xfrm>
            <a:off x="5486400" y="36576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27385" name="Text Box 25"/>
          <p:cNvSpPr txBox="1">
            <a:spLocks noChangeArrowheads="1"/>
          </p:cNvSpPr>
          <p:nvPr/>
        </p:nvSpPr>
        <p:spPr bwMode="auto">
          <a:xfrm>
            <a:off x="7510463" y="33099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527386" name="AutoShape 26"/>
          <p:cNvCxnSpPr>
            <a:cxnSpLocks noChangeShapeType="1"/>
            <a:stCxn id="527384" idx="3"/>
            <a:endCxn id="527385" idx="1"/>
          </p:cNvCxnSpPr>
          <p:nvPr/>
        </p:nvCxnSpPr>
        <p:spPr bwMode="auto">
          <a:xfrm flipV="1">
            <a:off x="5761038" y="3538538"/>
            <a:ext cx="1749425" cy="347662"/>
          </a:xfrm>
          <a:prstGeom prst="curvedConnector3">
            <a:avLst>
              <a:gd name="adj1" fmla="val 49907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7387" name="Line 27"/>
          <p:cNvSpPr>
            <a:spLocks noChangeShapeType="1"/>
          </p:cNvSpPr>
          <p:nvPr/>
        </p:nvSpPr>
        <p:spPr bwMode="auto">
          <a:xfrm>
            <a:off x="47625" y="46339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7388" name="Line 28"/>
          <p:cNvSpPr>
            <a:spLocks noChangeShapeType="1"/>
          </p:cNvSpPr>
          <p:nvPr/>
        </p:nvSpPr>
        <p:spPr bwMode="auto">
          <a:xfrm>
            <a:off x="14288" y="59912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7389" name="Text Box 29"/>
          <p:cNvSpPr txBox="1">
            <a:spLocks noChangeArrowheads="1"/>
          </p:cNvSpPr>
          <p:nvPr/>
        </p:nvSpPr>
        <p:spPr bwMode="auto">
          <a:xfrm>
            <a:off x="4648200" y="4648200"/>
            <a:ext cx="1531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 found 2</a:t>
            </a:r>
          </a:p>
        </p:txBody>
      </p:sp>
      <p:sp>
        <p:nvSpPr>
          <p:cNvPr id="527392" name="Text Box 32"/>
          <p:cNvSpPr txBox="1">
            <a:spLocks noChangeArrowheads="1"/>
          </p:cNvSpPr>
          <p:nvPr/>
        </p:nvSpPr>
        <p:spPr bwMode="auto">
          <a:xfrm>
            <a:off x="4473575" y="5253038"/>
            <a:ext cx="4468813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BTW, you can iterate through a set’s items just like we did with a map - and the items will all be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alphabetically ordered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527393" name="Rectangle 33"/>
          <p:cNvSpPr>
            <a:spLocks noChangeArrowheads="1"/>
          </p:cNvSpPr>
          <p:nvPr/>
        </p:nvSpPr>
        <p:spPr bwMode="auto">
          <a:xfrm>
            <a:off x="407988" y="4303713"/>
            <a:ext cx="3051175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it = a.begin(); </a:t>
            </a:r>
          </a:p>
          <a:p>
            <a:r>
              <a:rPr lang="en-US">
                <a:cs typeface="Times New Roman" pitchFamily="18" charset="0"/>
              </a:rPr>
              <a:t>while (it != a.end())</a:t>
            </a:r>
          </a:p>
          <a:p>
            <a:r>
              <a:rPr lang="en-US">
                <a:cs typeface="Times New Roman" pitchFamily="18" charset="0"/>
              </a:rPr>
              <a:t>{</a:t>
            </a:r>
          </a:p>
          <a:p>
            <a:r>
              <a:rPr lang="en-US">
                <a:cs typeface="Times New Roman" pitchFamily="18" charset="0"/>
              </a:rPr>
              <a:t>  cout &lt;&lt; *it;</a:t>
            </a:r>
          </a:p>
          <a:p>
            <a:r>
              <a:rPr lang="en-US">
                <a:cs typeface="Times New Roman" pitchFamily="18" charset="0"/>
              </a:rPr>
              <a:t>  it++;</a:t>
            </a:r>
          </a:p>
          <a:p>
            <a:r>
              <a:rPr lang="en-US"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7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27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27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27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27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27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27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5273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527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527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27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71" grpId="0"/>
      <p:bldP spid="527372" grpId="0"/>
      <p:bldP spid="527373" grpId="0"/>
      <p:bldP spid="527373" grpId="1"/>
      <p:bldP spid="527374" grpId="0"/>
      <p:bldP spid="527374" grpId="1"/>
      <p:bldP spid="527375" grpId="0"/>
      <p:bldP spid="527375" grpId="1"/>
      <p:bldP spid="527376" grpId="0" animBg="1"/>
      <p:bldP spid="527376" grpId="1" animBg="1"/>
      <p:bldP spid="527390" grpId="0" animBg="1"/>
      <p:bldP spid="527382" grpId="0" animBg="1"/>
      <p:bldP spid="527382" grpId="1" animBg="1"/>
      <p:bldP spid="527387" grpId="0" animBg="1"/>
      <p:bldP spid="527387" grpId="1" animBg="1"/>
      <p:bldP spid="527388" grpId="0" animBg="1"/>
      <p:bldP spid="527388" grpId="1" animBg="1"/>
      <p:bldP spid="527389" grpId="0"/>
      <p:bldP spid="527392" grpId="0"/>
      <p:bldP spid="52739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A2C12-25B2-4264-BCFA-3943DA6C30C7}" type="slidenum">
              <a:rPr lang="en-US"/>
              <a:pPr/>
              <a:t>55</a:t>
            </a:fld>
            <a:endParaRPr lang="en-US"/>
          </a:p>
        </p:txBody>
      </p:sp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76200"/>
            <a:ext cx="8893175" cy="1143000"/>
          </a:xfrm>
        </p:spPr>
        <p:txBody>
          <a:bodyPr/>
          <a:lstStyle/>
          <a:p>
            <a:r>
              <a:rPr lang="en-US" sz="3600"/>
              <a:t>Deleting an Item from an STL Container</a:t>
            </a:r>
          </a:p>
        </p:txBody>
      </p:sp>
      <p:sp>
        <p:nvSpPr>
          <p:cNvPr id="424963" name="Text Box 3"/>
          <p:cNvSpPr txBox="1">
            <a:spLocks noChangeArrowheads="1"/>
          </p:cNvSpPr>
          <p:nvPr/>
        </p:nvSpPr>
        <p:spPr bwMode="auto">
          <a:xfrm>
            <a:off x="152400" y="1066800"/>
            <a:ext cx="4838700" cy="5313363"/>
          </a:xfrm>
          <a:prstGeom prst="rect">
            <a:avLst/>
          </a:prstGeom>
          <a:solidFill>
            <a:srgbClr val="FFF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set&lt;string&gt;  geeks;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geeks.insert("carey");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geeks.insert("rick");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geeks.insert("alex");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424964" name="Text Box 4"/>
          <p:cNvSpPr txBox="1">
            <a:spLocks noChangeArrowheads="1"/>
          </p:cNvSpPr>
          <p:nvPr/>
        </p:nvSpPr>
        <p:spPr bwMode="auto">
          <a:xfrm>
            <a:off x="5230813" y="1520825"/>
            <a:ext cx="3748087" cy="41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 i="1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Most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STL containers have an </a:t>
            </a:r>
            <a:r>
              <a:rPr lang="en-US" sz="22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erase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() method you can use to delete an item.</a:t>
            </a:r>
          </a:p>
          <a:p>
            <a:pPr algn="ctr"/>
            <a:endParaRPr lang="en-US" sz="2200" b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First you search for the item you want to delete and get an iterator to it.</a:t>
            </a:r>
          </a:p>
          <a:p>
            <a:pPr algn="ctr"/>
            <a:endParaRPr lang="en-US" sz="2200" b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Then, </a:t>
            </a:r>
            <a:r>
              <a:rPr lang="en-US" sz="2200" b="0" i="1">
                <a:latin typeface="Comic Sans MS" pitchFamily="66" charset="0"/>
                <a:cs typeface="Times New Roman" pitchFamily="18" charset="0"/>
              </a:rPr>
              <a:t>if you found an item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, use the </a:t>
            </a:r>
            <a:r>
              <a:rPr lang="en-US" sz="22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erase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() method to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remove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the item pointed to by the iterator. </a:t>
            </a:r>
          </a:p>
        </p:txBody>
      </p:sp>
      <p:sp>
        <p:nvSpPr>
          <p:cNvPr id="424965" name="Line 5"/>
          <p:cNvSpPr>
            <a:spLocks noChangeShapeType="1"/>
          </p:cNvSpPr>
          <p:nvPr/>
        </p:nvSpPr>
        <p:spPr bwMode="auto">
          <a:xfrm>
            <a:off x="292100" y="3446463"/>
            <a:ext cx="3619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966" name="AutoShape 6"/>
          <p:cNvSpPr>
            <a:spLocks noChangeArrowheads="1"/>
          </p:cNvSpPr>
          <p:nvPr/>
        </p:nvSpPr>
        <p:spPr bwMode="auto">
          <a:xfrm>
            <a:off x="7315200" y="1371600"/>
            <a:ext cx="1284288" cy="1676400"/>
          </a:xfrm>
          <a:prstGeom prst="can">
            <a:avLst>
              <a:gd name="adj" fmla="val 32633"/>
            </a:avLst>
          </a:prstGeom>
          <a:solidFill>
            <a:srgbClr val="FFFF99"/>
          </a:solidFill>
          <a:ln w="38100">
            <a:solidFill>
              <a:srgbClr val="00808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967" name="Text Box 7"/>
          <p:cNvSpPr txBox="1">
            <a:spLocks noChangeArrowheads="1"/>
          </p:cNvSpPr>
          <p:nvPr/>
        </p:nvSpPr>
        <p:spPr bwMode="auto">
          <a:xfrm>
            <a:off x="7489825" y="1785938"/>
            <a:ext cx="9683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alex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carey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rick</a:t>
            </a:r>
          </a:p>
        </p:txBody>
      </p:sp>
      <p:sp>
        <p:nvSpPr>
          <p:cNvPr id="424969" name="Line 9"/>
          <p:cNvSpPr>
            <a:spLocks noChangeShapeType="1"/>
          </p:cNvSpPr>
          <p:nvPr/>
        </p:nvSpPr>
        <p:spPr bwMode="auto">
          <a:xfrm>
            <a:off x="280988" y="4005263"/>
            <a:ext cx="3714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4970" name="Group 10"/>
          <p:cNvGrpSpPr>
            <a:grpSpLocks/>
          </p:cNvGrpSpPr>
          <p:nvPr/>
        </p:nvGrpSpPr>
        <p:grpSpPr bwMode="auto">
          <a:xfrm>
            <a:off x="5791200" y="3124200"/>
            <a:ext cx="1120775" cy="457200"/>
            <a:chOff x="62" y="4781"/>
            <a:chExt cx="706" cy="288"/>
          </a:xfrm>
        </p:grpSpPr>
        <p:sp>
          <p:nvSpPr>
            <p:cNvPr id="424971" name="Text Box 11"/>
            <p:cNvSpPr txBox="1">
              <a:spLocks noChangeArrowheads="1"/>
            </p:cNvSpPr>
            <p:nvPr/>
          </p:nvSpPr>
          <p:spPr bwMode="auto">
            <a:xfrm>
              <a:off x="62" y="4781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it</a:t>
              </a:r>
            </a:p>
          </p:txBody>
        </p:sp>
        <p:sp>
          <p:nvSpPr>
            <p:cNvPr id="424972" name="Rectangle 12"/>
            <p:cNvSpPr>
              <a:spLocks noChangeArrowheads="1"/>
            </p:cNvSpPr>
            <p:nvPr/>
          </p:nvSpPr>
          <p:spPr bwMode="auto">
            <a:xfrm>
              <a:off x="336" y="4800"/>
              <a:ext cx="432" cy="240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4973" name="Text Box 13"/>
          <p:cNvSpPr txBox="1">
            <a:spLocks noChangeArrowheads="1"/>
          </p:cNvSpPr>
          <p:nvPr/>
        </p:nvSpPr>
        <p:spPr bwMode="auto">
          <a:xfrm>
            <a:off x="6567488" y="3108325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24974" name="Text Box 14"/>
          <p:cNvSpPr txBox="1">
            <a:spLocks noChangeArrowheads="1"/>
          </p:cNvSpPr>
          <p:nvPr/>
        </p:nvSpPr>
        <p:spPr bwMode="auto">
          <a:xfrm>
            <a:off x="7524750" y="22272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424975" name="AutoShape 15"/>
          <p:cNvCxnSpPr>
            <a:cxnSpLocks noChangeShapeType="1"/>
            <a:stCxn id="424973" idx="3"/>
            <a:endCxn id="424974" idx="1"/>
          </p:cNvCxnSpPr>
          <p:nvPr/>
        </p:nvCxnSpPr>
        <p:spPr bwMode="auto">
          <a:xfrm flipV="1">
            <a:off x="6842125" y="2455863"/>
            <a:ext cx="682625" cy="881062"/>
          </a:xfrm>
          <a:prstGeom prst="curvedConnector3">
            <a:avLst>
              <a:gd name="adj1" fmla="val 49769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4976" name="Line 16"/>
          <p:cNvSpPr>
            <a:spLocks noChangeShapeType="1"/>
          </p:cNvSpPr>
          <p:nvPr/>
        </p:nvSpPr>
        <p:spPr bwMode="auto">
          <a:xfrm>
            <a:off x="333375" y="4538663"/>
            <a:ext cx="3524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977" name="Line 17"/>
          <p:cNvSpPr>
            <a:spLocks noChangeShapeType="1"/>
          </p:cNvSpPr>
          <p:nvPr/>
        </p:nvSpPr>
        <p:spPr bwMode="auto">
          <a:xfrm>
            <a:off x="538163" y="5372100"/>
            <a:ext cx="3905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978" name="Text Box 18"/>
          <p:cNvSpPr txBox="1">
            <a:spLocks noChangeArrowheads="1"/>
          </p:cNvSpPr>
          <p:nvPr/>
        </p:nvSpPr>
        <p:spPr bwMode="auto">
          <a:xfrm>
            <a:off x="6248400" y="4038600"/>
            <a:ext cx="2162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bye bye carey</a:t>
            </a:r>
          </a:p>
        </p:txBody>
      </p:sp>
      <p:sp>
        <p:nvSpPr>
          <p:cNvPr id="424979" name="Line 19"/>
          <p:cNvSpPr>
            <a:spLocks noChangeShapeType="1"/>
          </p:cNvSpPr>
          <p:nvPr/>
        </p:nvSpPr>
        <p:spPr bwMode="auto">
          <a:xfrm>
            <a:off x="533400" y="5648325"/>
            <a:ext cx="4000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980" name="Rectangle 20"/>
          <p:cNvSpPr>
            <a:spLocks noChangeArrowheads="1"/>
          </p:cNvSpPr>
          <p:nvPr/>
        </p:nvSpPr>
        <p:spPr bwMode="auto">
          <a:xfrm>
            <a:off x="7543800" y="2209800"/>
            <a:ext cx="865188" cy="6858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981" name="Rectangle 21"/>
          <p:cNvSpPr>
            <a:spLocks noChangeArrowheads="1"/>
          </p:cNvSpPr>
          <p:nvPr/>
        </p:nvSpPr>
        <p:spPr bwMode="auto">
          <a:xfrm>
            <a:off x="7605713" y="2514600"/>
            <a:ext cx="738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rick</a:t>
            </a:r>
          </a:p>
        </p:txBody>
      </p:sp>
      <p:sp>
        <p:nvSpPr>
          <p:cNvPr id="424988" name="Rectangle 28"/>
          <p:cNvSpPr>
            <a:spLocks noChangeArrowheads="1"/>
          </p:cNvSpPr>
          <p:nvPr/>
        </p:nvSpPr>
        <p:spPr bwMode="auto">
          <a:xfrm>
            <a:off x="582613" y="3270250"/>
            <a:ext cx="35972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set&lt;string&gt;::iterator it;</a:t>
            </a: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it = geeks.</a:t>
            </a:r>
            <a:r>
              <a:rPr lang="en-US">
                <a:solidFill>
                  <a:srgbClr val="990000"/>
                </a:solidFill>
                <a:cs typeface="Times New Roman" pitchFamily="18" charset="0"/>
              </a:rPr>
              <a:t>find</a:t>
            </a:r>
            <a:r>
              <a:rPr lang="en-US">
                <a:cs typeface="Times New Roman" pitchFamily="18" charset="0"/>
              </a:rPr>
              <a:t>("carey");</a:t>
            </a:r>
          </a:p>
        </p:txBody>
      </p:sp>
      <p:sp>
        <p:nvSpPr>
          <p:cNvPr id="424989" name="Rectangle 29"/>
          <p:cNvSpPr>
            <a:spLocks noChangeArrowheads="1"/>
          </p:cNvSpPr>
          <p:nvPr/>
        </p:nvSpPr>
        <p:spPr bwMode="auto">
          <a:xfrm>
            <a:off x="447675" y="4354513"/>
            <a:ext cx="45720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</a:rPr>
              <a:t>if (it != </a:t>
            </a:r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geeks.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end()</a:t>
            </a:r>
            <a:r>
              <a:rPr lang="en-US">
                <a:cs typeface="Times New Roman" pitchFamily="18" charset="0"/>
              </a:rPr>
              <a:t>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 {</a:t>
            </a:r>
          </a:p>
          <a:p>
            <a:r>
              <a:rPr lang="en-US">
                <a:cs typeface="Times New Roman" pitchFamily="18" charset="0"/>
              </a:rPr>
              <a:t>   // found my item!!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   cout &lt;&lt; “bye bye “ &lt;&lt; *it;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   geeks.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erase</a:t>
            </a:r>
            <a:r>
              <a:rPr lang="en-US">
                <a:cs typeface="Times New Roman" pitchFamily="18" charset="0"/>
              </a:rPr>
              <a:t>(it);  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// kill</a:t>
            </a:r>
            <a:endParaRPr lang="en-US" b="0">
              <a:solidFill>
                <a:srgbClr val="FF3300"/>
              </a:solidFill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24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24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424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4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424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4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424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4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24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24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24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24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77521E-8 L 1.38889E-6 -0.05458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4249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4" grpId="0" uiExpand="1" build="p"/>
      <p:bldP spid="424964" grpId="1" build="allAtOnce"/>
      <p:bldP spid="424965" grpId="0" animBg="1"/>
      <p:bldP spid="424965" grpId="1" animBg="1"/>
      <p:bldP spid="424966" grpId="0" animBg="1"/>
      <p:bldP spid="424967" grpId="0"/>
      <p:bldP spid="424969" grpId="0" animBg="1"/>
      <p:bldP spid="424969" grpId="1" animBg="1"/>
      <p:bldP spid="424976" grpId="0" animBg="1"/>
      <p:bldP spid="424976" grpId="1" animBg="1"/>
      <p:bldP spid="424977" grpId="0" animBg="1"/>
      <p:bldP spid="424977" grpId="1" animBg="1"/>
      <p:bldP spid="424978" grpId="0"/>
      <p:bldP spid="424979" grpId="0" animBg="1"/>
      <p:bldP spid="424979" grpId="1" animBg="1"/>
      <p:bldP spid="424980" grpId="0" animBg="1"/>
      <p:bldP spid="424981" grpId="0"/>
      <p:bldP spid="424981" grpId="1"/>
      <p:bldP spid="424988" grpId="0"/>
      <p:bldP spid="42498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44D5-3833-44A9-81D7-F91D849200EC}" type="slidenum">
              <a:rPr lang="en-US"/>
              <a:pPr/>
              <a:t>56</a:t>
            </a:fld>
            <a:endParaRPr lang="en-US"/>
          </a:p>
        </p:txBody>
      </p:sp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/>
              <a:t>Iterator Gotchas!</a:t>
            </a:r>
          </a:p>
        </p:txBody>
      </p:sp>
      <p:sp>
        <p:nvSpPr>
          <p:cNvPr id="539652" name="Text Box 4"/>
          <p:cNvSpPr txBox="1">
            <a:spLocks noChangeArrowheads="1"/>
          </p:cNvSpPr>
          <p:nvPr/>
        </p:nvSpPr>
        <p:spPr bwMode="auto">
          <a:xfrm>
            <a:off x="4346575" y="1036638"/>
            <a:ext cx="4797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Let’s say you point an iterator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to an item in a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…</a:t>
            </a:r>
          </a:p>
        </p:txBody>
      </p:sp>
      <p:sp>
        <p:nvSpPr>
          <p:cNvPr id="539653" name="Text Box 5"/>
          <p:cNvSpPr txBox="1">
            <a:spLocks noChangeArrowheads="1"/>
          </p:cNvSpPr>
          <p:nvPr/>
        </p:nvSpPr>
        <p:spPr bwMode="auto">
          <a:xfrm>
            <a:off x="152400" y="1066800"/>
            <a:ext cx="4440238" cy="4489450"/>
          </a:xfrm>
          <a:prstGeom prst="rect">
            <a:avLst/>
          </a:prstGeom>
          <a:solidFill>
            <a:srgbClr val="FFF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vector</a:t>
            </a:r>
            <a:r>
              <a:rPr lang="en-US">
                <a:ea typeface="MS Mincho" pitchFamily="49" charset="-128"/>
                <a:cs typeface="Times New Roman" pitchFamily="18" charset="0"/>
              </a:rPr>
              <a:t>&lt;string&gt;  x;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x.push_back("carey");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x.push_back("rick");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x.push_back("alex");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vector&lt;string&gt;::iterator it;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>
              <a:solidFill>
                <a:srgbClr val="6600CC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  cout &lt;&lt; *it; </a:t>
            </a:r>
            <a:r>
              <a:rPr lang="en-US" sz="1600">
                <a:cs typeface="Times New Roman" pitchFamily="18" charset="0"/>
              </a:rPr>
              <a:t>// prints “carey”</a:t>
            </a:r>
          </a:p>
          <a:p>
            <a:r>
              <a:rPr lang="en-US"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539654" name="Text Box 6"/>
          <p:cNvSpPr txBox="1">
            <a:spLocks noChangeArrowheads="1"/>
          </p:cNvSpPr>
          <p:nvPr/>
        </p:nvSpPr>
        <p:spPr bwMode="auto">
          <a:xfrm>
            <a:off x="4419600" y="1981200"/>
            <a:ext cx="4797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And then you either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add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or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erase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an item from the same vector…</a:t>
            </a:r>
          </a:p>
        </p:txBody>
      </p:sp>
      <p:sp>
        <p:nvSpPr>
          <p:cNvPr id="539655" name="Text Box 7"/>
          <p:cNvSpPr txBox="1">
            <a:spLocks noChangeArrowheads="1"/>
          </p:cNvSpPr>
          <p:nvPr/>
        </p:nvSpPr>
        <p:spPr bwMode="auto">
          <a:xfrm>
            <a:off x="433388" y="4198938"/>
            <a:ext cx="32464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x.push_back(“Yong”); // add </a:t>
            </a:r>
          </a:p>
        </p:txBody>
      </p:sp>
      <p:sp>
        <p:nvSpPr>
          <p:cNvPr id="539656" name="Text Box 8"/>
          <p:cNvSpPr txBox="1">
            <a:spLocks noChangeArrowheads="1"/>
          </p:cNvSpPr>
          <p:nvPr/>
        </p:nvSpPr>
        <p:spPr bwMode="auto">
          <a:xfrm>
            <a:off x="4572000" y="3244850"/>
            <a:ext cx="4497388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All old iterators that were assigned before the add/erase are </a:t>
            </a:r>
            <a:r>
              <a:rPr lang="en-US" sz="2200" i="1">
                <a:latin typeface="Comic Sans MS" pitchFamily="66" charset="0"/>
                <a:cs typeface="Times New Roman" pitchFamily="18" charset="0"/>
              </a:rPr>
              <a:t>invalidated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539658" name="Text Box 10"/>
          <p:cNvSpPr txBox="1">
            <a:spLocks noChangeArrowheads="1"/>
          </p:cNvSpPr>
          <p:nvPr/>
        </p:nvSpPr>
        <p:spPr bwMode="auto">
          <a:xfrm>
            <a:off x="2224088" y="4648200"/>
            <a:ext cx="2271712" cy="641350"/>
          </a:xfrm>
          <a:prstGeom prst="rect">
            <a:avLst/>
          </a:prstGeom>
          <a:solidFill>
            <a:srgbClr val="FFFB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>
              <a:cs typeface="Times New Roman" pitchFamily="18" charset="0"/>
            </a:endParaRPr>
          </a:p>
          <a:p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// ERROR!</a:t>
            </a:r>
          </a:p>
        </p:txBody>
      </p:sp>
      <p:sp>
        <p:nvSpPr>
          <p:cNvPr id="539659" name="Text Box 11"/>
          <p:cNvSpPr txBox="1">
            <a:spLocks noChangeArrowheads="1"/>
          </p:cNvSpPr>
          <p:nvPr/>
        </p:nvSpPr>
        <p:spPr bwMode="auto">
          <a:xfrm>
            <a:off x="442913" y="4195763"/>
            <a:ext cx="34877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x.erase(it); 	// kill 1</a:t>
            </a:r>
            <a:r>
              <a:rPr lang="en-US" b="0" baseline="3000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st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item</a:t>
            </a:r>
          </a:p>
        </p:txBody>
      </p:sp>
      <p:sp>
        <p:nvSpPr>
          <p:cNvPr id="539661" name="Text Box 13"/>
          <p:cNvSpPr txBox="1">
            <a:spLocks noChangeArrowheads="1"/>
          </p:cNvSpPr>
          <p:nvPr/>
        </p:nvSpPr>
        <p:spPr bwMode="auto">
          <a:xfrm>
            <a:off x="4819650" y="4572000"/>
            <a:ext cx="4249738" cy="21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Why? When you </a:t>
            </a:r>
            <a:r>
              <a:rPr lang="en-US" sz="22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add/erase 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items in a </a:t>
            </a:r>
            <a:r>
              <a:rPr lang="en-US" sz="22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it may </a:t>
            </a:r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shuffle its memory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around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(without telling you) and then</a:t>
            </a:r>
            <a:b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your iterators </a:t>
            </a:r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won’t point to the right place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any more!</a:t>
            </a:r>
          </a:p>
        </p:txBody>
      </p:sp>
      <p:sp>
        <p:nvSpPr>
          <p:cNvPr id="539662" name="Text Box 14"/>
          <p:cNvSpPr txBox="1">
            <a:spLocks noChangeArrowheads="1"/>
          </p:cNvSpPr>
          <p:nvPr/>
        </p:nvSpPr>
        <p:spPr bwMode="auto">
          <a:xfrm>
            <a:off x="228600" y="5638800"/>
            <a:ext cx="4497388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Leaving the </a:t>
            </a:r>
            <a:r>
              <a:rPr lang="en-US" sz="22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old iterator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pointing to a random spot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in your PC’s memory.</a:t>
            </a:r>
          </a:p>
        </p:txBody>
      </p:sp>
      <p:sp>
        <p:nvSpPr>
          <p:cNvPr id="539663" name="Rectangle 15"/>
          <p:cNvSpPr>
            <a:spLocks noChangeArrowheads="1"/>
          </p:cNvSpPr>
          <p:nvPr/>
        </p:nvSpPr>
        <p:spPr bwMode="auto">
          <a:xfrm>
            <a:off x="298450" y="3824288"/>
            <a:ext cx="236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cs typeface="Times New Roman" pitchFamily="18" charset="0"/>
              </a:rPr>
              <a:t> 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it = x.begin();</a:t>
            </a:r>
          </a:p>
        </p:txBody>
      </p:sp>
      <p:sp>
        <p:nvSpPr>
          <p:cNvPr id="539660" name="AutoShape 12"/>
          <p:cNvSpPr>
            <a:spLocks noChangeArrowheads="1"/>
          </p:cNvSpPr>
          <p:nvPr/>
        </p:nvSpPr>
        <p:spPr bwMode="auto">
          <a:xfrm>
            <a:off x="1981200" y="3581400"/>
            <a:ext cx="2401888" cy="1052513"/>
          </a:xfrm>
          <a:prstGeom prst="wedgeRoundRectCallout">
            <a:avLst>
              <a:gd name="adj1" fmla="val -51389"/>
              <a:gd name="adj2" fmla="val 80014"/>
              <a:gd name="adj3" fmla="val 16667"/>
            </a:avLst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I’m no longer valid!!! </a:t>
            </a:r>
            <a:r>
              <a:rPr lang="en-US" sz="24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</a:t>
            </a:r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9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9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39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9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3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39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39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3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3" grpId="0" animBg="1"/>
      <p:bldP spid="539654" grpId="0"/>
      <p:bldP spid="539655" grpId="0"/>
      <p:bldP spid="539655" grpId="1"/>
      <p:bldP spid="539656" grpId="0"/>
      <p:bldP spid="539658" grpId="1" animBg="1"/>
      <p:bldP spid="539659" grpId="0"/>
      <p:bldP spid="539661" grpId="0"/>
      <p:bldP spid="539662" grpId="0"/>
      <p:bldP spid="539663" grpId="0"/>
      <p:bldP spid="539660" grpId="0" animBg="1"/>
      <p:bldP spid="539660" grpId="1" animBg="1"/>
      <p:bldP spid="539660" grpId="2" animBg="1"/>
      <p:bldP spid="539660" grpId="3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F86F-7663-4AF9-86FB-FA01BB672FDA}" type="slidenum">
              <a:rPr lang="en-US"/>
              <a:pPr/>
              <a:t>57</a:t>
            </a:fld>
            <a:endParaRPr lang="en-US"/>
          </a:p>
        </p:txBody>
      </p:sp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Deletion Gotchas</a:t>
            </a:r>
          </a:p>
        </p:txBody>
      </p:sp>
      <p:sp>
        <p:nvSpPr>
          <p:cNvPr id="541699" name="Text Box 3"/>
          <p:cNvSpPr txBox="1">
            <a:spLocks noChangeArrowheads="1"/>
          </p:cNvSpPr>
          <p:nvPr/>
        </p:nvSpPr>
        <p:spPr bwMode="auto">
          <a:xfrm>
            <a:off x="4648200" y="1036638"/>
            <a:ext cx="4495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Fortunately, this same problem doesn’t occur with 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sets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or 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maps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541700" name="Text Box 4"/>
          <p:cNvSpPr txBox="1">
            <a:spLocks noChangeArrowheads="1"/>
          </p:cNvSpPr>
          <p:nvPr/>
        </p:nvSpPr>
        <p:spPr bwMode="auto">
          <a:xfrm>
            <a:off x="152400" y="1066800"/>
            <a:ext cx="4440238" cy="4489450"/>
          </a:xfrm>
          <a:prstGeom prst="rect">
            <a:avLst/>
          </a:prstGeom>
          <a:solidFill>
            <a:srgbClr val="FFF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set</a:t>
            </a:r>
            <a:r>
              <a:rPr lang="en-US">
                <a:ea typeface="MS Mincho" pitchFamily="49" charset="-128"/>
                <a:cs typeface="Times New Roman" pitchFamily="18" charset="0"/>
              </a:rPr>
              <a:t>&lt;string&gt;  s;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s.insert("carey");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s.insert("rick");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s.insert("alex");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set&lt;string&gt;::iterator it;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it = s.</a:t>
            </a:r>
            <a:r>
              <a:rPr lang="en-US">
                <a:solidFill>
                  <a:srgbClr val="990000"/>
                </a:solidFill>
                <a:ea typeface="MS Mincho" pitchFamily="49" charset="-128"/>
                <a:cs typeface="Times New Roman" pitchFamily="18" charset="0"/>
              </a:rPr>
              <a:t>find</a:t>
            </a:r>
            <a:r>
              <a:rPr lang="en-US">
                <a:ea typeface="MS Mincho" pitchFamily="49" charset="-128"/>
                <a:cs typeface="Times New Roman" pitchFamily="18" charset="0"/>
              </a:rPr>
              <a:t>("carey");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  cout &lt;&lt; *it; </a:t>
            </a:r>
            <a:r>
              <a:rPr lang="en-US" sz="1600">
                <a:cs typeface="Times New Roman" pitchFamily="18" charset="0"/>
              </a:rPr>
              <a:t>// prints “carey”</a:t>
            </a:r>
          </a:p>
          <a:p>
            <a:r>
              <a:rPr lang="en-US"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541702" name="Text Box 6"/>
          <p:cNvSpPr txBox="1">
            <a:spLocks noChangeArrowheads="1"/>
          </p:cNvSpPr>
          <p:nvPr/>
        </p:nvSpPr>
        <p:spPr bwMode="auto">
          <a:xfrm>
            <a:off x="433388" y="4198938"/>
            <a:ext cx="2762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x.insert(“Yong”); // add </a:t>
            </a:r>
          </a:p>
        </p:txBody>
      </p:sp>
      <p:sp>
        <p:nvSpPr>
          <p:cNvPr id="541704" name="Text Box 8"/>
          <p:cNvSpPr txBox="1">
            <a:spLocks noChangeArrowheads="1"/>
          </p:cNvSpPr>
          <p:nvPr/>
        </p:nvSpPr>
        <p:spPr bwMode="auto">
          <a:xfrm>
            <a:off x="2224088" y="4648200"/>
            <a:ext cx="2271712" cy="641350"/>
          </a:xfrm>
          <a:prstGeom prst="rect">
            <a:avLst/>
          </a:prstGeom>
          <a:solidFill>
            <a:srgbClr val="FFFB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>
              <a:cs typeface="Times New Roman" pitchFamily="18" charset="0"/>
            </a:endParaRPr>
          </a:p>
          <a:p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// still works!</a:t>
            </a:r>
          </a:p>
        </p:txBody>
      </p:sp>
      <p:sp>
        <p:nvSpPr>
          <p:cNvPr id="541709" name="Text Box 13"/>
          <p:cNvSpPr txBox="1">
            <a:spLocks noChangeArrowheads="1"/>
          </p:cNvSpPr>
          <p:nvPr/>
        </p:nvSpPr>
        <p:spPr bwMode="auto">
          <a:xfrm>
            <a:off x="4648200" y="251460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With one exception…</a:t>
            </a:r>
          </a:p>
        </p:txBody>
      </p:sp>
      <p:sp>
        <p:nvSpPr>
          <p:cNvPr id="541710" name="Text Box 14"/>
          <p:cNvSpPr txBox="1">
            <a:spLocks noChangeArrowheads="1"/>
          </p:cNvSpPr>
          <p:nvPr/>
        </p:nvSpPr>
        <p:spPr bwMode="auto">
          <a:xfrm>
            <a:off x="4648200" y="3200400"/>
            <a:ext cx="4495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If you erase the item the iterator points to, then you’ve got troubles!</a:t>
            </a:r>
          </a:p>
        </p:txBody>
      </p:sp>
      <p:sp>
        <p:nvSpPr>
          <p:cNvPr id="541711" name="Text Box 15"/>
          <p:cNvSpPr txBox="1">
            <a:spLocks noChangeArrowheads="1"/>
          </p:cNvSpPr>
          <p:nvPr/>
        </p:nvSpPr>
        <p:spPr bwMode="auto">
          <a:xfrm>
            <a:off x="446088" y="4205288"/>
            <a:ext cx="35321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x.erase(“rick”); // removes rick</a:t>
            </a:r>
          </a:p>
        </p:txBody>
      </p:sp>
      <p:sp>
        <p:nvSpPr>
          <p:cNvPr id="541712" name="Text Box 16"/>
          <p:cNvSpPr txBox="1">
            <a:spLocks noChangeArrowheads="1"/>
          </p:cNvSpPr>
          <p:nvPr/>
        </p:nvSpPr>
        <p:spPr bwMode="auto">
          <a:xfrm>
            <a:off x="457200" y="4191000"/>
            <a:ext cx="3881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x.erase(“carey”); // removes carey</a:t>
            </a:r>
          </a:p>
        </p:txBody>
      </p:sp>
      <p:sp>
        <p:nvSpPr>
          <p:cNvPr id="541713" name="Text Box 17"/>
          <p:cNvSpPr txBox="1">
            <a:spLocks noChangeArrowheads="1"/>
          </p:cNvSpPr>
          <p:nvPr/>
        </p:nvSpPr>
        <p:spPr bwMode="auto">
          <a:xfrm>
            <a:off x="2209800" y="4648200"/>
            <a:ext cx="2271713" cy="641350"/>
          </a:xfrm>
          <a:prstGeom prst="rect">
            <a:avLst/>
          </a:prstGeom>
          <a:solidFill>
            <a:srgbClr val="FFFB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>
              <a:cs typeface="Times New Roman" pitchFamily="18" charset="0"/>
            </a:endParaRPr>
          </a:p>
          <a:p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// oh CRAP!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4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4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1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41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41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700" grpId="0" animBg="1"/>
      <p:bldP spid="541702" grpId="0"/>
      <p:bldP spid="541702" grpId="1"/>
      <p:bldP spid="541704" grpId="0" animBg="1"/>
      <p:bldP spid="541709" grpId="0"/>
      <p:bldP spid="541710" grpId="0"/>
      <p:bldP spid="541711" grpId="0"/>
      <p:bldP spid="541711" grpId="1"/>
      <p:bldP spid="541712" grpId="0"/>
      <p:bldP spid="5417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1659-00A5-44CA-9D8B-7F0F6930B411}" type="slidenum">
              <a:rPr lang="en-US"/>
              <a:pPr/>
              <a:t>58</a:t>
            </a:fld>
            <a:endParaRPr lang="en-US"/>
          </a:p>
        </p:txBody>
      </p:sp>
      <p:sp>
        <p:nvSpPr>
          <p:cNvPr id="564229" name="Rectangle 5"/>
          <p:cNvSpPr>
            <a:spLocks noChangeArrowheads="1"/>
          </p:cNvSpPr>
          <p:nvPr/>
        </p:nvSpPr>
        <p:spPr bwMode="auto">
          <a:xfrm>
            <a:off x="304800" y="0"/>
            <a:ext cx="8839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000" b="0">
                <a:latin typeface="Comic Sans MS" pitchFamily="66" charset="0"/>
                <a:cs typeface="Times New Roman" pitchFamily="18" charset="0"/>
              </a:rPr>
              <a:t>Part 5: STL Algorithms</a:t>
            </a:r>
          </a:p>
        </p:txBody>
      </p:sp>
      <p:pic>
        <p:nvPicPr>
          <p:cNvPr id="5642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33513"/>
            <a:ext cx="3009900" cy="3776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4231" name="Text Box 7"/>
          <p:cNvSpPr txBox="1">
            <a:spLocks noChangeArrowheads="1"/>
          </p:cNvSpPr>
          <p:nvPr/>
        </p:nvSpPr>
        <p:spPr bwMode="auto">
          <a:xfrm>
            <a:off x="4137025" y="1474788"/>
            <a:ext cx="43878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The STL also provides some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additional functions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that work with many different types of data.</a:t>
            </a:r>
          </a:p>
        </p:txBody>
      </p:sp>
      <p:sp>
        <p:nvSpPr>
          <p:cNvPr id="564232" name="Text Box 8"/>
          <p:cNvSpPr txBox="1">
            <a:spLocks noChangeArrowheads="1"/>
          </p:cNvSpPr>
          <p:nvPr/>
        </p:nvSpPr>
        <p:spPr bwMode="auto">
          <a:xfrm>
            <a:off x="4194175" y="2798763"/>
            <a:ext cx="4165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For instance, the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find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function can search most containers (and arrays) for a value.</a:t>
            </a:r>
          </a:p>
        </p:txBody>
      </p:sp>
      <p:sp>
        <p:nvSpPr>
          <p:cNvPr id="564233" name="Text Box 9"/>
          <p:cNvSpPr txBox="1">
            <a:spLocks noChangeArrowheads="1"/>
          </p:cNvSpPr>
          <p:nvPr/>
        </p:nvSpPr>
        <p:spPr bwMode="auto">
          <a:xfrm>
            <a:off x="4022725" y="4056063"/>
            <a:ext cx="47466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And the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set_intersection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function can compute the intersection of two sorted sets of data.</a:t>
            </a:r>
          </a:p>
        </p:txBody>
      </p:sp>
      <p:sp>
        <p:nvSpPr>
          <p:cNvPr id="564234" name="Text Box 10"/>
          <p:cNvSpPr txBox="1">
            <a:spLocks noChangeArrowheads="1"/>
          </p:cNvSpPr>
          <p:nvPr/>
        </p:nvSpPr>
        <p:spPr bwMode="auto">
          <a:xfrm>
            <a:off x="4156075" y="5456238"/>
            <a:ext cx="47466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Let’s learn about a few of these functions.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32" grpId="0"/>
      <p:bldP spid="564233" grpId="0"/>
      <p:bldP spid="56423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0923-E074-49FD-B98D-5B607B62FC5E}" type="slidenum">
              <a:rPr lang="en-US"/>
              <a:pPr/>
              <a:t>59</a:t>
            </a:fld>
            <a:endParaRPr lang="en-US"/>
          </a:p>
        </p:txBody>
      </p:sp>
      <p:sp>
        <p:nvSpPr>
          <p:cNvPr id="468995" name="Text Box 3"/>
          <p:cNvSpPr txBox="1">
            <a:spLocks noChangeArrowheads="1"/>
          </p:cNvSpPr>
          <p:nvPr/>
        </p:nvSpPr>
        <p:spPr bwMode="auto">
          <a:xfrm>
            <a:off x="152400" y="1066800"/>
            <a:ext cx="5140325" cy="5313363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&lt;list&gt;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list&lt;string&gt;  names;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... // fill with a bunch of names</a:t>
            </a:r>
          </a:p>
          <a:p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468996" name="Text Box 4"/>
          <p:cNvSpPr txBox="1">
            <a:spLocks noChangeArrowheads="1"/>
          </p:cNvSpPr>
          <p:nvPr/>
        </p:nvSpPr>
        <p:spPr bwMode="auto">
          <a:xfrm>
            <a:off x="5495925" y="409575"/>
            <a:ext cx="352107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 STL provides a </a:t>
            </a:r>
            <a:r>
              <a:rPr lang="en-US" sz="2000" b="0">
                <a:solidFill>
                  <a:srgbClr val="A50021"/>
                </a:solidFill>
                <a:latin typeface="Comic Sans MS" pitchFamily="66" charset="0"/>
                <a:cs typeface="Times New Roman" pitchFamily="18" charset="0"/>
              </a:rPr>
              <a:t>find 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function that works with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vectors/lists.</a:t>
            </a:r>
            <a:endParaRPr lang="en-US"/>
          </a:p>
          <a:p>
            <a:pPr algn="ctr"/>
            <a:r>
              <a:rPr lang="en-US" b="0">
                <a:latin typeface="Comic Sans MS" pitchFamily="66" charset="0"/>
              </a:rPr>
              <a:t>(They don’t have built-in find methods like map &amp; set)</a:t>
            </a:r>
          </a:p>
        </p:txBody>
      </p:sp>
      <p:sp>
        <p:nvSpPr>
          <p:cNvPr id="468997" name="Text Box 5"/>
          <p:cNvSpPr txBox="1">
            <a:spLocks noChangeArrowheads="1"/>
          </p:cNvSpPr>
          <p:nvPr/>
        </p:nvSpPr>
        <p:spPr bwMode="auto">
          <a:xfrm>
            <a:off x="5546725" y="2324100"/>
            <a:ext cx="35496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Make sure to include the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algorithm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header file!</a:t>
            </a:r>
          </a:p>
        </p:txBody>
      </p:sp>
      <p:sp>
        <p:nvSpPr>
          <p:cNvPr id="468998" name="Text Box 6"/>
          <p:cNvSpPr txBox="1">
            <a:spLocks noChangeArrowheads="1"/>
          </p:cNvSpPr>
          <p:nvPr/>
        </p:nvSpPr>
        <p:spPr bwMode="auto">
          <a:xfrm>
            <a:off x="5384800" y="3257550"/>
            <a:ext cx="37115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 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first argument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is an 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that points to where you want to start searching.</a:t>
            </a:r>
          </a:p>
        </p:txBody>
      </p:sp>
      <p:sp>
        <p:nvSpPr>
          <p:cNvPr id="469004" name="Text Box 12"/>
          <p:cNvSpPr txBox="1">
            <a:spLocks noChangeArrowheads="1"/>
          </p:cNvSpPr>
          <p:nvPr/>
        </p:nvSpPr>
        <p:spPr bwMode="auto">
          <a:xfrm>
            <a:off x="2208213" y="41354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69008" name="Text Box 16"/>
          <p:cNvSpPr txBox="1">
            <a:spLocks noChangeArrowheads="1"/>
          </p:cNvSpPr>
          <p:nvPr/>
        </p:nvSpPr>
        <p:spPr bwMode="auto">
          <a:xfrm>
            <a:off x="2952750" y="41148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69044" name="Rectangle 52"/>
          <p:cNvSpPr>
            <a:spLocks noChangeArrowheads="1"/>
          </p:cNvSpPr>
          <p:nvPr/>
        </p:nvSpPr>
        <p:spPr bwMode="auto">
          <a:xfrm>
            <a:off x="304800" y="0"/>
            <a:ext cx="492283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b="0">
                <a:latin typeface="Comic Sans MS" pitchFamily="66" charset="0"/>
                <a:cs typeface="Times New Roman" pitchFamily="18" charset="0"/>
              </a:rPr>
              <a:t>The STL “find” Function</a:t>
            </a:r>
          </a:p>
        </p:txBody>
      </p:sp>
      <p:sp>
        <p:nvSpPr>
          <p:cNvPr id="469056" name="Rectangle 64"/>
          <p:cNvSpPr>
            <a:spLocks noChangeArrowheads="1"/>
          </p:cNvSpPr>
          <p:nvPr/>
        </p:nvSpPr>
        <p:spPr bwMode="auto">
          <a:xfrm>
            <a:off x="314325" y="3802063"/>
            <a:ext cx="5486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cs typeface="Times New Roman" pitchFamily="18" charset="0"/>
              </a:rPr>
              <a:t> 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a</a:t>
            </a:r>
            <a:r>
              <a:rPr lang="en-US">
                <a:cs typeface="Times New Roman" pitchFamily="18" charset="0"/>
              </a:rPr>
              <a:t> = names.begin(); // start here</a:t>
            </a:r>
          </a:p>
        </p:txBody>
      </p:sp>
      <p:sp>
        <p:nvSpPr>
          <p:cNvPr id="469047" name="Text Box 55"/>
          <p:cNvSpPr txBox="1">
            <a:spLocks noChangeArrowheads="1"/>
          </p:cNvSpPr>
          <p:nvPr/>
        </p:nvSpPr>
        <p:spPr bwMode="auto">
          <a:xfrm>
            <a:off x="5432425" y="4429125"/>
            <a:ext cx="37115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second argument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is an iterator that points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JUST AFTER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where you want to stop searching!</a:t>
            </a:r>
          </a:p>
        </p:txBody>
      </p:sp>
      <p:sp>
        <p:nvSpPr>
          <p:cNvPr id="469048" name="Text Box 56"/>
          <p:cNvSpPr txBox="1">
            <a:spLocks noChangeArrowheads="1"/>
          </p:cNvSpPr>
          <p:nvPr/>
        </p:nvSpPr>
        <p:spPr bwMode="auto">
          <a:xfrm>
            <a:off x="5394325" y="5953125"/>
            <a:ext cx="37115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 </a:t>
            </a:r>
            <a:r>
              <a:rPr lang="en-US" sz="20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final argument 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is what you’re searching for.</a:t>
            </a:r>
          </a:p>
        </p:txBody>
      </p:sp>
      <p:sp>
        <p:nvSpPr>
          <p:cNvPr id="469053" name="Rectangle 61"/>
          <p:cNvSpPr>
            <a:spLocks noChangeArrowheads="1"/>
          </p:cNvSpPr>
          <p:nvPr/>
        </p:nvSpPr>
        <p:spPr bwMode="auto">
          <a:xfrm>
            <a:off x="288925" y="4594225"/>
            <a:ext cx="4279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</a:rPr>
              <a:t>itr = </a:t>
            </a:r>
            <a:r>
              <a:rPr lang="en-US">
                <a:solidFill>
                  <a:srgbClr val="990000"/>
                </a:solidFill>
                <a:cs typeface="Times New Roman" pitchFamily="18" charset="0"/>
              </a:rPr>
              <a:t>find</a:t>
            </a:r>
            <a:r>
              <a:rPr lang="en-US">
                <a:cs typeface="Times New Roman" pitchFamily="18" charset="0"/>
              </a:rPr>
              <a:t>( 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a 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 b </a:t>
            </a:r>
            <a:r>
              <a:rPr lang="en-US">
                <a:cs typeface="Times New Roman" pitchFamily="18" charset="0"/>
              </a:rPr>
              <a:t>, </a:t>
            </a:r>
            <a:r>
              <a:rPr lang="en-US">
                <a:solidFill>
                  <a:srgbClr val="008080"/>
                </a:solidFill>
                <a:cs typeface="Times New Roman" pitchFamily="18" charset="0"/>
              </a:rPr>
              <a:t>“Judy” </a:t>
            </a:r>
            <a:r>
              <a:rPr lang="en-US">
                <a:cs typeface="Times New Roman" pitchFamily="18" charset="0"/>
              </a:rPr>
              <a:t>);</a:t>
            </a:r>
          </a:p>
        </p:txBody>
      </p:sp>
      <p:sp>
        <p:nvSpPr>
          <p:cNvPr id="469054" name="Rectangle 62"/>
          <p:cNvSpPr>
            <a:spLocks noChangeArrowheads="1"/>
          </p:cNvSpPr>
          <p:nvPr/>
        </p:nvSpPr>
        <p:spPr bwMode="auto">
          <a:xfrm>
            <a:off x="266700" y="5049838"/>
            <a:ext cx="4572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cs typeface="Times New Roman" pitchFamily="18" charset="0"/>
              </a:rPr>
              <a:t> if (itr == 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b)</a:t>
            </a:r>
          </a:p>
          <a:p>
            <a:r>
              <a:rPr lang="en-US" b="0">
                <a:cs typeface="Times New Roman" pitchFamily="18" charset="0"/>
              </a:rPr>
              <a:t>   </a:t>
            </a:r>
            <a:r>
              <a:rPr lang="en-US">
                <a:cs typeface="Times New Roman" pitchFamily="18" charset="0"/>
              </a:rPr>
              <a:t>cout &lt;&lt; “I failed!”;</a:t>
            </a:r>
          </a:p>
          <a:p>
            <a:r>
              <a:rPr lang="en-US">
                <a:cs typeface="Times New Roman" pitchFamily="18" charset="0"/>
              </a:rPr>
              <a:t> else</a:t>
            </a:r>
          </a:p>
          <a:p>
            <a:r>
              <a:rPr lang="en-US">
                <a:cs typeface="Times New Roman" pitchFamily="18" charset="0"/>
              </a:rPr>
              <a:t>   cout &lt;&lt; “Hello: “ &lt;&lt; *itr;   </a:t>
            </a:r>
          </a:p>
        </p:txBody>
      </p:sp>
      <p:sp>
        <p:nvSpPr>
          <p:cNvPr id="469049" name="AutoShape 57"/>
          <p:cNvSpPr>
            <a:spLocks noChangeArrowheads="1"/>
          </p:cNvSpPr>
          <p:nvPr/>
        </p:nvSpPr>
        <p:spPr bwMode="auto">
          <a:xfrm>
            <a:off x="4991100" y="4676775"/>
            <a:ext cx="3933825" cy="1770063"/>
          </a:xfrm>
          <a:prstGeom prst="wedgeRoundRectCallout">
            <a:avLst>
              <a:gd name="adj1" fmla="val -75144"/>
              <a:gd name="adj2" fmla="val -34662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And if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find 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couldn’t locate the item, it will return whatever you passed in for the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second parameter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69052" name="AutoShape 60"/>
          <p:cNvSpPr>
            <a:spLocks noChangeArrowheads="1"/>
          </p:cNvSpPr>
          <p:nvPr/>
        </p:nvSpPr>
        <p:spPr bwMode="auto">
          <a:xfrm>
            <a:off x="5210175" y="4733925"/>
            <a:ext cx="3933825" cy="1579563"/>
          </a:xfrm>
          <a:prstGeom prst="wedgeRoundRectCallout">
            <a:avLst>
              <a:gd name="adj1" fmla="val -123324"/>
              <a:gd name="adj2" fmla="val -18343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So make sure to check for this value to see if the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find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function was successful!</a:t>
            </a:r>
          </a:p>
        </p:txBody>
      </p:sp>
      <p:sp>
        <p:nvSpPr>
          <p:cNvPr id="469055" name="Rectangle 63"/>
          <p:cNvSpPr>
            <a:spLocks noChangeArrowheads="1"/>
          </p:cNvSpPr>
          <p:nvPr/>
        </p:nvSpPr>
        <p:spPr bwMode="auto">
          <a:xfrm>
            <a:off x="152400" y="1336675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algorithm</a:t>
            </a:r>
            <a:r>
              <a:rPr lang="en-US">
                <a:cs typeface="Times New Roman" pitchFamily="18" charset="0"/>
              </a:rPr>
              <a:t>&gt;</a:t>
            </a:r>
          </a:p>
        </p:txBody>
      </p:sp>
      <p:sp>
        <p:nvSpPr>
          <p:cNvPr id="469057" name="Rectangle 65"/>
          <p:cNvSpPr>
            <a:spLocks noChangeArrowheads="1"/>
          </p:cNvSpPr>
          <p:nvPr/>
        </p:nvSpPr>
        <p:spPr bwMode="auto">
          <a:xfrm>
            <a:off x="457200" y="4068763"/>
            <a:ext cx="5267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b</a:t>
            </a:r>
            <a:r>
              <a:rPr lang="en-US">
                <a:cs typeface="Times New Roman" pitchFamily="18" charset="0"/>
              </a:rPr>
              <a:t> = names.end();   // end here</a:t>
            </a:r>
          </a:p>
        </p:txBody>
      </p:sp>
      <p:sp>
        <p:nvSpPr>
          <p:cNvPr id="469059" name="Rectangle 67"/>
          <p:cNvSpPr>
            <a:spLocks noChangeArrowheads="1"/>
          </p:cNvSpPr>
          <p:nvPr/>
        </p:nvSpPr>
        <p:spPr bwMode="auto">
          <a:xfrm>
            <a:off x="266700" y="3384550"/>
            <a:ext cx="496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</a:rPr>
              <a:t>list&lt;string&gt;::iterator a, b, iter;</a:t>
            </a:r>
          </a:p>
        </p:txBody>
      </p:sp>
      <p:sp>
        <p:nvSpPr>
          <p:cNvPr id="469046" name="AutoShape 54"/>
          <p:cNvSpPr>
            <a:spLocks noChangeArrowheads="1"/>
          </p:cNvSpPr>
          <p:nvPr/>
        </p:nvSpPr>
        <p:spPr bwMode="auto">
          <a:xfrm>
            <a:off x="2133600" y="2362200"/>
            <a:ext cx="3933825" cy="1408113"/>
          </a:xfrm>
          <a:prstGeom prst="wedgeRoundRectCallout">
            <a:avLst>
              <a:gd name="adj1" fmla="val -61583"/>
              <a:gd name="adj2" fmla="val 107949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And just like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set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and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map’s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find methods, this version returns an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to the item that it found.</a:t>
            </a:r>
          </a:p>
        </p:txBody>
      </p:sp>
      <p:sp>
        <p:nvSpPr>
          <p:cNvPr id="469051" name="Line 59"/>
          <p:cNvSpPr>
            <a:spLocks noChangeShapeType="1"/>
          </p:cNvSpPr>
          <p:nvPr/>
        </p:nvSpPr>
        <p:spPr bwMode="auto">
          <a:xfrm flipH="1">
            <a:off x="2105025" y="4848225"/>
            <a:ext cx="514350" cy="3238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9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9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9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69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69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69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69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69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997" grpId="0"/>
      <p:bldP spid="468998" grpId="0"/>
      <p:bldP spid="469056" grpId="0"/>
      <p:bldP spid="469047" grpId="0"/>
      <p:bldP spid="469048" grpId="0"/>
      <p:bldP spid="469053" grpId="0"/>
      <p:bldP spid="469054" grpId="0"/>
      <p:bldP spid="469049" grpId="0" animBg="1"/>
      <p:bldP spid="469049" grpId="1" animBg="1"/>
      <p:bldP spid="469052" grpId="0" animBg="1"/>
      <p:bldP spid="469052" grpId="1" animBg="1"/>
      <p:bldP spid="469055" grpId="0"/>
      <p:bldP spid="469057" grpId="0"/>
      <p:bldP spid="469059" grpId="0"/>
      <p:bldP spid="469046" grpId="0" animBg="1"/>
      <p:bldP spid="469046" grpId="1" animBg="1"/>
      <p:bldP spid="46905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A9F0A-7AC0-43EC-9122-D119C0E4D201}" type="slidenum">
              <a:rPr lang="en-US"/>
              <a:pPr/>
              <a:t>6</a:t>
            </a:fld>
            <a:endParaRPr lang="en-US"/>
          </a:p>
        </p:txBody>
      </p:sp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228600"/>
            <a:ext cx="8686800" cy="1143000"/>
          </a:xfrm>
        </p:spPr>
        <p:txBody>
          <a:bodyPr/>
          <a:lstStyle/>
          <a:p>
            <a:r>
              <a:rPr lang="en-US" sz="4000"/>
              <a:t>Part 2: Writing Generic Functions</a:t>
            </a:r>
          </a:p>
        </p:txBody>
      </p:sp>
      <p:sp>
        <p:nvSpPr>
          <p:cNvPr id="446467" name="Text Box 3"/>
          <p:cNvSpPr txBox="1">
            <a:spLocks noChangeArrowheads="1"/>
          </p:cNvSpPr>
          <p:nvPr/>
        </p:nvSpPr>
        <p:spPr bwMode="auto">
          <a:xfrm>
            <a:off x="5715000" y="762000"/>
            <a:ext cx="3398838" cy="21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In this code, we’ve written several different </a:t>
            </a:r>
            <a:r>
              <a:rPr lang="en-US" sz="2200" b="0" i="1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swap</a:t>
            </a:r>
            <a:r>
              <a:rPr lang="en-US" sz="2200" b="0" i="1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functions that swap the two values passed into the function.</a:t>
            </a:r>
          </a:p>
        </p:txBody>
      </p:sp>
      <p:sp>
        <p:nvSpPr>
          <p:cNvPr id="446468" name="Text Box 4"/>
          <p:cNvSpPr txBox="1">
            <a:spLocks noChangeArrowheads="1"/>
          </p:cNvSpPr>
          <p:nvPr/>
        </p:nvSpPr>
        <p:spPr bwMode="auto">
          <a:xfrm>
            <a:off x="152400" y="890588"/>
            <a:ext cx="5522913" cy="5891212"/>
          </a:xfrm>
          <a:prstGeom prst="rect">
            <a:avLst/>
          </a:prstGeom>
          <a:solidFill>
            <a:srgbClr val="FFFFD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// the old way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void </a:t>
            </a:r>
            <a:r>
              <a:rPr lang="en-US">
                <a:solidFill>
                  <a:srgbClr val="990000"/>
                </a:solidFill>
                <a:ea typeface="MS Mincho" pitchFamily="49" charset="-128"/>
                <a:cs typeface="Times New Roman" pitchFamily="18" charset="0"/>
              </a:rPr>
              <a:t>SwapCircle</a:t>
            </a:r>
            <a:r>
              <a:rPr lang="en-US">
                <a:ea typeface="MS Mincho" pitchFamily="49" charset="-128"/>
                <a:cs typeface="Times New Roman" pitchFamily="18" charset="0"/>
              </a:rPr>
              <a:t>(Circ &amp;a, Circ &amp;b)</a:t>
            </a:r>
          </a:p>
          <a:p>
            <a:r>
              <a:rPr lang="en-US" sz="120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Circle temp;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temp = a;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a = b;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b = temp;</a:t>
            </a:r>
          </a:p>
          <a:p>
            <a:r>
              <a:rPr lang="en-US" sz="1200">
                <a:ea typeface="MS Mincho" pitchFamily="49" charset="-128"/>
                <a:cs typeface="Times New Roman" pitchFamily="18" charset="0"/>
              </a:rPr>
              <a:t>}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void </a:t>
            </a:r>
            <a:r>
              <a:rPr lang="en-US">
                <a:solidFill>
                  <a:srgbClr val="990000"/>
                </a:solidFill>
                <a:ea typeface="MS Mincho" pitchFamily="49" charset="-128"/>
                <a:cs typeface="Times New Roman" pitchFamily="18" charset="0"/>
              </a:rPr>
              <a:t>SwapDog</a:t>
            </a:r>
            <a:r>
              <a:rPr lang="en-US">
                <a:ea typeface="MS Mincho" pitchFamily="49" charset="-128"/>
                <a:cs typeface="Times New Roman" pitchFamily="18" charset="0"/>
              </a:rPr>
              <a:t>(Dog &amp;d1, Dog &amp;d2)</a:t>
            </a:r>
          </a:p>
          <a:p>
            <a:r>
              <a:rPr lang="en-US" sz="1200">
                <a:ea typeface="MS Mincho" pitchFamily="49" charset="-128"/>
                <a:cs typeface="Times New Roman" pitchFamily="18" charset="0"/>
              </a:rPr>
              <a:t>{</a:t>
            </a:r>
            <a:r>
              <a:rPr lang="en-US">
                <a:ea typeface="MS Mincho" pitchFamily="49" charset="-128"/>
                <a:cs typeface="Times New Roman" pitchFamily="18" charset="0"/>
              </a:rPr>
              <a:t> 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Dog temp;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temp = a;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a = b;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b = temp;</a:t>
            </a:r>
          </a:p>
          <a:p>
            <a:r>
              <a:rPr lang="en-US" sz="1200">
                <a:ea typeface="MS Mincho" pitchFamily="49" charset="-128"/>
                <a:cs typeface="Times New Roman" pitchFamily="18" charset="0"/>
              </a:rPr>
              <a:t>}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/>
          </a:p>
          <a:p>
            <a:r>
              <a:rPr lang="en-US" sz="1200">
                <a:ea typeface="MS Mincho" pitchFamily="49" charset="-128"/>
                <a:cs typeface="Times New Roman" pitchFamily="18" charset="0"/>
              </a:rPr>
              <a:t>{</a:t>
            </a:r>
            <a:endParaRPr lang="en-US" sz="120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Circle a(5), b(6);</a:t>
            </a:r>
            <a:endParaRPr lang="en-US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Dog c(100), d(750);</a:t>
            </a:r>
            <a:endParaRPr lang="en-US"/>
          </a:p>
          <a:p>
            <a:r>
              <a:rPr lang="en-US" sz="800">
                <a:ea typeface="MS Mincho" pitchFamily="49" charset="-128"/>
                <a:cs typeface="Times New Roman" pitchFamily="18" charset="0"/>
              </a:rPr>
              <a:t> </a:t>
            </a:r>
            <a:endParaRPr lang="en-US" sz="80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SwapCircle</a:t>
            </a:r>
            <a:r>
              <a:rPr lang="en-US">
                <a:ea typeface="MS Mincho" pitchFamily="49" charset="-128"/>
                <a:cs typeface="Times New Roman" pitchFamily="18" charset="0"/>
              </a:rPr>
              <a:t>(a,b);</a:t>
            </a:r>
            <a:endParaRPr lang="en-US"/>
          </a:p>
          <a:p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  SwapDog</a:t>
            </a:r>
            <a:r>
              <a:rPr lang="en-US">
                <a:ea typeface="MS Mincho" pitchFamily="49" charset="-128"/>
                <a:cs typeface="Times New Roman" pitchFamily="18" charset="0"/>
              </a:rPr>
              <a:t>(c,d);</a:t>
            </a:r>
            <a:endParaRPr lang="en-US"/>
          </a:p>
          <a:p>
            <a:r>
              <a:rPr lang="en-US" sz="1200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>
                <a:ea typeface="MS Mincho" pitchFamily="49" charset="-128"/>
                <a:cs typeface="Times New Roman" pitchFamily="18" charset="0"/>
              </a:rPr>
              <a:t>	</a:t>
            </a:r>
          </a:p>
        </p:txBody>
      </p:sp>
      <p:sp>
        <p:nvSpPr>
          <p:cNvPr id="446469" name="Text Box 5"/>
          <p:cNvSpPr txBox="1">
            <a:spLocks noChangeArrowheads="1"/>
          </p:cNvSpPr>
          <p:nvPr/>
        </p:nvSpPr>
        <p:spPr bwMode="auto">
          <a:xfrm>
            <a:off x="5775325" y="3111500"/>
            <a:ext cx="3216275" cy="176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Wouldn’t it be nice if we could write </a:t>
            </a:r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one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 i="1">
                <a:latin typeface="Comic Sans MS" pitchFamily="66" charset="0"/>
                <a:cs typeface="Times New Roman" pitchFamily="18" charset="0"/>
              </a:rPr>
              <a:t>swap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function and have it work for </a:t>
            </a:r>
            <a:r>
              <a:rPr lang="en-US" sz="22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any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data type? </a:t>
            </a:r>
          </a:p>
        </p:txBody>
      </p:sp>
      <p:sp>
        <p:nvSpPr>
          <p:cNvPr id="446472" name="Text Box 8"/>
          <p:cNvSpPr txBox="1">
            <a:spLocks noChangeArrowheads="1"/>
          </p:cNvSpPr>
          <p:nvPr/>
        </p:nvSpPr>
        <p:spPr bwMode="auto">
          <a:xfrm>
            <a:off x="152400" y="1271588"/>
            <a:ext cx="5522913" cy="4214812"/>
          </a:xfrm>
          <a:prstGeom prst="rect">
            <a:avLst/>
          </a:prstGeom>
          <a:solidFill>
            <a:srgbClr val="EBFFE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// the </a:t>
            </a:r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new</a:t>
            </a:r>
            <a:r>
              <a:rPr lang="en-US">
                <a:ea typeface="MS Mincho" pitchFamily="49" charset="-128"/>
                <a:cs typeface="Times New Roman" pitchFamily="18" charset="0"/>
              </a:rPr>
              <a:t> way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... (we’ll learn how in a sec)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Circ a(5), b(6);</a:t>
            </a:r>
            <a:endParaRPr lang="en-US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Dog c(10), d(75);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int e = 5, f = 10;</a:t>
            </a:r>
            <a:endParaRPr lang="en-US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OurGenericSwap(</a:t>
            </a:r>
            <a:r>
              <a:rPr lang="en-US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a,b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);</a:t>
            </a:r>
            <a:endParaRPr lang="en-US">
              <a:solidFill>
                <a:srgbClr val="FF3300"/>
              </a:solidFill>
            </a:endParaRPr>
          </a:p>
          <a:p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  OurGenericSwap(</a:t>
            </a:r>
            <a:r>
              <a:rPr lang="en-US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c,d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);</a:t>
            </a:r>
          </a:p>
          <a:p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  OurGenericSwap(</a:t>
            </a:r>
            <a:r>
              <a:rPr lang="en-US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e,f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);</a:t>
            </a:r>
            <a:endParaRPr lang="en-US">
              <a:solidFill>
                <a:srgbClr val="FF3300"/>
              </a:solidFill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	</a:t>
            </a:r>
          </a:p>
        </p:txBody>
      </p:sp>
      <p:sp>
        <p:nvSpPr>
          <p:cNvPr id="446473" name="Text Box 9"/>
          <p:cNvSpPr txBox="1">
            <a:spLocks noChangeArrowheads="1"/>
          </p:cNvSpPr>
          <p:nvPr/>
        </p:nvSpPr>
        <p:spPr bwMode="auto">
          <a:xfrm>
            <a:off x="6019800" y="5349875"/>
            <a:ext cx="2819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ea typeface="MS Mincho" pitchFamily="49" charset="-128"/>
                <a:cs typeface="Times New Roman" pitchFamily="18" charset="0"/>
              </a:rPr>
              <a:t> 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We can!! Let’s see how!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6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6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46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6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6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7" grpId="0"/>
      <p:bldP spid="446468" grpId="0" animBg="1"/>
      <p:bldP spid="446469" grpId="0" autoUpdateAnimBg="0"/>
      <p:bldP spid="446472" grpId="0" animBg="1"/>
      <p:bldP spid="446473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9096-03EE-412D-AB80-9FA61032115A}" type="slidenum">
              <a:rPr lang="en-US"/>
              <a:pPr/>
              <a:t>60</a:t>
            </a:fld>
            <a:endParaRPr lang="en-US"/>
          </a:p>
        </p:txBody>
      </p:sp>
      <p:sp>
        <p:nvSpPr>
          <p:cNvPr id="617474" name="Text Box 2"/>
          <p:cNvSpPr txBox="1">
            <a:spLocks noChangeArrowheads="1"/>
          </p:cNvSpPr>
          <p:nvPr/>
        </p:nvSpPr>
        <p:spPr bwMode="auto">
          <a:xfrm>
            <a:off x="152400" y="1066800"/>
            <a:ext cx="5140325" cy="5313363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&lt;list&gt;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list&lt;string&gt;  names;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... // fill with a bunch of names</a:t>
            </a:r>
          </a:p>
          <a:p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617478" name="Text Box 6"/>
          <p:cNvSpPr txBox="1">
            <a:spLocks noChangeArrowheads="1"/>
          </p:cNvSpPr>
          <p:nvPr/>
        </p:nvSpPr>
        <p:spPr bwMode="auto">
          <a:xfrm>
            <a:off x="2208213" y="41354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17479" name="Text Box 7"/>
          <p:cNvSpPr txBox="1">
            <a:spLocks noChangeArrowheads="1"/>
          </p:cNvSpPr>
          <p:nvPr/>
        </p:nvSpPr>
        <p:spPr bwMode="auto">
          <a:xfrm>
            <a:off x="2952750" y="41148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17480" name="Rectangle 8"/>
          <p:cNvSpPr>
            <a:spLocks noChangeArrowheads="1"/>
          </p:cNvSpPr>
          <p:nvPr/>
        </p:nvSpPr>
        <p:spPr bwMode="auto">
          <a:xfrm>
            <a:off x="304800" y="0"/>
            <a:ext cx="8839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b="0">
                <a:latin typeface="Comic Sans MS" pitchFamily="66" charset="0"/>
                <a:cs typeface="Times New Roman" pitchFamily="18" charset="0"/>
              </a:rPr>
              <a:t>The STL “find” Function</a:t>
            </a:r>
          </a:p>
        </p:txBody>
      </p:sp>
      <p:sp>
        <p:nvSpPr>
          <p:cNvPr id="617481" name="Rectangle 9"/>
          <p:cNvSpPr>
            <a:spLocks noChangeArrowheads="1"/>
          </p:cNvSpPr>
          <p:nvPr/>
        </p:nvSpPr>
        <p:spPr bwMode="auto">
          <a:xfrm>
            <a:off x="314325" y="3802063"/>
            <a:ext cx="5486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cs typeface="Times New Roman" pitchFamily="18" charset="0"/>
              </a:rPr>
              <a:t> 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a</a:t>
            </a:r>
            <a:r>
              <a:rPr lang="en-US">
                <a:cs typeface="Times New Roman" pitchFamily="18" charset="0"/>
              </a:rPr>
              <a:t> = names.begin(); // start here</a:t>
            </a:r>
          </a:p>
        </p:txBody>
      </p:sp>
      <p:sp>
        <p:nvSpPr>
          <p:cNvPr id="617484" name="Rectangle 12"/>
          <p:cNvSpPr>
            <a:spLocks noChangeArrowheads="1"/>
          </p:cNvSpPr>
          <p:nvPr/>
        </p:nvSpPr>
        <p:spPr bwMode="auto">
          <a:xfrm>
            <a:off x="288925" y="4594225"/>
            <a:ext cx="4279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</a:rPr>
              <a:t>itr = </a:t>
            </a:r>
            <a:r>
              <a:rPr lang="en-US">
                <a:solidFill>
                  <a:srgbClr val="990000"/>
                </a:solidFill>
                <a:cs typeface="Times New Roman" pitchFamily="18" charset="0"/>
              </a:rPr>
              <a:t>find</a:t>
            </a:r>
            <a:r>
              <a:rPr lang="en-US">
                <a:cs typeface="Times New Roman" pitchFamily="18" charset="0"/>
              </a:rPr>
              <a:t>( 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a 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 b </a:t>
            </a:r>
            <a:r>
              <a:rPr lang="en-US">
                <a:cs typeface="Times New Roman" pitchFamily="18" charset="0"/>
              </a:rPr>
              <a:t>, </a:t>
            </a:r>
            <a:r>
              <a:rPr lang="en-US">
                <a:solidFill>
                  <a:srgbClr val="008080"/>
                </a:solidFill>
                <a:cs typeface="Times New Roman" pitchFamily="18" charset="0"/>
              </a:rPr>
              <a:t>“Judy” </a:t>
            </a:r>
            <a:r>
              <a:rPr lang="en-US">
                <a:cs typeface="Times New Roman" pitchFamily="18" charset="0"/>
              </a:rPr>
              <a:t>);</a:t>
            </a:r>
          </a:p>
        </p:txBody>
      </p:sp>
      <p:sp>
        <p:nvSpPr>
          <p:cNvPr id="617485" name="Rectangle 13"/>
          <p:cNvSpPr>
            <a:spLocks noChangeArrowheads="1"/>
          </p:cNvSpPr>
          <p:nvPr/>
        </p:nvSpPr>
        <p:spPr bwMode="auto">
          <a:xfrm>
            <a:off x="266700" y="5049838"/>
            <a:ext cx="4572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cs typeface="Times New Roman" pitchFamily="18" charset="0"/>
              </a:rPr>
              <a:t> if (itr == 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b)</a:t>
            </a:r>
          </a:p>
          <a:p>
            <a:r>
              <a:rPr lang="en-US" b="0">
                <a:cs typeface="Times New Roman" pitchFamily="18" charset="0"/>
              </a:rPr>
              <a:t>   </a:t>
            </a:r>
            <a:r>
              <a:rPr lang="en-US">
                <a:cs typeface="Times New Roman" pitchFamily="18" charset="0"/>
              </a:rPr>
              <a:t>cout &lt;&lt; “I failed!”;</a:t>
            </a:r>
          </a:p>
          <a:p>
            <a:r>
              <a:rPr lang="en-US">
                <a:cs typeface="Times New Roman" pitchFamily="18" charset="0"/>
              </a:rPr>
              <a:t> else</a:t>
            </a:r>
          </a:p>
          <a:p>
            <a:r>
              <a:rPr lang="en-US">
                <a:cs typeface="Times New Roman" pitchFamily="18" charset="0"/>
              </a:rPr>
              <a:t>   cout &lt;&lt; “Hello: “ &lt;&lt; *itr;   </a:t>
            </a:r>
          </a:p>
        </p:txBody>
      </p:sp>
      <p:sp>
        <p:nvSpPr>
          <p:cNvPr id="617488" name="Rectangle 16"/>
          <p:cNvSpPr>
            <a:spLocks noChangeArrowheads="1"/>
          </p:cNvSpPr>
          <p:nvPr/>
        </p:nvSpPr>
        <p:spPr bwMode="auto">
          <a:xfrm>
            <a:off x="152400" y="1336675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algorithm</a:t>
            </a:r>
            <a:r>
              <a:rPr lang="en-US">
                <a:cs typeface="Times New Roman" pitchFamily="18" charset="0"/>
              </a:rPr>
              <a:t>&gt;</a:t>
            </a:r>
          </a:p>
        </p:txBody>
      </p:sp>
      <p:sp>
        <p:nvSpPr>
          <p:cNvPr id="617489" name="Rectangle 17"/>
          <p:cNvSpPr>
            <a:spLocks noChangeArrowheads="1"/>
          </p:cNvSpPr>
          <p:nvPr/>
        </p:nvSpPr>
        <p:spPr bwMode="auto">
          <a:xfrm>
            <a:off x="457200" y="4068763"/>
            <a:ext cx="5267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b</a:t>
            </a:r>
            <a:r>
              <a:rPr lang="en-US">
                <a:cs typeface="Times New Roman" pitchFamily="18" charset="0"/>
              </a:rPr>
              <a:t> = names.end();   // end here</a:t>
            </a:r>
          </a:p>
        </p:txBody>
      </p:sp>
      <p:sp>
        <p:nvSpPr>
          <p:cNvPr id="617490" name="Rectangle 18"/>
          <p:cNvSpPr>
            <a:spLocks noChangeArrowheads="1"/>
          </p:cNvSpPr>
          <p:nvPr/>
        </p:nvSpPr>
        <p:spPr bwMode="auto">
          <a:xfrm>
            <a:off x="266700" y="3384550"/>
            <a:ext cx="496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</a:rPr>
              <a:t>list&lt;string&gt;::iterator a, b, iter;</a:t>
            </a:r>
          </a:p>
        </p:txBody>
      </p:sp>
      <p:sp>
        <p:nvSpPr>
          <p:cNvPr id="617493" name="Rectangle 21"/>
          <p:cNvSpPr>
            <a:spLocks noChangeArrowheads="1"/>
          </p:cNvSpPr>
          <p:nvPr/>
        </p:nvSpPr>
        <p:spPr bwMode="auto">
          <a:xfrm>
            <a:off x="6610350" y="14954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ShiPu</a:t>
            </a:r>
          </a:p>
        </p:txBody>
      </p:sp>
      <p:sp>
        <p:nvSpPr>
          <p:cNvPr id="617494" name="Text Box 22"/>
          <p:cNvSpPr txBox="1">
            <a:spLocks noChangeArrowheads="1"/>
          </p:cNvSpPr>
          <p:nvPr/>
        </p:nvSpPr>
        <p:spPr bwMode="auto">
          <a:xfrm>
            <a:off x="5689600" y="1312863"/>
            <a:ext cx="908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names</a:t>
            </a:r>
          </a:p>
        </p:txBody>
      </p:sp>
      <p:sp>
        <p:nvSpPr>
          <p:cNvPr id="617495" name="Rectangle 23"/>
          <p:cNvSpPr>
            <a:spLocks noChangeArrowheads="1"/>
          </p:cNvSpPr>
          <p:nvPr/>
        </p:nvSpPr>
        <p:spPr bwMode="auto">
          <a:xfrm>
            <a:off x="6610350" y="17621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Chandni</a:t>
            </a:r>
          </a:p>
        </p:txBody>
      </p:sp>
      <p:sp>
        <p:nvSpPr>
          <p:cNvPr id="617496" name="Rectangle 24"/>
          <p:cNvSpPr>
            <a:spLocks noChangeArrowheads="1"/>
          </p:cNvSpPr>
          <p:nvPr/>
        </p:nvSpPr>
        <p:spPr bwMode="auto">
          <a:xfrm>
            <a:off x="6610350" y="20288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Alvin</a:t>
            </a:r>
          </a:p>
        </p:txBody>
      </p:sp>
      <p:sp>
        <p:nvSpPr>
          <p:cNvPr id="617497" name="Rectangle 25"/>
          <p:cNvSpPr>
            <a:spLocks noChangeArrowheads="1"/>
          </p:cNvSpPr>
          <p:nvPr/>
        </p:nvSpPr>
        <p:spPr bwMode="auto">
          <a:xfrm>
            <a:off x="6610350" y="22955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Ratna</a:t>
            </a:r>
          </a:p>
        </p:txBody>
      </p:sp>
      <p:sp>
        <p:nvSpPr>
          <p:cNvPr id="617498" name="Rectangle 26"/>
          <p:cNvSpPr>
            <a:spLocks noChangeArrowheads="1"/>
          </p:cNvSpPr>
          <p:nvPr/>
        </p:nvSpPr>
        <p:spPr bwMode="auto">
          <a:xfrm>
            <a:off x="6610350" y="25622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Lily</a:t>
            </a:r>
          </a:p>
        </p:txBody>
      </p:sp>
      <p:sp>
        <p:nvSpPr>
          <p:cNvPr id="617499" name="Rectangle 27"/>
          <p:cNvSpPr>
            <a:spLocks noChangeArrowheads="1"/>
          </p:cNvSpPr>
          <p:nvPr/>
        </p:nvSpPr>
        <p:spPr bwMode="auto">
          <a:xfrm>
            <a:off x="6610350" y="28289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Luan</a:t>
            </a:r>
          </a:p>
        </p:txBody>
      </p:sp>
      <p:sp>
        <p:nvSpPr>
          <p:cNvPr id="617500" name="Rectangle 28"/>
          <p:cNvSpPr>
            <a:spLocks noChangeArrowheads="1"/>
          </p:cNvSpPr>
          <p:nvPr/>
        </p:nvSpPr>
        <p:spPr bwMode="auto">
          <a:xfrm>
            <a:off x="6610350" y="30956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Carey</a:t>
            </a:r>
          </a:p>
        </p:txBody>
      </p:sp>
      <p:sp>
        <p:nvSpPr>
          <p:cNvPr id="617501" name="Rectangle 29"/>
          <p:cNvSpPr>
            <a:spLocks noChangeArrowheads="1"/>
          </p:cNvSpPr>
          <p:nvPr/>
        </p:nvSpPr>
        <p:spPr bwMode="auto">
          <a:xfrm>
            <a:off x="6610350" y="33623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Silvia</a:t>
            </a:r>
          </a:p>
        </p:txBody>
      </p:sp>
      <p:sp>
        <p:nvSpPr>
          <p:cNvPr id="617502" name="Text Box 30"/>
          <p:cNvSpPr txBox="1">
            <a:spLocks noChangeArrowheads="1"/>
          </p:cNvSpPr>
          <p:nvPr/>
        </p:nvSpPr>
        <p:spPr bwMode="auto">
          <a:xfrm>
            <a:off x="7950200" y="1436688"/>
            <a:ext cx="639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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  <a:sym typeface="Wingdings" pitchFamily="2" charset="2"/>
              </a:rPr>
              <a:t>a</a:t>
            </a:r>
            <a:endParaRPr lang="en-US" sz="2000" b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17503" name="Text Box 31"/>
          <p:cNvSpPr txBox="1">
            <a:spLocks noChangeArrowheads="1"/>
          </p:cNvSpPr>
          <p:nvPr/>
        </p:nvSpPr>
        <p:spPr bwMode="auto">
          <a:xfrm>
            <a:off x="7940675" y="3627438"/>
            <a:ext cx="66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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  <a:sym typeface="Wingdings" pitchFamily="2" charset="2"/>
              </a:rPr>
              <a:t>b</a:t>
            </a:r>
            <a:endParaRPr lang="en-US" sz="2000" b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17505" name="Line 33"/>
          <p:cNvSpPr>
            <a:spLocks noChangeShapeType="1"/>
          </p:cNvSpPr>
          <p:nvPr/>
        </p:nvSpPr>
        <p:spPr bwMode="auto">
          <a:xfrm>
            <a:off x="223838" y="39814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506" name="Line 34"/>
          <p:cNvSpPr>
            <a:spLocks noChangeShapeType="1"/>
          </p:cNvSpPr>
          <p:nvPr/>
        </p:nvSpPr>
        <p:spPr bwMode="auto">
          <a:xfrm>
            <a:off x="223838" y="42386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507" name="Line 35"/>
          <p:cNvSpPr>
            <a:spLocks noChangeShapeType="1"/>
          </p:cNvSpPr>
          <p:nvPr/>
        </p:nvSpPr>
        <p:spPr bwMode="auto">
          <a:xfrm>
            <a:off x="185738" y="47625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508" name="Rectangle 36"/>
          <p:cNvSpPr>
            <a:spLocks noChangeArrowheads="1"/>
          </p:cNvSpPr>
          <p:nvPr/>
        </p:nvSpPr>
        <p:spPr bwMode="auto">
          <a:xfrm>
            <a:off x="6524625" y="1400175"/>
            <a:ext cx="1543050" cy="40957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509" name="Rectangle 37"/>
          <p:cNvSpPr>
            <a:spLocks noChangeArrowheads="1"/>
          </p:cNvSpPr>
          <p:nvPr/>
        </p:nvSpPr>
        <p:spPr bwMode="auto">
          <a:xfrm>
            <a:off x="457200" y="4068763"/>
            <a:ext cx="5267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b</a:t>
            </a:r>
            <a:r>
              <a:rPr lang="en-US">
                <a:cs typeface="Times New Roman" pitchFamily="18" charset="0"/>
              </a:rPr>
              <a:t> = 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&lt;points-to-Luan&gt;;</a:t>
            </a:r>
          </a:p>
        </p:txBody>
      </p:sp>
      <p:sp>
        <p:nvSpPr>
          <p:cNvPr id="617510" name="Line 38"/>
          <p:cNvSpPr>
            <a:spLocks noChangeShapeType="1"/>
          </p:cNvSpPr>
          <p:nvPr/>
        </p:nvSpPr>
        <p:spPr bwMode="auto">
          <a:xfrm>
            <a:off x="185738" y="47625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511" name="Rectangle 39"/>
          <p:cNvSpPr>
            <a:spLocks noChangeArrowheads="1"/>
          </p:cNvSpPr>
          <p:nvPr/>
        </p:nvSpPr>
        <p:spPr bwMode="auto">
          <a:xfrm>
            <a:off x="6524625" y="1409700"/>
            <a:ext cx="1543050" cy="40957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17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617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3.33333E-6 0.2736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6175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6174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17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2916 " pathEditMode="relative" ptsTypes="AA">
                                      <p:cBhvr>
                                        <p:cTn id="60" dur="2000" fill="hold"/>
                                        <p:tgtEl>
                                          <p:spTgt spid="6175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00312 0.15833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6175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89" grpId="0"/>
      <p:bldP spid="617502" grpId="0"/>
      <p:bldP spid="617503" grpId="0"/>
      <p:bldP spid="617503" grpId="1"/>
      <p:bldP spid="617505" grpId="0" animBg="1"/>
      <p:bldP spid="617505" grpId="1" animBg="1"/>
      <p:bldP spid="617506" grpId="0" animBg="1"/>
      <p:bldP spid="617506" grpId="1" animBg="1"/>
      <p:bldP spid="617506" grpId="2" animBg="1"/>
      <p:bldP spid="617506" grpId="3" animBg="1"/>
      <p:bldP spid="617507" grpId="0" animBg="1"/>
      <p:bldP spid="617507" grpId="1" animBg="1"/>
      <p:bldP spid="617508" grpId="0" animBg="1"/>
      <p:bldP spid="617508" grpId="1" animBg="1"/>
      <p:bldP spid="617508" grpId="2" animBg="1"/>
      <p:bldP spid="617509" grpId="0"/>
      <p:bldP spid="617510" grpId="0" animBg="1"/>
      <p:bldP spid="617510" grpId="1" animBg="1"/>
      <p:bldP spid="617511" grpId="0" animBg="1"/>
      <p:bldP spid="617511" grpId="1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1589-FB43-4F45-AE86-A5EA08D57806}" type="slidenum">
              <a:rPr lang="en-US"/>
              <a:pPr/>
              <a:t>61</a:t>
            </a:fld>
            <a:endParaRPr lang="en-US"/>
          </a:p>
        </p:txBody>
      </p:sp>
      <p:sp>
        <p:nvSpPr>
          <p:cNvPr id="615426" name="Text Box 2"/>
          <p:cNvSpPr txBox="1">
            <a:spLocks noChangeArrowheads="1"/>
          </p:cNvSpPr>
          <p:nvPr/>
        </p:nvSpPr>
        <p:spPr bwMode="auto">
          <a:xfrm>
            <a:off x="152400" y="1066800"/>
            <a:ext cx="5238750" cy="55880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&lt;list&gt;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algorithm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list&lt;string&gt;  n;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n.push_back("carey");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n.push_back("rick");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n.push_back("alex");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list&lt;string&gt;::iterator itr;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itr = </a:t>
            </a:r>
            <a:r>
              <a:rPr lang="en-US">
                <a:solidFill>
                  <a:srgbClr val="990000"/>
                </a:solidFill>
                <a:ea typeface="MS Mincho" pitchFamily="49" charset="-128"/>
                <a:cs typeface="Times New Roman" pitchFamily="18" charset="0"/>
              </a:rPr>
              <a:t>find</a:t>
            </a:r>
            <a:r>
              <a:rPr lang="en-US">
                <a:ea typeface="MS Mincho" pitchFamily="49" charset="-128"/>
                <a:cs typeface="Times New Roman" pitchFamily="18" charset="0"/>
              </a:rPr>
              <a:t>(</a:t>
            </a:r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n.begin()</a:t>
            </a:r>
            <a:r>
              <a:rPr lang="en-US">
                <a:ea typeface="MS Mincho" pitchFamily="49" charset="-128"/>
                <a:cs typeface="Times New Roman" pitchFamily="18" charset="0"/>
              </a:rPr>
              <a:t>,</a:t>
            </a:r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n.end()</a:t>
            </a:r>
            <a:r>
              <a:rPr lang="en-US">
                <a:ea typeface="MS Mincho" pitchFamily="49" charset="-128"/>
                <a:cs typeface="Times New Roman" pitchFamily="18" charset="0"/>
              </a:rPr>
              <a:t>,“Al");</a:t>
            </a:r>
            <a:endParaRPr lang="en-US" b="0"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if (itr != </a:t>
            </a:r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n.end()</a:t>
            </a:r>
            <a:r>
              <a:rPr lang="en-US">
                <a:ea typeface="MS Mincho" pitchFamily="49" charset="-128"/>
                <a:cs typeface="Times New Roman" pitchFamily="18" charset="0"/>
              </a:rPr>
              <a:t>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cout &lt;&lt; “Hello: “ &lt;&lt; *itr;   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else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cout &lt;&lt; “Not there\n”;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615430" name="Text Box 6"/>
          <p:cNvSpPr txBox="1">
            <a:spLocks noChangeArrowheads="1"/>
          </p:cNvSpPr>
          <p:nvPr/>
        </p:nvSpPr>
        <p:spPr bwMode="auto">
          <a:xfrm>
            <a:off x="5451475" y="971550"/>
            <a:ext cx="35496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This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find</a:t>
            </a:r>
            <a:r>
              <a:rPr lang="en-US" sz="24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function also works with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arrays</a:t>
            </a:r>
            <a:r>
              <a:rPr lang="en-US" sz="24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615431" name="Text Box 7"/>
          <p:cNvSpPr txBox="1">
            <a:spLocks noChangeArrowheads="1"/>
          </p:cNvSpPr>
          <p:nvPr/>
        </p:nvSpPr>
        <p:spPr bwMode="auto">
          <a:xfrm>
            <a:off x="138113" y="1066800"/>
            <a:ext cx="5253037" cy="55880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&lt;iostream&gt;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algorithm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using namespace std;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int a[4] = {1,5,10,25};</a:t>
            </a:r>
            <a:endParaRPr lang="en-US" b="0"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int *ptr;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ptr = </a:t>
            </a:r>
            <a:r>
              <a:rPr lang="en-US">
                <a:solidFill>
                  <a:srgbClr val="990000"/>
                </a:solidFill>
                <a:ea typeface="MS Mincho" pitchFamily="49" charset="-128"/>
                <a:cs typeface="Times New Roman" pitchFamily="18" charset="0"/>
              </a:rPr>
              <a:t>find</a:t>
            </a:r>
            <a:r>
              <a:rPr lang="en-US">
                <a:ea typeface="MS Mincho" pitchFamily="49" charset="-128"/>
                <a:cs typeface="Times New Roman" pitchFamily="18" charset="0"/>
              </a:rPr>
              <a:t>(</a:t>
            </a:r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&amp;a[0]</a:t>
            </a:r>
            <a:r>
              <a:rPr lang="en-US">
                <a:ea typeface="MS Mincho" pitchFamily="49" charset="-128"/>
                <a:cs typeface="Times New Roman" pitchFamily="18" charset="0"/>
              </a:rPr>
              <a:t>,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&amp;a[4]</a:t>
            </a:r>
            <a:r>
              <a:rPr lang="en-US">
                <a:ea typeface="MS Mincho" pitchFamily="49" charset="-128"/>
                <a:cs typeface="Times New Roman" pitchFamily="18" charset="0"/>
              </a:rPr>
              <a:t>,19);</a:t>
            </a:r>
            <a:endParaRPr lang="en-US" b="0"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if (ptr == 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&amp;a[4]</a:t>
            </a:r>
            <a:r>
              <a:rPr lang="en-US">
                <a:ea typeface="MS Mincho" pitchFamily="49" charset="-128"/>
                <a:cs typeface="Times New Roman" pitchFamily="18" charset="0"/>
              </a:rPr>
              <a:t>)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cout &lt;&lt; “Item not found!\n”;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else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cout &lt;&lt; “Found ” &lt;&lt; *ptr;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  <a:p>
            <a:endParaRPr lang="en-US" b="0"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</p:txBody>
      </p:sp>
      <p:sp>
        <p:nvSpPr>
          <p:cNvPr id="615433" name="Text Box 9"/>
          <p:cNvSpPr txBox="1">
            <a:spLocks noChangeArrowheads="1"/>
          </p:cNvSpPr>
          <p:nvPr/>
        </p:nvSpPr>
        <p:spPr bwMode="auto">
          <a:xfrm>
            <a:off x="5424488" y="1936750"/>
            <a:ext cx="368617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For the </a:t>
            </a:r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first argument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pass the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address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where you want to start searching in the array.</a:t>
            </a:r>
          </a:p>
        </p:txBody>
      </p:sp>
      <p:sp>
        <p:nvSpPr>
          <p:cNvPr id="615434" name="Text Box 10"/>
          <p:cNvSpPr txBox="1">
            <a:spLocks noChangeArrowheads="1"/>
          </p:cNvSpPr>
          <p:nvPr/>
        </p:nvSpPr>
        <p:spPr bwMode="auto">
          <a:xfrm>
            <a:off x="2208213" y="41354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15435" name="Text Box 11"/>
          <p:cNvSpPr txBox="1">
            <a:spLocks noChangeArrowheads="1"/>
          </p:cNvSpPr>
          <p:nvPr/>
        </p:nvSpPr>
        <p:spPr bwMode="auto">
          <a:xfrm>
            <a:off x="6953250" y="247967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615436" name="AutoShape 12"/>
          <p:cNvCxnSpPr>
            <a:cxnSpLocks noChangeShapeType="1"/>
            <a:stCxn id="615435" idx="1"/>
            <a:endCxn id="615434" idx="0"/>
          </p:cNvCxnSpPr>
          <p:nvPr/>
        </p:nvCxnSpPr>
        <p:spPr bwMode="auto">
          <a:xfrm rot="10800000" flipV="1">
            <a:off x="2346325" y="2708275"/>
            <a:ext cx="4606925" cy="1427163"/>
          </a:xfrm>
          <a:prstGeom prst="curvedConnector2">
            <a:avLst/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5437" name="Text Box 13"/>
          <p:cNvSpPr txBox="1">
            <a:spLocks noChangeArrowheads="1"/>
          </p:cNvSpPr>
          <p:nvPr/>
        </p:nvSpPr>
        <p:spPr bwMode="auto">
          <a:xfrm>
            <a:off x="5257800" y="3654425"/>
            <a:ext cx="3986213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For the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second argument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pass the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address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of the element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AFTER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the last </a:t>
            </a:r>
            <a:b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item your want to search.</a:t>
            </a:r>
          </a:p>
        </p:txBody>
      </p:sp>
      <p:sp>
        <p:nvSpPr>
          <p:cNvPr id="615438" name="Text Box 14"/>
          <p:cNvSpPr txBox="1">
            <a:spLocks noChangeArrowheads="1"/>
          </p:cNvSpPr>
          <p:nvPr/>
        </p:nvSpPr>
        <p:spPr bwMode="auto">
          <a:xfrm>
            <a:off x="3267075" y="41529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15439" name="Text Box 15"/>
          <p:cNvSpPr txBox="1">
            <a:spLocks noChangeArrowheads="1"/>
          </p:cNvSpPr>
          <p:nvPr/>
        </p:nvSpPr>
        <p:spPr bwMode="auto">
          <a:xfrm>
            <a:off x="6840538" y="4124325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615440" name="AutoShape 16"/>
          <p:cNvCxnSpPr>
            <a:cxnSpLocks noChangeShapeType="1"/>
            <a:stCxn id="615439" idx="1"/>
            <a:endCxn id="615438" idx="0"/>
          </p:cNvCxnSpPr>
          <p:nvPr/>
        </p:nvCxnSpPr>
        <p:spPr bwMode="auto">
          <a:xfrm rot="10800000">
            <a:off x="3405188" y="4152900"/>
            <a:ext cx="3435350" cy="200025"/>
          </a:xfrm>
          <a:prstGeom prst="curvedConnector4">
            <a:avLst>
              <a:gd name="adj1" fmla="val 48014"/>
              <a:gd name="adj2" fmla="val 214287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15441" name="Group 17"/>
          <p:cNvGrpSpPr>
            <a:grpSpLocks/>
          </p:cNvGrpSpPr>
          <p:nvPr/>
        </p:nvGrpSpPr>
        <p:grpSpPr bwMode="auto">
          <a:xfrm>
            <a:off x="3709988" y="1144588"/>
            <a:ext cx="1477962" cy="1693862"/>
            <a:chOff x="2337" y="721"/>
            <a:chExt cx="931" cy="1067"/>
          </a:xfrm>
        </p:grpSpPr>
        <p:grpSp>
          <p:nvGrpSpPr>
            <p:cNvPr id="615442" name="Group 18"/>
            <p:cNvGrpSpPr>
              <a:grpSpLocks/>
            </p:cNvGrpSpPr>
            <p:nvPr/>
          </p:nvGrpSpPr>
          <p:grpSpPr bwMode="auto">
            <a:xfrm>
              <a:off x="2337" y="721"/>
              <a:ext cx="927" cy="367"/>
              <a:chOff x="2337" y="721"/>
              <a:chExt cx="927" cy="367"/>
            </a:xfrm>
          </p:grpSpPr>
          <p:sp>
            <p:nvSpPr>
              <p:cNvPr id="615443" name="Rectangle 19"/>
              <p:cNvSpPr>
                <a:spLocks noChangeArrowheads="1"/>
              </p:cNvSpPr>
              <p:nvPr/>
            </p:nvSpPr>
            <p:spPr bwMode="auto">
              <a:xfrm>
                <a:off x="2736" y="864"/>
                <a:ext cx="528" cy="224"/>
              </a:xfrm>
              <a:prstGeom prst="rect">
                <a:avLst/>
              </a:prstGeom>
              <a:solidFill>
                <a:schemeClr val="accent1"/>
              </a:solidFill>
              <a:ln w="38100" algn="ctr">
                <a:solidFill>
                  <a:srgbClr val="008080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444" name="Text Box 20"/>
              <p:cNvSpPr txBox="1">
                <a:spLocks noChangeArrowheads="1"/>
              </p:cNvSpPr>
              <p:nvPr/>
            </p:nvSpPr>
            <p:spPr bwMode="auto">
              <a:xfrm>
                <a:off x="2337" y="721"/>
                <a:ext cx="44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a    </a:t>
                </a:r>
              </a:p>
            </p:txBody>
          </p:sp>
        </p:grpSp>
        <p:sp>
          <p:nvSpPr>
            <p:cNvPr id="615445" name="Text Box 21"/>
            <p:cNvSpPr txBox="1">
              <a:spLocks noChangeArrowheads="1"/>
            </p:cNvSpPr>
            <p:nvPr/>
          </p:nvSpPr>
          <p:spPr bwMode="auto">
            <a:xfrm>
              <a:off x="2440" y="888"/>
              <a:ext cx="3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[0]</a:t>
              </a:r>
            </a:p>
          </p:txBody>
        </p:sp>
        <p:grpSp>
          <p:nvGrpSpPr>
            <p:cNvPr id="615446" name="Group 22"/>
            <p:cNvGrpSpPr>
              <a:grpSpLocks/>
            </p:cNvGrpSpPr>
            <p:nvPr/>
          </p:nvGrpSpPr>
          <p:grpSpPr bwMode="auto">
            <a:xfrm>
              <a:off x="2360" y="948"/>
              <a:ext cx="907" cy="367"/>
              <a:chOff x="2357" y="721"/>
              <a:chExt cx="907" cy="367"/>
            </a:xfrm>
          </p:grpSpPr>
          <p:sp>
            <p:nvSpPr>
              <p:cNvPr id="615447" name="Rectangle 23"/>
              <p:cNvSpPr>
                <a:spLocks noChangeArrowheads="1"/>
              </p:cNvSpPr>
              <p:nvPr/>
            </p:nvSpPr>
            <p:spPr bwMode="auto">
              <a:xfrm>
                <a:off x="2736" y="864"/>
                <a:ext cx="528" cy="224"/>
              </a:xfrm>
              <a:prstGeom prst="rect">
                <a:avLst/>
              </a:prstGeom>
              <a:solidFill>
                <a:schemeClr val="accent1"/>
              </a:solidFill>
              <a:ln w="38100" algn="ctr">
                <a:solidFill>
                  <a:srgbClr val="008080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448" name="Text Box 24"/>
              <p:cNvSpPr txBox="1">
                <a:spLocks noChangeArrowheads="1"/>
              </p:cNvSpPr>
              <p:nvPr/>
            </p:nvSpPr>
            <p:spPr bwMode="auto">
              <a:xfrm>
                <a:off x="2357" y="721"/>
                <a:ext cx="40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     </a:t>
                </a:r>
              </a:p>
            </p:txBody>
          </p:sp>
        </p:grpSp>
        <p:sp>
          <p:nvSpPr>
            <p:cNvPr id="615449" name="Text Box 25"/>
            <p:cNvSpPr txBox="1">
              <a:spLocks noChangeArrowheads="1"/>
            </p:cNvSpPr>
            <p:nvPr/>
          </p:nvSpPr>
          <p:spPr bwMode="auto">
            <a:xfrm>
              <a:off x="2447" y="1088"/>
              <a:ext cx="3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[1]</a:t>
              </a:r>
            </a:p>
          </p:txBody>
        </p:sp>
        <p:grpSp>
          <p:nvGrpSpPr>
            <p:cNvPr id="615450" name="Group 26"/>
            <p:cNvGrpSpPr>
              <a:grpSpLocks/>
            </p:cNvGrpSpPr>
            <p:nvPr/>
          </p:nvGrpSpPr>
          <p:grpSpPr bwMode="auto">
            <a:xfrm>
              <a:off x="2361" y="1178"/>
              <a:ext cx="907" cy="367"/>
              <a:chOff x="2357" y="721"/>
              <a:chExt cx="907" cy="367"/>
            </a:xfrm>
          </p:grpSpPr>
          <p:sp>
            <p:nvSpPr>
              <p:cNvPr id="615451" name="Rectangle 27"/>
              <p:cNvSpPr>
                <a:spLocks noChangeArrowheads="1"/>
              </p:cNvSpPr>
              <p:nvPr/>
            </p:nvSpPr>
            <p:spPr bwMode="auto">
              <a:xfrm>
                <a:off x="2736" y="864"/>
                <a:ext cx="528" cy="224"/>
              </a:xfrm>
              <a:prstGeom prst="rect">
                <a:avLst/>
              </a:prstGeom>
              <a:solidFill>
                <a:schemeClr val="accent1"/>
              </a:solidFill>
              <a:ln w="38100" algn="ctr">
                <a:solidFill>
                  <a:srgbClr val="008080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452" name="Text Box 28"/>
              <p:cNvSpPr txBox="1">
                <a:spLocks noChangeArrowheads="1"/>
              </p:cNvSpPr>
              <p:nvPr/>
            </p:nvSpPr>
            <p:spPr bwMode="auto">
              <a:xfrm>
                <a:off x="2357" y="721"/>
                <a:ext cx="40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     </a:t>
                </a:r>
              </a:p>
            </p:txBody>
          </p:sp>
        </p:grpSp>
        <p:sp>
          <p:nvSpPr>
            <p:cNvPr id="615453" name="Text Box 29"/>
            <p:cNvSpPr txBox="1">
              <a:spLocks noChangeArrowheads="1"/>
            </p:cNvSpPr>
            <p:nvPr/>
          </p:nvSpPr>
          <p:spPr bwMode="auto">
            <a:xfrm>
              <a:off x="2435" y="1307"/>
              <a:ext cx="3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[2]</a:t>
              </a:r>
            </a:p>
          </p:txBody>
        </p:sp>
        <p:grpSp>
          <p:nvGrpSpPr>
            <p:cNvPr id="615454" name="Group 30"/>
            <p:cNvGrpSpPr>
              <a:grpSpLocks/>
            </p:cNvGrpSpPr>
            <p:nvPr/>
          </p:nvGrpSpPr>
          <p:grpSpPr bwMode="auto">
            <a:xfrm>
              <a:off x="2361" y="1409"/>
              <a:ext cx="907" cy="367"/>
              <a:chOff x="2357" y="721"/>
              <a:chExt cx="907" cy="367"/>
            </a:xfrm>
          </p:grpSpPr>
          <p:sp>
            <p:nvSpPr>
              <p:cNvPr id="615455" name="Rectangle 31"/>
              <p:cNvSpPr>
                <a:spLocks noChangeArrowheads="1"/>
              </p:cNvSpPr>
              <p:nvPr/>
            </p:nvSpPr>
            <p:spPr bwMode="auto">
              <a:xfrm>
                <a:off x="2736" y="864"/>
                <a:ext cx="528" cy="224"/>
              </a:xfrm>
              <a:prstGeom prst="rect">
                <a:avLst/>
              </a:prstGeom>
              <a:solidFill>
                <a:schemeClr val="accent1"/>
              </a:solidFill>
              <a:ln w="38100" algn="ctr">
                <a:solidFill>
                  <a:srgbClr val="008080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456" name="Text Box 32"/>
              <p:cNvSpPr txBox="1">
                <a:spLocks noChangeArrowheads="1"/>
              </p:cNvSpPr>
              <p:nvPr/>
            </p:nvSpPr>
            <p:spPr bwMode="auto">
              <a:xfrm>
                <a:off x="2357" y="721"/>
                <a:ext cx="40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     </a:t>
                </a:r>
              </a:p>
            </p:txBody>
          </p:sp>
        </p:grpSp>
        <p:sp>
          <p:nvSpPr>
            <p:cNvPr id="615457" name="Text Box 33"/>
            <p:cNvSpPr txBox="1">
              <a:spLocks noChangeArrowheads="1"/>
            </p:cNvSpPr>
            <p:nvPr/>
          </p:nvSpPr>
          <p:spPr bwMode="auto">
            <a:xfrm>
              <a:off x="2435" y="1538"/>
              <a:ext cx="3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[3]</a:t>
              </a:r>
            </a:p>
          </p:txBody>
        </p:sp>
      </p:grpSp>
      <p:sp>
        <p:nvSpPr>
          <p:cNvPr id="615458" name="Text Box 34"/>
          <p:cNvSpPr txBox="1">
            <a:spLocks noChangeArrowheads="1"/>
          </p:cNvSpPr>
          <p:nvPr/>
        </p:nvSpPr>
        <p:spPr bwMode="auto">
          <a:xfrm>
            <a:off x="4295775" y="132238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15459" name="Text Box 35"/>
          <p:cNvSpPr txBox="1">
            <a:spLocks noChangeArrowheads="1"/>
          </p:cNvSpPr>
          <p:nvPr/>
        </p:nvSpPr>
        <p:spPr bwMode="auto">
          <a:xfrm>
            <a:off x="4359275" y="280511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615460" name="AutoShape 36"/>
          <p:cNvCxnSpPr>
            <a:cxnSpLocks noChangeShapeType="1"/>
            <a:stCxn id="615434" idx="0"/>
            <a:endCxn id="615458" idx="1"/>
          </p:cNvCxnSpPr>
          <p:nvPr/>
        </p:nvCxnSpPr>
        <p:spPr bwMode="auto">
          <a:xfrm rot="16200000">
            <a:off x="2028825" y="1868488"/>
            <a:ext cx="2584450" cy="1949450"/>
          </a:xfrm>
          <a:prstGeom prst="curvedConnector2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5461" name="AutoShape 37"/>
          <p:cNvCxnSpPr>
            <a:cxnSpLocks noChangeShapeType="1"/>
            <a:stCxn id="615438" idx="0"/>
            <a:endCxn id="615459" idx="1"/>
          </p:cNvCxnSpPr>
          <p:nvPr/>
        </p:nvCxnSpPr>
        <p:spPr bwMode="auto">
          <a:xfrm rot="16200000">
            <a:off x="3322638" y="3116263"/>
            <a:ext cx="1119187" cy="954087"/>
          </a:xfrm>
          <a:prstGeom prst="curvedConnector2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5462" name="Rectangle 38"/>
          <p:cNvSpPr>
            <a:spLocks noChangeArrowheads="1"/>
          </p:cNvSpPr>
          <p:nvPr/>
        </p:nvSpPr>
        <p:spPr bwMode="auto">
          <a:xfrm>
            <a:off x="3870325" y="2809875"/>
            <a:ext cx="530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[4]</a:t>
            </a:r>
          </a:p>
        </p:txBody>
      </p:sp>
      <p:sp>
        <p:nvSpPr>
          <p:cNvPr id="615463" name="Text Box 39"/>
          <p:cNvSpPr txBox="1">
            <a:spLocks noChangeArrowheads="1"/>
          </p:cNvSpPr>
          <p:nvPr/>
        </p:nvSpPr>
        <p:spPr bwMode="auto">
          <a:xfrm>
            <a:off x="4470400" y="1338263"/>
            <a:ext cx="5556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1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5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10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25</a:t>
            </a:r>
          </a:p>
        </p:txBody>
      </p:sp>
      <p:sp>
        <p:nvSpPr>
          <p:cNvPr id="615464" name="Oval 40"/>
          <p:cNvSpPr>
            <a:spLocks noChangeArrowheads="1"/>
          </p:cNvSpPr>
          <p:nvPr/>
        </p:nvSpPr>
        <p:spPr bwMode="auto">
          <a:xfrm>
            <a:off x="4541838" y="1357313"/>
            <a:ext cx="441325" cy="373062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65" name="Oval 41"/>
          <p:cNvSpPr>
            <a:spLocks noChangeArrowheads="1"/>
          </p:cNvSpPr>
          <p:nvPr/>
        </p:nvSpPr>
        <p:spPr bwMode="auto">
          <a:xfrm>
            <a:off x="4543425" y="1703388"/>
            <a:ext cx="441325" cy="373062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66" name="Oval 42"/>
          <p:cNvSpPr>
            <a:spLocks noChangeArrowheads="1"/>
          </p:cNvSpPr>
          <p:nvPr/>
        </p:nvSpPr>
        <p:spPr bwMode="auto">
          <a:xfrm>
            <a:off x="4514850" y="2093913"/>
            <a:ext cx="441325" cy="373062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67" name="Oval 43"/>
          <p:cNvSpPr>
            <a:spLocks noChangeArrowheads="1"/>
          </p:cNvSpPr>
          <p:nvPr/>
        </p:nvSpPr>
        <p:spPr bwMode="auto">
          <a:xfrm>
            <a:off x="4538663" y="2460625"/>
            <a:ext cx="441325" cy="373063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68" name="Rectangle 44"/>
          <p:cNvSpPr>
            <a:spLocks noChangeArrowheads="1"/>
          </p:cNvSpPr>
          <p:nvPr/>
        </p:nvSpPr>
        <p:spPr bwMode="auto">
          <a:xfrm>
            <a:off x="304800" y="0"/>
            <a:ext cx="8839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b="0">
                <a:latin typeface="Comic Sans MS" pitchFamily="66" charset="0"/>
                <a:cs typeface="Times New Roman" pitchFamily="18" charset="0"/>
              </a:rPr>
              <a:t>The STL “find” Function</a:t>
            </a:r>
          </a:p>
        </p:txBody>
      </p:sp>
      <p:sp>
        <p:nvSpPr>
          <p:cNvPr id="615469" name="Text Box 45"/>
          <p:cNvSpPr txBox="1">
            <a:spLocks noChangeArrowheads="1"/>
          </p:cNvSpPr>
          <p:nvPr/>
        </p:nvSpPr>
        <p:spPr bwMode="auto">
          <a:xfrm>
            <a:off x="5353050" y="5216525"/>
            <a:ext cx="3624263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find 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will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return a pointer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to the found item, or to the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second parameter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if the item can’t be found.</a:t>
            </a:r>
          </a:p>
        </p:txBody>
      </p:sp>
      <p:sp>
        <p:nvSpPr>
          <p:cNvPr id="615470" name="Line 46"/>
          <p:cNvSpPr>
            <a:spLocks noChangeShapeType="1"/>
          </p:cNvSpPr>
          <p:nvPr/>
        </p:nvSpPr>
        <p:spPr bwMode="auto">
          <a:xfrm flipH="1">
            <a:off x="2466975" y="4391025"/>
            <a:ext cx="514350" cy="3238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15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615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15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15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15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33" grpId="0"/>
      <p:bldP spid="615437" grpId="0"/>
      <p:bldP spid="615462" grpId="0"/>
      <p:bldP spid="615463" grpId="0"/>
      <p:bldP spid="615464" grpId="0" animBg="1"/>
      <p:bldP spid="615464" grpId="1" animBg="1"/>
      <p:bldP spid="615465" grpId="0" animBg="1"/>
      <p:bldP spid="615465" grpId="1" animBg="1"/>
      <p:bldP spid="615466" grpId="0" animBg="1"/>
      <p:bldP spid="615466" grpId="1" animBg="1"/>
      <p:bldP spid="615467" grpId="0" animBg="1"/>
      <p:bldP spid="615467" grpId="1" animBg="1"/>
      <p:bldP spid="615469" grpId="0"/>
      <p:bldP spid="61547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D161-58A1-4C41-AA76-0AAADE537125}" type="slidenum">
              <a:rPr lang="en-US"/>
              <a:pPr/>
              <a:t>62</a:t>
            </a:fld>
            <a:endParaRPr lang="en-US"/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The find_if Function</a:t>
            </a:r>
          </a:p>
        </p:txBody>
      </p:sp>
      <p:sp>
        <p:nvSpPr>
          <p:cNvPr id="470020" name="Text Box 4"/>
          <p:cNvSpPr txBox="1">
            <a:spLocks noChangeArrowheads="1"/>
          </p:cNvSpPr>
          <p:nvPr/>
        </p:nvSpPr>
        <p:spPr bwMode="auto">
          <a:xfrm>
            <a:off x="5353050" y="809625"/>
            <a:ext cx="3697288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900" b="0">
                <a:latin typeface="Comic Sans MS" pitchFamily="66" charset="0"/>
                <a:cs typeface="Times New Roman" pitchFamily="18" charset="0"/>
              </a:rPr>
              <a:t>The </a:t>
            </a:r>
            <a:r>
              <a:rPr lang="en-US" sz="19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find_if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 func loops through a container/array and passes each item to a </a:t>
            </a:r>
            <a:r>
              <a:rPr lang="en-US" sz="19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“predicate function”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 that you specify. </a:t>
            </a:r>
          </a:p>
        </p:txBody>
      </p:sp>
      <p:sp>
        <p:nvSpPr>
          <p:cNvPr id="470061" name="Text Box 45"/>
          <p:cNvSpPr txBox="1">
            <a:spLocks noChangeArrowheads="1"/>
          </p:cNvSpPr>
          <p:nvPr/>
        </p:nvSpPr>
        <p:spPr bwMode="auto">
          <a:xfrm>
            <a:off x="138113" y="728663"/>
            <a:ext cx="5253037" cy="58928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&lt;iostream&gt;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algorithm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using namespace std;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 sz="1000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int a[4] = {1,5,10,25};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int *ptr;</a:t>
            </a:r>
          </a:p>
          <a:p>
            <a:r>
              <a:rPr lang="en-US" sz="1000">
                <a:ea typeface="MS Mincho" pitchFamily="49" charset="-128"/>
                <a:cs typeface="Times New Roman" pitchFamily="18" charset="0"/>
              </a:rPr>
              <a:t>  </a:t>
            </a:r>
            <a:endParaRPr lang="en-US" sz="1000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470062" name="Text Box 46"/>
          <p:cNvSpPr txBox="1">
            <a:spLocks noChangeArrowheads="1"/>
          </p:cNvSpPr>
          <p:nvPr/>
        </p:nvSpPr>
        <p:spPr bwMode="auto">
          <a:xfrm>
            <a:off x="2498725" y="179387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70063" name="Text Box 47"/>
          <p:cNvSpPr txBox="1">
            <a:spLocks noChangeArrowheads="1"/>
          </p:cNvSpPr>
          <p:nvPr/>
        </p:nvSpPr>
        <p:spPr bwMode="auto">
          <a:xfrm>
            <a:off x="5748338" y="23828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70065" name="Text Box 49"/>
          <p:cNvSpPr txBox="1">
            <a:spLocks noChangeArrowheads="1"/>
          </p:cNvSpPr>
          <p:nvPr/>
        </p:nvSpPr>
        <p:spPr bwMode="auto">
          <a:xfrm>
            <a:off x="4413250" y="486568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70068" name="Rectangle 52"/>
          <p:cNvSpPr>
            <a:spLocks noChangeArrowheads="1"/>
          </p:cNvSpPr>
          <p:nvPr/>
        </p:nvSpPr>
        <p:spPr bwMode="auto">
          <a:xfrm>
            <a:off x="5476875" y="3860800"/>
            <a:ext cx="354330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9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find_if</a:t>
            </a:r>
            <a:r>
              <a:rPr lang="en-US" sz="19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returns an iterator/pointer to the first item that triggers the predicate function.</a:t>
            </a:r>
            <a:endParaRPr lang="en-US" sz="19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70079" name="Rectangle 63"/>
          <p:cNvSpPr>
            <a:spLocks noChangeArrowheads="1"/>
          </p:cNvSpPr>
          <p:nvPr/>
        </p:nvSpPr>
        <p:spPr bwMode="auto">
          <a:xfrm>
            <a:off x="5438775" y="2405063"/>
            <a:ext cx="354330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9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find_if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 processes each item in the container until the predicate function </a:t>
            </a:r>
            <a:r>
              <a:rPr lang="en-US" sz="19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returns true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 or it </a:t>
            </a:r>
            <a:r>
              <a:rPr lang="en-US" sz="19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runs out of items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70080" name="Rectangle 64"/>
          <p:cNvSpPr>
            <a:spLocks noChangeArrowheads="1"/>
          </p:cNvSpPr>
          <p:nvPr/>
        </p:nvSpPr>
        <p:spPr bwMode="auto">
          <a:xfrm>
            <a:off x="266700" y="4802188"/>
            <a:ext cx="5686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cs typeface="Times New Roman" pitchFamily="18" charset="0"/>
              </a:rPr>
              <a:t> ptr = </a:t>
            </a:r>
            <a:r>
              <a:rPr lang="en-US">
                <a:solidFill>
                  <a:srgbClr val="990000"/>
                </a:solidFill>
                <a:cs typeface="Times New Roman" pitchFamily="18" charset="0"/>
              </a:rPr>
              <a:t>find_if</a:t>
            </a:r>
            <a:r>
              <a:rPr lang="en-US">
                <a:cs typeface="Times New Roman" pitchFamily="18" charset="0"/>
              </a:rPr>
              <a:t>(</a:t>
            </a:r>
            <a:r>
              <a:rPr lang="en-US">
                <a:solidFill>
                  <a:srgbClr val="008080"/>
                </a:solidFill>
                <a:cs typeface="Times New Roman" pitchFamily="18" charset="0"/>
              </a:rPr>
              <a:t>&amp;a[0],&amp;a[4],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is_even</a:t>
            </a:r>
            <a:r>
              <a:rPr lang="en-US">
                <a:cs typeface="Times New Roman" pitchFamily="18" charset="0"/>
              </a:rPr>
              <a:t>);</a:t>
            </a:r>
          </a:p>
        </p:txBody>
      </p:sp>
      <p:sp>
        <p:nvSpPr>
          <p:cNvPr id="470081" name="Rectangle 65"/>
          <p:cNvSpPr>
            <a:spLocks noChangeArrowheads="1"/>
          </p:cNvSpPr>
          <p:nvPr/>
        </p:nvSpPr>
        <p:spPr bwMode="auto">
          <a:xfrm>
            <a:off x="400050" y="5202238"/>
            <a:ext cx="56864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cs typeface="Times New Roman" pitchFamily="18" charset="0"/>
              </a:rPr>
              <a:t>if (ptr == &amp;a[4])</a:t>
            </a:r>
          </a:p>
          <a:p>
            <a:r>
              <a:rPr lang="en-US">
                <a:cs typeface="Times New Roman" pitchFamily="18" charset="0"/>
              </a:rPr>
              <a:t>  cout &lt;&lt; “No even numbers!\n”;</a:t>
            </a:r>
          </a:p>
          <a:p>
            <a:r>
              <a:rPr lang="en-US">
                <a:cs typeface="Times New Roman" pitchFamily="18" charset="0"/>
              </a:rPr>
              <a:t>else</a:t>
            </a:r>
          </a:p>
          <a:p>
            <a:r>
              <a:rPr lang="en-US">
                <a:cs typeface="Times New Roman" pitchFamily="18" charset="0"/>
              </a:rPr>
              <a:t>  cout &lt;&lt; “Found even num: “&lt;&lt;*ptr;</a:t>
            </a:r>
          </a:p>
        </p:txBody>
      </p:sp>
      <p:sp>
        <p:nvSpPr>
          <p:cNvPr id="470082" name="Rectangle 66"/>
          <p:cNvSpPr>
            <a:spLocks noChangeArrowheads="1"/>
          </p:cNvSpPr>
          <p:nvPr/>
        </p:nvSpPr>
        <p:spPr bwMode="auto">
          <a:xfrm>
            <a:off x="171450" y="1801813"/>
            <a:ext cx="5286375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bool is_even(int n) // predicate func</a:t>
            </a:r>
          </a:p>
          <a:p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{</a:t>
            </a:r>
          </a:p>
          <a:p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  if (n % 2 == 0)</a:t>
            </a:r>
          </a:p>
          <a:p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    return(true);</a:t>
            </a:r>
          </a:p>
          <a:p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  else return(false);</a:t>
            </a:r>
          </a:p>
          <a:p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}</a:t>
            </a:r>
          </a:p>
        </p:txBody>
      </p:sp>
      <p:sp>
        <p:nvSpPr>
          <p:cNvPr id="470083" name="Line 67"/>
          <p:cNvSpPr>
            <a:spLocks noChangeShapeType="1"/>
          </p:cNvSpPr>
          <p:nvPr/>
        </p:nvSpPr>
        <p:spPr bwMode="auto">
          <a:xfrm>
            <a:off x="1533525" y="2124075"/>
            <a:ext cx="2952750" cy="2819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0085" name="Rectangle 69"/>
          <p:cNvSpPr>
            <a:spLocks noChangeArrowheads="1"/>
          </p:cNvSpPr>
          <p:nvPr/>
        </p:nvSpPr>
        <p:spPr bwMode="auto">
          <a:xfrm>
            <a:off x="5448300" y="762000"/>
            <a:ext cx="3486150" cy="502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0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70086" name="Rectangle 70"/>
          <p:cNvSpPr>
            <a:spLocks noChangeArrowheads="1"/>
          </p:cNvSpPr>
          <p:nvPr/>
        </p:nvSpPr>
        <p:spPr bwMode="auto">
          <a:xfrm>
            <a:off x="6610350" y="14954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1</a:t>
            </a:r>
          </a:p>
        </p:txBody>
      </p:sp>
      <p:sp>
        <p:nvSpPr>
          <p:cNvPr id="470087" name="Text Box 71"/>
          <p:cNvSpPr txBox="1">
            <a:spLocks noChangeArrowheads="1"/>
          </p:cNvSpPr>
          <p:nvPr/>
        </p:nvSpPr>
        <p:spPr bwMode="auto">
          <a:xfrm>
            <a:off x="5964238" y="1041400"/>
            <a:ext cx="655637" cy="187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a</a:t>
            </a:r>
          </a:p>
          <a:p>
            <a:r>
              <a:rPr lang="en-US" sz="1900" b="0">
                <a:latin typeface="Comic Sans MS" pitchFamily="66" charset="0"/>
                <a:cs typeface="Times New Roman" pitchFamily="18" charset="0"/>
              </a:rPr>
              <a:t>  [0]</a:t>
            </a:r>
          </a:p>
          <a:p>
            <a:r>
              <a:rPr lang="en-US" sz="1900" b="0">
                <a:latin typeface="Comic Sans MS" pitchFamily="66" charset="0"/>
                <a:cs typeface="Times New Roman" pitchFamily="18" charset="0"/>
              </a:rPr>
              <a:t>  [1]</a:t>
            </a:r>
          </a:p>
          <a:p>
            <a:r>
              <a:rPr lang="en-US" sz="1900" b="0">
                <a:latin typeface="Comic Sans MS" pitchFamily="66" charset="0"/>
                <a:cs typeface="Times New Roman" pitchFamily="18" charset="0"/>
              </a:rPr>
              <a:t>  [2]</a:t>
            </a:r>
          </a:p>
          <a:p>
            <a:r>
              <a:rPr lang="en-US" sz="1900" b="0">
                <a:latin typeface="Comic Sans MS" pitchFamily="66" charset="0"/>
                <a:cs typeface="Times New Roman" pitchFamily="18" charset="0"/>
              </a:rPr>
              <a:t>  [3]</a:t>
            </a:r>
          </a:p>
          <a:p>
            <a:endParaRPr lang="en-US" sz="19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70088" name="Rectangle 72"/>
          <p:cNvSpPr>
            <a:spLocks noChangeArrowheads="1"/>
          </p:cNvSpPr>
          <p:nvPr/>
        </p:nvSpPr>
        <p:spPr bwMode="auto">
          <a:xfrm>
            <a:off x="6610350" y="17621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5</a:t>
            </a:r>
          </a:p>
        </p:txBody>
      </p:sp>
      <p:sp>
        <p:nvSpPr>
          <p:cNvPr id="470089" name="Rectangle 73"/>
          <p:cNvSpPr>
            <a:spLocks noChangeArrowheads="1"/>
          </p:cNvSpPr>
          <p:nvPr/>
        </p:nvSpPr>
        <p:spPr bwMode="auto">
          <a:xfrm>
            <a:off x="6610350" y="20288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10</a:t>
            </a:r>
          </a:p>
        </p:txBody>
      </p:sp>
      <p:sp>
        <p:nvSpPr>
          <p:cNvPr id="470090" name="Rectangle 74"/>
          <p:cNvSpPr>
            <a:spLocks noChangeArrowheads="1"/>
          </p:cNvSpPr>
          <p:nvPr/>
        </p:nvSpPr>
        <p:spPr bwMode="auto">
          <a:xfrm>
            <a:off x="6610350" y="22955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25</a:t>
            </a:r>
          </a:p>
        </p:txBody>
      </p:sp>
      <p:sp>
        <p:nvSpPr>
          <p:cNvPr id="470099" name="Line 83"/>
          <p:cNvSpPr>
            <a:spLocks noChangeShapeType="1"/>
          </p:cNvSpPr>
          <p:nvPr/>
        </p:nvSpPr>
        <p:spPr bwMode="auto">
          <a:xfrm>
            <a:off x="176213" y="49911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100" name="Rectangle 84"/>
          <p:cNvSpPr>
            <a:spLocks noChangeArrowheads="1"/>
          </p:cNvSpPr>
          <p:nvPr/>
        </p:nvSpPr>
        <p:spPr bwMode="auto">
          <a:xfrm>
            <a:off x="6524625" y="1409700"/>
            <a:ext cx="1543050" cy="40957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101" name="Rectangle 85"/>
          <p:cNvSpPr>
            <a:spLocks noChangeArrowheads="1"/>
          </p:cNvSpPr>
          <p:nvPr/>
        </p:nvSpPr>
        <p:spPr bwMode="auto">
          <a:xfrm>
            <a:off x="7146925" y="1430338"/>
            <a:ext cx="29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1</a:t>
            </a:r>
          </a:p>
        </p:txBody>
      </p:sp>
      <p:sp>
        <p:nvSpPr>
          <p:cNvPr id="470102" name="Line 86"/>
          <p:cNvSpPr>
            <a:spLocks noChangeShapeType="1"/>
          </p:cNvSpPr>
          <p:nvPr/>
        </p:nvSpPr>
        <p:spPr bwMode="auto">
          <a:xfrm>
            <a:off x="-28575" y="19812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103" name="Line 87"/>
          <p:cNvSpPr>
            <a:spLocks noChangeShapeType="1"/>
          </p:cNvSpPr>
          <p:nvPr/>
        </p:nvSpPr>
        <p:spPr bwMode="auto">
          <a:xfrm>
            <a:off x="200025" y="253365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104" name="Line 88"/>
          <p:cNvSpPr>
            <a:spLocks noChangeShapeType="1"/>
          </p:cNvSpPr>
          <p:nvPr/>
        </p:nvSpPr>
        <p:spPr bwMode="auto">
          <a:xfrm>
            <a:off x="190500" y="306705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105" name="Rectangle 89"/>
          <p:cNvSpPr>
            <a:spLocks noChangeArrowheads="1"/>
          </p:cNvSpPr>
          <p:nvPr/>
        </p:nvSpPr>
        <p:spPr bwMode="auto">
          <a:xfrm>
            <a:off x="7126288" y="169703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5</a:t>
            </a:r>
          </a:p>
        </p:txBody>
      </p:sp>
      <p:sp>
        <p:nvSpPr>
          <p:cNvPr id="470106" name="Line 90"/>
          <p:cNvSpPr>
            <a:spLocks noChangeShapeType="1"/>
          </p:cNvSpPr>
          <p:nvPr/>
        </p:nvSpPr>
        <p:spPr bwMode="auto">
          <a:xfrm>
            <a:off x="-38100" y="19812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107" name="Line 91"/>
          <p:cNvSpPr>
            <a:spLocks noChangeShapeType="1"/>
          </p:cNvSpPr>
          <p:nvPr/>
        </p:nvSpPr>
        <p:spPr bwMode="auto">
          <a:xfrm>
            <a:off x="190500" y="253365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108" name="Line 92"/>
          <p:cNvSpPr>
            <a:spLocks noChangeShapeType="1"/>
          </p:cNvSpPr>
          <p:nvPr/>
        </p:nvSpPr>
        <p:spPr bwMode="auto">
          <a:xfrm>
            <a:off x="180975" y="306705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109" name="Rectangle 93"/>
          <p:cNvSpPr>
            <a:spLocks noChangeArrowheads="1"/>
          </p:cNvSpPr>
          <p:nvPr/>
        </p:nvSpPr>
        <p:spPr bwMode="auto">
          <a:xfrm>
            <a:off x="7069138" y="1963738"/>
            <a:ext cx="454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10</a:t>
            </a:r>
          </a:p>
        </p:txBody>
      </p:sp>
      <p:sp>
        <p:nvSpPr>
          <p:cNvPr id="470110" name="Line 94"/>
          <p:cNvSpPr>
            <a:spLocks noChangeShapeType="1"/>
          </p:cNvSpPr>
          <p:nvPr/>
        </p:nvSpPr>
        <p:spPr bwMode="auto">
          <a:xfrm>
            <a:off x="-38100" y="1971675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111" name="Line 95"/>
          <p:cNvSpPr>
            <a:spLocks noChangeShapeType="1"/>
          </p:cNvSpPr>
          <p:nvPr/>
        </p:nvSpPr>
        <p:spPr bwMode="auto">
          <a:xfrm>
            <a:off x="190500" y="2524125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112" name="Line 96"/>
          <p:cNvSpPr>
            <a:spLocks noChangeShapeType="1"/>
          </p:cNvSpPr>
          <p:nvPr/>
        </p:nvSpPr>
        <p:spPr bwMode="auto">
          <a:xfrm>
            <a:off x="466725" y="280035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70118" name="Group 102"/>
          <p:cNvGrpSpPr>
            <a:grpSpLocks/>
          </p:cNvGrpSpPr>
          <p:nvPr/>
        </p:nvGrpSpPr>
        <p:grpSpPr bwMode="auto">
          <a:xfrm>
            <a:off x="3719513" y="3362325"/>
            <a:ext cx="1277937" cy="457200"/>
            <a:chOff x="-37" y="4781"/>
            <a:chExt cx="805" cy="288"/>
          </a:xfrm>
        </p:grpSpPr>
        <p:sp>
          <p:nvSpPr>
            <p:cNvPr id="470119" name="Text Box 103"/>
            <p:cNvSpPr txBox="1">
              <a:spLocks noChangeArrowheads="1"/>
            </p:cNvSpPr>
            <p:nvPr/>
          </p:nvSpPr>
          <p:spPr bwMode="auto">
            <a:xfrm>
              <a:off x="-37" y="4781"/>
              <a:ext cx="4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ptr </a:t>
              </a:r>
            </a:p>
          </p:txBody>
        </p:sp>
        <p:sp>
          <p:nvSpPr>
            <p:cNvPr id="470120" name="Rectangle 104"/>
            <p:cNvSpPr>
              <a:spLocks noChangeArrowheads="1"/>
            </p:cNvSpPr>
            <p:nvPr/>
          </p:nvSpPr>
          <p:spPr bwMode="auto">
            <a:xfrm>
              <a:off x="336" y="4800"/>
              <a:ext cx="432" cy="240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0121" name="Line 105"/>
          <p:cNvSpPr>
            <a:spLocks noChangeShapeType="1"/>
          </p:cNvSpPr>
          <p:nvPr/>
        </p:nvSpPr>
        <p:spPr bwMode="auto">
          <a:xfrm>
            <a:off x="157163" y="46291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122" name="Text Box 106"/>
          <p:cNvSpPr txBox="1">
            <a:spLocks noChangeArrowheads="1"/>
          </p:cNvSpPr>
          <p:nvPr/>
        </p:nvSpPr>
        <p:spPr bwMode="auto">
          <a:xfrm>
            <a:off x="4651375" y="3389313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70123" name="Text Box 107"/>
          <p:cNvSpPr txBox="1">
            <a:spLocks noChangeArrowheads="1"/>
          </p:cNvSpPr>
          <p:nvPr/>
        </p:nvSpPr>
        <p:spPr bwMode="auto">
          <a:xfrm>
            <a:off x="6623050" y="1970088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470124" name="AutoShape 108"/>
          <p:cNvCxnSpPr>
            <a:cxnSpLocks noChangeShapeType="1"/>
            <a:stCxn id="470122" idx="3"/>
            <a:endCxn id="470089" idx="1"/>
          </p:cNvCxnSpPr>
          <p:nvPr/>
        </p:nvCxnSpPr>
        <p:spPr bwMode="auto">
          <a:xfrm flipV="1">
            <a:off x="4911725" y="2162175"/>
            <a:ext cx="1689100" cy="1425575"/>
          </a:xfrm>
          <a:prstGeom prst="curvedConnector3">
            <a:avLst>
              <a:gd name="adj1" fmla="val 50282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0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70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0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70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-0.51042 0.02083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470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21" y="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2000"/>
                                        <p:tgtEl>
                                          <p:spTgt spid="470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0277 L 3.33333E-6 0.04166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470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-0.50938 -0.01528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470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469" y="-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4305 L 3.33333E-6 0.08055 " pathEditMode="relative" rAng="0" ptsTypes="AA">
                                      <p:cBhvr>
                                        <p:cTn id="145" dur="2000" fill="hold"/>
                                        <p:tgtEl>
                                          <p:spTgt spid="470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2000"/>
                                        <p:tgtEl>
                                          <p:spTgt spid="470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0208 L -0.51042 -0.05209 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470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21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1000"/>
                                        <p:tgtEl>
                                          <p:spTgt spid="470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470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68" grpId="0"/>
      <p:bldP spid="470079" grpId="0"/>
      <p:bldP spid="470080" grpId="0"/>
      <p:bldP spid="470081" grpId="0"/>
      <p:bldP spid="470082" grpId="0"/>
      <p:bldP spid="470083" grpId="0" animBg="1"/>
      <p:bldP spid="470083" grpId="1" animBg="1"/>
      <p:bldP spid="470086" grpId="0" animBg="1"/>
      <p:bldP spid="470087" grpId="0"/>
      <p:bldP spid="470088" grpId="0" animBg="1"/>
      <p:bldP spid="470089" grpId="0" animBg="1"/>
      <p:bldP spid="470090" grpId="0" animBg="1"/>
      <p:bldP spid="470099" grpId="0" animBg="1"/>
      <p:bldP spid="470100" grpId="0" animBg="1"/>
      <p:bldP spid="470100" grpId="1" animBg="1"/>
      <p:bldP spid="470100" grpId="2" animBg="1"/>
      <p:bldP spid="470100" grpId="3" animBg="1"/>
      <p:bldP spid="470101" grpId="0"/>
      <p:bldP spid="470101" grpId="1"/>
      <p:bldP spid="470101" grpId="2"/>
      <p:bldP spid="470102" grpId="0" animBg="1"/>
      <p:bldP spid="470102" grpId="1" animBg="1"/>
      <p:bldP spid="470103" grpId="0" animBg="1"/>
      <p:bldP spid="470103" grpId="1" animBg="1"/>
      <p:bldP spid="470104" grpId="0" animBg="1"/>
      <p:bldP spid="470104" grpId="1" animBg="1"/>
      <p:bldP spid="470105" grpId="0"/>
      <p:bldP spid="470105" grpId="1"/>
      <p:bldP spid="470105" grpId="2"/>
      <p:bldP spid="470106" grpId="0" animBg="1"/>
      <p:bldP spid="470106" grpId="1" animBg="1"/>
      <p:bldP spid="470107" grpId="0" animBg="1"/>
      <p:bldP spid="470107" grpId="1" animBg="1"/>
      <p:bldP spid="470108" grpId="0" animBg="1"/>
      <p:bldP spid="470108" grpId="1" animBg="1"/>
      <p:bldP spid="470109" grpId="0"/>
      <p:bldP spid="470109" grpId="1"/>
      <p:bldP spid="470110" grpId="0" animBg="1"/>
      <p:bldP spid="470110" grpId="1" animBg="1"/>
      <p:bldP spid="470111" grpId="0" animBg="1"/>
      <p:bldP spid="470111" grpId="1" animBg="1"/>
      <p:bldP spid="470112" grpId="0" animBg="1"/>
      <p:bldP spid="470112" grpId="1" animBg="1"/>
      <p:bldP spid="470121" grpId="0" animBg="1"/>
      <p:bldP spid="470121" grpId="1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B78A-FA60-4E78-A794-CB94952B7A66}" type="slidenum">
              <a:rPr lang="en-US"/>
              <a:pPr/>
              <a:t>63</a:t>
            </a:fld>
            <a:endParaRPr lang="en-US"/>
          </a:p>
        </p:txBody>
      </p:sp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The find_if Function</a:t>
            </a:r>
          </a:p>
        </p:txBody>
      </p:sp>
      <p:sp>
        <p:nvSpPr>
          <p:cNvPr id="619524" name="Text Box 4"/>
          <p:cNvSpPr txBox="1">
            <a:spLocks noChangeArrowheads="1"/>
          </p:cNvSpPr>
          <p:nvPr/>
        </p:nvSpPr>
        <p:spPr bwMode="auto">
          <a:xfrm>
            <a:off x="138113" y="728663"/>
            <a:ext cx="5253037" cy="60452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&lt;iostream&gt;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algorithm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using namespace std;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bool is_even(int n)</a:t>
            </a:r>
          </a:p>
          <a:p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  if (n % 2 == 0)</a:t>
            </a:r>
          </a:p>
          <a:p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    return(true);</a:t>
            </a:r>
          </a:p>
          <a:p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  else return(false);</a:t>
            </a:r>
          </a:p>
          <a:p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}</a:t>
            </a:r>
          </a:p>
          <a:p>
            <a:endParaRPr lang="en-US" sz="1000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int a[4] = {1,5,10,25};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int *ptr;</a:t>
            </a:r>
          </a:p>
          <a:p>
            <a:r>
              <a:rPr lang="en-US" sz="1000">
                <a:ea typeface="MS Mincho" pitchFamily="49" charset="-128"/>
                <a:cs typeface="Times New Roman" pitchFamily="18" charset="0"/>
              </a:rPr>
              <a:t>  </a:t>
            </a:r>
            <a:endParaRPr lang="en-US" sz="1000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ptr = </a:t>
            </a:r>
            <a:r>
              <a:rPr lang="en-US">
                <a:solidFill>
                  <a:srgbClr val="990000"/>
                </a:solidFill>
                <a:ea typeface="MS Mincho" pitchFamily="49" charset="-128"/>
                <a:cs typeface="Times New Roman" pitchFamily="18" charset="0"/>
              </a:rPr>
              <a:t>find_if</a:t>
            </a:r>
            <a:r>
              <a:rPr lang="en-US">
                <a:ea typeface="MS Mincho" pitchFamily="49" charset="-128"/>
                <a:cs typeface="Times New Roman" pitchFamily="18" charset="0"/>
              </a:rPr>
              <a:t>(</a:t>
            </a:r>
            <a:r>
              <a:rPr lang="en-US">
                <a:solidFill>
                  <a:srgbClr val="008080"/>
                </a:solidFill>
                <a:ea typeface="MS Mincho" pitchFamily="49" charset="-128"/>
                <a:cs typeface="Times New Roman" pitchFamily="18" charset="0"/>
              </a:rPr>
              <a:t>&amp;a[0],&amp;a[4],</a:t>
            </a:r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is_even</a:t>
            </a:r>
            <a:r>
              <a:rPr lang="en-US">
                <a:ea typeface="MS Mincho" pitchFamily="49" charset="-128"/>
                <a:cs typeface="Times New Roman" pitchFamily="18" charset="0"/>
              </a:rPr>
              <a:t>);</a:t>
            </a:r>
            <a:endParaRPr lang="en-US" b="0">
              <a:cs typeface="Times New Roman" pitchFamily="18" charset="0"/>
            </a:endParaRPr>
          </a:p>
          <a:p>
            <a:endParaRPr lang="en-US" sz="1000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619525" name="Text Box 5"/>
          <p:cNvSpPr txBox="1">
            <a:spLocks noChangeArrowheads="1"/>
          </p:cNvSpPr>
          <p:nvPr/>
        </p:nvSpPr>
        <p:spPr bwMode="auto">
          <a:xfrm>
            <a:off x="2498725" y="179387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19526" name="Text Box 6"/>
          <p:cNvSpPr txBox="1">
            <a:spLocks noChangeArrowheads="1"/>
          </p:cNvSpPr>
          <p:nvPr/>
        </p:nvSpPr>
        <p:spPr bwMode="auto">
          <a:xfrm>
            <a:off x="5748338" y="23828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19528" name="Text Box 8"/>
          <p:cNvSpPr txBox="1">
            <a:spLocks noChangeArrowheads="1"/>
          </p:cNvSpPr>
          <p:nvPr/>
        </p:nvSpPr>
        <p:spPr bwMode="auto">
          <a:xfrm>
            <a:off x="4413250" y="486568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19532" name="Rectangle 12"/>
          <p:cNvSpPr>
            <a:spLocks noChangeArrowheads="1"/>
          </p:cNvSpPr>
          <p:nvPr/>
        </p:nvSpPr>
        <p:spPr bwMode="auto">
          <a:xfrm>
            <a:off x="204788" y="1843088"/>
            <a:ext cx="600075" cy="312737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9534" name="Rectangle 14"/>
          <p:cNvSpPr>
            <a:spLocks noChangeArrowheads="1"/>
          </p:cNvSpPr>
          <p:nvPr/>
        </p:nvSpPr>
        <p:spPr bwMode="auto">
          <a:xfrm>
            <a:off x="5554663" y="842963"/>
            <a:ext cx="3543300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Your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predicate function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must return a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boolean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value.</a:t>
            </a:r>
            <a:endParaRPr lang="en-US" sz="22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19537" name="Rectangle 17"/>
          <p:cNvSpPr>
            <a:spLocks noChangeArrowheads="1"/>
          </p:cNvSpPr>
          <p:nvPr/>
        </p:nvSpPr>
        <p:spPr bwMode="auto">
          <a:xfrm>
            <a:off x="5543550" y="2308225"/>
            <a:ext cx="3543300" cy="176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 </a:t>
            </a:r>
            <a:r>
              <a:rPr lang="en-US" sz="22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predicate function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must accept values that are of the same type as the ones in the container/array.</a:t>
            </a:r>
            <a:endParaRPr lang="en-US" sz="22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19538" name="Line 18"/>
          <p:cNvSpPr>
            <a:spLocks noChangeShapeType="1"/>
          </p:cNvSpPr>
          <p:nvPr/>
        </p:nvSpPr>
        <p:spPr bwMode="auto">
          <a:xfrm flipH="1">
            <a:off x="742950" y="2152650"/>
            <a:ext cx="1390650" cy="20955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539" name="Rectangle 19"/>
          <p:cNvSpPr>
            <a:spLocks noChangeArrowheads="1"/>
          </p:cNvSpPr>
          <p:nvPr/>
        </p:nvSpPr>
        <p:spPr bwMode="auto">
          <a:xfrm>
            <a:off x="400050" y="5240338"/>
            <a:ext cx="56864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cs typeface="Times New Roman" pitchFamily="18" charset="0"/>
              </a:rPr>
              <a:t>if (ptr == &amp;a[4])</a:t>
            </a:r>
          </a:p>
          <a:p>
            <a:r>
              <a:rPr lang="en-US">
                <a:cs typeface="Times New Roman" pitchFamily="18" charset="0"/>
              </a:rPr>
              <a:t>  cout &lt;&lt; “No even numbers!\n”;</a:t>
            </a:r>
          </a:p>
          <a:p>
            <a:r>
              <a:rPr lang="en-US">
                <a:cs typeface="Times New Roman" pitchFamily="18" charset="0"/>
              </a:rPr>
              <a:t>else</a:t>
            </a:r>
          </a:p>
          <a:p>
            <a:r>
              <a:rPr lang="en-US">
                <a:cs typeface="Times New Roman" pitchFamily="18" charset="0"/>
              </a:rPr>
              <a:t>  cout &lt;&lt; “Found even num: “&lt;&lt;*ptr;</a:t>
            </a:r>
          </a:p>
        </p:txBody>
      </p:sp>
      <p:sp>
        <p:nvSpPr>
          <p:cNvPr id="619544" name="Rectangle 24"/>
          <p:cNvSpPr>
            <a:spLocks noChangeArrowheads="1"/>
          </p:cNvSpPr>
          <p:nvPr/>
        </p:nvSpPr>
        <p:spPr bwMode="auto">
          <a:xfrm>
            <a:off x="5470525" y="4410075"/>
            <a:ext cx="3673475" cy="219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So find_if provides a convenient way to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locate an item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in a set/map/</a:t>
            </a:r>
            <a:b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list/vector that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meets specific requirements.</a:t>
            </a:r>
          </a:p>
          <a:p>
            <a:pPr algn="ctr"/>
            <a:r>
              <a:rPr lang="en-US" sz="14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(your predicate function’s logic determines the requirements)</a:t>
            </a:r>
            <a:endParaRPr lang="en-US" sz="1400" b="0"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19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32" grpId="0" animBg="1"/>
      <p:bldP spid="619532" grpId="1" animBg="1"/>
      <p:bldP spid="619534" grpId="0"/>
      <p:bldP spid="619537" grpId="0"/>
      <p:bldP spid="619538" grpId="0" animBg="1"/>
      <p:bldP spid="619538" grpId="1" animBg="1"/>
      <p:bldP spid="61954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6D089-C9FF-49DF-AAAC-2A31220BF37F}" type="slidenum">
              <a:rPr lang="en-US"/>
              <a:pPr/>
              <a:t>64</a:t>
            </a:fld>
            <a:endParaRPr lang="en-US"/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How does find_if work?</a:t>
            </a:r>
            <a:br>
              <a:rPr lang="en-US" sz="3600"/>
            </a:br>
            <a:r>
              <a:rPr lang="en-US" sz="3600"/>
              <a:t>Using pointers to functions!</a:t>
            </a:r>
          </a:p>
        </p:txBody>
      </p:sp>
      <p:sp>
        <p:nvSpPr>
          <p:cNvPr id="551940" name="Text Box 4"/>
          <p:cNvSpPr txBox="1">
            <a:spLocks noChangeArrowheads="1"/>
          </p:cNvSpPr>
          <p:nvPr/>
        </p:nvSpPr>
        <p:spPr bwMode="auto">
          <a:xfrm>
            <a:off x="5562600" y="1100138"/>
            <a:ext cx="3581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Just like you can have pointers to ints and pointers to Squares, you can have pointers to functions!</a:t>
            </a:r>
          </a:p>
        </p:txBody>
      </p:sp>
      <p:sp>
        <p:nvSpPr>
          <p:cNvPr id="551941" name="Text Box 5"/>
          <p:cNvSpPr txBox="1">
            <a:spLocks noChangeArrowheads="1"/>
          </p:cNvSpPr>
          <p:nvPr/>
        </p:nvSpPr>
        <p:spPr bwMode="auto">
          <a:xfrm>
            <a:off x="76200" y="1066800"/>
            <a:ext cx="5486400" cy="57404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00FF"/>
                </a:solidFill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 squared(</a:t>
            </a:r>
            <a:r>
              <a:rPr lang="en-US">
                <a:solidFill>
                  <a:srgbClr val="008080"/>
                </a:solidFill>
                <a:ea typeface="MS Mincho" pitchFamily="49" charset="-128"/>
                <a:cs typeface="Times New Roman" pitchFamily="18" charset="0"/>
              </a:rPr>
              <a:t>int a</a:t>
            </a:r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) { return a*a; }</a:t>
            </a:r>
          </a:p>
          <a:p>
            <a:endParaRPr lang="en-US" sz="1000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solidFill>
                  <a:srgbClr val="CC00FF"/>
                </a:solidFill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 cubed(</a:t>
            </a:r>
            <a:r>
              <a:rPr lang="en-US">
                <a:solidFill>
                  <a:srgbClr val="008080"/>
                </a:solidFill>
                <a:ea typeface="MS Mincho" pitchFamily="49" charset="-128"/>
                <a:cs typeface="Times New Roman" pitchFamily="18" charset="0"/>
              </a:rPr>
              <a:t>int a</a:t>
            </a:r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) { return a*a*a; }</a:t>
            </a: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</a:t>
            </a:r>
            <a:r>
              <a:rPr lang="en-US">
                <a:solidFill>
                  <a:srgbClr val="CC00FF"/>
                </a:solidFill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>
                <a:ea typeface="MS Mincho" pitchFamily="49" charset="-128"/>
                <a:cs typeface="Times New Roman" pitchFamily="18" charset="0"/>
              </a:rPr>
              <a:t> (*ptr)(</a:t>
            </a:r>
            <a:r>
              <a:rPr lang="en-US">
                <a:solidFill>
                  <a:srgbClr val="008080"/>
                </a:solidFill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>
                <a:ea typeface="MS Mincho" pitchFamily="49" charset="-128"/>
                <a:cs typeface="Times New Roman" pitchFamily="18" charset="0"/>
              </a:rPr>
              <a:t>);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ptr = squared;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cout &lt;&lt; ptr(5);  // prints 25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ptr = cubed;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cout &lt;&lt; ptr(5);  // prints 125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551942" name="AutoShape 6"/>
          <p:cNvSpPr>
            <a:spLocks noChangeArrowheads="1"/>
          </p:cNvSpPr>
          <p:nvPr/>
        </p:nvSpPr>
        <p:spPr bwMode="auto">
          <a:xfrm>
            <a:off x="1668463" y="1809750"/>
            <a:ext cx="3716337" cy="2000250"/>
          </a:xfrm>
          <a:prstGeom prst="wedgeRoundRectCallout">
            <a:avLst>
              <a:gd name="adj1" fmla="val -44875"/>
              <a:gd name="adj2" fmla="val 87144"/>
              <a:gd name="adj3" fmla="val 16667"/>
            </a:avLst>
          </a:prstGeom>
          <a:solidFill>
            <a:srgbClr val="FFF5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This line says:</a:t>
            </a: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“ptr is a pointer variable that can point to any function that </a:t>
            </a:r>
            <a:r>
              <a:rPr lang="en-US" sz="2000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returns an int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, and takes a </a:t>
            </a:r>
            <a:r>
              <a:rPr lang="en-US" sz="20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single int as a parameter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551943" name="AutoShape 7"/>
          <p:cNvSpPr>
            <a:spLocks noChangeArrowheads="1"/>
          </p:cNvSpPr>
          <p:nvPr/>
        </p:nvSpPr>
        <p:spPr bwMode="auto">
          <a:xfrm>
            <a:off x="1752600" y="3313113"/>
            <a:ext cx="3716338" cy="1030287"/>
          </a:xfrm>
          <a:prstGeom prst="wedgeRoundRectCallout">
            <a:avLst>
              <a:gd name="adj1" fmla="val -44875"/>
              <a:gd name="adj2" fmla="val 122111"/>
              <a:gd name="adj3" fmla="val 16667"/>
            </a:avLst>
          </a:prstGeom>
          <a:solidFill>
            <a:srgbClr val="FFF5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This is how you point your function pointer to a particular function…</a:t>
            </a:r>
          </a:p>
        </p:txBody>
      </p:sp>
      <p:sp>
        <p:nvSpPr>
          <p:cNvPr id="551944" name="AutoShape 8"/>
          <p:cNvSpPr>
            <a:spLocks noChangeArrowheads="1"/>
          </p:cNvSpPr>
          <p:nvPr/>
        </p:nvSpPr>
        <p:spPr bwMode="auto">
          <a:xfrm>
            <a:off x="2259013" y="2971800"/>
            <a:ext cx="3716337" cy="1714500"/>
          </a:xfrm>
          <a:prstGeom prst="wedgeRoundRectCallout">
            <a:avLst>
              <a:gd name="adj1" fmla="val -44875"/>
              <a:gd name="adj2" fmla="val 93333"/>
              <a:gd name="adj3" fmla="val 16667"/>
            </a:avLst>
          </a:prstGeom>
          <a:solidFill>
            <a:srgbClr val="FFF5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You can use a function pointer with parens ( ) to call the pointed-to function just like you call any other function..</a:t>
            </a:r>
          </a:p>
        </p:txBody>
      </p:sp>
      <p:grpSp>
        <p:nvGrpSpPr>
          <p:cNvPr id="551946" name="Group 10"/>
          <p:cNvGrpSpPr>
            <a:grpSpLocks/>
          </p:cNvGrpSpPr>
          <p:nvPr/>
        </p:nvGrpSpPr>
        <p:grpSpPr bwMode="auto">
          <a:xfrm>
            <a:off x="5715000" y="5029200"/>
            <a:ext cx="1277938" cy="457200"/>
            <a:chOff x="-37" y="4781"/>
            <a:chExt cx="805" cy="288"/>
          </a:xfrm>
        </p:grpSpPr>
        <p:sp>
          <p:nvSpPr>
            <p:cNvPr id="551947" name="Text Box 11"/>
            <p:cNvSpPr txBox="1">
              <a:spLocks noChangeArrowheads="1"/>
            </p:cNvSpPr>
            <p:nvPr/>
          </p:nvSpPr>
          <p:spPr bwMode="auto">
            <a:xfrm>
              <a:off x="-37" y="4781"/>
              <a:ext cx="4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ptr </a:t>
              </a:r>
            </a:p>
          </p:txBody>
        </p:sp>
        <p:sp>
          <p:nvSpPr>
            <p:cNvPr id="551948" name="Rectangle 12"/>
            <p:cNvSpPr>
              <a:spLocks noChangeArrowheads="1"/>
            </p:cNvSpPr>
            <p:nvPr/>
          </p:nvSpPr>
          <p:spPr bwMode="auto">
            <a:xfrm>
              <a:off x="336" y="4800"/>
              <a:ext cx="432" cy="240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1949" name="Text Box 13"/>
          <p:cNvSpPr txBox="1">
            <a:spLocks noChangeArrowheads="1"/>
          </p:cNvSpPr>
          <p:nvPr/>
        </p:nvSpPr>
        <p:spPr bwMode="auto">
          <a:xfrm>
            <a:off x="6477000" y="50292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51950" name="Line 14"/>
          <p:cNvSpPr>
            <a:spLocks noChangeShapeType="1"/>
          </p:cNvSpPr>
          <p:nvPr/>
        </p:nvSpPr>
        <p:spPr bwMode="auto">
          <a:xfrm>
            <a:off x="123825" y="47053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1951" name="Line 15"/>
          <p:cNvSpPr>
            <a:spLocks noChangeShapeType="1"/>
          </p:cNvSpPr>
          <p:nvPr/>
        </p:nvSpPr>
        <p:spPr bwMode="auto">
          <a:xfrm>
            <a:off x="104775" y="52578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1952" name="Text Box 16"/>
          <p:cNvSpPr txBox="1">
            <a:spLocks noChangeArrowheads="1"/>
          </p:cNvSpPr>
          <p:nvPr/>
        </p:nvSpPr>
        <p:spPr bwMode="auto">
          <a:xfrm>
            <a:off x="4559300" y="100965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551953" name="AutoShape 17"/>
          <p:cNvCxnSpPr>
            <a:cxnSpLocks noChangeShapeType="1"/>
            <a:stCxn id="551949" idx="3"/>
            <a:endCxn id="551952" idx="3"/>
          </p:cNvCxnSpPr>
          <p:nvPr/>
        </p:nvCxnSpPr>
        <p:spPr bwMode="auto">
          <a:xfrm flipH="1" flipV="1">
            <a:off x="4833938" y="1238250"/>
            <a:ext cx="1917700" cy="4019550"/>
          </a:xfrm>
          <a:prstGeom prst="curvedConnector3">
            <a:avLst>
              <a:gd name="adj1" fmla="val -11838"/>
            </a:avLst>
          </a:prstGeom>
          <a:noFill/>
          <a:ln w="38100">
            <a:solidFill>
              <a:srgbClr val="8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1954" name="Line 18"/>
          <p:cNvSpPr>
            <a:spLocks noChangeShapeType="1"/>
          </p:cNvSpPr>
          <p:nvPr/>
        </p:nvSpPr>
        <p:spPr bwMode="auto">
          <a:xfrm>
            <a:off x="104775" y="55292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1955" name="Line 19"/>
          <p:cNvSpPr>
            <a:spLocks noChangeShapeType="1"/>
          </p:cNvSpPr>
          <p:nvPr/>
        </p:nvSpPr>
        <p:spPr bwMode="auto">
          <a:xfrm>
            <a:off x="-287338" y="1246188"/>
            <a:ext cx="457201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1956" name="Line 20"/>
          <p:cNvSpPr>
            <a:spLocks noChangeShapeType="1"/>
          </p:cNvSpPr>
          <p:nvPr/>
        </p:nvSpPr>
        <p:spPr bwMode="auto">
          <a:xfrm>
            <a:off x="3617913" y="881063"/>
            <a:ext cx="225425" cy="2587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1957" name="Line 21"/>
          <p:cNvSpPr>
            <a:spLocks noChangeShapeType="1"/>
          </p:cNvSpPr>
          <p:nvPr/>
        </p:nvSpPr>
        <p:spPr bwMode="auto">
          <a:xfrm>
            <a:off x="90488" y="60817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1958" name="Text Box 22"/>
          <p:cNvSpPr txBox="1">
            <a:spLocks noChangeArrowheads="1"/>
          </p:cNvSpPr>
          <p:nvPr/>
        </p:nvSpPr>
        <p:spPr bwMode="auto">
          <a:xfrm>
            <a:off x="4543425" y="143351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551959" name="AutoShape 23"/>
          <p:cNvCxnSpPr>
            <a:cxnSpLocks noChangeShapeType="1"/>
            <a:stCxn id="551949" idx="3"/>
            <a:endCxn id="551958" idx="3"/>
          </p:cNvCxnSpPr>
          <p:nvPr/>
        </p:nvCxnSpPr>
        <p:spPr bwMode="auto">
          <a:xfrm flipH="1" flipV="1">
            <a:off x="4818063" y="1662113"/>
            <a:ext cx="1933575" cy="3595687"/>
          </a:xfrm>
          <a:prstGeom prst="curvedConnector3">
            <a:avLst>
              <a:gd name="adj1" fmla="val -11741"/>
            </a:avLst>
          </a:prstGeom>
          <a:noFill/>
          <a:ln w="38100">
            <a:solidFill>
              <a:srgbClr val="8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1960" name="Line 24"/>
          <p:cNvSpPr>
            <a:spLocks noChangeShapeType="1"/>
          </p:cNvSpPr>
          <p:nvPr/>
        </p:nvSpPr>
        <p:spPr bwMode="auto">
          <a:xfrm>
            <a:off x="95250" y="63674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1961" name="Line 25"/>
          <p:cNvSpPr>
            <a:spLocks noChangeShapeType="1"/>
          </p:cNvSpPr>
          <p:nvPr/>
        </p:nvSpPr>
        <p:spPr bwMode="auto">
          <a:xfrm>
            <a:off x="-298450" y="16748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1963" name="Line 27"/>
          <p:cNvSpPr>
            <a:spLocks noChangeShapeType="1"/>
          </p:cNvSpPr>
          <p:nvPr/>
        </p:nvSpPr>
        <p:spPr bwMode="auto">
          <a:xfrm>
            <a:off x="3657600" y="1295400"/>
            <a:ext cx="225425" cy="2587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1964" name="Line 28"/>
          <p:cNvSpPr>
            <a:spLocks noChangeShapeType="1"/>
          </p:cNvSpPr>
          <p:nvPr/>
        </p:nvSpPr>
        <p:spPr bwMode="auto">
          <a:xfrm>
            <a:off x="-304800" y="6629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1965" name="Text Box 29"/>
          <p:cNvSpPr txBox="1">
            <a:spLocks noChangeArrowheads="1"/>
          </p:cNvSpPr>
          <p:nvPr/>
        </p:nvSpPr>
        <p:spPr bwMode="auto">
          <a:xfrm>
            <a:off x="5562600" y="2624138"/>
            <a:ext cx="3581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And we can have function pointers to all types of functions…</a:t>
            </a:r>
          </a:p>
        </p:txBody>
      </p:sp>
      <p:sp>
        <p:nvSpPr>
          <p:cNvPr id="551966" name="Text Box 30"/>
          <p:cNvSpPr txBox="1">
            <a:spLocks noChangeArrowheads="1"/>
          </p:cNvSpPr>
          <p:nvPr/>
        </p:nvSpPr>
        <p:spPr bwMode="auto">
          <a:xfrm>
            <a:off x="5473700" y="3808413"/>
            <a:ext cx="3746500" cy="122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void (*p1)(int,float);</a:t>
            </a:r>
          </a:p>
          <a:p>
            <a:pPr algn="ctr"/>
            <a:endParaRPr lang="en-US" sz="1000" b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Square (*p2)(Circle &amp;);</a:t>
            </a:r>
          </a:p>
          <a:p>
            <a:pPr algn="ctr"/>
            <a:endParaRPr lang="en-US" sz="1000" b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bool (*p3)(void);</a:t>
            </a:r>
          </a:p>
        </p:txBody>
      </p:sp>
      <p:sp>
        <p:nvSpPr>
          <p:cNvPr id="551967" name="Text Box 31"/>
          <p:cNvSpPr txBox="1">
            <a:spLocks noChangeArrowheads="1"/>
          </p:cNvSpPr>
          <p:nvPr/>
        </p:nvSpPr>
        <p:spPr bwMode="auto">
          <a:xfrm>
            <a:off x="5486400" y="5486400"/>
            <a:ext cx="37465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And you can use function pointers as arguments to functions too!</a:t>
            </a:r>
          </a:p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(This is how find_if works)</a:t>
            </a:r>
            <a:endParaRPr lang="en-US" sz="20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51968" name="Rectangle 32"/>
          <p:cNvSpPr>
            <a:spLocks noChangeArrowheads="1"/>
          </p:cNvSpPr>
          <p:nvPr/>
        </p:nvSpPr>
        <p:spPr bwMode="auto">
          <a:xfrm>
            <a:off x="95250" y="2057400"/>
            <a:ext cx="54864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void applyToArray(</a:t>
            </a:r>
            <a:r>
              <a:rPr lang="en-US">
                <a:solidFill>
                  <a:srgbClr val="CC00FF"/>
                </a:solidFill>
                <a:cs typeface="Times New Roman" pitchFamily="18" charset="0"/>
              </a:rPr>
              <a:t>int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 </a:t>
            </a:r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(*ptr)(</a:t>
            </a:r>
            <a:r>
              <a:rPr lang="en-US">
                <a:solidFill>
                  <a:srgbClr val="008080"/>
                </a:solidFill>
                <a:cs typeface="Times New Roman" pitchFamily="18" charset="0"/>
              </a:rPr>
              <a:t>int</a:t>
            </a:r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)</a:t>
            </a:r>
            <a:r>
              <a:rPr lang="en-US">
                <a:solidFill>
                  <a:srgbClr val="CC00FF"/>
                </a:solidFill>
                <a:cs typeface="Times New Roman" pitchFamily="18" charset="0"/>
              </a:rPr>
              <a:t>,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 </a:t>
            </a:r>
            <a:br>
              <a:rPr lang="en-US">
                <a:solidFill>
                  <a:srgbClr val="6600CC"/>
                </a:solidFill>
                <a:cs typeface="Times New Roman" pitchFamily="18" charset="0"/>
              </a:rPr>
            </a:b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                  int x[], int size)</a:t>
            </a:r>
          </a:p>
          <a:p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{</a:t>
            </a:r>
          </a:p>
          <a:p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   for (int i=0;i&lt;size;i++)</a:t>
            </a:r>
          </a:p>
          <a:p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      x[i] = </a:t>
            </a:r>
            <a:r>
              <a:rPr lang="en-US">
                <a:solidFill>
                  <a:srgbClr val="008080"/>
                </a:solidFill>
                <a:cs typeface="Times New Roman" pitchFamily="18" charset="0"/>
              </a:rPr>
              <a:t>ptr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(x[i]);</a:t>
            </a:r>
          </a:p>
          <a:p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}</a:t>
            </a:r>
          </a:p>
        </p:txBody>
      </p:sp>
      <p:sp>
        <p:nvSpPr>
          <p:cNvPr id="551969" name="Rectangle 33"/>
          <p:cNvSpPr>
            <a:spLocks noChangeArrowheads="1"/>
          </p:cNvSpPr>
          <p:nvPr/>
        </p:nvSpPr>
        <p:spPr bwMode="auto">
          <a:xfrm>
            <a:off x="490538" y="5922963"/>
            <a:ext cx="4538662" cy="55403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1970" name="Rectangle 34"/>
          <p:cNvSpPr>
            <a:spLocks noChangeArrowheads="1"/>
          </p:cNvSpPr>
          <p:nvPr/>
        </p:nvSpPr>
        <p:spPr bwMode="auto">
          <a:xfrm>
            <a:off x="457200" y="5895975"/>
            <a:ext cx="5486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int arr[3] = { 10, 20, 30};</a:t>
            </a:r>
          </a:p>
          <a:p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applyToArray(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cubed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,arr,3);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5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51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51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51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5519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551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40" grpId="0"/>
      <p:bldP spid="551942" grpId="0" animBg="1"/>
      <p:bldP spid="551942" grpId="1" animBg="1"/>
      <p:bldP spid="551943" grpId="0" animBg="1"/>
      <p:bldP spid="551943" grpId="1" animBg="1"/>
      <p:bldP spid="551944" grpId="0" animBg="1"/>
      <p:bldP spid="551944" grpId="1" animBg="1"/>
      <p:bldP spid="551950" grpId="0" animBg="1"/>
      <p:bldP spid="551950" grpId="1" animBg="1"/>
      <p:bldP spid="551951" grpId="0" animBg="1"/>
      <p:bldP spid="551951" grpId="1" animBg="1"/>
      <p:bldP spid="551954" grpId="0" animBg="1"/>
      <p:bldP spid="551954" grpId="1" animBg="1"/>
      <p:bldP spid="551955" grpId="0" animBg="1"/>
      <p:bldP spid="551955" grpId="1" animBg="1"/>
      <p:bldP spid="551956" grpId="0" animBg="1"/>
      <p:bldP spid="551956" grpId="1" animBg="1"/>
      <p:bldP spid="551957" grpId="0" animBg="1"/>
      <p:bldP spid="551957" grpId="1" animBg="1"/>
      <p:bldP spid="551960" grpId="0" animBg="1"/>
      <p:bldP spid="551960" grpId="1" animBg="1"/>
      <p:bldP spid="551961" grpId="0" animBg="1"/>
      <p:bldP spid="551961" grpId="1" animBg="1"/>
      <p:bldP spid="551963" grpId="0" animBg="1"/>
      <p:bldP spid="551963" grpId="1" animBg="1"/>
      <p:bldP spid="551964" grpId="0" animBg="1"/>
      <p:bldP spid="551964" grpId="1" animBg="1"/>
      <p:bldP spid="551965" grpId="0"/>
      <p:bldP spid="551966" grpId="0"/>
      <p:bldP spid="551967" grpId="0"/>
      <p:bldP spid="551968" grpId="0"/>
      <p:bldP spid="551969" grpId="0" animBg="1"/>
      <p:bldP spid="55197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8B119-3F32-41DE-B2D9-8BC71631DD68}" type="slidenum">
              <a:rPr lang="en-US"/>
              <a:pPr/>
              <a:t>65</a:t>
            </a:fld>
            <a:endParaRPr lang="en-US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The “sort” function</a:t>
            </a:r>
          </a:p>
        </p:txBody>
      </p:sp>
      <p:sp>
        <p:nvSpPr>
          <p:cNvPr id="566276" name="Text Box 4"/>
          <p:cNvSpPr txBox="1">
            <a:spLocks noChangeArrowheads="1"/>
          </p:cNvSpPr>
          <p:nvPr/>
        </p:nvSpPr>
        <p:spPr bwMode="auto">
          <a:xfrm>
            <a:off x="152400" y="1066800"/>
            <a:ext cx="4343400" cy="571023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&lt;vector&gt;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algorithm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vector&lt;string&gt;  n;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n.push_back("carey");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n.push_back("rick");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n.push_back("alex");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int arr[4] = {5,2,1,-7};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endParaRPr lang="en-US" sz="800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566280" name="Text Box 8"/>
          <p:cNvSpPr txBox="1">
            <a:spLocks noChangeArrowheads="1"/>
          </p:cNvSpPr>
          <p:nvPr/>
        </p:nvSpPr>
        <p:spPr bwMode="auto">
          <a:xfrm>
            <a:off x="5257800" y="4343400"/>
            <a:ext cx="3549650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 will sort all of the items in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ascending order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(from smaller to larger)</a:t>
            </a:r>
          </a:p>
        </p:txBody>
      </p:sp>
      <p:sp>
        <p:nvSpPr>
          <p:cNvPr id="566283" name="Text Box 11"/>
          <p:cNvSpPr txBox="1">
            <a:spLocks noChangeArrowheads="1"/>
          </p:cNvSpPr>
          <p:nvPr/>
        </p:nvSpPr>
        <p:spPr bwMode="auto">
          <a:xfrm>
            <a:off x="5233988" y="914400"/>
            <a:ext cx="3700462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Yes, the STL also provides you with a fast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sorting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function which works on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arrays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and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vectors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566287" name="Text Box 15"/>
          <p:cNvSpPr txBox="1">
            <a:spLocks noChangeArrowheads="1"/>
          </p:cNvSpPr>
          <p:nvPr/>
        </p:nvSpPr>
        <p:spPr bwMode="auto">
          <a:xfrm>
            <a:off x="5081588" y="2514600"/>
            <a:ext cx="3986212" cy="176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To sort, you pass in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two iterators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(or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pointers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):</a:t>
            </a:r>
            <a:b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one to the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first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item and </a:t>
            </a:r>
            <a:b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one that points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just past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the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last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item you want to sort.</a:t>
            </a:r>
          </a:p>
        </p:txBody>
      </p:sp>
      <p:sp>
        <p:nvSpPr>
          <p:cNvPr id="566318" name="Rectangle 46"/>
          <p:cNvSpPr>
            <a:spLocks noChangeArrowheads="1"/>
          </p:cNvSpPr>
          <p:nvPr/>
        </p:nvSpPr>
        <p:spPr bwMode="auto">
          <a:xfrm>
            <a:off x="346075" y="3995738"/>
            <a:ext cx="31115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// sorts the whole vector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sort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(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n.begin(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n.end( )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); </a:t>
            </a:r>
          </a:p>
        </p:txBody>
      </p:sp>
      <p:sp>
        <p:nvSpPr>
          <p:cNvPr id="566319" name="Rectangle 47"/>
          <p:cNvSpPr>
            <a:spLocks noChangeArrowheads="1"/>
          </p:cNvSpPr>
          <p:nvPr/>
        </p:nvSpPr>
        <p:spPr bwMode="auto">
          <a:xfrm>
            <a:off x="381000" y="5868988"/>
            <a:ext cx="36290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// sorts the first 4 array items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sort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(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arr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arr+4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); </a:t>
            </a:r>
          </a:p>
        </p:txBody>
      </p:sp>
      <p:sp>
        <p:nvSpPr>
          <p:cNvPr id="566320" name="Text Box 48"/>
          <p:cNvSpPr txBox="1">
            <a:spLocks noChangeArrowheads="1"/>
          </p:cNvSpPr>
          <p:nvPr/>
        </p:nvSpPr>
        <p:spPr bwMode="auto">
          <a:xfrm>
            <a:off x="5029200" y="5608638"/>
            <a:ext cx="4038600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And if you’d like to order objects based on your own criteria, you can do this…</a:t>
            </a:r>
          </a:p>
        </p:txBody>
      </p:sp>
      <p:sp>
        <p:nvSpPr>
          <p:cNvPr id="566324" name="Rectangle 52"/>
          <p:cNvSpPr>
            <a:spLocks noChangeArrowheads="1"/>
          </p:cNvSpPr>
          <p:nvPr/>
        </p:nvSpPr>
        <p:spPr bwMode="auto">
          <a:xfrm>
            <a:off x="361950" y="4427538"/>
            <a:ext cx="39782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// sorts just the first 2 items of n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sort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(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n.begin(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n.begin() + 2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); </a:t>
            </a:r>
          </a:p>
        </p:txBody>
      </p:sp>
      <p:sp>
        <p:nvSpPr>
          <p:cNvPr id="566321" name="Text Box 49"/>
          <p:cNvSpPr txBox="1">
            <a:spLocks noChangeArrowheads="1"/>
          </p:cNvSpPr>
          <p:nvPr/>
        </p:nvSpPr>
        <p:spPr bwMode="auto">
          <a:xfrm>
            <a:off x="76200" y="119063"/>
            <a:ext cx="5715000" cy="66865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&lt;vector&gt;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algorithm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</a:p>
          <a:p>
            <a:endParaRPr lang="en-US">
              <a:solidFill>
                <a:schemeClr val="tx1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class Circ</a:t>
            </a:r>
          </a:p>
          <a:p>
            <a:r>
              <a:rPr lang="en-US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public:</a:t>
            </a:r>
          </a:p>
          <a:p>
            <a:r>
              <a:rPr lang="en-US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  int getRadius() { return m_rad; }</a:t>
            </a:r>
          </a:p>
          <a:p>
            <a:r>
              <a:rPr lang="en-US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  ...</a:t>
            </a:r>
          </a:p>
          <a:p>
            <a:r>
              <a:rPr lang="en-US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};</a:t>
            </a:r>
          </a:p>
          <a:p>
            <a:endParaRPr lang="en-US">
              <a:solidFill>
                <a:schemeClr val="tx1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Circ x(5), y(6), z(2), q(10);   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Circ arr[4] = {x, y, z, y};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566322" name="Rectangle 50"/>
          <p:cNvSpPr>
            <a:spLocks noChangeArrowheads="1"/>
          </p:cNvSpPr>
          <p:nvPr/>
        </p:nvSpPr>
        <p:spPr bwMode="auto">
          <a:xfrm>
            <a:off x="23813" y="2781300"/>
            <a:ext cx="5557837" cy="2119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// returns true if A should be before B</a:t>
            </a:r>
          </a:p>
          <a:p>
            <a:endParaRPr lang="en-US" sz="700" b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bool  customCompare(</a:t>
            </a:r>
            <a:r>
              <a:rPr lang="en-US" b="0">
                <a:solidFill>
                  <a:srgbClr val="A50021"/>
                </a:solidFill>
                <a:latin typeface="Comic Sans MS" pitchFamily="66" charset="0"/>
                <a:cs typeface="Times New Roman" pitchFamily="18" charset="0"/>
              </a:rPr>
              <a:t>const Circ &amp;a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b="0">
                <a:solidFill>
                  <a:srgbClr val="A50021"/>
                </a:solidFill>
                <a:latin typeface="Comic Sans MS" pitchFamily="66" charset="0"/>
                <a:cs typeface="Times New Roman" pitchFamily="18" charset="0"/>
              </a:rPr>
              <a:t>const Circ &amp;b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)</a:t>
            </a:r>
          </a:p>
          <a:p>
            <a:r>
              <a:rPr lang="en-US" sz="140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 if (a.getRadius() &lt; b. getRadius())</a:t>
            </a:r>
          </a:p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    return true; // true if a should be above b</a:t>
            </a:r>
          </a:p>
          <a:p>
            <a:endParaRPr lang="en-US" sz="800" b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 return false;  // a should be after b</a:t>
            </a:r>
          </a:p>
          <a:p>
            <a:r>
              <a:rPr lang="en-US" sz="140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566323" name="Rectangle 51"/>
          <p:cNvSpPr>
            <a:spLocks noChangeArrowheads="1"/>
          </p:cNvSpPr>
          <p:nvPr/>
        </p:nvSpPr>
        <p:spPr bwMode="auto">
          <a:xfrm>
            <a:off x="-442913" y="6153150"/>
            <a:ext cx="5334001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sort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( 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arr, arr+4,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customCompare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6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6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66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66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6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6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80" grpId="0"/>
      <p:bldP spid="566283" grpId="0"/>
      <p:bldP spid="566287" grpId="0"/>
      <p:bldP spid="566318" grpId="0"/>
      <p:bldP spid="566319" grpId="0"/>
      <p:bldP spid="566320" grpId="0"/>
      <p:bldP spid="566324" grpId="0"/>
      <p:bldP spid="566321" grpId="0" animBg="1"/>
      <p:bldP spid="566322" grpId="0"/>
      <p:bldP spid="566323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0D169-BD57-440B-9CD8-3D7BEB2BA908}" type="slidenum">
              <a:rPr lang="en-US"/>
              <a:pPr/>
              <a:t>66</a:t>
            </a:fld>
            <a:endParaRPr lang="en-US"/>
          </a:p>
        </p:txBody>
      </p:sp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305800" cy="1143000"/>
          </a:xfrm>
        </p:spPr>
        <p:txBody>
          <a:bodyPr/>
          <a:lstStyle/>
          <a:p>
            <a:r>
              <a:rPr lang="en-US" sz="3400"/>
              <a:t>Part 6: Compound STL Data Structures</a:t>
            </a:r>
          </a:p>
        </p:txBody>
      </p:sp>
      <p:sp>
        <p:nvSpPr>
          <p:cNvPr id="529412" name="Text Box 4"/>
          <p:cNvSpPr txBox="1">
            <a:spLocks noChangeArrowheads="1"/>
          </p:cNvSpPr>
          <p:nvPr/>
        </p:nvSpPr>
        <p:spPr bwMode="auto">
          <a:xfrm>
            <a:off x="336550" y="960438"/>
            <a:ext cx="40179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Let’s say you want to maintain a list of courses for each UCLA student.</a:t>
            </a:r>
          </a:p>
        </p:txBody>
      </p:sp>
      <p:sp>
        <p:nvSpPr>
          <p:cNvPr id="529413" name="Text Box 5"/>
          <p:cNvSpPr txBox="1">
            <a:spLocks noChangeArrowheads="1"/>
          </p:cNvSpPr>
          <p:nvPr/>
        </p:nvSpPr>
        <p:spPr bwMode="auto">
          <a:xfrm>
            <a:off x="266700" y="2543175"/>
            <a:ext cx="40179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How could you do it with the STL?</a:t>
            </a:r>
          </a:p>
        </p:txBody>
      </p:sp>
      <p:sp>
        <p:nvSpPr>
          <p:cNvPr id="529414" name="Text Box 6"/>
          <p:cNvSpPr txBox="1">
            <a:spLocks noChangeArrowheads="1"/>
          </p:cNvSpPr>
          <p:nvPr/>
        </p:nvSpPr>
        <p:spPr bwMode="auto">
          <a:xfrm>
            <a:off x="46038" y="3768725"/>
            <a:ext cx="427672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Well, how about creating a  map between a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student’s name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and their </a:t>
            </a:r>
          </a:p>
          <a:p>
            <a:pPr algn="ctr"/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 of courses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?</a:t>
            </a:r>
          </a:p>
        </p:txBody>
      </p:sp>
      <p:sp>
        <p:nvSpPr>
          <p:cNvPr id="529415" name="Rectangle 7"/>
          <p:cNvSpPr>
            <a:spLocks noChangeArrowheads="1"/>
          </p:cNvSpPr>
          <p:nvPr/>
        </p:nvSpPr>
        <p:spPr bwMode="auto">
          <a:xfrm>
            <a:off x="4454525" y="1219200"/>
            <a:ext cx="4460875" cy="5516563"/>
          </a:xfrm>
          <a:prstGeom prst="rect">
            <a:avLst/>
          </a:prstGeom>
          <a:solidFill>
            <a:srgbClr val="CCFFCC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9416" name="Text Box 8"/>
          <p:cNvSpPr txBox="1">
            <a:spLocks noChangeArrowheads="1"/>
          </p:cNvSpPr>
          <p:nvPr/>
        </p:nvSpPr>
        <p:spPr bwMode="auto">
          <a:xfrm>
            <a:off x="4572000" y="1219200"/>
            <a:ext cx="1778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#include &lt;map&gt;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#include &lt;list&gt;</a:t>
            </a:r>
          </a:p>
        </p:txBody>
      </p:sp>
      <p:sp>
        <p:nvSpPr>
          <p:cNvPr id="529417" name="Text Box 9"/>
          <p:cNvSpPr txBox="1">
            <a:spLocks noChangeArrowheads="1"/>
          </p:cNvSpPr>
          <p:nvPr/>
        </p:nvSpPr>
        <p:spPr bwMode="auto">
          <a:xfrm>
            <a:off x="4572000" y="3549650"/>
            <a:ext cx="4129088" cy="2624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main()</a:t>
            </a:r>
          </a:p>
          <a:p>
            <a:r>
              <a:rPr lang="en-US" sz="1200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endParaRPr lang="en-US" sz="1600" b="0">
              <a:latin typeface="Comic Sans MS" pitchFamily="66" charset="0"/>
              <a:cs typeface="Times New Roman" pitchFamily="18" charset="0"/>
            </a:endParaRPr>
          </a:p>
          <a:p>
            <a:endParaRPr lang="en-US" sz="12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29418" name="Text Box 10"/>
          <p:cNvSpPr txBox="1">
            <a:spLocks noChangeArrowheads="1"/>
          </p:cNvSpPr>
          <p:nvPr/>
        </p:nvSpPr>
        <p:spPr bwMode="auto">
          <a:xfrm>
            <a:off x="4876800" y="4162425"/>
            <a:ext cx="688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map&lt;</a:t>
            </a:r>
          </a:p>
        </p:txBody>
      </p:sp>
      <p:sp>
        <p:nvSpPr>
          <p:cNvPr id="529419" name="Text Box 11"/>
          <p:cNvSpPr txBox="1">
            <a:spLocks noChangeArrowheads="1"/>
          </p:cNvSpPr>
          <p:nvPr/>
        </p:nvSpPr>
        <p:spPr bwMode="auto">
          <a:xfrm>
            <a:off x="4572000" y="1905000"/>
            <a:ext cx="294322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class Course 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public: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  …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};</a:t>
            </a:r>
          </a:p>
        </p:txBody>
      </p:sp>
      <p:sp>
        <p:nvSpPr>
          <p:cNvPr id="529420" name="Text Box 12"/>
          <p:cNvSpPr txBox="1">
            <a:spLocks noChangeArrowheads="1"/>
          </p:cNvSpPr>
          <p:nvPr/>
        </p:nvSpPr>
        <p:spPr bwMode="auto">
          <a:xfrm>
            <a:off x="1295400" y="4448175"/>
            <a:ext cx="815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</a:p>
        </p:txBody>
      </p:sp>
      <p:sp>
        <p:nvSpPr>
          <p:cNvPr id="529421" name="Text Box 13"/>
          <p:cNvSpPr txBox="1">
            <a:spLocks noChangeArrowheads="1"/>
          </p:cNvSpPr>
          <p:nvPr/>
        </p:nvSpPr>
        <p:spPr bwMode="auto">
          <a:xfrm>
            <a:off x="1168400" y="4814888"/>
            <a:ext cx="1427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list&lt;Course&gt;</a:t>
            </a:r>
          </a:p>
        </p:txBody>
      </p:sp>
      <p:sp>
        <p:nvSpPr>
          <p:cNvPr id="529422" name="Text Box 14"/>
          <p:cNvSpPr txBox="1">
            <a:spLocks noChangeArrowheads="1"/>
          </p:cNvSpPr>
          <p:nvPr/>
        </p:nvSpPr>
        <p:spPr bwMode="auto">
          <a:xfrm>
            <a:off x="6005513" y="4105275"/>
            <a:ext cx="2943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,</a:t>
            </a:r>
          </a:p>
        </p:txBody>
      </p:sp>
      <p:sp>
        <p:nvSpPr>
          <p:cNvPr id="529423" name="Text Box 15"/>
          <p:cNvSpPr txBox="1">
            <a:spLocks noChangeArrowheads="1"/>
          </p:cNvSpPr>
          <p:nvPr/>
        </p:nvSpPr>
        <p:spPr bwMode="auto">
          <a:xfrm>
            <a:off x="7405688" y="4179888"/>
            <a:ext cx="433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&gt;</a:t>
            </a:r>
          </a:p>
        </p:txBody>
      </p:sp>
      <p:sp>
        <p:nvSpPr>
          <p:cNvPr id="529424" name="AutoShape 16"/>
          <p:cNvSpPr>
            <a:spLocks noChangeArrowheads="1"/>
          </p:cNvSpPr>
          <p:nvPr/>
        </p:nvSpPr>
        <p:spPr bwMode="auto">
          <a:xfrm>
            <a:off x="5435600" y="1716088"/>
            <a:ext cx="3489325" cy="1931987"/>
          </a:xfrm>
          <a:prstGeom prst="wedgeRoundRectCallout">
            <a:avLst>
              <a:gd name="adj1" fmla="val 7870"/>
              <a:gd name="adj2" fmla="val 78843"/>
              <a:gd name="adj3" fmla="val 16667"/>
            </a:avLst>
          </a:prstGeom>
          <a:solidFill>
            <a:srgbClr val="FFCC99"/>
          </a:solidFill>
          <a:ln w="38100" algn="ctr">
            <a:solidFill>
              <a:schemeClr val="tx1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Carey says:</a:t>
            </a: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Be sure to leave a space between the two &gt; chars!</a:t>
            </a: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Bad: &gt;&gt;</a:t>
            </a: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Good: &gt;  &gt;</a:t>
            </a:r>
          </a:p>
        </p:txBody>
      </p:sp>
      <p:sp>
        <p:nvSpPr>
          <p:cNvPr id="529425" name="Text Box 17"/>
          <p:cNvSpPr txBox="1">
            <a:spLocks noChangeArrowheads="1"/>
          </p:cNvSpPr>
          <p:nvPr/>
        </p:nvSpPr>
        <p:spPr bwMode="auto">
          <a:xfrm>
            <a:off x="7662863" y="4165600"/>
            <a:ext cx="1557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crsmap;</a:t>
            </a:r>
          </a:p>
        </p:txBody>
      </p:sp>
      <p:sp>
        <p:nvSpPr>
          <p:cNvPr id="529426" name="Text Box 18"/>
          <p:cNvSpPr txBox="1">
            <a:spLocks noChangeArrowheads="1"/>
          </p:cNvSpPr>
          <p:nvPr/>
        </p:nvSpPr>
        <p:spPr bwMode="auto">
          <a:xfrm>
            <a:off x="4841875" y="4591050"/>
            <a:ext cx="5140325" cy="247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Course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c1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(“cs”,”32”), </a:t>
            </a:r>
            <a:br>
              <a:rPr lang="en-US" b="0">
                <a:latin typeface="Comic Sans MS" pitchFamily="66" charset="0"/>
                <a:cs typeface="Times New Roman" pitchFamily="18" charset="0"/>
              </a:rPr>
            </a:br>
            <a:r>
              <a:rPr lang="en-US" b="0">
                <a:latin typeface="Comic Sans MS" pitchFamily="66" charset="0"/>
                <a:cs typeface="Times New Roman" pitchFamily="18" charset="0"/>
              </a:rPr>
              <a:t>            </a:t>
            </a:r>
            <a:r>
              <a:rPr lang="en-US" b="0">
                <a:solidFill>
                  <a:srgbClr val="A50021"/>
                </a:solidFill>
                <a:latin typeface="Comic Sans MS" pitchFamily="66" charset="0"/>
                <a:cs typeface="Times New Roman" pitchFamily="18" charset="0"/>
              </a:rPr>
              <a:t>c2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(“math”,”3b”),</a:t>
            </a:r>
            <a:br>
              <a:rPr lang="en-US" b="0">
                <a:latin typeface="Comic Sans MS" pitchFamily="66" charset="0"/>
                <a:cs typeface="Times New Roman" pitchFamily="18" charset="0"/>
              </a:rPr>
            </a:br>
            <a:r>
              <a:rPr lang="en-US" b="0">
                <a:latin typeface="Comic Sans MS" pitchFamily="66" charset="0"/>
                <a:cs typeface="Times New Roman" pitchFamily="18" charset="0"/>
              </a:rPr>
              <a:t>            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c3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(“english”,”1”);</a:t>
            </a:r>
          </a:p>
          <a:p>
            <a:endParaRPr lang="en-US" sz="1000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crsmap[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“carey”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].push_back(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c1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crsmap[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“carey”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].push_back(</a:t>
            </a:r>
            <a:r>
              <a:rPr lang="en-US" b="0">
                <a:solidFill>
                  <a:srgbClr val="A50021"/>
                </a:solidFill>
                <a:latin typeface="Comic Sans MS" pitchFamily="66" charset="0"/>
                <a:cs typeface="Times New Roman" pitchFamily="18" charset="0"/>
              </a:rPr>
              <a:t>c2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crsmap[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“david”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].push_back(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c1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crsmap[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“david”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].push_back(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c3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);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29427" name="Text Box 19"/>
          <p:cNvSpPr txBox="1">
            <a:spLocks noChangeArrowheads="1"/>
          </p:cNvSpPr>
          <p:nvPr/>
        </p:nvSpPr>
        <p:spPr bwMode="auto">
          <a:xfrm>
            <a:off x="19050" y="5391150"/>
            <a:ext cx="4227513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In many cases, you’ll want to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combine multiple STL containers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to represent more complex associations like this!</a:t>
            </a:r>
          </a:p>
        </p:txBody>
      </p:sp>
      <p:sp>
        <p:nvSpPr>
          <p:cNvPr id="529428" name="AutoShape 20"/>
          <p:cNvSpPr>
            <a:spLocks noChangeArrowheads="1"/>
          </p:cNvSpPr>
          <p:nvPr/>
        </p:nvSpPr>
        <p:spPr bwMode="auto">
          <a:xfrm>
            <a:off x="6467475" y="1371600"/>
            <a:ext cx="2532063" cy="1676400"/>
          </a:xfrm>
          <a:prstGeom prst="can">
            <a:avLst>
              <a:gd name="adj" fmla="val 25000"/>
            </a:avLst>
          </a:prstGeom>
          <a:solidFill>
            <a:srgbClr val="FFFF99"/>
          </a:solidFill>
          <a:ln w="38100">
            <a:solidFill>
              <a:srgbClr val="00808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29432" name="Group 24"/>
          <p:cNvGrpSpPr>
            <a:grpSpLocks/>
          </p:cNvGrpSpPr>
          <p:nvPr/>
        </p:nvGrpSpPr>
        <p:grpSpPr bwMode="auto">
          <a:xfrm>
            <a:off x="6446838" y="1844675"/>
            <a:ext cx="1096962" cy="366713"/>
            <a:chOff x="4061" y="1162"/>
            <a:chExt cx="691" cy="231"/>
          </a:xfrm>
        </p:grpSpPr>
        <p:sp>
          <p:nvSpPr>
            <p:cNvPr id="529429" name="Rectangle 21"/>
            <p:cNvSpPr>
              <a:spLocks noChangeArrowheads="1"/>
            </p:cNvSpPr>
            <p:nvPr/>
          </p:nvSpPr>
          <p:spPr bwMode="auto">
            <a:xfrm>
              <a:off x="4061" y="1162"/>
              <a:ext cx="6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“carey”</a:t>
              </a:r>
              <a:endParaRPr lang="en-US" b="0"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29430" name="Line 22"/>
            <p:cNvSpPr>
              <a:spLocks noChangeShapeType="1"/>
            </p:cNvSpPr>
            <p:nvPr/>
          </p:nvSpPr>
          <p:spPr bwMode="auto">
            <a:xfrm>
              <a:off x="4620" y="1272"/>
              <a:ext cx="1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9431" name="AutoShape 23"/>
          <p:cNvSpPr>
            <a:spLocks noChangeArrowheads="1"/>
          </p:cNvSpPr>
          <p:nvPr/>
        </p:nvSpPr>
        <p:spPr bwMode="auto">
          <a:xfrm>
            <a:off x="7591425" y="1819275"/>
            <a:ext cx="1331913" cy="476250"/>
          </a:xfrm>
          <a:prstGeom prst="can">
            <a:avLst>
              <a:gd name="adj" fmla="val 25000"/>
            </a:avLst>
          </a:prstGeom>
          <a:solidFill>
            <a:srgbClr val="F9EAFA"/>
          </a:solidFill>
          <a:ln w="1587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9433" name="Text Box 25"/>
          <p:cNvSpPr txBox="1">
            <a:spLocks noChangeArrowheads="1"/>
          </p:cNvSpPr>
          <p:nvPr/>
        </p:nvSpPr>
        <p:spPr bwMode="auto">
          <a:xfrm>
            <a:off x="7712075" y="1908175"/>
            <a:ext cx="4048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c1</a:t>
            </a:r>
          </a:p>
        </p:txBody>
      </p:sp>
      <p:sp>
        <p:nvSpPr>
          <p:cNvPr id="529434" name="Text Box 26"/>
          <p:cNvSpPr txBox="1">
            <a:spLocks noChangeArrowheads="1"/>
          </p:cNvSpPr>
          <p:nvPr/>
        </p:nvSpPr>
        <p:spPr bwMode="auto">
          <a:xfrm>
            <a:off x="8056563" y="1917700"/>
            <a:ext cx="441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c2</a:t>
            </a:r>
          </a:p>
        </p:txBody>
      </p:sp>
      <p:grpSp>
        <p:nvGrpSpPr>
          <p:cNvPr id="529435" name="Group 27"/>
          <p:cNvGrpSpPr>
            <a:grpSpLocks/>
          </p:cNvGrpSpPr>
          <p:nvPr/>
        </p:nvGrpSpPr>
        <p:grpSpPr bwMode="auto">
          <a:xfrm>
            <a:off x="6461125" y="2368550"/>
            <a:ext cx="1082675" cy="366713"/>
            <a:chOff x="4070" y="1162"/>
            <a:chExt cx="682" cy="231"/>
          </a:xfrm>
        </p:grpSpPr>
        <p:sp>
          <p:nvSpPr>
            <p:cNvPr id="529436" name="Rectangle 28"/>
            <p:cNvSpPr>
              <a:spLocks noChangeArrowheads="1"/>
            </p:cNvSpPr>
            <p:nvPr/>
          </p:nvSpPr>
          <p:spPr bwMode="auto">
            <a:xfrm>
              <a:off x="4070" y="1162"/>
              <a:ext cx="5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“david”</a:t>
              </a:r>
              <a:endParaRPr lang="en-US" b="0"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29437" name="Line 29"/>
            <p:cNvSpPr>
              <a:spLocks noChangeShapeType="1"/>
            </p:cNvSpPr>
            <p:nvPr/>
          </p:nvSpPr>
          <p:spPr bwMode="auto">
            <a:xfrm>
              <a:off x="4620" y="1272"/>
              <a:ext cx="1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9438" name="AutoShape 30"/>
          <p:cNvSpPr>
            <a:spLocks noChangeArrowheads="1"/>
          </p:cNvSpPr>
          <p:nvPr/>
        </p:nvSpPr>
        <p:spPr bwMode="auto">
          <a:xfrm>
            <a:off x="7591425" y="2343150"/>
            <a:ext cx="1331913" cy="476250"/>
          </a:xfrm>
          <a:prstGeom prst="can">
            <a:avLst>
              <a:gd name="adj" fmla="val 25000"/>
            </a:avLst>
          </a:prstGeom>
          <a:solidFill>
            <a:srgbClr val="F9EAFA"/>
          </a:solidFill>
          <a:ln w="1587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9439" name="Text Box 31"/>
          <p:cNvSpPr txBox="1">
            <a:spLocks noChangeArrowheads="1"/>
          </p:cNvSpPr>
          <p:nvPr/>
        </p:nvSpPr>
        <p:spPr bwMode="auto">
          <a:xfrm>
            <a:off x="7664450" y="2432050"/>
            <a:ext cx="4048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c1</a:t>
            </a:r>
          </a:p>
        </p:txBody>
      </p:sp>
      <p:sp>
        <p:nvSpPr>
          <p:cNvPr id="529440" name="Text Box 32"/>
          <p:cNvSpPr txBox="1">
            <a:spLocks noChangeArrowheads="1"/>
          </p:cNvSpPr>
          <p:nvPr/>
        </p:nvSpPr>
        <p:spPr bwMode="auto">
          <a:xfrm>
            <a:off x="7999413" y="2432050"/>
            <a:ext cx="441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c3</a:t>
            </a:r>
          </a:p>
        </p:txBody>
      </p:sp>
      <p:sp>
        <p:nvSpPr>
          <p:cNvPr id="529441" name="Text Box 33"/>
          <p:cNvSpPr txBox="1">
            <a:spLocks noChangeArrowheads="1"/>
          </p:cNvSpPr>
          <p:nvPr/>
        </p:nvSpPr>
        <p:spPr bwMode="auto">
          <a:xfrm>
            <a:off x="7061200" y="1398588"/>
            <a:ext cx="1270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crsMap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9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9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29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2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29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2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29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48148E-6 L 0.44705 -0.03981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294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44" y="-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29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6 L 0.53958 -0.09351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5294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79" y="-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29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29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29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29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29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29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29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29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52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29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529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529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529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529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3" grpId="0"/>
      <p:bldP spid="529414" grpId="0"/>
      <p:bldP spid="529415" grpId="0" animBg="1"/>
      <p:bldP spid="529416" grpId="0"/>
      <p:bldP spid="529417" grpId="0"/>
      <p:bldP spid="529418" grpId="0"/>
      <p:bldP spid="529419" grpId="0"/>
      <p:bldP spid="529420" grpId="0"/>
      <p:bldP spid="529420" grpId="1"/>
      <p:bldP spid="529421" grpId="0"/>
      <p:bldP spid="529421" grpId="1"/>
      <p:bldP spid="529422" grpId="0"/>
      <p:bldP spid="529423" grpId="0"/>
      <p:bldP spid="529424" grpId="0" animBg="1"/>
      <p:bldP spid="529424" grpId="1" animBg="1"/>
      <p:bldP spid="529425" grpId="0"/>
      <p:bldP spid="529426" grpId="0" uiExpand="1" build="p"/>
      <p:bldP spid="529427" grpId="0"/>
      <p:bldP spid="529428" grpId="0" animBg="1"/>
      <p:bldP spid="529431" grpId="0" animBg="1"/>
      <p:bldP spid="529433" grpId="0"/>
      <p:bldP spid="529434" grpId="0"/>
      <p:bldP spid="529438" grpId="0" animBg="1"/>
      <p:bldP spid="529439" grpId="0"/>
      <p:bldP spid="529440" grpId="0"/>
      <p:bldP spid="529441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8B493-780C-44D7-8150-D8E51F5420D8}" type="slidenum">
              <a:rPr lang="en-US"/>
              <a:pPr/>
              <a:t>67</a:t>
            </a:fld>
            <a:endParaRPr lang="en-US"/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STL Challenges</a:t>
            </a:r>
          </a:p>
        </p:txBody>
      </p:sp>
      <p:sp>
        <p:nvSpPr>
          <p:cNvPr id="531460" name="Text Box 4"/>
          <p:cNvSpPr txBox="1">
            <a:spLocks noChangeArrowheads="1"/>
          </p:cNvSpPr>
          <p:nvPr/>
        </p:nvSpPr>
        <p:spPr bwMode="auto">
          <a:xfrm>
            <a:off x="106363" y="1066800"/>
            <a:ext cx="3413125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Design a compound STL data structure that allows us to associate people (a Person object) and each person’s set of friends (also Person objects).</a:t>
            </a:r>
          </a:p>
        </p:txBody>
      </p:sp>
      <p:sp>
        <p:nvSpPr>
          <p:cNvPr id="531461" name="Text Box 5"/>
          <p:cNvSpPr txBox="1">
            <a:spLocks noChangeArrowheads="1"/>
          </p:cNvSpPr>
          <p:nvPr/>
        </p:nvSpPr>
        <p:spPr bwMode="auto">
          <a:xfrm>
            <a:off x="3505200" y="914400"/>
            <a:ext cx="5451475" cy="3116263"/>
          </a:xfrm>
          <a:prstGeom prst="rect">
            <a:avLst/>
          </a:prstGeom>
          <a:solidFill>
            <a:srgbClr val="FFF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class Person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public: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string getName();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string getPhone();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map&lt;Person,set&lt;Person&gt; &gt; friendster;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531462" name="AutoShape 6"/>
          <p:cNvSpPr>
            <a:spLocks noChangeArrowheads="1"/>
          </p:cNvSpPr>
          <p:nvPr/>
        </p:nvSpPr>
        <p:spPr bwMode="auto">
          <a:xfrm>
            <a:off x="4449763" y="820738"/>
            <a:ext cx="3429000" cy="1752600"/>
          </a:xfrm>
          <a:prstGeom prst="wedgeRoundRectCallout">
            <a:avLst>
              <a:gd name="adj1" fmla="val -45370"/>
              <a:gd name="adj2" fmla="val 119023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Carey says:</a:t>
            </a: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If you’re mapping your own class to something else you’ll need to define the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operator&lt;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for it</a:t>
            </a:r>
          </a:p>
        </p:txBody>
      </p:sp>
      <p:sp>
        <p:nvSpPr>
          <p:cNvPr id="531463" name="Text Box 7"/>
          <p:cNvSpPr txBox="1">
            <a:spLocks noChangeArrowheads="1"/>
          </p:cNvSpPr>
          <p:nvPr/>
        </p:nvSpPr>
        <p:spPr bwMode="auto">
          <a:xfrm>
            <a:off x="3544888" y="2630488"/>
            <a:ext cx="5140325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bool operator&lt;(const Person &amp;a, const Person &amp;b)</a:t>
            </a:r>
          </a:p>
          <a:p>
            <a:r>
              <a:rPr lang="en-US" sz="160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sz="160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  return (a.getName() &lt; b.getName());</a:t>
            </a:r>
          </a:p>
          <a:p>
            <a:r>
              <a:rPr lang="en-US" sz="160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531464" name="AutoShape 8"/>
          <p:cNvSpPr>
            <a:spLocks noChangeArrowheads="1"/>
          </p:cNvSpPr>
          <p:nvPr/>
        </p:nvSpPr>
        <p:spPr bwMode="auto">
          <a:xfrm>
            <a:off x="5638800" y="762000"/>
            <a:ext cx="3429000" cy="1752600"/>
          </a:xfrm>
          <a:prstGeom prst="wedgeRoundRectCallout">
            <a:avLst>
              <a:gd name="adj1" fmla="val -45370"/>
              <a:gd name="adj2" fmla="val 119023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Carey says:</a:t>
            </a: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Also, if you have a set containing your own class you’ll need to define the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operator&lt;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for it</a:t>
            </a:r>
          </a:p>
        </p:txBody>
      </p:sp>
      <p:sp>
        <p:nvSpPr>
          <p:cNvPr id="531465" name="Text Box 9"/>
          <p:cNvSpPr txBox="1">
            <a:spLocks noChangeArrowheads="1"/>
          </p:cNvSpPr>
          <p:nvPr/>
        </p:nvSpPr>
        <p:spPr bwMode="auto">
          <a:xfrm>
            <a:off x="115888" y="3581400"/>
            <a:ext cx="3357562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Design a compound STL data structure to associate people with the group of courses (e.g.,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Course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objects) they’ve taken, and further associate each course with the grade (e.g. a string like “A+”) they got for that course.</a:t>
            </a:r>
          </a:p>
        </p:txBody>
      </p:sp>
      <p:sp>
        <p:nvSpPr>
          <p:cNvPr id="531466" name="Text Box 10"/>
          <p:cNvSpPr txBox="1">
            <a:spLocks noChangeArrowheads="1"/>
          </p:cNvSpPr>
          <p:nvPr/>
        </p:nvSpPr>
        <p:spPr bwMode="auto">
          <a:xfrm>
            <a:off x="3505200" y="4198938"/>
            <a:ext cx="5451475" cy="1193800"/>
          </a:xfrm>
          <a:prstGeom prst="rect">
            <a:avLst/>
          </a:prstGeom>
          <a:solidFill>
            <a:srgbClr val="FFF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// you could do this…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map &lt;Person,map&lt;Course, string&gt; &gt; x;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</p:txBody>
      </p:sp>
      <p:grpSp>
        <p:nvGrpSpPr>
          <p:cNvPr id="531469" name="Group 13"/>
          <p:cNvGrpSpPr>
            <a:grpSpLocks/>
          </p:cNvGrpSpPr>
          <p:nvPr/>
        </p:nvGrpSpPr>
        <p:grpSpPr bwMode="auto">
          <a:xfrm>
            <a:off x="3328988" y="638175"/>
            <a:ext cx="5791200" cy="6096000"/>
            <a:chOff x="2064" y="453"/>
            <a:chExt cx="3648" cy="3840"/>
          </a:xfrm>
        </p:grpSpPr>
        <p:sp>
          <p:nvSpPr>
            <p:cNvPr id="531467" name="Rectangle 11"/>
            <p:cNvSpPr>
              <a:spLocks noChangeArrowheads="1"/>
            </p:cNvSpPr>
            <p:nvPr/>
          </p:nvSpPr>
          <p:spPr bwMode="auto">
            <a:xfrm>
              <a:off x="2064" y="453"/>
              <a:ext cx="3648" cy="3840"/>
            </a:xfrm>
            <a:prstGeom prst="rect">
              <a:avLst/>
            </a:prstGeom>
            <a:solidFill>
              <a:srgbClr val="CCFFCC"/>
            </a:solidFill>
            <a:ln w="38100" algn="ctr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As you can see, the STL makes it </a:t>
              </a:r>
              <a:br>
                <a:rPr lang="en-US" sz="2400" b="0">
                  <a:latin typeface="Comic Sans MS" pitchFamily="66" charset="0"/>
                  <a:cs typeface="Times New Roman" pitchFamily="18" charset="0"/>
                </a:rPr>
              </a:br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much easier to solve common problems!</a:t>
              </a:r>
            </a:p>
            <a:p>
              <a:pPr algn="ctr"/>
              <a:endParaRPr lang="en-US" sz="2400" b="0">
                <a:latin typeface="Comic Sans MS" pitchFamily="66" charset="0"/>
                <a:cs typeface="Times New Roman" pitchFamily="18" charset="0"/>
              </a:endParaRPr>
            </a:p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“When I was a kid, we had to write</a:t>
              </a:r>
              <a:br>
                <a:rPr lang="en-US" sz="2400" b="0">
                  <a:latin typeface="Comic Sans MS" pitchFamily="66" charset="0"/>
                  <a:cs typeface="Times New Roman" pitchFamily="18" charset="0"/>
                </a:rPr>
              </a:br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our linked lists from scratch!”</a:t>
              </a:r>
            </a:p>
            <a:p>
              <a:pPr algn="ctr"/>
              <a:endParaRPr lang="en-US" sz="2400" b="0">
                <a:latin typeface="Comic Sans MS" pitchFamily="66" charset="0"/>
                <a:cs typeface="Times New Roman" pitchFamily="18" charset="0"/>
              </a:endParaRPr>
            </a:p>
            <a:p>
              <a:pPr algn="ctr"/>
              <a:endParaRPr lang="en-US" sz="2400" b="0">
                <a:latin typeface="Comic Sans MS" pitchFamily="66" charset="0"/>
                <a:cs typeface="Times New Roman" pitchFamily="18" charset="0"/>
              </a:endParaRPr>
            </a:p>
            <a:p>
              <a:pPr algn="ctr"/>
              <a:endParaRPr lang="en-US" sz="2400" b="0">
                <a:latin typeface="Comic Sans MS" pitchFamily="66" charset="0"/>
                <a:cs typeface="Times New Roman" pitchFamily="18" charset="0"/>
              </a:endParaRPr>
            </a:p>
            <a:p>
              <a:pPr algn="ctr"/>
              <a:endParaRPr lang="en-US" sz="2400" b="0">
                <a:latin typeface="Comic Sans MS" pitchFamily="66" charset="0"/>
                <a:cs typeface="Times New Roman" pitchFamily="18" charset="0"/>
              </a:endParaRPr>
            </a:p>
            <a:p>
              <a:pPr algn="ctr"/>
              <a:endParaRPr lang="en-US" sz="2400" b="0">
                <a:latin typeface="Comic Sans MS" pitchFamily="66" charset="0"/>
                <a:cs typeface="Times New Roman" pitchFamily="18" charset="0"/>
              </a:endParaRPr>
            </a:p>
            <a:p>
              <a:pPr algn="ctr"/>
              <a:endParaRPr lang="en-US" sz="2400" b="0">
                <a:latin typeface="Comic Sans MS" pitchFamily="66" charset="0"/>
                <a:cs typeface="Times New Roman" pitchFamily="18" charset="0"/>
              </a:endParaRPr>
            </a:p>
            <a:p>
              <a:pPr algn="ctr"/>
              <a:endParaRPr lang="en-US" sz="2400" b="0">
                <a:latin typeface="Comic Sans MS" pitchFamily="66" charset="0"/>
                <a:cs typeface="Times New Roman" pitchFamily="18" charset="0"/>
              </a:endParaRPr>
            </a:p>
          </p:txBody>
        </p:sp>
        <p:pic>
          <p:nvPicPr>
            <p:cNvPr id="531468" name="Picture 1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2" y="2274"/>
              <a:ext cx="1653" cy="1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3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3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3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3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1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1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61" grpId="0" animBg="1"/>
      <p:bldP spid="531462" grpId="0" animBg="1"/>
      <p:bldP spid="531462" grpId="1" animBg="1"/>
      <p:bldP spid="531463" grpId="0"/>
      <p:bldP spid="531464" grpId="0" animBg="1"/>
      <p:bldP spid="531464" grpId="1" animBg="1"/>
      <p:bldP spid="531465" grpId="0"/>
      <p:bldP spid="53146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3D34-35FC-4443-AEBA-403CE82D5844}" type="slidenum">
              <a:rPr lang="en-US"/>
              <a:pPr/>
              <a:t>7</a:t>
            </a:fld>
            <a:endParaRPr lang="en-US"/>
          </a:p>
        </p:txBody>
      </p:sp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/>
              <a:t>The Solution</a:t>
            </a:r>
          </a:p>
        </p:txBody>
      </p:sp>
      <p:sp>
        <p:nvSpPr>
          <p:cNvPr id="449539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872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latin typeface="Comic Sans MS" pitchFamily="66" charset="0"/>
                <a:cs typeface="Times New Roman" pitchFamily="18" charset="0"/>
              </a:rPr>
              <a:t>In C++, we use C++’s </a:t>
            </a:r>
            <a:r>
              <a:rPr lang="en-US" sz="24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“template” feature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to solve this problem.</a:t>
            </a:r>
            <a:endParaRPr lang="en-US" sz="2400" b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49542" name="Text Box 6"/>
          <p:cNvSpPr txBox="1">
            <a:spLocks noChangeArrowheads="1"/>
          </p:cNvSpPr>
          <p:nvPr/>
        </p:nvSpPr>
        <p:spPr bwMode="auto">
          <a:xfrm>
            <a:off x="4572000" y="2530475"/>
            <a:ext cx="4321175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1. 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Add the following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line 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above </a:t>
            </a:r>
            <a:b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 your function:</a:t>
            </a:r>
          </a:p>
          <a:p>
            <a:endParaRPr lang="en-US" sz="1000" b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sz="2200" b="0">
                <a:latin typeface="Comic Sans MS" pitchFamily="66" charset="0"/>
                <a:cs typeface="Times New Roman" pitchFamily="18" charset="0"/>
              </a:rPr>
              <a:t>   </a:t>
            </a:r>
            <a:r>
              <a:rPr lang="en-US" sz="22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template &lt;typename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xxx</a:t>
            </a:r>
            <a:r>
              <a:rPr lang="en-US" sz="22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&gt;</a:t>
            </a:r>
          </a:p>
          <a:p>
            <a:endParaRPr lang="en-US" sz="2200" b="0">
              <a:solidFill>
                <a:srgbClr val="0033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49543" name="Text Box 7"/>
          <p:cNvSpPr txBox="1">
            <a:spLocks noChangeArrowheads="1"/>
          </p:cNvSpPr>
          <p:nvPr/>
        </p:nvSpPr>
        <p:spPr bwMode="auto">
          <a:xfrm>
            <a:off x="4572000" y="4008438"/>
            <a:ext cx="4419600" cy="124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2. Then use</a:t>
            </a:r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xxx</a:t>
            </a:r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as your </a:t>
            </a:r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data </a:t>
            </a:r>
            <a:b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   type 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throughout the function</a:t>
            </a:r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:</a:t>
            </a:r>
          </a:p>
          <a:p>
            <a:endParaRPr lang="en-US" sz="1000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sz="2200" b="0">
                <a:latin typeface="Comic Sans MS" pitchFamily="66" charset="0"/>
                <a:cs typeface="Times New Roman" pitchFamily="18" charset="0"/>
              </a:rPr>
              <a:t>    swap(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xxx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a,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xxx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b)</a:t>
            </a:r>
          </a:p>
        </p:txBody>
      </p:sp>
      <p:sp>
        <p:nvSpPr>
          <p:cNvPr id="449544" name="Text Box 8"/>
          <p:cNvSpPr txBox="1">
            <a:spLocks noChangeArrowheads="1"/>
          </p:cNvSpPr>
          <p:nvPr/>
        </p:nvSpPr>
        <p:spPr bwMode="auto">
          <a:xfrm>
            <a:off x="381000" y="1468438"/>
            <a:ext cx="3873500" cy="5313362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b="0"/>
          </a:p>
          <a:p>
            <a:r>
              <a:rPr lang="en-US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void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swap(int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>
                <a:ea typeface="MS Mincho" pitchFamily="49" charset="-128"/>
                <a:cs typeface="Times New Roman" pitchFamily="18" charset="0"/>
              </a:rPr>
              <a:t> &amp;a, </a:t>
            </a:r>
            <a:r>
              <a:rPr lang="en-US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>
                <a:ea typeface="MS Mincho" pitchFamily="49" charset="-128"/>
                <a:cs typeface="Times New Roman" pitchFamily="18" charset="0"/>
              </a:rPr>
              <a:t> &amp;b)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int  temp;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temp = a;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a = b;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b = temp;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</p:txBody>
      </p:sp>
      <p:sp>
        <p:nvSpPr>
          <p:cNvPr id="449545" name="Rectangle 9"/>
          <p:cNvSpPr>
            <a:spLocks noChangeArrowheads="1"/>
          </p:cNvSpPr>
          <p:nvPr/>
        </p:nvSpPr>
        <p:spPr bwMode="auto">
          <a:xfrm>
            <a:off x="381000" y="1447800"/>
            <a:ext cx="330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template &lt;typename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Item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&gt;</a:t>
            </a:r>
          </a:p>
        </p:txBody>
      </p:sp>
      <p:grpSp>
        <p:nvGrpSpPr>
          <p:cNvPr id="449555" name="Group 19"/>
          <p:cNvGrpSpPr>
            <a:grpSpLocks/>
          </p:cNvGrpSpPr>
          <p:nvPr/>
        </p:nvGrpSpPr>
        <p:grpSpPr bwMode="auto">
          <a:xfrm>
            <a:off x="1722438" y="1738313"/>
            <a:ext cx="777875" cy="396875"/>
            <a:chOff x="365" y="114"/>
            <a:chExt cx="490" cy="250"/>
          </a:xfrm>
        </p:grpSpPr>
        <p:sp>
          <p:nvSpPr>
            <p:cNvPr id="449556" name="Rectangle 20"/>
            <p:cNvSpPr>
              <a:spLocks noChangeArrowheads="1"/>
            </p:cNvSpPr>
            <p:nvPr/>
          </p:nvSpPr>
          <p:spPr bwMode="auto">
            <a:xfrm>
              <a:off x="432" y="144"/>
              <a:ext cx="362" cy="18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57" name="Text Box 21"/>
            <p:cNvSpPr txBox="1">
              <a:spLocks noChangeArrowheads="1"/>
            </p:cNvSpPr>
            <p:nvPr/>
          </p:nvSpPr>
          <p:spPr bwMode="auto">
            <a:xfrm>
              <a:off x="365" y="114"/>
              <a:ext cx="4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Item</a:t>
              </a:r>
            </a:p>
          </p:txBody>
        </p:sp>
      </p:grpSp>
      <p:grpSp>
        <p:nvGrpSpPr>
          <p:cNvPr id="449558" name="Group 22"/>
          <p:cNvGrpSpPr>
            <a:grpSpLocks/>
          </p:cNvGrpSpPr>
          <p:nvPr/>
        </p:nvGrpSpPr>
        <p:grpSpPr bwMode="auto">
          <a:xfrm>
            <a:off x="2846388" y="1724025"/>
            <a:ext cx="777875" cy="396875"/>
            <a:chOff x="365" y="114"/>
            <a:chExt cx="490" cy="250"/>
          </a:xfrm>
        </p:grpSpPr>
        <p:sp>
          <p:nvSpPr>
            <p:cNvPr id="449559" name="Rectangle 23"/>
            <p:cNvSpPr>
              <a:spLocks noChangeArrowheads="1"/>
            </p:cNvSpPr>
            <p:nvPr/>
          </p:nvSpPr>
          <p:spPr bwMode="auto">
            <a:xfrm>
              <a:off x="432" y="144"/>
              <a:ext cx="362" cy="18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60" name="Text Box 24"/>
            <p:cNvSpPr txBox="1">
              <a:spLocks noChangeArrowheads="1"/>
            </p:cNvSpPr>
            <p:nvPr/>
          </p:nvSpPr>
          <p:spPr bwMode="auto">
            <a:xfrm>
              <a:off x="365" y="114"/>
              <a:ext cx="4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Item</a:t>
              </a:r>
            </a:p>
          </p:txBody>
        </p:sp>
      </p:grpSp>
      <p:grpSp>
        <p:nvGrpSpPr>
          <p:cNvPr id="449561" name="Group 25"/>
          <p:cNvGrpSpPr>
            <a:grpSpLocks/>
          </p:cNvGrpSpPr>
          <p:nvPr/>
        </p:nvGrpSpPr>
        <p:grpSpPr bwMode="auto">
          <a:xfrm>
            <a:off x="623888" y="2271713"/>
            <a:ext cx="777875" cy="396875"/>
            <a:chOff x="365" y="114"/>
            <a:chExt cx="490" cy="250"/>
          </a:xfrm>
        </p:grpSpPr>
        <p:sp>
          <p:nvSpPr>
            <p:cNvPr id="449562" name="Rectangle 26"/>
            <p:cNvSpPr>
              <a:spLocks noChangeArrowheads="1"/>
            </p:cNvSpPr>
            <p:nvPr/>
          </p:nvSpPr>
          <p:spPr bwMode="auto">
            <a:xfrm>
              <a:off x="432" y="144"/>
              <a:ext cx="362" cy="18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63" name="Text Box 27"/>
            <p:cNvSpPr txBox="1">
              <a:spLocks noChangeArrowheads="1"/>
            </p:cNvSpPr>
            <p:nvPr/>
          </p:nvSpPr>
          <p:spPr bwMode="auto">
            <a:xfrm>
              <a:off x="365" y="114"/>
              <a:ext cx="4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Item</a:t>
              </a:r>
            </a:p>
          </p:txBody>
        </p:sp>
      </p:grpSp>
      <p:sp>
        <p:nvSpPr>
          <p:cNvPr id="449564" name="Text Box 28"/>
          <p:cNvSpPr txBox="1">
            <a:spLocks noChangeArrowheads="1"/>
          </p:cNvSpPr>
          <p:nvPr/>
        </p:nvSpPr>
        <p:spPr bwMode="auto">
          <a:xfrm>
            <a:off x="4876800" y="5638800"/>
            <a:ext cx="4267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Now you can use your generic function with any data type!</a:t>
            </a:r>
            <a:endParaRPr lang="en-US" sz="22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49568" name="Text Box 32"/>
          <p:cNvSpPr txBox="1">
            <a:spLocks noChangeArrowheads="1"/>
          </p:cNvSpPr>
          <p:nvPr/>
        </p:nvSpPr>
        <p:spPr bwMode="auto">
          <a:xfrm>
            <a:off x="409575" y="3943350"/>
            <a:ext cx="3597275" cy="28384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// use our templated func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Dog </a:t>
            </a:r>
            <a:r>
              <a:rPr lang="en-US">
                <a:solidFill>
                  <a:srgbClr val="008080"/>
                </a:solidFill>
                <a:ea typeface="MS Mincho" pitchFamily="49" charset="-128"/>
                <a:cs typeface="Times New Roman" pitchFamily="18" charset="0"/>
              </a:rPr>
              <a:t>d1</a:t>
            </a:r>
            <a:r>
              <a:rPr lang="en-US">
                <a:ea typeface="MS Mincho" pitchFamily="49" charset="-128"/>
                <a:cs typeface="Times New Roman" pitchFamily="18" charset="0"/>
              </a:rPr>
              <a:t>(10), </a:t>
            </a:r>
            <a:r>
              <a:rPr lang="en-US">
                <a:solidFill>
                  <a:srgbClr val="008080"/>
                </a:solidFill>
                <a:ea typeface="MS Mincho" pitchFamily="49" charset="-128"/>
                <a:cs typeface="Times New Roman" pitchFamily="18" charset="0"/>
              </a:rPr>
              <a:t>d2</a:t>
            </a:r>
            <a:r>
              <a:rPr lang="en-US">
                <a:ea typeface="MS Mincho" pitchFamily="49" charset="-128"/>
                <a:cs typeface="Times New Roman" pitchFamily="18" charset="0"/>
              </a:rPr>
              <a:t>(20);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Circle 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c1</a:t>
            </a:r>
            <a:r>
              <a:rPr lang="en-US">
                <a:ea typeface="MS Mincho" pitchFamily="49" charset="-128"/>
                <a:cs typeface="Times New Roman" pitchFamily="18" charset="0"/>
              </a:rPr>
              <a:t>(1), 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c2</a:t>
            </a:r>
            <a:r>
              <a:rPr lang="en-US">
                <a:ea typeface="MS Mincho" pitchFamily="49" charset="-128"/>
                <a:cs typeface="Times New Roman" pitchFamily="18" charset="0"/>
              </a:rPr>
              <a:t>(5);</a:t>
            </a:r>
          </a:p>
          <a:p>
            <a:endParaRPr lang="en-US" b="0"/>
          </a:p>
          <a:p>
            <a:r>
              <a:rPr lang="en-US"/>
              <a:t>    swap(</a:t>
            </a:r>
            <a:r>
              <a:rPr lang="en-US">
                <a:solidFill>
                  <a:srgbClr val="008080"/>
                </a:solidFill>
              </a:rPr>
              <a:t>d1</a:t>
            </a:r>
            <a:r>
              <a:rPr lang="en-US"/>
              <a:t>,</a:t>
            </a:r>
            <a:r>
              <a:rPr lang="en-US">
                <a:solidFill>
                  <a:srgbClr val="008080"/>
                </a:solidFill>
              </a:rPr>
              <a:t>d2</a:t>
            </a:r>
            <a:r>
              <a:rPr lang="en-US"/>
              <a:t>);</a:t>
            </a:r>
          </a:p>
          <a:p>
            <a:r>
              <a:rPr lang="en-US"/>
              <a:t>    swap(</a:t>
            </a:r>
            <a:r>
              <a:rPr lang="en-US">
                <a:solidFill>
                  <a:srgbClr val="6600CC"/>
                </a:solidFill>
              </a:rPr>
              <a:t>c1</a:t>
            </a:r>
            <a:r>
              <a:rPr lang="en-US"/>
              <a:t>,</a:t>
            </a:r>
            <a:r>
              <a:rPr lang="en-US">
                <a:solidFill>
                  <a:srgbClr val="6600CC"/>
                </a:solidFill>
              </a:rPr>
              <a:t>c2</a:t>
            </a:r>
            <a:r>
              <a:rPr lang="en-US"/>
              <a:t>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...</a:t>
            </a:r>
            <a:endParaRPr lang="en-US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grpSp>
        <p:nvGrpSpPr>
          <p:cNvPr id="449567" name="Group 31"/>
          <p:cNvGrpSpPr>
            <a:grpSpLocks/>
          </p:cNvGrpSpPr>
          <p:nvPr/>
        </p:nvGrpSpPr>
        <p:grpSpPr bwMode="auto">
          <a:xfrm>
            <a:off x="2667000" y="5780088"/>
            <a:ext cx="2289175" cy="273050"/>
            <a:chOff x="1680" y="3641"/>
            <a:chExt cx="1442" cy="172"/>
          </a:xfrm>
        </p:grpSpPr>
        <p:sp>
          <p:nvSpPr>
            <p:cNvPr id="449565" name="Line 29"/>
            <p:cNvSpPr>
              <a:spLocks noChangeShapeType="1"/>
            </p:cNvSpPr>
            <p:nvPr/>
          </p:nvSpPr>
          <p:spPr bwMode="auto">
            <a:xfrm flipH="1">
              <a:off x="1680" y="3648"/>
              <a:ext cx="1440" cy="0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66" name="Line 30"/>
            <p:cNvSpPr>
              <a:spLocks noChangeShapeType="1"/>
            </p:cNvSpPr>
            <p:nvPr/>
          </p:nvSpPr>
          <p:spPr bwMode="auto">
            <a:xfrm flipH="1">
              <a:off x="1698" y="3641"/>
              <a:ext cx="1424" cy="172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9569" name="Text Box 33"/>
          <p:cNvSpPr txBox="1">
            <a:spLocks noChangeArrowheads="1"/>
          </p:cNvSpPr>
          <p:nvPr/>
        </p:nvSpPr>
        <p:spPr bwMode="auto">
          <a:xfrm>
            <a:off x="4800600" y="1524000"/>
            <a:ext cx="44894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To turn any function into a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“generic function,”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do this:</a:t>
            </a:r>
          </a:p>
        </p:txBody>
      </p:sp>
      <p:sp>
        <p:nvSpPr>
          <p:cNvPr id="449571" name="Text Box 35"/>
          <p:cNvSpPr txBox="1">
            <a:spLocks noChangeArrowheads="1"/>
          </p:cNvSpPr>
          <p:nvPr/>
        </p:nvSpPr>
        <p:spPr bwMode="auto">
          <a:xfrm>
            <a:off x="7543800" y="3352800"/>
            <a:ext cx="1447800" cy="4270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foobar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&gt;</a:t>
            </a:r>
          </a:p>
        </p:txBody>
      </p:sp>
      <p:sp>
        <p:nvSpPr>
          <p:cNvPr id="449572" name="Text Box 36"/>
          <p:cNvSpPr txBox="1">
            <a:spLocks noChangeArrowheads="1"/>
          </p:cNvSpPr>
          <p:nvPr/>
        </p:nvSpPr>
        <p:spPr bwMode="auto">
          <a:xfrm>
            <a:off x="7529513" y="3352800"/>
            <a:ext cx="1828800" cy="4270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poop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&gt;</a:t>
            </a:r>
          </a:p>
        </p:txBody>
      </p:sp>
      <p:sp>
        <p:nvSpPr>
          <p:cNvPr id="449570" name="AutoShape 34"/>
          <p:cNvSpPr>
            <a:spLocks noChangeArrowheads="1"/>
          </p:cNvSpPr>
          <p:nvPr/>
        </p:nvSpPr>
        <p:spPr bwMode="auto">
          <a:xfrm>
            <a:off x="6553200" y="1528763"/>
            <a:ext cx="2362200" cy="1524000"/>
          </a:xfrm>
          <a:prstGeom prst="wedgeRoundRectCallout">
            <a:avLst>
              <a:gd name="adj1" fmla="val 3292"/>
              <a:gd name="adj2" fmla="val 74898"/>
              <a:gd name="adj3" fmla="val 16667"/>
            </a:avLst>
          </a:prstGeom>
          <a:solidFill>
            <a:srgbClr val="FFEAD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You can use any name you like for this!</a:t>
            </a:r>
          </a:p>
        </p:txBody>
      </p:sp>
      <p:sp>
        <p:nvSpPr>
          <p:cNvPr id="449573" name="AutoShape 37"/>
          <p:cNvSpPr>
            <a:spLocks noChangeArrowheads="1"/>
          </p:cNvSpPr>
          <p:nvPr/>
        </p:nvSpPr>
        <p:spPr bwMode="auto">
          <a:xfrm>
            <a:off x="2895600" y="0"/>
            <a:ext cx="3962400" cy="1524000"/>
          </a:xfrm>
          <a:prstGeom prst="wedgeRoundRectCallout">
            <a:avLst>
              <a:gd name="adj1" fmla="val -71514"/>
              <a:gd name="adj2" fmla="val 48231"/>
              <a:gd name="adj3" fmla="val 16667"/>
            </a:avLst>
          </a:prstGeom>
          <a:solidFill>
            <a:srgbClr val="FFEAD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You can also use this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alternate syntax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… it’s entirely equivalent!</a:t>
            </a:r>
          </a:p>
        </p:txBody>
      </p:sp>
      <p:sp>
        <p:nvSpPr>
          <p:cNvPr id="449574" name="Rectangle 38"/>
          <p:cNvSpPr>
            <a:spLocks noChangeArrowheads="1"/>
          </p:cNvSpPr>
          <p:nvPr/>
        </p:nvSpPr>
        <p:spPr bwMode="auto">
          <a:xfrm>
            <a:off x="381000" y="1431925"/>
            <a:ext cx="2752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template &lt;class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Item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9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9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9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9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49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4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4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49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49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49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49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49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49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49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9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449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4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4495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4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39" grpId="0"/>
      <p:bldP spid="449542" grpId="0" autoUpdateAnimBg="0"/>
      <p:bldP spid="449543" grpId="0" autoUpdateAnimBg="0"/>
      <p:bldP spid="449545" grpId="0"/>
      <p:bldP spid="449545" grpId="1"/>
      <p:bldP spid="449564" grpId="0" autoUpdateAnimBg="0"/>
      <p:bldP spid="449568" grpId="0" animBg="1"/>
      <p:bldP spid="449569" grpId="0" autoUpdateAnimBg="0"/>
      <p:bldP spid="449571" grpId="0" animBg="1" autoUpdateAnimBg="0"/>
      <p:bldP spid="449571" grpId="1" animBg="1"/>
      <p:bldP spid="449572" grpId="0" animBg="1" autoUpdateAnimBg="0"/>
      <p:bldP spid="449572" grpId="1" animBg="1"/>
      <p:bldP spid="449570" grpId="0" animBg="1"/>
      <p:bldP spid="449570" grpId="1" animBg="1"/>
      <p:bldP spid="449573" grpId="0" animBg="1"/>
      <p:bldP spid="44957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FBE2-00F2-4EEB-A8B3-5705296F0DCE}" type="slidenum">
              <a:rPr lang="en-US"/>
              <a:pPr/>
              <a:t>8</a:t>
            </a:fld>
            <a:endParaRPr lang="en-US"/>
          </a:p>
        </p:txBody>
      </p:sp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Function Template Details</a:t>
            </a:r>
            <a:endParaRPr lang="en-US">
              <a:cs typeface="Courier New" pitchFamily="49" charset="0"/>
            </a:endParaRPr>
          </a:p>
        </p:txBody>
      </p:sp>
      <p:sp>
        <p:nvSpPr>
          <p:cNvPr id="451588" name="Rectangle 4"/>
          <p:cNvSpPr>
            <a:spLocks noChangeArrowheads="1"/>
          </p:cNvSpPr>
          <p:nvPr/>
        </p:nvSpPr>
        <p:spPr bwMode="auto">
          <a:xfrm>
            <a:off x="0" y="1752600"/>
            <a:ext cx="48720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Then include your header file </a:t>
            </a:r>
            <a:br>
              <a:rPr lang="en-US" sz="2400" b="0">
                <a:latin typeface="Comic Sans MS" pitchFamily="66" charset="0"/>
                <a:cs typeface="Times New Roman" pitchFamily="18" charset="0"/>
              </a:rPr>
            </a:br>
            <a:r>
              <a:rPr lang="en-US" sz="2400" b="0">
                <a:latin typeface="Comic Sans MS" pitchFamily="66" charset="0"/>
                <a:cs typeface="Times New Roman" pitchFamily="18" charset="0"/>
              </a:rPr>
              <a:t>in your CPP file(s) to use </a:t>
            </a:r>
            <a:br>
              <a:rPr lang="en-US" sz="2400" b="0">
                <a:latin typeface="Comic Sans MS" pitchFamily="66" charset="0"/>
                <a:cs typeface="Times New Roman" pitchFamily="18" charset="0"/>
              </a:rPr>
            </a:br>
            <a:r>
              <a:rPr lang="en-US" sz="2400" b="0">
                <a:latin typeface="Comic Sans MS" pitchFamily="66" charset="0"/>
                <a:cs typeface="Times New Roman" pitchFamily="18" charset="0"/>
              </a:rPr>
              <a:t>your function!</a:t>
            </a:r>
          </a:p>
        </p:txBody>
      </p:sp>
      <p:grpSp>
        <p:nvGrpSpPr>
          <p:cNvPr id="451589" name="Group 5"/>
          <p:cNvGrpSpPr>
            <a:grpSpLocks/>
          </p:cNvGrpSpPr>
          <p:nvPr/>
        </p:nvGrpSpPr>
        <p:grpSpPr bwMode="auto">
          <a:xfrm>
            <a:off x="4953000" y="1447800"/>
            <a:ext cx="3886200" cy="2990850"/>
            <a:chOff x="3187" y="2503"/>
            <a:chExt cx="2448" cy="1983"/>
          </a:xfrm>
        </p:grpSpPr>
        <p:sp>
          <p:nvSpPr>
            <p:cNvPr id="451590" name="Rectangle 6"/>
            <p:cNvSpPr>
              <a:spLocks noChangeArrowheads="1"/>
            </p:cNvSpPr>
            <p:nvPr/>
          </p:nvSpPr>
          <p:spPr bwMode="auto">
            <a:xfrm>
              <a:off x="3187" y="2715"/>
              <a:ext cx="2431" cy="15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591" name="Text Box 7"/>
            <p:cNvSpPr txBox="1">
              <a:spLocks noChangeArrowheads="1"/>
            </p:cNvSpPr>
            <p:nvPr/>
          </p:nvSpPr>
          <p:spPr bwMode="auto">
            <a:xfrm>
              <a:off x="3197" y="2503"/>
              <a:ext cx="2438" cy="19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u="sng">
                  <a:ea typeface="MS Mincho" pitchFamily="49" charset="-128"/>
                  <a:cs typeface="Times New Roman" pitchFamily="18" charset="0"/>
                </a:rPr>
                <a:t>Swap.H</a:t>
              </a:r>
              <a:endParaRPr lang="en-US" b="0"/>
            </a:p>
            <a:p>
              <a:r>
                <a:rPr lang="en-US">
                  <a:solidFill>
                    <a:srgbClr val="990000"/>
                  </a:solidFill>
                  <a:ea typeface="MS Mincho" pitchFamily="49" charset="-128"/>
                  <a:cs typeface="Times New Roman" pitchFamily="18" charset="0"/>
                </a:rPr>
                <a:t>template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&lt;typename Data&gt;</a:t>
              </a:r>
              <a:endParaRPr lang="en-US" b="0">
                <a:solidFill>
                  <a:srgbClr val="FF33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void swap(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&amp;x, 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&amp;y)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temp;</a:t>
              </a:r>
              <a:endParaRPr lang="en-US" b="0"/>
            </a:p>
            <a:p>
              <a:r>
                <a:rPr lang="en-US" sz="100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1000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temp = x;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x = y;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y = temp;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b="0"/>
            </a:p>
            <a:p>
              <a:endParaRPr lang="en-US" b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grpSp>
        <p:nvGrpSpPr>
          <p:cNvPr id="451599" name="Group 15"/>
          <p:cNvGrpSpPr>
            <a:grpSpLocks/>
          </p:cNvGrpSpPr>
          <p:nvPr/>
        </p:nvGrpSpPr>
        <p:grpSpPr bwMode="auto">
          <a:xfrm>
            <a:off x="4953000" y="4264025"/>
            <a:ext cx="3859213" cy="2441575"/>
            <a:chOff x="3187" y="2503"/>
            <a:chExt cx="2431" cy="1777"/>
          </a:xfrm>
        </p:grpSpPr>
        <p:sp>
          <p:nvSpPr>
            <p:cNvPr id="451600" name="Rectangle 16"/>
            <p:cNvSpPr>
              <a:spLocks noChangeArrowheads="1"/>
            </p:cNvSpPr>
            <p:nvPr/>
          </p:nvSpPr>
          <p:spPr bwMode="auto">
            <a:xfrm>
              <a:off x="3187" y="2715"/>
              <a:ext cx="2431" cy="15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01" name="Text Box 17"/>
            <p:cNvSpPr txBox="1">
              <a:spLocks noChangeArrowheads="1"/>
            </p:cNvSpPr>
            <p:nvPr/>
          </p:nvSpPr>
          <p:spPr bwMode="auto">
            <a:xfrm>
              <a:off x="3197" y="2503"/>
              <a:ext cx="1922" cy="1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u="sng">
                  <a:ea typeface="MS Mincho" pitchFamily="49" charset="-128"/>
                  <a:cs typeface="Times New Roman" pitchFamily="18" charset="0"/>
                </a:rPr>
                <a:t>MyCoolProgram.CPP</a:t>
              </a:r>
            </a:p>
            <a:p>
              <a:endParaRPr lang="en-US" sz="2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</a:t>
              </a:r>
            </a:p>
            <a:p>
              <a:endParaRPr lang="en-US" sz="8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void main(void)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int a=5, b=6;</a:t>
              </a: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swap(a,b); // GOOD!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b="0"/>
            </a:p>
          </p:txBody>
        </p:sp>
      </p:grpSp>
      <p:grpSp>
        <p:nvGrpSpPr>
          <p:cNvPr id="451604" name="Group 20"/>
          <p:cNvGrpSpPr>
            <a:grpSpLocks/>
          </p:cNvGrpSpPr>
          <p:nvPr/>
        </p:nvGrpSpPr>
        <p:grpSpPr bwMode="auto">
          <a:xfrm>
            <a:off x="5027613" y="1935163"/>
            <a:ext cx="3833812" cy="2146300"/>
            <a:chOff x="3215" y="1399"/>
            <a:chExt cx="2415" cy="1352"/>
          </a:xfrm>
        </p:grpSpPr>
        <p:sp>
          <p:nvSpPr>
            <p:cNvPr id="451602" name="Rectangle 18"/>
            <p:cNvSpPr>
              <a:spLocks noChangeArrowheads="1"/>
            </p:cNvSpPr>
            <p:nvPr/>
          </p:nvSpPr>
          <p:spPr bwMode="auto">
            <a:xfrm>
              <a:off x="3215" y="1633"/>
              <a:ext cx="2167" cy="1118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03" name="Text Box 19"/>
            <p:cNvSpPr txBox="1">
              <a:spLocks noChangeArrowheads="1"/>
            </p:cNvSpPr>
            <p:nvPr/>
          </p:nvSpPr>
          <p:spPr bwMode="auto">
            <a:xfrm>
              <a:off x="5457" y="1399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;</a:t>
              </a:r>
            </a:p>
          </p:txBody>
        </p:sp>
      </p:grpSp>
      <p:sp>
        <p:nvSpPr>
          <p:cNvPr id="451605" name="Text Box 21"/>
          <p:cNvSpPr txBox="1">
            <a:spLocks noChangeArrowheads="1"/>
          </p:cNvSpPr>
          <p:nvPr/>
        </p:nvSpPr>
        <p:spPr bwMode="auto">
          <a:xfrm>
            <a:off x="6172200" y="2762250"/>
            <a:ext cx="1266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ERROR!</a:t>
            </a:r>
          </a:p>
        </p:txBody>
      </p:sp>
      <p:sp>
        <p:nvSpPr>
          <p:cNvPr id="451618" name="Rectangle 34"/>
          <p:cNvSpPr>
            <a:spLocks noChangeArrowheads="1"/>
          </p:cNvSpPr>
          <p:nvPr/>
        </p:nvSpPr>
        <p:spPr bwMode="auto">
          <a:xfrm>
            <a:off x="587375" y="990600"/>
            <a:ext cx="796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 i="1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Always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place your templated functions in a header file.</a:t>
            </a:r>
          </a:p>
        </p:txBody>
      </p:sp>
      <p:sp>
        <p:nvSpPr>
          <p:cNvPr id="451619" name="Rectangle 35"/>
          <p:cNvSpPr>
            <a:spLocks noChangeArrowheads="1"/>
          </p:cNvSpPr>
          <p:nvPr/>
        </p:nvSpPr>
        <p:spPr bwMode="auto">
          <a:xfrm>
            <a:off x="152400" y="3429000"/>
            <a:ext cx="48720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You must put the </a:t>
            </a:r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ENTIRE template function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in the 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header file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, not just the prototype!</a:t>
            </a:r>
          </a:p>
        </p:txBody>
      </p:sp>
      <p:sp>
        <p:nvSpPr>
          <p:cNvPr id="451620" name="Rectangle 36"/>
          <p:cNvSpPr>
            <a:spLocks noChangeArrowheads="1"/>
          </p:cNvSpPr>
          <p:nvPr/>
        </p:nvSpPr>
        <p:spPr bwMode="auto">
          <a:xfrm>
            <a:off x="4986338" y="4591050"/>
            <a:ext cx="2774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>
                <a:cs typeface="Times New Roman" pitchFamily="18" charset="0"/>
              </a:rPr>
              <a:t>#include “</a:t>
            </a:r>
            <a:r>
              <a:rPr lang="en-US" sz="2000">
                <a:solidFill>
                  <a:srgbClr val="6600CC"/>
                </a:solidFill>
                <a:cs typeface="Times New Roman" pitchFamily="18" charset="0"/>
              </a:rPr>
              <a:t>Swap.h</a:t>
            </a:r>
            <a:r>
              <a:rPr lang="en-US" sz="2000">
                <a:cs typeface="Times New Roman" pitchFamily="18" charset="0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1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1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5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51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588" grpId="0"/>
      <p:bldP spid="451605" grpId="0"/>
      <p:bldP spid="451605" grpId="1"/>
      <p:bldP spid="451618" grpId="0"/>
      <p:bldP spid="451619" grpId="0"/>
      <p:bldP spid="4516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6622-D808-4F91-8C2D-66D612849B37}" type="slidenum">
              <a:rPr lang="en-US"/>
              <a:pPr/>
              <a:t>9</a:t>
            </a:fld>
            <a:endParaRPr lang="en-US"/>
          </a:p>
        </p:txBody>
      </p:sp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>
                <a:ea typeface="MS Mincho" pitchFamily="49" charset="-128"/>
              </a:rPr>
              <a:t>Function Template Details</a:t>
            </a:r>
            <a:endParaRPr lang="en-US">
              <a:cs typeface="Courier New" pitchFamily="49" charset="0"/>
            </a:endParaRPr>
          </a:p>
        </p:txBody>
      </p:sp>
      <p:grpSp>
        <p:nvGrpSpPr>
          <p:cNvPr id="452611" name="Group 3"/>
          <p:cNvGrpSpPr>
            <a:grpSpLocks/>
          </p:cNvGrpSpPr>
          <p:nvPr/>
        </p:nvGrpSpPr>
        <p:grpSpPr bwMode="auto">
          <a:xfrm>
            <a:off x="5029200" y="3124200"/>
            <a:ext cx="3725863" cy="3508375"/>
            <a:chOff x="3338" y="1934"/>
            <a:chExt cx="2347" cy="2210"/>
          </a:xfrm>
        </p:grpSpPr>
        <p:sp>
          <p:nvSpPr>
            <p:cNvPr id="452612" name="Rectangle 4"/>
            <p:cNvSpPr>
              <a:spLocks noChangeArrowheads="1"/>
            </p:cNvSpPr>
            <p:nvPr/>
          </p:nvSpPr>
          <p:spPr bwMode="auto">
            <a:xfrm>
              <a:off x="3338" y="2311"/>
              <a:ext cx="2347" cy="180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613" name="Text Box 5"/>
            <p:cNvSpPr txBox="1">
              <a:spLocks noChangeArrowheads="1"/>
            </p:cNvSpPr>
            <p:nvPr/>
          </p:nvSpPr>
          <p:spPr bwMode="auto">
            <a:xfrm>
              <a:off x="3338" y="1934"/>
              <a:ext cx="2304" cy="2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#include </a:t>
              </a:r>
              <a:r>
                <a:rPr lang="en-US">
                  <a:latin typeface="Comic Sans MS"/>
                  <a:ea typeface="MS Mincho" pitchFamily="49" charset="-128"/>
                  <a:cs typeface="Times New Roman" pitchFamily="18" charset="0"/>
                </a:rPr>
                <a:t>“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Swap.h</a:t>
              </a:r>
              <a:r>
                <a:rPr lang="en-US">
                  <a:latin typeface="Comic Sans MS"/>
                  <a:ea typeface="MS Mincho" pitchFamily="49" charset="-128"/>
                  <a:cs typeface="Times New Roman" pitchFamily="18" charset="0"/>
                </a:rPr>
                <a:t>”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main()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Dog a(13), b(41);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swap(a,b);</a:t>
              </a:r>
              <a:endParaRPr lang="en-US" b="0">
                <a:solidFill>
                  <a:srgbClr val="FF3300"/>
                </a:solidFill>
              </a:endParaRPr>
            </a:p>
            <a:p>
              <a:r>
                <a:rPr lang="en-US" sz="40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400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int p=-1, q=-2;</a:t>
              </a:r>
              <a:endParaRPr lang="en-US" b="0"/>
            </a:p>
            <a:p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   swap(p,q);</a:t>
              </a:r>
              <a:endParaRPr lang="en-US" b="0">
                <a:solidFill>
                  <a:srgbClr val="FF3300"/>
                </a:solidFill>
              </a:endParaRPr>
            </a:p>
            <a:p>
              <a:r>
                <a:rPr lang="en-US" sz="40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400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string x(</a:t>
              </a:r>
              <a:r>
                <a:rPr lang="en-US">
                  <a:latin typeface="Comic Sans MS"/>
                  <a:ea typeface="MS Mincho" pitchFamily="49" charset="-128"/>
                  <a:cs typeface="Times New Roman" pitchFamily="18" charset="0"/>
                </a:rPr>
                <a:t>“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a"), y(</a:t>
              </a:r>
              <a:r>
                <a:rPr lang="en-US">
                  <a:latin typeface="Comic Sans MS"/>
                  <a:ea typeface="MS Mincho" pitchFamily="49" charset="-128"/>
                  <a:cs typeface="Times New Roman" pitchFamily="18" charset="0"/>
                </a:rPr>
                <a:t>“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b");</a:t>
              </a:r>
              <a:endParaRPr lang="en-US" b="0"/>
            </a:p>
            <a:p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   swap(x,y);</a:t>
              </a:r>
              <a:endParaRPr lang="en-US" b="0">
                <a:solidFill>
                  <a:srgbClr val="FF33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b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452615" name="Rectangle 7"/>
          <p:cNvSpPr>
            <a:spLocks noChangeArrowheads="1"/>
          </p:cNvSpPr>
          <p:nvPr/>
        </p:nvSpPr>
        <p:spPr bwMode="auto">
          <a:xfrm>
            <a:off x="336550" y="4098925"/>
            <a:ext cx="4387850" cy="2535238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2616" name="Text Box 8"/>
          <p:cNvSpPr txBox="1">
            <a:spLocks noChangeArrowheads="1"/>
          </p:cNvSpPr>
          <p:nvPr/>
        </p:nvSpPr>
        <p:spPr bwMode="auto">
          <a:xfrm>
            <a:off x="320675" y="3546475"/>
            <a:ext cx="4403725" cy="33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u="sng">
                <a:ea typeface="MS Mincho" pitchFamily="49" charset="-128"/>
                <a:cs typeface="Times New Roman" pitchFamily="18" charset="0"/>
              </a:rPr>
              <a:t>Swap.H</a:t>
            </a:r>
            <a:endParaRPr lang="en-US" b="0"/>
          </a:p>
          <a:p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template &lt;typename Data&gt;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void swap(Data &amp;x, Data &amp;y)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Data temp;</a:t>
            </a:r>
            <a:endParaRPr lang="en-US" b="0"/>
          </a:p>
          <a:p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temp = x;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x = y;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y = temp;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/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52626" name="Rectangle 18"/>
          <p:cNvSpPr>
            <a:spLocks noChangeArrowheads="1"/>
          </p:cNvSpPr>
          <p:nvPr/>
        </p:nvSpPr>
        <p:spPr bwMode="auto">
          <a:xfrm>
            <a:off x="152400" y="2863850"/>
            <a:ext cx="4800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algn="ctr"/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Question: How many versions of our function would be defined in this example?</a:t>
            </a:r>
          </a:p>
        </p:txBody>
      </p:sp>
      <p:sp>
        <p:nvSpPr>
          <p:cNvPr id="452627" name="Rectangle 19"/>
          <p:cNvSpPr>
            <a:spLocks noChangeArrowheads="1"/>
          </p:cNvSpPr>
          <p:nvPr/>
        </p:nvSpPr>
        <p:spPr bwMode="auto">
          <a:xfrm>
            <a:off x="457200" y="914400"/>
            <a:ext cx="4343400" cy="176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Each time you use a template function with a different type of variable, the compiler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generates a new version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of the function in your program!</a:t>
            </a:r>
          </a:p>
        </p:txBody>
      </p:sp>
      <p:grpSp>
        <p:nvGrpSpPr>
          <p:cNvPr id="452628" name="Group 20"/>
          <p:cNvGrpSpPr>
            <a:grpSpLocks/>
          </p:cNvGrpSpPr>
          <p:nvPr/>
        </p:nvGrpSpPr>
        <p:grpSpPr bwMode="auto">
          <a:xfrm>
            <a:off x="5029200" y="-990600"/>
            <a:ext cx="3725863" cy="8002588"/>
            <a:chOff x="3338" y="1934"/>
            <a:chExt cx="2347" cy="2261"/>
          </a:xfrm>
        </p:grpSpPr>
        <p:sp>
          <p:nvSpPr>
            <p:cNvPr id="452629" name="Rectangle 21"/>
            <p:cNvSpPr>
              <a:spLocks noChangeArrowheads="1"/>
            </p:cNvSpPr>
            <p:nvPr/>
          </p:nvSpPr>
          <p:spPr bwMode="auto">
            <a:xfrm>
              <a:off x="3338" y="2311"/>
              <a:ext cx="2347" cy="180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630" name="Text Box 22"/>
            <p:cNvSpPr txBox="1">
              <a:spLocks noChangeArrowheads="1"/>
            </p:cNvSpPr>
            <p:nvPr/>
          </p:nvSpPr>
          <p:spPr bwMode="auto">
            <a:xfrm>
              <a:off x="3338" y="1934"/>
              <a:ext cx="2304" cy="2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main()</a:t>
              </a:r>
              <a:endParaRPr lang="en-US" b="0"/>
            </a:p>
            <a:p>
              <a:r>
                <a:rPr lang="en-US" sz="1200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sz="1200" b="0"/>
            </a:p>
            <a:p>
              <a:r>
                <a:rPr lang="en-US" sz="1700">
                  <a:ea typeface="MS Mincho" pitchFamily="49" charset="-128"/>
                  <a:cs typeface="Times New Roman" pitchFamily="18" charset="0"/>
                </a:rPr>
                <a:t>    Dog a(13), b(41);</a:t>
              </a:r>
              <a:endParaRPr lang="en-US" sz="1700" b="0"/>
            </a:p>
            <a:p>
              <a:r>
                <a:rPr lang="en-US" sz="1700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 sz="170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swap(a,b);</a:t>
              </a:r>
              <a:endParaRPr lang="en-US" sz="1700" b="0">
                <a:solidFill>
                  <a:srgbClr val="FF3300"/>
                </a:solidFill>
              </a:endParaRPr>
            </a:p>
            <a:p>
              <a:r>
                <a:rPr lang="en-US" sz="40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400" b="0"/>
            </a:p>
            <a:p>
              <a:r>
                <a:rPr lang="en-US" sz="1700">
                  <a:ea typeface="MS Mincho" pitchFamily="49" charset="-128"/>
                  <a:cs typeface="Times New Roman" pitchFamily="18" charset="0"/>
                </a:rPr>
                <a:t>    int p=-1, q=-2;</a:t>
              </a:r>
              <a:endParaRPr lang="en-US" sz="1700" b="0"/>
            </a:p>
            <a:p>
              <a:r>
                <a:rPr lang="en-US" sz="170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   swap(p,q);</a:t>
              </a:r>
              <a:endParaRPr lang="en-US" sz="1700" b="0">
                <a:solidFill>
                  <a:srgbClr val="FF3300"/>
                </a:solidFill>
              </a:endParaRPr>
            </a:p>
            <a:p>
              <a:r>
                <a:rPr lang="en-US" sz="40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400" b="0"/>
            </a:p>
            <a:p>
              <a:r>
                <a:rPr lang="en-US" sz="1700">
                  <a:ea typeface="MS Mincho" pitchFamily="49" charset="-128"/>
                  <a:cs typeface="Times New Roman" pitchFamily="18" charset="0"/>
                </a:rPr>
                <a:t>    string x(</a:t>
              </a:r>
              <a:r>
                <a:rPr lang="en-US" sz="1700">
                  <a:latin typeface="Comic Sans MS"/>
                  <a:ea typeface="MS Mincho" pitchFamily="49" charset="-128"/>
                  <a:cs typeface="Times New Roman" pitchFamily="18" charset="0"/>
                </a:rPr>
                <a:t>“</a:t>
              </a:r>
              <a:r>
                <a:rPr lang="en-US" sz="1700">
                  <a:ea typeface="MS Mincho" pitchFamily="49" charset="-128"/>
                  <a:cs typeface="Times New Roman" pitchFamily="18" charset="0"/>
                </a:rPr>
                <a:t>a"), y(</a:t>
              </a:r>
              <a:r>
                <a:rPr lang="en-US" sz="1700">
                  <a:latin typeface="Comic Sans MS"/>
                  <a:ea typeface="MS Mincho" pitchFamily="49" charset="-128"/>
                  <a:cs typeface="Times New Roman" pitchFamily="18" charset="0"/>
                </a:rPr>
                <a:t>“</a:t>
              </a:r>
              <a:r>
                <a:rPr lang="en-US" sz="1700">
                  <a:ea typeface="MS Mincho" pitchFamily="49" charset="-128"/>
                  <a:cs typeface="Times New Roman" pitchFamily="18" charset="0"/>
                </a:rPr>
                <a:t>b");</a:t>
              </a:r>
              <a:endParaRPr lang="en-US" sz="1700" b="0"/>
            </a:p>
            <a:p>
              <a:r>
                <a:rPr lang="en-US" sz="170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   swap(x,y);</a:t>
              </a:r>
            </a:p>
            <a:p>
              <a:r>
                <a:rPr lang="en-US" sz="400">
                  <a:latin typeface="Comic Sans MS" pitchFamily="66" charset="0"/>
                  <a:cs typeface="Times New Roman" pitchFamily="18" charset="0"/>
                </a:rPr>
                <a:t> </a:t>
              </a:r>
              <a:endParaRPr lang="en-US" sz="400" b="0">
                <a:latin typeface="Comic Sans MS" pitchFamily="66" charset="0"/>
                <a:cs typeface="Times New Roman" pitchFamily="18" charset="0"/>
              </a:endParaRPr>
            </a:p>
            <a:p>
              <a:r>
                <a:rPr lang="en-US" sz="1700" b="0">
                  <a:cs typeface="Times New Roman" pitchFamily="18" charset="0"/>
                </a:rPr>
                <a:t>    </a:t>
              </a:r>
              <a:r>
                <a:rPr lang="en-US" sz="1700">
                  <a:cs typeface="Times New Roman" pitchFamily="18" charset="0"/>
                </a:rPr>
                <a:t>int r=10, s=20;</a:t>
              </a:r>
              <a:endParaRPr lang="en-US" sz="1700" b="0">
                <a:cs typeface="Times New Roman" pitchFamily="18" charset="0"/>
              </a:endParaRPr>
            </a:p>
            <a:p>
              <a:r>
                <a:rPr lang="en-US" sz="1700">
                  <a:solidFill>
                    <a:schemeClr val="accent2"/>
                  </a:solidFill>
                  <a:cs typeface="Times New Roman" pitchFamily="18" charset="0"/>
                </a:rPr>
                <a:t>    swap(r,s); // ????</a:t>
              </a:r>
              <a:endParaRPr lang="en-US" sz="1700" b="0">
                <a:solidFill>
                  <a:schemeClr val="accent2"/>
                </a:solidFill>
                <a:cs typeface="Times New Roman" pitchFamily="18" charset="0"/>
              </a:endParaRPr>
            </a:p>
            <a:p>
              <a:endParaRPr lang="en-US" sz="1700" b="0">
                <a:solidFill>
                  <a:schemeClr val="accent2"/>
                </a:solidFill>
                <a:cs typeface="Times New Roman" pitchFamily="18" charset="0"/>
              </a:endParaRPr>
            </a:p>
          </p:txBody>
        </p:sp>
      </p:grpSp>
      <p:grpSp>
        <p:nvGrpSpPr>
          <p:cNvPr id="452617" name="Group 9"/>
          <p:cNvGrpSpPr>
            <a:grpSpLocks/>
          </p:cNvGrpSpPr>
          <p:nvPr/>
        </p:nvGrpSpPr>
        <p:grpSpPr bwMode="auto">
          <a:xfrm>
            <a:off x="381000" y="4191000"/>
            <a:ext cx="3733800" cy="2411413"/>
            <a:chOff x="174" y="2465"/>
            <a:chExt cx="2610" cy="1519"/>
          </a:xfrm>
        </p:grpSpPr>
        <p:sp>
          <p:nvSpPr>
            <p:cNvPr id="452618" name="Rectangle 10"/>
            <p:cNvSpPr>
              <a:spLocks noChangeArrowheads="1"/>
            </p:cNvSpPr>
            <p:nvPr/>
          </p:nvSpPr>
          <p:spPr bwMode="auto">
            <a:xfrm>
              <a:off x="212" y="2486"/>
              <a:ext cx="2535" cy="1395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619" name="Text Box 11"/>
            <p:cNvSpPr txBox="1">
              <a:spLocks noChangeArrowheads="1"/>
            </p:cNvSpPr>
            <p:nvPr/>
          </p:nvSpPr>
          <p:spPr bwMode="auto">
            <a:xfrm>
              <a:off x="174" y="2465"/>
              <a:ext cx="2610" cy="1519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void swap(</a:t>
              </a:r>
              <a:r>
                <a:rPr lang="en-US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Dog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&amp;x, </a:t>
              </a:r>
              <a:r>
                <a:rPr lang="en-US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Dog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&amp;y)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Dog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temp;</a:t>
              </a:r>
              <a:endParaRPr lang="en-US" b="0"/>
            </a:p>
            <a:p>
              <a:r>
                <a:rPr lang="en-US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temp = x;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x = y;	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y = temp;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</a:t>
              </a:r>
            </a:p>
            <a:p>
              <a:endParaRPr lang="en-US" sz="800" b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grpSp>
        <p:nvGrpSpPr>
          <p:cNvPr id="452620" name="Group 12"/>
          <p:cNvGrpSpPr>
            <a:grpSpLocks/>
          </p:cNvGrpSpPr>
          <p:nvPr/>
        </p:nvGrpSpPr>
        <p:grpSpPr bwMode="auto">
          <a:xfrm>
            <a:off x="388938" y="4191000"/>
            <a:ext cx="4092575" cy="2411413"/>
            <a:chOff x="174" y="2465"/>
            <a:chExt cx="2610" cy="1427"/>
          </a:xfrm>
        </p:grpSpPr>
        <p:sp>
          <p:nvSpPr>
            <p:cNvPr id="452621" name="Rectangle 13"/>
            <p:cNvSpPr>
              <a:spLocks noChangeArrowheads="1"/>
            </p:cNvSpPr>
            <p:nvPr/>
          </p:nvSpPr>
          <p:spPr bwMode="auto">
            <a:xfrm>
              <a:off x="212" y="2486"/>
              <a:ext cx="2535" cy="1395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622" name="Text Box 14"/>
            <p:cNvSpPr txBox="1">
              <a:spLocks noChangeArrowheads="1"/>
            </p:cNvSpPr>
            <p:nvPr/>
          </p:nvSpPr>
          <p:spPr bwMode="auto">
            <a:xfrm>
              <a:off x="174" y="2465"/>
              <a:ext cx="2610" cy="1427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void swap(</a:t>
              </a:r>
              <a:r>
                <a:rPr lang="en-US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int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&amp;x, </a:t>
              </a:r>
              <a:r>
                <a:rPr lang="en-US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int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&amp;y)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int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temp;</a:t>
              </a:r>
              <a:endParaRPr lang="en-US" b="0"/>
            </a:p>
            <a:p>
              <a:r>
                <a:rPr lang="en-US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temp = x;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x = y;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y = temp;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</a:t>
              </a:r>
            </a:p>
            <a:p>
              <a:endParaRPr lang="en-US" sz="800" b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grpSp>
        <p:nvGrpSpPr>
          <p:cNvPr id="452623" name="Group 15"/>
          <p:cNvGrpSpPr>
            <a:grpSpLocks/>
          </p:cNvGrpSpPr>
          <p:nvPr/>
        </p:nvGrpSpPr>
        <p:grpSpPr bwMode="auto">
          <a:xfrm>
            <a:off x="352425" y="4191000"/>
            <a:ext cx="4371975" cy="2411413"/>
            <a:chOff x="174" y="2465"/>
            <a:chExt cx="2610" cy="1519"/>
          </a:xfrm>
        </p:grpSpPr>
        <p:sp>
          <p:nvSpPr>
            <p:cNvPr id="452624" name="Rectangle 16"/>
            <p:cNvSpPr>
              <a:spLocks noChangeArrowheads="1"/>
            </p:cNvSpPr>
            <p:nvPr/>
          </p:nvSpPr>
          <p:spPr bwMode="auto">
            <a:xfrm>
              <a:off x="212" y="2486"/>
              <a:ext cx="2535" cy="1395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625" name="Text Box 17"/>
            <p:cNvSpPr txBox="1">
              <a:spLocks noChangeArrowheads="1"/>
            </p:cNvSpPr>
            <p:nvPr/>
          </p:nvSpPr>
          <p:spPr bwMode="auto">
            <a:xfrm>
              <a:off x="174" y="2465"/>
              <a:ext cx="2610" cy="1519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void swap(</a:t>
              </a:r>
              <a:r>
                <a:rPr lang="en-US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string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&amp;x,</a:t>
              </a:r>
              <a:r>
                <a:rPr lang="en-US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string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&amp;y)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string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temp;</a:t>
              </a:r>
              <a:endParaRPr lang="en-US" b="0"/>
            </a:p>
            <a:p>
              <a:r>
                <a:rPr lang="en-US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temp = x;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x = y;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y = temp;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</a:t>
              </a:r>
            </a:p>
            <a:p>
              <a:endParaRPr lang="en-US" sz="800" b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452632" name="Rectangle 24"/>
          <p:cNvSpPr>
            <a:spLocks noChangeArrowheads="1"/>
          </p:cNvSpPr>
          <p:nvPr/>
        </p:nvSpPr>
        <p:spPr bwMode="auto">
          <a:xfrm>
            <a:off x="5362575" y="4343400"/>
            <a:ext cx="3143250" cy="6572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2633" name="Text Box 25"/>
          <p:cNvSpPr txBox="1">
            <a:spLocks noChangeArrowheads="1"/>
          </p:cNvSpPr>
          <p:nvPr/>
        </p:nvSpPr>
        <p:spPr bwMode="auto">
          <a:xfrm>
            <a:off x="6985000" y="6403975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52634" name="Text Box 26"/>
          <p:cNvSpPr txBox="1">
            <a:spLocks noChangeArrowheads="1"/>
          </p:cNvSpPr>
          <p:nvPr/>
        </p:nvSpPr>
        <p:spPr bwMode="auto">
          <a:xfrm>
            <a:off x="6556375" y="1393825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452635" name="AutoShape 27"/>
          <p:cNvCxnSpPr>
            <a:cxnSpLocks noChangeShapeType="1"/>
            <a:stCxn id="452633" idx="3"/>
            <a:endCxn id="452634" idx="3"/>
          </p:cNvCxnSpPr>
          <p:nvPr/>
        </p:nvCxnSpPr>
        <p:spPr bwMode="auto">
          <a:xfrm flipH="1" flipV="1">
            <a:off x="6816725" y="1592263"/>
            <a:ext cx="428625" cy="5010150"/>
          </a:xfrm>
          <a:prstGeom prst="curvedConnector3">
            <a:avLst>
              <a:gd name="adj1" fmla="val -395556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2631" name="AutoShape 23"/>
          <p:cNvSpPr>
            <a:spLocks noChangeArrowheads="1"/>
          </p:cNvSpPr>
          <p:nvPr/>
        </p:nvSpPr>
        <p:spPr bwMode="auto">
          <a:xfrm>
            <a:off x="1143000" y="381000"/>
            <a:ext cx="6629400" cy="2667000"/>
          </a:xfrm>
          <a:prstGeom prst="cloudCallout">
            <a:avLst>
              <a:gd name="adj1" fmla="val -38648"/>
              <a:gd name="adj2" fmla="val 96847"/>
            </a:avLst>
          </a:prstGeom>
          <a:solidFill>
            <a:srgbClr val="FFFF99"/>
          </a:solidFill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So you can think of templates as a </a:t>
            </a:r>
            <a:br>
              <a:rPr lang="en-US" sz="2000" b="0">
                <a:latin typeface="Comic Sans MS" pitchFamily="66" charset="0"/>
                <a:cs typeface="Times New Roman" pitchFamily="18" charset="0"/>
              </a:rPr>
            </a:br>
            <a:r>
              <a:rPr lang="en-US" sz="2000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time-saving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/</a:t>
            </a:r>
            <a:r>
              <a:rPr lang="en-US" sz="20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bug-reducing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/</a:t>
            </a:r>
            <a:r>
              <a:rPr lang="en-US" sz="20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source-simplifying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technique rather than one that reduces the size of your compiled program.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2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2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52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52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2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9417E-6 L 0.4125 -0.64177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4526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-3210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1000" fill="hold"/>
                                        <p:tgtEl>
                                          <p:spTgt spid="45261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6 2.22222E-6 L 8.33333E-6 0.09028 " pathEditMode="relative" ptsTypes="AA">
                                      <p:cBhvr>
                                        <p:cTn id="41" dur="2000" fill="hold"/>
                                        <p:tgtEl>
                                          <p:spTgt spid="4526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52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29417E-6 L 0.40035 -0.4752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526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17" y="-2377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2000" fill="hold"/>
                                        <p:tgtEl>
                                          <p:spTgt spid="45262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9027 L -3.33333E-6 0.17916 " pathEditMode="relative" ptsTypes="AA">
                                      <p:cBhvr>
                                        <p:cTn id="56" dur="2000" fill="hold"/>
                                        <p:tgtEl>
                                          <p:spTgt spid="4526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52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29417E-6 L 0.3974 -0.29764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4526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61" y="-14894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7" dur="2000" fill="hold"/>
                                        <p:tgtEl>
                                          <p:spTgt spid="45262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17916 L -3.33333E-6 0.25972 " pathEditMode="relative" ptsTypes="AA">
                                      <p:cBhvr>
                                        <p:cTn id="71" dur="2000" fill="hold"/>
                                        <p:tgtEl>
                                          <p:spTgt spid="4526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52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52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26" grpId="0"/>
      <p:bldP spid="452627" grpId="0"/>
      <p:bldP spid="452632" grpId="0" animBg="1"/>
      <p:bldP spid="452632" grpId="1" animBg="1"/>
      <p:bldP spid="452632" grpId="2" animBg="1"/>
      <p:bldP spid="452632" grpId="3" animBg="1"/>
      <p:bldP spid="452631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urier New" pitchFamily="49" charset="0"/>
            <a:cs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urier New" pitchFamily="49" charset="0"/>
            <a:cs typeface="Courier New" pitchFamily="49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27572</TotalTime>
  <Words>9276</Words>
  <Application>Microsoft Office PowerPoint</Application>
  <PresentationFormat>On-screen Show (4:3)</PresentationFormat>
  <Paragraphs>2799</Paragraphs>
  <Slides>67</Slides>
  <Notes>66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Default Design</vt:lpstr>
      <vt:lpstr>Lecture #9</vt:lpstr>
      <vt:lpstr>Generic Programming</vt:lpstr>
      <vt:lpstr>Part 1: Allowing Generic Comparisons</vt:lpstr>
      <vt:lpstr>Custom Comparison Operators</vt:lpstr>
      <vt:lpstr>Custom Comparison Operators</vt:lpstr>
      <vt:lpstr>Part 2: Writing Generic Functions</vt:lpstr>
      <vt:lpstr>The Solution</vt:lpstr>
      <vt:lpstr>Function Template Details</vt:lpstr>
      <vt:lpstr>Function Template Details</vt:lpstr>
      <vt:lpstr>Function Template Details</vt:lpstr>
      <vt:lpstr>Function Template Details</vt:lpstr>
      <vt:lpstr>Function Template Details</vt:lpstr>
      <vt:lpstr>A Hairy Template Example</vt:lpstr>
      <vt:lpstr>A Hairy Template Example</vt:lpstr>
      <vt:lpstr>Multi-type Templates</vt:lpstr>
      <vt:lpstr>Part 3: Writing Generic Classes</vt:lpstr>
      <vt:lpstr>PowerPoint Presentation</vt:lpstr>
      <vt:lpstr>PowerPoint Presentation</vt:lpstr>
      <vt:lpstr>Template Exercise</vt:lpstr>
      <vt:lpstr>Template Classes</vt:lpstr>
      <vt:lpstr>Carey’s Template Cheat Sheet</vt:lpstr>
      <vt:lpstr>Part 4: The Standard Template Library (aka “STL”)</vt:lpstr>
      <vt:lpstr>The “STL”</vt:lpstr>
      <vt:lpstr>Cool STL Class #1: Vector</vt:lpstr>
      <vt:lpstr>Cool STL Class #1: Vector</vt:lpstr>
      <vt:lpstr>Cool STL Class #1: Vector</vt:lpstr>
      <vt:lpstr>Cool STL Class #1: Vector</vt:lpstr>
      <vt:lpstr>Cool STL Class #1: Vector</vt:lpstr>
      <vt:lpstr>Cool STL Class #2: List</vt:lpstr>
      <vt:lpstr>Cool STL Class #2: List</vt:lpstr>
      <vt:lpstr>Iterating Through The Items </vt:lpstr>
      <vt:lpstr>Iterating Through The Items </vt:lpstr>
      <vt:lpstr>Defining an Iterator </vt:lpstr>
      <vt:lpstr>STL Iterators</vt:lpstr>
      <vt:lpstr>STL Iterators</vt:lpstr>
      <vt:lpstr>STL Iterators</vt:lpstr>
      <vt:lpstr>STL Iterators</vt:lpstr>
      <vt:lpstr>STL And Classes/Structs</vt:lpstr>
      <vt:lpstr>Const Iterators and Headaches</vt:lpstr>
      <vt:lpstr>STL Iterator Challenge</vt:lpstr>
      <vt:lpstr>STL Iterators</vt:lpstr>
      <vt:lpstr>How  Iterators  Work?</vt:lpstr>
      <vt:lpstr>Other STL Containers</vt:lpstr>
      <vt:lpstr>Cool STL Class #3: Map </vt:lpstr>
      <vt:lpstr>Cool STL Class #3: Map </vt:lpstr>
      <vt:lpstr>How the Map Class Works</vt:lpstr>
      <vt:lpstr>How to Search the Map Class</vt:lpstr>
      <vt:lpstr>How to Search the Map Class</vt:lpstr>
      <vt:lpstr>How to Iterate Through a Map</vt:lpstr>
      <vt:lpstr>Cool STL Class #3: Map </vt:lpstr>
      <vt:lpstr>Cool STL Class #3: Map </vt:lpstr>
      <vt:lpstr>Cool STL Class #4: Set </vt:lpstr>
      <vt:lpstr>Cool STL Class #4: Set </vt:lpstr>
      <vt:lpstr>Searching/Iterating Through a Set</vt:lpstr>
      <vt:lpstr>Deleting an Item from an STL Container</vt:lpstr>
      <vt:lpstr>Iterator Gotchas!</vt:lpstr>
      <vt:lpstr>Deletion Gotchas</vt:lpstr>
      <vt:lpstr>PowerPoint Presentation</vt:lpstr>
      <vt:lpstr>PowerPoint Presentation</vt:lpstr>
      <vt:lpstr>PowerPoint Presentation</vt:lpstr>
      <vt:lpstr>PowerPoint Presentation</vt:lpstr>
      <vt:lpstr>The find_if Function</vt:lpstr>
      <vt:lpstr>The find_if Function</vt:lpstr>
      <vt:lpstr>How does find_if work? Using pointers to functions!</vt:lpstr>
      <vt:lpstr>The “sort” function</vt:lpstr>
      <vt:lpstr>Part 6: Compound STL Data Structures</vt:lpstr>
      <vt:lpstr>STL Challenges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Preferred Customer</dc:creator>
  <cp:lastModifiedBy>Windows User</cp:lastModifiedBy>
  <cp:revision>4648</cp:revision>
  <dcterms:created xsi:type="dcterms:W3CDTF">2002-10-09T05:27:34Z</dcterms:created>
  <dcterms:modified xsi:type="dcterms:W3CDTF">2013-02-05T07:07:00Z</dcterms:modified>
</cp:coreProperties>
</file>