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58400" cy="7772400"/>
  <p:notesSz cx="10058400" cy="77724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472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7">
              <a:lnSpc>
                <a:spcPts val="1714"/>
              </a:lnSpc>
            </a:pPr>
            <a:fld id="{81D60167-4931-47E6-BA6A-407CBD079E47}" type="slidenum">
              <a:rPr lang="en-US" spc="-4" smtClean="0"/>
              <a:pPr marL="25397">
                <a:lnSpc>
                  <a:spcPts val="1714"/>
                </a:lnSpc>
              </a:pPr>
              <a:t>‹#›</a:t>
            </a:fld>
            <a:r>
              <a:rPr lang="en-US" spc="-4" smtClean="0"/>
              <a:t> of</a:t>
            </a:r>
            <a:r>
              <a:rPr lang="en-US" spc="-85" smtClean="0"/>
              <a:t> </a:t>
            </a:r>
            <a:r>
              <a:rPr lang="en-US" spc="-4" smtClean="0"/>
              <a:t>30</a:t>
            </a:r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248229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7">
              <a:lnSpc>
                <a:spcPts val="1714"/>
              </a:lnSpc>
            </a:pPr>
            <a:fld id="{81D60167-4931-47E6-BA6A-407CBD079E47}" type="slidenum">
              <a:rPr lang="en-US" spc="-4" smtClean="0"/>
              <a:pPr marL="25397">
                <a:lnSpc>
                  <a:spcPts val="1714"/>
                </a:lnSpc>
              </a:pPr>
              <a:t>‹#›</a:t>
            </a:fld>
            <a:r>
              <a:rPr lang="en-US" spc="-4" smtClean="0"/>
              <a:t> of</a:t>
            </a:r>
            <a:r>
              <a:rPr lang="en-US" spc="-85" smtClean="0"/>
              <a:t> </a:t>
            </a:r>
            <a:r>
              <a:rPr lang="en-US" spc="-4" smtClean="0"/>
              <a:t>30</a:t>
            </a:r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348828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7">
              <a:lnSpc>
                <a:spcPts val="1714"/>
              </a:lnSpc>
            </a:pPr>
            <a:fld id="{81D60167-4931-47E6-BA6A-407CBD079E47}" type="slidenum">
              <a:rPr lang="en-US" spc="-4" smtClean="0"/>
              <a:pPr marL="25397">
                <a:lnSpc>
                  <a:spcPts val="1714"/>
                </a:lnSpc>
              </a:pPr>
              <a:t>‹#›</a:t>
            </a:fld>
            <a:r>
              <a:rPr lang="en-US" spc="-4" smtClean="0"/>
              <a:t> of</a:t>
            </a:r>
            <a:r>
              <a:rPr lang="en-US" spc="-85" smtClean="0"/>
              <a:t> </a:t>
            </a:r>
            <a:r>
              <a:rPr lang="en-US" spc="-4" smtClean="0"/>
              <a:t>30</a:t>
            </a:r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4003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7">
              <a:lnSpc>
                <a:spcPts val="1714"/>
              </a:lnSpc>
            </a:pPr>
            <a:fld id="{81D60167-4931-47E6-BA6A-407CBD079E47}" type="slidenum">
              <a:rPr lang="en-US" spc="-4" smtClean="0"/>
              <a:pPr marL="25397">
                <a:lnSpc>
                  <a:spcPts val="1714"/>
                </a:lnSpc>
              </a:pPr>
              <a:t>‹#›</a:t>
            </a:fld>
            <a:r>
              <a:rPr lang="en-US" spc="-4" smtClean="0"/>
              <a:t> of</a:t>
            </a:r>
            <a:r>
              <a:rPr lang="en-US" spc="-85" smtClean="0"/>
              <a:t> </a:t>
            </a:r>
            <a:r>
              <a:rPr lang="en-US" spc="-4" smtClean="0"/>
              <a:t>30</a:t>
            </a:r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411642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7">
              <a:lnSpc>
                <a:spcPts val="1714"/>
              </a:lnSpc>
            </a:pPr>
            <a:fld id="{81D60167-4931-47E6-BA6A-407CBD079E47}" type="slidenum">
              <a:rPr lang="en-US" spc="-4" smtClean="0"/>
              <a:pPr marL="25397">
                <a:lnSpc>
                  <a:spcPts val="1714"/>
                </a:lnSpc>
              </a:pPr>
              <a:t>‹#›</a:t>
            </a:fld>
            <a:r>
              <a:rPr lang="en-US" spc="-4" smtClean="0"/>
              <a:t> of</a:t>
            </a:r>
            <a:r>
              <a:rPr lang="en-US" spc="-85" smtClean="0"/>
              <a:t> </a:t>
            </a:r>
            <a:r>
              <a:rPr lang="en-US" spc="-4" smtClean="0"/>
              <a:t>30</a:t>
            </a:r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27797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7">
              <a:lnSpc>
                <a:spcPts val="1714"/>
              </a:lnSpc>
            </a:pPr>
            <a:fld id="{81D60167-4931-47E6-BA6A-407CBD079E47}" type="slidenum">
              <a:rPr lang="en-US" spc="-4" smtClean="0"/>
              <a:pPr marL="25397">
                <a:lnSpc>
                  <a:spcPts val="1714"/>
                </a:lnSpc>
              </a:pPr>
              <a:t>‹#›</a:t>
            </a:fld>
            <a:r>
              <a:rPr lang="en-US" spc="-4" smtClean="0"/>
              <a:t> of</a:t>
            </a:r>
            <a:r>
              <a:rPr lang="en-US" spc="-85" smtClean="0"/>
              <a:t> </a:t>
            </a:r>
            <a:r>
              <a:rPr lang="en-US" spc="-4" smtClean="0"/>
              <a:t>30</a:t>
            </a:r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40761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7">
              <a:lnSpc>
                <a:spcPts val="1714"/>
              </a:lnSpc>
            </a:pPr>
            <a:fld id="{81D60167-4931-47E6-BA6A-407CBD079E47}" type="slidenum">
              <a:rPr lang="en-US" spc="-4" smtClean="0"/>
              <a:pPr marL="25397">
                <a:lnSpc>
                  <a:spcPts val="1714"/>
                </a:lnSpc>
              </a:pPr>
              <a:t>‹#›</a:t>
            </a:fld>
            <a:r>
              <a:rPr lang="en-US" spc="-4" smtClean="0"/>
              <a:t> of</a:t>
            </a:r>
            <a:r>
              <a:rPr lang="en-US" spc="-85" smtClean="0"/>
              <a:t> </a:t>
            </a:r>
            <a:r>
              <a:rPr lang="en-US" spc="-4" smtClean="0"/>
              <a:t>30</a:t>
            </a:r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18857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7">
              <a:lnSpc>
                <a:spcPts val="1714"/>
              </a:lnSpc>
            </a:pPr>
            <a:fld id="{81D60167-4931-47E6-BA6A-407CBD079E47}" type="slidenum">
              <a:rPr lang="en-US" spc="-4" smtClean="0"/>
              <a:pPr marL="25397">
                <a:lnSpc>
                  <a:spcPts val="1714"/>
                </a:lnSpc>
              </a:pPr>
              <a:t>‹#›</a:t>
            </a:fld>
            <a:r>
              <a:rPr lang="en-US" spc="-4" smtClean="0"/>
              <a:t> of</a:t>
            </a:r>
            <a:r>
              <a:rPr lang="en-US" spc="-85" smtClean="0"/>
              <a:t> </a:t>
            </a:r>
            <a:r>
              <a:rPr lang="en-US" spc="-4" smtClean="0"/>
              <a:t>30</a:t>
            </a:r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73215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7">
              <a:lnSpc>
                <a:spcPts val="1714"/>
              </a:lnSpc>
            </a:pPr>
            <a:fld id="{81D60167-4931-47E6-BA6A-407CBD079E47}" type="slidenum">
              <a:rPr lang="en-US" spc="-4" smtClean="0"/>
              <a:pPr marL="25397">
                <a:lnSpc>
                  <a:spcPts val="1714"/>
                </a:lnSpc>
              </a:pPr>
              <a:t>‹#›</a:t>
            </a:fld>
            <a:r>
              <a:rPr lang="en-US" spc="-4" smtClean="0"/>
              <a:t> of</a:t>
            </a:r>
            <a:r>
              <a:rPr lang="en-US" spc="-85" smtClean="0"/>
              <a:t> </a:t>
            </a:r>
            <a:r>
              <a:rPr lang="en-US" spc="-4" smtClean="0"/>
              <a:t>30</a:t>
            </a:r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143964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7">
              <a:lnSpc>
                <a:spcPts val="1714"/>
              </a:lnSpc>
            </a:pPr>
            <a:fld id="{81D60167-4931-47E6-BA6A-407CBD079E47}" type="slidenum">
              <a:rPr lang="en-US" spc="-4" smtClean="0"/>
              <a:pPr marL="25397">
                <a:lnSpc>
                  <a:spcPts val="1714"/>
                </a:lnSpc>
              </a:pPr>
              <a:t>‹#›</a:t>
            </a:fld>
            <a:r>
              <a:rPr lang="en-US" spc="-4" smtClean="0"/>
              <a:t> of</a:t>
            </a:r>
            <a:r>
              <a:rPr lang="en-US" spc="-85" smtClean="0"/>
              <a:t> </a:t>
            </a:r>
            <a:r>
              <a:rPr lang="en-US" spc="-4" smtClean="0"/>
              <a:t>30</a:t>
            </a:r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43245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397">
              <a:lnSpc>
                <a:spcPts val="1714"/>
              </a:lnSpc>
            </a:pPr>
            <a:fld id="{81D60167-4931-47E6-BA6A-407CBD079E47}" type="slidenum">
              <a:rPr lang="en-US" spc="-4" smtClean="0"/>
              <a:pPr marL="25397">
                <a:lnSpc>
                  <a:spcPts val="1714"/>
                </a:lnSpc>
              </a:pPr>
              <a:t>‹#›</a:t>
            </a:fld>
            <a:r>
              <a:rPr lang="en-US" spc="-4" smtClean="0"/>
              <a:t> of</a:t>
            </a:r>
            <a:r>
              <a:rPr lang="en-US" spc="-85" smtClean="0"/>
              <a:t> </a:t>
            </a:r>
            <a:r>
              <a:rPr lang="en-US" spc="-4" smtClean="0"/>
              <a:t>30</a:t>
            </a:r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142556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397">
              <a:lnSpc>
                <a:spcPts val="1714"/>
              </a:lnSpc>
            </a:pPr>
            <a:fld id="{81D60167-4931-47E6-BA6A-407CBD079E47}" type="slidenum">
              <a:rPr lang="en-US" spc="-4" smtClean="0"/>
              <a:pPr marL="25397">
                <a:lnSpc>
                  <a:spcPts val="1714"/>
                </a:lnSpc>
              </a:pPr>
              <a:t>‹#›</a:t>
            </a:fld>
            <a:r>
              <a:rPr lang="en-US" spc="-4" smtClean="0"/>
              <a:t> of</a:t>
            </a:r>
            <a:r>
              <a:rPr lang="en-US" spc="-85" smtClean="0"/>
              <a:t> </a:t>
            </a:r>
            <a:r>
              <a:rPr lang="en-US" spc="-4" smtClean="0"/>
              <a:t>30</a:t>
            </a:r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278723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575933" y="7102729"/>
            <a:ext cx="3014091" cy="390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262" y="4165601"/>
            <a:ext cx="9141460" cy="1905"/>
          </a:xfrm>
          <a:custGeom>
            <a:avLst/>
            <a:gdLst/>
            <a:ahLst/>
            <a:cxnLst/>
            <a:rect l="l" t="t" r="r" b="b"/>
            <a:pathLst>
              <a:path w="9141460" h="1904">
                <a:moveTo>
                  <a:pt x="0" y="0"/>
                </a:moveTo>
                <a:lnTo>
                  <a:pt x="9140888" y="1524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1" y="738124"/>
            <a:ext cx="9144000" cy="433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50"/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Estimating Credit Losses — Unexpected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dirty="0">
              <a:latin typeface="Times New Roman"/>
              <a:cs typeface="Times New Roman"/>
            </a:endParaRPr>
          </a:p>
          <a:p>
            <a:pPr marL="307939" indent="-170795">
              <a:buChar char="•"/>
              <a:tabLst>
                <a:tab pos="308574" algn="l"/>
              </a:tabLst>
            </a:pP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Statistical approaches are used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to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estimate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distribution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possible loss</a:t>
            </a:r>
            <a:r>
              <a:rPr spc="160" dirty="0">
                <a:solidFill>
                  <a:srgbClr val="005D88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values</a:t>
            </a:r>
            <a:endParaRPr dirty="0">
              <a:latin typeface="Arial"/>
              <a:cs typeface="Arial"/>
            </a:endParaRPr>
          </a:p>
          <a:p>
            <a:pPr marL="823497" lvl="1" indent="-177144">
              <a:spcBef>
                <a:spcPts val="10"/>
              </a:spcBef>
              <a:buChar char="•"/>
              <a:tabLst>
                <a:tab pos="823497" algn="l"/>
              </a:tabLst>
            </a:pPr>
            <a:r>
              <a:rPr sz="1600" spc="-4" dirty="0">
                <a:latin typeface="Arial"/>
                <a:cs typeface="Arial"/>
              </a:rPr>
              <a:t>For individual products in default, loss amounts are not deterministic due to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uncertainty</a:t>
            </a:r>
            <a:endParaRPr sz="1600" dirty="0">
              <a:latin typeface="Arial"/>
              <a:cs typeface="Arial"/>
            </a:endParaRPr>
          </a:p>
          <a:p>
            <a:pPr marL="823497"/>
            <a:r>
              <a:rPr sz="1600" spc="-4" dirty="0">
                <a:latin typeface="Arial"/>
                <a:cs typeface="Arial"/>
              </a:rPr>
              <a:t>about </a:t>
            </a:r>
            <a:r>
              <a:rPr sz="1600" spc="-10" dirty="0">
                <a:latin typeface="Arial"/>
                <a:cs typeface="Arial"/>
              </a:rPr>
              <a:t>LGD </a:t>
            </a:r>
            <a:r>
              <a:rPr sz="1600" spc="-4" dirty="0">
                <a:latin typeface="Arial"/>
                <a:cs typeface="Arial"/>
              </a:rPr>
              <a:t>and collateral value</a:t>
            </a:r>
            <a:endParaRPr sz="1600" dirty="0">
              <a:latin typeface="Arial"/>
              <a:cs typeface="Arial"/>
            </a:endParaRPr>
          </a:p>
          <a:p>
            <a:pPr marL="823497" marR="656513" lvl="1" indent="-177144">
              <a:buChar char="•"/>
              <a:tabLst>
                <a:tab pos="823497" algn="l"/>
              </a:tabLst>
            </a:pPr>
            <a:r>
              <a:rPr sz="1600" spc="-4" dirty="0">
                <a:latin typeface="Arial"/>
                <a:cs typeface="Arial"/>
              </a:rPr>
              <a:t>For a portfolio of credit products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4" dirty="0">
                <a:latin typeface="Arial"/>
                <a:cs typeface="Arial"/>
              </a:rPr>
              <a:t>defaults, loss amounts are also uncertain due to  correlation of defaults between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products</a:t>
            </a:r>
            <a:endParaRPr sz="1600" dirty="0">
              <a:latin typeface="Arial"/>
              <a:cs typeface="Arial"/>
            </a:endParaRPr>
          </a:p>
          <a:p>
            <a:pPr marL="823497" marR="326987" lvl="1" indent="-177144">
              <a:buChar char="•"/>
              <a:tabLst>
                <a:tab pos="823497" algn="l"/>
              </a:tabLst>
            </a:pPr>
            <a:r>
              <a:rPr sz="1600" spc="-4" dirty="0">
                <a:latin typeface="Arial"/>
                <a:cs typeface="Arial"/>
              </a:rPr>
              <a:t>Credit loss distributions tend to be largely skewed as the likelihood of significant losses is  </a:t>
            </a:r>
            <a:r>
              <a:rPr sz="1600" spc="-10" dirty="0">
                <a:latin typeface="Arial"/>
                <a:cs typeface="Arial"/>
              </a:rPr>
              <a:t>lower </a:t>
            </a:r>
            <a:r>
              <a:rPr sz="1600" spc="-4" dirty="0">
                <a:latin typeface="Arial"/>
                <a:cs typeface="Arial"/>
              </a:rPr>
              <a:t>than the likelihood of average losses or no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losses</a:t>
            </a:r>
            <a:endParaRPr sz="1600" dirty="0">
              <a:latin typeface="Arial"/>
              <a:cs typeface="Arial"/>
            </a:endParaRPr>
          </a:p>
          <a:p>
            <a:pPr lvl="1">
              <a:spcBef>
                <a:spcPts val="14"/>
              </a:spcBef>
              <a:buFont typeface="Arial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marL="307939" indent="-170795">
              <a:buChar char="•"/>
              <a:tabLst>
                <a:tab pos="308574" algn="l"/>
              </a:tabLst>
            </a:pP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Active </a:t>
            </a:r>
            <a:r>
              <a:rPr spc="-10" dirty="0">
                <a:solidFill>
                  <a:srgbClr val="005D88"/>
                </a:solidFill>
                <a:latin typeface="Arial"/>
                <a:cs typeface="Arial"/>
              </a:rPr>
              <a:t>loan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portfolio </a:t>
            </a:r>
            <a:r>
              <a:rPr spc="-10" dirty="0">
                <a:solidFill>
                  <a:srgbClr val="005D88"/>
                </a:solidFill>
                <a:latin typeface="Arial"/>
                <a:cs typeface="Arial"/>
              </a:rPr>
              <a:t>management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embracing diversification of </a:t>
            </a:r>
            <a:r>
              <a:rPr spc="-10" dirty="0">
                <a:solidFill>
                  <a:srgbClr val="005D88"/>
                </a:solidFill>
                <a:latin typeface="Arial"/>
                <a:cs typeface="Arial"/>
              </a:rPr>
              <a:t>exposures</a:t>
            </a:r>
            <a:r>
              <a:rPr spc="204" dirty="0">
                <a:solidFill>
                  <a:srgbClr val="005D88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across</a:t>
            </a:r>
            <a:endParaRPr dirty="0">
              <a:latin typeface="Arial"/>
              <a:cs typeface="Arial"/>
            </a:endParaRPr>
          </a:p>
          <a:p>
            <a:pPr marL="307939"/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industries </a:t>
            </a:r>
            <a:r>
              <a:rPr spc="-10" dirty="0">
                <a:solidFill>
                  <a:srgbClr val="005D88"/>
                </a:solidFill>
                <a:latin typeface="Arial"/>
                <a:cs typeface="Arial"/>
              </a:rPr>
              <a:t>and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geographic areas can reduce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variability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losses around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the</a:t>
            </a:r>
            <a:r>
              <a:rPr spc="170" dirty="0">
                <a:solidFill>
                  <a:srgbClr val="005D88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mean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07939" indent="-170795">
              <a:buChar char="•"/>
              <a:tabLst>
                <a:tab pos="308574" algn="l"/>
              </a:tabLst>
            </a:pP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Unexpected loss represents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minimum loss level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a given confidence level a</a:t>
            </a:r>
            <a:r>
              <a:rPr spc="195" dirty="0">
                <a:solidFill>
                  <a:srgbClr val="005D88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5D88"/>
                </a:solidFill>
                <a:latin typeface="Wingdings"/>
                <a:cs typeface="Wingdings"/>
              </a:rPr>
              <a:t></a:t>
            </a:r>
            <a:endParaRPr dirty="0">
              <a:latin typeface="Wingdings"/>
              <a:cs typeface="Wingdings"/>
            </a:endParaRPr>
          </a:p>
          <a:p>
            <a:pPr marL="307939"/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UL(</a:t>
            </a:r>
            <a:r>
              <a:rPr i="1" spc="-4" dirty="0">
                <a:solidFill>
                  <a:srgbClr val="005D88"/>
                </a:solidFill>
                <a:latin typeface="Symbol"/>
                <a:cs typeface="Symbol"/>
              </a:rPr>
              <a:t>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) is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maximum loss a bank </a:t>
            </a:r>
            <a:r>
              <a:rPr spc="-14" dirty="0">
                <a:solidFill>
                  <a:srgbClr val="005D88"/>
                </a:solidFill>
                <a:latin typeface="Arial"/>
                <a:cs typeface="Arial"/>
              </a:rPr>
              <a:t>will </a:t>
            </a:r>
            <a:r>
              <a:rPr spc="-10" dirty="0">
                <a:solidFill>
                  <a:srgbClr val="005D88"/>
                </a:solidFill>
                <a:latin typeface="Arial"/>
                <a:cs typeface="Arial"/>
              </a:rPr>
              <a:t>suffer </a:t>
            </a:r>
            <a:r>
              <a:rPr i="1" dirty="0">
                <a:solidFill>
                  <a:srgbClr val="005D88"/>
                </a:solidFill>
                <a:latin typeface="Symbol"/>
                <a:cs typeface="Symbol"/>
              </a:rPr>
              <a:t>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%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of the</a:t>
            </a:r>
            <a:r>
              <a:rPr spc="135" dirty="0">
                <a:solidFill>
                  <a:srgbClr val="005D88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time.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30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33400" y="1752600"/>
            <a:ext cx="9067801" cy="343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buChar char="•"/>
            </a:pPr>
            <a:endParaRPr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R="222859" algn="ctr"/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Credit risk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32701" marR="505400" indent="-172700">
              <a:lnSpc>
                <a:spcPts val="1660"/>
              </a:lnSpc>
              <a:spcBef>
                <a:spcPts val="4"/>
              </a:spcBef>
              <a:buChar char="•"/>
              <a:tabLst>
                <a:tab pos="333336" algn="l"/>
              </a:tabLst>
            </a:pPr>
            <a:r>
              <a:rPr sz="1600" spc="-4" dirty="0">
                <a:latin typeface="Arial"/>
                <a:cs typeface="Arial"/>
              </a:rPr>
              <a:t>The potential for loss due to failure of a borrower to meet its contractual obligation to repay a  debt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4" dirty="0">
                <a:latin typeface="Arial"/>
                <a:cs typeface="Arial"/>
              </a:rPr>
              <a:t>accordance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4" dirty="0">
                <a:latin typeface="Arial"/>
                <a:cs typeface="Arial"/>
              </a:rPr>
              <a:t>the agreed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terms</a:t>
            </a:r>
            <a:endParaRPr sz="1600" dirty="0">
              <a:latin typeface="Arial"/>
              <a:cs typeface="Arial"/>
            </a:endParaRPr>
          </a:p>
          <a:p>
            <a:pPr marL="332701" indent="-172700">
              <a:buChar char="•"/>
              <a:tabLst>
                <a:tab pos="333336" algn="l"/>
              </a:tabLst>
            </a:pPr>
            <a:r>
              <a:rPr sz="1600" spc="-4" dirty="0">
                <a:latin typeface="Arial"/>
                <a:cs typeface="Arial"/>
              </a:rPr>
              <a:t>Example: A homeowner stops making mortgage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payments</a:t>
            </a:r>
            <a:endParaRPr sz="1600" dirty="0">
              <a:latin typeface="Arial"/>
              <a:cs typeface="Arial"/>
            </a:endParaRPr>
          </a:p>
          <a:p>
            <a:pPr marL="332701" indent="-172700">
              <a:spcBef>
                <a:spcPts val="10"/>
              </a:spcBef>
              <a:buChar char="•"/>
              <a:tabLst>
                <a:tab pos="333336" algn="l"/>
              </a:tabLst>
            </a:pPr>
            <a:r>
              <a:rPr sz="1600" spc="-4" dirty="0">
                <a:latin typeface="Arial"/>
                <a:cs typeface="Arial"/>
              </a:rPr>
              <a:t>Commonly </a:t>
            </a:r>
            <a:r>
              <a:rPr sz="1600" dirty="0">
                <a:latin typeface="Arial"/>
                <a:cs typeface="Arial"/>
              </a:rPr>
              <a:t>also </a:t>
            </a:r>
            <a:r>
              <a:rPr sz="1600" spc="-4" dirty="0">
                <a:latin typeface="Arial"/>
                <a:cs typeface="Arial"/>
              </a:rPr>
              <a:t>referred to as default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risk</a:t>
            </a:r>
            <a:endParaRPr sz="1600" dirty="0">
              <a:latin typeface="Arial"/>
              <a:cs typeface="Arial"/>
            </a:endParaRPr>
          </a:p>
          <a:p>
            <a:pPr marL="332701" marR="1294613" indent="-172700">
              <a:lnSpc>
                <a:spcPts val="1660"/>
              </a:lnSpc>
              <a:spcBef>
                <a:spcPts val="285"/>
              </a:spcBef>
              <a:buChar char="•"/>
              <a:tabLst>
                <a:tab pos="333336" algn="l"/>
              </a:tabLst>
            </a:pPr>
            <a:r>
              <a:rPr sz="1600" spc="-4" dirty="0">
                <a:latin typeface="Arial"/>
                <a:cs typeface="Arial"/>
              </a:rPr>
              <a:t>Credit events include </a:t>
            </a:r>
            <a:r>
              <a:rPr sz="1600" spc="-14" dirty="0">
                <a:latin typeface="Arial"/>
                <a:cs typeface="Arial"/>
              </a:rPr>
              <a:t>bankruptcy, </a:t>
            </a:r>
            <a:r>
              <a:rPr sz="1600" spc="-4" dirty="0">
                <a:latin typeface="Arial"/>
                <a:cs typeface="Arial"/>
              </a:rPr>
              <a:t>failure to </a:t>
            </a:r>
            <a:r>
              <a:rPr sz="1600" spc="-40" dirty="0">
                <a:latin typeface="Arial"/>
                <a:cs typeface="Arial"/>
              </a:rPr>
              <a:t>pay, </a:t>
            </a:r>
            <a:r>
              <a:rPr sz="1600" spc="-4" dirty="0">
                <a:latin typeface="Arial"/>
                <a:cs typeface="Arial"/>
              </a:rPr>
              <a:t>loan restructuring, loan moratorium,  accelerated loan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payments</a:t>
            </a:r>
            <a:endParaRPr sz="1600" dirty="0">
              <a:latin typeface="Arial"/>
              <a:cs typeface="Arial"/>
            </a:endParaRPr>
          </a:p>
          <a:p>
            <a:pPr marL="332701" marR="440003" indent="-172700">
              <a:lnSpc>
                <a:spcPts val="1660"/>
              </a:lnSpc>
              <a:spcBef>
                <a:spcPts val="894"/>
              </a:spcBef>
              <a:buChar char="•"/>
              <a:tabLst>
                <a:tab pos="333336" algn="l"/>
              </a:tabLst>
            </a:pPr>
            <a:r>
              <a:rPr sz="1600" spc="-4" dirty="0">
                <a:latin typeface="Arial"/>
                <a:cs typeface="Arial"/>
              </a:rPr>
              <a:t>For banks, credit risk typically resides in the assets in its banking book (loans and bonds held  to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maturity)</a:t>
            </a:r>
            <a:endParaRPr sz="1600" dirty="0">
              <a:latin typeface="Arial"/>
              <a:cs typeface="Arial"/>
            </a:endParaRPr>
          </a:p>
          <a:p>
            <a:pPr marL="332701" indent="-172700">
              <a:spcBef>
                <a:spcPts val="10"/>
              </a:spcBef>
              <a:buChar char="•"/>
              <a:tabLst>
                <a:tab pos="333336" algn="l"/>
              </a:tabLst>
            </a:pPr>
            <a:r>
              <a:rPr sz="1600" spc="-4" dirty="0">
                <a:latin typeface="Arial"/>
                <a:cs typeface="Arial"/>
              </a:rPr>
              <a:t>Credit risk can arise in the trading book as counterparty credit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spc="-10" dirty="0">
                <a:latin typeface="Calibri"/>
                <a:cs typeface="Calibri"/>
              </a:rPr>
              <a:t>risk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1" y="738123"/>
            <a:ext cx="9144000" cy="4333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50"/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Credit Risk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vs.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	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dirty="0">
              <a:latin typeface="Times New Roman"/>
              <a:cs typeface="Times New Roman"/>
            </a:endParaRPr>
          </a:p>
          <a:p>
            <a:pPr marL="823497" lvl="1" indent="-177144">
              <a:spcBef>
                <a:spcPts val="609"/>
              </a:spcBef>
              <a:buChar char="•"/>
              <a:tabLst>
                <a:tab pos="823497" algn="l"/>
              </a:tabLst>
            </a:pPr>
            <a:r>
              <a:rPr lang="en-US" sz="1600" dirty="0">
                <a:latin typeface="Arial"/>
                <a:cs typeface="Arial"/>
              </a:rPr>
              <a:t> Market risk is the potential loss due to changes in market prices or </a:t>
            </a:r>
            <a:r>
              <a:rPr lang="en-US" sz="1600" dirty="0" smtClean="0">
                <a:latin typeface="Arial"/>
                <a:cs typeface="Arial"/>
              </a:rPr>
              <a:t>values. </a:t>
            </a:r>
            <a:r>
              <a:rPr sz="1600" spc="-4" dirty="0" smtClean="0">
                <a:latin typeface="Arial"/>
                <a:cs typeface="Arial"/>
              </a:rPr>
              <a:t>Assessment </a:t>
            </a:r>
            <a:r>
              <a:rPr sz="1600" spc="-4" dirty="0">
                <a:latin typeface="Arial"/>
                <a:cs typeface="Arial"/>
              </a:rPr>
              <a:t>time horizon: typically one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day</a:t>
            </a:r>
            <a:endParaRPr sz="1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1600" dirty="0">
              <a:latin typeface="Arial"/>
              <a:cs typeface="Arial"/>
            </a:endParaRPr>
          </a:p>
          <a:p>
            <a:pPr marL="823497" lvl="1" indent="-177144">
              <a:spcBef>
                <a:spcPts val="605"/>
              </a:spcBef>
              <a:buChar char="•"/>
              <a:tabLst>
                <a:tab pos="823497" algn="l"/>
              </a:tabLst>
            </a:pPr>
            <a:r>
              <a:rPr lang="en-US" sz="1600" dirty="0" smtClean="0">
                <a:latin typeface="Arial"/>
                <a:cs typeface="Arial"/>
              </a:rPr>
              <a:t>Credit </a:t>
            </a:r>
            <a:r>
              <a:rPr lang="en-US" sz="1600" dirty="0">
                <a:latin typeface="Arial"/>
                <a:cs typeface="Arial"/>
              </a:rPr>
              <a:t>risk is the potential loss due to the nonperformance of a financial contract, or  financial aspects of nonperformance in any </a:t>
            </a:r>
            <a:r>
              <a:rPr lang="en-US" sz="1600" dirty="0" smtClean="0">
                <a:latin typeface="Arial"/>
                <a:cs typeface="Arial"/>
              </a:rPr>
              <a:t>contract </a:t>
            </a:r>
            <a:r>
              <a:rPr sz="1600" spc="-4" dirty="0" smtClean="0">
                <a:latin typeface="Arial"/>
                <a:cs typeface="Arial"/>
              </a:rPr>
              <a:t>Assessment </a:t>
            </a:r>
            <a:r>
              <a:rPr sz="1600" spc="-4" dirty="0">
                <a:latin typeface="Arial"/>
                <a:cs typeface="Arial"/>
              </a:rPr>
              <a:t>time horizon: typically one </a:t>
            </a:r>
            <a:r>
              <a:rPr sz="1600" spc="-10" dirty="0" smtClean="0">
                <a:latin typeface="Arial"/>
                <a:cs typeface="Arial"/>
              </a:rPr>
              <a:t>year</a:t>
            </a:r>
            <a:endParaRPr lang="en-US" sz="1600" spc="-10" dirty="0" smtClean="0">
              <a:latin typeface="Arial"/>
              <a:cs typeface="Arial"/>
            </a:endParaRPr>
          </a:p>
          <a:p>
            <a:pPr marL="646353" lvl="1">
              <a:spcBef>
                <a:spcPts val="605"/>
              </a:spcBef>
              <a:tabLst>
                <a:tab pos="823497" algn="l"/>
              </a:tabLst>
            </a:pPr>
            <a:endParaRPr sz="1600" dirty="0">
              <a:latin typeface="Arial"/>
              <a:cs typeface="Arial"/>
            </a:endParaRPr>
          </a:p>
          <a:p>
            <a:pPr marL="823497" lvl="1" indent="-177144">
              <a:buChar char="•"/>
              <a:tabLst>
                <a:tab pos="823497" algn="l"/>
              </a:tabLst>
            </a:pPr>
            <a:r>
              <a:rPr sz="1600" spc="-4" dirty="0">
                <a:latin typeface="Arial"/>
                <a:cs typeface="Arial"/>
              </a:rPr>
              <a:t>Credit </a:t>
            </a:r>
            <a:r>
              <a:rPr sz="1600" dirty="0">
                <a:latin typeface="Arial"/>
                <a:cs typeface="Arial"/>
              </a:rPr>
              <a:t>risk </a:t>
            </a:r>
            <a:r>
              <a:rPr sz="1600" spc="-4" dirty="0">
                <a:latin typeface="Arial"/>
                <a:cs typeface="Arial"/>
              </a:rPr>
              <a:t>is generally more important than market risk for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4" dirty="0" smtClean="0">
                <a:latin typeface="Arial"/>
                <a:cs typeface="Arial"/>
              </a:rPr>
              <a:t>banks</a:t>
            </a:r>
            <a:endParaRPr lang="en-US" sz="1600" spc="-4" dirty="0" smtClean="0">
              <a:latin typeface="Arial"/>
              <a:cs typeface="Arial"/>
            </a:endParaRPr>
          </a:p>
          <a:p>
            <a:pPr marL="646353" lvl="1">
              <a:tabLst>
                <a:tab pos="823497" algn="l"/>
              </a:tabLst>
            </a:pPr>
            <a:endParaRPr sz="1600" dirty="0">
              <a:latin typeface="Arial"/>
              <a:cs typeface="Arial"/>
            </a:endParaRPr>
          </a:p>
          <a:p>
            <a:pPr marL="823497" marR="1001277" lvl="1" indent="-177144">
              <a:buChar char="•"/>
              <a:tabLst>
                <a:tab pos="823497" algn="l"/>
              </a:tabLst>
            </a:pPr>
            <a:r>
              <a:rPr sz="1600" spc="-4" dirty="0">
                <a:latin typeface="Arial"/>
                <a:cs typeface="Arial"/>
              </a:rPr>
              <a:t>Many credit risk drivers relate to market risk drivers, such as the impact of market  conditions on default probabilities</a:t>
            </a:r>
            <a:r>
              <a:rPr sz="1600" spc="-4" dirty="0" smtClean="0">
                <a:latin typeface="Arial"/>
                <a:cs typeface="Arial"/>
              </a:rPr>
              <a:t>.</a:t>
            </a:r>
            <a:endParaRPr lang="en-US" sz="1600" spc="-4" dirty="0" smtClean="0">
              <a:latin typeface="Arial"/>
              <a:cs typeface="Arial"/>
            </a:endParaRPr>
          </a:p>
          <a:p>
            <a:pPr marL="646353" lvl="1">
              <a:tabLst>
                <a:tab pos="823497" algn="l"/>
              </a:tabLst>
            </a:pPr>
            <a:endParaRPr lang="en-US" sz="1600" spc="-4" dirty="0">
              <a:latin typeface="Arial"/>
              <a:cs typeface="Arial"/>
            </a:endParaRPr>
          </a:p>
          <a:p>
            <a:pPr marL="823497" lvl="1" indent="-177144">
              <a:buChar char="•"/>
              <a:tabLst>
                <a:tab pos="823497" algn="l"/>
              </a:tabLst>
            </a:pPr>
            <a:r>
              <a:rPr sz="1600" spc="-4" dirty="0" smtClean="0">
                <a:latin typeface="Arial"/>
                <a:cs typeface="Arial"/>
              </a:rPr>
              <a:t>The </a:t>
            </a:r>
            <a:r>
              <a:rPr sz="1600" spc="-4" dirty="0">
                <a:latin typeface="Arial"/>
                <a:cs typeface="Arial"/>
              </a:rPr>
              <a:t>five </a:t>
            </a:r>
            <a:r>
              <a:rPr sz="1600" spc="-10" dirty="0">
                <a:latin typeface="Arial"/>
                <a:cs typeface="Arial"/>
              </a:rPr>
              <a:t>“C’s” </a:t>
            </a:r>
            <a:r>
              <a:rPr sz="1600" spc="-4" dirty="0">
                <a:latin typeface="Arial"/>
                <a:cs typeface="Arial"/>
              </a:rPr>
              <a:t>of Credit — Capital, </a:t>
            </a:r>
            <a:r>
              <a:rPr sz="1600" spc="-20" dirty="0">
                <a:latin typeface="Arial"/>
                <a:cs typeface="Arial"/>
              </a:rPr>
              <a:t>Capacity, </a:t>
            </a:r>
            <a:r>
              <a:rPr sz="1600" spc="-4" dirty="0">
                <a:latin typeface="Arial"/>
                <a:cs typeface="Arial"/>
              </a:rPr>
              <a:t>Conditions, Collateral, and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Character</a:t>
            </a:r>
            <a:endParaRPr sz="16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1" y="738124"/>
            <a:ext cx="9144000" cy="5480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50"/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Credit Products — Loans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vs.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Bonds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>
              <a:latin typeface="Times New Roman"/>
              <a:cs typeface="Times New Roman"/>
            </a:endParaRPr>
          </a:p>
          <a:p>
            <a:pPr marL="307939" indent="-170795">
              <a:buChar char="•"/>
              <a:tabLst>
                <a:tab pos="308574" algn="l"/>
              </a:tabLst>
            </a:pPr>
            <a:r>
              <a:rPr sz="2000" dirty="0">
                <a:solidFill>
                  <a:srgbClr val="005D88"/>
                </a:solidFill>
                <a:latin typeface="Arial"/>
                <a:cs typeface="Arial"/>
              </a:rPr>
              <a:t>Loans</a:t>
            </a:r>
            <a:endParaRPr sz="2000">
              <a:latin typeface="Arial"/>
              <a:cs typeface="Arial"/>
            </a:endParaRPr>
          </a:p>
          <a:p>
            <a:pPr marL="823497" lvl="1" indent="-177144">
              <a:spcBef>
                <a:spcPts val="609"/>
              </a:spcBef>
              <a:buChar char="•"/>
              <a:tabLst>
                <a:tab pos="823497" algn="l"/>
              </a:tabLst>
            </a:pP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contractual </a:t>
            </a:r>
            <a:r>
              <a:rPr spc="-10" dirty="0">
                <a:latin typeface="Arial"/>
                <a:cs typeface="Arial"/>
              </a:rPr>
              <a:t>agreement </a:t>
            </a:r>
            <a:r>
              <a:rPr spc="-4" dirty="0">
                <a:latin typeface="Arial"/>
                <a:cs typeface="Arial"/>
              </a:rPr>
              <a:t>that outlines </a:t>
            </a:r>
            <a:r>
              <a:rPr dirty="0">
                <a:latin typeface="Arial"/>
                <a:cs typeface="Arial"/>
              </a:rPr>
              <a:t>the </a:t>
            </a:r>
            <a:r>
              <a:rPr spc="-10" dirty="0">
                <a:latin typeface="Arial"/>
                <a:cs typeface="Arial"/>
              </a:rPr>
              <a:t>payment obligation </a:t>
            </a:r>
            <a:r>
              <a:rPr dirty="0">
                <a:latin typeface="Arial"/>
                <a:cs typeface="Arial"/>
              </a:rPr>
              <a:t>from the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borrower</a:t>
            </a:r>
            <a:endParaRPr>
              <a:latin typeface="Arial"/>
              <a:cs typeface="Arial"/>
            </a:endParaRPr>
          </a:p>
          <a:p>
            <a:pPr marL="823497"/>
            <a:r>
              <a:rPr dirty="0">
                <a:latin typeface="Arial"/>
                <a:cs typeface="Arial"/>
              </a:rPr>
              <a:t>to the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bank</a:t>
            </a:r>
            <a:endParaRPr>
              <a:latin typeface="Arial"/>
              <a:cs typeface="Arial"/>
            </a:endParaRPr>
          </a:p>
          <a:p>
            <a:pPr marL="1288265" marR="620322" lvl="2" indent="-131430">
              <a:spcBef>
                <a:spcPts val="4"/>
              </a:spcBef>
              <a:buChar char="•"/>
              <a:tabLst>
                <a:tab pos="1288265" algn="l"/>
              </a:tabLst>
            </a:pPr>
            <a:r>
              <a:rPr sz="1600" spc="-4" dirty="0">
                <a:latin typeface="Arial"/>
                <a:cs typeface="Arial"/>
              </a:rPr>
              <a:t>May be secured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4" dirty="0">
                <a:latin typeface="Arial"/>
                <a:cs typeface="Arial"/>
              </a:rPr>
              <a:t>either collateral or </a:t>
            </a:r>
            <a:r>
              <a:rPr sz="1600" spc="-10" dirty="0">
                <a:latin typeface="Arial"/>
                <a:cs typeface="Arial"/>
              </a:rPr>
              <a:t>payment </a:t>
            </a:r>
            <a:r>
              <a:rPr sz="1600" spc="-4" dirty="0">
                <a:latin typeface="Arial"/>
                <a:cs typeface="Arial"/>
              </a:rPr>
              <a:t>guarantees to ensure a reliable  source of secondary repayment in case the </a:t>
            </a:r>
            <a:r>
              <a:rPr sz="1600" spc="-10" dirty="0">
                <a:latin typeface="Arial"/>
                <a:cs typeface="Arial"/>
              </a:rPr>
              <a:t>borrower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defaults</a:t>
            </a:r>
            <a:endParaRPr sz="1600">
              <a:latin typeface="Arial"/>
              <a:cs typeface="Arial"/>
            </a:endParaRPr>
          </a:p>
          <a:p>
            <a:pPr marL="1288265" marR="338416" lvl="2" indent="-131430">
              <a:buChar char="•"/>
              <a:tabLst>
                <a:tab pos="1288265" algn="l"/>
              </a:tabLst>
            </a:pPr>
            <a:r>
              <a:rPr sz="1600" spc="-4" dirty="0">
                <a:latin typeface="Arial"/>
                <a:cs typeface="Arial"/>
              </a:rPr>
              <a:t>Often written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4" dirty="0">
                <a:latin typeface="Arial"/>
                <a:cs typeface="Arial"/>
              </a:rPr>
              <a:t>covenants that require the loan to be repaid immediately if certain  adverse conditions exist, such as a drop in income or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capital</a:t>
            </a:r>
            <a:endParaRPr sz="1600">
              <a:latin typeface="Arial"/>
              <a:cs typeface="Arial"/>
            </a:endParaRPr>
          </a:p>
          <a:p>
            <a:pPr marL="823497" lvl="1" indent="-177144">
              <a:lnSpc>
                <a:spcPts val="2155"/>
              </a:lnSpc>
              <a:buChar char="•"/>
              <a:tabLst>
                <a:tab pos="823497" algn="l"/>
              </a:tabLst>
            </a:pPr>
            <a:r>
              <a:rPr spc="-4" dirty="0">
                <a:latin typeface="Arial"/>
                <a:cs typeface="Arial"/>
              </a:rPr>
              <a:t>Generally reside </a:t>
            </a:r>
            <a:r>
              <a:rPr dirty="0">
                <a:latin typeface="Arial"/>
                <a:cs typeface="Arial"/>
              </a:rPr>
              <a:t>in the </a:t>
            </a:r>
            <a:r>
              <a:rPr spc="-10" dirty="0">
                <a:latin typeface="Arial"/>
                <a:cs typeface="Arial"/>
              </a:rPr>
              <a:t>bank’s banking book </a:t>
            </a:r>
            <a:r>
              <a:rPr dirty="0">
                <a:latin typeface="Arial"/>
                <a:cs typeface="Arial"/>
              </a:rPr>
              <a:t>or </a:t>
            </a:r>
            <a:r>
              <a:rPr spc="-4" dirty="0">
                <a:latin typeface="Arial"/>
                <a:cs typeface="Arial"/>
              </a:rPr>
              <a:t>credit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portfolio</a:t>
            </a:r>
            <a:endParaRPr>
              <a:latin typeface="Arial"/>
              <a:cs typeface="Arial"/>
            </a:endParaRPr>
          </a:p>
          <a:p>
            <a:pPr marL="1288265" lvl="2" indent="-131430">
              <a:spcBef>
                <a:spcPts val="4"/>
              </a:spcBef>
              <a:buChar char="•"/>
              <a:tabLst>
                <a:tab pos="1288265" algn="l"/>
              </a:tabLst>
            </a:pPr>
            <a:r>
              <a:rPr sz="1600" spc="-4" dirty="0">
                <a:latin typeface="Arial"/>
                <a:cs typeface="Arial"/>
              </a:rPr>
              <a:t>Although banks may sell loans another bank or entity investing in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loans</a:t>
            </a:r>
            <a:endParaRPr sz="1600">
              <a:latin typeface="Arial"/>
              <a:cs typeface="Arial"/>
            </a:endParaRPr>
          </a:p>
          <a:p>
            <a:pPr lvl="2">
              <a:spcBef>
                <a:spcPts val="4"/>
              </a:spcBef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307939" indent="-170795">
              <a:buChar char="•"/>
              <a:tabLst>
                <a:tab pos="308574" algn="l"/>
              </a:tabLst>
            </a:pPr>
            <a:r>
              <a:rPr sz="2000" dirty="0">
                <a:solidFill>
                  <a:srgbClr val="005D88"/>
                </a:solidFill>
                <a:latin typeface="Arial"/>
                <a:cs typeface="Arial"/>
              </a:rPr>
              <a:t>Bonds</a:t>
            </a:r>
            <a:endParaRPr sz="2000">
              <a:latin typeface="Arial"/>
              <a:cs typeface="Arial"/>
            </a:endParaRPr>
          </a:p>
          <a:p>
            <a:pPr marL="823497" lvl="1" indent="-177144">
              <a:spcBef>
                <a:spcPts val="4"/>
              </a:spcBef>
              <a:buChar char="•"/>
              <a:tabLst>
                <a:tab pos="823497" algn="l"/>
              </a:tabLst>
            </a:pP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publicly traded loan </a:t>
            </a:r>
            <a:r>
              <a:rPr dirty="0">
                <a:latin typeface="Arial"/>
                <a:cs typeface="Arial"/>
              </a:rPr>
              <a:t>— </a:t>
            </a:r>
            <a:r>
              <a:rPr spc="-4" dirty="0">
                <a:latin typeface="Arial"/>
                <a:cs typeface="Arial"/>
              </a:rPr>
              <a:t>an agreement </a:t>
            </a:r>
            <a:r>
              <a:rPr spc="-10" dirty="0">
                <a:latin typeface="Arial"/>
                <a:cs typeface="Arial"/>
              </a:rPr>
              <a:t>between </a:t>
            </a: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issuer and </a:t>
            </a:r>
            <a:r>
              <a:rPr dirty="0">
                <a:latin typeface="Arial"/>
                <a:cs typeface="Arial"/>
              </a:rPr>
              <a:t>the</a:t>
            </a:r>
            <a:r>
              <a:rPr spc="4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purchasers</a:t>
            </a:r>
            <a:endParaRPr>
              <a:latin typeface="Arial"/>
              <a:cs typeface="Arial"/>
            </a:endParaRPr>
          </a:p>
          <a:p>
            <a:pPr marL="1288265" lvl="2" indent="-131430">
              <a:spcBef>
                <a:spcPts val="4"/>
              </a:spcBef>
              <a:buChar char="•"/>
              <a:tabLst>
                <a:tab pos="1288265" algn="l"/>
              </a:tabLst>
            </a:pPr>
            <a:r>
              <a:rPr sz="1600" spc="-4" dirty="0">
                <a:latin typeface="Arial"/>
                <a:cs typeface="Arial"/>
              </a:rPr>
              <a:t>Collateral support, </a:t>
            </a:r>
            <a:r>
              <a:rPr sz="1600" spc="-10" dirty="0">
                <a:latin typeface="Arial"/>
                <a:cs typeface="Arial"/>
              </a:rPr>
              <a:t>payment </a:t>
            </a:r>
            <a:r>
              <a:rPr sz="1600" spc="-4" dirty="0">
                <a:latin typeface="Arial"/>
                <a:cs typeface="Arial"/>
              </a:rPr>
              <a:t>guarantees, or secondary sources of repayment may</a:t>
            </a:r>
            <a:r>
              <a:rPr sz="1600" spc="28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all</a:t>
            </a:r>
            <a:endParaRPr sz="1600">
              <a:latin typeface="Arial"/>
              <a:cs typeface="Arial"/>
            </a:endParaRPr>
          </a:p>
          <a:p>
            <a:pPr marL="1287630"/>
            <a:r>
              <a:rPr sz="1600" spc="-4" dirty="0">
                <a:latin typeface="Arial"/>
                <a:cs typeface="Arial"/>
              </a:rPr>
              <a:t>support certain types of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bonds</a:t>
            </a:r>
            <a:endParaRPr sz="1600">
              <a:latin typeface="Arial"/>
              <a:cs typeface="Arial"/>
            </a:endParaRPr>
          </a:p>
          <a:p>
            <a:pPr marL="1770807" marR="202542" lvl="3" indent="-104763">
              <a:buChar char="•"/>
              <a:tabLst>
                <a:tab pos="1771443" algn="l"/>
              </a:tabLst>
            </a:pPr>
            <a:r>
              <a:rPr sz="1600" spc="-4" dirty="0">
                <a:latin typeface="Arial"/>
                <a:cs typeface="Arial"/>
              </a:rPr>
              <a:t>Structuring characteristics that determine a bond </a:t>
            </a:r>
            <a:r>
              <a:rPr sz="1600" dirty="0">
                <a:latin typeface="Arial"/>
                <a:cs typeface="Arial"/>
              </a:rPr>
              <a:t>investor’s </a:t>
            </a:r>
            <a:r>
              <a:rPr sz="1600" spc="-4" dirty="0">
                <a:latin typeface="Arial"/>
                <a:cs typeface="Arial"/>
              </a:rPr>
              <a:t>potential recovery in  default</a:t>
            </a:r>
            <a:endParaRPr sz="1600">
              <a:latin typeface="Arial"/>
              <a:cs typeface="Arial"/>
            </a:endParaRPr>
          </a:p>
          <a:p>
            <a:pPr marL="787943" lvl="1" indent="-141588">
              <a:lnSpc>
                <a:spcPts val="2149"/>
              </a:lnSpc>
              <a:buChar char="•"/>
              <a:tabLst>
                <a:tab pos="788577" algn="l"/>
              </a:tabLst>
            </a:pPr>
            <a:r>
              <a:rPr spc="-4" dirty="0">
                <a:latin typeface="Arial"/>
                <a:cs typeface="Arial"/>
              </a:rPr>
              <a:t>Generally reside in </a:t>
            </a:r>
            <a:r>
              <a:rPr dirty="0">
                <a:latin typeface="Arial"/>
                <a:cs typeface="Arial"/>
              </a:rPr>
              <a:t>the </a:t>
            </a:r>
            <a:r>
              <a:rPr spc="-10" dirty="0">
                <a:latin typeface="Arial"/>
                <a:cs typeface="Arial"/>
              </a:rPr>
              <a:t>bank’s </a:t>
            </a:r>
            <a:r>
              <a:rPr spc="-4" dirty="0">
                <a:latin typeface="Arial"/>
                <a:cs typeface="Arial"/>
              </a:rPr>
              <a:t>trading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book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00200" y="3352801"/>
            <a:ext cx="1981200" cy="990600"/>
          </a:xfrm>
          <a:custGeom>
            <a:avLst/>
            <a:gdLst/>
            <a:ahLst/>
            <a:cxnLst/>
            <a:rect l="l" t="t" r="r" b="b"/>
            <a:pathLst>
              <a:path w="1981200" h="990600">
                <a:moveTo>
                  <a:pt x="0" y="990600"/>
                </a:moveTo>
                <a:lnTo>
                  <a:pt x="1981200" y="990600"/>
                </a:lnTo>
                <a:lnTo>
                  <a:pt x="19812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005D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3126" y="3625978"/>
            <a:ext cx="89471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2800" b="1" spc="-4" dirty="0">
                <a:solidFill>
                  <a:srgbClr val="FFFFFF"/>
                </a:solidFill>
                <a:latin typeface="Arial"/>
                <a:cs typeface="Arial"/>
              </a:rPr>
              <a:t>Bank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7401" y="3352801"/>
            <a:ext cx="1981200" cy="990600"/>
          </a:xfrm>
          <a:custGeom>
            <a:avLst/>
            <a:gdLst/>
            <a:ahLst/>
            <a:cxnLst/>
            <a:rect l="l" t="t" r="r" b="b"/>
            <a:pathLst>
              <a:path w="1981200" h="990600">
                <a:moveTo>
                  <a:pt x="0" y="990600"/>
                </a:moveTo>
                <a:lnTo>
                  <a:pt x="1981200" y="990600"/>
                </a:lnTo>
                <a:lnTo>
                  <a:pt x="19812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005D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55868" y="3625978"/>
            <a:ext cx="160401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2800" b="1" spc="-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b="1" spc="-4" dirty="0">
                <a:solidFill>
                  <a:srgbClr val="FFFFFF"/>
                </a:solidFill>
                <a:latin typeface="Arial"/>
                <a:cs typeface="Arial"/>
              </a:rPr>
              <a:t>rrower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35935" y="2735579"/>
            <a:ext cx="4454652" cy="768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78990" y="2758439"/>
            <a:ext cx="4318635" cy="596265"/>
          </a:xfrm>
          <a:custGeom>
            <a:avLst/>
            <a:gdLst/>
            <a:ahLst/>
            <a:cxnLst/>
            <a:rect l="l" t="t" r="r" b="b"/>
            <a:pathLst>
              <a:path w="4318634" h="596264">
                <a:moveTo>
                  <a:pt x="2146173" y="0"/>
                </a:moveTo>
                <a:lnTo>
                  <a:pt x="2045970" y="888"/>
                </a:lnTo>
                <a:lnTo>
                  <a:pt x="1946021" y="3301"/>
                </a:lnTo>
                <a:lnTo>
                  <a:pt x="1846326" y="7365"/>
                </a:lnTo>
                <a:lnTo>
                  <a:pt x="1747265" y="13081"/>
                </a:lnTo>
                <a:lnTo>
                  <a:pt x="1551939" y="28829"/>
                </a:lnTo>
                <a:lnTo>
                  <a:pt x="1455801" y="38862"/>
                </a:lnTo>
                <a:lnTo>
                  <a:pt x="1361186" y="50164"/>
                </a:lnTo>
                <a:lnTo>
                  <a:pt x="1267968" y="62737"/>
                </a:lnTo>
                <a:lnTo>
                  <a:pt x="1176655" y="76581"/>
                </a:lnTo>
                <a:lnTo>
                  <a:pt x="1087120" y="91567"/>
                </a:lnTo>
                <a:lnTo>
                  <a:pt x="999871" y="107696"/>
                </a:lnTo>
                <a:lnTo>
                  <a:pt x="914908" y="124968"/>
                </a:lnTo>
                <a:lnTo>
                  <a:pt x="832485" y="143256"/>
                </a:lnTo>
                <a:lnTo>
                  <a:pt x="752728" y="162433"/>
                </a:lnTo>
                <a:lnTo>
                  <a:pt x="675894" y="182499"/>
                </a:lnTo>
                <a:lnTo>
                  <a:pt x="602234" y="203454"/>
                </a:lnTo>
                <a:lnTo>
                  <a:pt x="531876" y="225171"/>
                </a:lnTo>
                <a:lnTo>
                  <a:pt x="464947" y="247776"/>
                </a:lnTo>
                <a:lnTo>
                  <a:pt x="401700" y="271145"/>
                </a:lnTo>
                <a:lnTo>
                  <a:pt x="342392" y="295148"/>
                </a:lnTo>
                <a:lnTo>
                  <a:pt x="287019" y="319659"/>
                </a:lnTo>
                <a:lnTo>
                  <a:pt x="235966" y="344805"/>
                </a:lnTo>
                <a:lnTo>
                  <a:pt x="189356" y="370459"/>
                </a:lnTo>
                <a:lnTo>
                  <a:pt x="147319" y="396748"/>
                </a:lnTo>
                <a:lnTo>
                  <a:pt x="109855" y="423545"/>
                </a:lnTo>
                <a:lnTo>
                  <a:pt x="77724" y="450850"/>
                </a:lnTo>
                <a:lnTo>
                  <a:pt x="50546" y="478789"/>
                </a:lnTo>
                <a:lnTo>
                  <a:pt x="28829" y="507364"/>
                </a:lnTo>
                <a:lnTo>
                  <a:pt x="13843" y="534543"/>
                </a:lnTo>
                <a:lnTo>
                  <a:pt x="13462" y="535177"/>
                </a:lnTo>
                <a:lnTo>
                  <a:pt x="13208" y="535813"/>
                </a:lnTo>
                <a:lnTo>
                  <a:pt x="3683" y="563752"/>
                </a:lnTo>
                <a:lnTo>
                  <a:pt x="3429" y="564388"/>
                </a:lnTo>
                <a:lnTo>
                  <a:pt x="3175" y="565785"/>
                </a:lnTo>
                <a:lnTo>
                  <a:pt x="762" y="580898"/>
                </a:lnTo>
                <a:lnTo>
                  <a:pt x="0" y="594487"/>
                </a:lnTo>
                <a:lnTo>
                  <a:pt x="25400" y="595884"/>
                </a:lnTo>
                <a:lnTo>
                  <a:pt x="26162" y="582295"/>
                </a:lnTo>
                <a:lnTo>
                  <a:pt x="27858" y="572008"/>
                </a:lnTo>
                <a:lnTo>
                  <a:pt x="27686" y="572008"/>
                </a:lnTo>
                <a:lnTo>
                  <a:pt x="28193" y="569976"/>
                </a:lnTo>
                <a:lnTo>
                  <a:pt x="28375" y="569976"/>
                </a:lnTo>
                <a:lnTo>
                  <a:pt x="36267" y="546735"/>
                </a:lnTo>
                <a:lnTo>
                  <a:pt x="36068" y="546735"/>
                </a:lnTo>
                <a:lnTo>
                  <a:pt x="36956" y="544702"/>
                </a:lnTo>
                <a:lnTo>
                  <a:pt x="37188" y="544702"/>
                </a:lnTo>
                <a:lnTo>
                  <a:pt x="50143" y="521208"/>
                </a:lnTo>
                <a:lnTo>
                  <a:pt x="51054" y="519557"/>
                </a:lnTo>
                <a:lnTo>
                  <a:pt x="51299" y="519557"/>
                </a:lnTo>
                <a:lnTo>
                  <a:pt x="70612" y="494284"/>
                </a:lnTo>
                <a:lnTo>
                  <a:pt x="126365" y="442975"/>
                </a:lnTo>
                <a:lnTo>
                  <a:pt x="162052" y="417449"/>
                </a:lnTo>
                <a:lnTo>
                  <a:pt x="202692" y="392049"/>
                </a:lnTo>
                <a:lnTo>
                  <a:pt x="248285" y="367030"/>
                </a:lnTo>
                <a:lnTo>
                  <a:pt x="298196" y="342392"/>
                </a:lnTo>
                <a:lnTo>
                  <a:pt x="352552" y="318262"/>
                </a:lnTo>
                <a:lnTo>
                  <a:pt x="411225" y="294639"/>
                </a:lnTo>
                <a:lnTo>
                  <a:pt x="473710" y="271652"/>
                </a:lnTo>
                <a:lnTo>
                  <a:pt x="539877" y="249300"/>
                </a:lnTo>
                <a:lnTo>
                  <a:pt x="609727" y="227837"/>
                </a:lnTo>
                <a:lnTo>
                  <a:pt x="682878" y="206883"/>
                </a:lnTo>
                <a:lnTo>
                  <a:pt x="759206" y="186944"/>
                </a:lnTo>
                <a:lnTo>
                  <a:pt x="838453" y="167894"/>
                </a:lnTo>
                <a:lnTo>
                  <a:pt x="920369" y="149733"/>
                </a:lnTo>
                <a:lnTo>
                  <a:pt x="1004951" y="132714"/>
                </a:lnTo>
                <a:lnTo>
                  <a:pt x="1091819" y="116586"/>
                </a:lnTo>
                <a:lnTo>
                  <a:pt x="1180846" y="101726"/>
                </a:lnTo>
                <a:lnTo>
                  <a:pt x="1271777" y="87884"/>
                </a:lnTo>
                <a:lnTo>
                  <a:pt x="1364488" y="75311"/>
                </a:lnTo>
                <a:lnTo>
                  <a:pt x="1458849" y="64008"/>
                </a:lnTo>
                <a:lnTo>
                  <a:pt x="1554607" y="54101"/>
                </a:lnTo>
                <a:lnTo>
                  <a:pt x="1749298" y="38354"/>
                </a:lnTo>
                <a:lnTo>
                  <a:pt x="1847850" y="32765"/>
                </a:lnTo>
                <a:lnTo>
                  <a:pt x="1947037" y="28701"/>
                </a:lnTo>
                <a:lnTo>
                  <a:pt x="2046605" y="26162"/>
                </a:lnTo>
                <a:lnTo>
                  <a:pt x="2698990" y="25400"/>
                </a:lnTo>
                <a:lnTo>
                  <a:pt x="2544953" y="13081"/>
                </a:lnTo>
                <a:lnTo>
                  <a:pt x="2446020" y="7365"/>
                </a:lnTo>
                <a:lnTo>
                  <a:pt x="2346325" y="3301"/>
                </a:lnTo>
                <a:lnTo>
                  <a:pt x="2246376" y="762"/>
                </a:lnTo>
                <a:lnTo>
                  <a:pt x="2146173" y="0"/>
                </a:lnTo>
                <a:close/>
              </a:path>
              <a:path w="4318634" h="596264">
                <a:moveTo>
                  <a:pt x="4244136" y="524862"/>
                </a:moveTo>
                <a:lnTo>
                  <a:pt x="4196715" y="539496"/>
                </a:lnTo>
                <a:lnTo>
                  <a:pt x="4279900" y="593598"/>
                </a:lnTo>
                <a:lnTo>
                  <a:pt x="4303228" y="537718"/>
                </a:lnTo>
                <a:lnTo>
                  <a:pt x="4249420" y="537718"/>
                </a:lnTo>
                <a:lnTo>
                  <a:pt x="4244136" y="524862"/>
                </a:lnTo>
                <a:close/>
              </a:path>
              <a:path w="4318634" h="596264">
                <a:moveTo>
                  <a:pt x="28193" y="569976"/>
                </a:moveTo>
                <a:lnTo>
                  <a:pt x="27686" y="572008"/>
                </a:lnTo>
                <a:lnTo>
                  <a:pt x="28022" y="571018"/>
                </a:lnTo>
                <a:lnTo>
                  <a:pt x="28193" y="569976"/>
                </a:lnTo>
                <a:close/>
              </a:path>
              <a:path w="4318634" h="596264">
                <a:moveTo>
                  <a:pt x="28022" y="571018"/>
                </a:moveTo>
                <a:lnTo>
                  <a:pt x="27686" y="572008"/>
                </a:lnTo>
                <a:lnTo>
                  <a:pt x="27858" y="572008"/>
                </a:lnTo>
                <a:lnTo>
                  <a:pt x="28022" y="571018"/>
                </a:lnTo>
                <a:close/>
              </a:path>
              <a:path w="4318634" h="596264">
                <a:moveTo>
                  <a:pt x="28375" y="569976"/>
                </a:moveTo>
                <a:lnTo>
                  <a:pt x="28193" y="569976"/>
                </a:lnTo>
                <a:lnTo>
                  <a:pt x="28022" y="571018"/>
                </a:lnTo>
                <a:lnTo>
                  <a:pt x="28375" y="569976"/>
                </a:lnTo>
                <a:close/>
              </a:path>
              <a:path w="4318634" h="596264">
                <a:moveTo>
                  <a:pt x="36956" y="544702"/>
                </a:moveTo>
                <a:lnTo>
                  <a:pt x="36068" y="546735"/>
                </a:lnTo>
                <a:lnTo>
                  <a:pt x="36586" y="545795"/>
                </a:lnTo>
                <a:lnTo>
                  <a:pt x="36956" y="544702"/>
                </a:lnTo>
                <a:close/>
              </a:path>
              <a:path w="4318634" h="596264">
                <a:moveTo>
                  <a:pt x="36586" y="545795"/>
                </a:moveTo>
                <a:lnTo>
                  <a:pt x="36068" y="546735"/>
                </a:lnTo>
                <a:lnTo>
                  <a:pt x="36267" y="546735"/>
                </a:lnTo>
                <a:lnTo>
                  <a:pt x="36586" y="545795"/>
                </a:lnTo>
                <a:close/>
              </a:path>
              <a:path w="4318634" h="596264">
                <a:moveTo>
                  <a:pt x="37188" y="544702"/>
                </a:moveTo>
                <a:lnTo>
                  <a:pt x="36956" y="544702"/>
                </a:lnTo>
                <a:lnTo>
                  <a:pt x="36586" y="545795"/>
                </a:lnTo>
                <a:lnTo>
                  <a:pt x="37188" y="544702"/>
                </a:lnTo>
                <a:close/>
              </a:path>
              <a:path w="4318634" h="596264">
                <a:moveTo>
                  <a:pt x="4268507" y="517342"/>
                </a:moveTo>
                <a:lnTo>
                  <a:pt x="4244136" y="524862"/>
                </a:lnTo>
                <a:lnTo>
                  <a:pt x="4249420" y="537718"/>
                </a:lnTo>
                <a:lnTo>
                  <a:pt x="4272915" y="528065"/>
                </a:lnTo>
                <a:lnTo>
                  <a:pt x="4268507" y="517342"/>
                </a:lnTo>
                <a:close/>
              </a:path>
              <a:path w="4318634" h="596264">
                <a:moveTo>
                  <a:pt x="4318127" y="502031"/>
                </a:moveTo>
                <a:lnTo>
                  <a:pt x="4268507" y="517342"/>
                </a:lnTo>
                <a:lnTo>
                  <a:pt x="4272915" y="528065"/>
                </a:lnTo>
                <a:lnTo>
                  <a:pt x="4249420" y="537718"/>
                </a:lnTo>
                <a:lnTo>
                  <a:pt x="4303228" y="537718"/>
                </a:lnTo>
                <a:lnTo>
                  <a:pt x="4318127" y="502031"/>
                </a:lnTo>
                <a:close/>
              </a:path>
              <a:path w="4318634" h="596264">
                <a:moveTo>
                  <a:pt x="4241586" y="518660"/>
                </a:moveTo>
                <a:lnTo>
                  <a:pt x="4244136" y="524862"/>
                </a:lnTo>
                <a:lnTo>
                  <a:pt x="4260096" y="519938"/>
                </a:lnTo>
                <a:lnTo>
                  <a:pt x="4242562" y="519938"/>
                </a:lnTo>
                <a:lnTo>
                  <a:pt x="4241586" y="518660"/>
                </a:lnTo>
                <a:close/>
              </a:path>
              <a:path w="4318634" h="596264">
                <a:moveTo>
                  <a:pt x="51054" y="519557"/>
                </a:moveTo>
                <a:lnTo>
                  <a:pt x="50037" y="521208"/>
                </a:lnTo>
                <a:lnTo>
                  <a:pt x="50417" y="520711"/>
                </a:lnTo>
                <a:lnTo>
                  <a:pt x="51054" y="519557"/>
                </a:lnTo>
                <a:close/>
              </a:path>
              <a:path w="4318634" h="596264">
                <a:moveTo>
                  <a:pt x="50417" y="520711"/>
                </a:moveTo>
                <a:lnTo>
                  <a:pt x="50037" y="521208"/>
                </a:lnTo>
                <a:lnTo>
                  <a:pt x="50417" y="520711"/>
                </a:lnTo>
                <a:close/>
              </a:path>
              <a:path w="4318634" h="596264">
                <a:moveTo>
                  <a:pt x="51299" y="519557"/>
                </a:moveTo>
                <a:lnTo>
                  <a:pt x="51054" y="519557"/>
                </a:lnTo>
                <a:lnTo>
                  <a:pt x="50417" y="520711"/>
                </a:lnTo>
                <a:lnTo>
                  <a:pt x="51299" y="519557"/>
                </a:lnTo>
                <a:close/>
              </a:path>
              <a:path w="4318634" h="596264">
                <a:moveTo>
                  <a:pt x="4240911" y="517017"/>
                </a:moveTo>
                <a:lnTo>
                  <a:pt x="4241586" y="518660"/>
                </a:lnTo>
                <a:lnTo>
                  <a:pt x="4242562" y="519938"/>
                </a:lnTo>
                <a:lnTo>
                  <a:pt x="4240911" y="517017"/>
                </a:lnTo>
                <a:close/>
              </a:path>
              <a:path w="4318634" h="596264">
                <a:moveTo>
                  <a:pt x="4268373" y="517017"/>
                </a:moveTo>
                <a:lnTo>
                  <a:pt x="4240911" y="517017"/>
                </a:lnTo>
                <a:lnTo>
                  <a:pt x="4242562" y="519938"/>
                </a:lnTo>
                <a:lnTo>
                  <a:pt x="4260096" y="519938"/>
                </a:lnTo>
                <a:lnTo>
                  <a:pt x="4268507" y="517342"/>
                </a:lnTo>
                <a:lnTo>
                  <a:pt x="4268373" y="517017"/>
                </a:lnTo>
                <a:close/>
              </a:path>
              <a:path w="4318634" h="596264">
                <a:moveTo>
                  <a:pt x="2698990" y="25400"/>
                </a:moveTo>
                <a:lnTo>
                  <a:pt x="2146427" y="25400"/>
                </a:lnTo>
                <a:lnTo>
                  <a:pt x="2246122" y="26162"/>
                </a:lnTo>
                <a:lnTo>
                  <a:pt x="2345690" y="28701"/>
                </a:lnTo>
                <a:lnTo>
                  <a:pt x="2444877" y="32765"/>
                </a:lnTo>
                <a:lnTo>
                  <a:pt x="2543556" y="38354"/>
                </a:lnTo>
                <a:lnTo>
                  <a:pt x="2738247" y="53975"/>
                </a:lnTo>
                <a:lnTo>
                  <a:pt x="2833878" y="64008"/>
                </a:lnTo>
                <a:lnTo>
                  <a:pt x="2928239" y="75184"/>
                </a:lnTo>
                <a:lnTo>
                  <a:pt x="3020949" y="87757"/>
                </a:lnTo>
                <a:lnTo>
                  <a:pt x="3111881" y="101473"/>
                </a:lnTo>
                <a:lnTo>
                  <a:pt x="3200908" y="116332"/>
                </a:lnTo>
                <a:lnTo>
                  <a:pt x="3287776" y="132461"/>
                </a:lnTo>
                <a:lnTo>
                  <a:pt x="3372358" y="149479"/>
                </a:lnTo>
                <a:lnTo>
                  <a:pt x="3454400" y="167512"/>
                </a:lnTo>
                <a:lnTo>
                  <a:pt x="3533521" y="186562"/>
                </a:lnTo>
                <a:lnTo>
                  <a:pt x="3609848" y="206501"/>
                </a:lnTo>
                <a:lnTo>
                  <a:pt x="3683127" y="227330"/>
                </a:lnTo>
                <a:lnTo>
                  <a:pt x="3752977" y="248793"/>
                </a:lnTo>
                <a:lnTo>
                  <a:pt x="3819144" y="271145"/>
                </a:lnTo>
                <a:lnTo>
                  <a:pt x="3881755" y="294005"/>
                </a:lnTo>
                <a:lnTo>
                  <a:pt x="3940302" y="317626"/>
                </a:lnTo>
                <a:lnTo>
                  <a:pt x="3994785" y="341757"/>
                </a:lnTo>
                <a:lnTo>
                  <a:pt x="4044822" y="366395"/>
                </a:lnTo>
                <a:lnTo>
                  <a:pt x="4090416" y="391413"/>
                </a:lnTo>
                <a:lnTo>
                  <a:pt x="4131183" y="416687"/>
                </a:lnTo>
                <a:lnTo>
                  <a:pt x="4166996" y="442468"/>
                </a:lnTo>
                <a:lnTo>
                  <a:pt x="4197604" y="468249"/>
                </a:lnTo>
                <a:lnTo>
                  <a:pt x="4241586" y="518660"/>
                </a:lnTo>
                <a:lnTo>
                  <a:pt x="4240911" y="517017"/>
                </a:lnTo>
                <a:lnTo>
                  <a:pt x="4268373" y="517017"/>
                </a:lnTo>
                <a:lnTo>
                  <a:pt x="4264406" y="507364"/>
                </a:lnTo>
                <a:lnTo>
                  <a:pt x="4241038" y="476250"/>
                </a:lnTo>
                <a:lnTo>
                  <a:pt x="4213987" y="448818"/>
                </a:lnTo>
                <a:lnTo>
                  <a:pt x="4181856" y="421767"/>
                </a:lnTo>
                <a:lnTo>
                  <a:pt x="4144517" y="395224"/>
                </a:lnTo>
                <a:lnTo>
                  <a:pt x="4102608" y="369062"/>
                </a:lnTo>
                <a:lnTo>
                  <a:pt x="4055999" y="343662"/>
                </a:lnTo>
                <a:lnTo>
                  <a:pt x="4005071" y="318515"/>
                </a:lnTo>
                <a:lnTo>
                  <a:pt x="3949827" y="294005"/>
                </a:lnTo>
                <a:lnTo>
                  <a:pt x="3890518" y="270256"/>
                </a:lnTo>
                <a:lnTo>
                  <a:pt x="3827272" y="247014"/>
                </a:lnTo>
                <a:lnTo>
                  <a:pt x="3760343" y="224536"/>
                </a:lnTo>
                <a:lnTo>
                  <a:pt x="3689985" y="202819"/>
                </a:lnTo>
                <a:lnTo>
                  <a:pt x="3616325" y="181863"/>
                </a:lnTo>
                <a:lnTo>
                  <a:pt x="3539490" y="161925"/>
                </a:lnTo>
                <a:lnTo>
                  <a:pt x="3459861" y="142748"/>
                </a:lnTo>
                <a:lnTo>
                  <a:pt x="3377438" y="124460"/>
                </a:lnTo>
                <a:lnTo>
                  <a:pt x="3292475" y="107442"/>
                </a:lnTo>
                <a:lnTo>
                  <a:pt x="3205226" y="91312"/>
                </a:lnTo>
                <a:lnTo>
                  <a:pt x="3115691" y="76326"/>
                </a:lnTo>
                <a:lnTo>
                  <a:pt x="3024378" y="62611"/>
                </a:lnTo>
                <a:lnTo>
                  <a:pt x="2931160" y="49911"/>
                </a:lnTo>
                <a:lnTo>
                  <a:pt x="2836545" y="38735"/>
                </a:lnTo>
                <a:lnTo>
                  <a:pt x="2740279" y="28701"/>
                </a:lnTo>
                <a:lnTo>
                  <a:pt x="2698990" y="25400"/>
                </a:lnTo>
                <a:close/>
              </a:path>
            </a:pathLst>
          </a:custGeom>
          <a:solidFill>
            <a:srgbClr val="001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00883" y="5859283"/>
            <a:ext cx="3185160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45" marR="5080" indent="-457146">
              <a:lnSpc>
                <a:spcPct val="111200"/>
              </a:lnSpc>
              <a:tabLst>
                <a:tab pos="469210" algn="l"/>
              </a:tabLst>
            </a:pPr>
            <a:r>
              <a:rPr spc="-4" dirty="0">
                <a:latin typeface="Arial"/>
                <a:cs typeface="Arial"/>
              </a:rPr>
              <a:t>2.	Borrow </a:t>
            </a:r>
            <a:r>
              <a:rPr spc="-10" dirty="0">
                <a:latin typeface="Arial"/>
                <a:cs typeface="Arial"/>
              </a:rPr>
              <a:t>repays</a:t>
            </a:r>
            <a:r>
              <a:rPr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loan across </a:t>
            </a:r>
            <a:r>
              <a:rPr dirty="0">
                <a:latin typeface="Arial"/>
                <a:cs typeface="Arial"/>
              </a:rPr>
              <a:t> time </a:t>
            </a:r>
            <a:r>
              <a:rPr spc="-14" dirty="0">
                <a:latin typeface="Arial"/>
                <a:cs typeface="Arial"/>
              </a:rPr>
              <a:t>with </a:t>
            </a:r>
            <a:r>
              <a:rPr spc="-4" dirty="0">
                <a:latin typeface="Arial"/>
                <a:cs typeface="Arial"/>
              </a:rPr>
              <a:t>periodic  </a:t>
            </a:r>
            <a:r>
              <a:rPr spc="-10" dirty="0">
                <a:latin typeface="Arial"/>
                <a:cs typeface="Arial"/>
              </a:rPr>
              <a:t>payments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59736" y="4230624"/>
            <a:ext cx="4454652" cy="1388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34667" y="4341877"/>
            <a:ext cx="4337050" cy="1214755"/>
          </a:xfrm>
          <a:custGeom>
            <a:avLst/>
            <a:gdLst/>
            <a:ahLst/>
            <a:cxnLst/>
            <a:rect l="l" t="t" r="r" b="b"/>
            <a:pathLst>
              <a:path w="4337050" h="1214754">
                <a:moveTo>
                  <a:pt x="76698" y="74838"/>
                </a:moveTo>
                <a:lnTo>
                  <a:pt x="51374" y="76923"/>
                </a:lnTo>
                <a:lnTo>
                  <a:pt x="56768" y="114300"/>
                </a:lnTo>
                <a:lnTo>
                  <a:pt x="72008" y="171831"/>
                </a:lnTo>
                <a:lnTo>
                  <a:pt x="92963" y="228600"/>
                </a:lnTo>
                <a:lnTo>
                  <a:pt x="119633" y="284861"/>
                </a:lnTo>
                <a:lnTo>
                  <a:pt x="151383" y="340360"/>
                </a:lnTo>
                <a:lnTo>
                  <a:pt x="188467" y="395224"/>
                </a:lnTo>
                <a:lnTo>
                  <a:pt x="230377" y="449072"/>
                </a:lnTo>
                <a:lnTo>
                  <a:pt x="276859" y="502031"/>
                </a:lnTo>
                <a:lnTo>
                  <a:pt x="327913" y="553974"/>
                </a:lnTo>
                <a:lnTo>
                  <a:pt x="383158" y="604647"/>
                </a:lnTo>
                <a:lnTo>
                  <a:pt x="442594" y="654176"/>
                </a:lnTo>
                <a:lnTo>
                  <a:pt x="505967" y="702182"/>
                </a:lnTo>
                <a:lnTo>
                  <a:pt x="572896" y="748919"/>
                </a:lnTo>
                <a:lnTo>
                  <a:pt x="643508" y="794004"/>
                </a:lnTo>
                <a:lnTo>
                  <a:pt x="717295" y="837311"/>
                </a:lnTo>
                <a:lnTo>
                  <a:pt x="794257" y="878840"/>
                </a:lnTo>
                <a:lnTo>
                  <a:pt x="874141" y="918591"/>
                </a:lnTo>
                <a:lnTo>
                  <a:pt x="956691" y="956182"/>
                </a:lnTo>
                <a:lnTo>
                  <a:pt x="1041781" y="991869"/>
                </a:lnTo>
                <a:lnTo>
                  <a:pt x="1129283" y="1025271"/>
                </a:lnTo>
                <a:lnTo>
                  <a:pt x="1218945" y="1056259"/>
                </a:lnTo>
                <a:lnTo>
                  <a:pt x="1310385" y="1084834"/>
                </a:lnTo>
                <a:lnTo>
                  <a:pt x="1403731" y="1110869"/>
                </a:lnTo>
                <a:lnTo>
                  <a:pt x="1498599" y="1134237"/>
                </a:lnTo>
                <a:lnTo>
                  <a:pt x="1594866" y="1154938"/>
                </a:lnTo>
                <a:lnTo>
                  <a:pt x="1692401" y="1172718"/>
                </a:lnTo>
                <a:lnTo>
                  <a:pt x="1790699" y="1187577"/>
                </a:lnTo>
                <a:lnTo>
                  <a:pt x="1889886" y="1199261"/>
                </a:lnTo>
                <a:lnTo>
                  <a:pt x="1989708" y="1207770"/>
                </a:lnTo>
                <a:lnTo>
                  <a:pt x="2089911" y="1212977"/>
                </a:lnTo>
                <a:lnTo>
                  <a:pt x="2190369" y="1214628"/>
                </a:lnTo>
                <a:lnTo>
                  <a:pt x="2290825" y="1212977"/>
                </a:lnTo>
                <a:lnTo>
                  <a:pt x="2391029" y="1207770"/>
                </a:lnTo>
                <a:lnTo>
                  <a:pt x="2490850" y="1199261"/>
                </a:lnTo>
                <a:lnTo>
                  <a:pt x="2576022" y="1189228"/>
                </a:lnTo>
                <a:lnTo>
                  <a:pt x="2190749" y="1189228"/>
                </a:lnTo>
                <a:lnTo>
                  <a:pt x="2091182" y="1187577"/>
                </a:lnTo>
                <a:lnTo>
                  <a:pt x="1991868" y="1182497"/>
                </a:lnTo>
                <a:lnTo>
                  <a:pt x="1892934" y="1173988"/>
                </a:lnTo>
                <a:lnTo>
                  <a:pt x="1794509" y="1162431"/>
                </a:lnTo>
                <a:lnTo>
                  <a:pt x="1696846" y="1147699"/>
                </a:lnTo>
                <a:lnTo>
                  <a:pt x="1600199" y="1130046"/>
                </a:lnTo>
                <a:lnTo>
                  <a:pt x="1504695" y="1109599"/>
                </a:lnTo>
                <a:lnTo>
                  <a:pt x="1410588" y="1086358"/>
                </a:lnTo>
                <a:lnTo>
                  <a:pt x="1318006" y="1060577"/>
                </a:lnTo>
                <a:lnTo>
                  <a:pt x="1227200" y="1032256"/>
                </a:lnTo>
                <a:lnTo>
                  <a:pt x="1138300" y="1001522"/>
                </a:lnTo>
                <a:lnTo>
                  <a:pt x="1051686" y="968375"/>
                </a:lnTo>
                <a:lnTo>
                  <a:pt x="967232" y="933196"/>
                </a:lnTo>
                <a:lnTo>
                  <a:pt x="885444" y="895731"/>
                </a:lnTo>
                <a:lnTo>
                  <a:pt x="806322" y="856615"/>
                </a:lnTo>
                <a:lnTo>
                  <a:pt x="730122" y="815340"/>
                </a:lnTo>
                <a:lnTo>
                  <a:pt x="657097" y="772541"/>
                </a:lnTo>
                <a:lnTo>
                  <a:pt x="587501" y="728091"/>
                </a:lnTo>
                <a:lnTo>
                  <a:pt x="521334" y="681990"/>
                </a:lnTo>
                <a:lnTo>
                  <a:pt x="458850" y="634619"/>
                </a:lnTo>
                <a:lnTo>
                  <a:pt x="400431" y="585978"/>
                </a:lnTo>
                <a:lnTo>
                  <a:pt x="345947" y="536067"/>
                </a:lnTo>
                <a:lnTo>
                  <a:pt x="296036" y="485267"/>
                </a:lnTo>
                <a:lnTo>
                  <a:pt x="250316" y="433450"/>
                </a:lnTo>
                <a:lnTo>
                  <a:pt x="209550" y="380873"/>
                </a:lnTo>
                <a:lnTo>
                  <a:pt x="173481" y="327787"/>
                </a:lnTo>
                <a:lnTo>
                  <a:pt x="142620" y="273938"/>
                </a:lnTo>
                <a:lnTo>
                  <a:pt x="116839" y="219837"/>
                </a:lnTo>
                <a:lnTo>
                  <a:pt x="96519" y="165226"/>
                </a:lnTo>
                <a:lnTo>
                  <a:pt x="81787" y="110744"/>
                </a:lnTo>
                <a:lnTo>
                  <a:pt x="76698" y="74838"/>
                </a:lnTo>
                <a:close/>
              </a:path>
              <a:path w="4337050" h="1214754">
                <a:moveTo>
                  <a:pt x="4311523" y="1143"/>
                </a:moveTo>
                <a:lnTo>
                  <a:pt x="4308602" y="55752"/>
                </a:lnTo>
                <a:lnTo>
                  <a:pt x="4299584" y="110616"/>
                </a:lnTo>
                <a:lnTo>
                  <a:pt x="4284980" y="165353"/>
                </a:lnTo>
                <a:lnTo>
                  <a:pt x="4264786" y="219963"/>
                </a:lnTo>
                <a:lnTo>
                  <a:pt x="4239133" y="274319"/>
                </a:lnTo>
                <a:lnTo>
                  <a:pt x="4208272" y="328041"/>
                </a:lnTo>
                <a:lnTo>
                  <a:pt x="4172204" y="381381"/>
                </a:lnTo>
                <a:lnTo>
                  <a:pt x="4131309" y="433959"/>
                </a:lnTo>
                <a:lnTo>
                  <a:pt x="4085716" y="485775"/>
                </a:lnTo>
                <a:lnTo>
                  <a:pt x="4035679" y="536575"/>
                </a:lnTo>
                <a:lnTo>
                  <a:pt x="3981323" y="586359"/>
                </a:lnTo>
                <a:lnTo>
                  <a:pt x="3922776" y="635000"/>
                </a:lnTo>
                <a:lnTo>
                  <a:pt x="3860292" y="682371"/>
                </a:lnTo>
                <a:lnTo>
                  <a:pt x="3794125" y="728344"/>
                </a:lnTo>
                <a:lnTo>
                  <a:pt x="3724402" y="772794"/>
                </a:lnTo>
                <a:lnTo>
                  <a:pt x="3651377" y="815721"/>
                </a:lnTo>
                <a:lnTo>
                  <a:pt x="3575177" y="856742"/>
                </a:lnTo>
                <a:lnTo>
                  <a:pt x="3496182" y="895985"/>
                </a:lnTo>
                <a:lnTo>
                  <a:pt x="3414395" y="933323"/>
                </a:lnTo>
                <a:lnTo>
                  <a:pt x="3329939" y="968501"/>
                </a:lnTo>
                <a:lnTo>
                  <a:pt x="3243198" y="1001522"/>
                </a:lnTo>
                <a:lnTo>
                  <a:pt x="3154298" y="1032256"/>
                </a:lnTo>
                <a:lnTo>
                  <a:pt x="3063621" y="1060704"/>
                </a:lnTo>
                <a:lnTo>
                  <a:pt x="2971037" y="1086485"/>
                </a:lnTo>
                <a:lnTo>
                  <a:pt x="2876931" y="1109599"/>
                </a:lnTo>
                <a:lnTo>
                  <a:pt x="2781299" y="1130173"/>
                </a:lnTo>
                <a:lnTo>
                  <a:pt x="2684653" y="1147826"/>
                </a:lnTo>
                <a:lnTo>
                  <a:pt x="2587117" y="1162431"/>
                </a:lnTo>
                <a:lnTo>
                  <a:pt x="2488692" y="1173988"/>
                </a:lnTo>
                <a:lnTo>
                  <a:pt x="2389632" y="1182370"/>
                </a:lnTo>
                <a:lnTo>
                  <a:pt x="2290445" y="1187577"/>
                </a:lnTo>
                <a:lnTo>
                  <a:pt x="2190749" y="1189228"/>
                </a:lnTo>
                <a:lnTo>
                  <a:pt x="2576022" y="1189228"/>
                </a:lnTo>
                <a:lnTo>
                  <a:pt x="2688462" y="1172845"/>
                </a:lnTo>
                <a:lnTo>
                  <a:pt x="2785872" y="1155065"/>
                </a:lnTo>
                <a:lnTo>
                  <a:pt x="2882137" y="1134491"/>
                </a:lnTo>
                <a:lnTo>
                  <a:pt x="2977007" y="1111123"/>
                </a:lnTo>
                <a:lnTo>
                  <a:pt x="3070351" y="1085088"/>
                </a:lnTo>
                <a:lnTo>
                  <a:pt x="3161919" y="1056513"/>
                </a:lnTo>
                <a:lnTo>
                  <a:pt x="3251580" y="1025525"/>
                </a:lnTo>
                <a:lnTo>
                  <a:pt x="3338956" y="992251"/>
                </a:lnTo>
                <a:lnTo>
                  <a:pt x="3424047" y="956818"/>
                </a:lnTo>
                <a:lnTo>
                  <a:pt x="3506724" y="919099"/>
                </a:lnTo>
                <a:lnTo>
                  <a:pt x="3586479" y="879475"/>
                </a:lnTo>
                <a:lnTo>
                  <a:pt x="3663442" y="838073"/>
                </a:lnTo>
                <a:lnTo>
                  <a:pt x="3737355" y="794766"/>
                </a:lnTo>
                <a:lnTo>
                  <a:pt x="3807841" y="749807"/>
                </a:lnTo>
                <a:lnTo>
                  <a:pt x="3874770" y="703326"/>
                </a:lnTo>
                <a:lnTo>
                  <a:pt x="3938143" y="655193"/>
                </a:lnTo>
                <a:lnTo>
                  <a:pt x="3997452" y="605917"/>
                </a:lnTo>
                <a:lnTo>
                  <a:pt x="4052824" y="555371"/>
                </a:lnTo>
                <a:lnTo>
                  <a:pt x="4103751" y="503555"/>
                </a:lnTo>
                <a:lnTo>
                  <a:pt x="4150359" y="450723"/>
                </a:lnTo>
                <a:lnTo>
                  <a:pt x="4192142" y="397001"/>
                </a:lnTo>
                <a:lnTo>
                  <a:pt x="4229227" y="342265"/>
                </a:lnTo>
                <a:lnTo>
                  <a:pt x="4261104" y="286893"/>
                </a:lnTo>
                <a:lnTo>
                  <a:pt x="4287774" y="230886"/>
                </a:lnTo>
                <a:lnTo>
                  <a:pt x="4308856" y="174244"/>
                </a:lnTo>
                <a:lnTo>
                  <a:pt x="4324223" y="117221"/>
                </a:lnTo>
                <a:lnTo>
                  <a:pt x="4333620" y="59816"/>
                </a:lnTo>
                <a:lnTo>
                  <a:pt x="4336923" y="1904"/>
                </a:lnTo>
                <a:lnTo>
                  <a:pt x="4311523" y="1143"/>
                </a:lnTo>
                <a:close/>
              </a:path>
              <a:path w="4337050" h="1214754">
                <a:moveTo>
                  <a:pt x="57022" y="0"/>
                </a:moveTo>
                <a:lnTo>
                  <a:pt x="0" y="81152"/>
                </a:lnTo>
                <a:lnTo>
                  <a:pt x="51374" y="76923"/>
                </a:lnTo>
                <a:lnTo>
                  <a:pt x="49656" y="65024"/>
                </a:lnTo>
                <a:lnTo>
                  <a:pt x="74802" y="61468"/>
                </a:lnTo>
                <a:lnTo>
                  <a:pt x="117387" y="61468"/>
                </a:lnTo>
                <a:lnTo>
                  <a:pt x="57022" y="0"/>
                </a:lnTo>
                <a:close/>
              </a:path>
              <a:path w="4337050" h="1214754">
                <a:moveTo>
                  <a:pt x="74802" y="61468"/>
                </a:moveTo>
                <a:lnTo>
                  <a:pt x="49656" y="65024"/>
                </a:lnTo>
                <a:lnTo>
                  <a:pt x="51374" y="76923"/>
                </a:lnTo>
                <a:lnTo>
                  <a:pt x="76698" y="74838"/>
                </a:lnTo>
                <a:lnTo>
                  <a:pt x="74802" y="61468"/>
                </a:lnTo>
                <a:close/>
              </a:path>
              <a:path w="4337050" h="1214754">
                <a:moveTo>
                  <a:pt x="117387" y="61468"/>
                </a:moveTo>
                <a:lnTo>
                  <a:pt x="74802" y="61468"/>
                </a:lnTo>
                <a:lnTo>
                  <a:pt x="76698" y="74838"/>
                </a:lnTo>
                <a:lnTo>
                  <a:pt x="126491" y="70738"/>
                </a:lnTo>
                <a:lnTo>
                  <a:pt x="117387" y="61468"/>
                </a:lnTo>
                <a:close/>
              </a:path>
            </a:pathLst>
          </a:custGeom>
          <a:solidFill>
            <a:srgbClr val="001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9736" y="4230624"/>
            <a:ext cx="4454652" cy="6614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63876" y="4342638"/>
            <a:ext cx="4307840" cy="487680"/>
          </a:xfrm>
          <a:custGeom>
            <a:avLst/>
            <a:gdLst/>
            <a:ahLst/>
            <a:cxnLst/>
            <a:rect l="l" t="t" r="r" b="b"/>
            <a:pathLst>
              <a:path w="4307840" h="487679">
                <a:moveTo>
                  <a:pt x="72926" y="63518"/>
                </a:moveTo>
                <a:lnTo>
                  <a:pt x="48993" y="73932"/>
                </a:lnTo>
                <a:lnTo>
                  <a:pt x="65531" y="96138"/>
                </a:lnTo>
                <a:lnTo>
                  <a:pt x="66801" y="97662"/>
                </a:lnTo>
                <a:lnTo>
                  <a:pt x="125984" y="142239"/>
                </a:lnTo>
                <a:lnTo>
                  <a:pt x="163449" y="164084"/>
                </a:lnTo>
                <a:lnTo>
                  <a:pt x="205359" y="185547"/>
                </a:lnTo>
                <a:lnTo>
                  <a:pt x="252094" y="206501"/>
                </a:lnTo>
                <a:lnTo>
                  <a:pt x="303022" y="226949"/>
                </a:lnTo>
                <a:lnTo>
                  <a:pt x="358267" y="246887"/>
                </a:lnTo>
                <a:lnTo>
                  <a:pt x="417575" y="266445"/>
                </a:lnTo>
                <a:lnTo>
                  <a:pt x="480822" y="285369"/>
                </a:lnTo>
                <a:lnTo>
                  <a:pt x="547624" y="303656"/>
                </a:lnTo>
                <a:lnTo>
                  <a:pt x="617982" y="321437"/>
                </a:lnTo>
                <a:lnTo>
                  <a:pt x="691641" y="338455"/>
                </a:lnTo>
                <a:lnTo>
                  <a:pt x="768476" y="354964"/>
                </a:lnTo>
                <a:lnTo>
                  <a:pt x="848106" y="370459"/>
                </a:lnTo>
                <a:lnTo>
                  <a:pt x="930528" y="385444"/>
                </a:lnTo>
                <a:lnTo>
                  <a:pt x="1015491" y="399414"/>
                </a:lnTo>
                <a:lnTo>
                  <a:pt x="1102740" y="412495"/>
                </a:lnTo>
                <a:lnTo>
                  <a:pt x="1192149" y="424688"/>
                </a:lnTo>
                <a:lnTo>
                  <a:pt x="1283462" y="435991"/>
                </a:lnTo>
                <a:lnTo>
                  <a:pt x="1376552" y="446278"/>
                </a:lnTo>
                <a:lnTo>
                  <a:pt x="1471168" y="455422"/>
                </a:lnTo>
                <a:lnTo>
                  <a:pt x="1567307" y="463676"/>
                </a:lnTo>
                <a:lnTo>
                  <a:pt x="1762633" y="476504"/>
                </a:lnTo>
                <a:lnTo>
                  <a:pt x="1961134" y="484378"/>
                </a:lnTo>
                <a:lnTo>
                  <a:pt x="2161159" y="487172"/>
                </a:lnTo>
                <a:lnTo>
                  <a:pt x="2361311" y="484505"/>
                </a:lnTo>
                <a:lnTo>
                  <a:pt x="2559812" y="476504"/>
                </a:lnTo>
                <a:lnTo>
                  <a:pt x="2755265" y="463804"/>
                </a:lnTo>
                <a:lnTo>
                  <a:pt x="2779299" y="461772"/>
                </a:lnTo>
                <a:lnTo>
                  <a:pt x="2161540" y="461772"/>
                </a:lnTo>
                <a:lnTo>
                  <a:pt x="1962150" y="458978"/>
                </a:lnTo>
                <a:lnTo>
                  <a:pt x="1764284" y="451104"/>
                </a:lnTo>
                <a:lnTo>
                  <a:pt x="1569465" y="438404"/>
                </a:lnTo>
                <a:lnTo>
                  <a:pt x="1473708" y="430149"/>
                </a:lnTo>
                <a:lnTo>
                  <a:pt x="1379347" y="421005"/>
                </a:lnTo>
                <a:lnTo>
                  <a:pt x="1286510" y="410718"/>
                </a:lnTo>
                <a:lnTo>
                  <a:pt x="1195577" y="399542"/>
                </a:lnTo>
                <a:lnTo>
                  <a:pt x="1106424" y="387350"/>
                </a:lnTo>
                <a:lnTo>
                  <a:pt x="1019556" y="374395"/>
                </a:lnTo>
                <a:lnTo>
                  <a:pt x="934974" y="360425"/>
                </a:lnTo>
                <a:lnTo>
                  <a:pt x="852932" y="345567"/>
                </a:lnTo>
                <a:lnTo>
                  <a:pt x="773811" y="330073"/>
                </a:lnTo>
                <a:lnTo>
                  <a:pt x="697357" y="313817"/>
                </a:lnTo>
                <a:lnTo>
                  <a:pt x="624205" y="296925"/>
                </a:lnTo>
                <a:lnTo>
                  <a:pt x="554355" y="279273"/>
                </a:lnTo>
                <a:lnTo>
                  <a:pt x="488061" y="260985"/>
                </a:lnTo>
                <a:lnTo>
                  <a:pt x="425450" y="242188"/>
                </a:lnTo>
                <a:lnTo>
                  <a:pt x="366903" y="223012"/>
                </a:lnTo>
                <a:lnTo>
                  <a:pt x="312419" y="203326"/>
                </a:lnTo>
                <a:lnTo>
                  <a:pt x="262381" y="183261"/>
                </a:lnTo>
                <a:lnTo>
                  <a:pt x="216916" y="162940"/>
                </a:lnTo>
                <a:lnTo>
                  <a:pt x="176149" y="142239"/>
                </a:lnTo>
                <a:lnTo>
                  <a:pt x="140462" y="121412"/>
                </a:lnTo>
                <a:lnTo>
                  <a:pt x="86405" y="80899"/>
                </a:lnTo>
                <a:lnTo>
                  <a:pt x="85851" y="80899"/>
                </a:lnTo>
                <a:lnTo>
                  <a:pt x="83819" y="78739"/>
                </a:lnTo>
                <a:lnTo>
                  <a:pt x="84246" y="78739"/>
                </a:lnTo>
                <a:lnTo>
                  <a:pt x="72926" y="63518"/>
                </a:lnTo>
                <a:close/>
              </a:path>
              <a:path w="4307840" h="487679">
                <a:moveTo>
                  <a:pt x="4258001" y="59781"/>
                </a:moveTo>
                <a:lnTo>
                  <a:pt x="4213733" y="101091"/>
                </a:lnTo>
                <a:lnTo>
                  <a:pt x="4147184" y="143001"/>
                </a:lnTo>
                <a:lnTo>
                  <a:pt x="4106418" y="163702"/>
                </a:lnTo>
                <a:lnTo>
                  <a:pt x="4060825" y="184023"/>
                </a:lnTo>
                <a:lnTo>
                  <a:pt x="4010787" y="204088"/>
                </a:lnTo>
                <a:lnTo>
                  <a:pt x="3956177" y="223774"/>
                </a:lnTo>
                <a:lnTo>
                  <a:pt x="3897503" y="242950"/>
                </a:lnTo>
                <a:lnTo>
                  <a:pt x="3835019" y="261747"/>
                </a:lnTo>
                <a:lnTo>
                  <a:pt x="3768725" y="279781"/>
                </a:lnTo>
                <a:lnTo>
                  <a:pt x="3698748" y="297434"/>
                </a:lnTo>
                <a:lnTo>
                  <a:pt x="3625596" y="314325"/>
                </a:lnTo>
                <a:lnTo>
                  <a:pt x="3549269" y="330581"/>
                </a:lnTo>
                <a:lnTo>
                  <a:pt x="3470021" y="346075"/>
                </a:lnTo>
                <a:lnTo>
                  <a:pt x="3387979" y="360806"/>
                </a:lnTo>
                <a:lnTo>
                  <a:pt x="3303397" y="374650"/>
                </a:lnTo>
                <a:lnTo>
                  <a:pt x="3216402" y="387604"/>
                </a:lnTo>
                <a:lnTo>
                  <a:pt x="3127375" y="399795"/>
                </a:lnTo>
                <a:lnTo>
                  <a:pt x="3036443" y="410972"/>
                </a:lnTo>
                <a:lnTo>
                  <a:pt x="2943606" y="421131"/>
                </a:lnTo>
                <a:lnTo>
                  <a:pt x="2849245" y="430403"/>
                </a:lnTo>
                <a:lnTo>
                  <a:pt x="2753614" y="438404"/>
                </a:lnTo>
                <a:lnTo>
                  <a:pt x="2558796" y="451231"/>
                </a:lnTo>
                <a:lnTo>
                  <a:pt x="2360929" y="459105"/>
                </a:lnTo>
                <a:lnTo>
                  <a:pt x="2161540" y="461772"/>
                </a:lnTo>
                <a:lnTo>
                  <a:pt x="2779299" y="461772"/>
                </a:lnTo>
                <a:lnTo>
                  <a:pt x="2851404" y="455675"/>
                </a:lnTo>
                <a:lnTo>
                  <a:pt x="2946019" y="446405"/>
                </a:lnTo>
                <a:lnTo>
                  <a:pt x="3039110" y="436244"/>
                </a:lnTo>
                <a:lnTo>
                  <a:pt x="3130423" y="425069"/>
                </a:lnTo>
                <a:lnTo>
                  <a:pt x="3219958" y="412876"/>
                </a:lnTo>
                <a:lnTo>
                  <a:pt x="3307079" y="399795"/>
                </a:lnTo>
                <a:lnTo>
                  <a:pt x="3392043" y="385825"/>
                </a:lnTo>
                <a:lnTo>
                  <a:pt x="3474466" y="370967"/>
                </a:lnTo>
                <a:lnTo>
                  <a:pt x="3554095" y="355473"/>
                </a:lnTo>
                <a:lnTo>
                  <a:pt x="3630929" y="339089"/>
                </a:lnTo>
                <a:lnTo>
                  <a:pt x="3704463" y="322072"/>
                </a:lnTo>
                <a:lnTo>
                  <a:pt x="3774821" y="304419"/>
                </a:lnTo>
                <a:lnTo>
                  <a:pt x="3841750" y="286131"/>
                </a:lnTo>
                <a:lnTo>
                  <a:pt x="3904869" y="267207"/>
                </a:lnTo>
                <a:lnTo>
                  <a:pt x="3964178" y="247904"/>
                </a:lnTo>
                <a:lnTo>
                  <a:pt x="4019296" y="227964"/>
                </a:lnTo>
                <a:lnTo>
                  <a:pt x="4070223" y="207644"/>
                </a:lnTo>
                <a:lnTo>
                  <a:pt x="4116831" y="186817"/>
                </a:lnTo>
                <a:lnTo>
                  <a:pt x="4158742" y="165608"/>
                </a:lnTo>
                <a:lnTo>
                  <a:pt x="4195953" y="144017"/>
                </a:lnTo>
                <a:lnTo>
                  <a:pt x="4228083" y="122047"/>
                </a:lnTo>
                <a:lnTo>
                  <a:pt x="4276979" y="76581"/>
                </a:lnTo>
                <a:lnTo>
                  <a:pt x="4277487" y="76073"/>
                </a:lnTo>
                <a:lnTo>
                  <a:pt x="4278249" y="75057"/>
                </a:lnTo>
                <a:lnTo>
                  <a:pt x="4287950" y="60833"/>
                </a:lnTo>
                <a:lnTo>
                  <a:pt x="4257294" y="60833"/>
                </a:lnTo>
                <a:lnTo>
                  <a:pt x="4258001" y="59781"/>
                </a:lnTo>
                <a:close/>
              </a:path>
              <a:path w="4307840" h="487679">
                <a:moveTo>
                  <a:pt x="27812" y="0"/>
                </a:moveTo>
                <a:lnTo>
                  <a:pt x="0" y="95250"/>
                </a:lnTo>
                <a:lnTo>
                  <a:pt x="48993" y="73932"/>
                </a:lnTo>
                <a:lnTo>
                  <a:pt x="42925" y="65786"/>
                </a:lnTo>
                <a:lnTo>
                  <a:pt x="63373" y="50673"/>
                </a:lnTo>
                <a:lnTo>
                  <a:pt x="102448" y="50673"/>
                </a:lnTo>
                <a:lnTo>
                  <a:pt x="116459" y="44576"/>
                </a:lnTo>
                <a:lnTo>
                  <a:pt x="27812" y="0"/>
                </a:lnTo>
                <a:close/>
              </a:path>
              <a:path w="4307840" h="487679">
                <a:moveTo>
                  <a:pt x="83819" y="78739"/>
                </a:moveTo>
                <a:lnTo>
                  <a:pt x="85851" y="80899"/>
                </a:lnTo>
                <a:lnTo>
                  <a:pt x="84944" y="79679"/>
                </a:lnTo>
                <a:lnTo>
                  <a:pt x="83819" y="78739"/>
                </a:lnTo>
                <a:close/>
              </a:path>
              <a:path w="4307840" h="487679">
                <a:moveTo>
                  <a:pt x="84944" y="79679"/>
                </a:moveTo>
                <a:lnTo>
                  <a:pt x="85851" y="80899"/>
                </a:lnTo>
                <a:lnTo>
                  <a:pt x="86405" y="80899"/>
                </a:lnTo>
                <a:lnTo>
                  <a:pt x="84944" y="79679"/>
                </a:lnTo>
                <a:close/>
              </a:path>
              <a:path w="4307840" h="487679">
                <a:moveTo>
                  <a:pt x="84246" y="78739"/>
                </a:moveTo>
                <a:lnTo>
                  <a:pt x="83819" y="78739"/>
                </a:lnTo>
                <a:lnTo>
                  <a:pt x="84944" y="79679"/>
                </a:lnTo>
                <a:lnTo>
                  <a:pt x="84246" y="78739"/>
                </a:lnTo>
                <a:close/>
              </a:path>
              <a:path w="4307840" h="487679">
                <a:moveTo>
                  <a:pt x="63373" y="50673"/>
                </a:moveTo>
                <a:lnTo>
                  <a:pt x="42925" y="65786"/>
                </a:lnTo>
                <a:lnTo>
                  <a:pt x="48993" y="73932"/>
                </a:lnTo>
                <a:lnTo>
                  <a:pt x="72926" y="63518"/>
                </a:lnTo>
                <a:lnTo>
                  <a:pt x="63373" y="50673"/>
                </a:lnTo>
                <a:close/>
              </a:path>
              <a:path w="4307840" h="487679">
                <a:moveTo>
                  <a:pt x="102448" y="50673"/>
                </a:moveTo>
                <a:lnTo>
                  <a:pt x="63373" y="50673"/>
                </a:lnTo>
                <a:lnTo>
                  <a:pt x="72926" y="63518"/>
                </a:lnTo>
                <a:lnTo>
                  <a:pt x="102448" y="50673"/>
                </a:lnTo>
                <a:close/>
              </a:path>
              <a:path w="4307840" h="487679">
                <a:moveTo>
                  <a:pt x="4258564" y="59182"/>
                </a:moveTo>
                <a:lnTo>
                  <a:pt x="4258001" y="59781"/>
                </a:lnTo>
                <a:lnTo>
                  <a:pt x="4257294" y="60833"/>
                </a:lnTo>
                <a:lnTo>
                  <a:pt x="4258564" y="59182"/>
                </a:lnTo>
                <a:close/>
              </a:path>
              <a:path w="4307840" h="487679">
                <a:moveTo>
                  <a:pt x="4289077" y="59182"/>
                </a:moveTo>
                <a:lnTo>
                  <a:pt x="4258564" y="59182"/>
                </a:lnTo>
                <a:lnTo>
                  <a:pt x="4257294" y="60833"/>
                </a:lnTo>
                <a:lnTo>
                  <a:pt x="4287950" y="60833"/>
                </a:lnTo>
                <a:lnTo>
                  <a:pt x="4289077" y="59182"/>
                </a:lnTo>
                <a:close/>
              </a:path>
              <a:path w="4307840" h="487679">
                <a:moveTo>
                  <a:pt x="4271640" y="39497"/>
                </a:moveTo>
                <a:lnTo>
                  <a:pt x="4258001" y="59781"/>
                </a:lnTo>
                <a:lnTo>
                  <a:pt x="4258564" y="59182"/>
                </a:lnTo>
                <a:lnTo>
                  <a:pt x="4289077" y="59182"/>
                </a:lnTo>
                <a:lnTo>
                  <a:pt x="4293234" y="53086"/>
                </a:lnTo>
                <a:lnTo>
                  <a:pt x="4293616" y="52324"/>
                </a:lnTo>
                <a:lnTo>
                  <a:pt x="4294124" y="51562"/>
                </a:lnTo>
                <a:lnTo>
                  <a:pt x="4294431" y="50673"/>
                </a:lnTo>
                <a:lnTo>
                  <a:pt x="4298480" y="41021"/>
                </a:lnTo>
                <a:lnTo>
                  <a:pt x="4271009" y="41021"/>
                </a:lnTo>
                <a:lnTo>
                  <a:pt x="4271640" y="39497"/>
                </a:lnTo>
                <a:close/>
              </a:path>
              <a:path w="4307840" h="487679">
                <a:moveTo>
                  <a:pt x="4272153" y="38735"/>
                </a:moveTo>
                <a:lnTo>
                  <a:pt x="4271640" y="39497"/>
                </a:lnTo>
                <a:lnTo>
                  <a:pt x="4271009" y="41021"/>
                </a:lnTo>
                <a:lnTo>
                  <a:pt x="4272153" y="38735"/>
                </a:lnTo>
                <a:close/>
              </a:path>
              <a:path w="4307840" h="487679">
                <a:moveTo>
                  <a:pt x="4299439" y="38735"/>
                </a:moveTo>
                <a:lnTo>
                  <a:pt x="4272153" y="38735"/>
                </a:lnTo>
                <a:lnTo>
                  <a:pt x="4271009" y="41021"/>
                </a:lnTo>
                <a:lnTo>
                  <a:pt x="4298480" y="41021"/>
                </a:lnTo>
                <a:lnTo>
                  <a:pt x="4299439" y="38735"/>
                </a:lnTo>
                <a:close/>
              </a:path>
              <a:path w="4307840" h="487679">
                <a:moveTo>
                  <a:pt x="4279829" y="19706"/>
                </a:moveTo>
                <a:lnTo>
                  <a:pt x="4271640" y="39497"/>
                </a:lnTo>
                <a:lnTo>
                  <a:pt x="4272153" y="38735"/>
                </a:lnTo>
                <a:lnTo>
                  <a:pt x="4299439" y="38735"/>
                </a:lnTo>
                <a:lnTo>
                  <a:pt x="4303649" y="28701"/>
                </a:lnTo>
                <a:lnTo>
                  <a:pt x="4304410" y="26415"/>
                </a:lnTo>
                <a:lnTo>
                  <a:pt x="4305476" y="21209"/>
                </a:lnTo>
                <a:lnTo>
                  <a:pt x="4279519" y="21209"/>
                </a:lnTo>
                <a:lnTo>
                  <a:pt x="4279829" y="19706"/>
                </a:lnTo>
                <a:close/>
              </a:path>
              <a:path w="4307840" h="487679">
                <a:moveTo>
                  <a:pt x="4280154" y="18923"/>
                </a:moveTo>
                <a:lnTo>
                  <a:pt x="4279829" y="19706"/>
                </a:lnTo>
                <a:lnTo>
                  <a:pt x="4279519" y="21209"/>
                </a:lnTo>
                <a:lnTo>
                  <a:pt x="4280154" y="18923"/>
                </a:lnTo>
                <a:close/>
              </a:path>
              <a:path w="4307840" h="487679">
                <a:moveTo>
                  <a:pt x="4305943" y="18923"/>
                </a:moveTo>
                <a:lnTo>
                  <a:pt x="4280154" y="18923"/>
                </a:lnTo>
                <a:lnTo>
                  <a:pt x="4279519" y="21209"/>
                </a:lnTo>
                <a:lnTo>
                  <a:pt x="4305476" y="21209"/>
                </a:lnTo>
                <a:lnTo>
                  <a:pt x="4305943" y="18923"/>
                </a:lnTo>
                <a:close/>
              </a:path>
              <a:path w="4307840" h="487679">
                <a:moveTo>
                  <a:pt x="4282313" y="762"/>
                </a:moveTo>
                <a:lnTo>
                  <a:pt x="4281805" y="10160"/>
                </a:lnTo>
                <a:lnTo>
                  <a:pt x="4279829" y="19706"/>
                </a:lnTo>
                <a:lnTo>
                  <a:pt x="4280154" y="18923"/>
                </a:lnTo>
                <a:lnTo>
                  <a:pt x="4305943" y="18923"/>
                </a:lnTo>
                <a:lnTo>
                  <a:pt x="4306697" y="15239"/>
                </a:lnTo>
                <a:lnTo>
                  <a:pt x="4307585" y="2539"/>
                </a:lnTo>
                <a:lnTo>
                  <a:pt x="4282313" y="762"/>
                </a:lnTo>
                <a:close/>
              </a:path>
            </a:pathLst>
          </a:custGeom>
          <a:solidFill>
            <a:srgbClr val="001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59736" y="4230624"/>
            <a:ext cx="4454652" cy="780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52574" y="4342639"/>
            <a:ext cx="4319270" cy="605155"/>
          </a:xfrm>
          <a:custGeom>
            <a:avLst/>
            <a:gdLst/>
            <a:ahLst/>
            <a:cxnLst/>
            <a:rect l="l" t="t" r="r" b="b"/>
            <a:pathLst>
              <a:path w="4319270" h="605154">
                <a:moveTo>
                  <a:pt x="74316" y="69022"/>
                </a:moveTo>
                <a:lnTo>
                  <a:pt x="49851" y="76318"/>
                </a:lnTo>
                <a:lnTo>
                  <a:pt x="54609" y="87884"/>
                </a:lnTo>
                <a:lnTo>
                  <a:pt x="54990" y="88900"/>
                </a:lnTo>
                <a:lnTo>
                  <a:pt x="104012" y="146558"/>
                </a:lnTo>
                <a:lnTo>
                  <a:pt x="136270" y="174371"/>
                </a:lnTo>
                <a:lnTo>
                  <a:pt x="173608" y="201549"/>
                </a:lnTo>
                <a:lnTo>
                  <a:pt x="215645" y="228219"/>
                </a:lnTo>
                <a:lnTo>
                  <a:pt x="262381" y="254381"/>
                </a:lnTo>
                <a:lnTo>
                  <a:pt x="313308" y="279907"/>
                </a:lnTo>
                <a:lnTo>
                  <a:pt x="368681" y="305054"/>
                </a:lnTo>
                <a:lnTo>
                  <a:pt x="427989" y="329311"/>
                </a:lnTo>
                <a:lnTo>
                  <a:pt x="491235" y="352932"/>
                </a:lnTo>
                <a:lnTo>
                  <a:pt x="558164" y="375919"/>
                </a:lnTo>
                <a:lnTo>
                  <a:pt x="628522" y="398144"/>
                </a:lnTo>
                <a:lnTo>
                  <a:pt x="702310" y="419481"/>
                </a:lnTo>
                <a:lnTo>
                  <a:pt x="779144" y="439928"/>
                </a:lnTo>
                <a:lnTo>
                  <a:pt x="858774" y="459486"/>
                </a:lnTo>
                <a:lnTo>
                  <a:pt x="941324" y="478028"/>
                </a:lnTo>
                <a:lnTo>
                  <a:pt x="1026287" y="495426"/>
                </a:lnTo>
                <a:lnTo>
                  <a:pt x="1113536" y="511937"/>
                </a:lnTo>
                <a:lnTo>
                  <a:pt x="1202943" y="527176"/>
                </a:lnTo>
                <a:lnTo>
                  <a:pt x="1294384" y="541147"/>
                </a:lnTo>
                <a:lnTo>
                  <a:pt x="1387475" y="554101"/>
                </a:lnTo>
                <a:lnTo>
                  <a:pt x="1482216" y="565531"/>
                </a:lnTo>
                <a:lnTo>
                  <a:pt x="1578355" y="575691"/>
                </a:lnTo>
                <a:lnTo>
                  <a:pt x="1773681" y="591693"/>
                </a:lnTo>
                <a:lnTo>
                  <a:pt x="1872741" y="597535"/>
                </a:lnTo>
                <a:lnTo>
                  <a:pt x="1972437" y="601599"/>
                </a:lnTo>
                <a:lnTo>
                  <a:pt x="2072386" y="604138"/>
                </a:lnTo>
                <a:lnTo>
                  <a:pt x="2172589" y="605028"/>
                </a:lnTo>
                <a:lnTo>
                  <a:pt x="2272791" y="604138"/>
                </a:lnTo>
                <a:lnTo>
                  <a:pt x="2372741" y="601599"/>
                </a:lnTo>
                <a:lnTo>
                  <a:pt x="2472436" y="597535"/>
                </a:lnTo>
                <a:lnTo>
                  <a:pt x="2571368" y="591819"/>
                </a:lnTo>
                <a:lnTo>
                  <a:pt x="2720188" y="579628"/>
                </a:lnTo>
                <a:lnTo>
                  <a:pt x="2172842" y="579628"/>
                </a:lnTo>
                <a:lnTo>
                  <a:pt x="2073021" y="578866"/>
                </a:lnTo>
                <a:lnTo>
                  <a:pt x="1973452" y="576199"/>
                </a:lnTo>
                <a:lnTo>
                  <a:pt x="1874265" y="572135"/>
                </a:lnTo>
                <a:lnTo>
                  <a:pt x="1775714" y="566419"/>
                </a:lnTo>
                <a:lnTo>
                  <a:pt x="1581023" y="550544"/>
                </a:lnTo>
                <a:lnTo>
                  <a:pt x="1485264" y="540257"/>
                </a:lnTo>
                <a:lnTo>
                  <a:pt x="1391030" y="528955"/>
                </a:lnTo>
                <a:lnTo>
                  <a:pt x="1298193" y="516128"/>
                </a:lnTo>
                <a:lnTo>
                  <a:pt x="1207262" y="502157"/>
                </a:lnTo>
                <a:lnTo>
                  <a:pt x="1118235" y="486918"/>
                </a:lnTo>
                <a:lnTo>
                  <a:pt x="1031366" y="470535"/>
                </a:lnTo>
                <a:lnTo>
                  <a:pt x="946785" y="453136"/>
                </a:lnTo>
                <a:lnTo>
                  <a:pt x="864869" y="434720"/>
                </a:lnTo>
                <a:lnTo>
                  <a:pt x="785622" y="415417"/>
                </a:lnTo>
                <a:lnTo>
                  <a:pt x="709422" y="395097"/>
                </a:lnTo>
                <a:lnTo>
                  <a:pt x="636269" y="373888"/>
                </a:lnTo>
                <a:lnTo>
                  <a:pt x="566419" y="351917"/>
                </a:lnTo>
                <a:lnTo>
                  <a:pt x="500125" y="329184"/>
                </a:lnTo>
                <a:lnTo>
                  <a:pt x="437641" y="305816"/>
                </a:lnTo>
                <a:lnTo>
                  <a:pt x="379094" y="281939"/>
                </a:lnTo>
                <a:lnTo>
                  <a:pt x="324738" y="257301"/>
                </a:lnTo>
                <a:lnTo>
                  <a:pt x="274700" y="232282"/>
                </a:lnTo>
                <a:lnTo>
                  <a:pt x="229234" y="206882"/>
                </a:lnTo>
                <a:lnTo>
                  <a:pt x="188594" y="180975"/>
                </a:lnTo>
                <a:lnTo>
                  <a:pt x="152781" y="155066"/>
                </a:lnTo>
                <a:lnTo>
                  <a:pt x="122300" y="128904"/>
                </a:lnTo>
                <a:lnTo>
                  <a:pt x="78562" y="78232"/>
                </a:lnTo>
                <a:lnTo>
                  <a:pt x="78104" y="78232"/>
                </a:lnTo>
                <a:lnTo>
                  <a:pt x="76453" y="75437"/>
                </a:lnTo>
                <a:lnTo>
                  <a:pt x="76955" y="75437"/>
                </a:lnTo>
                <a:lnTo>
                  <a:pt x="74316" y="69022"/>
                </a:lnTo>
                <a:close/>
              </a:path>
              <a:path w="4319270" h="605154">
                <a:moveTo>
                  <a:pt x="4268417" y="77415"/>
                </a:moveTo>
                <a:lnTo>
                  <a:pt x="4223893" y="129286"/>
                </a:lnTo>
                <a:lnTo>
                  <a:pt x="4193412" y="155575"/>
                </a:lnTo>
                <a:lnTo>
                  <a:pt x="4157472" y="181610"/>
                </a:lnTo>
                <a:lnTo>
                  <a:pt x="4116704" y="207391"/>
                </a:lnTo>
                <a:lnTo>
                  <a:pt x="4071111" y="232918"/>
                </a:lnTo>
                <a:lnTo>
                  <a:pt x="4021074" y="257937"/>
                </a:lnTo>
                <a:lnTo>
                  <a:pt x="3966718" y="282448"/>
                </a:lnTo>
                <a:lnTo>
                  <a:pt x="3908043" y="306450"/>
                </a:lnTo>
                <a:lnTo>
                  <a:pt x="3845560" y="329692"/>
                </a:lnTo>
                <a:lnTo>
                  <a:pt x="3779266" y="352425"/>
                </a:lnTo>
                <a:lnTo>
                  <a:pt x="3709416" y="374269"/>
                </a:lnTo>
                <a:lnTo>
                  <a:pt x="3636264" y="395478"/>
                </a:lnTo>
                <a:lnTo>
                  <a:pt x="3559937" y="415670"/>
                </a:lnTo>
                <a:lnTo>
                  <a:pt x="3480689" y="435101"/>
                </a:lnTo>
                <a:lnTo>
                  <a:pt x="3398774" y="453517"/>
                </a:lnTo>
                <a:lnTo>
                  <a:pt x="3314191" y="470788"/>
                </a:lnTo>
                <a:lnTo>
                  <a:pt x="3227324" y="487172"/>
                </a:lnTo>
                <a:lnTo>
                  <a:pt x="3138297" y="502285"/>
                </a:lnTo>
                <a:lnTo>
                  <a:pt x="3047365" y="516255"/>
                </a:lnTo>
                <a:lnTo>
                  <a:pt x="2954528" y="528955"/>
                </a:lnTo>
                <a:lnTo>
                  <a:pt x="2860293" y="540385"/>
                </a:lnTo>
                <a:lnTo>
                  <a:pt x="2764663" y="550418"/>
                </a:lnTo>
                <a:lnTo>
                  <a:pt x="2569844" y="566419"/>
                </a:lnTo>
                <a:lnTo>
                  <a:pt x="2471292" y="572135"/>
                </a:lnTo>
                <a:lnTo>
                  <a:pt x="2372105" y="576199"/>
                </a:lnTo>
                <a:lnTo>
                  <a:pt x="2272538" y="578738"/>
                </a:lnTo>
                <a:lnTo>
                  <a:pt x="2172842" y="579628"/>
                </a:lnTo>
                <a:lnTo>
                  <a:pt x="2720188" y="579628"/>
                </a:lnTo>
                <a:lnTo>
                  <a:pt x="2766694" y="575818"/>
                </a:lnTo>
                <a:lnTo>
                  <a:pt x="2862961" y="565657"/>
                </a:lnTo>
                <a:lnTo>
                  <a:pt x="2957703" y="554228"/>
                </a:lnTo>
                <a:lnTo>
                  <a:pt x="3050793" y="541401"/>
                </a:lnTo>
                <a:lnTo>
                  <a:pt x="3142106" y="527431"/>
                </a:lnTo>
                <a:lnTo>
                  <a:pt x="3231641" y="512191"/>
                </a:lnTo>
                <a:lnTo>
                  <a:pt x="3318891" y="495807"/>
                </a:lnTo>
                <a:lnTo>
                  <a:pt x="3403854" y="478409"/>
                </a:lnTo>
                <a:lnTo>
                  <a:pt x="3486277" y="459867"/>
                </a:lnTo>
                <a:lnTo>
                  <a:pt x="3565905" y="440436"/>
                </a:lnTo>
                <a:lnTo>
                  <a:pt x="3642741" y="419988"/>
                </a:lnTo>
                <a:lnTo>
                  <a:pt x="3716528" y="398780"/>
                </a:lnTo>
                <a:lnTo>
                  <a:pt x="3786886" y="376681"/>
                </a:lnTo>
                <a:lnTo>
                  <a:pt x="3853815" y="353822"/>
                </a:lnTo>
                <a:lnTo>
                  <a:pt x="3916934" y="330200"/>
                </a:lnTo>
                <a:lnTo>
                  <a:pt x="3976243" y="305943"/>
                </a:lnTo>
                <a:lnTo>
                  <a:pt x="4031487" y="281178"/>
                </a:lnTo>
                <a:lnTo>
                  <a:pt x="4082542" y="255524"/>
                </a:lnTo>
                <a:lnTo>
                  <a:pt x="4129151" y="229616"/>
                </a:lnTo>
                <a:lnTo>
                  <a:pt x="4171060" y="203200"/>
                </a:lnTo>
                <a:lnTo>
                  <a:pt x="4208272" y="176149"/>
                </a:lnTo>
                <a:lnTo>
                  <a:pt x="4240403" y="148589"/>
                </a:lnTo>
                <a:lnTo>
                  <a:pt x="4267454" y="120650"/>
                </a:lnTo>
                <a:lnTo>
                  <a:pt x="4290186" y="90550"/>
                </a:lnTo>
                <a:lnTo>
                  <a:pt x="4296747" y="78486"/>
                </a:lnTo>
                <a:lnTo>
                  <a:pt x="4267834" y="78486"/>
                </a:lnTo>
                <a:lnTo>
                  <a:pt x="4268417" y="77415"/>
                </a:lnTo>
                <a:close/>
              </a:path>
              <a:path w="4319270" h="605154">
                <a:moveTo>
                  <a:pt x="39115" y="0"/>
                </a:moveTo>
                <a:lnTo>
                  <a:pt x="0" y="91186"/>
                </a:lnTo>
                <a:lnTo>
                  <a:pt x="49851" y="76318"/>
                </a:lnTo>
                <a:lnTo>
                  <a:pt x="45465" y="65659"/>
                </a:lnTo>
                <a:lnTo>
                  <a:pt x="68960" y="56007"/>
                </a:lnTo>
                <a:lnTo>
                  <a:pt x="117960" y="56007"/>
                </a:lnTo>
                <a:lnTo>
                  <a:pt x="121793" y="54863"/>
                </a:lnTo>
                <a:lnTo>
                  <a:pt x="39115" y="0"/>
                </a:lnTo>
                <a:close/>
              </a:path>
              <a:path w="4319270" h="605154">
                <a:moveTo>
                  <a:pt x="4268851" y="76835"/>
                </a:moveTo>
                <a:lnTo>
                  <a:pt x="4268417" y="77415"/>
                </a:lnTo>
                <a:lnTo>
                  <a:pt x="4267834" y="78486"/>
                </a:lnTo>
                <a:lnTo>
                  <a:pt x="4268851" y="76835"/>
                </a:lnTo>
                <a:close/>
              </a:path>
              <a:path w="4319270" h="605154">
                <a:moveTo>
                  <a:pt x="4297645" y="76835"/>
                </a:moveTo>
                <a:lnTo>
                  <a:pt x="4268851" y="76835"/>
                </a:lnTo>
                <a:lnTo>
                  <a:pt x="4267834" y="78486"/>
                </a:lnTo>
                <a:lnTo>
                  <a:pt x="4296747" y="78486"/>
                </a:lnTo>
                <a:lnTo>
                  <a:pt x="4297645" y="76835"/>
                </a:lnTo>
                <a:close/>
              </a:path>
              <a:path w="4319270" h="605154">
                <a:moveTo>
                  <a:pt x="76453" y="75437"/>
                </a:moveTo>
                <a:lnTo>
                  <a:pt x="78104" y="78232"/>
                </a:lnTo>
                <a:lnTo>
                  <a:pt x="77556" y="76899"/>
                </a:lnTo>
                <a:lnTo>
                  <a:pt x="76453" y="75437"/>
                </a:lnTo>
                <a:close/>
              </a:path>
              <a:path w="4319270" h="605154">
                <a:moveTo>
                  <a:pt x="77556" y="76899"/>
                </a:moveTo>
                <a:lnTo>
                  <a:pt x="78104" y="78232"/>
                </a:lnTo>
                <a:lnTo>
                  <a:pt x="78562" y="78232"/>
                </a:lnTo>
                <a:lnTo>
                  <a:pt x="77556" y="76899"/>
                </a:lnTo>
                <a:close/>
              </a:path>
              <a:path w="4319270" h="605154">
                <a:moveTo>
                  <a:pt x="4282278" y="51925"/>
                </a:moveTo>
                <a:lnTo>
                  <a:pt x="4268417" y="77415"/>
                </a:lnTo>
                <a:lnTo>
                  <a:pt x="4268851" y="76835"/>
                </a:lnTo>
                <a:lnTo>
                  <a:pt x="4297645" y="76835"/>
                </a:lnTo>
                <a:lnTo>
                  <a:pt x="4305173" y="62991"/>
                </a:lnTo>
                <a:lnTo>
                  <a:pt x="4305554" y="62357"/>
                </a:lnTo>
                <a:lnTo>
                  <a:pt x="4305808" y="61722"/>
                </a:lnTo>
                <a:lnTo>
                  <a:pt x="4308755" y="52959"/>
                </a:lnTo>
                <a:lnTo>
                  <a:pt x="4281932" y="52959"/>
                </a:lnTo>
                <a:lnTo>
                  <a:pt x="4282278" y="51925"/>
                </a:lnTo>
                <a:close/>
              </a:path>
              <a:path w="4319270" h="605154">
                <a:moveTo>
                  <a:pt x="76955" y="75437"/>
                </a:moveTo>
                <a:lnTo>
                  <a:pt x="76453" y="75437"/>
                </a:lnTo>
                <a:lnTo>
                  <a:pt x="77556" y="76899"/>
                </a:lnTo>
                <a:lnTo>
                  <a:pt x="76955" y="75437"/>
                </a:lnTo>
                <a:close/>
              </a:path>
              <a:path w="4319270" h="605154">
                <a:moveTo>
                  <a:pt x="68960" y="56007"/>
                </a:moveTo>
                <a:lnTo>
                  <a:pt x="45465" y="65659"/>
                </a:lnTo>
                <a:lnTo>
                  <a:pt x="49851" y="76318"/>
                </a:lnTo>
                <a:lnTo>
                  <a:pt x="74316" y="69022"/>
                </a:lnTo>
                <a:lnTo>
                  <a:pt x="68960" y="56007"/>
                </a:lnTo>
                <a:close/>
              </a:path>
              <a:path w="4319270" h="605154">
                <a:moveTo>
                  <a:pt x="117960" y="56007"/>
                </a:moveTo>
                <a:lnTo>
                  <a:pt x="68960" y="56007"/>
                </a:lnTo>
                <a:lnTo>
                  <a:pt x="74316" y="69022"/>
                </a:lnTo>
                <a:lnTo>
                  <a:pt x="117960" y="56007"/>
                </a:lnTo>
                <a:close/>
              </a:path>
              <a:path w="4319270" h="605154">
                <a:moveTo>
                  <a:pt x="4282821" y="50926"/>
                </a:moveTo>
                <a:lnTo>
                  <a:pt x="4282278" y="51925"/>
                </a:lnTo>
                <a:lnTo>
                  <a:pt x="4281932" y="52959"/>
                </a:lnTo>
                <a:lnTo>
                  <a:pt x="4282821" y="50926"/>
                </a:lnTo>
                <a:close/>
              </a:path>
              <a:path w="4319270" h="605154">
                <a:moveTo>
                  <a:pt x="4309438" y="50926"/>
                </a:moveTo>
                <a:lnTo>
                  <a:pt x="4282821" y="50926"/>
                </a:lnTo>
                <a:lnTo>
                  <a:pt x="4281932" y="52959"/>
                </a:lnTo>
                <a:lnTo>
                  <a:pt x="4308755" y="52959"/>
                </a:lnTo>
                <a:lnTo>
                  <a:pt x="4309438" y="50926"/>
                </a:lnTo>
                <a:close/>
              </a:path>
              <a:path w="4319270" h="605154">
                <a:moveTo>
                  <a:pt x="4290859" y="26297"/>
                </a:moveTo>
                <a:lnTo>
                  <a:pt x="4282278" y="51925"/>
                </a:lnTo>
                <a:lnTo>
                  <a:pt x="4282821" y="50926"/>
                </a:lnTo>
                <a:lnTo>
                  <a:pt x="4309438" y="50926"/>
                </a:lnTo>
                <a:lnTo>
                  <a:pt x="4315333" y="33400"/>
                </a:lnTo>
                <a:lnTo>
                  <a:pt x="4315459" y="32765"/>
                </a:lnTo>
                <a:lnTo>
                  <a:pt x="4315713" y="32003"/>
                </a:lnTo>
                <a:lnTo>
                  <a:pt x="4315713" y="31369"/>
                </a:lnTo>
                <a:lnTo>
                  <a:pt x="4316385" y="27304"/>
                </a:lnTo>
                <a:lnTo>
                  <a:pt x="4290695" y="27304"/>
                </a:lnTo>
                <a:lnTo>
                  <a:pt x="4290859" y="26297"/>
                </a:lnTo>
                <a:close/>
              </a:path>
              <a:path w="4319270" h="605154">
                <a:moveTo>
                  <a:pt x="4291203" y="25273"/>
                </a:moveTo>
                <a:lnTo>
                  <a:pt x="4290859" y="26297"/>
                </a:lnTo>
                <a:lnTo>
                  <a:pt x="4290695" y="27304"/>
                </a:lnTo>
                <a:lnTo>
                  <a:pt x="4291203" y="25273"/>
                </a:lnTo>
                <a:close/>
              </a:path>
              <a:path w="4319270" h="605154">
                <a:moveTo>
                  <a:pt x="4316720" y="25273"/>
                </a:moveTo>
                <a:lnTo>
                  <a:pt x="4291203" y="25273"/>
                </a:lnTo>
                <a:lnTo>
                  <a:pt x="4290695" y="27304"/>
                </a:lnTo>
                <a:lnTo>
                  <a:pt x="4316385" y="27304"/>
                </a:lnTo>
                <a:lnTo>
                  <a:pt x="4316720" y="25273"/>
                </a:lnTo>
                <a:close/>
              </a:path>
              <a:path w="4319270" h="605154">
                <a:moveTo>
                  <a:pt x="4293616" y="888"/>
                </a:moveTo>
                <a:lnTo>
                  <a:pt x="4292981" y="13335"/>
                </a:lnTo>
                <a:lnTo>
                  <a:pt x="4290859" y="26297"/>
                </a:lnTo>
                <a:lnTo>
                  <a:pt x="4291203" y="25273"/>
                </a:lnTo>
                <a:lnTo>
                  <a:pt x="4316720" y="25273"/>
                </a:lnTo>
                <a:lnTo>
                  <a:pt x="4318000" y="17525"/>
                </a:lnTo>
                <a:lnTo>
                  <a:pt x="4319016" y="2286"/>
                </a:lnTo>
                <a:lnTo>
                  <a:pt x="4293616" y="888"/>
                </a:lnTo>
                <a:close/>
              </a:path>
            </a:pathLst>
          </a:custGeom>
          <a:solidFill>
            <a:srgbClr val="001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5153" y="5009388"/>
            <a:ext cx="161544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3253" y="5047489"/>
            <a:ext cx="85344" cy="85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87061" y="5029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306" y="2988"/>
                </a:lnTo>
                <a:lnTo>
                  <a:pt x="11191" y="11144"/>
                </a:lnTo>
                <a:lnTo>
                  <a:pt x="3006" y="23252"/>
                </a:lnTo>
                <a:lnTo>
                  <a:pt x="0" y="38100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00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5153" y="5161789"/>
            <a:ext cx="161544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83253" y="5199889"/>
            <a:ext cx="85344" cy="85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7061" y="5181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306" y="2988"/>
                </a:lnTo>
                <a:lnTo>
                  <a:pt x="11191" y="11144"/>
                </a:lnTo>
                <a:lnTo>
                  <a:pt x="3006" y="23252"/>
                </a:lnTo>
                <a:lnTo>
                  <a:pt x="0" y="38100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00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5153" y="5314188"/>
            <a:ext cx="161544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83253" y="5352289"/>
            <a:ext cx="85344" cy="85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87061" y="53340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306" y="2988"/>
                </a:lnTo>
                <a:lnTo>
                  <a:pt x="11191" y="11144"/>
                </a:lnTo>
                <a:lnTo>
                  <a:pt x="3006" y="23252"/>
                </a:lnTo>
                <a:lnTo>
                  <a:pt x="0" y="38100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00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7201" y="738123"/>
            <a:ext cx="9144000" cy="139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50"/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Understanding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Credit Risk —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4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2000" b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Loan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Ideally, how a loan should work:</a:t>
            </a:r>
            <a:endParaRPr dirty="0" smtClean="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629863">
              <a:tabLst>
                <a:tab pos="3087009" algn="l"/>
              </a:tabLst>
            </a:pPr>
            <a:r>
              <a:rPr spc="-4" dirty="0">
                <a:latin typeface="Arial"/>
                <a:cs typeface="Arial"/>
              </a:rPr>
              <a:t>1.	Bank loans </a:t>
            </a:r>
            <a:r>
              <a:rPr spc="-10" dirty="0">
                <a:latin typeface="Arial"/>
                <a:cs typeface="Arial"/>
              </a:rPr>
              <a:t>borrower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$V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00200" y="3354960"/>
            <a:ext cx="1981200" cy="990600"/>
          </a:xfrm>
          <a:custGeom>
            <a:avLst/>
            <a:gdLst/>
            <a:ahLst/>
            <a:cxnLst/>
            <a:rect l="l" t="t" r="r" b="b"/>
            <a:pathLst>
              <a:path w="1981200" h="990600">
                <a:moveTo>
                  <a:pt x="0" y="990600"/>
                </a:moveTo>
                <a:lnTo>
                  <a:pt x="1981200" y="990600"/>
                </a:lnTo>
                <a:lnTo>
                  <a:pt x="19812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005D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3125" y="3628135"/>
            <a:ext cx="89408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2800" b="1" spc="-4" dirty="0">
                <a:solidFill>
                  <a:srgbClr val="FFFFFF"/>
                </a:solidFill>
                <a:latin typeface="Arial"/>
                <a:cs typeface="Arial"/>
              </a:rPr>
              <a:t>Bank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7401" y="3354960"/>
            <a:ext cx="1981200" cy="990600"/>
          </a:xfrm>
          <a:custGeom>
            <a:avLst/>
            <a:gdLst/>
            <a:ahLst/>
            <a:cxnLst/>
            <a:rect l="l" t="t" r="r" b="b"/>
            <a:pathLst>
              <a:path w="1981200" h="990600">
                <a:moveTo>
                  <a:pt x="0" y="990600"/>
                </a:moveTo>
                <a:lnTo>
                  <a:pt x="1981200" y="990600"/>
                </a:lnTo>
                <a:lnTo>
                  <a:pt x="19812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005D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55868" y="3628135"/>
            <a:ext cx="160401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2800" b="1" spc="-4" dirty="0">
                <a:solidFill>
                  <a:srgbClr val="FFFFFF"/>
                </a:solidFill>
                <a:latin typeface="Arial"/>
                <a:cs typeface="Arial"/>
              </a:rPr>
              <a:t>Borrower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09138" y="5893308"/>
            <a:ext cx="4757420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469210" algn="l"/>
              </a:tabLst>
            </a:pPr>
            <a:r>
              <a:rPr spc="-4" dirty="0">
                <a:latin typeface="Arial"/>
                <a:cs typeface="Arial"/>
              </a:rPr>
              <a:t>2.	Borrow fails </a:t>
            </a:r>
            <a:r>
              <a:rPr dirty="0">
                <a:latin typeface="Arial"/>
                <a:cs typeface="Arial"/>
              </a:rPr>
              <a:t>to </a:t>
            </a:r>
            <a:r>
              <a:rPr spc="-4" dirty="0">
                <a:latin typeface="Arial"/>
                <a:cs typeface="Arial"/>
              </a:rPr>
              <a:t>repay </a:t>
            </a:r>
            <a:r>
              <a:rPr spc="-10" dirty="0">
                <a:latin typeface="Arial"/>
                <a:cs typeface="Arial"/>
              </a:rPr>
              <a:t>loan </a:t>
            </a:r>
            <a:r>
              <a:rPr spc="-4" dirty="0">
                <a:latin typeface="Arial"/>
                <a:cs typeface="Arial"/>
              </a:rPr>
              <a:t>across </a:t>
            </a:r>
            <a:r>
              <a:rPr dirty="0">
                <a:latin typeface="Arial"/>
                <a:cs typeface="Arial"/>
              </a:rPr>
              <a:t>time</a:t>
            </a:r>
            <a:r>
              <a:rPr spc="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with</a:t>
            </a:r>
            <a:endParaRPr>
              <a:latin typeface="Arial"/>
              <a:cs typeface="Arial"/>
            </a:endParaRPr>
          </a:p>
          <a:p>
            <a:pPr marL="469845">
              <a:spcBef>
                <a:spcPts val="240"/>
              </a:spcBef>
            </a:pPr>
            <a:r>
              <a:rPr spc="-4" dirty="0">
                <a:latin typeface="Arial"/>
                <a:cs typeface="Arial"/>
              </a:rPr>
              <a:t>periodic</a:t>
            </a:r>
            <a:r>
              <a:rPr spc="-5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payments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1" y="738125"/>
            <a:ext cx="9144000" cy="1491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50"/>
            <a:r>
              <a:rPr lang="en-US" spc="-4" dirty="0" smtClean="0">
                <a:latin typeface="Arial"/>
                <a:cs typeface="Arial"/>
              </a:rPr>
              <a:t>Credit </a:t>
            </a:r>
            <a:r>
              <a:rPr lang="en-US" spc="-4" dirty="0">
                <a:latin typeface="Arial"/>
                <a:cs typeface="Arial"/>
              </a:rPr>
              <a:t>risk arises because there is the possibility that the borrower will not repay the loan  as </a:t>
            </a:r>
            <a:r>
              <a:rPr lang="en-US" spc="-4" dirty="0" smtClean="0">
                <a:latin typeface="Arial"/>
                <a:cs typeface="Arial"/>
              </a:rPr>
              <a:t>obligated</a:t>
            </a:r>
          </a:p>
          <a:p>
            <a:pPr marL="2625418">
              <a:spcBef>
                <a:spcPts val="1495"/>
              </a:spcBef>
              <a:tabLst>
                <a:tab pos="3082565" algn="l"/>
              </a:tabLst>
            </a:pPr>
            <a:endParaRPr lang="en-US" spc="-4" dirty="0" smtClean="0">
              <a:latin typeface="Arial"/>
              <a:cs typeface="Arial"/>
            </a:endParaRPr>
          </a:p>
          <a:p>
            <a:pPr marL="2625418">
              <a:spcBef>
                <a:spcPts val="1495"/>
              </a:spcBef>
              <a:tabLst>
                <a:tab pos="3082565" algn="l"/>
              </a:tabLst>
            </a:pPr>
            <a:r>
              <a:rPr spc="-4" dirty="0" smtClean="0">
                <a:latin typeface="Arial"/>
                <a:cs typeface="Arial"/>
              </a:rPr>
              <a:t>1</a:t>
            </a:r>
            <a:r>
              <a:rPr spc="-4" dirty="0">
                <a:latin typeface="Arial"/>
                <a:cs typeface="Arial"/>
              </a:rPr>
              <a:t>.	</a:t>
            </a:r>
            <a:r>
              <a:rPr spc="-4" dirty="0">
                <a:latin typeface="Arial"/>
                <a:cs typeface="Arial"/>
              </a:rPr>
              <a:t>Bank loans </a:t>
            </a:r>
            <a:r>
              <a:rPr spc="-10" dirty="0">
                <a:latin typeface="Arial"/>
                <a:cs typeface="Arial"/>
              </a:rPr>
              <a:t>borrower</a:t>
            </a:r>
            <a:r>
              <a:rPr spc="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$V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35935" y="2735579"/>
            <a:ext cx="4454652" cy="768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78990" y="2758439"/>
            <a:ext cx="4318635" cy="596265"/>
          </a:xfrm>
          <a:custGeom>
            <a:avLst/>
            <a:gdLst/>
            <a:ahLst/>
            <a:cxnLst/>
            <a:rect l="l" t="t" r="r" b="b"/>
            <a:pathLst>
              <a:path w="4318634" h="596264">
                <a:moveTo>
                  <a:pt x="2146173" y="0"/>
                </a:moveTo>
                <a:lnTo>
                  <a:pt x="2045970" y="888"/>
                </a:lnTo>
                <a:lnTo>
                  <a:pt x="1946021" y="3301"/>
                </a:lnTo>
                <a:lnTo>
                  <a:pt x="1846326" y="7365"/>
                </a:lnTo>
                <a:lnTo>
                  <a:pt x="1747265" y="13081"/>
                </a:lnTo>
                <a:lnTo>
                  <a:pt x="1551939" y="28829"/>
                </a:lnTo>
                <a:lnTo>
                  <a:pt x="1455801" y="38862"/>
                </a:lnTo>
                <a:lnTo>
                  <a:pt x="1361186" y="50164"/>
                </a:lnTo>
                <a:lnTo>
                  <a:pt x="1267968" y="62737"/>
                </a:lnTo>
                <a:lnTo>
                  <a:pt x="1176655" y="76581"/>
                </a:lnTo>
                <a:lnTo>
                  <a:pt x="1087120" y="91567"/>
                </a:lnTo>
                <a:lnTo>
                  <a:pt x="999871" y="107696"/>
                </a:lnTo>
                <a:lnTo>
                  <a:pt x="914908" y="124968"/>
                </a:lnTo>
                <a:lnTo>
                  <a:pt x="832485" y="143256"/>
                </a:lnTo>
                <a:lnTo>
                  <a:pt x="752728" y="162433"/>
                </a:lnTo>
                <a:lnTo>
                  <a:pt x="675894" y="182499"/>
                </a:lnTo>
                <a:lnTo>
                  <a:pt x="602234" y="203454"/>
                </a:lnTo>
                <a:lnTo>
                  <a:pt x="531876" y="225171"/>
                </a:lnTo>
                <a:lnTo>
                  <a:pt x="464947" y="247776"/>
                </a:lnTo>
                <a:lnTo>
                  <a:pt x="401700" y="271145"/>
                </a:lnTo>
                <a:lnTo>
                  <a:pt x="342392" y="295148"/>
                </a:lnTo>
                <a:lnTo>
                  <a:pt x="287019" y="319659"/>
                </a:lnTo>
                <a:lnTo>
                  <a:pt x="235966" y="344805"/>
                </a:lnTo>
                <a:lnTo>
                  <a:pt x="189356" y="370459"/>
                </a:lnTo>
                <a:lnTo>
                  <a:pt x="147319" y="396748"/>
                </a:lnTo>
                <a:lnTo>
                  <a:pt x="109855" y="423545"/>
                </a:lnTo>
                <a:lnTo>
                  <a:pt x="77724" y="450850"/>
                </a:lnTo>
                <a:lnTo>
                  <a:pt x="50546" y="478789"/>
                </a:lnTo>
                <a:lnTo>
                  <a:pt x="28829" y="507364"/>
                </a:lnTo>
                <a:lnTo>
                  <a:pt x="13843" y="534543"/>
                </a:lnTo>
                <a:lnTo>
                  <a:pt x="13462" y="535177"/>
                </a:lnTo>
                <a:lnTo>
                  <a:pt x="13208" y="535813"/>
                </a:lnTo>
                <a:lnTo>
                  <a:pt x="3683" y="563752"/>
                </a:lnTo>
                <a:lnTo>
                  <a:pt x="3429" y="564388"/>
                </a:lnTo>
                <a:lnTo>
                  <a:pt x="3175" y="565785"/>
                </a:lnTo>
                <a:lnTo>
                  <a:pt x="762" y="580898"/>
                </a:lnTo>
                <a:lnTo>
                  <a:pt x="0" y="594487"/>
                </a:lnTo>
                <a:lnTo>
                  <a:pt x="25400" y="595884"/>
                </a:lnTo>
                <a:lnTo>
                  <a:pt x="26162" y="582295"/>
                </a:lnTo>
                <a:lnTo>
                  <a:pt x="27858" y="572008"/>
                </a:lnTo>
                <a:lnTo>
                  <a:pt x="27686" y="572008"/>
                </a:lnTo>
                <a:lnTo>
                  <a:pt x="28193" y="569976"/>
                </a:lnTo>
                <a:lnTo>
                  <a:pt x="28375" y="569976"/>
                </a:lnTo>
                <a:lnTo>
                  <a:pt x="36267" y="546735"/>
                </a:lnTo>
                <a:lnTo>
                  <a:pt x="36068" y="546735"/>
                </a:lnTo>
                <a:lnTo>
                  <a:pt x="36956" y="544702"/>
                </a:lnTo>
                <a:lnTo>
                  <a:pt x="37188" y="544702"/>
                </a:lnTo>
                <a:lnTo>
                  <a:pt x="50143" y="521208"/>
                </a:lnTo>
                <a:lnTo>
                  <a:pt x="51054" y="519557"/>
                </a:lnTo>
                <a:lnTo>
                  <a:pt x="51299" y="519557"/>
                </a:lnTo>
                <a:lnTo>
                  <a:pt x="70612" y="494284"/>
                </a:lnTo>
                <a:lnTo>
                  <a:pt x="126365" y="442975"/>
                </a:lnTo>
                <a:lnTo>
                  <a:pt x="162052" y="417449"/>
                </a:lnTo>
                <a:lnTo>
                  <a:pt x="202692" y="392049"/>
                </a:lnTo>
                <a:lnTo>
                  <a:pt x="248285" y="367030"/>
                </a:lnTo>
                <a:lnTo>
                  <a:pt x="298196" y="342392"/>
                </a:lnTo>
                <a:lnTo>
                  <a:pt x="352552" y="318262"/>
                </a:lnTo>
                <a:lnTo>
                  <a:pt x="411225" y="294639"/>
                </a:lnTo>
                <a:lnTo>
                  <a:pt x="473710" y="271652"/>
                </a:lnTo>
                <a:lnTo>
                  <a:pt x="539877" y="249300"/>
                </a:lnTo>
                <a:lnTo>
                  <a:pt x="609727" y="227837"/>
                </a:lnTo>
                <a:lnTo>
                  <a:pt x="682878" y="206883"/>
                </a:lnTo>
                <a:lnTo>
                  <a:pt x="759206" y="186944"/>
                </a:lnTo>
                <a:lnTo>
                  <a:pt x="838453" y="167894"/>
                </a:lnTo>
                <a:lnTo>
                  <a:pt x="920369" y="149733"/>
                </a:lnTo>
                <a:lnTo>
                  <a:pt x="1004951" y="132714"/>
                </a:lnTo>
                <a:lnTo>
                  <a:pt x="1091819" y="116586"/>
                </a:lnTo>
                <a:lnTo>
                  <a:pt x="1180846" y="101726"/>
                </a:lnTo>
                <a:lnTo>
                  <a:pt x="1271777" y="87884"/>
                </a:lnTo>
                <a:lnTo>
                  <a:pt x="1364488" y="75311"/>
                </a:lnTo>
                <a:lnTo>
                  <a:pt x="1458849" y="64008"/>
                </a:lnTo>
                <a:lnTo>
                  <a:pt x="1554607" y="54101"/>
                </a:lnTo>
                <a:lnTo>
                  <a:pt x="1749298" y="38354"/>
                </a:lnTo>
                <a:lnTo>
                  <a:pt x="1847850" y="32765"/>
                </a:lnTo>
                <a:lnTo>
                  <a:pt x="1947037" y="28701"/>
                </a:lnTo>
                <a:lnTo>
                  <a:pt x="2046605" y="26162"/>
                </a:lnTo>
                <a:lnTo>
                  <a:pt x="2698990" y="25400"/>
                </a:lnTo>
                <a:lnTo>
                  <a:pt x="2544953" y="13081"/>
                </a:lnTo>
                <a:lnTo>
                  <a:pt x="2446020" y="7365"/>
                </a:lnTo>
                <a:lnTo>
                  <a:pt x="2346325" y="3301"/>
                </a:lnTo>
                <a:lnTo>
                  <a:pt x="2246376" y="762"/>
                </a:lnTo>
                <a:lnTo>
                  <a:pt x="2146173" y="0"/>
                </a:lnTo>
                <a:close/>
              </a:path>
              <a:path w="4318634" h="596264">
                <a:moveTo>
                  <a:pt x="4244136" y="524862"/>
                </a:moveTo>
                <a:lnTo>
                  <a:pt x="4196715" y="539496"/>
                </a:lnTo>
                <a:lnTo>
                  <a:pt x="4279900" y="593598"/>
                </a:lnTo>
                <a:lnTo>
                  <a:pt x="4303228" y="537718"/>
                </a:lnTo>
                <a:lnTo>
                  <a:pt x="4249420" y="537718"/>
                </a:lnTo>
                <a:lnTo>
                  <a:pt x="4244136" y="524862"/>
                </a:lnTo>
                <a:close/>
              </a:path>
              <a:path w="4318634" h="596264">
                <a:moveTo>
                  <a:pt x="28193" y="569976"/>
                </a:moveTo>
                <a:lnTo>
                  <a:pt x="27686" y="572008"/>
                </a:lnTo>
                <a:lnTo>
                  <a:pt x="28022" y="571018"/>
                </a:lnTo>
                <a:lnTo>
                  <a:pt x="28193" y="569976"/>
                </a:lnTo>
                <a:close/>
              </a:path>
              <a:path w="4318634" h="596264">
                <a:moveTo>
                  <a:pt x="28022" y="571018"/>
                </a:moveTo>
                <a:lnTo>
                  <a:pt x="27686" y="572008"/>
                </a:lnTo>
                <a:lnTo>
                  <a:pt x="27858" y="572008"/>
                </a:lnTo>
                <a:lnTo>
                  <a:pt x="28022" y="571018"/>
                </a:lnTo>
                <a:close/>
              </a:path>
              <a:path w="4318634" h="596264">
                <a:moveTo>
                  <a:pt x="28375" y="569976"/>
                </a:moveTo>
                <a:lnTo>
                  <a:pt x="28193" y="569976"/>
                </a:lnTo>
                <a:lnTo>
                  <a:pt x="28022" y="571018"/>
                </a:lnTo>
                <a:lnTo>
                  <a:pt x="28375" y="569976"/>
                </a:lnTo>
                <a:close/>
              </a:path>
              <a:path w="4318634" h="596264">
                <a:moveTo>
                  <a:pt x="36956" y="544702"/>
                </a:moveTo>
                <a:lnTo>
                  <a:pt x="36068" y="546735"/>
                </a:lnTo>
                <a:lnTo>
                  <a:pt x="36586" y="545795"/>
                </a:lnTo>
                <a:lnTo>
                  <a:pt x="36956" y="544702"/>
                </a:lnTo>
                <a:close/>
              </a:path>
              <a:path w="4318634" h="596264">
                <a:moveTo>
                  <a:pt x="36586" y="545795"/>
                </a:moveTo>
                <a:lnTo>
                  <a:pt x="36068" y="546735"/>
                </a:lnTo>
                <a:lnTo>
                  <a:pt x="36267" y="546735"/>
                </a:lnTo>
                <a:lnTo>
                  <a:pt x="36586" y="545795"/>
                </a:lnTo>
                <a:close/>
              </a:path>
              <a:path w="4318634" h="596264">
                <a:moveTo>
                  <a:pt x="37188" y="544702"/>
                </a:moveTo>
                <a:lnTo>
                  <a:pt x="36956" y="544702"/>
                </a:lnTo>
                <a:lnTo>
                  <a:pt x="36586" y="545795"/>
                </a:lnTo>
                <a:lnTo>
                  <a:pt x="37188" y="544702"/>
                </a:lnTo>
                <a:close/>
              </a:path>
              <a:path w="4318634" h="596264">
                <a:moveTo>
                  <a:pt x="4268507" y="517342"/>
                </a:moveTo>
                <a:lnTo>
                  <a:pt x="4244136" y="524862"/>
                </a:lnTo>
                <a:lnTo>
                  <a:pt x="4249420" y="537718"/>
                </a:lnTo>
                <a:lnTo>
                  <a:pt x="4272915" y="528065"/>
                </a:lnTo>
                <a:lnTo>
                  <a:pt x="4268507" y="517342"/>
                </a:lnTo>
                <a:close/>
              </a:path>
              <a:path w="4318634" h="596264">
                <a:moveTo>
                  <a:pt x="4318127" y="502031"/>
                </a:moveTo>
                <a:lnTo>
                  <a:pt x="4268507" y="517342"/>
                </a:lnTo>
                <a:lnTo>
                  <a:pt x="4272915" y="528065"/>
                </a:lnTo>
                <a:lnTo>
                  <a:pt x="4249420" y="537718"/>
                </a:lnTo>
                <a:lnTo>
                  <a:pt x="4303228" y="537718"/>
                </a:lnTo>
                <a:lnTo>
                  <a:pt x="4318127" y="502031"/>
                </a:lnTo>
                <a:close/>
              </a:path>
              <a:path w="4318634" h="596264">
                <a:moveTo>
                  <a:pt x="4241586" y="518660"/>
                </a:moveTo>
                <a:lnTo>
                  <a:pt x="4244136" y="524862"/>
                </a:lnTo>
                <a:lnTo>
                  <a:pt x="4260096" y="519938"/>
                </a:lnTo>
                <a:lnTo>
                  <a:pt x="4242562" y="519938"/>
                </a:lnTo>
                <a:lnTo>
                  <a:pt x="4241586" y="518660"/>
                </a:lnTo>
                <a:close/>
              </a:path>
              <a:path w="4318634" h="596264">
                <a:moveTo>
                  <a:pt x="51054" y="519557"/>
                </a:moveTo>
                <a:lnTo>
                  <a:pt x="50037" y="521208"/>
                </a:lnTo>
                <a:lnTo>
                  <a:pt x="50417" y="520711"/>
                </a:lnTo>
                <a:lnTo>
                  <a:pt x="51054" y="519557"/>
                </a:lnTo>
                <a:close/>
              </a:path>
              <a:path w="4318634" h="596264">
                <a:moveTo>
                  <a:pt x="50417" y="520711"/>
                </a:moveTo>
                <a:lnTo>
                  <a:pt x="50037" y="521208"/>
                </a:lnTo>
                <a:lnTo>
                  <a:pt x="50417" y="520711"/>
                </a:lnTo>
                <a:close/>
              </a:path>
              <a:path w="4318634" h="596264">
                <a:moveTo>
                  <a:pt x="51299" y="519557"/>
                </a:moveTo>
                <a:lnTo>
                  <a:pt x="51054" y="519557"/>
                </a:lnTo>
                <a:lnTo>
                  <a:pt x="50417" y="520711"/>
                </a:lnTo>
                <a:lnTo>
                  <a:pt x="51299" y="519557"/>
                </a:lnTo>
                <a:close/>
              </a:path>
              <a:path w="4318634" h="596264">
                <a:moveTo>
                  <a:pt x="4240911" y="517017"/>
                </a:moveTo>
                <a:lnTo>
                  <a:pt x="4241586" y="518660"/>
                </a:lnTo>
                <a:lnTo>
                  <a:pt x="4242562" y="519938"/>
                </a:lnTo>
                <a:lnTo>
                  <a:pt x="4240911" y="517017"/>
                </a:lnTo>
                <a:close/>
              </a:path>
              <a:path w="4318634" h="596264">
                <a:moveTo>
                  <a:pt x="4268373" y="517017"/>
                </a:moveTo>
                <a:lnTo>
                  <a:pt x="4240911" y="517017"/>
                </a:lnTo>
                <a:lnTo>
                  <a:pt x="4242562" y="519938"/>
                </a:lnTo>
                <a:lnTo>
                  <a:pt x="4260096" y="519938"/>
                </a:lnTo>
                <a:lnTo>
                  <a:pt x="4268507" y="517342"/>
                </a:lnTo>
                <a:lnTo>
                  <a:pt x="4268373" y="517017"/>
                </a:lnTo>
                <a:close/>
              </a:path>
              <a:path w="4318634" h="596264">
                <a:moveTo>
                  <a:pt x="2698990" y="25400"/>
                </a:moveTo>
                <a:lnTo>
                  <a:pt x="2146427" y="25400"/>
                </a:lnTo>
                <a:lnTo>
                  <a:pt x="2246122" y="26162"/>
                </a:lnTo>
                <a:lnTo>
                  <a:pt x="2345690" y="28701"/>
                </a:lnTo>
                <a:lnTo>
                  <a:pt x="2444877" y="32765"/>
                </a:lnTo>
                <a:lnTo>
                  <a:pt x="2543556" y="38354"/>
                </a:lnTo>
                <a:lnTo>
                  <a:pt x="2738247" y="53975"/>
                </a:lnTo>
                <a:lnTo>
                  <a:pt x="2833878" y="64008"/>
                </a:lnTo>
                <a:lnTo>
                  <a:pt x="2928239" y="75184"/>
                </a:lnTo>
                <a:lnTo>
                  <a:pt x="3020949" y="87757"/>
                </a:lnTo>
                <a:lnTo>
                  <a:pt x="3111881" y="101473"/>
                </a:lnTo>
                <a:lnTo>
                  <a:pt x="3200908" y="116332"/>
                </a:lnTo>
                <a:lnTo>
                  <a:pt x="3287776" y="132461"/>
                </a:lnTo>
                <a:lnTo>
                  <a:pt x="3372358" y="149479"/>
                </a:lnTo>
                <a:lnTo>
                  <a:pt x="3454400" y="167512"/>
                </a:lnTo>
                <a:lnTo>
                  <a:pt x="3533521" y="186562"/>
                </a:lnTo>
                <a:lnTo>
                  <a:pt x="3609848" y="206501"/>
                </a:lnTo>
                <a:lnTo>
                  <a:pt x="3683127" y="227330"/>
                </a:lnTo>
                <a:lnTo>
                  <a:pt x="3752977" y="248793"/>
                </a:lnTo>
                <a:lnTo>
                  <a:pt x="3819144" y="271145"/>
                </a:lnTo>
                <a:lnTo>
                  <a:pt x="3881755" y="294005"/>
                </a:lnTo>
                <a:lnTo>
                  <a:pt x="3940302" y="317626"/>
                </a:lnTo>
                <a:lnTo>
                  <a:pt x="3994785" y="341757"/>
                </a:lnTo>
                <a:lnTo>
                  <a:pt x="4044822" y="366395"/>
                </a:lnTo>
                <a:lnTo>
                  <a:pt x="4090416" y="391413"/>
                </a:lnTo>
                <a:lnTo>
                  <a:pt x="4131183" y="416687"/>
                </a:lnTo>
                <a:lnTo>
                  <a:pt x="4166996" y="442468"/>
                </a:lnTo>
                <a:lnTo>
                  <a:pt x="4197604" y="468249"/>
                </a:lnTo>
                <a:lnTo>
                  <a:pt x="4241586" y="518660"/>
                </a:lnTo>
                <a:lnTo>
                  <a:pt x="4240911" y="517017"/>
                </a:lnTo>
                <a:lnTo>
                  <a:pt x="4268373" y="517017"/>
                </a:lnTo>
                <a:lnTo>
                  <a:pt x="4264406" y="507364"/>
                </a:lnTo>
                <a:lnTo>
                  <a:pt x="4241038" y="476250"/>
                </a:lnTo>
                <a:lnTo>
                  <a:pt x="4213987" y="448818"/>
                </a:lnTo>
                <a:lnTo>
                  <a:pt x="4181856" y="421767"/>
                </a:lnTo>
                <a:lnTo>
                  <a:pt x="4144517" y="395224"/>
                </a:lnTo>
                <a:lnTo>
                  <a:pt x="4102608" y="369062"/>
                </a:lnTo>
                <a:lnTo>
                  <a:pt x="4055999" y="343662"/>
                </a:lnTo>
                <a:lnTo>
                  <a:pt x="4005071" y="318515"/>
                </a:lnTo>
                <a:lnTo>
                  <a:pt x="3949827" y="294005"/>
                </a:lnTo>
                <a:lnTo>
                  <a:pt x="3890518" y="270256"/>
                </a:lnTo>
                <a:lnTo>
                  <a:pt x="3827272" y="247014"/>
                </a:lnTo>
                <a:lnTo>
                  <a:pt x="3760343" y="224536"/>
                </a:lnTo>
                <a:lnTo>
                  <a:pt x="3689985" y="202819"/>
                </a:lnTo>
                <a:lnTo>
                  <a:pt x="3616325" y="181863"/>
                </a:lnTo>
                <a:lnTo>
                  <a:pt x="3539490" y="161925"/>
                </a:lnTo>
                <a:lnTo>
                  <a:pt x="3459861" y="142748"/>
                </a:lnTo>
                <a:lnTo>
                  <a:pt x="3377438" y="124460"/>
                </a:lnTo>
                <a:lnTo>
                  <a:pt x="3292475" y="107442"/>
                </a:lnTo>
                <a:lnTo>
                  <a:pt x="3205226" y="91312"/>
                </a:lnTo>
                <a:lnTo>
                  <a:pt x="3115691" y="76326"/>
                </a:lnTo>
                <a:lnTo>
                  <a:pt x="3024378" y="62611"/>
                </a:lnTo>
                <a:lnTo>
                  <a:pt x="2931160" y="49911"/>
                </a:lnTo>
                <a:lnTo>
                  <a:pt x="2836545" y="38735"/>
                </a:lnTo>
                <a:lnTo>
                  <a:pt x="2740279" y="28701"/>
                </a:lnTo>
                <a:lnTo>
                  <a:pt x="2698990" y="25400"/>
                </a:lnTo>
                <a:close/>
              </a:path>
            </a:pathLst>
          </a:custGeom>
          <a:solidFill>
            <a:srgbClr val="001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9736" y="4230624"/>
            <a:ext cx="4454652" cy="1388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34667" y="4341877"/>
            <a:ext cx="4337050" cy="1214755"/>
          </a:xfrm>
          <a:custGeom>
            <a:avLst/>
            <a:gdLst/>
            <a:ahLst/>
            <a:cxnLst/>
            <a:rect l="l" t="t" r="r" b="b"/>
            <a:pathLst>
              <a:path w="4337050" h="1214754">
                <a:moveTo>
                  <a:pt x="76698" y="74838"/>
                </a:moveTo>
                <a:lnTo>
                  <a:pt x="51374" y="76923"/>
                </a:lnTo>
                <a:lnTo>
                  <a:pt x="56768" y="114300"/>
                </a:lnTo>
                <a:lnTo>
                  <a:pt x="72008" y="171831"/>
                </a:lnTo>
                <a:lnTo>
                  <a:pt x="92963" y="228600"/>
                </a:lnTo>
                <a:lnTo>
                  <a:pt x="119633" y="284861"/>
                </a:lnTo>
                <a:lnTo>
                  <a:pt x="151383" y="340360"/>
                </a:lnTo>
                <a:lnTo>
                  <a:pt x="188467" y="395224"/>
                </a:lnTo>
                <a:lnTo>
                  <a:pt x="230377" y="449072"/>
                </a:lnTo>
                <a:lnTo>
                  <a:pt x="276859" y="502031"/>
                </a:lnTo>
                <a:lnTo>
                  <a:pt x="327913" y="553974"/>
                </a:lnTo>
                <a:lnTo>
                  <a:pt x="383158" y="604647"/>
                </a:lnTo>
                <a:lnTo>
                  <a:pt x="442594" y="654176"/>
                </a:lnTo>
                <a:lnTo>
                  <a:pt x="505967" y="702182"/>
                </a:lnTo>
                <a:lnTo>
                  <a:pt x="572896" y="748919"/>
                </a:lnTo>
                <a:lnTo>
                  <a:pt x="643508" y="794004"/>
                </a:lnTo>
                <a:lnTo>
                  <a:pt x="717295" y="837311"/>
                </a:lnTo>
                <a:lnTo>
                  <a:pt x="794257" y="878840"/>
                </a:lnTo>
                <a:lnTo>
                  <a:pt x="874141" y="918591"/>
                </a:lnTo>
                <a:lnTo>
                  <a:pt x="956691" y="956182"/>
                </a:lnTo>
                <a:lnTo>
                  <a:pt x="1041781" y="991869"/>
                </a:lnTo>
                <a:lnTo>
                  <a:pt x="1129283" y="1025271"/>
                </a:lnTo>
                <a:lnTo>
                  <a:pt x="1218945" y="1056259"/>
                </a:lnTo>
                <a:lnTo>
                  <a:pt x="1310385" y="1084834"/>
                </a:lnTo>
                <a:lnTo>
                  <a:pt x="1403731" y="1110869"/>
                </a:lnTo>
                <a:lnTo>
                  <a:pt x="1498599" y="1134237"/>
                </a:lnTo>
                <a:lnTo>
                  <a:pt x="1594866" y="1154938"/>
                </a:lnTo>
                <a:lnTo>
                  <a:pt x="1692401" y="1172718"/>
                </a:lnTo>
                <a:lnTo>
                  <a:pt x="1790699" y="1187577"/>
                </a:lnTo>
                <a:lnTo>
                  <a:pt x="1889886" y="1199261"/>
                </a:lnTo>
                <a:lnTo>
                  <a:pt x="1989708" y="1207770"/>
                </a:lnTo>
                <a:lnTo>
                  <a:pt x="2089911" y="1212977"/>
                </a:lnTo>
                <a:lnTo>
                  <a:pt x="2190369" y="1214628"/>
                </a:lnTo>
                <a:lnTo>
                  <a:pt x="2290825" y="1212977"/>
                </a:lnTo>
                <a:lnTo>
                  <a:pt x="2391029" y="1207770"/>
                </a:lnTo>
                <a:lnTo>
                  <a:pt x="2490850" y="1199261"/>
                </a:lnTo>
                <a:lnTo>
                  <a:pt x="2576022" y="1189228"/>
                </a:lnTo>
                <a:lnTo>
                  <a:pt x="2190749" y="1189228"/>
                </a:lnTo>
                <a:lnTo>
                  <a:pt x="2091182" y="1187577"/>
                </a:lnTo>
                <a:lnTo>
                  <a:pt x="1991868" y="1182497"/>
                </a:lnTo>
                <a:lnTo>
                  <a:pt x="1892934" y="1173988"/>
                </a:lnTo>
                <a:lnTo>
                  <a:pt x="1794509" y="1162431"/>
                </a:lnTo>
                <a:lnTo>
                  <a:pt x="1696846" y="1147699"/>
                </a:lnTo>
                <a:lnTo>
                  <a:pt x="1600199" y="1130046"/>
                </a:lnTo>
                <a:lnTo>
                  <a:pt x="1504695" y="1109599"/>
                </a:lnTo>
                <a:lnTo>
                  <a:pt x="1410588" y="1086358"/>
                </a:lnTo>
                <a:lnTo>
                  <a:pt x="1318006" y="1060577"/>
                </a:lnTo>
                <a:lnTo>
                  <a:pt x="1227200" y="1032256"/>
                </a:lnTo>
                <a:lnTo>
                  <a:pt x="1138300" y="1001522"/>
                </a:lnTo>
                <a:lnTo>
                  <a:pt x="1051686" y="968375"/>
                </a:lnTo>
                <a:lnTo>
                  <a:pt x="967232" y="933196"/>
                </a:lnTo>
                <a:lnTo>
                  <a:pt x="885444" y="895731"/>
                </a:lnTo>
                <a:lnTo>
                  <a:pt x="806322" y="856615"/>
                </a:lnTo>
                <a:lnTo>
                  <a:pt x="730122" y="815340"/>
                </a:lnTo>
                <a:lnTo>
                  <a:pt x="657097" y="772541"/>
                </a:lnTo>
                <a:lnTo>
                  <a:pt x="587501" y="728091"/>
                </a:lnTo>
                <a:lnTo>
                  <a:pt x="521334" y="681990"/>
                </a:lnTo>
                <a:lnTo>
                  <a:pt x="458850" y="634619"/>
                </a:lnTo>
                <a:lnTo>
                  <a:pt x="400431" y="585978"/>
                </a:lnTo>
                <a:lnTo>
                  <a:pt x="345947" y="536067"/>
                </a:lnTo>
                <a:lnTo>
                  <a:pt x="296036" y="485267"/>
                </a:lnTo>
                <a:lnTo>
                  <a:pt x="250316" y="433450"/>
                </a:lnTo>
                <a:lnTo>
                  <a:pt x="209550" y="380873"/>
                </a:lnTo>
                <a:lnTo>
                  <a:pt x="173481" y="327787"/>
                </a:lnTo>
                <a:lnTo>
                  <a:pt x="142620" y="273938"/>
                </a:lnTo>
                <a:lnTo>
                  <a:pt x="116839" y="219837"/>
                </a:lnTo>
                <a:lnTo>
                  <a:pt x="96519" y="165226"/>
                </a:lnTo>
                <a:lnTo>
                  <a:pt x="81787" y="110744"/>
                </a:lnTo>
                <a:lnTo>
                  <a:pt x="76698" y="74838"/>
                </a:lnTo>
                <a:close/>
              </a:path>
              <a:path w="4337050" h="1214754">
                <a:moveTo>
                  <a:pt x="4311523" y="1143"/>
                </a:moveTo>
                <a:lnTo>
                  <a:pt x="4308602" y="55752"/>
                </a:lnTo>
                <a:lnTo>
                  <a:pt x="4299584" y="110616"/>
                </a:lnTo>
                <a:lnTo>
                  <a:pt x="4284980" y="165353"/>
                </a:lnTo>
                <a:lnTo>
                  <a:pt x="4264786" y="219963"/>
                </a:lnTo>
                <a:lnTo>
                  <a:pt x="4239133" y="274319"/>
                </a:lnTo>
                <a:lnTo>
                  <a:pt x="4208272" y="328041"/>
                </a:lnTo>
                <a:lnTo>
                  <a:pt x="4172204" y="381381"/>
                </a:lnTo>
                <a:lnTo>
                  <a:pt x="4131309" y="433959"/>
                </a:lnTo>
                <a:lnTo>
                  <a:pt x="4085716" y="485775"/>
                </a:lnTo>
                <a:lnTo>
                  <a:pt x="4035679" y="536575"/>
                </a:lnTo>
                <a:lnTo>
                  <a:pt x="3981323" y="586359"/>
                </a:lnTo>
                <a:lnTo>
                  <a:pt x="3922776" y="635000"/>
                </a:lnTo>
                <a:lnTo>
                  <a:pt x="3860292" y="682371"/>
                </a:lnTo>
                <a:lnTo>
                  <a:pt x="3794125" y="728344"/>
                </a:lnTo>
                <a:lnTo>
                  <a:pt x="3724402" y="772794"/>
                </a:lnTo>
                <a:lnTo>
                  <a:pt x="3651377" y="815721"/>
                </a:lnTo>
                <a:lnTo>
                  <a:pt x="3575177" y="856742"/>
                </a:lnTo>
                <a:lnTo>
                  <a:pt x="3496182" y="895985"/>
                </a:lnTo>
                <a:lnTo>
                  <a:pt x="3414395" y="933323"/>
                </a:lnTo>
                <a:lnTo>
                  <a:pt x="3329939" y="968501"/>
                </a:lnTo>
                <a:lnTo>
                  <a:pt x="3243198" y="1001522"/>
                </a:lnTo>
                <a:lnTo>
                  <a:pt x="3154298" y="1032256"/>
                </a:lnTo>
                <a:lnTo>
                  <a:pt x="3063621" y="1060704"/>
                </a:lnTo>
                <a:lnTo>
                  <a:pt x="2971037" y="1086485"/>
                </a:lnTo>
                <a:lnTo>
                  <a:pt x="2876931" y="1109599"/>
                </a:lnTo>
                <a:lnTo>
                  <a:pt x="2781299" y="1130173"/>
                </a:lnTo>
                <a:lnTo>
                  <a:pt x="2684653" y="1147826"/>
                </a:lnTo>
                <a:lnTo>
                  <a:pt x="2587117" y="1162431"/>
                </a:lnTo>
                <a:lnTo>
                  <a:pt x="2488692" y="1173988"/>
                </a:lnTo>
                <a:lnTo>
                  <a:pt x="2389632" y="1182370"/>
                </a:lnTo>
                <a:lnTo>
                  <a:pt x="2290445" y="1187577"/>
                </a:lnTo>
                <a:lnTo>
                  <a:pt x="2190749" y="1189228"/>
                </a:lnTo>
                <a:lnTo>
                  <a:pt x="2576022" y="1189228"/>
                </a:lnTo>
                <a:lnTo>
                  <a:pt x="2688462" y="1172845"/>
                </a:lnTo>
                <a:lnTo>
                  <a:pt x="2785872" y="1155065"/>
                </a:lnTo>
                <a:lnTo>
                  <a:pt x="2882137" y="1134491"/>
                </a:lnTo>
                <a:lnTo>
                  <a:pt x="2977007" y="1111123"/>
                </a:lnTo>
                <a:lnTo>
                  <a:pt x="3070351" y="1085088"/>
                </a:lnTo>
                <a:lnTo>
                  <a:pt x="3161919" y="1056513"/>
                </a:lnTo>
                <a:lnTo>
                  <a:pt x="3251580" y="1025525"/>
                </a:lnTo>
                <a:lnTo>
                  <a:pt x="3338956" y="992251"/>
                </a:lnTo>
                <a:lnTo>
                  <a:pt x="3424047" y="956818"/>
                </a:lnTo>
                <a:lnTo>
                  <a:pt x="3506724" y="919099"/>
                </a:lnTo>
                <a:lnTo>
                  <a:pt x="3586479" y="879475"/>
                </a:lnTo>
                <a:lnTo>
                  <a:pt x="3663442" y="838073"/>
                </a:lnTo>
                <a:lnTo>
                  <a:pt x="3737355" y="794766"/>
                </a:lnTo>
                <a:lnTo>
                  <a:pt x="3807841" y="749807"/>
                </a:lnTo>
                <a:lnTo>
                  <a:pt x="3874770" y="703326"/>
                </a:lnTo>
                <a:lnTo>
                  <a:pt x="3938143" y="655193"/>
                </a:lnTo>
                <a:lnTo>
                  <a:pt x="3997452" y="605917"/>
                </a:lnTo>
                <a:lnTo>
                  <a:pt x="4052824" y="555371"/>
                </a:lnTo>
                <a:lnTo>
                  <a:pt x="4103751" y="503555"/>
                </a:lnTo>
                <a:lnTo>
                  <a:pt x="4150359" y="450723"/>
                </a:lnTo>
                <a:lnTo>
                  <a:pt x="4192142" y="397001"/>
                </a:lnTo>
                <a:lnTo>
                  <a:pt x="4229227" y="342265"/>
                </a:lnTo>
                <a:lnTo>
                  <a:pt x="4261104" y="286893"/>
                </a:lnTo>
                <a:lnTo>
                  <a:pt x="4287774" y="230886"/>
                </a:lnTo>
                <a:lnTo>
                  <a:pt x="4308856" y="174244"/>
                </a:lnTo>
                <a:lnTo>
                  <a:pt x="4324223" y="117221"/>
                </a:lnTo>
                <a:lnTo>
                  <a:pt x="4333620" y="59816"/>
                </a:lnTo>
                <a:lnTo>
                  <a:pt x="4336923" y="1904"/>
                </a:lnTo>
                <a:lnTo>
                  <a:pt x="4311523" y="1143"/>
                </a:lnTo>
                <a:close/>
              </a:path>
              <a:path w="4337050" h="1214754">
                <a:moveTo>
                  <a:pt x="57022" y="0"/>
                </a:moveTo>
                <a:lnTo>
                  <a:pt x="0" y="81152"/>
                </a:lnTo>
                <a:lnTo>
                  <a:pt x="51374" y="76923"/>
                </a:lnTo>
                <a:lnTo>
                  <a:pt x="49656" y="65024"/>
                </a:lnTo>
                <a:lnTo>
                  <a:pt x="74802" y="61468"/>
                </a:lnTo>
                <a:lnTo>
                  <a:pt x="117387" y="61468"/>
                </a:lnTo>
                <a:lnTo>
                  <a:pt x="57022" y="0"/>
                </a:lnTo>
                <a:close/>
              </a:path>
              <a:path w="4337050" h="1214754">
                <a:moveTo>
                  <a:pt x="74802" y="61468"/>
                </a:moveTo>
                <a:lnTo>
                  <a:pt x="49656" y="65024"/>
                </a:lnTo>
                <a:lnTo>
                  <a:pt x="51374" y="76923"/>
                </a:lnTo>
                <a:lnTo>
                  <a:pt x="76698" y="74838"/>
                </a:lnTo>
                <a:lnTo>
                  <a:pt x="74802" y="61468"/>
                </a:lnTo>
                <a:close/>
              </a:path>
              <a:path w="4337050" h="1214754">
                <a:moveTo>
                  <a:pt x="117387" y="61468"/>
                </a:moveTo>
                <a:lnTo>
                  <a:pt x="74802" y="61468"/>
                </a:lnTo>
                <a:lnTo>
                  <a:pt x="76698" y="74838"/>
                </a:lnTo>
                <a:lnTo>
                  <a:pt x="126491" y="70738"/>
                </a:lnTo>
                <a:lnTo>
                  <a:pt x="117387" y="61468"/>
                </a:lnTo>
                <a:close/>
              </a:path>
            </a:pathLst>
          </a:custGeom>
          <a:solidFill>
            <a:srgbClr val="001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59736" y="4230624"/>
            <a:ext cx="4454652" cy="6614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3876" y="4342638"/>
            <a:ext cx="4307840" cy="487680"/>
          </a:xfrm>
          <a:custGeom>
            <a:avLst/>
            <a:gdLst/>
            <a:ahLst/>
            <a:cxnLst/>
            <a:rect l="l" t="t" r="r" b="b"/>
            <a:pathLst>
              <a:path w="4307840" h="487679">
                <a:moveTo>
                  <a:pt x="72926" y="63518"/>
                </a:moveTo>
                <a:lnTo>
                  <a:pt x="48993" y="73932"/>
                </a:lnTo>
                <a:lnTo>
                  <a:pt x="65531" y="96138"/>
                </a:lnTo>
                <a:lnTo>
                  <a:pt x="66801" y="97662"/>
                </a:lnTo>
                <a:lnTo>
                  <a:pt x="125984" y="142239"/>
                </a:lnTo>
                <a:lnTo>
                  <a:pt x="163449" y="164084"/>
                </a:lnTo>
                <a:lnTo>
                  <a:pt x="205359" y="185547"/>
                </a:lnTo>
                <a:lnTo>
                  <a:pt x="252094" y="206501"/>
                </a:lnTo>
                <a:lnTo>
                  <a:pt x="303022" y="226949"/>
                </a:lnTo>
                <a:lnTo>
                  <a:pt x="358267" y="246887"/>
                </a:lnTo>
                <a:lnTo>
                  <a:pt x="417575" y="266445"/>
                </a:lnTo>
                <a:lnTo>
                  <a:pt x="480822" y="285369"/>
                </a:lnTo>
                <a:lnTo>
                  <a:pt x="547624" y="303656"/>
                </a:lnTo>
                <a:lnTo>
                  <a:pt x="617982" y="321437"/>
                </a:lnTo>
                <a:lnTo>
                  <a:pt x="691641" y="338455"/>
                </a:lnTo>
                <a:lnTo>
                  <a:pt x="768476" y="354964"/>
                </a:lnTo>
                <a:lnTo>
                  <a:pt x="848106" y="370459"/>
                </a:lnTo>
                <a:lnTo>
                  <a:pt x="930528" y="385444"/>
                </a:lnTo>
                <a:lnTo>
                  <a:pt x="1015491" y="399414"/>
                </a:lnTo>
                <a:lnTo>
                  <a:pt x="1102740" y="412495"/>
                </a:lnTo>
                <a:lnTo>
                  <a:pt x="1192149" y="424688"/>
                </a:lnTo>
                <a:lnTo>
                  <a:pt x="1283462" y="435991"/>
                </a:lnTo>
                <a:lnTo>
                  <a:pt x="1376552" y="446278"/>
                </a:lnTo>
                <a:lnTo>
                  <a:pt x="1471168" y="455422"/>
                </a:lnTo>
                <a:lnTo>
                  <a:pt x="1567307" y="463676"/>
                </a:lnTo>
                <a:lnTo>
                  <a:pt x="1762633" y="476504"/>
                </a:lnTo>
                <a:lnTo>
                  <a:pt x="1961134" y="484378"/>
                </a:lnTo>
                <a:lnTo>
                  <a:pt x="2161159" y="487172"/>
                </a:lnTo>
                <a:lnTo>
                  <a:pt x="2361311" y="484505"/>
                </a:lnTo>
                <a:lnTo>
                  <a:pt x="2559812" y="476504"/>
                </a:lnTo>
                <a:lnTo>
                  <a:pt x="2755265" y="463804"/>
                </a:lnTo>
                <a:lnTo>
                  <a:pt x="2779299" y="461772"/>
                </a:lnTo>
                <a:lnTo>
                  <a:pt x="2161540" y="461772"/>
                </a:lnTo>
                <a:lnTo>
                  <a:pt x="1962150" y="458978"/>
                </a:lnTo>
                <a:lnTo>
                  <a:pt x="1764284" y="451104"/>
                </a:lnTo>
                <a:lnTo>
                  <a:pt x="1569465" y="438404"/>
                </a:lnTo>
                <a:lnTo>
                  <a:pt x="1473708" y="430149"/>
                </a:lnTo>
                <a:lnTo>
                  <a:pt x="1379347" y="421005"/>
                </a:lnTo>
                <a:lnTo>
                  <a:pt x="1286510" y="410718"/>
                </a:lnTo>
                <a:lnTo>
                  <a:pt x="1195577" y="399542"/>
                </a:lnTo>
                <a:lnTo>
                  <a:pt x="1106424" y="387350"/>
                </a:lnTo>
                <a:lnTo>
                  <a:pt x="1019556" y="374395"/>
                </a:lnTo>
                <a:lnTo>
                  <a:pt x="934974" y="360425"/>
                </a:lnTo>
                <a:lnTo>
                  <a:pt x="852932" y="345567"/>
                </a:lnTo>
                <a:lnTo>
                  <a:pt x="773811" y="330073"/>
                </a:lnTo>
                <a:lnTo>
                  <a:pt x="697357" y="313817"/>
                </a:lnTo>
                <a:lnTo>
                  <a:pt x="624205" y="296925"/>
                </a:lnTo>
                <a:lnTo>
                  <a:pt x="554355" y="279273"/>
                </a:lnTo>
                <a:lnTo>
                  <a:pt x="488061" y="260985"/>
                </a:lnTo>
                <a:lnTo>
                  <a:pt x="425450" y="242188"/>
                </a:lnTo>
                <a:lnTo>
                  <a:pt x="366903" y="223012"/>
                </a:lnTo>
                <a:lnTo>
                  <a:pt x="312419" y="203326"/>
                </a:lnTo>
                <a:lnTo>
                  <a:pt x="262381" y="183261"/>
                </a:lnTo>
                <a:lnTo>
                  <a:pt x="216916" y="162940"/>
                </a:lnTo>
                <a:lnTo>
                  <a:pt x="176149" y="142239"/>
                </a:lnTo>
                <a:lnTo>
                  <a:pt x="140462" y="121412"/>
                </a:lnTo>
                <a:lnTo>
                  <a:pt x="86405" y="80899"/>
                </a:lnTo>
                <a:lnTo>
                  <a:pt x="85851" y="80899"/>
                </a:lnTo>
                <a:lnTo>
                  <a:pt x="83819" y="78739"/>
                </a:lnTo>
                <a:lnTo>
                  <a:pt x="84246" y="78739"/>
                </a:lnTo>
                <a:lnTo>
                  <a:pt x="72926" y="63518"/>
                </a:lnTo>
                <a:close/>
              </a:path>
              <a:path w="4307840" h="487679">
                <a:moveTo>
                  <a:pt x="4258001" y="59781"/>
                </a:moveTo>
                <a:lnTo>
                  <a:pt x="4213733" y="101091"/>
                </a:lnTo>
                <a:lnTo>
                  <a:pt x="4147184" y="143001"/>
                </a:lnTo>
                <a:lnTo>
                  <a:pt x="4106418" y="163702"/>
                </a:lnTo>
                <a:lnTo>
                  <a:pt x="4060825" y="184023"/>
                </a:lnTo>
                <a:lnTo>
                  <a:pt x="4010787" y="204088"/>
                </a:lnTo>
                <a:lnTo>
                  <a:pt x="3956177" y="223774"/>
                </a:lnTo>
                <a:lnTo>
                  <a:pt x="3897503" y="242950"/>
                </a:lnTo>
                <a:lnTo>
                  <a:pt x="3835019" y="261747"/>
                </a:lnTo>
                <a:lnTo>
                  <a:pt x="3768725" y="279781"/>
                </a:lnTo>
                <a:lnTo>
                  <a:pt x="3698748" y="297434"/>
                </a:lnTo>
                <a:lnTo>
                  <a:pt x="3625596" y="314325"/>
                </a:lnTo>
                <a:lnTo>
                  <a:pt x="3549269" y="330581"/>
                </a:lnTo>
                <a:lnTo>
                  <a:pt x="3470021" y="346075"/>
                </a:lnTo>
                <a:lnTo>
                  <a:pt x="3387979" y="360806"/>
                </a:lnTo>
                <a:lnTo>
                  <a:pt x="3303397" y="374650"/>
                </a:lnTo>
                <a:lnTo>
                  <a:pt x="3216402" y="387604"/>
                </a:lnTo>
                <a:lnTo>
                  <a:pt x="3127375" y="399795"/>
                </a:lnTo>
                <a:lnTo>
                  <a:pt x="3036443" y="410972"/>
                </a:lnTo>
                <a:lnTo>
                  <a:pt x="2943606" y="421131"/>
                </a:lnTo>
                <a:lnTo>
                  <a:pt x="2849245" y="430403"/>
                </a:lnTo>
                <a:lnTo>
                  <a:pt x="2753614" y="438404"/>
                </a:lnTo>
                <a:lnTo>
                  <a:pt x="2558796" y="451231"/>
                </a:lnTo>
                <a:lnTo>
                  <a:pt x="2360929" y="459105"/>
                </a:lnTo>
                <a:lnTo>
                  <a:pt x="2161540" y="461772"/>
                </a:lnTo>
                <a:lnTo>
                  <a:pt x="2779299" y="461772"/>
                </a:lnTo>
                <a:lnTo>
                  <a:pt x="2851404" y="455675"/>
                </a:lnTo>
                <a:lnTo>
                  <a:pt x="2946019" y="446405"/>
                </a:lnTo>
                <a:lnTo>
                  <a:pt x="3039110" y="436244"/>
                </a:lnTo>
                <a:lnTo>
                  <a:pt x="3130423" y="425069"/>
                </a:lnTo>
                <a:lnTo>
                  <a:pt x="3219958" y="412876"/>
                </a:lnTo>
                <a:lnTo>
                  <a:pt x="3307079" y="399795"/>
                </a:lnTo>
                <a:lnTo>
                  <a:pt x="3392043" y="385825"/>
                </a:lnTo>
                <a:lnTo>
                  <a:pt x="3474466" y="370967"/>
                </a:lnTo>
                <a:lnTo>
                  <a:pt x="3554095" y="355473"/>
                </a:lnTo>
                <a:lnTo>
                  <a:pt x="3630929" y="339089"/>
                </a:lnTo>
                <a:lnTo>
                  <a:pt x="3704463" y="322072"/>
                </a:lnTo>
                <a:lnTo>
                  <a:pt x="3774821" y="304419"/>
                </a:lnTo>
                <a:lnTo>
                  <a:pt x="3841750" y="286131"/>
                </a:lnTo>
                <a:lnTo>
                  <a:pt x="3904869" y="267207"/>
                </a:lnTo>
                <a:lnTo>
                  <a:pt x="3964178" y="247904"/>
                </a:lnTo>
                <a:lnTo>
                  <a:pt x="4019296" y="227964"/>
                </a:lnTo>
                <a:lnTo>
                  <a:pt x="4070223" y="207644"/>
                </a:lnTo>
                <a:lnTo>
                  <a:pt x="4116831" y="186817"/>
                </a:lnTo>
                <a:lnTo>
                  <a:pt x="4158742" y="165608"/>
                </a:lnTo>
                <a:lnTo>
                  <a:pt x="4195953" y="144017"/>
                </a:lnTo>
                <a:lnTo>
                  <a:pt x="4228083" y="122047"/>
                </a:lnTo>
                <a:lnTo>
                  <a:pt x="4276979" y="76581"/>
                </a:lnTo>
                <a:lnTo>
                  <a:pt x="4277487" y="76073"/>
                </a:lnTo>
                <a:lnTo>
                  <a:pt x="4278249" y="75057"/>
                </a:lnTo>
                <a:lnTo>
                  <a:pt x="4287950" y="60833"/>
                </a:lnTo>
                <a:lnTo>
                  <a:pt x="4257294" y="60833"/>
                </a:lnTo>
                <a:lnTo>
                  <a:pt x="4258001" y="59781"/>
                </a:lnTo>
                <a:close/>
              </a:path>
              <a:path w="4307840" h="487679">
                <a:moveTo>
                  <a:pt x="27812" y="0"/>
                </a:moveTo>
                <a:lnTo>
                  <a:pt x="0" y="95250"/>
                </a:lnTo>
                <a:lnTo>
                  <a:pt x="48993" y="73932"/>
                </a:lnTo>
                <a:lnTo>
                  <a:pt x="42925" y="65786"/>
                </a:lnTo>
                <a:lnTo>
                  <a:pt x="63373" y="50673"/>
                </a:lnTo>
                <a:lnTo>
                  <a:pt x="102448" y="50673"/>
                </a:lnTo>
                <a:lnTo>
                  <a:pt x="116459" y="44576"/>
                </a:lnTo>
                <a:lnTo>
                  <a:pt x="27812" y="0"/>
                </a:lnTo>
                <a:close/>
              </a:path>
              <a:path w="4307840" h="487679">
                <a:moveTo>
                  <a:pt x="83819" y="78739"/>
                </a:moveTo>
                <a:lnTo>
                  <a:pt x="85851" y="80899"/>
                </a:lnTo>
                <a:lnTo>
                  <a:pt x="84944" y="79679"/>
                </a:lnTo>
                <a:lnTo>
                  <a:pt x="83819" y="78739"/>
                </a:lnTo>
                <a:close/>
              </a:path>
              <a:path w="4307840" h="487679">
                <a:moveTo>
                  <a:pt x="84944" y="79679"/>
                </a:moveTo>
                <a:lnTo>
                  <a:pt x="85851" y="80899"/>
                </a:lnTo>
                <a:lnTo>
                  <a:pt x="86405" y="80899"/>
                </a:lnTo>
                <a:lnTo>
                  <a:pt x="84944" y="79679"/>
                </a:lnTo>
                <a:close/>
              </a:path>
              <a:path w="4307840" h="487679">
                <a:moveTo>
                  <a:pt x="84246" y="78739"/>
                </a:moveTo>
                <a:lnTo>
                  <a:pt x="83819" y="78739"/>
                </a:lnTo>
                <a:lnTo>
                  <a:pt x="84944" y="79679"/>
                </a:lnTo>
                <a:lnTo>
                  <a:pt x="84246" y="78739"/>
                </a:lnTo>
                <a:close/>
              </a:path>
              <a:path w="4307840" h="487679">
                <a:moveTo>
                  <a:pt x="63373" y="50673"/>
                </a:moveTo>
                <a:lnTo>
                  <a:pt x="42925" y="65786"/>
                </a:lnTo>
                <a:lnTo>
                  <a:pt x="48993" y="73932"/>
                </a:lnTo>
                <a:lnTo>
                  <a:pt x="72926" y="63518"/>
                </a:lnTo>
                <a:lnTo>
                  <a:pt x="63373" y="50673"/>
                </a:lnTo>
                <a:close/>
              </a:path>
              <a:path w="4307840" h="487679">
                <a:moveTo>
                  <a:pt x="102448" y="50673"/>
                </a:moveTo>
                <a:lnTo>
                  <a:pt x="63373" y="50673"/>
                </a:lnTo>
                <a:lnTo>
                  <a:pt x="72926" y="63518"/>
                </a:lnTo>
                <a:lnTo>
                  <a:pt x="102448" y="50673"/>
                </a:lnTo>
                <a:close/>
              </a:path>
              <a:path w="4307840" h="487679">
                <a:moveTo>
                  <a:pt x="4258564" y="59182"/>
                </a:moveTo>
                <a:lnTo>
                  <a:pt x="4258001" y="59781"/>
                </a:lnTo>
                <a:lnTo>
                  <a:pt x="4257294" y="60833"/>
                </a:lnTo>
                <a:lnTo>
                  <a:pt x="4258564" y="59182"/>
                </a:lnTo>
                <a:close/>
              </a:path>
              <a:path w="4307840" h="487679">
                <a:moveTo>
                  <a:pt x="4289077" y="59182"/>
                </a:moveTo>
                <a:lnTo>
                  <a:pt x="4258564" y="59182"/>
                </a:lnTo>
                <a:lnTo>
                  <a:pt x="4257294" y="60833"/>
                </a:lnTo>
                <a:lnTo>
                  <a:pt x="4287950" y="60833"/>
                </a:lnTo>
                <a:lnTo>
                  <a:pt x="4289077" y="59182"/>
                </a:lnTo>
                <a:close/>
              </a:path>
              <a:path w="4307840" h="487679">
                <a:moveTo>
                  <a:pt x="4271640" y="39497"/>
                </a:moveTo>
                <a:lnTo>
                  <a:pt x="4258001" y="59781"/>
                </a:lnTo>
                <a:lnTo>
                  <a:pt x="4258564" y="59182"/>
                </a:lnTo>
                <a:lnTo>
                  <a:pt x="4289077" y="59182"/>
                </a:lnTo>
                <a:lnTo>
                  <a:pt x="4293234" y="53086"/>
                </a:lnTo>
                <a:lnTo>
                  <a:pt x="4293616" y="52324"/>
                </a:lnTo>
                <a:lnTo>
                  <a:pt x="4294124" y="51562"/>
                </a:lnTo>
                <a:lnTo>
                  <a:pt x="4294431" y="50673"/>
                </a:lnTo>
                <a:lnTo>
                  <a:pt x="4298480" y="41021"/>
                </a:lnTo>
                <a:lnTo>
                  <a:pt x="4271009" y="41021"/>
                </a:lnTo>
                <a:lnTo>
                  <a:pt x="4271640" y="39497"/>
                </a:lnTo>
                <a:close/>
              </a:path>
              <a:path w="4307840" h="487679">
                <a:moveTo>
                  <a:pt x="4272153" y="38735"/>
                </a:moveTo>
                <a:lnTo>
                  <a:pt x="4271640" y="39497"/>
                </a:lnTo>
                <a:lnTo>
                  <a:pt x="4271009" y="41021"/>
                </a:lnTo>
                <a:lnTo>
                  <a:pt x="4272153" y="38735"/>
                </a:lnTo>
                <a:close/>
              </a:path>
              <a:path w="4307840" h="487679">
                <a:moveTo>
                  <a:pt x="4299439" y="38735"/>
                </a:moveTo>
                <a:lnTo>
                  <a:pt x="4272153" y="38735"/>
                </a:lnTo>
                <a:lnTo>
                  <a:pt x="4271009" y="41021"/>
                </a:lnTo>
                <a:lnTo>
                  <a:pt x="4298480" y="41021"/>
                </a:lnTo>
                <a:lnTo>
                  <a:pt x="4299439" y="38735"/>
                </a:lnTo>
                <a:close/>
              </a:path>
              <a:path w="4307840" h="487679">
                <a:moveTo>
                  <a:pt x="4279829" y="19706"/>
                </a:moveTo>
                <a:lnTo>
                  <a:pt x="4271640" y="39497"/>
                </a:lnTo>
                <a:lnTo>
                  <a:pt x="4272153" y="38735"/>
                </a:lnTo>
                <a:lnTo>
                  <a:pt x="4299439" y="38735"/>
                </a:lnTo>
                <a:lnTo>
                  <a:pt x="4303649" y="28701"/>
                </a:lnTo>
                <a:lnTo>
                  <a:pt x="4304410" y="26415"/>
                </a:lnTo>
                <a:lnTo>
                  <a:pt x="4305476" y="21209"/>
                </a:lnTo>
                <a:lnTo>
                  <a:pt x="4279519" y="21209"/>
                </a:lnTo>
                <a:lnTo>
                  <a:pt x="4279829" y="19706"/>
                </a:lnTo>
                <a:close/>
              </a:path>
              <a:path w="4307840" h="487679">
                <a:moveTo>
                  <a:pt x="4280154" y="18923"/>
                </a:moveTo>
                <a:lnTo>
                  <a:pt x="4279829" y="19706"/>
                </a:lnTo>
                <a:lnTo>
                  <a:pt x="4279519" y="21209"/>
                </a:lnTo>
                <a:lnTo>
                  <a:pt x="4280154" y="18923"/>
                </a:lnTo>
                <a:close/>
              </a:path>
              <a:path w="4307840" h="487679">
                <a:moveTo>
                  <a:pt x="4305943" y="18923"/>
                </a:moveTo>
                <a:lnTo>
                  <a:pt x="4280154" y="18923"/>
                </a:lnTo>
                <a:lnTo>
                  <a:pt x="4279519" y="21209"/>
                </a:lnTo>
                <a:lnTo>
                  <a:pt x="4305476" y="21209"/>
                </a:lnTo>
                <a:lnTo>
                  <a:pt x="4305943" y="18923"/>
                </a:lnTo>
                <a:close/>
              </a:path>
              <a:path w="4307840" h="487679">
                <a:moveTo>
                  <a:pt x="4282313" y="762"/>
                </a:moveTo>
                <a:lnTo>
                  <a:pt x="4281805" y="10160"/>
                </a:lnTo>
                <a:lnTo>
                  <a:pt x="4279829" y="19706"/>
                </a:lnTo>
                <a:lnTo>
                  <a:pt x="4280154" y="18923"/>
                </a:lnTo>
                <a:lnTo>
                  <a:pt x="4305943" y="18923"/>
                </a:lnTo>
                <a:lnTo>
                  <a:pt x="4306697" y="15239"/>
                </a:lnTo>
                <a:lnTo>
                  <a:pt x="4307585" y="2539"/>
                </a:lnTo>
                <a:lnTo>
                  <a:pt x="4282313" y="762"/>
                </a:lnTo>
                <a:close/>
              </a:path>
            </a:pathLst>
          </a:custGeom>
          <a:solidFill>
            <a:srgbClr val="001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9736" y="4230624"/>
            <a:ext cx="4454652" cy="780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52574" y="4342639"/>
            <a:ext cx="4319270" cy="605155"/>
          </a:xfrm>
          <a:custGeom>
            <a:avLst/>
            <a:gdLst/>
            <a:ahLst/>
            <a:cxnLst/>
            <a:rect l="l" t="t" r="r" b="b"/>
            <a:pathLst>
              <a:path w="4319270" h="605154">
                <a:moveTo>
                  <a:pt x="74316" y="69022"/>
                </a:moveTo>
                <a:lnTo>
                  <a:pt x="49851" y="76318"/>
                </a:lnTo>
                <a:lnTo>
                  <a:pt x="54609" y="87884"/>
                </a:lnTo>
                <a:lnTo>
                  <a:pt x="54990" y="88900"/>
                </a:lnTo>
                <a:lnTo>
                  <a:pt x="104012" y="146558"/>
                </a:lnTo>
                <a:lnTo>
                  <a:pt x="136270" y="174371"/>
                </a:lnTo>
                <a:lnTo>
                  <a:pt x="173608" y="201549"/>
                </a:lnTo>
                <a:lnTo>
                  <a:pt x="215645" y="228219"/>
                </a:lnTo>
                <a:lnTo>
                  <a:pt x="262381" y="254381"/>
                </a:lnTo>
                <a:lnTo>
                  <a:pt x="313308" y="279907"/>
                </a:lnTo>
                <a:lnTo>
                  <a:pt x="368681" y="305054"/>
                </a:lnTo>
                <a:lnTo>
                  <a:pt x="427989" y="329311"/>
                </a:lnTo>
                <a:lnTo>
                  <a:pt x="491235" y="352932"/>
                </a:lnTo>
                <a:lnTo>
                  <a:pt x="558164" y="375919"/>
                </a:lnTo>
                <a:lnTo>
                  <a:pt x="628522" y="398144"/>
                </a:lnTo>
                <a:lnTo>
                  <a:pt x="702310" y="419481"/>
                </a:lnTo>
                <a:lnTo>
                  <a:pt x="779144" y="439928"/>
                </a:lnTo>
                <a:lnTo>
                  <a:pt x="858774" y="459486"/>
                </a:lnTo>
                <a:lnTo>
                  <a:pt x="941324" y="478028"/>
                </a:lnTo>
                <a:lnTo>
                  <a:pt x="1026287" y="495426"/>
                </a:lnTo>
                <a:lnTo>
                  <a:pt x="1113536" y="511937"/>
                </a:lnTo>
                <a:lnTo>
                  <a:pt x="1202943" y="527176"/>
                </a:lnTo>
                <a:lnTo>
                  <a:pt x="1294384" y="541147"/>
                </a:lnTo>
                <a:lnTo>
                  <a:pt x="1387475" y="554101"/>
                </a:lnTo>
                <a:lnTo>
                  <a:pt x="1482216" y="565531"/>
                </a:lnTo>
                <a:lnTo>
                  <a:pt x="1578355" y="575691"/>
                </a:lnTo>
                <a:lnTo>
                  <a:pt x="1773681" y="591693"/>
                </a:lnTo>
                <a:lnTo>
                  <a:pt x="1872741" y="597535"/>
                </a:lnTo>
                <a:lnTo>
                  <a:pt x="1972437" y="601599"/>
                </a:lnTo>
                <a:lnTo>
                  <a:pt x="2072386" y="604138"/>
                </a:lnTo>
                <a:lnTo>
                  <a:pt x="2172589" y="605028"/>
                </a:lnTo>
                <a:lnTo>
                  <a:pt x="2272791" y="604138"/>
                </a:lnTo>
                <a:lnTo>
                  <a:pt x="2372741" y="601599"/>
                </a:lnTo>
                <a:lnTo>
                  <a:pt x="2472436" y="597535"/>
                </a:lnTo>
                <a:lnTo>
                  <a:pt x="2571368" y="591819"/>
                </a:lnTo>
                <a:lnTo>
                  <a:pt x="2720188" y="579628"/>
                </a:lnTo>
                <a:lnTo>
                  <a:pt x="2172842" y="579628"/>
                </a:lnTo>
                <a:lnTo>
                  <a:pt x="2073021" y="578866"/>
                </a:lnTo>
                <a:lnTo>
                  <a:pt x="1973452" y="576199"/>
                </a:lnTo>
                <a:lnTo>
                  <a:pt x="1874265" y="572135"/>
                </a:lnTo>
                <a:lnTo>
                  <a:pt x="1775714" y="566419"/>
                </a:lnTo>
                <a:lnTo>
                  <a:pt x="1581023" y="550544"/>
                </a:lnTo>
                <a:lnTo>
                  <a:pt x="1485264" y="540257"/>
                </a:lnTo>
                <a:lnTo>
                  <a:pt x="1391030" y="528955"/>
                </a:lnTo>
                <a:lnTo>
                  <a:pt x="1298193" y="516128"/>
                </a:lnTo>
                <a:lnTo>
                  <a:pt x="1207262" y="502157"/>
                </a:lnTo>
                <a:lnTo>
                  <a:pt x="1118235" y="486918"/>
                </a:lnTo>
                <a:lnTo>
                  <a:pt x="1031366" y="470535"/>
                </a:lnTo>
                <a:lnTo>
                  <a:pt x="946785" y="453136"/>
                </a:lnTo>
                <a:lnTo>
                  <a:pt x="864869" y="434720"/>
                </a:lnTo>
                <a:lnTo>
                  <a:pt x="785622" y="415417"/>
                </a:lnTo>
                <a:lnTo>
                  <a:pt x="709422" y="395097"/>
                </a:lnTo>
                <a:lnTo>
                  <a:pt x="636269" y="373888"/>
                </a:lnTo>
                <a:lnTo>
                  <a:pt x="566419" y="351917"/>
                </a:lnTo>
                <a:lnTo>
                  <a:pt x="500125" y="329184"/>
                </a:lnTo>
                <a:lnTo>
                  <a:pt x="437641" y="305816"/>
                </a:lnTo>
                <a:lnTo>
                  <a:pt x="379094" y="281939"/>
                </a:lnTo>
                <a:lnTo>
                  <a:pt x="324738" y="257301"/>
                </a:lnTo>
                <a:lnTo>
                  <a:pt x="274700" y="232282"/>
                </a:lnTo>
                <a:lnTo>
                  <a:pt x="229234" y="206882"/>
                </a:lnTo>
                <a:lnTo>
                  <a:pt x="188594" y="180975"/>
                </a:lnTo>
                <a:lnTo>
                  <a:pt x="152781" y="155066"/>
                </a:lnTo>
                <a:lnTo>
                  <a:pt x="122300" y="128904"/>
                </a:lnTo>
                <a:lnTo>
                  <a:pt x="78562" y="78232"/>
                </a:lnTo>
                <a:lnTo>
                  <a:pt x="78104" y="78232"/>
                </a:lnTo>
                <a:lnTo>
                  <a:pt x="76453" y="75437"/>
                </a:lnTo>
                <a:lnTo>
                  <a:pt x="76955" y="75437"/>
                </a:lnTo>
                <a:lnTo>
                  <a:pt x="74316" y="69022"/>
                </a:lnTo>
                <a:close/>
              </a:path>
              <a:path w="4319270" h="605154">
                <a:moveTo>
                  <a:pt x="4268417" y="77415"/>
                </a:moveTo>
                <a:lnTo>
                  <a:pt x="4223893" y="129286"/>
                </a:lnTo>
                <a:lnTo>
                  <a:pt x="4193412" y="155575"/>
                </a:lnTo>
                <a:lnTo>
                  <a:pt x="4157472" y="181610"/>
                </a:lnTo>
                <a:lnTo>
                  <a:pt x="4116704" y="207391"/>
                </a:lnTo>
                <a:lnTo>
                  <a:pt x="4071111" y="232918"/>
                </a:lnTo>
                <a:lnTo>
                  <a:pt x="4021074" y="257937"/>
                </a:lnTo>
                <a:lnTo>
                  <a:pt x="3966718" y="282448"/>
                </a:lnTo>
                <a:lnTo>
                  <a:pt x="3908043" y="306450"/>
                </a:lnTo>
                <a:lnTo>
                  <a:pt x="3845560" y="329692"/>
                </a:lnTo>
                <a:lnTo>
                  <a:pt x="3779266" y="352425"/>
                </a:lnTo>
                <a:lnTo>
                  <a:pt x="3709416" y="374269"/>
                </a:lnTo>
                <a:lnTo>
                  <a:pt x="3636264" y="395478"/>
                </a:lnTo>
                <a:lnTo>
                  <a:pt x="3559937" y="415670"/>
                </a:lnTo>
                <a:lnTo>
                  <a:pt x="3480689" y="435101"/>
                </a:lnTo>
                <a:lnTo>
                  <a:pt x="3398774" y="453517"/>
                </a:lnTo>
                <a:lnTo>
                  <a:pt x="3314191" y="470788"/>
                </a:lnTo>
                <a:lnTo>
                  <a:pt x="3227324" y="487172"/>
                </a:lnTo>
                <a:lnTo>
                  <a:pt x="3138297" y="502285"/>
                </a:lnTo>
                <a:lnTo>
                  <a:pt x="3047365" y="516255"/>
                </a:lnTo>
                <a:lnTo>
                  <a:pt x="2954528" y="528955"/>
                </a:lnTo>
                <a:lnTo>
                  <a:pt x="2860293" y="540385"/>
                </a:lnTo>
                <a:lnTo>
                  <a:pt x="2764663" y="550418"/>
                </a:lnTo>
                <a:lnTo>
                  <a:pt x="2569844" y="566419"/>
                </a:lnTo>
                <a:lnTo>
                  <a:pt x="2471292" y="572135"/>
                </a:lnTo>
                <a:lnTo>
                  <a:pt x="2372105" y="576199"/>
                </a:lnTo>
                <a:lnTo>
                  <a:pt x="2272538" y="578738"/>
                </a:lnTo>
                <a:lnTo>
                  <a:pt x="2172842" y="579628"/>
                </a:lnTo>
                <a:lnTo>
                  <a:pt x="2720188" y="579628"/>
                </a:lnTo>
                <a:lnTo>
                  <a:pt x="2766694" y="575818"/>
                </a:lnTo>
                <a:lnTo>
                  <a:pt x="2862961" y="565657"/>
                </a:lnTo>
                <a:lnTo>
                  <a:pt x="2957703" y="554228"/>
                </a:lnTo>
                <a:lnTo>
                  <a:pt x="3050793" y="541401"/>
                </a:lnTo>
                <a:lnTo>
                  <a:pt x="3142106" y="527431"/>
                </a:lnTo>
                <a:lnTo>
                  <a:pt x="3231641" y="512191"/>
                </a:lnTo>
                <a:lnTo>
                  <a:pt x="3318891" y="495807"/>
                </a:lnTo>
                <a:lnTo>
                  <a:pt x="3403854" y="478409"/>
                </a:lnTo>
                <a:lnTo>
                  <a:pt x="3486277" y="459867"/>
                </a:lnTo>
                <a:lnTo>
                  <a:pt x="3565905" y="440436"/>
                </a:lnTo>
                <a:lnTo>
                  <a:pt x="3642741" y="419988"/>
                </a:lnTo>
                <a:lnTo>
                  <a:pt x="3716528" y="398780"/>
                </a:lnTo>
                <a:lnTo>
                  <a:pt x="3786886" y="376681"/>
                </a:lnTo>
                <a:lnTo>
                  <a:pt x="3853815" y="353822"/>
                </a:lnTo>
                <a:lnTo>
                  <a:pt x="3916934" y="330200"/>
                </a:lnTo>
                <a:lnTo>
                  <a:pt x="3976243" y="305943"/>
                </a:lnTo>
                <a:lnTo>
                  <a:pt x="4031487" y="281178"/>
                </a:lnTo>
                <a:lnTo>
                  <a:pt x="4082542" y="255524"/>
                </a:lnTo>
                <a:lnTo>
                  <a:pt x="4129151" y="229616"/>
                </a:lnTo>
                <a:lnTo>
                  <a:pt x="4171060" y="203200"/>
                </a:lnTo>
                <a:lnTo>
                  <a:pt x="4208272" y="176149"/>
                </a:lnTo>
                <a:lnTo>
                  <a:pt x="4240403" y="148589"/>
                </a:lnTo>
                <a:lnTo>
                  <a:pt x="4267454" y="120650"/>
                </a:lnTo>
                <a:lnTo>
                  <a:pt x="4290186" y="90550"/>
                </a:lnTo>
                <a:lnTo>
                  <a:pt x="4296747" y="78486"/>
                </a:lnTo>
                <a:lnTo>
                  <a:pt x="4267834" y="78486"/>
                </a:lnTo>
                <a:lnTo>
                  <a:pt x="4268417" y="77415"/>
                </a:lnTo>
                <a:close/>
              </a:path>
              <a:path w="4319270" h="605154">
                <a:moveTo>
                  <a:pt x="39115" y="0"/>
                </a:moveTo>
                <a:lnTo>
                  <a:pt x="0" y="91186"/>
                </a:lnTo>
                <a:lnTo>
                  <a:pt x="49851" y="76318"/>
                </a:lnTo>
                <a:lnTo>
                  <a:pt x="45465" y="65659"/>
                </a:lnTo>
                <a:lnTo>
                  <a:pt x="68960" y="56007"/>
                </a:lnTo>
                <a:lnTo>
                  <a:pt x="117960" y="56007"/>
                </a:lnTo>
                <a:lnTo>
                  <a:pt x="121793" y="54863"/>
                </a:lnTo>
                <a:lnTo>
                  <a:pt x="39115" y="0"/>
                </a:lnTo>
                <a:close/>
              </a:path>
              <a:path w="4319270" h="605154">
                <a:moveTo>
                  <a:pt x="4268851" y="76835"/>
                </a:moveTo>
                <a:lnTo>
                  <a:pt x="4268417" y="77415"/>
                </a:lnTo>
                <a:lnTo>
                  <a:pt x="4267834" y="78486"/>
                </a:lnTo>
                <a:lnTo>
                  <a:pt x="4268851" y="76835"/>
                </a:lnTo>
                <a:close/>
              </a:path>
              <a:path w="4319270" h="605154">
                <a:moveTo>
                  <a:pt x="4297645" y="76835"/>
                </a:moveTo>
                <a:lnTo>
                  <a:pt x="4268851" y="76835"/>
                </a:lnTo>
                <a:lnTo>
                  <a:pt x="4267834" y="78486"/>
                </a:lnTo>
                <a:lnTo>
                  <a:pt x="4296747" y="78486"/>
                </a:lnTo>
                <a:lnTo>
                  <a:pt x="4297645" y="76835"/>
                </a:lnTo>
                <a:close/>
              </a:path>
              <a:path w="4319270" h="605154">
                <a:moveTo>
                  <a:pt x="76453" y="75437"/>
                </a:moveTo>
                <a:lnTo>
                  <a:pt x="78104" y="78232"/>
                </a:lnTo>
                <a:lnTo>
                  <a:pt x="77556" y="76899"/>
                </a:lnTo>
                <a:lnTo>
                  <a:pt x="76453" y="75437"/>
                </a:lnTo>
                <a:close/>
              </a:path>
              <a:path w="4319270" h="605154">
                <a:moveTo>
                  <a:pt x="77556" y="76899"/>
                </a:moveTo>
                <a:lnTo>
                  <a:pt x="78104" y="78232"/>
                </a:lnTo>
                <a:lnTo>
                  <a:pt x="78562" y="78232"/>
                </a:lnTo>
                <a:lnTo>
                  <a:pt x="77556" y="76899"/>
                </a:lnTo>
                <a:close/>
              </a:path>
              <a:path w="4319270" h="605154">
                <a:moveTo>
                  <a:pt x="4282278" y="51925"/>
                </a:moveTo>
                <a:lnTo>
                  <a:pt x="4268417" y="77415"/>
                </a:lnTo>
                <a:lnTo>
                  <a:pt x="4268851" y="76835"/>
                </a:lnTo>
                <a:lnTo>
                  <a:pt x="4297645" y="76835"/>
                </a:lnTo>
                <a:lnTo>
                  <a:pt x="4305173" y="62991"/>
                </a:lnTo>
                <a:lnTo>
                  <a:pt x="4305554" y="62357"/>
                </a:lnTo>
                <a:lnTo>
                  <a:pt x="4305808" y="61722"/>
                </a:lnTo>
                <a:lnTo>
                  <a:pt x="4308755" y="52959"/>
                </a:lnTo>
                <a:lnTo>
                  <a:pt x="4281932" y="52959"/>
                </a:lnTo>
                <a:lnTo>
                  <a:pt x="4282278" y="51925"/>
                </a:lnTo>
                <a:close/>
              </a:path>
              <a:path w="4319270" h="605154">
                <a:moveTo>
                  <a:pt x="76955" y="75437"/>
                </a:moveTo>
                <a:lnTo>
                  <a:pt x="76453" y="75437"/>
                </a:lnTo>
                <a:lnTo>
                  <a:pt x="77556" y="76899"/>
                </a:lnTo>
                <a:lnTo>
                  <a:pt x="76955" y="75437"/>
                </a:lnTo>
                <a:close/>
              </a:path>
              <a:path w="4319270" h="605154">
                <a:moveTo>
                  <a:pt x="68960" y="56007"/>
                </a:moveTo>
                <a:lnTo>
                  <a:pt x="45465" y="65659"/>
                </a:lnTo>
                <a:lnTo>
                  <a:pt x="49851" y="76318"/>
                </a:lnTo>
                <a:lnTo>
                  <a:pt x="74316" y="69022"/>
                </a:lnTo>
                <a:lnTo>
                  <a:pt x="68960" y="56007"/>
                </a:lnTo>
                <a:close/>
              </a:path>
              <a:path w="4319270" h="605154">
                <a:moveTo>
                  <a:pt x="117960" y="56007"/>
                </a:moveTo>
                <a:lnTo>
                  <a:pt x="68960" y="56007"/>
                </a:lnTo>
                <a:lnTo>
                  <a:pt x="74316" y="69022"/>
                </a:lnTo>
                <a:lnTo>
                  <a:pt x="117960" y="56007"/>
                </a:lnTo>
                <a:close/>
              </a:path>
              <a:path w="4319270" h="605154">
                <a:moveTo>
                  <a:pt x="4282821" y="50926"/>
                </a:moveTo>
                <a:lnTo>
                  <a:pt x="4282278" y="51925"/>
                </a:lnTo>
                <a:lnTo>
                  <a:pt x="4281932" y="52959"/>
                </a:lnTo>
                <a:lnTo>
                  <a:pt x="4282821" y="50926"/>
                </a:lnTo>
                <a:close/>
              </a:path>
              <a:path w="4319270" h="605154">
                <a:moveTo>
                  <a:pt x="4309438" y="50926"/>
                </a:moveTo>
                <a:lnTo>
                  <a:pt x="4282821" y="50926"/>
                </a:lnTo>
                <a:lnTo>
                  <a:pt x="4281932" y="52959"/>
                </a:lnTo>
                <a:lnTo>
                  <a:pt x="4308755" y="52959"/>
                </a:lnTo>
                <a:lnTo>
                  <a:pt x="4309438" y="50926"/>
                </a:lnTo>
                <a:close/>
              </a:path>
              <a:path w="4319270" h="605154">
                <a:moveTo>
                  <a:pt x="4290859" y="26297"/>
                </a:moveTo>
                <a:lnTo>
                  <a:pt x="4282278" y="51925"/>
                </a:lnTo>
                <a:lnTo>
                  <a:pt x="4282821" y="50926"/>
                </a:lnTo>
                <a:lnTo>
                  <a:pt x="4309438" y="50926"/>
                </a:lnTo>
                <a:lnTo>
                  <a:pt x="4315333" y="33400"/>
                </a:lnTo>
                <a:lnTo>
                  <a:pt x="4315459" y="32765"/>
                </a:lnTo>
                <a:lnTo>
                  <a:pt x="4315713" y="32003"/>
                </a:lnTo>
                <a:lnTo>
                  <a:pt x="4315713" y="31369"/>
                </a:lnTo>
                <a:lnTo>
                  <a:pt x="4316385" y="27304"/>
                </a:lnTo>
                <a:lnTo>
                  <a:pt x="4290695" y="27304"/>
                </a:lnTo>
                <a:lnTo>
                  <a:pt x="4290859" y="26297"/>
                </a:lnTo>
                <a:close/>
              </a:path>
              <a:path w="4319270" h="605154">
                <a:moveTo>
                  <a:pt x="4291203" y="25273"/>
                </a:moveTo>
                <a:lnTo>
                  <a:pt x="4290859" y="26297"/>
                </a:lnTo>
                <a:lnTo>
                  <a:pt x="4290695" y="27304"/>
                </a:lnTo>
                <a:lnTo>
                  <a:pt x="4291203" y="25273"/>
                </a:lnTo>
                <a:close/>
              </a:path>
              <a:path w="4319270" h="605154">
                <a:moveTo>
                  <a:pt x="4316720" y="25273"/>
                </a:moveTo>
                <a:lnTo>
                  <a:pt x="4291203" y="25273"/>
                </a:lnTo>
                <a:lnTo>
                  <a:pt x="4290695" y="27304"/>
                </a:lnTo>
                <a:lnTo>
                  <a:pt x="4316385" y="27304"/>
                </a:lnTo>
                <a:lnTo>
                  <a:pt x="4316720" y="25273"/>
                </a:lnTo>
                <a:close/>
              </a:path>
              <a:path w="4319270" h="605154">
                <a:moveTo>
                  <a:pt x="4293616" y="888"/>
                </a:moveTo>
                <a:lnTo>
                  <a:pt x="4292981" y="13335"/>
                </a:lnTo>
                <a:lnTo>
                  <a:pt x="4290859" y="26297"/>
                </a:lnTo>
                <a:lnTo>
                  <a:pt x="4291203" y="25273"/>
                </a:lnTo>
                <a:lnTo>
                  <a:pt x="4316720" y="25273"/>
                </a:lnTo>
                <a:lnTo>
                  <a:pt x="4318000" y="17525"/>
                </a:lnTo>
                <a:lnTo>
                  <a:pt x="4319016" y="2286"/>
                </a:lnTo>
                <a:lnTo>
                  <a:pt x="4293616" y="888"/>
                </a:lnTo>
                <a:close/>
              </a:path>
            </a:pathLst>
          </a:custGeom>
          <a:solidFill>
            <a:srgbClr val="001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5153" y="5009388"/>
            <a:ext cx="161544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83253" y="5047489"/>
            <a:ext cx="85344" cy="85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7061" y="5029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306" y="2988"/>
                </a:lnTo>
                <a:lnTo>
                  <a:pt x="11191" y="11144"/>
                </a:lnTo>
                <a:lnTo>
                  <a:pt x="3006" y="23252"/>
                </a:lnTo>
                <a:lnTo>
                  <a:pt x="0" y="38100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00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5153" y="5161789"/>
            <a:ext cx="161544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3253" y="5199889"/>
            <a:ext cx="85344" cy="85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87061" y="51816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306" y="2988"/>
                </a:lnTo>
                <a:lnTo>
                  <a:pt x="11191" y="11144"/>
                </a:lnTo>
                <a:lnTo>
                  <a:pt x="3006" y="23252"/>
                </a:lnTo>
                <a:lnTo>
                  <a:pt x="0" y="38100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00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45153" y="5314188"/>
            <a:ext cx="161544" cy="161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83253" y="5352289"/>
            <a:ext cx="85344" cy="85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87061" y="53340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306" y="2988"/>
                </a:lnTo>
                <a:lnTo>
                  <a:pt x="11191" y="11144"/>
                </a:lnTo>
                <a:lnTo>
                  <a:pt x="3006" y="23252"/>
                </a:lnTo>
                <a:lnTo>
                  <a:pt x="0" y="38100"/>
                </a:lnTo>
                <a:lnTo>
                  <a:pt x="3006" y="52947"/>
                </a:lnTo>
                <a:lnTo>
                  <a:pt x="11191" y="65055"/>
                </a:lnTo>
                <a:lnTo>
                  <a:pt x="23306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</a:pathLst>
          </a:custGeom>
          <a:solidFill>
            <a:srgbClr val="00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34255" y="4989576"/>
            <a:ext cx="829055" cy="992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82898" y="5016626"/>
            <a:ext cx="732155" cy="892811"/>
          </a:xfrm>
          <a:custGeom>
            <a:avLst/>
            <a:gdLst/>
            <a:ahLst/>
            <a:cxnLst/>
            <a:rect l="l" t="t" r="r" b="b"/>
            <a:pathLst>
              <a:path w="732154" h="892810">
                <a:moveTo>
                  <a:pt x="197230" y="0"/>
                </a:moveTo>
                <a:lnTo>
                  <a:pt x="0" y="140081"/>
                </a:lnTo>
                <a:lnTo>
                  <a:pt x="217550" y="446278"/>
                </a:lnTo>
                <a:lnTo>
                  <a:pt x="0" y="752348"/>
                </a:lnTo>
                <a:lnTo>
                  <a:pt x="197230" y="892429"/>
                </a:lnTo>
                <a:lnTo>
                  <a:pt x="365887" y="655066"/>
                </a:lnTo>
                <a:lnTo>
                  <a:pt x="662754" y="655066"/>
                </a:lnTo>
                <a:lnTo>
                  <a:pt x="514350" y="446278"/>
                </a:lnTo>
                <a:lnTo>
                  <a:pt x="662782" y="237362"/>
                </a:lnTo>
                <a:lnTo>
                  <a:pt x="365887" y="237362"/>
                </a:lnTo>
                <a:lnTo>
                  <a:pt x="197230" y="0"/>
                </a:lnTo>
                <a:close/>
              </a:path>
              <a:path w="732154" h="892810">
                <a:moveTo>
                  <a:pt x="662754" y="655066"/>
                </a:moveTo>
                <a:lnTo>
                  <a:pt x="365887" y="655066"/>
                </a:lnTo>
                <a:lnTo>
                  <a:pt x="534669" y="892429"/>
                </a:lnTo>
                <a:lnTo>
                  <a:pt x="731901" y="752348"/>
                </a:lnTo>
                <a:lnTo>
                  <a:pt x="662754" y="655066"/>
                </a:lnTo>
                <a:close/>
              </a:path>
              <a:path w="732154" h="892810">
                <a:moveTo>
                  <a:pt x="534669" y="0"/>
                </a:moveTo>
                <a:lnTo>
                  <a:pt x="365887" y="237362"/>
                </a:lnTo>
                <a:lnTo>
                  <a:pt x="662782" y="237362"/>
                </a:lnTo>
                <a:lnTo>
                  <a:pt x="731901" y="140081"/>
                </a:lnTo>
                <a:lnTo>
                  <a:pt x="53466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82898" y="5016626"/>
            <a:ext cx="732155" cy="892811"/>
          </a:xfrm>
          <a:custGeom>
            <a:avLst/>
            <a:gdLst/>
            <a:ahLst/>
            <a:cxnLst/>
            <a:rect l="l" t="t" r="r" b="b"/>
            <a:pathLst>
              <a:path w="732154" h="892810">
                <a:moveTo>
                  <a:pt x="0" y="140081"/>
                </a:moveTo>
                <a:lnTo>
                  <a:pt x="197230" y="0"/>
                </a:lnTo>
                <a:lnTo>
                  <a:pt x="365887" y="237362"/>
                </a:lnTo>
                <a:lnTo>
                  <a:pt x="534669" y="0"/>
                </a:lnTo>
                <a:lnTo>
                  <a:pt x="731901" y="140081"/>
                </a:lnTo>
                <a:lnTo>
                  <a:pt x="514350" y="446278"/>
                </a:lnTo>
                <a:lnTo>
                  <a:pt x="731901" y="752348"/>
                </a:lnTo>
                <a:lnTo>
                  <a:pt x="534669" y="892429"/>
                </a:lnTo>
                <a:lnTo>
                  <a:pt x="365887" y="655066"/>
                </a:lnTo>
                <a:lnTo>
                  <a:pt x="197230" y="892429"/>
                </a:lnTo>
                <a:lnTo>
                  <a:pt x="0" y="752348"/>
                </a:lnTo>
                <a:lnTo>
                  <a:pt x="217550" y="446278"/>
                </a:lnTo>
                <a:lnTo>
                  <a:pt x="0" y="140081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-1091019" y="5813649"/>
            <a:ext cx="184644" cy="369322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1" y="738124"/>
            <a:ext cx="9144000" cy="5003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50"/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Estimating Credit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Losses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307939" marR="257780" indent="-170795">
              <a:lnSpc>
                <a:spcPct val="111200"/>
              </a:lnSpc>
              <a:buChar char="•"/>
              <a:tabLst>
                <a:tab pos="308574" algn="l"/>
              </a:tabLst>
            </a:pP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Most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familiar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risk metric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is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often the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adequacy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general and specific loan loss  provisions </a:t>
            </a:r>
            <a:r>
              <a:rPr spc="-10" dirty="0">
                <a:solidFill>
                  <a:srgbClr val="005D88"/>
                </a:solidFill>
                <a:latin typeface="Arial"/>
                <a:cs typeface="Arial"/>
              </a:rPr>
              <a:t>and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the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size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of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general </a:t>
            </a:r>
            <a:r>
              <a:rPr spc="-10" dirty="0">
                <a:solidFill>
                  <a:srgbClr val="005D88"/>
                </a:solidFill>
                <a:latin typeface="Arial"/>
                <a:cs typeface="Arial"/>
              </a:rPr>
              <a:t>and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specific loan loss reserve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in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relationship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to  the total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exposures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of the</a:t>
            </a:r>
            <a:r>
              <a:rPr spc="-85" dirty="0">
                <a:solidFill>
                  <a:srgbClr val="005D88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bank</a:t>
            </a:r>
            <a:endParaRPr>
              <a:latin typeface="Arial"/>
              <a:cs typeface="Arial"/>
            </a:endParaRPr>
          </a:p>
          <a:p>
            <a:pPr marL="823497" lvl="1" indent="-177144">
              <a:spcBef>
                <a:spcPts val="365"/>
              </a:spcBef>
              <a:buChar char="•"/>
              <a:tabLst>
                <a:tab pos="823497" algn="l"/>
              </a:tabLst>
            </a:pPr>
            <a:r>
              <a:rPr sz="1600" spc="-4" dirty="0">
                <a:latin typeface="Arial"/>
                <a:cs typeface="Arial"/>
              </a:rPr>
              <a:t>Allowance for loan losses creates a cushion of credit losses in the bank’s credit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portfolio</a:t>
            </a:r>
            <a:endParaRPr sz="1600">
              <a:latin typeface="Arial"/>
              <a:cs typeface="Arial"/>
            </a:endParaRPr>
          </a:p>
          <a:p>
            <a:pPr marL="1288265" lvl="2" indent="-131430">
              <a:spcBef>
                <a:spcPts val="155"/>
              </a:spcBef>
              <a:buChar char="•"/>
              <a:tabLst>
                <a:tab pos="1288265" algn="l"/>
              </a:tabLst>
            </a:pPr>
            <a:r>
              <a:rPr sz="1600" spc="-4" dirty="0">
                <a:latin typeface="Arial"/>
                <a:cs typeface="Arial"/>
              </a:rPr>
              <a:t>Primarily intended to absorb the bank’s expected loan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losses</a:t>
            </a:r>
            <a:endParaRPr sz="1600">
              <a:latin typeface="Arial"/>
              <a:cs typeface="Arial"/>
            </a:endParaRPr>
          </a:p>
          <a:p>
            <a:pPr lvl="2">
              <a:spcBef>
                <a:spcPts val="45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307939" indent="-170795">
              <a:buChar char="•"/>
              <a:tabLst>
                <a:tab pos="308574" algn="l"/>
              </a:tabLst>
            </a:pP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Historically credit decisions </a:t>
            </a:r>
            <a:r>
              <a:rPr spc="-14" dirty="0">
                <a:solidFill>
                  <a:srgbClr val="005D88"/>
                </a:solidFill>
                <a:latin typeface="Arial"/>
                <a:cs typeface="Arial"/>
              </a:rPr>
              <a:t>were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made in a case by case</a:t>
            </a:r>
            <a:r>
              <a:rPr spc="165" dirty="0">
                <a:solidFill>
                  <a:srgbClr val="005D88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basis</a:t>
            </a:r>
            <a:endParaRPr>
              <a:latin typeface="Arial"/>
              <a:cs typeface="Arial"/>
            </a:endParaRPr>
          </a:p>
          <a:p>
            <a:pPr>
              <a:spcBef>
                <a:spcPts val="45"/>
              </a:spcBef>
              <a:buClr>
                <a:srgbClr val="005D88"/>
              </a:buClr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07939" marR="169526" indent="-170795">
              <a:lnSpc>
                <a:spcPct val="111100"/>
              </a:lnSpc>
              <a:buChar char="•"/>
              <a:tabLst>
                <a:tab pos="308574" algn="l"/>
              </a:tabLst>
            </a:pPr>
            <a:r>
              <a:rPr spc="-10" dirty="0">
                <a:solidFill>
                  <a:srgbClr val="005D88"/>
                </a:solidFill>
                <a:latin typeface="Arial"/>
                <a:cs typeface="Arial"/>
              </a:rPr>
              <a:t>Growing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sophistication and automation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lending and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increasing complexity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of 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credit products have </a:t>
            </a:r>
            <a:r>
              <a:rPr spc="-10" dirty="0">
                <a:solidFill>
                  <a:srgbClr val="005D88"/>
                </a:solidFill>
                <a:latin typeface="Arial"/>
                <a:cs typeface="Arial"/>
              </a:rPr>
              <a:t>spawned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development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computational approaches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to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credit  assessment and evaluation </a:t>
            </a:r>
            <a:r>
              <a:rPr dirty="0">
                <a:solidFill>
                  <a:srgbClr val="005D88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5D88"/>
                </a:solidFill>
                <a:latin typeface="Arial"/>
                <a:cs typeface="Arial"/>
              </a:rPr>
              <a:t>individual retail and commercial</a:t>
            </a:r>
            <a:r>
              <a:rPr spc="140" dirty="0">
                <a:solidFill>
                  <a:srgbClr val="005D88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005D88"/>
                </a:solidFill>
                <a:latin typeface="Arial"/>
                <a:cs typeface="Arial"/>
              </a:rPr>
              <a:t>borrowers</a:t>
            </a:r>
            <a:endParaRPr>
              <a:latin typeface="Arial"/>
              <a:cs typeface="Arial"/>
            </a:endParaRPr>
          </a:p>
          <a:p>
            <a:pPr marL="823497" lvl="1" indent="-177144">
              <a:spcBef>
                <a:spcPts val="365"/>
              </a:spcBef>
              <a:buChar char="•"/>
              <a:tabLst>
                <a:tab pos="823497" algn="l"/>
              </a:tabLst>
            </a:pPr>
            <a:r>
              <a:rPr sz="1600" spc="-4" dirty="0">
                <a:latin typeface="Arial"/>
                <a:cs typeface="Arial"/>
              </a:rPr>
              <a:t>Introduction of bank-wide credit risk software has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accelerated</a:t>
            </a:r>
            <a:endParaRPr sz="1600">
              <a:latin typeface="Arial"/>
              <a:cs typeface="Arial"/>
            </a:endParaRPr>
          </a:p>
          <a:p>
            <a:pPr marL="1288265" marR="497147" lvl="2" indent="-131430">
              <a:lnSpc>
                <a:spcPct val="103800"/>
              </a:lnSpc>
              <a:spcBef>
                <a:spcPts val="85"/>
              </a:spcBef>
              <a:buChar char="•"/>
              <a:tabLst>
                <a:tab pos="1288265" algn="l"/>
              </a:tabLst>
            </a:pPr>
            <a:r>
              <a:rPr sz="1600" spc="-4" dirty="0">
                <a:latin typeface="Arial"/>
                <a:cs typeface="Arial"/>
              </a:rPr>
              <a:t>In part driven by regulatory pressures, as regulators demanded improved analysis  and oversight of the risk assessment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process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965" y="3070734"/>
            <a:ext cx="4468495" cy="888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59" indent="-170161">
              <a:lnSpc>
                <a:spcPts val="2384"/>
              </a:lnSpc>
              <a:buClr>
                <a:srgbClr val="005D88"/>
              </a:buClr>
              <a:buFont typeface="Arial"/>
              <a:buChar char="•"/>
              <a:tabLst>
                <a:tab pos="183493" algn="l"/>
              </a:tabLst>
            </a:pPr>
            <a:r>
              <a:rPr sz="2000" dirty="0">
                <a:solidFill>
                  <a:srgbClr val="005D88"/>
                </a:solidFill>
                <a:latin typeface="Arial"/>
                <a:cs typeface="Arial"/>
              </a:rPr>
              <a:t>Exposure At Default</a:t>
            </a:r>
            <a:r>
              <a:rPr sz="2000" spc="-250" dirty="0">
                <a:solidFill>
                  <a:srgbClr val="005D8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D88"/>
                </a:solidFill>
                <a:latin typeface="Arial"/>
                <a:cs typeface="Arial"/>
              </a:rPr>
              <a:t>(EAD)</a:t>
            </a:r>
            <a:endParaRPr sz="2000" dirty="0">
              <a:latin typeface="Arial"/>
              <a:cs typeface="Arial"/>
            </a:endParaRPr>
          </a:p>
          <a:p>
            <a:pPr marL="698418" lvl="1" indent="-176509">
              <a:lnSpc>
                <a:spcPts val="2145"/>
              </a:lnSpc>
              <a:buChar char="•"/>
              <a:tabLst>
                <a:tab pos="699054" algn="l"/>
              </a:tabLst>
            </a:pP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expected value </a:t>
            </a:r>
            <a:r>
              <a:rPr dirty="0">
                <a:latin typeface="Arial"/>
                <a:cs typeface="Arial"/>
              </a:rPr>
              <a:t>of the </a:t>
            </a:r>
            <a:r>
              <a:rPr spc="-4" dirty="0">
                <a:latin typeface="Arial"/>
                <a:cs typeface="Arial"/>
              </a:rPr>
              <a:t>loan </a:t>
            </a:r>
            <a:r>
              <a:rPr dirty="0">
                <a:latin typeface="Arial"/>
                <a:cs typeface="Arial"/>
              </a:rPr>
              <a:t>at</a:t>
            </a:r>
            <a:r>
              <a:rPr spc="-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</a:p>
          <a:p>
            <a:pPr marL="698418">
              <a:spcBef>
                <a:spcPts val="145"/>
              </a:spcBef>
            </a:pPr>
            <a:r>
              <a:rPr dirty="0">
                <a:latin typeface="Arial"/>
                <a:cs typeface="Arial"/>
              </a:rPr>
              <a:t>time of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default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965" y="4252215"/>
            <a:ext cx="4532630" cy="2416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59" indent="-170161">
              <a:lnSpc>
                <a:spcPts val="2384"/>
              </a:lnSpc>
              <a:buChar char="•"/>
              <a:tabLst>
                <a:tab pos="183493" algn="l"/>
              </a:tabLst>
            </a:pPr>
            <a:r>
              <a:rPr sz="2000" dirty="0">
                <a:solidFill>
                  <a:srgbClr val="005D88"/>
                </a:solidFill>
                <a:latin typeface="Arial"/>
                <a:cs typeface="Arial"/>
              </a:rPr>
              <a:t>Loss Given Default</a:t>
            </a:r>
            <a:r>
              <a:rPr sz="2000" spc="-135" dirty="0">
                <a:solidFill>
                  <a:srgbClr val="005D8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D88"/>
                </a:solidFill>
                <a:latin typeface="Arial"/>
                <a:cs typeface="Arial"/>
              </a:rPr>
              <a:t>(LGD)</a:t>
            </a:r>
            <a:endParaRPr sz="2000" dirty="0">
              <a:latin typeface="Arial"/>
              <a:cs typeface="Arial"/>
            </a:endParaRPr>
          </a:p>
          <a:p>
            <a:pPr marL="698418" lvl="1" indent="-176509">
              <a:lnSpc>
                <a:spcPts val="2145"/>
              </a:lnSpc>
              <a:buChar char="•"/>
              <a:tabLst>
                <a:tab pos="699054" algn="l"/>
              </a:tabLst>
            </a:pP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amount </a:t>
            </a:r>
            <a:r>
              <a:rPr dirty="0">
                <a:latin typeface="Arial"/>
                <a:cs typeface="Arial"/>
              </a:rPr>
              <a:t>of the </a:t>
            </a:r>
            <a:r>
              <a:rPr spc="-4" dirty="0">
                <a:latin typeface="Arial"/>
                <a:cs typeface="Arial"/>
              </a:rPr>
              <a:t>loss </a:t>
            </a:r>
            <a:r>
              <a:rPr dirty="0">
                <a:latin typeface="Arial"/>
                <a:cs typeface="Arial"/>
              </a:rPr>
              <a:t>if </a:t>
            </a:r>
            <a:r>
              <a:rPr spc="-4" dirty="0">
                <a:latin typeface="Arial"/>
                <a:cs typeface="Arial"/>
              </a:rPr>
              <a:t>there is</a:t>
            </a:r>
            <a:r>
              <a:rPr spc="-5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a</a:t>
            </a:r>
            <a:endParaRPr dirty="0">
              <a:latin typeface="Arial"/>
              <a:cs typeface="Arial"/>
            </a:endParaRPr>
          </a:p>
          <a:p>
            <a:pPr marL="698418" marR="5080">
              <a:lnSpc>
                <a:spcPts val="2310"/>
              </a:lnSpc>
              <a:spcBef>
                <a:spcPts val="95"/>
              </a:spcBef>
            </a:pPr>
            <a:r>
              <a:rPr spc="-4" dirty="0">
                <a:latin typeface="Arial"/>
                <a:cs typeface="Arial"/>
              </a:rPr>
              <a:t>default, expressed as a percentage </a:t>
            </a:r>
            <a:r>
              <a:rPr dirty="0">
                <a:latin typeface="Arial"/>
                <a:cs typeface="Arial"/>
              </a:rPr>
              <a:t>of  the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EAD</a:t>
            </a:r>
          </a:p>
          <a:p>
            <a:pPr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82859" indent="-170161">
              <a:lnSpc>
                <a:spcPts val="2390"/>
              </a:lnSpc>
              <a:buChar char="•"/>
              <a:tabLst>
                <a:tab pos="183493" algn="l"/>
              </a:tabLst>
            </a:pPr>
            <a:r>
              <a:rPr sz="2000" dirty="0">
                <a:solidFill>
                  <a:srgbClr val="005D88"/>
                </a:solidFill>
                <a:latin typeface="Arial"/>
                <a:cs typeface="Arial"/>
              </a:rPr>
              <a:t>Recovery Rate</a:t>
            </a:r>
            <a:r>
              <a:rPr sz="2000" spc="-125" dirty="0">
                <a:solidFill>
                  <a:srgbClr val="005D8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D88"/>
                </a:solidFill>
                <a:latin typeface="Arial"/>
                <a:cs typeface="Arial"/>
              </a:rPr>
              <a:t>(</a:t>
            </a:r>
            <a:r>
              <a:rPr sz="2000" dirty="0" smtClean="0">
                <a:solidFill>
                  <a:srgbClr val="005D88"/>
                </a:solidFill>
                <a:latin typeface="Arial"/>
                <a:cs typeface="Arial"/>
              </a:rPr>
              <a:t>R</a:t>
            </a:r>
            <a:r>
              <a:rPr lang="en-US" sz="2000" dirty="0" smtClean="0">
                <a:solidFill>
                  <a:srgbClr val="005D88"/>
                </a:solidFill>
                <a:latin typeface="Arial"/>
                <a:cs typeface="Arial"/>
              </a:rPr>
              <a:t>R)</a:t>
            </a:r>
            <a:endParaRPr sz="2000" dirty="0">
              <a:latin typeface="Arial"/>
              <a:cs typeface="Arial"/>
            </a:endParaRPr>
          </a:p>
          <a:p>
            <a:pPr marL="698418" lvl="1" indent="-176509">
              <a:lnSpc>
                <a:spcPts val="2149"/>
              </a:lnSpc>
              <a:buChar char="•"/>
              <a:tabLst>
                <a:tab pos="699054" algn="l"/>
              </a:tabLst>
            </a:pP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proportion </a:t>
            </a:r>
            <a:r>
              <a:rPr dirty="0">
                <a:latin typeface="Arial"/>
                <a:cs typeface="Arial"/>
              </a:rPr>
              <a:t>of the EAD the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bank</a:t>
            </a:r>
            <a:endParaRPr dirty="0">
              <a:latin typeface="Arial"/>
              <a:cs typeface="Arial"/>
            </a:endParaRPr>
          </a:p>
          <a:p>
            <a:pPr marL="698418">
              <a:spcBef>
                <a:spcPts val="145"/>
              </a:spcBef>
            </a:pPr>
            <a:r>
              <a:rPr spc="-4" dirty="0">
                <a:latin typeface="Arial"/>
                <a:cs typeface="Arial"/>
              </a:rPr>
              <a:t>recovers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1" y="738125"/>
            <a:ext cx="9144000" cy="2114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50"/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Estimating Credit </a:t>
            </a:r>
            <a:r>
              <a:rPr sz="2000" b="1" dirty="0" smtClean="0">
                <a:solidFill>
                  <a:srgbClr val="FFFFFF"/>
                </a:solidFill>
                <a:latin typeface="Arial"/>
                <a:cs typeface="Arial"/>
              </a:rPr>
              <a:t>Losses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SSOmo</a:t>
            </a:r>
            <a:r>
              <a:rPr sz="20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— Common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Measures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r>
              <a:rPr lang="en-US" dirty="0" smtClean="0">
                <a:latin typeface="Times New Roman"/>
                <a:cs typeface="Times New Roman"/>
              </a:rPr>
              <a:t>	</a:t>
            </a:r>
            <a:endParaRPr dirty="0">
              <a:latin typeface="Times New Roman"/>
              <a:cs typeface="Times New Roman"/>
            </a:endParaRPr>
          </a:p>
          <a:p>
            <a:pPr marL="307939" indent="-170795">
              <a:lnSpc>
                <a:spcPts val="2394"/>
              </a:lnSpc>
              <a:buChar char="•"/>
              <a:tabLst>
                <a:tab pos="308574" algn="l"/>
              </a:tabLst>
            </a:pPr>
            <a:r>
              <a:rPr sz="2000" dirty="0">
                <a:solidFill>
                  <a:srgbClr val="005D88"/>
                </a:solidFill>
                <a:latin typeface="Arial"/>
                <a:cs typeface="Arial"/>
              </a:rPr>
              <a:t>Probability of Default</a:t>
            </a:r>
            <a:r>
              <a:rPr sz="2000" spc="-140" dirty="0">
                <a:solidFill>
                  <a:srgbClr val="005D8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D88"/>
                </a:solidFill>
                <a:latin typeface="Arial"/>
                <a:cs typeface="Arial"/>
              </a:rPr>
              <a:t>(PD)</a:t>
            </a:r>
            <a:endParaRPr sz="2000" dirty="0">
              <a:latin typeface="Arial"/>
              <a:cs typeface="Arial"/>
            </a:endParaRPr>
          </a:p>
          <a:p>
            <a:pPr marL="823497" lvl="1" indent="-177144">
              <a:lnSpc>
                <a:spcPts val="2155"/>
              </a:lnSpc>
              <a:buChar char="•"/>
              <a:tabLst>
                <a:tab pos="823497" algn="l"/>
              </a:tabLst>
            </a:pPr>
            <a:r>
              <a:rPr dirty="0">
                <a:latin typeface="Arial"/>
                <a:cs typeface="Arial"/>
              </a:rPr>
              <a:t>The </a:t>
            </a:r>
            <a:r>
              <a:rPr spc="-10" dirty="0">
                <a:latin typeface="Arial"/>
                <a:cs typeface="Arial"/>
              </a:rPr>
              <a:t>likelihood </a:t>
            </a:r>
            <a:r>
              <a:rPr spc="-4" dirty="0">
                <a:latin typeface="Arial"/>
                <a:cs typeface="Arial"/>
              </a:rPr>
              <a:t>that </a:t>
            </a:r>
            <a:r>
              <a:rPr dirty="0">
                <a:latin typeface="Arial"/>
                <a:cs typeface="Arial"/>
              </a:rPr>
              <a:t>the </a:t>
            </a:r>
            <a:r>
              <a:rPr spc="-10" dirty="0">
                <a:latin typeface="Arial"/>
                <a:cs typeface="Arial"/>
              </a:rPr>
              <a:t>borrower </a:t>
            </a:r>
            <a:r>
              <a:rPr spc="-14" dirty="0">
                <a:latin typeface="Arial"/>
                <a:cs typeface="Arial"/>
              </a:rPr>
              <a:t>will</a:t>
            </a:r>
            <a:r>
              <a:rPr spc="11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fail</a:t>
            </a:r>
            <a:endParaRPr dirty="0">
              <a:latin typeface="Arial"/>
              <a:cs typeface="Arial"/>
            </a:endParaRPr>
          </a:p>
          <a:p>
            <a:pPr marL="823497" marR="4644481">
              <a:lnSpc>
                <a:spcPts val="2300"/>
              </a:lnSpc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to </a:t>
            </a:r>
            <a:r>
              <a:rPr spc="-4" dirty="0">
                <a:latin typeface="Arial"/>
                <a:cs typeface="Arial"/>
              </a:rPr>
              <a:t>make full and timely </a:t>
            </a:r>
            <a:r>
              <a:rPr spc="-10" dirty="0">
                <a:latin typeface="Arial"/>
                <a:cs typeface="Arial"/>
              </a:rPr>
              <a:t>repayment </a:t>
            </a:r>
            <a:r>
              <a:rPr dirty="0">
                <a:latin typeface="Arial"/>
                <a:cs typeface="Arial"/>
              </a:rPr>
              <a:t>of  its </a:t>
            </a:r>
            <a:r>
              <a:rPr spc="-4" dirty="0">
                <a:latin typeface="Arial"/>
                <a:cs typeface="Arial"/>
              </a:rPr>
              <a:t>financial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obligations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1" y="3505709"/>
            <a:ext cx="1256665" cy="666750"/>
          </a:xfrm>
          <a:custGeom>
            <a:avLst/>
            <a:gdLst/>
            <a:ahLst/>
            <a:cxnLst/>
            <a:rect l="l" t="t" r="r" b="b"/>
            <a:pathLst>
              <a:path w="1256665" h="666750">
                <a:moveTo>
                  <a:pt x="0" y="666750"/>
                </a:moveTo>
                <a:lnTo>
                  <a:pt x="1256372" y="666750"/>
                </a:lnTo>
                <a:lnTo>
                  <a:pt x="1256372" y="0"/>
                </a:lnTo>
                <a:lnTo>
                  <a:pt x="0" y="0"/>
                </a:lnTo>
                <a:lnTo>
                  <a:pt x="0" y="666750"/>
                </a:lnTo>
                <a:close/>
              </a:path>
            </a:pathLst>
          </a:custGeom>
          <a:solidFill>
            <a:srgbClr val="005D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54446" y="3712845"/>
            <a:ext cx="521334" cy="2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600" b="1" spc="-4" dirty="0">
                <a:solidFill>
                  <a:srgbClr val="FFFFFF"/>
                </a:solidFill>
                <a:latin typeface="Arial"/>
                <a:cs typeface="Arial"/>
              </a:rPr>
              <a:t>Bank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92390" y="3505709"/>
            <a:ext cx="1256665" cy="666750"/>
          </a:xfrm>
          <a:custGeom>
            <a:avLst/>
            <a:gdLst/>
            <a:ahLst/>
            <a:cxnLst/>
            <a:rect l="l" t="t" r="r" b="b"/>
            <a:pathLst>
              <a:path w="1256665" h="666750">
                <a:moveTo>
                  <a:pt x="0" y="666750"/>
                </a:moveTo>
                <a:lnTo>
                  <a:pt x="1256372" y="666750"/>
                </a:lnTo>
                <a:lnTo>
                  <a:pt x="1256372" y="0"/>
                </a:lnTo>
                <a:lnTo>
                  <a:pt x="0" y="0"/>
                </a:lnTo>
                <a:lnTo>
                  <a:pt x="0" y="666750"/>
                </a:lnTo>
                <a:close/>
              </a:path>
            </a:pathLst>
          </a:custGeom>
          <a:solidFill>
            <a:srgbClr val="005D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54948" y="3712845"/>
            <a:ext cx="931544" cy="2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600" b="1" spc="-4" dirty="0">
                <a:solidFill>
                  <a:srgbClr val="FFFFFF"/>
                </a:solidFill>
                <a:latin typeface="Arial"/>
                <a:cs typeface="Arial"/>
              </a:rPr>
              <a:t>Borro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b="1" spc="-4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86271" y="3078479"/>
            <a:ext cx="2894076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29452" y="3101340"/>
            <a:ext cx="2748915" cy="405765"/>
          </a:xfrm>
          <a:custGeom>
            <a:avLst/>
            <a:gdLst/>
            <a:ahLst/>
            <a:cxnLst/>
            <a:rect l="l" t="t" r="r" b="b"/>
            <a:pathLst>
              <a:path w="2748915" h="405764">
                <a:moveTo>
                  <a:pt x="1365377" y="0"/>
                </a:moveTo>
                <a:lnTo>
                  <a:pt x="1301750" y="635"/>
                </a:lnTo>
                <a:lnTo>
                  <a:pt x="1238250" y="2286"/>
                </a:lnTo>
                <a:lnTo>
                  <a:pt x="1175003" y="5080"/>
                </a:lnTo>
                <a:lnTo>
                  <a:pt x="1112139" y="8889"/>
                </a:lnTo>
                <a:lnTo>
                  <a:pt x="1049908" y="13715"/>
                </a:lnTo>
                <a:lnTo>
                  <a:pt x="988059" y="19431"/>
                </a:lnTo>
                <a:lnTo>
                  <a:pt x="927100" y="26288"/>
                </a:lnTo>
                <a:lnTo>
                  <a:pt x="867028" y="33909"/>
                </a:lnTo>
                <a:lnTo>
                  <a:pt x="807847" y="42418"/>
                </a:lnTo>
                <a:lnTo>
                  <a:pt x="749807" y="51688"/>
                </a:lnTo>
                <a:lnTo>
                  <a:pt x="693039" y="61849"/>
                </a:lnTo>
                <a:lnTo>
                  <a:pt x="637540" y="72771"/>
                </a:lnTo>
                <a:lnTo>
                  <a:pt x="583565" y="84327"/>
                </a:lnTo>
                <a:lnTo>
                  <a:pt x="531241" y="96647"/>
                </a:lnTo>
                <a:lnTo>
                  <a:pt x="480568" y="109600"/>
                </a:lnTo>
                <a:lnTo>
                  <a:pt x="431926" y="123189"/>
                </a:lnTo>
                <a:lnTo>
                  <a:pt x="385063" y="137413"/>
                </a:lnTo>
                <a:lnTo>
                  <a:pt x="340233" y="152019"/>
                </a:lnTo>
                <a:lnTo>
                  <a:pt x="297814" y="167259"/>
                </a:lnTo>
                <a:lnTo>
                  <a:pt x="257556" y="183007"/>
                </a:lnTo>
                <a:lnTo>
                  <a:pt x="219710" y="199136"/>
                </a:lnTo>
                <a:lnTo>
                  <a:pt x="184531" y="215900"/>
                </a:lnTo>
                <a:lnTo>
                  <a:pt x="136651" y="241554"/>
                </a:lnTo>
                <a:lnTo>
                  <a:pt x="95123" y="268097"/>
                </a:lnTo>
                <a:lnTo>
                  <a:pt x="60451" y="295656"/>
                </a:lnTo>
                <a:lnTo>
                  <a:pt x="33020" y="324104"/>
                </a:lnTo>
                <a:lnTo>
                  <a:pt x="8509" y="363982"/>
                </a:lnTo>
                <a:lnTo>
                  <a:pt x="0" y="404368"/>
                </a:lnTo>
                <a:lnTo>
                  <a:pt x="25400" y="405638"/>
                </a:lnTo>
                <a:lnTo>
                  <a:pt x="25908" y="396367"/>
                </a:lnTo>
                <a:lnTo>
                  <a:pt x="27305" y="388747"/>
                </a:lnTo>
                <a:lnTo>
                  <a:pt x="46736" y="347980"/>
                </a:lnTo>
                <a:lnTo>
                  <a:pt x="77850" y="314198"/>
                </a:lnTo>
                <a:lnTo>
                  <a:pt x="110362" y="288544"/>
                </a:lnTo>
                <a:lnTo>
                  <a:pt x="149733" y="263271"/>
                </a:lnTo>
                <a:lnTo>
                  <a:pt x="195961" y="238506"/>
                </a:lnTo>
                <a:lnTo>
                  <a:pt x="267335" y="206375"/>
                </a:lnTo>
                <a:lnTo>
                  <a:pt x="306832" y="191008"/>
                </a:lnTo>
                <a:lnTo>
                  <a:pt x="348742" y="176022"/>
                </a:lnTo>
                <a:lnTo>
                  <a:pt x="392938" y="161544"/>
                </a:lnTo>
                <a:lnTo>
                  <a:pt x="439165" y="147447"/>
                </a:lnTo>
                <a:lnTo>
                  <a:pt x="487425" y="134112"/>
                </a:lnTo>
                <a:lnTo>
                  <a:pt x="537591" y="121285"/>
                </a:lnTo>
                <a:lnTo>
                  <a:pt x="589406" y="109093"/>
                </a:lnTo>
                <a:lnTo>
                  <a:pt x="642874" y="97536"/>
                </a:lnTo>
                <a:lnTo>
                  <a:pt x="697992" y="86740"/>
                </a:lnTo>
                <a:lnTo>
                  <a:pt x="754252" y="76708"/>
                </a:lnTo>
                <a:lnTo>
                  <a:pt x="811911" y="67437"/>
                </a:lnTo>
                <a:lnTo>
                  <a:pt x="870584" y="59055"/>
                </a:lnTo>
                <a:lnTo>
                  <a:pt x="930401" y="51435"/>
                </a:lnTo>
                <a:lnTo>
                  <a:pt x="990980" y="44704"/>
                </a:lnTo>
                <a:lnTo>
                  <a:pt x="1052195" y="38988"/>
                </a:lnTo>
                <a:lnTo>
                  <a:pt x="1114171" y="34162"/>
                </a:lnTo>
                <a:lnTo>
                  <a:pt x="1176654" y="30352"/>
                </a:lnTo>
                <a:lnTo>
                  <a:pt x="1239393" y="27686"/>
                </a:lnTo>
                <a:lnTo>
                  <a:pt x="1302512" y="26035"/>
                </a:lnTo>
                <a:lnTo>
                  <a:pt x="1365630" y="25400"/>
                </a:lnTo>
                <a:lnTo>
                  <a:pt x="1797006" y="25400"/>
                </a:lnTo>
                <a:lnTo>
                  <a:pt x="1742948" y="19431"/>
                </a:lnTo>
                <a:lnTo>
                  <a:pt x="1681226" y="13715"/>
                </a:lnTo>
                <a:lnTo>
                  <a:pt x="1618869" y="8889"/>
                </a:lnTo>
                <a:lnTo>
                  <a:pt x="1555877" y="5080"/>
                </a:lnTo>
                <a:lnTo>
                  <a:pt x="1492630" y="2412"/>
                </a:lnTo>
                <a:lnTo>
                  <a:pt x="1429257" y="635"/>
                </a:lnTo>
                <a:lnTo>
                  <a:pt x="1365377" y="0"/>
                </a:lnTo>
                <a:close/>
              </a:path>
              <a:path w="2748915" h="405764">
                <a:moveTo>
                  <a:pt x="2677660" y="338196"/>
                </a:moveTo>
                <a:lnTo>
                  <a:pt x="2631186" y="356997"/>
                </a:lnTo>
                <a:lnTo>
                  <a:pt x="2718562" y="403860"/>
                </a:lnTo>
                <a:lnTo>
                  <a:pt x="2735778" y="350265"/>
                </a:lnTo>
                <a:lnTo>
                  <a:pt x="2683255" y="350265"/>
                </a:lnTo>
                <a:lnTo>
                  <a:pt x="2677660" y="338196"/>
                </a:lnTo>
                <a:close/>
              </a:path>
              <a:path w="2748915" h="405764">
                <a:moveTo>
                  <a:pt x="2677764" y="338154"/>
                </a:moveTo>
                <a:lnTo>
                  <a:pt x="2683255" y="350265"/>
                </a:lnTo>
                <a:lnTo>
                  <a:pt x="2706370" y="339598"/>
                </a:lnTo>
                <a:lnTo>
                  <a:pt x="2706191" y="339217"/>
                </a:lnTo>
                <a:lnTo>
                  <a:pt x="2678683" y="339217"/>
                </a:lnTo>
                <a:lnTo>
                  <a:pt x="2677764" y="338154"/>
                </a:lnTo>
                <a:close/>
              </a:path>
              <a:path w="2748915" h="405764">
                <a:moveTo>
                  <a:pt x="2748915" y="309372"/>
                </a:moveTo>
                <a:lnTo>
                  <a:pt x="2701244" y="328656"/>
                </a:lnTo>
                <a:lnTo>
                  <a:pt x="2706370" y="339598"/>
                </a:lnTo>
                <a:lnTo>
                  <a:pt x="2683255" y="350265"/>
                </a:lnTo>
                <a:lnTo>
                  <a:pt x="2735778" y="350265"/>
                </a:lnTo>
                <a:lnTo>
                  <a:pt x="2748915" y="309372"/>
                </a:lnTo>
                <a:close/>
              </a:path>
              <a:path w="2748915" h="405764">
                <a:moveTo>
                  <a:pt x="2677943" y="338082"/>
                </a:moveTo>
                <a:lnTo>
                  <a:pt x="2677764" y="338154"/>
                </a:lnTo>
                <a:lnTo>
                  <a:pt x="2678683" y="339217"/>
                </a:lnTo>
                <a:lnTo>
                  <a:pt x="2677943" y="338082"/>
                </a:lnTo>
                <a:close/>
              </a:path>
              <a:path w="2748915" h="405764">
                <a:moveTo>
                  <a:pt x="2701244" y="328656"/>
                </a:moveTo>
                <a:lnTo>
                  <a:pt x="2677943" y="338082"/>
                </a:lnTo>
                <a:lnTo>
                  <a:pt x="2678683" y="339217"/>
                </a:lnTo>
                <a:lnTo>
                  <a:pt x="2706191" y="339217"/>
                </a:lnTo>
                <a:lnTo>
                  <a:pt x="2701244" y="328656"/>
                </a:lnTo>
                <a:close/>
              </a:path>
              <a:path w="2748915" h="405764">
                <a:moveTo>
                  <a:pt x="2677498" y="337847"/>
                </a:moveTo>
                <a:lnTo>
                  <a:pt x="2677660" y="338196"/>
                </a:lnTo>
                <a:lnTo>
                  <a:pt x="2677498" y="337847"/>
                </a:lnTo>
                <a:close/>
              </a:path>
              <a:path w="2748915" h="405764">
                <a:moveTo>
                  <a:pt x="2676779" y="336296"/>
                </a:moveTo>
                <a:lnTo>
                  <a:pt x="2677498" y="337847"/>
                </a:lnTo>
                <a:lnTo>
                  <a:pt x="2677764" y="338154"/>
                </a:lnTo>
                <a:lnTo>
                  <a:pt x="2677943" y="338082"/>
                </a:lnTo>
                <a:lnTo>
                  <a:pt x="2676779" y="336296"/>
                </a:lnTo>
                <a:close/>
              </a:path>
              <a:path w="2748915" h="405764">
                <a:moveTo>
                  <a:pt x="2682358" y="336296"/>
                </a:moveTo>
                <a:lnTo>
                  <a:pt x="2676779" y="336296"/>
                </a:lnTo>
                <a:lnTo>
                  <a:pt x="2677943" y="338082"/>
                </a:lnTo>
                <a:lnTo>
                  <a:pt x="2682358" y="336296"/>
                </a:lnTo>
                <a:close/>
              </a:path>
              <a:path w="2748915" h="405764">
                <a:moveTo>
                  <a:pt x="1797006" y="25400"/>
                </a:moveTo>
                <a:lnTo>
                  <a:pt x="1365630" y="25400"/>
                </a:lnTo>
                <a:lnTo>
                  <a:pt x="1429003" y="26035"/>
                </a:lnTo>
                <a:lnTo>
                  <a:pt x="1491996" y="27686"/>
                </a:lnTo>
                <a:lnTo>
                  <a:pt x="1554861" y="30352"/>
                </a:lnTo>
                <a:lnTo>
                  <a:pt x="1617345" y="34162"/>
                </a:lnTo>
                <a:lnTo>
                  <a:pt x="1679194" y="38988"/>
                </a:lnTo>
                <a:lnTo>
                  <a:pt x="1740662" y="44704"/>
                </a:lnTo>
                <a:lnTo>
                  <a:pt x="1801241" y="51435"/>
                </a:lnTo>
                <a:lnTo>
                  <a:pt x="1860930" y="58927"/>
                </a:lnTo>
                <a:lnTo>
                  <a:pt x="1919604" y="67437"/>
                </a:lnTo>
                <a:lnTo>
                  <a:pt x="1977263" y="76581"/>
                </a:lnTo>
                <a:lnTo>
                  <a:pt x="2033651" y="86613"/>
                </a:lnTo>
                <a:lnTo>
                  <a:pt x="2088642" y="97409"/>
                </a:lnTo>
                <a:lnTo>
                  <a:pt x="2142108" y="108965"/>
                </a:lnTo>
                <a:lnTo>
                  <a:pt x="2194052" y="121031"/>
                </a:lnTo>
                <a:lnTo>
                  <a:pt x="2244217" y="133858"/>
                </a:lnTo>
                <a:lnTo>
                  <a:pt x="2292477" y="147193"/>
                </a:lnTo>
                <a:lnTo>
                  <a:pt x="2338831" y="161162"/>
                </a:lnTo>
                <a:lnTo>
                  <a:pt x="2382901" y="175640"/>
                </a:lnTo>
                <a:lnTo>
                  <a:pt x="2424811" y="190500"/>
                </a:lnTo>
                <a:lnTo>
                  <a:pt x="2464180" y="205994"/>
                </a:lnTo>
                <a:lnTo>
                  <a:pt x="2501265" y="221742"/>
                </a:lnTo>
                <a:lnTo>
                  <a:pt x="2551811" y="246125"/>
                </a:lnTo>
                <a:lnTo>
                  <a:pt x="2595879" y="271145"/>
                </a:lnTo>
                <a:lnTo>
                  <a:pt x="2633091" y="296545"/>
                </a:lnTo>
                <a:lnTo>
                  <a:pt x="2663063" y="322199"/>
                </a:lnTo>
                <a:lnTo>
                  <a:pt x="2677498" y="337847"/>
                </a:lnTo>
                <a:lnTo>
                  <a:pt x="2676779" y="336296"/>
                </a:lnTo>
                <a:lnTo>
                  <a:pt x="2682358" y="336296"/>
                </a:lnTo>
                <a:lnTo>
                  <a:pt x="2701244" y="328656"/>
                </a:lnTo>
                <a:lnTo>
                  <a:pt x="2670429" y="294386"/>
                </a:lnTo>
                <a:lnTo>
                  <a:pt x="2635757" y="267081"/>
                </a:lnTo>
                <a:lnTo>
                  <a:pt x="2594482" y="240537"/>
                </a:lnTo>
                <a:lnTo>
                  <a:pt x="2546604" y="215011"/>
                </a:lnTo>
                <a:lnTo>
                  <a:pt x="2511425" y="198500"/>
                </a:lnTo>
                <a:lnTo>
                  <a:pt x="2473705" y="182372"/>
                </a:lnTo>
                <a:lnTo>
                  <a:pt x="2433447" y="166624"/>
                </a:lnTo>
                <a:lnTo>
                  <a:pt x="2390775" y="151511"/>
                </a:lnTo>
                <a:lnTo>
                  <a:pt x="2346071" y="136779"/>
                </a:lnTo>
                <a:lnTo>
                  <a:pt x="2299207" y="122682"/>
                </a:lnTo>
                <a:lnTo>
                  <a:pt x="2250567" y="109220"/>
                </a:lnTo>
                <a:lnTo>
                  <a:pt x="2199767" y="96265"/>
                </a:lnTo>
                <a:lnTo>
                  <a:pt x="2147443" y="84074"/>
                </a:lnTo>
                <a:lnTo>
                  <a:pt x="2093595" y="72517"/>
                </a:lnTo>
                <a:lnTo>
                  <a:pt x="2038096" y="61595"/>
                </a:lnTo>
                <a:lnTo>
                  <a:pt x="1981327" y="51562"/>
                </a:lnTo>
                <a:lnTo>
                  <a:pt x="1923288" y="42290"/>
                </a:lnTo>
                <a:lnTo>
                  <a:pt x="1864105" y="33782"/>
                </a:lnTo>
                <a:lnTo>
                  <a:pt x="1803907" y="26162"/>
                </a:lnTo>
                <a:lnTo>
                  <a:pt x="1797006" y="25400"/>
                </a:lnTo>
                <a:close/>
              </a:path>
            </a:pathLst>
          </a:custGeom>
          <a:solidFill>
            <a:srgbClr val="001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0071" y="4059936"/>
            <a:ext cx="2894076" cy="996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86780" y="4171442"/>
            <a:ext cx="2774316" cy="821690"/>
          </a:xfrm>
          <a:custGeom>
            <a:avLst/>
            <a:gdLst/>
            <a:ahLst/>
            <a:cxnLst/>
            <a:rect l="l" t="t" r="r" b="b"/>
            <a:pathLst>
              <a:path w="2774315" h="821689">
                <a:moveTo>
                  <a:pt x="76748" y="74428"/>
                </a:moveTo>
                <a:lnTo>
                  <a:pt x="51463" y="77020"/>
                </a:lnTo>
                <a:lnTo>
                  <a:pt x="54991" y="96900"/>
                </a:lnTo>
                <a:lnTo>
                  <a:pt x="60452" y="116840"/>
                </a:lnTo>
                <a:lnTo>
                  <a:pt x="73914" y="155321"/>
                </a:lnTo>
                <a:lnTo>
                  <a:pt x="90805" y="193548"/>
                </a:lnTo>
                <a:lnTo>
                  <a:pt x="111252" y="231140"/>
                </a:lnTo>
                <a:lnTo>
                  <a:pt x="134747" y="268224"/>
                </a:lnTo>
                <a:lnTo>
                  <a:pt x="161544" y="304800"/>
                </a:lnTo>
                <a:lnTo>
                  <a:pt x="191135" y="340613"/>
                </a:lnTo>
                <a:lnTo>
                  <a:pt x="223774" y="375666"/>
                </a:lnTo>
                <a:lnTo>
                  <a:pt x="258953" y="409956"/>
                </a:lnTo>
                <a:lnTo>
                  <a:pt x="296925" y="443484"/>
                </a:lnTo>
                <a:lnTo>
                  <a:pt x="337058" y="475996"/>
                </a:lnTo>
                <a:lnTo>
                  <a:pt x="379730" y="507365"/>
                </a:lnTo>
                <a:lnTo>
                  <a:pt x="424561" y="537718"/>
                </a:lnTo>
                <a:lnTo>
                  <a:pt x="471550" y="567055"/>
                </a:lnTo>
                <a:lnTo>
                  <a:pt x="520319" y="595122"/>
                </a:lnTo>
                <a:lnTo>
                  <a:pt x="571119" y="621919"/>
                </a:lnTo>
                <a:lnTo>
                  <a:pt x="623697" y="647319"/>
                </a:lnTo>
                <a:lnTo>
                  <a:pt x="677799" y="671449"/>
                </a:lnTo>
                <a:lnTo>
                  <a:pt x="733425" y="693928"/>
                </a:lnTo>
                <a:lnTo>
                  <a:pt x="790321" y="714883"/>
                </a:lnTo>
                <a:lnTo>
                  <a:pt x="848614" y="734187"/>
                </a:lnTo>
                <a:lnTo>
                  <a:pt x="907923" y="751713"/>
                </a:lnTo>
                <a:lnTo>
                  <a:pt x="968248" y="767588"/>
                </a:lnTo>
                <a:lnTo>
                  <a:pt x="1029335" y="781431"/>
                </a:lnTo>
                <a:lnTo>
                  <a:pt x="1091311" y="793496"/>
                </a:lnTo>
                <a:lnTo>
                  <a:pt x="1153795" y="803402"/>
                </a:lnTo>
                <a:lnTo>
                  <a:pt x="1216914" y="811276"/>
                </a:lnTo>
                <a:lnTo>
                  <a:pt x="1280287" y="817118"/>
                </a:lnTo>
                <a:lnTo>
                  <a:pt x="1344168" y="820547"/>
                </a:lnTo>
                <a:lnTo>
                  <a:pt x="1408049" y="821690"/>
                </a:lnTo>
                <a:lnTo>
                  <a:pt x="1440052" y="821563"/>
                </a:lnTo>
                <a:lnTo>
                  <a:pt x="1504061" y="819150"/>
                </a:lnTo>
                <a:lnTo>
                  <a:pt x="1599184" y="811530"/>
                </a:lnTo>
                <a:lnTo>
                  <a:pt x="1662302" y="803529"/>
                </a:lnTo>
                <a:lnTo>
                  <a:pt x="1707964" y="796290"/>
                </a:lnTo>
                <a:lnTo>
                  <a:pt x="1408302" y="796290"/>
                </a:lnTo>
                <a:lnTo>
                  <a:pt x="1376806" y="796036"/>
                </a:lnTo>
                <a:lnTo>
                  <a:pt x="1313942" y="793750"/>
                </a:lnTo>
                <a:lnTo>
                  <a:pt x="1220089" y="786130"/>
                </a:lnTo>
                <a:lnTo>
                  <a:pt x="1157859" y="778383"/>
                </a:lnTo>
                <a:lnTo>
                  <a:pt x="1096137" y="768477"/>
                </a:lnTo>
                <a:lnTo>
                  <a:pt x="1035050" y="756666"/>
                </a:lnTo>
                <a:lnTo>
                  <a:pt x="974598" y="742950"/>
                </a:lnTo>
                <a:lnTo>
                  <a:pt x="915162" y="727329"/>
                </a:lnTo>
                <a:lnTo>
                  <a:pt x="856488" y="710057"/>
                </a:lnTo>
                <a:lnTo>
                  <a:pt x="799084" y="691007"/>
                </a:lnTo>
                <a:lnTo>
                  <a:pt x="742950" y="670306"/>
                </a:lnTo>
                <a:lnTo>
                  <a:pt x="688086" y="648208"/>
                </a:lnTo>
                <a:lnTo>
                  <a:pt x="634746" y="624459"/>
                </a:lnTo>
                <a:lnTo>
                  <a:pt x="583056" y="599440"/>
                </a:lnTo>
                <a:lnTo>
                  <a:pt x="533019" y="573024"/>
                </a:lnTo>
                <a:lnTo>
                  <a:pt x="484886" y="545465"/>
                </a:lnTo>
                <a:lnTo>
                  <a:pt x="438785" y="516763"/>
                </a:lnTo>
                <a:lnTo>
                  <a:pt x="394589" y="486918"/>
                </a:lnTo>
                <a:lnTo>
                  <a:pt x="352806" y="456057"/>
                </a:lnTo>
                <a:lnTo>
                  <a:pt x="313436" y="424180"/>
                </a:lnTo>
                <a:lnTo>
                  <a:pt x="276479" y="391541"/>
                </a:lnTo>
                <a:lnTo>
                  <a:pt x="242189" y="358140"/>
                </a:lnTo>
                <a:lnTo>
                  <a:pt x="210566" y="324104"/>
                </a:lnTo>
                <a:lnTo>
                  <a:pt x="181864" y="289433"/>
                </a:lnTo>
                <a:lnTo>
                  <a:pt x="156083" y="254381"/>
                </a:lnTo>
                <a:lnTo>
                  <a:pt x="133350" y="218694"/>
                </a:lnTo>
                <a:lnTo>
                  <a:pt x="113919" y="182753"/>
                </a:lnTo>
                <a:lnTo>
                  <a:pt x="97662" y="146431"/>
                </a:lnTo>
                <a:lnTo>
                  <a:pt x="84836" y="110109"/>
                </a:lnTo>
                <a:lnTo>
                  <a:pt x="80010" y="92329"/>
                </a:lnTo>
                <a:lnTo>
                  <a:pt x="76748" y="74428"/>
                </a:lnTo>
                <a:close/>
              </a:path>
              <a:path w="2774315" h="821689">
                <a:moveTo>
                  <a:pt x="2748406" y="508"/>
                </a:moveTo>
                <a:lnTo>
                  <a:pt x="2744216" y="55499"/>
                </a:lnTo>
                <a:lnTo>
                  <a:pt x="2731770" y="110362"/>
                </a:lnTo>
                <a:lnTo>
                  <a:pt x="2719070" y="146685"/>
                </a:lnTo>
                <a:lnTo>
                  <a:pt x="2702941" y="183007"/>
                </a:lnTo>
                <a:lnTo>
                  <a:pt x="2683510" y="218948"/>
                </a:lnTo>
                <a:lnTo>
                  <a:pt x="2660777" y="254508"/>
                </a:lnTo>
                <a:lnTo>
                  <a:pt x="2634996" y="289687"/>
                </a:lnTo>
                <a:lnTo>
                  <a:pt x="2606421" y="324358"/>
                </a:lnTo>
                <a:lnTo>
                  <a:pt x="2574798" y="358521"/>
                </a:lnTo>
                <a:lnTo>
                  <a:pt x="2540508" y="391922"/>
                </a:lnTo>
                <a:lnTo>
                  <a:pt x="2503551" y="424434"/>
                </a:lnTo>
                <a:lnTo>
                  <a:pt x="2464054" y="456311"/>
                </a:lnTo>
                <a:lnTo>
                  <a:pt x="2422398" y="487045"/>
                </a:lnTo>
                <a:lnTo>
                  <a:pt x="2378329" y="516890"/>
                </a:lnTo>
                <a:lnTo>
                  <a:pt x="2332228" y="545592"/>
                </a:lnTo>
                <a:lnTo>
                  <a:pt x="2284095" y="573151"/>
                </a:lnTo>
                <a:lnTo>
                  <a:pt x="2234056" y="599567"/>
                </a:lnTo>
                <a:lnTo>
                  <a:pt x="2182368" y="624586"/>
                </a:lnTo>
                <a:lnTo>
                  <a:pt x="2129028" y="648208"/>
                </a:lnTo>
                <a:lnTo>
                  <a:pt x="2074164" y="670433"/>
                </a:lnTo>
                <a:lnTo>
                  <a:pt x="2017902" y="691134"/>
                </a:lnTo>
                <a:lnTo>
                  <a:pt x="1960499" y="710184"/>
                </a:lnTo>
                <a:lnTo>
                  <a:pt x="1901952" y="727456"/>
                </a:lnTo>
                <a:lnTo>
                  <a:pt x="1842389" y="742950"/>
                </a:lnTo>
                <a:lnTo>
                  <a:pt x="1781937" y="756793"/>
                </a:lnTo>
                <a:lnTo>
                  <a:pt x="1720850" y="768477"/>
                </a:lnTo>
                <a:lnTo>
                  <a:pt x="1659127" y="778383"/>
                </a:lnTo>
                <a:lnTo>
                  <a:pt x="1596898" y="786257"/>
                </a:lnTo>
                <a:lnTo>
                  <a:pt x="1534160" y="791845"/>
                </a:lnTo>
                <a:lnTo>
                  <a:pt x="1471422" y="795401"/>
                </a:lnTo>
                <a:lnTo>
                  <a:pt x="1408302" y="796290"/>
                </a:lnTo>
                <a:lnTo>
                  <a:pt x="1707964" y="796290"/>
                </a:lnTo>
                <a:lnTo>
                  <a:pt x="1786763" y="781685"/>
                </a:lnTo>
                <a:lnTo>
                  <a:pt x="1848103" y="767715"/>
                </a:lnTo>
                <a:lnTo>
                  <a:pt x="1908302" y="752094"/>
                </a:lnTo>
                <a:lnTo>
                  <a:pt x="1967738" y="734441"/>
                </a:lnTo>
                <a:lnTo>
                  <a:pt x="2025903" y="715264"/>
                </a:lnTo>
                <a:lnTo>
                  <a:pt x="2082927" y="694182"/>
                </a:lnTo>
                <a:lnTo>
                  <a:pt x="2138553" y="671830"/>
                </a:lnTo>
                <a:lnTo>
                  <a:pt x="2192654" y="647827"/>
                </a:lnTo>
                <a:lnTo>
                  <a:pt x="2245105" y="622427"/>
                </a:lnTo>
                <a:lnTo>
                  <a:pt x="2295905" y="595630"/>
                </a:lnTo>
                <a:lnTo>
                  <a:pt x="2344801" y="567563"/>
                </a:lnTo>
                <a:lnTo>
                  <a:pt x="2391791" y="538353"/>
                </a:lnTo>
                <a:lnTo>
                  <a:pt x="2436622" y="508000"/>
                </a:lnTo>
                <a:lnTo>
                  <a:pt x="2479421" y="476504"/>
                </a:lnTo>
                <a:lnTo>
                  <a:pt x="2519679" y="444119"/>
                </a:lnTo>
                <a:lnTo>
                  <a:pt x="2557399" y="410718"/>
                </a:lnTo>
                <a:lnTo>
                  <a:pt x="2592704" y="376555"/>
                </a:lnTo>
                <a:lnTo>
                  <a:pt x="2625217" y="341503"/>
                </a:lnTo>
                <a:lnTo>
                  <a:pt x="2654935" y="305688"/>
                </a:lnTo>
                <a:lnTo>
                  <a:pt x="2681604" y="269240"/>
                </a:lnTo>
                <a:lnTo>
                  <a:pt x="2705100" y="232156"/>
                </a:lnTo>
                <a:lnTo>
                  <a:pt x="2725547" y="194691"/>
                </a:lnTo>
                <a:lnTo>
                  <a:pt x="2742438" y="156591"/>
                </a:lnTo>
                <a:lnTo>
                  <a:pt x="2755900" y="118110"/>
                </a:lnTo>
                <a:lnTo>
                  <a:pt x="2765679" y="79375"/>
                </a:lnTo>
                <a:lnTo>
                  <a:pt x="2771775" y="40512"/>
                </a:lnTo>
                <a:lnTo>
                  <a:pt x="2773806" y="1270"/>
                </a:lnTo>
                <a:lnTo>
                  <a:pt x="2748406" y="508"/>
                </a:lnTo>
                <a:close/>
              </a:path>
              <a:path w="2774315" h="821689">
                <a:moveTo>
                  <a:pt x="55372" y="0"/>
                </a:moveTo>
                <a:lnTo>
                  <a:pt x="0" y="82296"/>
                </a:lnTo>
                <a:lnTo>
                  <a:pt x="51463" y="77020"/>
                </a:lnTo>
                <a:lnTo>
                  <a:pt x="49403" y="65405"/>
                </a:lnTo>
                <a:lnTo>
                  <a:pt x="74295" y="60960"/>
                </a:lnTo>
                <a:lnTo>
                  <a:pt x="117783" y="60960"/>
                </a:lnTo>
                <a:lnTo>
                  <a:pt x="55372" y="0"/>
                </a:lnTo>
                <a:close/>
              </a:path>
              <a:path w="2774315" h="821689">
                <a:moveTo>
                  <a:pt x="74295" y="60960"/>
                </a:moveTo>
                <a:lnTo>
                  <a:pt x="49403" y="65405"/>
                </a:lnTo>
                <a:lnTo>
                  <a:pt x="51463" y="77020"/>
                </a:lnTo>
                <a:lnTo>
                  <a:pt x="76748" y="74428"/>
                </a:lnTo>
                <a:lnTo>
                  <a:pt x="74295" y="60960"/>
                </a:lnTo>
                <a:close/>
              </a:path>
              <a:path w="2774315" h="821689">
                <a:moveTo>
                  <a:pt x="117783" y="60960"/>
                </a:moveTo>
                <a:lnTo>
                  <a:pt x="74295" y="60960"/>
                </a:lnTo>
                <a:lnTo>
                  <a:pt x="76748" y="74428"/>
                </a:lnTo>
                <a:lnTo>
                  <a:pt x="126365" y="69342"/>
                </a:lnTo>
                <a:lnTo>
                  <a:pt x="117783" y="60960"/>
                </a:lnTo>
                <a:close/>
              </a:path>
            </a:pathLst>
          </a:custGeom>
          <a:solidFill>
            <a:srgbClr val="001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0071" y="4059935"/>
            <a:ext cx="2894076" cy="507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24499" y="4171951"/>
            <a:ext cx="2736215" cy="332105"/>
          </a:xfrm>
          <a:custGeom>
            <a:avLst/>
            <a:gdLst/>
            <a:ahLst/>
            <a:cxnLst/>
            <a:rect l="l" t="t" r="r" b="b"/>
            <a:pathLst>
              <a:path w="2736215" h="332104">
                <a:moveTo>
                  <a:pt x="66464" y="59923"/>
                </a:moveTo>
                <a:lnTo>
                  <a:pt x="44485" y="72403"/>
                </a:lnTo>
                <a:lnTo>
                  <a:pt x="45085" y="73405"/>
                </a:lnTo>
                <a:lnTo>
                  <a:pt x="45720" y="74675"/>
                </a:lnTo>
                <a:lnTo>
                  <a:pt x="77342" y="99187"/>
                </a:lnTo>
                <a:lnTo>
                  <a:pt x="114300" y="121285"/>
                </a:lnTo>
                <a:lnTo>
                  <a:pt x="157861" y="142748"/>
                </a:lnTo>
                <a:lnTo>
                  <a:pt x="207645" y="163322"/>
                </a:lnTo>
                <a:lnTo>
                  <a:pt x="244093" y="176784"/>
                </a:lnTo>
                <a:lnTo>
                  <a:pt x="283083" y="189737"/>
                </a:lnTo>
                <a:lnTo>
                  <a:pt x="324485" y="202311"/>
                </a:lnTo>
                <a:lnTo>
                  <a:pt x="390651" y="220345"/>
                </a:lnTo>
                <a:lnTo>
                  <a:pt x="437514" y="231901"/>
                </a:lnTo>
                <a:lnTo>
                  <a:pt x="486155" y="242950"/>
                </a:lnTo>
                <a:lnTo>
                  <a:pt x="536828" y="253364"/>
                </a:lnTo>
                <a:lnTo>
                  <a:pt x="589152" y="263398"/>
                </a:lnTo>
                <a:lnTo>
                  <a:pt x="643001" y="272796"/>
                </a:lnTo>
                <a:lnTo>
                  <a:pt x="698373" y="281686"/>
                </a:lnTo>
                <a:lnTo>
                  <a:pt x="755269" y="289813"/>
                </a:lnTo>
                <a:lnTo>
                  <a:pt x="813180" y="297434"/>
                </a:lnTo>
                <a:lnTo>
                  <a:pt x="872362" y="304419"/>
                </a:lnTo>
                <a:lnTo>
                  <a:pt x="932433" y="310514"/>
                </a:lnTo>
                <a:lnTo>
                  <a:pt x="993394" y="315975"/>
                </a:lnTo>
                <a:lnTo>
                  <a:pt x="1054989" y="320675"/>
                </a:lnTo>
                <a:lnTo>
                  <a:pt x="1117346" y="324485"/>
                </a:lnTo>
                <a:lnTo>
                  <a:pt x="1180210" y="327533"/>
                </a:lnTo>
                <a:lnTo>
                  <a:pt x="1243329" y="329819"/>
                </a:lnTo>
                <a:lnTo>
                  <a:pt x="1306829" y="331215"/>
                </a:lnTo>
                <a:lnTo>
                  <a:pt x="1370329" y="331597"/>
                </a:lnTo>
                <a:lnTo>
                  <a:pt x="1434083" y="331597"/>
                </a:lnTo>
                <a:lnTo>
                  <a:pt x="1497583" y="330200"/>
                </a:lnTo>
                <a:lnTo>
                  <a:pt x="1560829" y="327913"/>
                </a:lnTo>
                <a:lnTo>
                  <a:pt x="1623695" y="324865"/>
                </a:lnTo>
                <a:lnTo>
                  <a:pt x="1685925" y="321055"/>
                </a:lnTo>
                <a:lnTo>
                  <a:pt x="1747774" y="316357"/>
                </a:lnTo>
                <a:lnTo>
                  <a:pt x="1808606" y="310896"/>
                </a:lnTo>
                <a:lnTo>
                  <a:pt x="1854062" y="306197"/>
                </a:lnTo>
                <a:lnTo>
                  <a:pt x="1370456" y="306197"/>
                </a:lnTo>
                <a:lnTo>
                  <a:pt x="1307337" y="305815"/>
                </a:lnTo>
                <a:lnTo>
                  <a:pt x="1244219" y="304546"/>
                </a:lnTo>
                <a:lnTo>
                  <a:pt x="1181353" y="302260"/>
                </a:lnTo>
                <a:lnTo>
                  <a:pt x="1118870" y="299212"/>
                </a:lnTo>
                <a:lnTo>
                  <a:pt x="1057021" y="295401"/>
                </a:lnTo>
                <a:lnTo>
                  <a:pt x="995552" y="290702"/>
                </a:lnTo>
                <a:lnTo>
                  <a:pt x="934974" y="285369"/>
                </a:lnTo>
                <a:lnTo>
                  <a:pt x="875283" y="279146"/>
                </a:lnTo>
                <a:lnTo>
                  <a:pt x="816482" y="272288"/>
                </a:lnTo>
                <a:lnTo>
                  <a:pt x="702436" y="256666"/>
                </a:lnTo>
                <a:lnTo>
                  <a:pt x="647446" y="247776"/>
                </a:lnTo>
                <a:lnTo>
                  <a:pt x="593851" y="238378"/>
                </a:lnTo>
                <a:lnTo>
                  <a:pt x="541908" y="228600"/>
                </a:lnTo>
                <a:lnTo>
                  <a:pt x="491744" y="218059"/>
                </a:lnTo>
                <a:lnTo>
                  <a:pt x="443484" y="207263"/>
                </a:lnTo>
                <a:lnTo>
                  <a:pt x="397255" y="195834"/>
                </a:lnTo>
                <a:lnTo>
                  <a:pt x="352933" y="184023"/>
                </a:lnTo>
                <a:lnTo>
                  <a:pt x="311023" y="171830"/>
                </a:lnTo>
                <a:lnTo>
                  <a:pt x="271525" y="159258"/>
                </a:lnTo>
                <a:lnTo>
                  <a:pt x="234441" y="146303"/>
                </a:lnTo>
                <a:lnTo>
                  <a:pt x="183896" y="126364"/>
                </a:lnTo>
                <a:lnTo>
                  <a:pt x="139826" y="106045"/>
                </a:lnTo>
                <a:lnTo>
                  <a:pt x="102615" y="85344"/>
                </a:lnTo>
                <a:lnTo>
                  <a:pt x="67912" y="60451"/>
                </a:lnTo>
                <a:lnTo>
                  <a:pt x="66928" y="60451"/>
                </a:lnTo>
                <a:lnTo>
                  <a:pt x="66464" y="59923"/>
                </a:lnTo>
                <a:close/>
              </a:path>
              <a:path w="2736215" h="332104">
                <a:moveTo>
                  <a:pt x="2710815" y="380"/>
                </a:moveTo>
                <a:lnTo>
                  <a:pt x="2696464" y="37719"/>
                </a:lnTo>
                <a:lnTo>
                  <a:pt x="2669031" y="64897"/>
                </a:lnTo>
                <a:lnTo>
                  <a:pt x="2627503" y="92837"/>
                </a:lnTo>
                <a:lnTo>
                  <a:pt x="2587879" y="113411"/>
                </a:lnTo>
                <a:lnTo>
                  <a:pt x="2541524" y="133603"/>
                </a:lnTo>
                <a:lnTo>
                  <a:pt x="2488819" y="153288"/>
                </a:lnTo>
                <a:lnTo>
                  <a:pt x="2450465" y="165988"/>
                </a:lnTo>
                <a:lnTo>
                  <a:pt x="2409825" y="178308"/>
                </a:lnTo>
                <a:lnTo>
                  <a:pt x="2344420" y="196214"/>
                </a:lnTo>
                <a:lnTo>
                  <a:pt x="2298065" y="207517"/>
                </a:lnTo>
                <a:lnTo>
                  <a:pt x="2249804" y="218439"/>
                </a:lnTo>
                <a:lnTo>
                  <a:pt x="2199512" y="228853"/>
                </a:lnTo>
                <a:lnTo>
                  <a:pt x="2147570" y="238760"/>
                </a:lnTo>
                <a:lnTo>
                  <a:pt x="2093976" y="248030"/>
                </a:lnTo>
                <a:lnTo>
                  <a:pt x="2038984" y="256921"/>
                </a:lnTo>
                <a:lnTo>
                  <a:pt x="1924939" y="272541"/>
                </a:lnTo>
                <a:lnTo>
                  <a:pt x="1866137" y="279400"/>
                </a:lnTo>
                <a:lnTo>
                  <a:pt x="1806448" y="285623"/>
                </a:lnTo>
                <a:lnTo>
                  <a:pt x="1745742" y="290957"/>
                </a:lnTo>
                <a:lnTo>
                  <a:pt x="1684274" y="295655"/>
                </a:lnTo>
                <a:lnTo>
                  <a:pt x="1622425" y="299592"/>
                </a:lnTo>
                <a:lnTo>
                  <a:pt x="1559941" y="302640"/>
                </a:lnTo>
                <a:lnTo>
                  <a:pt x="1497076" y="304926"/>
                </a:lnTo>
                <a:lnTo>
                  <a:pt x="1434083" y="306197"/>
                </a:lnTo>
                <a:lnTo>
                  <a:pt x="1854062" y="306197"/>
                </a:lnTo>
                <a:lnTo>
                  <a:pt x="1927859" y="297814"/>
                </a:lnTo>
                <a:lnTo>
                  <a:pt x="1985899" y="290195"/>
                </a:lnTo>
                <a:lnTo>
                  <a:pt x="2042541" y="282066"/>
                </a:lnTo>
                <a:lnTo>
                  <a:pt x="2098040" y="273176"/>
                </a:lnTo>
                <a:lnTo>
                  <a:pt x="2151887" y="263778"/>
                </a:lnTo>
                <a:lnTo>
                  <a:pt x="2204211" y="253746"/>
                </a:lnTo>
                <a:lnTo>
                  <a:pt x="2254884" y="243332"/>
                </a:lnTo>
                <a:lnTo>
                  <a:pt x="2303653" y="232283"/>
                </a:lnTo>
                <a:lnTo>
                  <a:pt x="2350389" y="220852"/>
                </a:lnTo>
                <a:lnTo>
                  <a:pt x="2395093" y="208914"/>
                </a:lnTo>
                <a:lnTo>
                  <a:pt x="2437637" y="196596"/>
                </a:lnTo>
                <a:lnTo>
                  <a:pt x="2497074" y="177291"/>
                </a:lnTo>
                <a:lnTo>
                  <a:pt x="2533523" y="163957"/>
                </a:lnTo>
                <a:lnTo>
                  <a:pt x="2583306" y="143510"/>
                </a:lnTo>
                <a:lnTo>
                  <a:pt x="2626741" y="122174"/>
                </a:lnTo>
                <a:lnTo>
                  <a:pt x="2663698" y="100202"/>
                </a:lnTo>
                <a:lnTo>
                  <a:pt x="2701925" y="69850"/>
                </a:lnTo>
                <a:lnTo>
                  <a:pt x="2726817" y="37337"/>
                </a:lnTo>
                <a:lnTo>
                  <a:pt x="2736215" y="1904"/>
                </a:lnTo>
                <a:lnTo>
                  <a:pt x="2710815" y="380"/>
                </a:lnTo>
                <a:close/>
              </a:path>
              <a:path w="2736215" h="332104">
                <a:moveTo>
                  <a:pt x="17652" y="0"/>
                </a:moveTo>
                <a:lnTo>
                  <a:pt x="0" y="97662"/>
                </a:lnTo>
                <a:lnTo>
                  <a:pt x="44485" y="72403"/>
                </a:lnTo>
                <a:lnTo>
                  <a:pt x="38100" y="61722"/>
                </a:lnTo>
                <a:lnTo>
                  <a:pt x="59943" y="48767"/>
                </a:lnTo>
                <a:lnTo>
                  <a:pt x="86110" y="48767"/>
                </a:lnTo>
                <a:lnTo>
                  <a:pt x="110489" y="34925"/>
                </a:lnTo>
                <a:lnTo>
                  <a:pt x="17652" y="0"/>
                </a:lnTo>
                <a:close/>
              </a:path>
              <a:path w="2736215" h="332104">
                <a:moveTo>
                  <a:pt x="59943" y="48767"/>
                </a:moveTo>
                <a:lnTo>
                  <a:pt x="38100" y="61722"/>
                </a:lnTo>
                <a:lnTo>
                  <a:pt x="44485" y="72403"/>
                </a:lnTo>
                <a:lnTo>
                  <a:pt x="66464" y="59923"/>
                </a:lnTo>
                <a:lnTo>
                  <a:pt x="64135" y="57276"/>
                </a:lnTo>
                <a:lnTo>
                  <a:pt x="65030" y="57276"/>
                </a:lnTo>
                <a:lnTo>
                  <a:pt x="59943" y="48767"/>
                </a:lnTo>
                <a:close/>
              </a:path>
              <a:path w="2736215" h="332104">
                <a:moveTo>
                  <a:pt x="66575" y="59860"/>
                </a:moveTo>
                <a:lnTo>
                  <a:pt x="66928" y="60451"/>
                </a:lnTo>
                <a:lnTo>
                  <a:pt x="66575" y="59860"/>
                </a:lnTo>
                <a:close/>
              </a:path>
              <a:path w="2736215" h="332104">
                <a:moveTo>
                  <a:pt x="66953" y="59645"/>
                </a:moveTo>
                <a:lnTo>
                  <a:pt x="66575" y="59860"/>
                </a:lnTo>
                <a:lnTo>
                  <a:pt x="66928" y="60451"/>
                </a:lnTo>
                <a:lnTo>
                  <a:pt x="67912" y="60451"/>
                </a:lnTo>
                <a:lnTo>
                  <a:pt x="66953" y="59645"/>
                </a:lnTo>
                <a:close/>
              </a:path>
              <a:path w="2736215" h="332104">
                <a:moveTo>
                  <a:pt x="64135" y="57276"/>
                </a:moveTo>
                <a:lnTo>
                  <a:pt x="66464" y="59923"/>
                </a:lnTo>
                <a:lnTo>
                  <a:pt x="65935" y="58790"/>
                </a:lnTo>
                <a:lnTo>
                  <a:pt x="64135" y="57276"/>
                </a:lnTo>
                <a:close/>
              </a:path>
              <a:path w="2736215" h="332104">
                <a:moveTo>
                  <a:pt x="65935" y="58790"/>
                </a:moveTo>
                <a:lnTo>
                  <a:pt x="66575" y="59860"/>
                </a:lnTo>
                <a:lnTo>
                  <a:pt x="66953" y="59645"/>
                </a:lnTo>
                <a:lnTo>
                  <a:pt x="65935" y="58790"/>
                </a:lnTo>
                <a:close/>
              </a:path>
              <a:path w="2736215" h="332104">
                <a:moveTo>
                  <a:pt x="86110" y="48767"/>
                </a:moveTo>
                <a:lnTo>
                  <a:pt x="59943" y="48767"/>
                </a:lnTo>
                <a:lnTo>
                  <a:pt x="65935" y="58790"/>
                </a:lnTo>
                <a:lnTo>
                  <a:pt x="66953" y="59645"/>
                </a:lnTo>
                <a:lnTo>
                  <a:pt x="86110" y="48767"/>
                </a:lnTo>
                <a:close/>
              </a:path>
              <a:path w="2736215" h="332104">
                <a:moveTo>
                  <a:pt x="65030" y="57276"/>
                </a:moveTo>
                <a:lnTo>
                  <a:pt x="64135" y="57276"/>
                </a:lnTo>
                <a:lnTo>
                  <a:pt x="65935" y="58790"/>
                </a:lnTo>
                <a:lnTo>
                  <a:pt x="65030" y="57276"/>
                </a:lnTo>
                <a:close/>
              </a:path>
            </a:pathLst>
          </a:custGeom>
          <a:solidFill>
            <a:srgbClr val="001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0071" y="4059936"/>
            <a:ext cx="2894076" cy="586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10909" y="4171950"/>
            <a:ext cx="2750185" cy="411480"/>
          </a:xfrm>
          <a:custGeom>
            <a:avLst/>
            <a:gdLst/>
            <a:ahLst/>
            <a:cxnLst/>
            <a:rect l="l" t="t" r="r" b="b"/>
            <a:pathLst>
              <a:path w="2750184" h="411479">
                <a:moveTo>
                  <a:pt x="71251" y="66172"/>
                </a:moveTo>
                <a:lnTo>
                  <a:pt x="48000" y="75288"/>
                </a:lnTo>
                <a:lnTo>
                  <a:pt x="50164" y="79883"/>
                </a:lnTo>
                <a:lnTo>
                  <a:pt x="50673" y="80899"/>
                </a:lnTo>
                <a:lnTo>
                  <a:pt x="78993" y="110998"/>
                </a:lnTo>
                <a:lnTo>
                  <a:pt x="113664" y="138937"/>
                </a:lnTo>
                <a:lnTo>
                  <a:pt x="155193" y="165988"/>
                </a:lnTo>
                <a:lnTo>
                  <a:pt x="202945" y="192150"/>
                </a:lnTo>
                <a:lnTo>
                  <a:pt x="238251" y="209041"/>
                </a:lnTo>
                <a:lnTo>
                  <a:pt x="276098" y="225551"/>
                </a:lnTo>
                <a:lnTo>
                  <a:pt x="316229" y="241553"/>
                </a:lnTo>
                <a:lnTo>
                  <a:pt x="358775" y="256921"/>
                </a:lnTo>
                <a:lnTo>
                  <a:pt x="403478" y="271907"/>
                </a:lnTo>
                <a:lnTo>
                  <a:pt x="450341" y="286258"/>
                </a:lnTo>
                <a:lnTo>
                  <a:pt x="499110" y="300100"/>
                </a:lnTo>
                <a:lnTo>
                  <a:pt x="549783" y="313309"/>
                </a:lnTo>
                <a:lnTo>
                  <a:pt x="602107" y="325754"/>
                </a:lnTo>
                <a:lnTo>
                  <a:pt x="656082" y="337438"/>
                </a:lnTo>
                <a:lnTo>
                  <a:pt x="711581" y="348614"/>
                </a:lnTo>
                <a:lnTo>
                  <a:pt x="768349" y="358775"/>
                </a:lnTo>
                <a:lnTo>
                  <a:pt x="826388" y="368300"/>
                </a:lnTo>
                <a:lnTo>
                  <a:pt x="885570" y="376936"/>
                </a:lnTo>
                <a:lnTo>
                  <a:pt x="945641" y="384682"/>
                </a:lnTo>
                <a:lnTo>
                  <a:pt x="1006601" y="391541"/>
                </a:lnTo>
                <a:lnTo>
                  <a:pt x="1068450" y="397382"/>
                </a:lnTo>
                <a:lnTo>
                  <a:pt x="1130681" y="402208"/>
                </a:lnTo>
                <a:lnTo>
                  <a:pt x="1193545" y="406145"/>
                </a:lnTo>
                <a:lnTo>
                  <a:pt x="1256791" y="408939"/>
                </a:lnTo>
                <a:lnTo>
                  <a:pt x="1320291" y="410591"/>
                </a:lnTo>
                <a:lnTo>
                  <a:pt x="1383918" y="411099"/>
                </a:lnTo>
                <a:lnTo>
                  <a:pt x="1447672" y="410972"/>
                </a:lnTo>
                <a:lnTo>
                  <a:pt x="1511172" y="409194"/>
                </a:lnTo>
                <a:lnTo>
                  <a:pt x="1574545" y="406400"/>
                </a:lnTo>
                <a:lnTo>
                  <a:pt x="1637411" y="402589"/>
                </a:lnTo>
                <a:lnTo>
                  <a:pt x="1699767" y="397637"/>
                </a:lnTo>
                <a:lnTo>
                  <a:pt x="1761489" y="391794"/>
                </a:lnTo>
                <a:lnTo>
                  <a:pt x="1815789" y="385699"/>
                </a:lnTo>
                <a:lnTo>
                  <a:pt x="1384172" y="385699"/>
                </a:lnTo>
                <a:lnTo>
                  <a:pt x="1321054" y="385191"/>
                </a:lnTo>
                <a:lnTo>
                  <a:pt x="1257935" y="383539"/>
                </a:lnTo>
                <a:lnTo>
                  <a:pt x="1195196" y="380745"/>
                </a:lnTo>
                <a:lnTo>
                  <a:pt x="1132713" y="376936"/>
                </a:lnTo>
                <a:lnTo>
                  <a:pt x="1070737" y="372110"/>
                </a:lnTo>
                <a:lnTo>
                  <a:pt x="1009522" y="366268"/>
                </a:lnTo>
                <a:lnTo>
                  <a:pt x="948943" y="359537"/>
                </a:lnTo>
                <a:lnTo>
                  <a:pt x="889254" y="351917"/>
                </a:lnTo>
                <a:lnTo>
                  <a:pt x="830453" y="343280"/>
                </a:lnTo>
                <a:lnTo>
                  <a:pt x="772794" y="333883"/>
                </a:lnTo>
                <a:lnTo>
                  <a:pt x="716534" y="323723"/>
                </a:lnTo>
                <a:lnTo>
                  <a:pt x="661542" y="312674"/>
                </a:lnTo>
                <a:lnTo>
                  <a:pt x="607948" y="300989"/>
                </a:lnTo>
                <a:lnTo>
                  <a:pt x="556133" y="288671"/>
                </a:lnTo>
                <a:lnTo>
                  <a:pt x="505967" y="275589"/>
                </a:lnTo>
                <a:lnTo>
                  <a:pt x="457835" y="262000"/>
                </a:lnTo>
                <a:lnTo>
                  <a:pt x="411479" y="247776"/>
                </a:lnTo>
                <a:lnTo>
                  <a:pt x="367284" y="233045"/>
                </a:lnTo>
                <a:lnTo>
                  <a:pt x="325374" y="217804"/>
                </a:lnTo>
                <a:lnTo>
                  <a:pt x="286003" y="202184"/>
                </a:lnTo>
                <a:lnTo>
                  <a:pt x="248919" y="186054"/>
                </a:lnTo>
                <a:lnTo>
                  <a:pt x="198500" y="161289"/>
                </a:lnTo>
                <a:lnTo>
                  <a:pt x="154559" y="135889"/>
                </a:lnTo>
                <a:lnTo>
                  <a:pt x="117348" y="109854"/>
                </a:lnTo>
                <a:lnTo>
                  <a:pt x="87375" y="83947"/>
                </a:lnTo>
                <a:lnTo>
                  <a:pt x="73691" y="68961"/>
                </a:lnTo>
                <a:lnTo>
                  <a:pt x="73151" y="68961"/>
                </a:lnTo>
                <a:lnTo>
                  <a:pt x="71251" y="66172"/>
                </a:lnTo>
                <a:close/>
              </a:path>
              <a:path w="2750184" h="411479">
                <a:moveTo>
                  <a:pt x="2724404" y="508"/>
                </a:moveTo>
                <a:lnTo>
                  <a:pt x="2714116" y="41401"/>
                </a:lnTo>
                <a:lnTo>
                  <a:pt x="2689733" y="75691"/>
                </a:lnTo>
                <a:lnTo>
                  <a:pt x="2651506" y="110489"/>
                </a:lnTo>
                <a:lnTo>
                  <a:pt x="2614294" y="136271"/>
                </a:lnTo>
                <a:lnTo>
                  <a:pt x="2570225" y="161671"/>
                </a:lnTo>
                <a:lnTo>
                  <a:pt x="2519807" y="186436"/>
                </a:lnTo>
                <a:lnTo>
                  <a:pt x="2482722" y="202564"/>
                </a:lnTo>
                <a:lnTo>
                  <a:pt x="2443225" y="218186"/>
                </a:lnTo>
                <a:lnTo>
                  <a:pt x="2401316" y="233425"/>
                </a:lnTo>
                <a:lnTo>
                  <a:pt x="2357246" y="248030"/>
                </a:lnTo>
                <a:lnTo>
                  <a:pt x="2311018" y="262254"/>
                </a:lnTo>
                <a:lnTo>
                  <a:pt x="2262759" y="275971"/>
                </a:lnTo>
                <a:lnTo>
                  <a:pt x="2212466" y="288925"/>
                </a:lnTo>
                <a:lnTo>
                  <a:pt x="2160650" y="301244"/>
                </a:lnTo>
                <a:lnTo>
                  <a:pt x="2107184" y="312927"/>
                </a:lnTo>
                <a:lnTo>
                  <a:pt x="2052192" y="323976"/>
                </a:lnTo>
                <a:lnTo>
                  <a:pt x="1995805" y="334137"/>
                </a:lnTo>
                <a:lnTo>
                  <a:pt x="1938146" y="343535"/>
                </a:lnTo>
                <a:lnTo>
                  <a:pt x="1879345" y="352044"/>
                </a:lnTo>
                <a:lnTo>
                  <a:pt x="1819656" y="359663"/>
                </a:lnTo>
                <a:lnTo>
                  <a:pt x="1759204" y="366522"/>
                </a:lnTo>
                <a:lnTo>
                  <a:pt x="1697736" y="372363"/>
                </a:lnTo>
                <a:lnTo>
                  <a:pt x="1635887" y="377189"/>
                </a:lnTo>
                <a:lnTo>
                  <a:pt x="1573403" y="381126"/>
                </a:lnTo>
                <a:lnTo>
                  <a:pt x="1510538" y="383794"/>
                </a:lnTo>
                <a:lnTo>
                  <a:pt x="1447545" y="385572"/>
                </a:lnTo>
                <a:lnTo>
                  <a:pt x="1384172" y="385699"/>
                </a:lnTo>
                <a:lnTo>
                  <a:pt x="1815789" y="385699"/>
                </a:lnTo>
                <a:lnTo>
                  <a:pt x="1882647" y="377189"/>
                </a:lnTo>
                <a:lnTo>
                  <a:pt x="1941830" y="368554"/>
                </a:lnTo>
                <a:lnTo>
                  <a:pt x="1999868" y="359156"/>
                </a:lnTo>
                <a:lnTo>
                  <a:pt x="2056638" y="348869"/>
                </a:lnTo>
                <a:lnTo>
                  <a:pt x="2112137" y="337820"/>
                </a:lnTo>
                <a:lnTo>
                  <a:pt x="2166112" y="326009"/>
                </a:lnTo>
                <a:lnTo>
                  <a:pt x="2218436" y="313689"/>
                </a:lnTo>
                <a:lnTo>
                  <a:pt x="2269109" y="300482"/>
                </a:lnTo>
                <a:lnTo>
                  <a:pt x="2317876" y="286765"/>
                </a:lnTo>
                <a:lnTo>
                  <a:pt x="2364740" y="272414"/>
                </a:lnTo>
                <a:lnTo>
                  <a:pt x="2409443" y="257555"/>
                </a:lnTo>
                <a:lnTo>
                  <a:pt x="2452116" y="242062"/>
                </a:lnTo>
                <a:lnTo>
                  <a:pt x="2492247" y="226060"/>
                </a:lnTo>
                <a:lnTo>
                  <a:pt x="2530093" y="209803"/>
                </a:lnTo>
                <a:lnTo>
                  <a:pt x="2565272" y="192786"/>
                </a:lnTo>
                <a:lnTo>
                  <a:pt x="2613151" y="166877"/>
                </a:lnTo>
                <a:lnTo>
                  <a:pt x="2654426" y="139953"/>
                </a:lnTo>
                <a:lnTo>
                  <a:pt x="2689097" y="112140"/>
                </a:lnTo>
                <a:lnTo>
                  <a:pt x="2716530" y="83565"/>
                </a:lnTo>
                <a:lnTo>
                  <a:pt x="2740914" y="43687"/>
                </a:lnTo>
                <a:lnTo>
                  <a:pt x="2749804" y="1777"/>
                </a:lnTo>
                <a:lnTo>
                  <a:pt x="2724404" y="508"/>
                </a:lnTo>
                <a:close/>
              </a:path>
              <a:path w="2750184" h="411479">
                <a:moveTo>
                  <a:pt x="31241" y="0"/>
                </a:moveTo>
                <a:lnTo>
                  <a:pt x="0" y="94107"/>
                </a:lnTo>
                <a:lnTo>
                  <a:pt x="48000" y="75288"/>
                </a:lnTo>
                <a:lnTo>
                  <a:pt x="42925" y="64515"/>
                </a:lnTo>
                <a:lnTo>
                  <a:pt x="65912" y="53721"/>
                </a:lnTo>
                <a:lnTo>
                  <a:pt x="103011" y="53721"/>
                </a:lnTo>
                <a:lnTo>
                  <a:pt x="118237" y="47751"/>
                </a:lnTo>
                <a:lnTo>
                  <a:pt x="31241" y="0"/>
                </a:lnTo>
                <a:close/>
              </a:path>
              <a:path w="2750184" h="411479">
                <a:moveTo>
                  <a:pt x="65912" y="53721"/>
                </a:moveTo>
                <a:lnTo>
                  <a:pt x="42925" y="64515"/>
                </a:lnTo>
                <a:lnTo>
                  <a:pt x="48000" y="75288"/>
                </a:lnTo>
                <a:lnTo>
                  <a:pt x="71737" y="65982"/>
                </a:lnTo>
                <a:lnTo>
                  <a:pt x="65912" y="53721"/>
                </a:lnTo>
                <a:close/>
              </a:path>
              <a:path w="2750184" h="411479">
                <a:moveTo>
                  <a:pt x="71251" y="66172"/>
                </a:moveTo>
                <a:lnTo>
                  <a:pt x="73151" y="68961"/>
                </a:lnTo>
                <a:lnTo>
                  <a:pt x="72511" y="67611"/>
                </a:lnTo>
                <a:lnTo>
                  <a:pt x="71251" y="66172"/>
                </a:lnTo>
                <a:close/>
              </a:path>
              <a:path w="2750184" h="411479">
                <a:moveTo>
                  <a:pt x="72511" y="67611"/>
                </a:moveTo>
                <a:lnTo>
                  <a:pt x="73151" y="68961"/>
                </a:lnTo>
                <a:lnTo>
                  <a:pt x="73691" y="68961"/>
                </a:lnTo>
                <a:lnTo>
                  <a:pt x="72511" y="67611"/>
                </a:lnTo>
                <a:close/>
              </a:path>
              <a:path w="2750184" h="411479">
                <a:moveTo>
                  <a:pt x="71737" y="65982"/>
                </a:moveTo>
                <a:lnTo>
                  <a:pt x="71252" y="66172"/>
                </a:lnTo>
                <a:lnTo>
                  <a:pt x="72511" y="67611"/>
                </a:lnTo>
                <a:lnTo>
                  <a:pt x="71737" y="65982"/>
                </a:lnTo>
                <a:close/>
              </a:path>
              <a:path w="2750184" h="411479">
                <a:moveTo>
                  <a:pt x="103011" y="53721"/>
                </a:moveTo>
                <a:lnTo>
                  <a:pt x="65912" y="53721"/>
                </a:lnTo>
                <a:lnTo>
                  <a:pt x="71737" y="65982"/>
                </a:lnTo>
                <a:lnTo>
                  <a:pt x="103011" y="53721"/>
                </a:lnTo>
                <a:close/>
              </a:path>
            </a:pathLst>
          </a:custGeom>
          <a:solidFill>
            <a:srgbClr val="001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28916" y="4614671"/>
            <a:ext cx="13258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51777" y="4640580"/>
            <a:ext cx="85344" cy="85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70954" y="4634104"/>
            <a:ext cx="48895" cy="51435"/>
          </a:xfrm>
          <a:custGeom>
            <a:avLst/>
            <a:gdLst/>
            <a:ahLst/>
            <a:cxnLst/>
            <a:rect l="l" t="t" r="r" b="b"/>
            <a:pathLst>
              <a:path w="48895" h="51435">
                <a:moveTo>
                  <a:pt x="24129" y="0"/>
                </a:moveTo>
                <a:lnTo>
                  <a:pt x="14733" y="2008"/>
                </a:lnTo>
                <a:lnTo>
                  <a:pt x="7064" y="7493"/>
                </a:lnTo>
                <a:lnTo>
                  <a:pt x="1895" y="15644"/>
                </a:lnTo>
                <a:lnTo>
                  <a:pt x="0" y="25654"/>
                </a:lnTo>
                <a:lnTo>
                  <a:pt x="1895" y="35609"/>
                </a:lnTo>
                <a:lnTo>
                  <a:pt x="7064" y="43767"/>
                </a:lnTo>
                <a:lnTo>
                  <a:pt x="14733" y="49281"/>
                </a:lnTo>
                <a:lnTo>
                  <a:pt x="24129" y="51308"/>
                </a:lnTo>
                <a:lnTo>
                  <a:pt x="33545" y="49281"/>
                </a:lnTo>
                <a:lnTo>
                  <a:pt x="41259" y="43767"/>
                </a:lnTo>
                <a:lnTo>
                  <a:pt x="46472" y="35609"/>
                </a:lnTo>
                <a:lnTo>
                  <a:pt x="48387" y="25654"/>
                </a:lnTo>
                <a:lnTo>
                  <a:pt x="46472" y="15644"/>
                </a:lnTo>
                <a:lnTo>
                  <a:pt x="41259" y="7493"/>
                </a:lnTo>
                <a:lnTo>
                  <a:pt x="33545" y="2008"/>
                </a:lnTo>
                <a:lnTo>
                  <a:pt x="24129" y="0"/>
                </a:lnTo>
                <a:close/>
              </a:path>
            </a:pathLst>
          </a:custGeom>
          <a:solidFill>
            <a:srgbClr val="00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28916" y="4716779"/>
            <a:ext cx="132589" cy="1371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51777" y="4742689"/>
            <a:ext cx="85344" cy="85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70954" y="4736719"/>
            <a:ext cx="48895" cy="51435"/>
          </a:xfrm>
          <a:custGeom>
            <a:avLst/>
            <a:gdLst/>
            <a:ahLst/>
            <a:cxnLst/>
            <a:rect l="l" t="t" r="r" b="b"/>
            <a:pathLst>
              <a:path w="48895" h="51435">
                <a:moveTo>
                  <a:pt x="24129" y="0"/>
                </a:moveTo>
                <a:lnTo>
                  <a:pt x="14733" y="2006"/>
                </a:lnTo>
                <a:lnTo>
                  <a:pt x="7064" y="7477"/>
                </a:lnTo>
                <a:lnTo>
                  <a:pt x="1895" y="15591"/>
                </a:lnTo>
                <a:lnTo>
                  <a:pt x="0" y="25526"/>
                </a:lnTo>
                <a:lnTo>
                  <a:pt x="1895" y="35536"/>
                </a:lnTo>
                <a:lnTo>
                  <a:pt x="7064" y="43687"/>
                </a:lnTo>
                <a:lnTo>
                  <a:pt x="14733" y="49172"/>
                </a:lnTo>
                <a:lnTo>
                  <a:pt x="24129" y="51180"/>
                </a:lnTo>
                <a:lnTo>
                  <a:pt x="33545" y="49172"/>
                </a:lnTo>
                <a:lnTo>
                  <a:pt x="41259" y="43687"/>
                </a:lnTo>
                <a:lnTo>
                  <a:pt x="46472" y="35536"/>
                </a:lnTo>
                <a:lnTo>
                  <a:pt x="48387" y="25526"/>
                </a:lnTo>
                <a:lnTo>
                  <a:pt x="46472" y="15591"/>
                </a:lnTo>
                <a:lnTo>
                  <a:pt x="41259" y="7477"/>
                </a:lnTo>
                <a:lnTo>
                  <a:pt x="33545" y="2006"/>
                </a:lnTo>
                <a:lnTo>
                  <a:pt x="24129" y="0"/>
                </a:lnTo>
                <a:close/>
              </a:path>
            </a:pathLst>
          </a:custGeom>
          <a:solidFill>
            <a:srgbClr val="00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28916" y="4818888"/>
            <a:ext cx="132589" cy="1371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51777" y="4844797"/>
            <a:ext cx="85344" cy="853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70954" y="4839209"/>
            <a:ext cx="48895" cy="51435"/>
          </a:xfrm>
          <a:custGeom>
            <a:avLst/>
            <a:gdLst/>
            <a:ahLst/>
            <a:cxnLst/>
            <a:rect l="l" t="t" r="r" b="b"/>
            <a:pathLst>
              <a:path w="48895" h="51435">
                <a:moveTo>
                  <a:pt x="24129" y="0"/>
                </a:moveTo>
                <a:lnTo>
                  <a:pt x="14733" y="2026"/>
                </a:lnTo>
                <a:lnTo>
                  <a:pt x="7064" y="7540"/>
                </a:lnTo>
                <a:lnTo>
                  <a:pt x="1895" y="15698"/>
                </a:lnTo>
                <a:lnTo>
                  <a:pt x="0" y="25654"/>
                </a:lnTo>
                <a:lnTo>
                  <a:pt x="1895" y="35663"/>
                </a:lnTo>
                <a:lnTo>
                  <a:pt x="7064" y="43815"/>
                </a:lnTo>
                <a:lnTo>
                  <a:pt x="14733" y="49299"/>
                </a:lnTo>
                <a:lnTo>
                  <a:pt x="24129" y="51308"/>
                </a:lnTo>
                <a:lnTo>
                  <a:pt x="33545" y="49299"/>
                </a:lnTo>
                <a:lnTo>
                  <a:pt x="41259" y="43815"/>
                </a:lnTo>
                <a:lnTo>
                  <a:pt x="46472" y="35663"/>
                </a:lnTo>
                <a:lnTo>
                  <a:pt x="48387" y="25654"/>
                </a:lnTo>
                <a:lnTo>
                  <a:pt x="46472" y="15698"/>
                </a:lnTo>
                <a:lnTo>
                  <a:pt x="41259" y="7540"/>
                </a:lnTo>
                <a:lnTo>
                  <a:pt x="33545" y="2026"/>
                </a:lnTo>
                <a:lnTo>
                  <a:pt x="24129" y="0"/>
                </a:lnTo>
                <a:close/>
              </a:path>
            </a:pathLst>
          </a:custGeom>
          <a:solidFill>
            <a:srgbClr val="001F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06412" y="4593336"/>
            <a:ext cx="565403" cy="6903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56069" y="4620259"/>
            <a:ext cx="466725" cy="591820"/>
          </a:xfrm>
          <a:custGeom>
            <a:avLst/>
            <a:gdLst/>
            <a:ahLst/>
            <a:cxnLst/>
            <a:rect l="l" t="t" r="r" b="b"/>
            <a:pathLst>
              <a:path w="466725" h="591820">
                <a:moveTo>
                  <a:pt x="127507" y="0"/>
                </a:moveTo>
                <a:lnTo>
                  <a:pt x="0" y="85343"/>
                </a:lnTo>
                <a:lnTo>
                  <a:pt x="140842" y="295909"/>
                </a:lnTo>
                <a:lnTo>
                  <a:pt x="0" y="506475"/>
                </a:lnTo>
                <a:lnTo>
                  <a:pt x="127507" y="591819"/>
                </a:lnTo>
                <a:lnTo>
                  <a:pt x="233172" y="433831"/>
                </a:lnTo>
                <a:lnTo>
                  <a:pt x="417837" y="433831"/>
                </a:lnTo>
                <a:lnTo>
                  <a:pt x="325500" y="295909"/>
                </a:lnTo>
                <a:lnTo>
                  <a:pt x="417837" y="157987"/>
                </a:lnTo>
                <a:lnTo>
                  <a:pt x="233172" y="157987"/>
                </a:lnTo>
                <a:lnTo>
                  <a:pt x="127507" y="0"/>
                </a:lnTo>
                <a:close/>
              </a:path>
              <a:path w="466725" h="591820">
                <a:moveTo>
                  <a:pt x="417837" y="433831"/>
                </a:moveTo>
                <a:lnTo>
                  <a:pt x="233172" y="433831"/>
                </a:lnTo>
                <a:lnTo>
                  <a:pt x="338962" y="591819"/>
                </a:lnTo>
                <a:lnTo>
                  <a:pt x="466471" y="506475"/>
                </a:lnTo>
                <a:lnTo>
                  <a:pt x="417837" y="433831"/>
                </a:lnTo>
                <a:close/>
              </a:path>
              <a:path w="466725" h="591820">
                <a:moveTo>
                  <a:pt x="338962" y="0"/>
                </a:moveTo>
                <a:lnTo>
                  <a:pt x="233172" y="157987"/>
                </a:lnTo>
                <a:lnTo>
                  <a:pt x="417837" y="157987"/>
                </a:lnTo>
                <a:lnTo>
                  <a:pt x="466471" y="85343"/>
                </a:lnTo>
                <a:lnTo>
                  <a:pt x="3389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56069" y="4620259"/>
            <a:ext cx="466725" cy="591820"/>
          </a:xfrm>
          <a:custGeom>
            <a:avLst/>
            <a:gdLst/>
            <a:ahLst/>
            <a:cxnLst/>
            <a:rect l="l" t="t" r="r" b="b"/>
            <a:pathLst>
              <a:path w="466725" h="591820">
                <a:moveTo>
                  <a:pt x="0" y="85343"/>
                </a:moveTo>
                <a:lnTo>
                  <a:pt x="127507" y="0"/>
                </a:lnTo>
                <a:lnTo>
                  <a:pt x="233172" y="157987"/>
                </a:lnTo>
                <a:lnTo>
                  <a:pt x="338962" y="0"/>
                </a:lnTo>
                <a:lnTo>
                  <a:pt x="466471" y="85343"/>
                </a:lnTo>
                <a:lnTo>
                  <a:pt x="325500" y="295909"/>
                </a:lnTo>
                <a:lnTo>
                  <a:pt x="466471" y="506475"/>
                </a:lnTo>
                <a:lnTo>
                  <a:pt x="338962" y="591819"/>
                </a:lnTo>
                <a:lnTo>
                  <a:pt x="233172" y="433831"/>
                </a:lnTo>
                <a:lnTo>
                  <a:pt x="127507" y="591819"/>
                </a:lnTo>
                <a:lnTo>
                  <a:pt x="0" y="506475"/>
                </a:lnTo>
                <a:lnTo>
                  <a:pt x="140842" y="295909"/>
                </a:lnTo>
                <a:lnTo>
                  <a:pt x="0" y="85343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1" y="738123"/>
            <a:ext cx="9144000" cy="3162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50"/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Estimating Credit Losses — Expected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dirty="0">
              <a:latin typeface="Times New Roman"/>
              <a:cs typeface="Times New Roman"/>
            </a:endParaRPr>
          </a:p>
          <a:p>
            <a:pPr marL="307939" indent="-170795">
              <a:buChar char="•"/>
              <a:tabLst>
                <a:tab pos="308574" algn="l"/>
              </a:tabLst>
            </a:pPr>
            <a:r>
              <a:rPr sz="2000" dirty="0">
                <a:solidFill>
                  <a:srgbClr val="005D88"/>
                </a:solidFill>
                <a:latin typeface="Arial"/>
                <a:cs typeface="Arial"/>
              </a:rPr>
              <a:t>Banks are expected to hold reserves against expected credit losses</a:t>
            </a:r>
            <a:r>
              <a:rPr sz="2000" spc="-235" dirty="0">
                <a:solidFill>
                  <a:srgbClr val="005D8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D88"/>
                </a:solidFill>
                <a:latin typeface="Arial"/>
                <a:cs typeface="Arial"/>
              </a:rPr>
              <a:t>which</a:t>
            </a:r>
            <a:endParaRPr sz="2000" dirty="0">
              <a:latin typeface="Arial"/>
              <a:cs typeface="Arial"/>
            </a:endParaRPr>
          </a:p>
          <a:p>
            <a:pPr marL="307939"/>
            <a:r>
              <a:rPr sz="2000" dirty="0">
                <a:solidFill>
                  <a:srgbClr val="005D88"/>
                </a:solidFill>
                <a:latin typeface="Arial"/>
                <a:cs typeface="Arial"/>
              </a:rPr>
              <a:t>are considered a cost of doing</a:t>
            </a:r>
            <a:r>
              <a:rPr sz="2000" spc="-155" dirty="0">
                <a:solidFill>
                  <a:srgbClr val="005D8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D88"/>
                </a:solidFill>
                <a:latin typeface="Arial"/>
                <a:cs typeface="Arial"/>
              </a:rPr>
              <a:t>business</a:t>
            </a:r>
            <a:endParaRPr sz="2000" dirty="0">
              <a:latin typeface="Arial"/>
              <a:cs typeface="Arial"/>
            </a:endParaRPr>
          </a:p>
          <a:p>
            <a:pPr marL="307939" marR="186034" indent="-170795">
              <a:spcBef>
                <a:spcPts val="599"/>
              </a:spcBef>
              <a:buChar char="•"/>
              <a:tabLst>
                <a:tab pos="308574" algn="l"/>
                <a:tab pos="7692760" algn="l"/>
              </a:tabLst>
            </a:pPr>
            <a:r>
              <a:rPr sz="2000" dirty="0">
                <a:solidFill>
                  <a:srgbClr val="005D88"/>
                </a:solidFill>
                <a:latin typeface="Arial"/>
                <a:cs typeface="Arial"/>
              </a:rPr>
              <a:t>The most basic model of expected loss considers</a:t>
            </a:r>
            <a:r>
              <a:rPr sz="2000" spc="-100" dirty="0">
                <a:solidFill>
                  <a:srgbClr val="005D8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D88"/>
                </a:solidFill>
                <a:latin typeface="Arial"/>
                <a:cs typeface="Arial"/>
              </a:rPr>
              <a:t>two</a:t>
            </a:r>
            <a:r>
              <a:rPr sz="2000" spc="10" dirty="0">
                <a:solidFill>
                  <a:srgbClr val="005D8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D88"/>
                </a:solidFill>
                <a:latin typeface="Arial"/>
                <a:cs typeface="Arial"/>
              </a:rPr>
              <a:t>outcomes:	default</a:t>
            </a:r>
            <a:r>
              <a:rPr sz="2000" spc="-114" dirty="0">
                <a:solidFill>
                  <a:srgbClr val="005D8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D88"/>
                </a:solidFill>
                <a:latin typeface="Arial"/>
                <a:cs typeface="Arial"/>
              </a:rPr>
              <a:t>and  non-</a:t>
            </a:r>
            <a:r>
              <a:rPr sz="2000" dirty="0" smtClean="0">
                <a:solidFill>
                  <a:srgbClr val="005D88"/>
                </a:solidFill>
                <a:latin typeface="Arial"/>
                <a:cs typeface="Arial"/>
              </a:rPr>
              <a:t>defaul</a:t>
            </a:r>
            <a:r>
              <a:rPr lang="en-US" sz="2000" dirty="0" smtClean="0">
                <a:solidFill>
                  <a:srgbClr val="005D88"/>
                </a:solidFill>
                <a:latin typeface="Arial"/>
                <a:cs typeface="Arial"/>
              </a:rPr>
              <a:t>t</a:t>
            </a:r>
            <a:r>
              <a:rPr sz="2000" dirty="0" smtClean="0">
                <a:solidFill>
                  <a:srgbClr val="005D88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823497" lvl="1" indent="-177144">
              <a:spcBef>
                <a:spcPts val="605"/>
              </a:spcBef>
              <a:buChar char="•"/>
              <a:tabLst>
                <a:tab pos="823497" algn="l"/>
              </a:tabLst>
            </a:pPr>
            <a:r>
              <a:rPr dirty="0">
                <a:latin typeface="Arial"/>
                <a:cs typeface="Arial"/>
              </a:rPr>
              <a:t>In the </a:t>
            </a:r>
            <a:r>
              <a:rPr spc="-4" dirty="0">
                <a:latin typeface="Arial"/>
                <a:cs typeface="Arial"/>
              </a:rPr>
              <a:t>event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non-default, </a:t>
            </a: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credit loss is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0.</a:t>
            </a:r>
          </a:p>
          <a:p>
            <a:pPr marL="823497" lvl="1" indent="-177144">
              <a:buChar char="•"/>
              <a:tabLst>
                <a:tab pos="823497" algn="l"/>
              </a:tabLst>
            </a:pPr>
            <a:r>
              <a:rPr dirty="0">
                <a:latin typeface="Arial"/>
                <a:cs typeface="Arial"/>
              </a:rPr>
              <a:t>In the </a:t>
            </a:r>
            <a:r>
              <a:rPr spc="-4" dirty="0">
                <a:latin typeface="Arial"/>
                <a:cs typeface="Arial"/>
              </a:rPr>
              <a:t>event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default, </a:t>
            </a: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loss is loss given default </a:t>
            </a:r>
            <a:r>
              <a:rPr dirty="0">
                <a:latin typeface="Arial"/>
                <a:cs typeface="Arial"/>
              </a:rPr>
              <a:t>(LGD) </a:t>
            </a:r>
            <a:r>
              <a:rPr spc="-4" dirty="0">
                <a:latin typeface="Arial"/>
                <a:cs typeface="Arial"/>
              </a:rPr>
              <a:t>times </a:t>
            </a:r>
            <a:r>
              <a:rPr dirty="0">
                <a:latin typeface="Arial"/>
                <a:cs typeface="Arial"/>
              </a:rPr>
              <a:t>the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current</a:t>
            </a:r>
            <a:endParaRPr dirty="0">
              <a:latin typeface="Arial"/>
              <a:cs typeface="Arial"/>
            </a:endParaRPr>
          </a:p>
          <a:p>
            <a:pPr marL="823497"/>
            <a:r>
              <a:rPr spc="-10" dirty="0">
                <a:latin typeface="Arial"/>
                <a:cs typeface="Arial"/>
              </a:rPr>
              <a:t>exposure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(EAD)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8004" y="5372101"/>
            <a:ext cx="2377440" cy="644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3470" y="5407915"/>
            <a:ext cx="2286000" cy="533400"/>
          </a:xfrm>
          <a:custGeom>
            <a:avLst/>
            <a:gdLst/>
            <a:ahLst/>
            <a:cxnLst/>
            <a:rect l="l" t="t" r="r" b="b"/>
            <a:pathLst>
              <a:path w="2286000" h="533400">
                <a:moveTo>
                  <a:pt x="0" y="0"/>
                </a:moveTo>
                <a:lnTo>
                  <a:pt x="2286000" y="533400"/>
                </a:lnTo>
              </a:path>
            </a:pathLst>
          </a:custGeom>
          <a:ln w="25400">
            <a:solidFill>
              <a:srgbClr val="00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18004" y="4764023"/>
            <a:ext cx="2377440" cy="719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3470" y="4798314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0" y="609600"/>
                </a:moveTo>
                <a:lnTo>
                  <a:pt x="2286000" y="0"/>
                </a:lnTo>
              </a:path>
            </a:pathLst>
          </a:custGeom>
          <a:ln w="25399">
            <a:solidFill>
              <a:srgbClr val="00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23185" y="4231386"/>
            <a:ext cx="71564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2000" b="1" u="heavy" dirty="0">
                <a:latin typeface="Arial"/>
                <a:cs typeface="Arial"/>
              </a:rPr>
              <a:t>E</a:t>
            </a:r>
            <a:r>
              <a:rPr sz="2000" b="1" u="heavy" spc="-30" dirty="0">
                <a:latin typeface="Arial"/>
                <a:cs typeface="Arial"/>
              </a:rPr>
              <a:t>v</a:t>
            </a:r>
            <a:r>
              <a:rPr sz="2000" b="1" u="heavy" dirty="0"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2465" y="4839970"/>
            <a:ext cx="1015365" cy="2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600" b="1" spc="-4" dirty="0">
                <a:latin typeface="Arial"/>
                <a:cs typeface="Arial"/>
              </a:rPr>
              <a:t>No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default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6455" y="5644389"/>
            <a:ext cx="711835" cy="2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600" b="1" spc="-4" dirty="0">
                <a:latin typeface="Arial"/>
                <a:cs typeface="Arial"/>
              </a:rPr>
              <a:t>Defa</a:t>
            </a:r>
            <a:r>
              <a:rPr sz="1600" b="1" spc="-14" dirty="0">
                <a:latin typeface="Arial"/>
                <a:cs typeface="Arial"/>
              </a:rPr>
              <a:t>u</a:t>
            </a:r>
            <a:r>
              <a:rPr sz="1600" b="1" spc="-4" dirty="0">
                <a:latin typeface="Arial"/>
                <a:cs typeface="Arial"/>
              </a:rPr>
              <a:t>lt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6304" y="4230496"/>
            <a:ext cx="2355216" cy="691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028579" algn="l"/>
              </a:tabLst>
            </a:pPr>
            <a:r>
              <a:rPr sz="2000" b="1" u="heavy" dirty="0">
                <a:latin typeface="Arial"/>
                <a:cs typeface="Arial"/>
              </a:rPr>
              <a:t>Loss	Probab</a:t>
            </a:r>
            <a:r>
              <a:rPr sz="2000" b="1" u="heavy" spc="-10" dirty="0">
                <a:latin typeface="Arial"/>
                <a:cs typeface="Arial"/>
              </a:rPr>
              <a:t>i</a:t>
            </a:r>
            <a:r>
              <a:rPr sz="2000" b="1" u="heavy" dirty="0">
                <a:latin typeface="Arial"/>
                <a:cs typeface="Arial"/>
              </a:rPr>
              <a:t>l</a:t>
            </a:r>
            <a:r>
              <a:rPr sz="2000" b="1" u="heavy" spc="-10" dirty="0">
                <a:latin typeface="Arial"/>
                <a:cs typeface="Arial"/>
              </a:rPr>
              <a:t>i</a:t>
            </a:r>
            <a:r>
              <a:rPr sz="2000" b="1" u="heavy" dirty="0">
                <a:latin typeface="Arial"/>
                <a:cs typeface="Arial"/>
              </a:rPr>
              <a:t>ty</a:t>
            </a:r>
            <a:endParaRPr sz="2000">
              <a:latin typeface="Arial"/>
              <a:cs typeface="Arial"/>
            </a:endParaRPr>
          </a:p>
          <a:p>
            <a:pPr marL="219049">
              <a:spcBef>
                <a:spcPts val="1040"/>
              </a:spcBef>
              <a:tabLst>
                <a:tab pos="1412710" algn="l"/>
              </a:tabLst>
            </a:pPr>
            <a:r>
              <a:rPr sz="1600" b="1" spc="-4" dirty="0">
                <a:latin typeface="Arial"/>
                <a:cs typeface="Arial"/>
              </a:rPr>
              <a:t>0	1 -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PD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87316" y="5813805"/>
            <a:ext cx="1899285" cy="2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1603188" algn="l"/>
              </a:tabLst>
            </a:pPr>
            <a:r>
              <a:rPr sz="1600" b="1" spc="-4" dirty="0">
                <a:latin typeface="Arial"/>
                <a:cs typeface="Arial"/>
              </a:rPr>
              <a:t>L</a:t>
            </a:r>
            <a:r>
              <a:rPr sz="1600" b="1" spc="-14" dirty="0">
                <a:latin typeface="Arial"/>
                <a:cs typeface="Arial"/>
              </a:rPr>
              <a:t>G</a:t>
            </a:r>
            <a:r>
              <a:rPr sz="1600" b="1" spc="-4" dirty="0">
                <a:latin typeface="Arial"/>
                <a:cs typeface="Arial"/>
              </a:rPr>
              <a:t>D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x E</a:t>
            </a:r>
            <a:r>
              <a:rPr sz="1600" b="1" spc="-50" dirty="0">
                <a:latin typeface="Arial"/>
                <a:cs typeface="Arial"/>
              </a:rPr>
              <a:t>A</a:t>
            </a:r>
            <a:r>
              <a:rPr sz="1600" b="1" spc="-4" dirty="0">
                <a:latin typeface="Arial"/>
                <a:cs typeface="Arial"/>
              </a:rPr>
              <a:t>D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4" dirty="0">
                <a:latin typeface="Arial"/>
                <a:cs typeface="Arial"/>
              </a:rPr>
              <a:t>PD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2192" y="6400800"/>
            <a:ext cx="5707380" cy="257117"/>
          </a:xfrm>
          <a:prstGeom prst="rect">
            <a:avLst/>
          </a:prstGeom>
          <a:solidFill>
            <a:srgbClr val="005D88"/>
          </a:solidFill>
        </p:spPr>
        <p:txBody>
          <a:bodyPr vert="horz" wrap="square" lIns="0" tIns="41270" rIns="0" bIns="0" rtlCol="0">
            <a:spAutoFit/>
          </a:bodyPr>
          <a:lstStyle/>
          <a:p>
            <a:pPr marL="91429">
              <a:spcBef>
                <a:spcPts val="32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Expected 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Loss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= (1-PD) x 0 + PD x 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LGD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EAD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= PD x </a:t>
            </a:r>
            <a:r>
              <a:rPr sz="1400" b="1" spc="-4" dirty="0">
                <a:solidFill>
                  <a:srgbClr val="FFFFFF"/>
                </a:solidFill>
                <a:latin typeface="Arial"/>
                <a:cs typeface="Arial"/>
              </a:rPr>
              <a:t>LGD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4" dirty="0">
                <a:solidFill>
                  <a:srgbClr val="FFFFFF"/>
                </a:solidFill>
                <a:latin typeface="Arial"/>
                <a:cs typeface="Arial"/>
              </a:rPr>
              <a:t>EAD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</TotalTime>
  <Words>681</Words>
  <Application>Microsoft Macintosh PowerPoint</Application>
  <PresentationFormat>Custom</PresentationFormat>
  <Paragraphs>114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tom.simon</dc:creator>
  <cp:lastModifiedBy>Kapil Agrawal</cp:lastModifiedBy>
  <cp:revision>7</cp:revision>
  <dcterms:created xsi:type="dcterms:W3CDTF">2016-06-11T09:55:01Z</dcterms:created>
  <dcterms:modified xsi:type="dcterms:W3CDTF">2016-06-12T19:59:18Z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2010-10-19T00:00:00Z</vt:filetime>
  </property>
  <property fmtid="{D5CDD505-2E9C-101B-9397-08002B2CF9AE}" pid="3" name="Creator">
    <vt:lpwstr>Adobe Acrobat 9.2.0</vt:lpwstr>
  </property>
  <property fmtid="{D5CDD505-2E9C-101B-9397-08002B2CF9AE}" pid="4" name="LastSaved">
    <vt:filetime>2016-06-11T00:00:00Z</vt:filetime>
  </property>
</Properties>
</file>