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257" r:id="rId3"/>
    <p:sldId id="265" r:id="rId4"/>
    <p:sldId id="258" r:id="rId5"/>
    <p:sldId id="259" r:id="rId6"/>
    <p:sldId id="260" r:id="rId7"/>
    <p:sldId id="266" r:id="rId8"/>
    <p:sldId id="271" r:id="rId9"/>
    <p:sldId id="272" r:id="rId10"/>
    <p:sldId id="267" r:id="rId11"/>
    <p:sldId id="268" r:id="rId12"/>
    <p:sldId id="269" r:id="rId13"/>
    <p:sldId id="273" r:id="rId14"/>
    <p:sldId id="274" r:id="rId15"/>
    <p:sldId id="261" r:id="rId16"/>
    <p:sldId id="262" r:id="rId17"/>
    <p:sldId id="275" r:id="rId18"/>
    <p:sldId id="280" r:id="rId19"/>
    <p:sldId id="279" r:id="rId20"/>
    <p:sldId id="278" r:id="rId21"/>
    <p:sldId id="277" r:id="rId22"/>
    <p:sldId id="281" r:id="rId23"/>
    <p:sldId id="282" r:id="rId24"/>
    <p:sldId id="283" r:id="rId25"/>
    <p:sldId id="284" r:id="rId26"/>
    <p:sldId id="285" r:id="rId27"/>
    <p:sldId id="286" r:id="rId28"/>
    <p:sldId id="287" r:id="rId29"/>
    <p:sldId id="288" r:id="rId30"/>
    <p:sldId id="289" r:id="rId31"/>
    <p:sldId id="290" r:id="rId32"/>
    <p:sldId id="291" r:id="rId33"/>
    <p:sldId id="293" r:id="rId34"/>
    <p:sldId id="294" r:id="rId35"/>
    <p:sldId id="295" r:id="rId36"/>
    <p:sldId id="296" r:id="rId37"/>
    <p:sldId id="297" r:id="rId38"/>
    <p:sldId id="298" r:id="rId39"/>
    <p:sldId id="299" r:id="rId40"/>
    <p:sldId id="300" r:id="rId41"/>
    <p:sldId id="301" r:id="rId42"/>
    <p:sldId id="302" r:id="rId43"/>
    <p:sldId id="29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25" r:id="rId58"/>
    <p:sldId id="326" r:id="rId59"/>
    <p:sldId id="327" r:id="rId60"/>
    <p:sldId id="328" r:id="rId61"/>
    <p:sldId id="316" r:id="rId62"/>
    <p:sldId id="317" r:id="rId63"/>
    <p:sldId id="318" r:id="rId64"/>
    <p:sldId id="319" r:id="rId65"/>
    <p:sldId id="320" r:id="rId66"/>
    <p:sldId id="321" r:id="rId67"/>
    <p:sldId id="322" r:id="rId68"/>
    <p:sldId id="323" r:id="rId69"/>
    <p:sldId id="324"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2" autoAdjust="0"/>
    <p:restoredTop sz="94660"/>
  </p:normalViewPr>
  <p:slideViewPr>
    <p:cSldViewPr>
      <p:cViewPr varScale="1">
        <p:scale>
          <a:sx n="88" d="100"/>
          <a:sy n="88" d="100"/>
        </p:scale>
        <p:origin x="107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7DF03C-8CBE-41AD-9AB1-3E4B0F369F3F}" type="datetimeFigureOut">
              <a:rPr lang="en-US" smtClean="0"/>
              <a:pPr/>
              <a:t>8/17/2015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04D5D5-D067-4C77-B399-5D108C0CCCAD}" type="slidenum">
              <a:rPr lang="en-US" smtClean="0"/>
              <a:pPr/>
              <a:t>‹#›</a:t>
            </a:fld>
            <a:endParaRPr lang="en-US"/>
          </a:p>
        </p:txBody>
      </p:sp>
    </p:spTree>
    <p:extLst>
      <p:ext uri="{BB962C8B-B14F-4D97-AF65-F5344CB8AC3E}">
        <p14:creationId xmlns:p14="http://schemas.microsoft.com/office/powerpoint/2010/main" val="138234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BE5C3A-47A6-4830-A4FF-D7E6DBE9BEF1}" type="slidenum">
              <a:rPr lang="en-US"/>
              <a:pPr/>
              <a:t>61</a:t>
            </a:fld>
            <a:endParaRPr lang="en-US"/>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77264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3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90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3350"/>
            <a:ext cx="4038600" cy="2190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18"/>
          <p:cNvSpPr>
            <a:spLocks noGrp="1" noChangeArrowheads="1"/>
          </p:cNvSpPr>
          <p:nvPr>
            <p:ph type="sldNum" sz="quarter" idx="10"/>
          </p:nvPr>
        </p:nvSpPr>
        <p:spPr>
          <a:ln/>
        </p:spPr>
        <p:txBody>
          <a:bodyPr/>
          <a:lstStyle>
            <a:lvl1pPr>
              <a:defRPr/>
            </a:lvl1pPr>
          </a:lstStyle>
          <a:p>
            <a:pPr>
              <a:defRPr/>
            </a:pPr>
            <a:fld id="{70B36EA6-F726-4A06-A36A-17A692D70000}" type="slidenum">
              <a:rPr lang="en-US"/>
              <a:pPr>
                <a:defRPr/>
              </a:pPr>
              <a:t>‹#›</a:t>
            </a:fld>
            <a:endParaRPr lang="en-US"/>
          </a:p>
        </p:txBody>
      </p:sp>
      <p:sp>
        <p:nvSpPr>
          <p:cNvPr id="7" name="Rectangle 219"/>
          <p:cNvSpPr>
            <a:spLocks noGrp="1" noChangeArrowheads="1"/>
          </p:cNvSpPr>
          <p:nvPr>
            <p:ph type="dt" sz="half" idx="11"/>
          </p:nvPr>
        </p:nvSpPr>
        <p:spPr>
          <a:ln/>
        </p:spPr>
        <p:txBody>
          <a:bodyPr/>
          <a:lstStyle>
            <a:lvl1pPr>
              <a:defRPr/>
            </a:lvl1pPr>
          </a:lstStyle>
          <a:p>
            <a:pPr>
              <a:defRPr/>
            </a:pPr>
            <a:fld id="{106285A1-623E-40C1-AA55-BF4BEDFEA104}" type="datetimeFigureOut">
              <a:rPr lang="en-US"/>
              <a:pPr>
                <a:defRPr/>
              </a:pPr>
              <a:t>8/17/2015</a:t>
            </a:fld>
            <a:endParaRPr lang="en-US"/>
          </a:p>
        </p:txBody>
      </p:sp>
      <p:sp>
        <p:nvSpPr>
          <p:cNvPr id="8" name="Rectangle 2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Banking</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76200" y="3657600"/>
            <a:ext cx="8839200" cy="2286000"/>
          </a:xfrm>
        </p:spPr>
        <p:txBody>
          <a:bodyPr>
            <a:normAutofit fontScale="85000" lnSpcReduction="10000"/>
          </a:bodyPr>
          <a:lstStyle/>
          <a:p>
            <a:r>
              <a:rPr lang="en-US" dirty="0">
                <a:solidFill>
                  <a:srgbClr val="898989"/>
                </a:solidFill>
                <a:latin typeface="Times New Roman" panose="02020603050405020304" pitchFamily="18" charset="0"/>
                <a:cs typeface="Times New Roman" panose="02020603050405020304" pitchFamily="18" charset="0"/>
              </a:rPr>
              <a:t>Prepared by</a:t>
            </a:r>
            <a:br>
              <a:rPr lang="en-US" dirty="0">
                <a:solidFill>
                  <a:srgbClr val="898989"/>
                </a:solidFill>
                <a:latin typeface="Times New Roman" panose="02020603050405020304" pitchFamily="18" charset="0"/>
                <a:cs typeface="Times New Roman" panose="02020603050405020304" pitchFamily="18" charset="0"/>
              </a:rPr>
            </a:br>
            <a:r>
              <a:rPr lang="en-US" b="1" dirty="0">
                <a:solidFill>
                  <a:srgbClr val="000000"/>
                </a:solidFill>
                <a:latin typeface="Times New Roman" panose="02020603050405020304" pitchFamily="18" charset="0"/>
                <a:cs typeface="Times New Roman" panose="02020603050405020304" pitchFamily="18" charset="0"/>
              </a:rPr>
              <a:t>Prof. Rahul </a:t>
            </a:r>
            <a:r>
              <a:rPr lang="en-US" b="1" dirty="0" err="1">
                <a:solidFill>
                  <a:srgbClr val="000000"/>
                </a:solidFill>
                <a:latin typeface="Times New Roman" panose="02020603050405020304" pitchFamily="18" charset="0"/>
                <a:cs typeface="Times New Roman" panose="02020603050405020304" pitchFamily="18" charset="0"/>
              </a:rPr>
              <a:t>Mailcontractor</a:t>
            </a:r>
            <a:r>
              <a:rPr lang="en-US" b="1" dirty="0">
                <a:solidFill>
                  <a:srgbClr val="000000"/>
                </a:solidFill>
                <a:latin typeface="Times New Roman" panose="02020603050405020304" pitchFamily="18" charset="0"/>
                <a:cs typeface="Times New Roman" panose="02020603050405020304" pitchFamily="18" charset="0"/>
              </a:rPr>
              <a:t/>
            </a:r>
            <a:br>
              <a:rPr lang="en-US" b="1" dirty="0">
                <a:solidFill>
                  <a:srgbClr val="000000"/>
                </a:solidFill>
                <a:latin typeface="Times New Roman" panose="02020603050405020304" pitchFamily="18" charset="0"/>
                <a:cs typeface="Times New Roman" panose="02020603050405020304" pitchFamily="18" charset="0"/>
              </a:rPr>
            </a:br>
            <a:r>
              <a:rPr lang="en-US" b="1" dirty="0">
                <a:solidFill>
                  <a:srgbClr val="000000"/>
                </a:solidFill>
                <a:latin typeface="Times New Roman" panose="02020603050405020304" pitchFamily="18" charset="0"/>
                <a:cs typeface="Times New Roman" panose="02020603050405020304" pitchFamily="18" charset="0"/>
              </a:rPr>
              <a:t>Assistant Professor,</a:t>
            </a:r>
            <a:br>
              <a:rPr lang="en-US" b="1" dirty="0">
                <a:solidFill>
                  <a:srgbClr val="000000"/>
                </a:solidFill>
                <a:latin typeface="Times New Roman" panose="02020603050405020304" pitchFamily="18" charset="0"/>
                <a:cs typeface="Times New Roman" panose="02020603050405020304" pitchFamily="18" charset="0"/>
              </a:rPr>
            </a:br>
            <a:r>
              <a:rPr lang="en-US" b="1" dirty="0">
                <a:solidFill>
                  <a:srgbClr val="000000"/>
                </a:solidFill>
                <a:latin typeface="Times New Roman" panose="02020603050405020304" pitchFamily="18" charset="0"/>
                <a:cs typeface="Times New Roman" panose="02020603050405020304" pitchFamily="18" charset="0"/>
              </a:rPr>
              <a:t>KLS’s Institute of Management Education and Research, </a:t>
            </a:r>
          </a:p>
          <a:p>
            <a:r>
              <a:rPr lang="en-US" b="1" dirty="0">
                <a:solidFill>
                  <a:srgbClr val="000000"/>
                </a:solidFill>
                <a:latin typeface="Times New Roman" panose="02020603050405020304" pitchFamily="18" charset="0"/>
                <a:cs typeface="Times New Roman" panose="02020603050405020304" pitchFamily="18" charset="0"/>
              </a:rPr>
              <a:t>Belgaum, Karnataka</a:t>
            </a:r>
            <a:endParaRPr lang="en-US" b="1" dirty="0">
              <a:solidFill>
                <a:schemeClr val="tx1"/>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65D2481C-CF75-45C0-BDC9-CB7A417ACE2B}" type="slidenum">
              <a:rPr lang="en-US" altLang="en-US"/>
              <a:pPr>
                <a:defRPr/>
              </a:pPr>
              <a:t>10</a:t>
            </a:fld>
            <a:endParaRPr lang="en-US" altLang="en-US"/>
          </a:p>
        </p:txBody>
      </p:sp>
      <p:sp>
        <p:nvSpPr>
          <p:cNvPr id="13315" name="Rectangle 2"/>
          <p:cNvSpPr>
            <a:spLocks noGrp="1" noChangeArrowheads="1"/>
          </p:cNvSpPr>
          <p:nvPr>
            <p:ph type="title"/>
          </p:nvPr>
        </p:nvSpPr>
        <p:spPr>
          <a:xfrm>
            <a:off x="457200" y="152400"/>
            <a:ext cx="8229600" cy="762000"/>
          </a:xfrm>
        </p:spPr>
        <p:txBody>
          <a:bodyPr>
            <a:normAutofit/>
          </a:bodyPr>
          <a:lstStyle/>
          <a:p>
            <a:pPr eaLnBrk="1" hangingPunct="1"/>
            <a:r>
              <a:rPr lang="en-US" dirty="0" smtClean="0">
                <a:latin typeface="Times New Roman" pitchFamily="18" charset="0"/>
                <a:cs typeface="Times New Roman" pitchFamily="18" charset="0"/>
              </a:rPr>
              <a:t>Cooperative Bank</a:t>
            </a:r>
          </a:p>
        </p:txBody>
      </p:sp>
      <p:sp>
        <p:nvSpPr>
          <p:cNvPr id="13316" name="Rectangle 3"/>
          <p:cNvSpPr>
            <a:spLocks noGrp="1" noChangeArrowheads="1"/>
          </p:cNvSpPr>
          <p:nvPr>
            <p:ph type="body" idx="1"/>
          </p:nvPr>
        </p:nvSpPr>
        <p:spPr>
          <a:xfrm>
            <a:off x="457200" y="990600"/>
            <a:ext cx="8229600" cy="5638800"/>
          </a:xfrm>
        </p:spPr>
        <p:txBody>
          <a:bodyPr>
            <a:normAutofit/>
          </a:bodyPr>
          <a:lstStyle/>
          <a:p>
            <a:pPr eaLnBrk="1" hangingPunct="1"/>
            <a:r>
              <a:rPr lang="en-US" sz="2800" dirty="0" smtClean="0">
                <a:latin typeface="Times New Roman" pitchFamily="18" charset="0"/>
                <a:cs typeface="Times New Roman" pitchFamily="18" charset="0"/>
              </a:rPr>
              <a:t>These banks play a vital role in mobilizing savings and stimulating agricultural investment. Co-operative credit institutions account for the second largest proportion of 44.6% of total institutional credit. The co-operative sector is very much useful for rural people. The co-operative banking sector is divided into the following categories. </a:t>
            </a:r>
          </a:p>
          <a:p>
            <a:pPr algn="just"/>
            <a:r>
              <a:rPr lang="en-US" sz="2800" dirty="0" smtClean="0">
                <a:latin typeface="Times New Roman" pitchFamily="18" charset="0"/>
                <a:cs typeface="Times New Roman" pitchFamily="18" charset="0"/>
              </a:rPr>
              <a:t>State co-operative Banks </a:t>
            </a:r>
          </a:p>
          <a:p>
            <a:pPr algn="just"/>
            <a:r>
              <a:rPr lang="en-US" sz="2800" dirty="0" smtClean="0">
                <a:latin typeface="Times New Roman" pitchFamily="18" charset="0"/>
                <a:cs typeface="Times New Roman" pitchFamily="18" charset="0"/>
              </a:rPr>
              <a:t>Central co-operative banks </a:t>
            </a:r>
          </a:p>
          <a:p>
            <a:pPr algn="just"/>
            <a:r>
              <a:rPr lang="en-US" sz="2800" dirty="0" smtClean="0">
                <a:latin typeface="Times New Roman" pitchFamily="18" charset="0"/>
                <a:cs typeface="Times New Roman" pitchFamily="18" charset="0"/>
              </a:rPr>
              <a:t>Primary Agriculture Credit Societies </a:t>
            </a:r>
          </a:p>
          <a:p>
            <a:pPr eaLnBrk="1" hangingPunct="1"/>
            <a:endParaRPr lang="en-US" dirty="0" smtClean="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6F265912-70DC-4D88-8F15-AE5521EBAC58}" type="slidenum">
              <a:rPr lang="en-US" altLang="en-US"/>
              <a:pPr>
                <a:defRPr/>
              </a:pPr>
              <a:t>11</a:t>
            </a:fld>
            <a:endParaRPr lang="en-US" altLang="en-US"/>
          </a:p>
        </p:txBody>
      </p:sp>
      <p:sp>
        <p:nvSpPr>
          <p:cNvPr id="9219" name="Rectangle 2"/>
          <p:cNvSpPr>
            <a:spLocks noGrp="1" noChangeArrowheads="1"/>
          </p:cNvSpPr>
          <p:nvPr>
            <p:ph type="title"/>
          </p:nvPr>
        </p:nvSpPr>
        <p:spPr>
          <a:xfrm>
            <a:off x="457200" y="152400"/>
            <a:ext cx="8229600" cy="838200"/>
          </a:xfrm>
        </p:spPr>
        <p:txBody>
          <a:bodyPr>
            <a:normAutofit/>
          </a:bodyPr>
          <a:lstStyle/>
          <a:p>
            <a:pPr eaLnBrk="1" hangingPunct="1"/>
            <a:r>
              <a:rPr lang="en-US" sz="3800" dirty="0" smtClean="0">
                <a:latin typeface="Times New Roman" pitchFamily="18" charset="0"/>
                <a:cs typeface="Times New Roman" pitchFamily="18" charset="0"/>
              </a:rPr>
              <a:t>Development Banks</a:t>
            </a:r>
          </a:p>
        </p:txBody>
      </p:sp>
      <p:sp>
        <p:nvSpPr>
          <p:cNvPr id="9220" name="Rectangle 3"/>
          <p:cNvSpPr>
            <a:spLocks noGrp="1" noChangeArrowheads="1"/>
          </p:cNvSpPr>
          <p:nvPr>
            <p:ph type="body" idx="1"/>
          </p:nvPr>
        </p:nvSpPr>
        <p:spPr>
          <a:xfrm>
            <a:off x="457200" y="990600"/>
            <a:ext cx="8229600" cy="5638800"/>
          </a:xfrm>
        </p:spPr>
        <p:txBody>
          <a:bodyPr>
            <a:normAutofit/>
          </a:bodyPr>
          <a:lstStyle/>
          <a:p>
            <a:pPr eaLnBrk="1" hangingPunct="1">
              <a:lnSpc>
                <a:spcPct val="90000"/>
              </a:lnSpc>
            </a:pPr>
            <a:r>
              <a:rPr lang="en-US" sz="2800" dirty="0" smtClean="0">
                <a:latin typeface="Times New Roman" pitchFamily="18" charset="0"/>
                <a:cs typeface="Times New Roman" pitchFamily="18" charset="0"/>
              </a:rPr>
              <a:t>A development bank may be defined as a financial institution concerned with providing all types of financial assistance to business units in the form of loans, underwriting, investment and guarantee operations and promotional activities-economic development in general and industrial development in particular</a:t>
            </a:r>
          </a:p>
          <a:p>
            <a:pPr eaLnBrk="1" hangingPunct="1">
              <a:lnSpc>
                <a:spcPct val="90000"/>
              </a:lnSpc>
            </a:pPr>
            <a:r>
              <a:rPr lang="en-US" sz="2800" dirty="0" smtClean="0">
                <a:latin typeface="Times New Roman" pitchFamily="18" charset="0"/>
                <a:cs typeface="Times New Roman" pitchFamily="18" charset="0"/>
              </a:rPr>
              <a:t>A development bank is basically a term lending institution. It is a multipurpose financial institution with a broad development outlook. </a:t>
            </a:r>
          </a:p>
          <a:p>
            <a:pPr>
              <a:lnSpc>
                <a:spcPct val="90000"/>
              </a:lnSpc>
            </a:pPr>
            <a:r>
              <a:rPr lang="en-US" sz="2800" dirty="0" smtClean="0">
                <a:latin typeface="Times New Roman" pitchFamily="18" charset="0"/>
                <a:cs typeface="Times New Roman" pitchFamily="18" charset="0"/>
              </a:rPr>
              <a:t>The industrial finance corporation of India, the first development bank was established in 1948. Subsequently many other institutions were set-up. </a:t>
            </a:r>
            <a:r>
              <a:rPr lang="fr-FR" sz="2800" dirty="0" smtClean="0">
                <a:latin typeface="Times New Roman" pitchFamily="18" charset="0"/>
                <a:cs typeface="Times New Roman" pitchFamily="18" charset="0"/>
              </a:rPr>
              <a:t>Ex. IDBI, IFCI, SIDBI etc.</a:t>
            </a:r>
            <a:endParaRPr lang="en-US" sz="2800" dirty="0" smtClean="0">
              <a:latin typeface="Times New Roman" pitchFamily="18" charset="0"/>
              <a:cs typeface="Times New Roman" pitchFamily="18"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78D1919-D5E7-4155-A091-30DC225A0804}" type="slidenum">
              <a:rPr lang="en-US" altLang="en-US"/>
              <a:pPr>
                <a:defRPr/>
              </a:pPr>
              <a:t>12</a:t>
            </a:fld>
            <a:endParaRPr lang="en-US" altLang="en-US"/>
          </a:p>
        </p:txBody>
      </p:sp>
      <p:sp>
        <p:nvSpPr>
          <p:cNvPr id="11267" name="Rectangle 2"/>
          <p:cNvSpPr>
            <a:spLocks noGrp="1" noChangeArrowheads="1"/>
          </p:cNvSpPr>
          <p:nvPr>
            <p:ph type="title"/>
          </p:nvPr>
        </p:nvSpPr>
        <p:spPr/>
        <p:txBody>
          <a:bodyPr>
            <a:normAutofit/>
          </a:bodyPr>
          <a:lstStyle/>
          <a:p>
            <a:pPr eaLnBrk="1" hangingPunct="1"/>
            <a:r>
              <a:rPr lang="en-US" sz="3800" dirty="0" smtClean="0">
                <a:latin typeface="Times New Roman" pitchFamily="18" charset="0"/>
                <a:cs typeface="Times New Roman" pitchFamily="18" charset="0"/>
              </a:rPr>
              <a:t>Functions of Development Banks</a:t>
            </a:r>
          </a:p>
        </p:txBody>
      </p:sp>
      <p:sp>
        <p:nvSpPr>
          <p:cNvPr id="11268" name="Rectangle 3"/>
          <p:cNvSpPr>
            <a:spLocks noGrp="1" noChangeArrowheads="1"/>
          </p:cNvSpPr>
          <p:nvPr>
            <p:ph type="body" idx="1"/>
          </p:nvPr>
        </p:nvSpPr>
        <p:spPr>
          <a:xfrm>
            <a:off x="457200" y="1447800"/>
            <a:ext cx="8229600" cy="4953000"/>
          </a:xfrm>
        </p:spPr>
        <p:txBody>
          <a:bodyPr>
            <a:normAutofit/>
          </a:bodyPr>
          <a:lstStyle/>
          <a:p>
            <a:pPr eaLnBrk="1" hangingPunct="1">
              <a:lnSpc>
                <a:spcPct val="90000"/>
              </a:lnSpc>
            </a:pPr>
            <a:r>
              <a:rPr lang="en-US" dirty="0" smtClean="0">
                <a:latin typeface="Times New Roman" pitchFamily="18" charset="0"/>
                <a:cs typeface="Times New Roman" pitchFamily="18" charset="0"/>
              </a:rPr>
              <a:t>Fostering industrial growth</a:t>
            </a:r>
          </a:p>
          <a:p>
            <a:pPr eaLnBrk="1" hangingPunct="1">
              <a:lnSpc>
                <a:spcPct val="90000"/>
              </a:lnSpc>
            </a:pPr>
            <a:r>
              <a:rPr lang="en-US" dirty="0" smtClean="0">
                <a:latin typeface="Times New Roman" pitchFamily="18" charset="0"/>
                <a:cs typeface="Times New Roman" pitchFamily="18" charset="0"/>
              </a:rPr>
              <a:t> Providing Long term assistant</a:t>
            </a:r>
          </a:p>
          <a:p>
            <a:pPr eaLnBrk="1" hangingPunct="1">
              <a:lnSpc>
                <a:spcPct val="90000"/>
              </a:lnSpc>
            </a:pPr>
            <a:r>
              <a:rPr lang="en-US" dirty="0" smtClean="0">
                <a:latin typeface="Times New Roman" pitchFamily="18" charset="0"/>
                <a:cs typeface="Times New Roman" pitchFamily="18" charset="0"/>
              </a:rPr>
              <a:t>Balanced development</a:t>
            </a:r>
          </a:p>
          <a:p>
            <a:pPr eaLnBrk="1" hangingPunct="1">
              <a:lnSpc>
                <a:spcPct val="90000"/>
              </a:lnSpc>
            </a:pPr>
            <a:r>
              <a:rPr lang="en-US" dirty="0" smtClean="0">
                <a:latin typeface="Times New Roman" pitchFamily="18" charset="0"/>
                <a:cs typeface="Times New Roman" pitchFamily="18" charset="0"/>
              </a:rPr>
              <a:t>Providing Promotional services</a:t>
            </a:r>
          </a:p>
          <a:p>
            <a:pPr eaLnBrk="1" hangingPunct="1">
              <a:lnSpc>
                <a:spcPct val="90000"/>
              </a:lnSpc>
            </a:pPr>
            <a:r>
              <a:rPr lang="en-US" dirty="0" smtClean="0">
                <a:latin typeface="Times New Roman" pitchFamily="18" charset="0"/>
                <a:cs typeface="Times New Roman" pitchFamily="18" charset="0"/>
              </a:rPr>
              <a:t>Infrastructure building</a:t>
            </a:r>
          </a:p>
          <a:p>
            <a:pPr eaLnBrk="1" hangingPunct="1">
              <a:lnSpc>
                <a:spcPct val="90000"/>
              </a:lnSpc>
            </a:pPr>
            <a:r>
              <a:rPr lang="en-US" dirty="0" smtClean="0">
                <a:latin typeface="Times New Roman" pitchFamily="18" charset="0"/>
                <a:cs typeface="Times New Roman" pitchFamily="18" charset="0"/>
              </a:rPr>
              <a:t>Entrepreneur Development</a:t>
            </a:r>
          </a:p>
          <a:p>
            <a:pPr eaLnBrk="1" hangingPunct="1">
              <a:lnSpc>
                <a:spcPct val="90000"/>
              </a:lnSpc>
            </a:pPr>
            <a:r>
              <a:rPr lang="en-US" dirty="0" smtClean="0">
                <a:latin typeface="Times New Roman" pitchFamily="18" charset="0"/>
                <a:cs typeface="Times New Roman" pitchFamily="18" charset="0"/>
              </a:rPr>
              <a:t>Fulfilling Socio economic objectives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D76BB7D-6682-4314-9817-42FB449C7F38}" type="slidenum">
              <a:rPr lang="en-US" altLang="en-US"/>
              <a:pPr>
                <a:defRPr/>
              </a:pPr>
              <a:t>13</a:t>
            </a:fld>
            <a:endParaRPr lang="en-US" altLang="en-US"/>
          </a:p>
        </p:txBody>
      </p:sp>
      <p:sp>
        <p:nvSpPr>
          <p:cNvPr id="12291" name="Rectangle 2"/>
          <p:cNvSpPr>
            <a:spLocks noGrp="1" noChangeArrowheads="1"/>
          </p:cNvSpPr>
          <p:nvPr>
            <p:ph type="title"/>
          </p:nvPr>
        </p:nvSpPr>
        <p:spPr>
          <a:xfrm>
            <a:off x="533400" y="228600"/>
            <a:ext cx="8229600" cy="788988"/>
          </a:xfrm>
        </p:spPr>
        <p:txBody>
          <a:bodyPr/>
          <a:lstStyle/>
          <a:p>
            <a:pPr eaLnBrk="1" hangingPunct="1"/>
            <a:r>
              <a:rPr lang="en-US" dirty="0" smtClean="0">
                <a:latin typeface="Times New Roman" pitchFamily="18" charset="0"/>
                <a:cs typeface="Times New Roman" pitchFamily="18" charset="0"/>
              </a:rPr>
              <a:t>Investment Banks</a:t>
            </a:r>
          </a:p>
        </p:txBody>
      </p:sp>
      <p:sp>
        <p:nvSpPr>
          <p:cNvPr id="12292" name="Rectangle 3"/>
          <p:cNvSpPr>
            <a:spLocks noGrp="1" noChangeArrowheads="1"/>
          </p:cNvSpPr>
          <p:nvPr>
            <p:ph type="body" idx="1"/>
          </p:nvPr>
        </p:nvSpPr>
        <p:spPr>
          <a:xfrm>
            <a:off x="304800" y="1219200"/>
            <a:ext cx="8610600" cy="5334000"/>
          </a:xfrm>
        </p:spPr>
        <p:txBody>
          <a:bodyPr>
            <a:normAutofit/>
          </a:bodyPr>
          <a:lstStyle/>
          <a:p>
            <a:pPr algn="just">
              <a:lnSpc>
                <a:spcPct val="90000"/>
              </a:lnSpc>
            </a:pPr>
            <a:r>
              <a:rPr lang="en-US" sz="2800" b="1" dirty="0" smtClean="0">
                <a:latin typeface="Times New Roman" pitchFamily="18" charset="0"/>
                <a:cs typeface="Times New Roman" pitchFamily="18" charset="0"/>
              </a:rPr>
              <a:t>Meaning</a:t>
            </a:r>
            <a:r>
              <a:rPr lang="en-US" sz="2800" dirty="0" smtClean="0">
                <a:latin typeface="Times New Roman" pitchFamily="18" charset="0"/>
                <a:cs typeface="Times New Roman" pitchFamily="18" charset="0"/>
              </a:rPr>
              <a:t>: Financial intermediaries that acquire the savings of people and direct these funds into the business enterprises seeking capital for the acquisition of plant and equipment and for holding inventories are called ‘investment banks’. </a:t>
            </a:r>
          </a:p>
          <a:p>
            <a:pPr algn="just">
              <a:lnSpc>
                <a:spcPct val="90000"/>
              </a:lnSpc>
            </a:pPr>
            <a:r>
              <a:rPr lang="en-US" sz="2800" b="1" dirty="0" smtClean="0">
                <a:latin typeface="Times New Roman" pitchFamily="18" charset="0"/>
                <a:cs typeface="Times New Roman" pitchFamily="18" charset="0"/>
              </a:rPr>
              <a:t>Features</a:t>
            </a:r>
            <a:r>
              <a:rPr lang="en-US" sz="2800" dirty="0" smtClean="0">
                <a:latin typeface="Times New Roman" pitchFamily="18" charset="0"/>
                <a:cs typeface="Times New Roman" pitchFamily="18" charset="0"/>
              </a:rPr>
              <a:t>: Long term financing, Security, merchandiser, Security middlemen, Insurer, Underwriter</a:t>
            </a:r>
          </a:p>
          <a:p>
            <a:pPr algn="just">
              <a:lnSpc>
                <a:spcPct val="90000"/>
              </a:lnSpc>
            </a:pPr>
            <a:r>
              <a:rPr lang="en-US" sz="2800" b="1" dirty="0" smtClean="0">
                <a:latin typeface="Times New Roman" pitchFamily="18" charset="0"/>
                <a:cs typeface="Times New Roman" pitchFamily="18" charset="0"/>
              </a:rPr>
              <a:t>Functions</a:t>
            </a:r>
            <a:r>
              <a:rPr lang="en-US" sz="2800" dirty="0" smtClean="0">
                <a:latin typeface="Times New Roman" pitchFamily="18" charset="0"/>
                <a:cs typeface="Times New Roman" pitchFamily="18" charset="0"/>
              </a:rPr>
              <a:t>: Capital formation, Underwriting, Purchase of securities, Selling of securities, Advisory services, Acting as dealer</a:t>
            </a:r>
            <a:r>
              <a:rPr lang="en-US" sz="2800" b="1" dirty="0" smtClean="0"/>
              <a:t>. </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B8068A6-E870-4F47-A2AC-F31C807969AA}" type="slidenum">
              <a:rPr lang="en-US" altLang="en-US"/>
              <a:pPr>
                <a:defRPr/>
              </a:pPr>
              <a:t>14</a:t>
            </a:fld>
            <a:endParaRPr lang="en-US" altLang="en-US"/>
          </a:p>
        </p:txBody>
      </p:sp>
      <p:sp>
        <p:nvSpPr>
          <p:cNvPr id="16387" name="Rectangle 2"/>
          <p:cNvSpPr>
            <a:spLocks noGrp="1" noChangeArrowheads="1"/>
          </p:cNvSpPr>
          <p:nvPr>
            <p:ph type="title"/>
          </p:nvPr>
        </p:nvSpPr>
        <p:spPr/>
        <p:txBody>
          <a:bodyPr/>
          <a:lstStyle/>
          <a:p>
            <a:pPr eaLnBrk="1" hangingPunct="1"/>
            <a:r>
              <a:rPr lang="en-US" dirty="0" smtClean="0">
                <a:latin typeface="Times New Roman" pitchFamily="18" charset="0"/>
                <a:cs typeface="Times New Roman" pitchFamily="18" charset="0"/>
              </a:rPr>
              <a:t>Merchant Banks</a:t>
            </a:r>
          </a:p>
        </p:txBody>
      </p:sp>
      <p:sp>
        <p:nvSpPr>
          <p:cNvPr id="16388" name="Rectangle 3"/>
          <p:cNvSpPr>
            <a:spLocks noGrp="1" noChangeArrowheads="1"/>
          </p:cNvSpPr>
          <p:nvPr>
            <p:ph type="body" idx="1"/>
          </p:nvPr>
        </p:nvSpPr>
        <p:spPr>
          <a:xfrm>
            <a:off x="228600" y="1219200"/>
            <a:ext cx="8610600" cy="4911725"/>
          </a:xfrm>
        </p:spPr>
        <p:txBody>
          <a:bodyPr>
            <a:normAutofit/>
          </a:bodyPr>
          <a:lstStyle/>
          <a:p>
            <a:pPr algn="just"/>
            <a:r>
              <a:rPr lang="en-US" sz="2800" b="1" dirty="0" smtClean="0">
                <a:latin typeface="Times New Roman" pitchFamily="18" charset="0"/>
                <a:cs typeface="Times New Roman" pitchFamily="18" charset="0"/>
              </a:rPr>
              <a:t>Meaning</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Institution that render wide range of services such as the management of customer’s securities, portfolio management, counseling, insurance, etc are called ‘Merchant Banks’.</a:t>
            </a:r>
          </a:p>
          <a:p>
            <a:pPr algn="just"/>
            <a:r>
              <a:rPr lang="en-US" sz="2800" b="1" dirty="0" smtClean="0">
                <a:latin typeface="Times New Roman" pitchFamily="18" charset="0"/>
                <a:cs typeface="Times New Roman" pitchFamily="18" charset="0"/>
              </a:rPr>
              <a:t>Functions</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Sponsoring issues, Loan syndication, Servicing of issues, Portfolio, management, Arranging fixed deposits, Helps in merger&amp; acquisition</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List of commercial banks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Public sector bank</a:t>
            </a:r>
            <a:endParaRPr lang="en-US"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381000" y="1447800"/>
          <a:ext cx="7086600" cy="5105397"/>
        </p:xfrm>
        <a:graphic>
          <a:graphicData uri="http://schemas.openxmlformats.org/drawingml/2006/table">
            <a:tbl>
              <a:tblPr firstRow="1" bandRow="1">
                <a:tableStyleId>{2D5ABB26-0587-4C30-8999-92F81FD0307C}</a:tableStyleId>
              </a:tblPr>
              <a:tblGrid>
                <a:gridCol w="3429000"/>
                <a:gridCol w="3657600"/>
              </a:tblGrid>
              <a:tr h="464127">
                <a:tc>
                  <a:txBody>
                    <a:bodyPr/>
                    <a:lstStyle/>
                    <a:p>
                      <a:pPr algn="l" fontAlgn="b"/>
                      <a:r>
                        <a:rPr lang="en-US" sz="2000" u="none" strike="noStrike" dirty="0">
                          <a:latin typeface="Times New Roman" pitchFamily="18" charset="0"/>
                          <a:cs typeface="Times New Roman" pitchFamily="18" charset="0"/>
                        </a:rPr>
                        <a:t>State Bank of India </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tc>
                <a:tc>
                  <a:txBody>
                    <a:bodyPr/>
                    <a:lstStyle/>
                    <a:p>
                      <a:pPr algn="l" fontAlgn="b"/>
                      <a:r>
                        <a:rPr lang="en-US" sz="2000" u="none" strike="noStrike" dirty="0">
                          <a:latin typeface="Times New Roman" pitchFamily="18" charset="0"/>
                          <a:cs typeface="Times New Roman" pitchFamily="18" charset="0"/>
                        </a:rPr>
                        <a:t>Punjab &amp; Sind Bank</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tc>
              </a:tr>
              <a:tr h="464127">
                <a:tc>
                  <a:txBody>
                    <a:bodyPr/>
                    <a:lstStyle/>
                    <a:p>
                      <a:pPr algn="l" fontAlgn="b"/>
                      <a:r>
                        <a:rPr lang="en-US" sz="2000" u="none" strike="noStrike" dirty="0">
                          <a:latin typeface="Times New Roman" pitchFamily="18" charset="0"/>
                          <a:cs typeface="Times New Roman" pitchFamily="18" charset="0"/>
                        </a:rPr>
                        <a:t> Dena Bank  </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tc>
                <a:tc>
                  <a:txBody>
                    <a:bodyPr/>
                    <a:lstStyle/>
                    <a:p>
                      <a:pPr algn="l" fontAlgn="b"/>
                      <a:r>
                        <a:rPr lang="en-US" sz="2000" u="none" strike="noStrike" dirty="0">
                          <a:latin typeface="Times New Roman" pitchFamily="18" charset="0"/>
                          <a:cs typeface="Times New Roman" pitchFamily="18" charset="0"/>
                        </a:rPr>
                        <a:t>Bank of Maharashtra</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tc>
              </a:tr>
              <a:tr h="464127">
                <a:tc>
                  <a:txBody>
                    <a:bodyPr/>
                    <a:lstStyle/>
                    <a:p>
                      <a:pPr algn="l" fontAlgn="b"/>
                      <a:r>
                        <a:rPr lang="en-US" sz="2000" u="none" strike="noStrike">
                          <a:latin typeface="Times New Roman" pitchFamily="18" charset="0"/>
                          <a:cs typeface="Times New Roman" pitchFamily="18" charset="0"/>
                        </a:rPr>
                        <a:t> Allahabad Bank</a:t>
                      </a:r>
                      <a:endParaRPr lang="en-US" sz="2000" b="0" i="0" u="none" strike="noStrike">
                        <a:solidFill>
                          <a:srgbClr val="000000"/>
                        </a:solidFill>
                        <a:latin typeface="Times New Roman" pitchFamily="18" charset="0"/>
                        <a:cs typeface="Times New Roman" pitchFamily="18" charset="0"/>
                      </a:endParaRPr>
                    </a:p>
                  </a:txBody>
                  <a:tcPr marL="9525" marR="9525" marT="9525" marB="0" anchor="b"/>
                </a:tc>
                <a:tc>
                  <a:txBody>
                    <a:bodyPr/>
                    <a:lstStyle/>
                    <a:p>
                      <a:pPr algn="l" fontAlgn="b"/>
                      <a:r>
                        <a:rPr lang="en-US" sz="2000" u="none" strike="noStrike" dirty="0">
                          <a:latin typeface="Times New Roman" pitchFamily="18" charset="0"/>
                          <a:cs typeface="Times New Roman" pitchFamily="18" charset="0"/>
                        </a:rPr>
                        <a:t>Punjab National Bank</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tc>
              </a:tr>
              <a:tr h="464127">
                <a:tc>
                  <a:txBody>
                    <a:bodyPr/>
                    <a:lstStyle/>
                    <a:p>
                      <a:pPr algn="l" fontAlgn="b"/>
                      <a:r>
                        <a:rPr lang="en-US" sz="2000" u="none" strike="noStrike">
                          <a:latin typeface="Times New Roman" pitchFamily="18" charset="0"/>
                          <a:cs typeface="Times New Roman" pitchFamily="18" charset="0"/>
                        </a:rPr>
                        <a:t> Indian Bank </a:t>
                      </a:r>
                      <a:endParaRPr lang="en-US" sz="2000" b="0" i="0" u="none" strike="noStrike">
                        <a:solidFill>
                          <a:srgbClr val="000000"/>
                        </a:solidFill>
                        <a:latin typeface="Times New Roman" pitchFamily="18" charset="0"/>
                        <a:cs typeface="Times New Roman" pitchFamily="18" charset="0"/>
                      </a:endParaRPr>
                    </a:p>
                  </a:txBody>
                  <a:tcPr marL="9525" marR="9525" marT="9525" marB="0" anchor="b"/>
                </a:tc>
                <a:tc>
                  <a:txBody>
                    <a:bodyPr/>
                    <a:lstStyle/>
                    <a:p>
                      <a:pPr algn="l" fontAlgn="b"/>
                      <a:r>
                        <a:rPr lang="en-US" sz="2000" u="none" strike="noStrike" dirty="0" err="1">
                          <a:latin typeface="Times New Roman" pitchFamily="18" charset="0"/>
                          <a:cs typeface="Times New Roman" pitchFamily="18" charset="0"/>
                        </a:rPr>
                        <a:t>Canara</a:t>
                      </a:r>
                      <a:r>
                        <a:rPr lang="en-US" sz="2000" u="none" strike="noStrike" dirty="0">
                          <a:latin typeface="Times New Roman" pitchFamily="18" charset="0"/>
                          <a:cs typeface="Times New Roman" pitchFamily="18" charset="0"/>
                        </a:rPr>
                        <a:t> Bank</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tc>
              </a:tr>
              <a:tr h="464127">
                <a:tc>
                  <a:txBody>
                    <a:bodyPr/>
                    <a:lstStyle/>
                    <a:p>
                      <a:pPr algn="l" fontAlgn="b"/>
                      <a:r>
                        <a:rPr lang="en-US" sz="2000" u="none" strike="noStrike">
                          <a:latin typeface="Times New Roman" pitchFamily="18" charset="0"/>
                          <a:cs typeface="Times New Roman" pitchFamily="18" charset="0"/>
                        </a:rPr>
                        <a:t> Andhra Bank</a:t>
                      </a:r>
                      <a:endParaRPr lang="en-US" sz="2000" b="0" i="0" u="none" strike="noStrike">
                        <a:solidFill>
                          <a:srgbClr val="000000"/>
                        </a:solidFill>
                        <a:latin typeface="Times New Roman" pitchFamily="18" charset="0"/>
                        <a:cs typeface="Times New Roman" pitchFamily="18" charset="0"/>
                      </a:endParaRPr>
                    </a:p>
                  </a:txBody>
                  <a:tcPr marL="9525" marR="9525" marT="9525" marB="0" anchor="b"/>
                </a:tc>
                <a:tc>
                  <a:txBody>
                    <a:bodyPr/>
                    <a:lstStyle/>
                    <a:p>
                      <a:pPr algn="l" fontAlgn="b"/>
                      <a:r>
                        <a:rPr lang="en-US" sz="2000" u="none" strike="noStrike" dirty="0">
                          <a:latin typeface="Times New Roman" pitchFamily="18" charset="0"/>
                          <a:cs typeface="Times New Roman" pitchFamily="18" charset="0"/>
                        </a:rPr>
                        <a:t>Syndicate Bank</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tc>
              </a:tr>
              <a:tr h="464127">
                <a:tc>
                  <a:txBody>
                    <a:bodyPr/>
                    <a:lstStyle/>
                    <a:p>
                      <a:pPr algn="l" fontAlgn="b"/>
                      <a:r>
                        <a:rPr lang="en-US" sz="2000" u="none" strike="noStrike">
                          <a:latin typeface="Times New Roman" pitchFamily="18" charset="0"/>
                          <a:cs typeface="Times New Roman" pitchFamily="18" charset="0"/>
                        </a:rPr>
                        <a:t> Indian Overseas Bank</a:t>
                      </a:r>
                      <a:endParaRPr lang="en-US" sz="2000" b="0" i="0" u="none" strike="noStrike">
                        <a:solidFill>
                          <a:srgbClr val="000000"/>
                        </a:solidFill>
                        <a:latin typeface="Times New Roman" pitchFamily="18" charset="0"/>
                        <a:cs typeface="Times New Roman" pitchFamily="18" charset="0"/>
                      </a:endParaRPr>
                    </a:p>
                  </a:txBody>
                  <a:tcPr marL="9525" marR="9525" marT="9525" marB="0" anchor="b"/>
                </a:tc>
                <a:tc>
                  <a:txBody>
                    <a:bodyPr/>
                    <a:lstStyle/>
                    <a:p>
                      <a:pPr algn="l" fontAlgn="b"/>
                      <a:r>
                        <a:rPr lang="en-US" sz="2000" u="none" strike="noStrike" dirty="0">
                          <a:latin typeface="Times New Roman" pitchFamily="18" charset="0"/>
                          <a:cs typeface="Times New Roman" pitchFamily="18" charset="0"/>
                        </a:rPr>
                        <a:t>Central Bank of India</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tc>
              </a:tr>
              <a:tr h="464127">
                <a:tc>
                  <a:txBody>
                    <a:bodyPr/>
                    <a:lstStyle/>
                    <a:p>
                      <a:pPr algn="l" fontAlgn="b"/>
                      <a:r>
                        <a:rPr lang="en-US" sz="2000" u="none" strike="noStrike">
                          <a:latin typeface="Times New Roman" pitchFamily="18" charset="0"/>
                          <a:cs typeface="Times New Roman" pitchFamily="18" charset="0"/>
                        </a:rPr>
                        <a:t> Bank of Baroda</a:t>
                      </a:r>
                      <a:endParaRPr lang="en-US" sz="2000" b="0" i="0" u="none" strike="noStrike">
                        <a:solidFill>
                          <a:srgbClr val="000000"/>
                        </a:solidFill>
                        <a:latin typeface="Times New Roman" pitchFamily="18" charset="0"/>
                        <a:cs typeface="Times New Roman" pitchFamily="18" charset="0"/>
                      </a:endParaRPr>
                    </a:p>
                  </a:txBody>
                  <a:tcPr marL="9525" marR="9525" marT="9525" marB="0" anchor="b"/>
                </a:tc>
                <a:tc>
                  <a:txBody>
                    <a:bodyPr/>
                    <a:lstStyle/>
                    <a:p>
                      <a:pPr algn="l" fontAlgn="b"/>
                      <a:r>
                        <a:rPr lang="en-US" sz="2000" u="none" strike="noStrike" dirty="0">
                          <a:latin typeface="Times New Roman" pitchFamily="18" charset="0"/>
                          <a:cs typeface="Times New Roman" pitchFamily="18" charset="0"/>
                        </a:rPr>
                        <a:t>Union Bank of India</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tc>
              </a:tr>
              <a:tr h="464127">
                <a:tc>
                  <a:txBody>
                    <a:bodyPr/>
                    <a:lstStyle/>
                    <a:p>
                      <a:pPr algn="l" fontAlgn="b"/>
                      <a:r>
                        <a:rPr lang="en-US" sz="2000" u="none" strike="noStrike">
                          <a:latin typeface="Times New Roman" pitchFamily="18" charset="0"/>
                          <a:cs typeface="Times New Roman" pitchFamily="18" charset="0"/>
                        </a:rPr>
                        <a:t> Oriental Bank of Commerce</a:t>
                      </a:r>
                      <a:endParaRPr lang="en-US" sz="2000" b="0" i="0" u="none" strike="noStrike">
                        <a:solidFill>
                          <a:srgbClr val="000000"/>
                        </a:solidFill>
                        <a:latin typeface="Times New Roman" pitchFamily="18" charset="0"/>
                        <a:cs typeface="Times New Roman" pitchFamily="18" charset="0"/>
                      </a:endParaRPr>
                    </a:p>
                  </a:txBody>
                  <a:tcPr marL="9525" marR="9525" marT="9525" marB="0" anchor="b"/>
                </a:tc>
                <a:tc>
                  <a:txBody>
                    <a:bodyPr/>
                    <a:lstStyle/>
                    <a:p>
                      <a:pPr algn="l" fontAlgn="b"/>
                      <a:r>
                        <a:rPr lang="en-US" sz="2000" u="none" strike="noStrike" dirty="0">
                          <a:latin typeface="Times New Roman" pitchFamily="18" charset="0"/>
                          <a:cs typeface="Times New Roman" pitchFamily="18" charset="0"/>
                        </a:rPr>
                        <a:t>Corporation Bank</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tc>
              </a:tr>
              <a:tr h="464127">
                <a:tc>
                  <a:txBody>
                    <a:bodyPr/>
                    <a:lstStyle/>
                    <a:p>
                      <a:pPr algn="l" fontAlgn="b"/>
                      <a:r>
                        <a:rPr lang="en-US" sz="2000" u="none" strike="noStrike">
                          <a:latin typeface="Times New Roman" pitchFamily="18" charset="0"/>
                          <a:cs typeface="Times New Roman" pitchFamily="18" charset="0"/>
                        </a:rPr>
                        <a:t> Bank of India</a:t>
                      </a:r>
                      <a:endParaRPr lang="en-US" sz="2000" b="0" i="0" u="none" strike="noStrike">
                        <a:solidFill>
                          <a:srgbClr val="000000"/>
                        </a:solidFill>
                        <a:latin typeface="Times New Roman" pitchFamily="18" charset="0"/>
                        <a:cs typeface="Times New Roman" pitchFamily="18" charset="0"/>
                      </a:endParaRPr>
                    </a:p>
                  </a:txBody>
                  <a:tcPr marL="9525" marR="9525" marT="9525" marB="0" anchor="b"/>
                </a:tc>
                <a:tc>
                  <a:txBody>
                    <a:bodyPr/>
                    <a:lstStyle/>
                    <a:p>
                      <a:pPr algn="l" fontAlgn="b"/>
                      <a:r>
                        <a:rPr lang="en-US" sz="2000" u="none" strike="noStrike" dirty="0">
                          <a:latin typeface="Times New Roman" pitchFamily="18" charset="0"/>
                          <a:cs typeface="Times New Roman" pitchFamily="18" charset="0"/>
                        </a:rPr>
                        <a:t>United Bank of India</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tc>
              </a:tr>
              <a:tr h="464127">
                <a:tc>
                  <a:txBody>
                    <a:bodyPr/>
                    <a:lstStyle/>
                    <a:p>
                      <a:pPr algn="l" fontAlgn="b"/>
                      <a:r>
                        <a:rPr lang="en-US" sz="2000" u="none" strike="noStrike">
                          <a:latin typeface="Times New Roman" pitchFamily="18" charset="0"/>
                          <a:cs typeface="Times New Roman" pitchFamily="18" charset="0"/>
                        </a:rPr>
                        <a:t>IDBI Bank</a:t>
                      </a:r>
                      <a:endParaRPr lang="en-US" sz="2000" b="0" i="0" u="none" strike="noStrike">
                        <a:solidFill>
                          <a:srgbClr val="000000"/>
                        </a:solidFill>
                        <a:latin typeface="Times New Roman" pitchFamily="18" charset="0"/>
                        <a:cs typeface="Times New Roman" pitchFamily="18" charset="0"/>
                      </a:endParaRPr>
                    </a:p>
                  </a:txBody>
                  <a:tcPr marL="9525" marR="9525" marT="9525" marB="0" anchor="b"/>
                </a:tc>
                <a:tc>
                  <a:txBody>
                    <a:bodyPr/>
                    <a:lstStyle/>
                    <a:p>
                      <a:pPr algn="l" fontAlgn="b"/>
                      <a:r>
                        <a:rPr lang="en-US" sz="2000" u="none" strike="noStrike" dirty="0">
                          <a:latin typeface="Times New Roman" pitchFamily="18" charset="0"/>
                          <a:cs typeface="Times New Roman" pitchFamily="18" charset="0"/>
                        </a:rPr>
                        <a:t>UCO Bank</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tc>
              </a:tr>
              <a:tr h="464127">
                <a:tc>
                  <a:txBody>
                    <a:bodyPr/>
                    <a:lstStyle/>
                    <a:p>
                      <a:pPr algn="l" fontAlgn="b"/>
                      <a:r>
                        <a:rPr lang="en-US" sz="2000" u="none" strike="noStrike">
                          <a:latin typeface="Times New Roman" pitchFamily="18" charset="0"/>
                          <a:cs typeface="Times New Roman" pitchFamily="18" charset="0"/>
                        </a:rPr>
                        <a:t>Vijaya Bank </a:t>
                      </a:r>
                      <a:endParaRPr lang="en-US" sz="2000" b="0" i="0" u="none" strike="noStrike">
                        <a:solidFill>
                          <a:srgbClr val="000000"/>
                        </a:solidFill>
                        <a:latin typeface="Times New Roman" pitchFamily="18" charset="0"/>
                        <a:cs typeface="Times New Roman" pitchFamily="18" charset="0"/>
                      </a:endParaRPr>
                    </a:p>
                  </a:txBody>
                  <a:tcPr marL="9525" marR="9525" marT="9525" marB="0" anchor="b"/>
                </a:tc>
                <a:tc>
                  <a:txBody>
                    <a:bodyPr/>
                    <a:lstStyle/>
                    <a:p>
                      <a:pPr algn="l" fontAlgn="b"/>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latin typeface="Times New Roman" pitchFamily="18" charset="0"/>
                <a:cs typeface="Times New Roman" pitchFamily="18" charset="0"/>
              </a:rPr>
              <a:t>Indian private banks</a:t>
            </a:r>
            <a:endParaRPr lang="en-US" dirty="0">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nvPr>
        </p:nvGraphicFramePr>
        <p:xfrm>
          <a:off x="457200" y="990601"/>
          <a:ext cx="8686800" cy="5652413"/>
        </p:xfrm>
        <a:graphic>
          <a:graphicData uri="http://schemas.openxmlformats.org/drawingml/2006/table">
            <a:tbl>
              <a:tblPr firstRow="1" bandRow="1">
                <a:tableStyleId>{2D5ABB26-0587-4C30-8999-92F81FD0307C}</a:tableStyleId>
              </a:tblPr>
              <a:tblGrid>
                <a:gridCol w="4343400"/>
                <a:gridCol w="4343400"/>
              </a:tblGrid>
              <a:tr h="436338">
                <a:tc>
                  <a:txBody>
                    <a:bodyPr/>
                    <a:lstStyle/>
                    <a:p>
                      <a:pPr algn="l" rtl="0" fontAlgn="b"/>
                      <a:r>
                        <a:rPr lang="en-US" sz="2000" u="none" strike="noStrike" dirty="0">
                          <a:latin typeface="Times New Roman" pitchFamily="18" charset="0"/>
                          <a:cs typeface="Times New Roman" pitchFamily="18" charset="0"/>
                        </a:rPr>
                        <a:t>*Axis Bank   </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tc>
                <a:tc>
                  <a:txBody>
                    <a:bodyPr/>
                    <a:lstStyle/>
                    <a:p>
                      <a:pPr algn="l" rtl="0" fontAlgn="b"/>
                      <a:r>
                        <a:rPr lang="en-US" sz="2000" u="none" strike="noStrike" dirty="0">
                          <a:latin typeface="Times New Roman" pitchFamily="18" charset="0"/>
                          <a:cs typeface="Times New Roman" pitchFamily="18" charset="0"/>
                        </a:rPr>
                        <a:t>*</a:t>
                      </a:r>
                      <a:r>
                        <a:rPr lang="en-US" sz="2000" u="none" strike="noStrike" dirty="0" err="1">
                          <a:latin typeface="Times New Roman" pitchFamily="18" charset="0"/>
                          <a:cs typeface="Times New Roman" pitchFamily="18" charset="0"/>
                        </a:rPr>
                        <a:t>IndusInd</a:t>
                      </a:r>
                      <a:r>
                        <a:rPr lang="en-US" sz="2000" u="none" strike="noStrike" dirty="0">
                          <a:latin typeface="Times New Roman" pitchFamily="18" charset="0"/>
                          <a:cs typeface="Times New Roman" pitchFamily="18" charset="0"/>
                        </a:rPr>
                        <a:t> Bank   </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tc>
              </a:tr>
              <a:tr h="436338">
                <a:tc>
                  <a:txBody>
                    <a:bodyPr/>
                    <a:lstStyle/>
                    <a:p>
                      <a:pPr algn="l" rtl="0" fontAlgn="b"/>
                      <a:r>
                        <a:rPr lang="en-US" sz="2000" u="none" strike="noStrike" dirty="0">
                          <a:latin typeface="Times New Roman" pitchFamily="18" charset="0"/>
                          <a:cs typeface="Times New Roman" pitchFamily="18" charset="0"/>
                        </a:rPr>
                        <a:t>*Bank of Rajasthan    </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tc>
                <a:tc>
                  <a:txBody>
                    <a:bodyPr/>
                    <a:lstStyle/>
                    <a:p>
                      <a:pPr algn="l" rtl="0" fontAlgn="b"/>
                      <a:r>
                        <a:rPr lang="en-US" sz="2000" u="none" strike="noStrike" dirty="0">
                          <a:latin typeface="Times New Roman" pitchFamily="18" charset="0"/>
                          <a:cs typeface="Times New Roman" pitchFamily="18" charset="0"/>
                        </a:rPr>
                        <a:t>*ING </a:t>
                      </a:r>
                      <a:r>
                        <a:rPr lang="en-US" sz="2000" u="none" strike="noStrike" dirty="0" err="1">
                          <a:latin typeface="Times New Roman" pitchFamily="18" charset="0"/>
                          <a:cs typeface="Times New Roman" pitchFamily="18" charset="0"/>
                        </a:rPr>
                        <a:t>Vysya</a:t>
                      </a:r>
                      <a:r>
                        <a:rPr lang="en-US" sz="2000" u="none" strike="noStrike" dirty="0">
                          <a:latin typeface="Times New Roman" pitchFamily="18" charset="0"/>
                          <a:cs typeface="Times New Roman" pitchFamily="18" charset="0"/>
                        </a:rPr>
                        <a:t> Bank    </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tc>
              </a:tr>
              <a:tr h="436338">
                <a:tc>
                  <a:txBody>
                    <a:bodyPr/>
                    <a:lstStyle/>
                    <a:p>
                      <a:pPr algn="l" rtl="0" fontAlgn="b"/>
                      <a:r>
                        <a:rPr lang="en-US" sz="2000" u="none" strike="noStrike">
                          <a:latin typeface="Times New Roman" pitchFamily="18" charset="0"/>
                          <a:cs typeface="Times New Roman" pitchFamily="18" charset="0"/>
                        </a:rPr>
                        <a:t>*Bharat Overseas Bank    </a:t>
                      </a:r>
                      <a:endParaRPr lang="en-US" sz="2000" b="0" i="0" u="none" strike="noStrike">
                        <a:solidFill>
                          <a:srgbClr val="000000"/>
                        </a:solidFill>
                        <a:latin typeface="Times New Roman" pitchFamily="18" charset="0"/>
                        <a:cs typeface="Times New Roman" pitchFamily="18" charset="0"/>
                      </a:endParaRPr>
                    </a:p>
                  </a:txBody>
                  <a:tcPr marL="9525" marR="9525" marT="9525" marB="0" anchor="b"/>
                </a:tc>
                <a:tc>
                  <a:txBody>
                    <a:bodyPr/>
                    <a:lstStyle/>
                    <a:p>
                      <a:pPr algn="l" rtl="0" fontAlgn="b"/>
                      <a:r>
                        <a:rPr lang="en-US" sz="2000" u="none" strike="noStrike" dirty="0">
                          <a:latin typeface="Times New Roman" pitchFamily="18" charset="0"/>
                          <a:cs typeface="Times New Roman" pitchFamily="18" charset="0"/>
                        </a:rPr>
                        <a:t>*Jammu &amp; Kashmir Bank   </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tc>
              </a:tr>
              <a:tr h="436338">
                <a:tc>
                  <a:txBody>
                    <a:bodyPr/>
                    <a:lstStyle/>
                    <a:p>
                      <a:pPr algn="l" rtl="0" fontAlgn="b"/>
                      <a:r>
                        <a:rPr lang="en-US" sz="2000" u="none" strike="noStrike">
                          <a:latin typeface="Times New Roman" pitchFamily="18" charset="0"/>
                          <a:cs typeface="Times New Roman" pitchFamily="18" charset="0"/>
                        </a:rPr>
                        <a:t>*Catholic Syrian Bank   </a:t>
                      </a:r>
                      <a:endParaRPr lang="en-US" sz="2000" b="0" i="0" u="none" strike="noStrike">
                        <a:solidFill>
                          <a:srgbClr val="000000"/>
                        </a:solidFill>
                        <a:latin typeface="Times New Roman" pitchFamily="18" charset="0"/>
                        <a:cs typeface="Times New Roman" pitchFamily="18" charset="0"/>
                      </a:endParaRPr>
                    </a:p>
                  </a:txBody>
                  <a:tcPr marL="9525" marR="9525" marT="9525" marB="0" anchor="b"/>
                </a:tc>
                <a:tc>
                  <a:txBody>
                    <a:bodyPr/>
                    <a:lstStyle/>
                    <a:p>
                      <a:pPr algn="l" rtl="0" fontAlgn="b"/>
                      <a:r>
                        <a:rPr lang="en-US" sz="2000" u="none" strike="noStrike" dirty="0">
                          <a:latin typeface="Times New Roman" pitchFamily="18" charset="0"/>
                          <a:cs typeface="Times New Roman" pitchFamily="18" charset="0"/>
                        </a:rPr>
                        <a:t>*Karnataka Bank Limited   </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tc>
              </a:tr>
              <a:tr h="436338">
                <a:tc>
                  <a:txBody>
                    <a:bodyPr/>
                    <a:lstStyle/>
                    <a:p>
                      <a:pPr algn="l" rtl="0" fontAlgn="b"/>
                      <a:r>
                        <a:rPr lang="en-US" sz="2000" u="none" strike="noStrike">
                          <a:latin typeface="Times New Roman" pitchFamily="18" charset="0"/>
                          <a:cs typeface="Times New Roman" pitchFamily="18" charset="0"/>
                        </a:rPr>
                        <a:t>*Centurion Bank of Punjab   </a:t>
                      </a:r>
                      <a:endParaRPr lang="en-US" sz="2000" b="0" i="0" u="none" strike="noStrike">
                        <a:solidFill>
                          <a:srgbClr val="000000"/>
                        </a:solidFill>
                        <a:latin typeface="Times New Roman" pitchFamily="18" charset="0"/>
                        <a:cs typeface="Times New Roman" pitchFamily="18" charset="0"/>
                      </a:endParaRPr>
                    </a:p>
                  </a:txBody>
                  <a:tcPr marL="9525" marR="9525" marT="9525" marB="0" anchor="b"/>
                </a:tc>
                <a:tc>
                  <a:txBody>
                    <a:bodyPr/>
                    <a:lstStyle/>
                    <a:p>
                      <a:pPr algn="l" rtl="0" fontAlgn="b"/>
                      <a:r>
                        <a:rPr lang="en-US" sz="2000" u="none" strike="noStrike">
                          <a:latin typeface="Times New Roman" pitchFamily="18" charset="0"/>
                          <a:cs typeface="Times New Roman" pitchFamily="18" charset="0"/>
                        </a:rPr>
                        <a:t>*Karur Vysya Bank   </a:t>
                      </a:r>
                      <a:endParaRPr lang="en-US" sz="2000" b="0" i="0" u="none" strike="noStrike">
                        <a:solidFill>
                          <a:srgbClr val="000000"/>
                        </a:solidFill>
                        <a:latin typeface="Times New Roman" pitchFamily="18" charset="0"/>
                        <a:cs typeface="Times New Roman" pitchFamily="18" charset="0"/>
                      </a:endParaRPr>
                    </a:p>
                  </a:txBody>
                  <a:tcPr marL="9525" marR="9525" marT="9525" marB="0" anchor="b"/>
                </a:tc>
              </a:tr>
              <a:tr h="436338">
                <a:tc>
                  <a:txBody>
                    <a:bodyPr/>
                    <a:lstStyle/>
                    <a:p>
                      <a:pPr algn="l" rtl="0" fontAlgn="b"/>
                      <a:r>
                        <a:rPr lang="en-US" sz="2000" u="none" strike="noStrike">
                          <a:latin typeface="Times New Roman" pitchFamily="18" charset="0"/>
                          <a:cs typeface="Times New Roman" pitchFamily="18" charset="0"/>
                        </a:rPr>
                        <a:t>*City Union Bank   </a:t>
                      </a:r>
                      <a:endParaRPr lang="en-US" sz="2000" b="0" i="0" u="none" strike="noStrike">
                        <a:solidFill>
                          <a:srgbClr val="000000"/>
                        </a:solidFill>
                        <a:latin typeface="Times New Roman" pitchFamily="18" charset="0"/>
                        <a:cs typeface="Times New Roman" pitchFamily="18" charset="0"/>
                      </a:endParaRPr>
                    </a:p>
                  </a:txBody>
                  <a:tcPr marL="9525" marR="9525" marT="9525" marB="0" anchor="b"/>
                </a:tc>
                <a:tc>
                  <a:txBody>
                    <a:bodyPr/>
                    <a:lstStyle/>
                    <a:p>
                      <a:pPr algn="l" rtl="0" fontAlgn="b"/>
                      <a:r>
                        <a:rPr lang="en-US" sz="2000" u="none" strike="noStrike">
                          <a:latin typeface="Times New Roman" pitchFamily="18" charset="0"/>
                          <a:cs typeface="Times New Roman" pitchFamily="18" charset="0"/>
                        </a:rPr>
                        <a:t>*Kotak Mahindra Bank    </a:t>
                      </a:r>
                      <a:endParaRPr lang="en-US" sz="2000" b="0" i="0" u="none" strike="noStrike">
                        <a:solidFill>
                          <a:srgbClr val="000000"/>
                        </a:solidFill>
                        <a:latin typeface="Times New Roman" pitchFamily="18" charset="0"/>
                        <a:cs typeface="Times New Roman" pitchFamily="18" charset="0"/>
                      </a:endParaRPr>
                    </a:p>
                  </a:txBody>
                  <a:tcPr marL="9525" marR="9525" marT="9525" marB="0" anchor="b"/>
                </a:tc>
              </a:tr>
              <a:tr h="436338">
                <a:tc>
                  <a:txBody>
                    <a:bodyPr/>
                    <a:lstStyle/>
                    <a:p>
                      <a:pPr algn="l" rtl="0" fontAlgn="b"/>
                      <a:r>
                        <a:rPr lang="en-US" sz="2000" u="none" strike="noStrike">
                          <a:latin typeface="Times New Roman" pitchFamily="18" charset="0"/>
                          <a:cs typeface="Times New Roman" pitchFamily="18" charset="0"/>
                        </a:rPr>
                        <a:t>*Development Credit Bank    </a:t>
                      </a:r>
                      <a:endParaRPr lang="en-US" sz="2000" b="0" i="0" u="none" strike="noStrike">
                        <a:solidFill>
                          <a:srgbClr val="000000"/>
                        </a:solidFill>
                        <a:latin typeface="Times New Roman" pitchFamily="18" charset="0"/>
                        <a:cs typeface="Times New Roman" pitchFamily="18" charset="0"/>
                      </a:endParaRPr>
                    </a:p>
                  </a:txBody>
                  <a:tcPr marL="9525" marR="9525" marT="9525" marB="0" anchor="b"/>
                </a:tc>
                <a:tc>
                  <a:txBody>
                    <a:bodyPr/>
                    <a:lstStyle/>
                    <a:p>
                      <a:pPr algn="l" rtl="0" fontAlgn="b"/>
                      <a:r>
                        <a:rPr lang="en-US" sz="2000" u="none" strike="noStrike">
                          <a:latin typeface="Times New Roman" pitchFamily="18" charset="0"/>
                          <a:cs typeface="Times New Roman" pitchFamily="18" charset="0"/>
                        </a:rPr>
                        <a:t>*Lakshmi Vilas Bank    </a:t>
                      </a:r>
                      <a:endParaRPr lang="en-US" sz="2000" b="0" i="0" u="none" strike="noStrike">
                        <a:solidFill>
                          <a:srgbClr val="000000"/>
                        </a:solidFill>
                        <a:latin typeface="Times New Roman" pitchFamily="18" charset="0"/>
                        <a:cs typeface="Times New Roman" pitchFamily="18" charset="0"/>
                      </a:endParaRPr>
                    </a:p>
                  </a:txBody>
                  <a:tcPr marL="9525" marR="9525" marT="9525" marB="0" anchor="b"/>
                </a:tc>
              </a:tr>
              <a:tr h="436338">
                <a:tc>
                  <a:txBody>
                    <a:bodyPr/>
                    <a:lstStyle/>
                    <a:p>
                      <a:pPr algn="l" rtl="0" fontAlgn="b"/>
                      <a:r>
                        <a:rPr lang="en-US" sz="2000" u="none" strike="noStrike">
                          <a:latin typeface="Times New Roman" pitchFamily="18" charset="0"/>
                          <a:cs typeface="Times New Roman" pitchFamily="18" charset="0"/>
                        </a:rPr>
                        <a:t>*Dhanalakshmi Bank   </a:t>
                      </a:r>
                      <a:endParaRPr lang="en-US" sz="2000" b="0" i="0" u="none" strike="noStrike">
                        <a:solidFill>
                          <a:srgbClr val="000000"/>
                        </a:solidFill>
                        <a:latin typeface="Times New Roman" pitchFamily="18" charset="0"/>
                        <a:cs typeface="Times New Roman" pitchFamily="18" charset="0"/>
                      </a:endParaRPr>
                    </a:p>
                  </a:txBody>
                  <a:tcPr marL="9525" marR="9525" marT="9525" marB="0" anchor="b"/>
                </a:tc>
                <a:tc>
                  <a:txBody>
                    <a:bodyPr/>
                    <a:lstStyle/>
                    <a:p>
                      <a:pPr algn="l" rtl="0" fontAlgn="b"/>
                      <a:r>
                        <a:rPr lang="en-US" sz="2000" u="none" strike="noStrike" dirty="0">
                          <a:latin typeface="Times New Roman" pitchFamily="18" charset="0"/>
                          <a:cs typeface="Times New Roman" pitchFamily="18" charset="0"/>
                        </a:rPr>
                        <a:t>*</a:t>
                      </a:r>
                      <a:r>
                        <a:rPr lang="en-US" sz="2000" u="none" strike="noStrike" dirty="0" err="1">
                          <a:latin typeface="Times New Roman" pitchFamily="18" charset="0"/>
                          <a:cs typeface="Times New Roman" pitchFamily="18" charset="0"/>
                        </a:rPr>
                        <a:t>Nainital</a:t>
                      </a:r>
                      <a:r>
                        <a:rPr lang="en-US" sz="2000" u="none" strike="noStrike" dirty="0">
                          <a:latin typeface="Times New Roman" pitchFamily="18" charset="0"/>
                          <a:cs typeface="Times New Roman" pitchFamily="18" charset="0"/>
                        </a:rPr>
                        <a:t> Bank   </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tc>
              </a:tr>
              <a:tr h="436338">
                <a:tc>
                  <a:txBody>
                    <a:bodyPr/>
                    <a:lstStyle/>
                    <a:p>
                      <a:pPr algn="l" rtl="0" fontAlgn="b"/>
                      <a:r>
                        <a:rPr lang="en-US" sz="2000" u="none" strike="noStrike">
                          <a:latin typeface="Times New Roman" pitchFamily="18" charset="0"/>
                          <a:cs typeface="Times New Roman" pitchFamily="18" charset="0"/>
                        </a:rPr>
                        <a:t>*Federal Bank   </a:t>
                      </a:r>
                      <a:endParaRPr lang="en-US" sz="2000" b="0" i="0" u="none" strike="noStrike">
                        <a:solidFill>
                          <a:srgbClr val="000000"/>
                        </a:solidFill>
                        <a:latin typeface="Times New Roman" pitchFamily="18" charset="0"/>
                        <a:cs typeface="Times New Roman" pitchFamily="18" charset="0"/>
                      </a:endParaRPr>
                    </a:p>
                  </a:txBody>
                  <a:tcPr marL="9525" marR="9525" marT="9525" marB="0" anchor="b"/>
                </a:tc>
                <a:tc>
                  <a:txBody>
                    <a:bodyPr/>
                    <a:lstStyle/>
                    <a:p>
                      <a:pPr algn="l" rtl="0" fontAlgn="b"/>
                      <a:r>
                        <a:rPr lang="en-US" sz="2000" u="none" strike="noStrike" dirty="0">
                          <a:latin typeface="Times New Roman" pitchFamily="18" charset="0"/>
                          <a:cs typeface="Times New Roman" pitchFamily="18" charset="0"/>
                        </a:rPr>
                        <a:t>*</a:t>
                      </a:r>
                      <a:r>
                        <a:rPr lang="en-US" sz="2000" u="none" strike="noStrike" dirty="0" err="1">
                          <a:latin typeface="Times New Roman" pitchFamily="18" charset="0"/>
                          <a:cs typeface="Times New Roman" pitchFamily="18" charset="0"/>
                        </a:rPr>
                        <a:t>Ratnakar</a:t>
                      </a:r>
                      <a:r>
                        <a:rPr lang="en-US" sz="2000" u="none" strike="noStrike" dirty="0">
                          <a:latin typeface="Times New Roman" pitchFamily="18" charset="0"/>
                          <a:cs typeface="Times New Roman" pitchFamily="18" charset="0"/>
                        </a:rPr>
                        <a:t> Bank   </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tc>
              </a:tr>
              <a:tr h="416357">
                <a:tc>
                  <a:txBody>
                    <a:bodyPr/>
                    <a:lstStyle/>
                    <a:p>
                      <a:pPr algn="l" rtl="0" fontAlgn="b"/>
                      <a:r>
                        <a:rPr lang="en-US" sz="2000" u="none" strike="noStrike">
                          <a:latin typeface="Times New Roman" pitchFamily="18" charset="0"/>
                          <a:cs typeface="Times New Roman" pitchFamily="18" charset="0"/>
                        </a:rPr>
                        <a:t>*Ganesh Bank of Kurundwad   </a:t>
                      </a:r>
                      <a:endParaRPr lang="en-US" sz="2000" b="0" i="0" u="none" strike="noStrike">
                        <a:solidFill>
                          <a:srgbClr val="000000"/>
                        </a:solidFill>
                        <a:latin typeface="Times New Roman" pitchFamily="18" charset="0"/>
                        <a:cs typeface="Times New Roman" pitchFamily="18" charset="0"/>
                      </a:endParaRPr>
                    </a:p>
                  </a:txBody>
                  <a:tcPr marL="9525" marR="9525" marT="9525" marB="0" anchor="b"/>
                </a:tc>
                <a:tc>
                  <a:txBody>
                    <a:bodyPr/>
                    <a:lstStyle/>
                    <a:p>
                      <a:pPr algn="l" rtl="0" fontAlgn="b"/>
                      <a:r>
                        <a:rPr lang="en-US" sz="2000" u="none" strike="noStrike">
                          <a:latin typeface="Times New Roman" pitchFamily="18" charset="0"/>
                          <a:cs typeface="Times New Roman" pitchFamily="18" charset="0"/>
                        </a:rPr>
                        <a:t>*SBI Commercial and International Bank   </a:t>
                      </a:r>
                      <a:endParaRPr lang="en-US" sz="2000" b="0" i="0" u="none" strike="noStrike">
                        <a:solidFill>
                          <a:srgbClr val="000000"/>
                        </a:solidFill>
                        <a:latin typeface="Times New Roman" pitchFamily="18" charset="0"/>
                        <a:cs typeface="Times New Roman" pitchFamily="18" charset="0"/>
                      </a:endParaRPr>
                    </a:p>
                  </a:txBody>
                  <a:tcPr marL="9525" marR="9525" marT="9525" marB="0" anchor="b"/>
                </a:tc>
              </a:tr>
              <a:tr h="436338">
                <a:tc>
                  <a:txBody>
                    <a:bodyPr/>
                    <a:lstStyle/>
                    <a:p>
                      <a:pPr algn="l" rtl="0" fontAlgn="b"/>
                      <a:r>
                        <a:rPr lang="en-US" sz="2000" u="none" strike="noStrike">
                          <a:latin typeface="Times New Roman" pitchFamily="18" charset="0"/>
                          <a:cs typeface="Times New Roman" pitchFamily="18" charset="0"/>
                        </a:rPr>
                        <a:t>*HDFC Bank   </a:t>
                      </a:r>
                      <a:endParaRPr lang="en-US" sz="2000" b="0" i="0" u="none" strike="noStrike">
                        <a:solidFill>
                          <a:srgbClr val="000000"/>
                        </a:solidFill>
                        <a:latin typeface="Times New Roman" pitchFamily="18" charset="0"/>
                        <a:cs typeface="Times New Roman" pitchFamily="18" charset="0"/>
                      </a:endParaRPr>
                    </a:p>
                  </a:txBody>
                  <a:tcPr marL="9525" marR="9525" marT="9525" marB="0" anchor="b"/>
                </a:tc>
                <a:tc>
                  <a:txBody>
                    <a:bodyPr/>
                    <a:lstStyle/>
                    <a:p>
                      <a:pPr algn="l" rtl="0" fontAlgn="b"/>
                      <a:r>
                        <a:rPr lang="en-US" sz="2000" u="none" strike="noStrike" dirty="0">
                          <a:latin typeface="Times New Roman" pitchFamily="18" charset="0"/>
                          <a:cs typeface="Times New Roman" pitchFamily="18" charset="0"/>
                        </a:rPr>
                        <a:t>*South Indian Bank    </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tc>
              </a:tr>
              <a:tr h="436338">
                <a:tc>
                  <a:txBody>
                    <a:bodyPr/>
                    <a:lstStyle/>
                    <a:p>
                      <a:pPr algn="l" rtl="0" fontAlgn="b"/>
                      <a:r>
                        <a:rPr lang="en-US" sz="2000" u="none" strike="noStrike">
                          <a:latin typeface="Times New Roman" pitchFamily="18" charset="0"/>
                          <a:cs typeface="Times New Roman" pitchFamily="18" charset="0"/>
                        </a:rPr>
                        <a:t>*ICICI Bank   </a:t>
                      </a:r>
                      <a:endParaRPr lang="en-US" sz="2000" b="0" i="0" u="none" strike="noStrike">
                        <a:solidFill>
                          <a:srgbClr val="000000"/>
                        </a:solidFill>
                        <a:latin typeface="Times New Roman" pitchFamily="18" charset="0"/>
                        <a:cs typeface="Times New Roman" pitchFamily="18" charset="0"/>
                      </a:endParaRPr>
                    </a:p>
                  </a:txBody>
                  <a:tcPr marL="9525" marR="9525" marT="9525" marB="0" anchor="b"/>
                </a:tc>
                <a:tc>
                  <a:txBody>
                    <a:bodyPr/>
                    <a:lstStyle/>
                    <a:p>
                      <a:pPr algn="l" rtl="0" fontAlgn="b"/>
                      <a:r>
                        <a:rPr lang="en-US" sz="2000" u="none" strike="noStrike" dirty="0">
                          <a:latin typeface="Times New Roman" pitchFamily="18" charset="0"/>
                          <a:cs typeface="Times New Roman" pitchFamily="18" charset="0"/>
                        </a:rPr>
                        <a:t>*</a:t>
                      </a:r>
                      <a:r>
                        <a:rPr lang="en-US" sz="2000" u="none" strike="noStrike" dirty="0" err="1">
                          <a:latin typeface="Times New Roman" pitchFamily="18" charset="0"/>
                          <a:cs typeface="Times New Roman" pitchFamily="18" charset="0"/>
                        </a:rPr>
                        <a:t>Tamilnad</a:t>
                      </a:r>
                      <a:r>
                        <a:rPr lang="en-US" sz="2000" u="none" strike="noStrike" dirty="0">
                          <a:latin typeface="Times New Roman" pitchFamily="18" charset="0"/>
                          <a:cs typeface="Times New Roman" pitchFamily="18" charset="0"/>
                        </a:rPr>
                        <a:t> Mercantile Bank Ltd.   </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tc>
              </a:tr>
              <a:tr h="436338">
                <a:tc>
                  <a:txBody>
                    <a:bodyPr/>
                    <a:lstStyle/>
                    <a:p>
                      <a:pPr algn="l" rtl="0" fontAlgn="b"/>
                      <a:r>
                        <a:rPr lang="en-US" sz="2000" u="none" strike="noStrike">
                          <a:latin typeface="Times New Roman" pitchFamily="18" charset="0"/>
                          <a:cs typeface="Times New Roman" pitchFamily="18" charset="0"/>
                        </a:rPr>
                        <a:t>*YES Bank  </a:t>
                      </a:r>
                      <a:endParaRPr lang="en-US" sz="2000" b="0" i="0" u="none" strike="noStrike">
                        <a:solidFill>
                          <a:srgbClr val="000000"/>
                        </a:solidFill>
                        <a:latin typeface="Times New Roman" pitchFamily="18" charset="0"/>
                        <a:cs typeface="Times New Roman" pitchFamily="18" charset="0"/>
                      </a:endParaRPr>
                    </a:p>
                  </a:txBody>
                  <a:tcPr marL="9525" marR="9525" marT="9525" marB="0" anchor="b"/>
                </a:tc>
                <a:tc>
                  <a:txBody>
                    <a:bodyPr/>
                    <a:lstStyle/>
                    <a:p>
                      <a:pPr algn="l" fontAlgn="b"/>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pPr eaLnBrk="1" hangingPunct="1">
              <a:defRPr/>
            </a:pPr>
            <a:r>
              <a:rPr lang="en-US" sz="4000" dirty="0" smtClean="0">
                <a:latin typeface="Times New Roman" pitchFamily="18" charset="0"/>
                <a:cs typeface="Times New Roman" pitchFamily="18" charset="0"/>
              </a:rPr>
              <a:t>List of Foreign banks in India</a:t>
            </a:r>
            <a:endParaRPr lang="en-US" sz="4000" dirty="0" smtClean="0"/>
          </a:p>
        </p:txBody>
      </p:sp>
      <p:sp>
        <p:nvSpPr>
          <p:cNvPr id="38915" name="Rectangle 3"/>
          <p:cNvSpPr>
            <a:spLocks noGrp="1" noChangeArrowheads="1"/>
          </p:cNvSpPr>
          <p:nvPr>
            <p:ph type="body" sz="half" idx="1"/>
          </p:nvPr>
        </p:nvSpPr>
        <p:spPr>
          <a:xfrm>
            <a:off x="457200" y="1219200"/>
            <a:ext cx="6781800" cy="5638800"/>
          </a:xfrm>
        </p:spPr>
        <p:txBody>
          <a:bodyPr>
            <a:normAutofit/>
          </a:bodyPr>
          <a:lstStyle/>
          <a:p>
            <a:pPr marL="609600" indent="-609600" eaLnBrk="1" hangingPunct="1">
              <a:lnSpc>
                <a:spcPct val="90000"/>
              </a:lnSpc>
              <a:defRPr/>
            </a:pPr>
            <a:endParaRPr lang="en-US" sz="2400" dirty="0" smtClean="0">
              <a:latin typeface="Times New Roman" pitchFamily="18" charset="0"/>
              <a:cs typeface="Times New Roman" pitchFamily="18" charset="0"/>
            </a:endParaRPr>
          </a:p>
          <a:p>
            <a:pPr marL="609600" indent="-609600" eaLnBrk="1" hangingPunct="1">
              <a:lnSpc>
                <a:spcPct val="90000"/>
              </a:lnSpc>
              <a:defRPr/>
            </a:pPr>
            <a:r>
              <a:rPr lang="en-US" sz="2400" dirty="0" smtClean="0">
                <a:latin typeface="Times New Roman" pitchFamily="18" charset="0"/>
                <a:cs typeface="Times New Roman" pitchFamily="18" charset="0"/>
              </a:rPr>
              <a:t>ABN-AMRO Bank</a:t>
            </a:r>
          </a:p>
          <a:p>
            <a:pPr marL="609600" indent="-609600" eaLnBrk="1" hangingPunct="1">
              <a:lnSpc>
                <a:spcPct val="90000"/>
              </a:lnSpc>
              <a:defRPr/>
            </a:pPr>
            <a:r>
              <a:rPr lang="en-US" sz="2400" dirty="0" smtClean="0">
                <a:latin typeface="Times New Roman" pitchFamily="18" charset="0"/>
                <a:cs typeface="Times New Roman" pitchFamily="18" charset="0"/>
              </a:rPr>
              <a:t>Abu Dhabi Commercial Bank Ltd </a:t>
            </a:r>
          </a:p>
          <a:p>
            <a:pPr marL="609600" indent="-609600" eaLnBrk="1" hangingPunct="1">
              <a:lnSpc>
                <a:spcPct val="90000"/>
              </a:lnSpc>
              <a:defRPr/>
            </a:pPr>
            <a:r>
              <a:rPr lang="en-US" sz="2400" dirty="0" smtClean="0">
                <a:latin typeface="Times New Roman" pitchFamily="18" charset="0"/>
                <a:cs typeface="Times New Roman" pitchFamily="18" charset="0"/>
              </a:rPr>
              <a:t>American Express Bank Ltd</a:t>
            </a:r>
          </a:p>
          <a:p>
            <a:pPr marL="609600" indent="-609600" eaLnBrk="1" hangingPunct="1">
              <a:lnSpc>
                <a:spcPct val="90000"/>
              </a:lnSpc>
              <a:defRPr/>
            </a:pPr>
            <a:r>
              <a:rPr lang="en-US" sz="2400" dirty="0" smtClean="0">
                <a:latin typeface="Times New Roman" pitchFamily="18" charset="0"/>
                <a:cs typeface="Times New Roman" pitchFamily="18" charset="0"/>
              </a:rPr>
              <a:t>Citibank </a:t>
            </a:r>
          </a:p>
          <a:p>
            <a:pPr marL="609600" indent="-609600" eaLnBrk="1" hangingPunct="1">
              <a:lnSpc>
                <a:spcPct val="90000"/>
              </a:lnSpc>
              <a:defRPr/>
            </a:pPr>
            <a:r>
              <a:rPr lang="en-US" sz="2400" dirty="0" smtClean="0">
                <a:latin typeface="Times New Roman" pitchFamily="18" charset="0"/>
                <a:cs typeface="Times New Roman" pitchFamily="18" charset="0"/>
              </a:rPr>
              <a:t>DBS Bank Ltd </a:t>
            </a:r>
          </a:p>
          <a:p>
            <a:pPr marL="609600" indent="-609600" eaLnBrk="1" hangingPunct="1">
              <a:lnSpc>
                <a:spcPct val="90000"/>
              </a:lnSpc>
              <a:defRPr/>
            </a:pPr>
            <a:r>
              <a:rPr lang="en-US" sz="2400" dirty="0" smtClean="0">
                <a:latin typeface="Times New Roman" pitchFamily="18" charset="0"/>
                <a:cs typeface="Times New Roman" pitchFamily="18" charset="0"/>
              </a:rPr>
              <a:t>Deutsche Bank </a:t>
            </a:r>
          </a:p>
          <a:p>
            <a:pPr marL="609600" indent="-609600" eaLnBrk="1" hangingPunct="1">
              <a:lnSpc>
                <a:spcPct val="90000"/>
              </a:lnSpc>
              <a:defRPr/>
            </a:pPr>
            <a:r>
              <a:rPr lang="en-US" sz="2400" dirty="0" smtClean="0">
                <a:latin typeface="Times New Roman" pitchFamily="18" charset="0"/>
                <a:cs typeface="Times New Roman" pitchFamily="18" charset="0"/>
              </a:rPr>
              <a:t>HSBC Ltd</a:t>
            </a:r>
          </a:p>
          <a:p>
            <a:pPr marL="609600" indent="-609600" eaLnBrk="1" hangingPunct="1">
              <a:lnSpc>
                <a:spcPct val="90000"/>
              </a:lnSpc>
              <a:defRPr/>
            </a:pPr>
            <a:r>
              <a:rPr lang="en-US" sz="2400" dirty="0" smtClean="0">
                <a:latin typeface="Times New Roman" pitchFamily="18" charset="0"/>
                <a:cs typeface="Times New Roman" pitchFamily="18" charset="0"/>
              </a:rPr>
              <a:t>Standard Chartered Bank</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The Role of Reserve Bank of India (RBI) -Banker’s Bank</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229600" cy="4876800"/>
          </a:xfrm>
        </p:spPr>
        <p:txBody>
          <a:bodyPr>
            <a:normAutofit fontScale="85000" lnSpcReduction="10000"/>
          </a:bodyPr>
          <a:lstStyle/>
          <a:p>
            <a:pPr algn="just"/>
            <a:r>
              <a:rPr lang="en-US" dirty="0" smtClean="0">
                <a:latin typeface="Times New Roman" pitchFamily="18" charset="0"/>
                <a:cs typeface="Times New Roman" pitchFamily="18" charset="0"/>
              </a:rPr>
              <a:t>The Reserve Bank of India (RBI) is the central bank of India, and was established on April 1, 1935 in accordance with the provisions of the Reserve Bank of India Act, 1934. Since its inception, it has been headquartered in Mumbai. Though originally privately owned, RBI has been fully owned by the Government of India since nationalization in 1949.</a:t>
            </a:r>
          </a:p>
          <a:p>
            <a:pPr algn="just"/>
            <a:r>
              <a:rPr lang="en-US" dirty="0" smtClean="0">
                <a:latin typeface="Times New Roman" pitchFamily="18" charset="0"/>
                <a:cs typeface="Times New Roman" pitchFamily="18" charset="0"/>
              </a:rPr>
              <a:t>RBI is governed by a central board (headed by a Governor) appointed by the Central Government.RBI has 22 regional offices across India. The Reserve Bank of India was set up on the recommendations of the Hilton Young Commission.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latin typeface="Times New Roman" pitchFamily="18" charset="0"/>
                <a:cs typeface="Times New Roman" pitchFamily="18" charset="0"/>
              </a:rPr>
              <a:t>Functions of RBI</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53000"/>
          </a:xfrm>
        </p:spPr>
        <p:txBody>
          <a:bodyPr>
            <a:normAutofit fontScale="77500" lnSpcReduction="20000"/>
          </a:bodyPr>
          <a:lstStyle/>
          <a:p>
            <a:r>
              <a:rPr lang="en-US" u="sng" dirty="0" smtClean="0">
                <a:latin typeface="Times New Roman" pitchFamily="18" charset="0"/>
                <a:cs typeface="Times New Roman" pitchFamily="18" charset="0"/>
              </a:rPr>
              <a:t>Monetary Authority</a:t>
            </a:r>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Formulates, implements and monitors the monetary policy.</a:t>
            </a:r>
          </a:p>
          <a:p>
            <a:r>
              <a:rPr lang="en-US" dirty="0" smtClean="0">
                <a:latin typeface="Times New Roman" pitchFamily="18" charset="0"/>
                <a:cs typeface="Times New Roman" pitchFamily="18" charset="0"/>
              </a:rPr>
              <a:t>Objective: maintaining price stability and ensuring adequate flow of credit to productive sectors</a:t>
            </a:r>
          </a:p>
          <a:p>
            <a:r>
              <a:rPr lang="en-US" u="sng" dirty="0" smtClean="0">
                <a:latin typeface="Times New Roman" pitchFamily="18" charset="0"/>
                <a:cs typeface="Times New Roman" pitchFamily="18" charset="0"/>
              </a:rPr>
              <a:t>Regulator and supervisor of the financial system</a:t>
            </a:r>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Prescribes broad parameters of banking operations within which the country’s banking and financial system functions.</a:t>
            </a:r>
          </a:p>
          <a:p>
            <a:pPr lvl="0"/>
            <a:r>
              <a:rPr lang="en-US" dirty="0" smtClean="0">
                <a:latin typeface="Times New Roman" pitchFamily="18" charset="0"/>
                <a:cs typeface="Times New Roman" pitchFamily="18" charset="0"/>
              </a:rPr>
              <a:t>Objective: </a:t>
            </a:r>
            <a:r>
              <a:rPr lang="en-US" dirty="0" smtClean="0">
                <a:latin typeface="Times New Roman" pitchFamily="18" charset="0"/>
                <a:cs typeface="Times New Roman" pitchFamily="18" charset="0"/>
              </a:rPr>
              <a:t>Maintain </a:t>
            </a:r>
            <a:r>
              <a:rPr lang="en-US" dirty="0" smtClean="0">
                <a:latin typeface="Times New Roman" pitchFamily="18" charset="0"/>
                <a:cs typeface="Times New Roman" pitchFamily="18" charset="0"/>
              </a:rPr>
              <a:t>public confidence in the system, protect depositors’ interest and provide cost-effective banking services to the public. The Banking Ombudsman Scheme has been formulated by the Reserve Bank of India (RBI) for effective </a:t>
            </a:r>
            <a:r>
              <a:rPr lang="en-US" dirty="0" err="1" smtClean="0">
                <a:latin typeface="Times New Roman" pitchFamily="18" charset="0"/>
                <a:cs typeface="Times New Roman" pitchFamily="18" charset="0"/>
              </a:rPr>
              <a:t>redressal</a:t>
            </a:r>
            <a:r>
              <a:rPr lang="en-US" dirty="0" smtClean="0">
                <a:latin typeface="Times New Roman" pitchFamily="18" charset="0"/>
                <a:cs typeface="Times New Roman" pitchFamily="18" charset="0"/>
              </a:rPr>
              <a:t> of complaints by bank customers</a:t>
            </a:r>
          </a:p>
          <a:p>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Banking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525963"/>
          </a:xfrm>
        </p:spPr>
        <p:txBody>
          <a:bodyPr>
            <a:normAutofit fontScale="92500" lnSpcReduction="10000"/>
          </a:bodyPr>
          <a:lstStyle/>
          <a:p>
            <a:pPr marL="0" marR="0" indent="914400" algn="just">
              <a:lnSpc>
                <a:spcPct val="150000"/>
              </a:lnSpc>
              <a:spcBef>
                <a:spcPts val="0"/>
              </a:spcBef>
              <a:spcAft>
                <a:spcPts val="0"/>
              </a:spcAft>
              <a:buNone/>
            </a:pPr>
            <a:r>
              <a:rPr lang="en-US" sz="3000" dirty="0" smtClean="0">
                <a:latin typeface="Times New Roman"/>
                <a:ea typeface="Times New Roman"/>
              </a:rPr>
              <a:t>Banking Regulation Act of India, 1949 defines Banking as “accepting, for the purpose of lending or of investment of deposits of money from the public, repayable on demand or otherwise or </a:t>
            </a:r>
            <a:r>
              <a:rPr lang="en-US" sz="3000" dirty="0" err="1" smtClean="0">
                <a:latin typeface="Times New Roman"/>
                <a:ea typeface="Times New Roman"/>
              </a:rPr>
              <a:t>withdrawable</a:t>
            </a:r>
            <a:r>
              <a:rPr lang="en-US" sz="3000" dirty="0" smtClean="0">
                <a:latin typeface="Times New Roman"/>
                <a:ea typeface="Times New Roman"/>
              </a:rPr>
              <a:t> by </a:t>
            </a:r>
            <a:r>
              <a:rPr lang="en-US" sz="3000" dirty="0" err="1" smtClean="0">
                <a:latin typeface="Times New Roman"/>
                <a:ea typeface="Times New Roman"/>
              </a:rPr>
              <a:t>cheque</a:t>
            </a:r>
            <a:r>
              <a:rPr lang="en-US" sz="3000" dirty="0" smtClean="0">
                <a:latin typeface="Times New Roman"/>
                <a:ea typeface="Times New Roman"/>
              </a:rPr>
              <a:t>, draft order or otherwise.” The Reserve Bank of India Act, 1934 and the Banking Regulation Act, 1949, govern the banking operations in India</a:t>
            </a:r>
            <a:r>
              <a:rPr lang="en-US" dirty="0" smtClean="0">
                <a:latin typeface="Times New Roman"/>
                <a:ea typeface="Times New Roman"/>
              </a:rPr>
              <a:t>.</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latin typeface="Times New Roman" pitchFamily="18" charset="0"/>
                <a:cs typeface="Times New Roman" pitchFamily="18" charset="0"/>
              </a:rPr>
              <a:t>Functions of RBI cont-</a:t>
            </a:r>
            <a:endParaRPr lang="en-US" dirty="0"/>
          </a:p>
        </p:txBody>
      </p:sp>
      <p:sp>
        <p:nvSpPr>
          <p:cNvPr id="3" name="Content Placeholder 2"/>
          <p:cNvSpPr>
            <a:spLocks noGrp="1"/>
          </p:cNvSpPr>
          <p:nvPr>
            <p:ph idx="1"/>
          </p:nvPr>
        </p:nvSpPr>
        <p:spPr>
          <a:xfrm>
            <a:off x="457200" y="990600"/>
            <a:ext cx="8229600" cy="5486400"/>
          </a:xfrm>
        </p:spPr>
        <p:txBody>
          <a:bodyPr>
            <a:noAutofit/>
          </a:bodyPr>
          <a:lstStyle/>
          <a:p>
            <a:pPr algn="just"/>
            <a:r>
              <a:rPr lang="en-US" sz="2800" u="sng" dirty="0" smtClean="0">
                <a:latin typeface="Times New Roman" pitchFamily="18" charset="0"/>
                <a:cs typeface="Times New Roman" pitchFamily="18" charset="0"/>
              </a:rPr>
              <a:t>Manager of Foreign Exchange and Control</a:t>
            </a:r>
            <a:endParaRPr lang="en-US" sz="2800" dirty="0" smtClean="0">
              <a:latin typeface="Times New Roman" pitchFamily="18" charset="0"/>
              <a:cs typeface="Times New Roman" pitchFamily="18" charset="0"/>
            </a:endParaRPr>
          </a:p>
          <a:p>
            <a:pPr lvl="0" algn="just"/>
            <a:r>
              <a:rPr lang="en-US" sz="2800" dirty="0" smtClean="0">
                <a:latin typeface="Times New Roman" pitchFamily="18" charset="0"/>
                <a:cs typeface="Times New Roman" pitchFamily="18" charset="0"/>
              </a:rPr>
              <a:t>Manages the foreign exchange through Foreign Exchange  Management Act, 1999.</a:t>
            </a:r>
          </a:p>
          <a:p>
            <a:pPr lvl="0" algn="just"/>
            <a:r>
              <a:rPr lang="en-US" sz="2800" dirty="0" smtClean="0">
                <a:latin typeface="Times New Roman" pitchFamily="18" charset="0"/>
                <a:cs typeface="Times New Roman" pitchFamily="18" charset="0"/>
              </a:rPr>
              <a:t>Objective: to facilitate external trade and payment and promote orderly development and maintenance of foreign exchange market in India.</a:t>
            </a:r>
          </a:p>
          <a:p>
            <a:pPr algn="just"/>
            <a:r>
              <a:rPr lang="en-US" sz="2800" u="sng" dirty="0" smtClean="0">
                <a:latin typeface="Times New Roman" pitchFamily="18" charset="0"/>
                <a:cs typeface="Times New Roman" pitchFamily="18" charset="0"/>
              </a:rPr>
              <a:t>Issuer of currency</a:t>
            </a:r>
            <a:endParaRPr lang="en-US" sz="2800" dirty="0" smtClean="0">
              <a:latin typeface="Times New Roman" pitchFamily="18" charset="0"/>
              <a:cs typeface="Times New Roman" pitchFamily="18" charset="0"/>
            </a:endParaRPr>
          </a:p>
          <a:p>
            <a:pPr lvl="0" algn="just"/>
            <a:r>
              <a:rPr lang="en-US" sz="2800" dirty="0" smtClean="0">
                <a:latin typeface="Times New Roman" pitchFamily="18" charset="0"/>
                <a:cs typeface="Times New Roman" pitchFamily="18" charset="0"/>
              </a:rPr>
              <a:t>Issues and exchanges or destroys currency and coins not fit for circulation.</a:t>
            </a:r>
          </a:p>
          <a:p>
            <a:pPr algn="just"/>
            <a:r>
              <a:rPr lang="en-US" sz="2800" dirty="0" smtClean="0">
                <a:latin typeface="Times New Roman" pitchFamily="18" charset="0"/>
                <a:cs typeface="Times New Roman" pitchFamily="18" charset="0"/>
              </a:rPr>
              <a:t>Objective: to give the public adequate quantity of supplies of currency notes and coins and in good quality</a:t>
            </a:r>
            <a:endParaRPr lang="en-US" sz="28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dirty="0" smtClean="0">
                <a:latin typeface="Times New Roman" pitchFamily="18" charset="0"/>
                <a:cs typeface="Times New Roman" pitchFamily="18" charset="0"/>
              </a:rPr>
              <a:t>Functions of RBI cont-</a:t>
            </a:r>
            <a:endParaRPr lang="en-US" dirty="0"/>
          </a:p>
        </p:txBody>
      </p:sp>
      <p:sp>
        <p:nvSpPr>
          <p:cNvPr id="3" name="Content Placeholder 2"/>
          <p:cNvSpPr>
            <a:spLocks noGrp="1"/>
          </p:cNvSpPr>
          <p:nvPr>
            <p:ph idx="1"/>
          </p:nvPr>
        </p:nvSpPr>
        <p:spPr>
          <a:xfrm>
            <a:off x="457200" y="990600"/>
            <a:ext cx="8229600" cy="5562600"/>
          </a:xfrm>
        </p:spPr>
        <p:txBody>
          <a:bodyPr>
            <a:normAutofit/>
          </a:bodyPr>
          <a:lstStyle/>
          <a:p>
            <a:pPr algn="just"/>
            <a:r>
              <a:rPr lang="en-US" sz="2800" u="sng" dirty="0" smtClean="0">
                <a:latin typeface="Times New Roman" pitchFamily="18" charset="0"/>
                <a:cs typeface="Times New Roman" pitchFamily="18" charset="0"/>
              </a:rPr>
              <a:t>Developmental role</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Performs a wide range of promotional functions to support national objectives</a:t>
            </a:r>
          </a:p>
          <a:p>
            <a:pPr algn="just"/>
            <a:r>
              <a:rPr lang="en-US" sz="2800" u="sng" dirty="0" smtClean="0">
                <a:latin typeface="Times New Roman" pitchFamily="18" charset="0"/>
                <a:cs typeface="Times New Roman" pitchFamily="18" charset="0"/>
              </a:rPr>
              <a:t>Related Functions</a:t>
            </a:r>
            <a:endParaRPr lang="en-US" sz="2800" dirty="0" smtClean="0">
              <a:latin typeface="Times New Roman" pitchFamily="18" charset="0"/>
              <a:cs typeface="Times New Roman" pitchFamily="18" charset="0"/>
            </a:endParaRPr>
          </a:p>
          <a:p>
            <a:pPr lvl="0" algn="just"/>
            <a:r>
              <a:rPr lang="en-US" sz="2800" dirty="0" smtClean="0">
                <a:latin typeface="Times New Roman" pitchFamily="18" charset="0"/>
                <a:cs typeface="Times New Roman" pitchFamily="18" charset="0"/>
              </a:rPr>
              <a:t>Banker to the Government: performs merchant banking function for the central and the state governments; also acts as their banker.</a:t>
            </a:r>
          </a:p>
          <a:p>
            <a:pPr lvl="0" algn="just"/>
            <a:r>
              <a:rPr lang="en-US" sz="2800" dirty="0" smtClean="0">
                <a:latin typeface="Times New Roman" pitchFamily="18" charset="0"/>
                <a:cs typeface="Times New Roman" pitchFamily="18" charset="0"/>
              </a:rPr>
              <a:t>Banker to banks: maintains banking accounts of all scheduled banks.</a:t>
            </a:r>
          </a:p>
          <a:p>
            <a:pPr algn="just"/>
            <a:r>
              <a:rPr lang="en-US" sz="2800" dirty="0" smtClean="0">
                <a:latin typeface="Times New Roman" pitchFamily="18" charset="0"/>
                <a:cs typeface="Times New Roman" pitchFamily="18" charset="0"/>
              </a:rPr>
              <a:t>Owner and operator of the depository (SGL) and exchange (NDS) for government bonds</a:t>
            </a:r>
            <a:endParaRPr lang="en-US" sz="28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latin typeface="Times New Roman" pitchFamily="18" charset="0"/>
                <a:cs typeface="Times New Roman" pitchFamily="18" charset="0"/>
              </a:rPr>
              <a:t>Functions of RBI cont-</a:t>
            </a:r>
            <a:endParaRPr lang="en-US" dirty="0"/>
          </a:p>
        </p:txBody>
      </p:sp>
      <p:sp>
        <p:nvSpPr>
          <p:cNvPr id="3" name="Content Placeholder 2"/>
          <p:cNvSpPr>
            <a:spLocks noGrp="1"/>
          </p:cNvSpPr>
          <p:nvPr>
            <p:ph idx="1"/>
          </p:nvPr>
        </p:nvSpPr>
        <p:spPr>
          <a:xfrm>
            <a:off x="457200" y="990600"/>
            <a:ext cx="8229600" cy="6324600"/>
          </a:xfrm>
        </p:spPr>
        <p:txBody>
          <a:bodyPr>
            <a:normAutofit fontScale="77500" lnSpcReduction="20000"/>
          </a:bodyPr>
          <a:lstStyle/>
          <a:p>
            <a:pPr algn="just"/>
            <a:r>
              <a:rPr lang="en-US" u="sng" dirty="0" smtClean="0">
                <a:latin typeface="Times New Roman" pitchFamily="18" charset="0"/>
                <a:cs typeface="Times New Roman" pitchFamily="18" charset="0"/>
              </a:rPr>
              <a:t>Supervisory Functions: </a:t>
            </a:r>
          </a:p>
          <a:p>
            <a:pPr algn="just"/>
            <a:r>
              <a:rPr lang="en-US" dirty="0" smtClean="0">
                <a:latin typeface="Times New Roman" pitchFamily="18" charset="0"/>
                <a:cs typeface="Times New Roman" pitchFamily="18" charset="0"/>
              </a:rPr>
              <a:t>In addition to its traditional central functions, the Reserve bank has certain non-monetary functions of the nature of supervision of banks and promotion of sound banking in India. </a:t>
            </a:r>
          </a:p>
          <a:p>
            <a:pPr algn="just"/>
            <a:r>
              <a:rPr lang="en-US" dirty="0" smtClean="0">
                <a:latin typeface="Times New Roman" pitchFamily="18" charset="0"/>
                <a:cs typeface="Times New Roman" pitchFamily="18" charset="0"/>
              </a:rPr>
              <a:t>The Reserve Bank Act, 1934, and the Banking Regulation Act, 1949 have given the RBI wide powers of supervision and control over commercial and cooperative banks, relating to licensing and establishments, branch expansion, liquidity of their assets, management and methods of working, amalgamation, reconstruction and liquidation. </a:t>
            </a:r>
          </a:p>
          <a:p>
            <a:pPr algn="just"/>
            <a:r>
              <a:rPr lang="en-US" dirty="0" smtClean="0">
                <a:latin typeface="Times New Roman" pitchFamily="18" charset="0"/>
                <a:cs typeface="Times New Roman" pitchFamily="18" charset="0"/>
              </a:rPr>
              <a:t>The RBI is authorized to carry out periodical inspections of the banks and to call for returns and necessary information from them.. The supervisory functions of the RBI have helped a great deal in improving the standard of banking in India to develop on sound lines and to improve the methods of their operation.</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latin typeface="Times New Roman" pitchFamily="18" charset="0"/>
                <a:cs typeface="Times New Roman" pitchFamily="18" charset="0"/>
              </a:rPr>
              <a:t>Functions of RBI cont-</a:t>
            </a:r>
            <a:endParaRPr lang="en-US" dirty="0"/>
          </a:p>
        </p:txBody>
      </p:sp>
      <p:sp>
        <p:nvSpPr>
          <p:cNvPr id="3" name="Content Placeholder 2"/>
          <p:cNvSpPr>
            <a:spLocks noGrp="1"/>
          </p:cNvSpPr>
          <p:nvPr>
            <p:ph idx="1"/>
          </p:nvPr>
        </p:nvSpPr>
        <p:spPr>
          <a:xfrm>
            <a:off x="457200" y="457200"/>
            <a:ext cx="8229600" cy="6934200"/>
          </a:xfrm>
        </p:spPr>
        <p:txBody>
          <a:bodyPr>
            <a:normAutofit fontScale="77500" lnSpcReduction="20000"/>
          </a:bodyPr>
          <a:lstStyle/>
          <a:p>
            <a:pPr algn="just"/>
            <a:r>
              <a:rPr lang="en-US" sz="3600" u="sng" dirty="0" smtClean="0">
                <a:latin typeface="Times New Roman" pitchFamily="18" charset="0"/>
                <a:cs typeface="Times New Roman" pitchFamily="18" charset="0"/>
              </a:rPr>
              <a:t>Promotional Functions:</a:t>
            </a:r>
            <a:endParaRPr lang="en-US" sz="3600"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The Reserve Bank now performs a variety of developmental and promotional functions. The Reserve Bank promotes banking habit, extend banking facilities to rural and semi-urban areas, and establish and promote new specialized financing agencies. </a:t>
            </a:r>
          </a:p>
          <a:p>
            <a:pPr algn="just">
              <a:buNone/>
            </a:pPr>
            <a:r>
              <a:rPr lang="en-US" dirty="0" smtClean="0">
                <a:latin typeface="Times New Roman" pitchFamily="18" charset="0"/>
                <a:cs typeface="Times New Roman" pitchFamily="18" charset="0"/>
              </a:rPr>
              <a:t>     The Reserve bank has helped in the setting up of the IFCI and the SFC: it set up the Deposit Insurance Corporation of India in 1963 and the Industrial Reconstruction Corporation of India in 1972. These institutions were set up directly or indirectly by the Reserve Bank to promote saving habit and to mobilize savings, and to provide industrial finance as well as agricultural finance. </a:t>
            </a:r>
          </a:p>
          <a:p>
            <a:pPr algn="just">
              <a:buNone/>
            </a:pPr>
            <a:r>
              <a:rPr lang="en-US" dirty="0" smtClean="0">
                <a:latin typeface="Times New Roman" pitchFamily="18" charset="0"/>
                <a:cs typeface="Times New Roman" pitchFamily="18" charset="0"/>
              </a:rPr>
              <a:t>     The RBI set up the Agricultural Credit Department in 1935 to provide agricultural credit. The Bank has developed the co-operative credit movement to encourage saving, to eliminate money-lenders from the villages and to route its short term credit to agriculture. The RBI has set up the Agricultural Refinance and Development Corporation to provide long-term finance to farmers</a:t>
            </a:r>
            <a:endParaRPr lang="en-US"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534400" cy="868362"/>
          </a:xfrm>
        </p:spPr>
        <p:txBody>
          <a:bodyPr>
            <a:normAutofit fontScale="90000"/>
          </a:bodyPr>
          <a:lstStyle/>
          <a:p>
            <a:r>
              <a:rPr lang="en-US" dirty="0" smtClean="0">
                <a:latin typeface="Times New Roman" pitchFamily="18" charset="0"/>
                <a:cs typeface="Times New Roman" pitchFamily="18" charset="0"/>
              </a:rPr>
              <a:t>Products and Services offered by Banks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5181600"/>
          </a:xfrm>
        </p:spPr>
        <p:txBody>
          <a:bodyPr>
            <a:normAutofit/>
          </a:bodyPr>
          <a:lstStyle/>
          <a:p>
            <a:pPr algn="just"/>
            <a:r>
              <a:rPr lang="en-US" sz="2800" dirty="0" smtClean="0">
                <a:latin typeface="Times New Roman" pitchFamily="18" charset="0"/>
                <a:cs typeface="Times New Roman" pitchFamily="18" charset="0"/>
              </a:rPr>
              <a:t>The different products in a bank can be broadly classified into: </a:t>
            </a:r>
          </a:p>
          <a:p>
            <a:pPr lvl="0" algn="just"/>
            <a:r>
              <a:rPr lang="en-US" sz="2800" dirty="0" smtClean="0">
                <a:latin typeface="Times New Roman" pitchFamily="18" charset="0"/>
                <a:cs typeface="Times New Roman" pitchFamily="18" charset="0"/>
              </a:rPr>
              <a:t>Retail Banking</a:t>
            </a:r>
          </a:p>
          <a:p>
            <a:pPr lvl="0" algn="just"/>
            <a:r>
              <a:rPr lang="en-US" sz="2800" dirty="0" smtClean="0">
                <a:latin typeface="Times New Roman" pitchFamily="18" charset="0"/>
                <a:cs typeface="Times New Roman" pitchFamily="18" charset="0"/>
              </a:rPr>
              <a:t>Trade Finance</a:t>
            </a:r>
          </a:p>
          <a:p>
            <a:pPr lvl="0" algn="just"/>
            <a:r>
              <a:rPr lang="en-US" sz="2800" dirty="0" smtClean="0">
                <a:latin typeface="Times New Roman" pitchFamily="18" charset="0"/>
                <a:cs typeface="Times New Roman" pitchFamily="18" charset="0"/>
              </a:rPr>
              <a:t>Treasury Operations.</a:t>
            </a:r>
          </a:p>
          <a:p>
            <a:pPr algn="just"/>
            <a:r>
              <a:rPr lang="en-US" sz="2800" dirty="0" smtClean="0">
                <a:latin typeface="Times New Roman" pitchFamily="18" charset="0"/>
                <a:cs typeface="Times New Roman" pitchFamily="18" charset="0"/>
              </a:rPr>
              <a:t>Retail Banking and Trade finance operations are conducted at the branch level while the wholesale banking operations, which cover treasury operations, are at the hand office or a designated branch.</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92500" lnSpcReduction="10000"/>
          </a:bodyPr>
          <a:lstStyle/>
          <a:p>
            <a:pPr marL="0" indent="0">
              <a:buNone/>
            </a:pPr>
            <a:r>
              <a:rPr lang="en-US" b="1" dirty="0" smtClean="0">
                <a:latin typeface="Times New Roman" pitchFamily="18" charset="0"/>
                <a:cs typeface="Times New Roman" pitchFamily="18" charset="0"/>
              </a:rPr>
              <a:t>Retail Banking:</a:t>
            </a:r>
          </a:p>
          <a:p>
            <a:pPr lvl="0" algn="just"/>
            <a:r>
              <a:rPr lang="en-US" sz="3000" dirty="0" smtClean="0">
                <a:latin typeface="Times New Roman" pitchFamily="18" charset="0"/>
                <a:cs typeface="Times New Roman" pitchFamily="18" charset="0"/>
              </a:rPr>
              <a:t>Deposits</a:t>
            </a:r>
          </a:p>
          <a:p>
            <a:pPr lvl="0" algn="just"/>
            <a:r>
              <a:rPr lang="en-US" sz="3000" dirty="0" smtClean="0">
                <a:latin typeface="Times New Roman" pitchFamily="18" charset="0"/>
                <a:cs typeface="Times New Roman" pitchFamily="18" charset="0"/>
              </a:rPr>
              <a:t>Loans, Cash Credit and Overdraft</a:t>
            </a:r>
          </a:p>
          <a:p>
            <a:pPr lvl="0" algn="just"/>
            <a:r>
              <a:rPr lang="en-US" sz="3000" dirty="0" smtClean="0">
                <a:latin typeface="Times New Roman" pitchFamily="18" charset="0"/>
                <a:cs typeface="Times New Roman" pitchFamily="18" charset="0"/>
              </a:rPr>
              <a:t>Negotiating for Loans and advances</a:t>
            </a:r>
          </a:p>
          <a:p>
            <a:pPr lvl="0" algn="just"/>
            <a:r>
              <a:rPr lang="en-US" sz="3000" dirty="0" smtClean="0">
                <a:latin typeface="Times New Roman" pitchFamily="18" charset="0"/>
                <a:cs typeface="Times New Roman" pitchFamily="18" charset="0"/>
              </a:rPr>
              <a:t>Remittances</a:t>
            </a:r>
          </a:p>
          <a:p>
            <a:pPr lvl="0" algn="just"/>
            <a:r>
              <a:rPr lang="en-US" sz="3000" dirty="0" smtClean="0">
                <a:latin typeface="Times New Roman" pitchFamily="18" charset="0"/>
                <a:cs typeface="Times New Roman" pitchFamily="18" charset="0"/>
              </a:rPr>
              <a:t>Book-Keeping (maintaining all accounting records)</a:t>
            </a:r>
          </a:p>
          <a:p>
            <a:pPr lvl="0" algn="just"/>
            <a:r>
              <a:rPr lang="en-US" sz="3000" dirty="0" smtClean="0">
                <a:latin typeface="Times New Roman" pitchFamily="18" charset="0"/>
                <a:cs typeface="Times New Roman" pitchFamily="18" charset="0"/>
              </a:rPr>
              <a:t>Receiving all kinds of bonds valuable for safe keeping</a:t>
            </a:r>
          </a:p>
          <a:p>
            <a:pPr marL="0" indent="0" algn="just">
              <a:buNone/>
            </a:pPr>
            <a:r>
              <a:rPr lang="en-US" sz="3000" b="1" dirty="0" smtClean="0">
                <a:latin typeface="Times New Roman" pitchFamily="18" charset="0"/>
                <a:cs typeface="Times New Roman" pitchFamily="18" charset="0"/>
              </a:rPr>
              <a:t>Trade Finance:</a:t>
            </a:r>
            <a:endParaRPr lang="en-US" sz="3000" dirty="0" smtClean="0">
              <a:latin typeface="Times New Roman" pitchFamily="18" charset="0"/>
              <a:cs typeface="Times New Roman" pitchFamily="18" charset="0"/>
            </a:endParaRPr>
          </a:p>
          <a:p>
            <a:pPr lvl="0" algn="just"/>
            <a:r>
              <a:rPr lang="en-US" sz="3000" dirty="0" smtClean="0">
                <a:latin typeface="Times New Roman" pitchFamily="18" charset="0"/>
                <a:cs typeface="Times New Roman" pitchFamily="18" charset="0"/>
              </a:rPr>
              <a:t>Issuing and confirming of letter of credit.</a:t>
            </a:r>
          </a:p>
          <a:p>
            <a:pPr lvl="0" algn="just"/>
            <a:r>
              <a:rPr lang="en-US" sz="3000" dirty="0" smtClean="0">
                <a:latin typeface="Times New Roman" pitchFamily="18" charset="0"/>
                <a:cs typeface="Times New Roman" pitchFamily="18" charset="0"/>
              </a:rPr>
              <a:t>Drawing, accepting, discounting, buying, selling, collecting of bills of exchange, promissory notes, drafts, bill of lading and other securities</a:t>
            </a:r>
            <a:r>
              <a:rPr lang="en-US" dirty="0" smtClean="0">
                <a:latin typeface="Times New Roman" pitchFamily="18" charset="0"/>
                <a:cs typeface="Times New Roman" pitchFamily="18" charset="0"/>
              </a:rPr>
              <a:t>.</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77000"/>
          </a:xfrm>
        </p:spPr>
        <p:txBody>
          <a:bodyPr>
            <a:normAutofit fontScale="85000" lnSpcReduction="20000"/>
          </a:bodyPr>
          <a:lstStyle/>
          <a:p>
            <a:r>
              <a:rPr lang="en-US" b="1" dirty="0" smtClean="0">
                <a:latin typeface="Times New Roman" pitchFamily="18" charset="0"/>
                <a:cs typeface="Times New Roman" pitchFamily="18" charset="0"/>
              </a:rPr>
              <a:t>Treasury Operations:</a:t>
            </a:r>
            <a:endParaRPr lang="en-US" dirty="0" smtClean="0">
              <a:latin typeface="Times New Roman" pitchFamily="18" charset="0"/>
              <a:cs typeface="Times New Roman" pitchFamily="18" charset="0"/>
            </a:endParaRPr>
          </a:p>
          <a:p>
            <a:pPr lvl="0" algn="just"/>
            <a:r>
              <a:rPr lang="en-US" dirty="0" smtClean="0">
                <a:latin typeface="Times New Roman" pitchFamily="18" charset="0"/>
                <a:cs typeface="Times New Roman" pitchFamily="18" charset="0"/>
              </a:rPr>
              <a:t>Buying and selling of bullion. Foreign exchange</a:t>
            </a:r>
          </a:p>
          <a:p>
            <a:pPr lvl="0" algn="just"/>
            <a:r>
              <a:rPr lang="en-US" dirty="0" smtClean="0">
                <a:latin typeface="Times New Roman" pitchFamily="18" charset="0"/>
                <a:cs typeface="Times New Roman" pitchFamily="18" charset="0"/>
              </a:rPr>
              <a:t>Acquiring, holding, underwriting and dealing in shares, debentures, etc.</a:t>
            </a:r>
          </a:p>
          <a:p>
            <a:pPr lvl="0" algn="just"/>
            <a:r>
              <a:rPr lang="en-US" dirty="0" smtClean="0">
                <a:latin typeface="Times New Roman" pitchFamily="18" charset="0"/>
                <a:cs typeface="Times New Roman" pitchFamily="18" charset="0"/>
              </a:rPr>
              <a:t>Purchasing and selling of bonds and securities on behalf of constituents.</a:t>
            </a:r>
          </a:p>
          <a:p>
            <a:pPr algn="just"/>
            <a:r>
              <a:rPr lang="en-US" dirty="0" smtClean="0">
                <a:latin typeface="Times New Roman" pitchFamily="18" charset="0"/>
                <a:cs typeface="Times New Roman" pitchFamily="18" charset="0"/>
              </a:rPr>
              <a:t>The banks can also act as an agent of the Government or local authority. They insure, guarantee, underwrite, participate in managing and carrying out issue of shares, debentures, etc. </a:t>
            </a:r>
          </a:p>
          <a:p>
            <a:pPr algn="just"/>
            <a:r>
              <a:rPr lang="en-US" dirty="0" smtClean="0">
                <a:latin typeface="Times New Roman" pitchFamily="18" charset="0"/>
                <a:cs typeface="Times New Roman" pitchFamily="18" charset="0"/>
              </a:rPr>
              <a:t>                       Apart from the above-mentioned functions of the bank, the bank provides a whole lot of other services like investment counseling for individuals, short-term funds management and portfolio management for individuals and companies. It undertakes the inward and outward remittances with reference to foreign exchange and collection of varied types for the Government</a:t>
            </a:r>
            <a:endParaRPr lang="en-US"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latin typeface="Times New Roman" pitchFamily="18" charset="0"/>
                <a:cs typeface="Times New Roman" pitchFamily="18" charset="0"/>
              </a:rPr>
              <a:t>Common Banking Products Available:</a:t>
            </a:r>
            <a:r>
              <a:rPr lang="en-US" dirty="0" smtClean="0"/>
              <a:t/>
            </a:r>
            <a:br>
              <a:rPr lang="en-US" dirty="0" smtClean="0"/>
            </a:br>
            <a:endParaRPr lang="en-US" dirty="0"/>
          </a:p>
        </p:txBody>
      </p:sp>
      <p:sp>
        <p:nvSpPr>
          <p:cNvPr id="3" name="Content Placeholder 2"/>
          <p:cNvSpPr>
            <a:spLocks noGrp="1"/>
          </p:cNvSpPr>
          <p:nvPr>
            <p:ph idx="1"/>
          </p:nvPr>
        </p:nvSpPr>
        <p:spPr>
          <a:xfrm>
            <a:off x="457200" y="914400"/>
            <a:ext cx="8229600" cy="5486400"/>
          </a:xfrm>
        </p:spPr>
        <p:txBody>
          <a:bodyPr>
            <a:normAutofit fontScale="85000" lnSpcReduction="10000"/>
          </a:bodyPr>
          <a:lstStyle/>
          <a:p>
            <a:pPr algn="just"/>
            <a:r>
              <a:rPr lang="en-US" b="1" dirty="0" smtClean="0">
                <a:latin typeface="Times New Roman" pitchFamily="18" charset="0"/>
                <a:cs typeface="Times New Roman" pitchFamily="18" charset="0"/>
              </a:rPr>
              <a:t>Credit Card: </a:t>
            </a:r>
            <a:r>
              <a:rPr lang="en-US" dirty="0" smtClean="0">
                <a:latin typeface="Times New Roman" pitchFamily="18" charset="0"/>
                <a:cs typeface="Times New Roman" pitchFamily="18" charset="0"/>
              </a:rPr>
              <a:t>Credit Card is “post paid” or “pay later” card that draws from a credit line-money made available by the card issuer (bank) and gives one a grace period to pay. If the amount is not paid full by the end of the period, one is charged interest</a:t>
            </a:r>
          </a:p>
          <a:p>
            <a:pPr algn="just"/>
            <a:r>
              <a:rPr lang="en-US" b="1" dirty="0" smtClean="0">
                <a:latin typeface="Times New Roman" pitchFamily="18" charset="0"/>
                <a:cs typeface="Times New Roman" pitchFamily="18" charset="0"/>
              </a:rPr>
              <a:t>Debit Cards: </a:t>
            </a:r>
            <a:r>
              <a:rPr lang="en-US" dirty="0" smtClean="0">
                <a:latin typeface="Times New Roman" pitchFamily="18" charset="0"/>
                <a:cs typeface="Times New Roman" pitchFamily="18" charset="0"/>
              </a:rPr>
              <a:t>Debit Card is a “prepaid” or “pay now” card with some stored	value. Debit Cards quickly debit or subtract money from one’s savings account, or if one were taking out cash.</a:t>
            </a:r>
          </a:p>
          <a:p>
            <a:pPr algn="just">
              <a:buNone/>
            </a:pPr>
            <a:r>
              <a:rPr lang="en-US" dirty="0" smtClean="0">
                <a:latin typeface="Times New Roman" pitchFamily="18" charset="0"/>
                <a:cs typeface="Times New Roman" pitchFamily="18" charset="0"/>
              </a:rPr>
              <a:t>	Every time a person uses the card, the merchant who in turn can get the money transferred to his account from the bank of the buyers, by debiting an exact amount of purchase from the card. To get a debit card along with a Personal  Identification Number (PIN).</a:t>
            </a:r>
          </a:p>
          <a:p>
            <a:pPr algn="just"/>
            <a:endParaRPr lang="en-US"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92500" lnSpcReduction="20000"/>
          </a:bodyPr>
          <a:lstStyle/>
          <a:p>
            <a:pPr algn="just"/>
            <a:r>
              <a:rPr lang="en-US" b="1" dirty="0" smtClean="0">
                <a:latin typeface="Times New Roman" pitchFamily="18" charset="0"/>
                <a:cs typeface="Times New Roman" pitchFamily="18" charset="0"/>
              </a:rPr>
              <a:t>Automatic Teller Machine:</a:t>
            </a:r>
            <a:r>
              <a:rPr lang="en-US" dirty="0" smtClean="0">
                <a:latin typeface="Times New Roman" pitchFamily="18" charset="0"/>
                <a:cs typeface="Times New Roman" pitchFamily="18" charset="0"/>
              </a:rPr>
              <a:t> The ATM’s are used by banks for making the customers dealing easier. ATM card is a device that allows customer who has an ATM card to perform routine banking transaction at any time without interacting with human teller. It provides exchange services. This service helps the customer to withdraw money even when the banks ate closed. This can be done by inserting the card in the ATM and entering the Personal Identification Number and secret Password.</a:t>
            </a:r>
            <a:r>
              <a:rPr lang="en-US" dirty="0" smtClean="0"/>
              <a:t> </a:t>
            </a:r>
            <a:r>
              <a:rPr lang="en-US" dirty="0" smtClean="0">
                <a:latin typeface="Times New Roman" pitchFamily="18" charset="0"/>
                <a:cs typeface="Times New Roman" pitchFamily="18" charset="0"/>
              </a:rPr>
              <a:t>It allows the customers</a:t>
            </a:r>
          </a:p>
          <a:p>
            <a:pPr lvl="0" algn="just"/>
            <a:r>
              <a:rPr lang="en-US" dirty="0" smtClean="0">
                <a:latin typeface="Times New Roman" pitchFamily="18" charset="0"/>
                <a:cs typeface="Times New Roman" pitchFamily="18" charset="0"/>
              </a:rPr>
              <a:t>To transfer money to and from accounts.</a:t>
            </a:r>
          </a:p>
          <a:p>
            <a:pPr lvl="0" algn="just"/>
            <a:r>
              <a:rPr lang="en-US" dirty="0" smtClean="0">
                <a:latin typeface="Times New Roman" pitchFamily="18" charset="0"/>
                <a:cs typeface="Times New Roman" pitchFamily="18" charset="0"/>
              </a:rPr>
              <a:t>To view account information.</a:t>
            </a:r>
          </a:p>
          <a:p>
            <a:pPr lvl="0" algn="just"/>
            <a:r>
              <a:rPr lang="en-US" dirty="0" smtClean="0">
                <a:latin typeface="Times New Roman" pitchFamily="18" charset="0"/>
                <a:cs typeface="Times New Roman" pitchFamily="18" charset="0"/>
              </a:rPr>
              <a:t>To order cash.</a:t>
            </a:r>
          </a:p>
          <a:p>
            <a:pPr lvl="0" algn="just"/>
            <a:r>
              <a:rPr lang="en-US" dirty="0" smtClean="0">
                <a:latin typeface="Times New Roman" pitchFamily="18" charset="0"/>
                <a:cs typeface="Times New Roman" pitchFamily="18" charset="0"/>
              </a:rPr>
              <a:t>To receive cash.</a:t>
            </a:r>
          </a:p>
          <a:p>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fontScale="85000" lnSpcReduction="10000"/>
          </a:bodyPr>
          <a:lstStyle/>
          <a:p>
            <a:pPr lvl="0" algn="just"/>
            <a:r>
              <a:rPr lang="en-US" b="1" dirty="0" smtClean="0">
                <a:latin typeface="Times New Roman" pitchFamily="18" charset="0"/>
                <a:cs typeface="Times New Roman" pitchFamily="18" charset="0"/>
              </a:rPr>
              <a:t>Electronic Funds Transfer (EFT):</a:t>
            </a:r>
            <a:r>
              <a:rPr lang="en-US" dirty="0" smtClean="0">
                <a:latin typeface="Times New Roman" pitchFamily="18" charset="0"/>
                <a:cs typeface="Times New Roman" pitchFamily="18" charset="0"/>
              </a:rPr>
              <a:t>. The system called electronic fund transfer (EFT) automatically transfers money from one account to another. This system facilitates speedier transfer of funds electronically from any branch to any other branch. In this system the sender and the receiver of funds may be located in different cities and may even bank with different banks. Funds transfer within the same city is also permitted. The scheme has been in operation since February 7, 1996, in India.</a:t>
            </a:r>
          </a:p>
          <a:p>
            <a:pPr lvl="0" algn="just"/>
            <a:r>
              <a:rPr lang="en-US" b="1" dirty="0" err="1" smtClean="0">
                <a:latin typeface="Times New Roman" pitchFamily="18" charset="0"/>
                <a:cs typeface="Times New Roman" pitchFamily="18" charset="0"/>
              </a:rPr>
              <a:t>Telebanking</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Telebanking</a:t>
            </a:r>
            <a:r>
              <a:rPr lang="en-US" dirty="0" smtClean="0">
                <a:latin typeface="Times New Roman" pitchFamily="18" charset="0"/>
                <a:cs typeface="Times New Roman" pitchFamily="18" charset="0"/>
              </a:rPr>
              <a:t> refers to banking on phone services. A customer can access information about his/her account through a telephone call and by giving the coded Personal Identification Number (PIN) to the bank. </a:t>
            </a:r>
            <a:r>
              <a:rPr lang="en-US" dirty="0" err="1" smtClean="0">
                <a:latin typeface="Times New Roman" pitchFamily="18" charset="0"/>
                <a:cs typeface="Times New Roman" pitchFamily="18" charset="0"/>
              </a:rPr>
              <a:t>Telebanking</a:t>
            </a:r>
            <a:r>
              <a:rPr lang="en-US" dirty="0" smtClean="0">
                <a:latin typeface="Times New Roman" pitchFamily="18" charset="0"/>
                <a:cs typeface="Times New Roman" pitchFamily="18" charset="0"/>
              </a:rPr>
              <a:t> is extensively user friendly and effective in nature.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latin typeface="Times New Roman" pitchFamily="18" charset="0"/>
                <a:cs typeface="Times New Roman" pitchFamily="18" charset="0"/>
              </a:rPr>
              <a:t>Banking Structure in India</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715000"/>
          </a:xfrm>
        </p:spPr>
        <p:txBody>
          <a:bodyPr>
            <a:normAutofit fontScale="85000" lnSpcReduction="20000"/>
          </a:bodyPr>
          <a:lstStyle/>
          <a:p>
            <a:pPr algn="just"/>
            <a:r>
              <a:rPr lang="en-US" dirty="0" smtClean="0">
                <a:latin typeface="Times New Roman" pitchFamily="18" charset="0"/>
                <a:cs typeface="Times New Roman" pitchFamily="18" charset="0"/>
              </a:rPr>
              <a:t>A well-regulated banking system is a key comfort for local and foreign stake-holders in any country. Prudent banking regulation is recognized as one of the reasons why India was less affected by the global financial crisis.</a:t>
            </a:r>
          </a:p>
          <a:p>
            <a:pPr algn="just"/>
            <a:r>
              <a:rPr lang="en-US" dirty="0" smtClean="0">
                <a:latin typeface="Times New Roman" pitchFamily="18" charset="0"/>
                <a:cs typeface="Times New Roman" pitchFamily="18" charset="0"/>
              </a:rPr>
              <a:t>Banks can be broadly categorized as Commercial Banks or Co-operative Banks.</a:t>
            </a:r>
          </a:p>
          <a:p>
            <a:pPr algn="just"/>
            <a:r>
              <a:rPr lang="en-US" dirty="0" smtClean="0">
                <a:latin typeface="Times New Roman" pitchFamily="18" charset="0"/>
                <a:cs typeface="Times New Roman" pitchFamily="18" charset="0"/>
              </a:rPr>
              <a:t>Banks which meet specific criteria are included in the second schedule of the RBI Act, 1934. These are called scheduled banks. They may be commercial banks or co-operative banks</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Scheduled banks are considered to be safer, and are entitled to special facilities like re-finance from RBI. Inclusion in the schedule also comes with its responsibilities of reporting to RBI and maintaining a percentage of its demand and time liabilities as Cash Reserve Ratio (CRR) with RBI.</a:t>
            </a:r>
            <a:endParaRPr lang="en-US"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lnSpcReduction="10000"/>
          </a:bodyPr>
          <a:lstStyle/>
          <a:p>
            <a:pPr algn="just"/>
            <a:r>
              <a:rPr lang="en-US" b="1" dirty="0" smtClean="0">
                <a:latin typeface="Times New Roman" pitchFamily="18" charset="0"/>
                <a:cs typeface="Times New Roman" pitchFamily="18" charset="0"/>
              </a:rPr>
              <a:t>Mobile Banking:</a:t>
            </a:r>
            <a:r>
              <a:rPr lang="en-US" dirty="0" smtClean="0">
                <a:latin typeface="Times New Roman" pitchFamily="18" charset="0"/>
                <a:cs typeface="Times New Roman" pitchFamily="18" charset="0"/>
              </a:rPr>
              <a:t> A new revolution in the realm of e-banking is the emergence of mobile banking. On-line banking is now moving to the mobile world, giving everybody with a mobile phone access to real-time banking services, regardless of their location. It provides a new way to pick up information and interact with the banks to carry out the relevant banking business. The potential of mobile banking is limitless and is expected to be a big success. Booking and paying for travel and even tickets is also expected to be a growth area.</a:t>
            </a:r>
            <a:r>
              <a:rPr lang="en-US" dirty="0" smtClean="0"/>
              <a:t> </a:t>
            </a:r>
            <a:r>
              <a:rPr lang="en-US" dirty="0" smtClean="0">
                <a:latin typeface="Times New Roman" pitchFamily="18" charset="0"/>
                <a:cs typeface="Times New Roman" pitchFamily="18" charset="0"/>
              </a:rPr>
              <a:t>This is a very flexible way of transacting banking business.</a:t>
            </a:r>
          </a:p>
          <a:p>
            <a:pPr lvl="0"/>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77000"/>
          </a:xfrm>
        </p:spPr>
        <p:txBody>
          <a:bodyPr>
            <a:normAutofit fontScale="77500" lnSpcReduction="20000"/>
          </a:bodyPr>
          <a:lstStyle/>
          <a:p>
            <a:pPr lvl="0" algn="just"/>
            <a:r>
              <a:rPr lang="en-US" b="1" dirty="0" smtClean="0">
                <a:latin typeface="Times New Roman" pitchFamily="18" charset="0"/>
                <a:cs typeface="Times New Roman" pitchFamily="18" charset="0"/>
              </a:rPr>
              <a:t>Internet Banking:</a:t>
            </a:r>
            <a:r>
              <a:rPr lang="en-US" dirty="0" smtClean="0">
                <a:latin typeface="Times New Roman" pitchFamily="18" charset="0"/>
                <a:cs typeface="Times New Roman" pitchFamily="18" charset="0"/>
              </a:rPr>
              <a:t> Internet banking involves use of internet for delivery of banking products and services. Banking is no longer confined to the branches where one has to approach the branch in person, to withdraw cash or deposits a </a:t>
            </a:r>
            <a:r>
              <a:rPr lang="en-US" dirty="0" err="1" smtClean="0">
                <a:latin typeface="Times New Roman" pitchFamily="18" charset="0"/>
                <a:cs typeface="Times New Roman" pitchFamily="18" charset="0"/>
              </a:rPr>
              <a:t>cheque</a:t>
            </a:r>
            <a:r>
              <a:rPr lang="en-US" dirty="0" smtClean="0">
                <a:latin typeface="Times New Roman" pitchFamily="18" charset="0"/>
                <a:cs typeface="Times New Roman" pitchFamily="18" charset="0"/>
              </a:rPr>
              <a:t> or request a statement of accounts. In internet banking, any inquiry or transaction is processed online without any reference to the branch (anywhere banking) at any time.</a:t>
            </a:r>
          </a:p>
          <a:p>
            <a:pPr algn="just"/>
            <a:r>
              <a:rPr lang="en-US" b="1" dirty="0" smtClean="0">
                <a:latin typeface="Times New Roman" pitchFamily="18" charset="0"/>
                <a:cs typeface="Times New Roman" pitchFamily="18" charset="0"/>
              </a:rPr>
              <a:t>Benefits of Internet Banking:</a:t>
            </a:r>
            <a:endParaRPr lang="en-US" dirty="0" smtClean="0">
              <a:latin typeface="Times New Roman" pitchFamily="18" charset="0"/>
              <a:cs typeface="Times New Roman" pitchFamily="18" charset="0"/>
            </a:endParaRPr>
          </a:p>
          <a:p>
            <a:pPr lvl="0" algn="just"/>
            <a:r>
              <a:rPr lang="en-US" dirty="0" smtClean="0">
                <a:latin typeface="Times New Roman" pitchFamily="18" charset="0"/>
                <a:cs typeface="Times New Roman" pitchFamily="18" charset="0"/>
              </a:rPr>
              <a:t>Reduce the transaction costs of offering several banking services and diminishes the need for longer numbers of expensive brick and mortar branches and staff.</a:t>
            </a:r>
          </a:p>
          <a:p>
            <a:pPr lvl="0" algn="just"/>
            <a:r>
              <a:rPr lang="en-US" dirty="0" smtClean="0">
                <a:latin typeface="Times New Roman" pitchFamily="18" charset="0"/>
                <a:cs typeface="Times New Roman" pitchFamily="18" charset="0"/>
              </a:rPr>
              <a:t>Increase convenience for customers, since they can conduct many banking transaction 24 hours a day.</a:t>
            </a:r>
          </a:p>
          <a:p>
            <a:pPr lvl="0" algn="just"/>
            <a:r>
              <a:rPr lang="en-US" dirty="0" smtClean="0">
                <a:latin typeface="Times New Roman" pitchFamily="18" charset="0"/>
                <a:cs typeface="Times New Roman" pitchFamily="18" charset="0"/>
              </a:rPr>
              <a:t>Increase customer loyalty.</a:t>
            </a:r>
          </a:p>
          <a:p>
            <a:pPr lvl="0" algn="just"/>
            <a:r>
              <a:rPr lang="en-US" dirty="0" smtClean="0">
                <a:latin typeface="Times New Roman" pitchFamily="18" charset="0"/>
                <a:cs typeface="Times New Roman" pitchFamily="18" charset="0"/>
              </a:rPr>
              <a:t>Improve customer access.</a:t>
            </a:r>
          </a:p>
          <a:p>
            <a:pPr lvl="0" algn="just"/>
            <a:r>
              <a:rPr lang="en-US" dirty="0" smtClean="0">
                <a:latin typeface="Times New Roman" pitchFamily="18" charset="0"/>
                <a:cs typeface="Times New Roman" pitchFamily="18" charset="0"/>
              </a:rPr>
              <a:t>Attract new customers.</a:t>
            </a:r>
          </a:p>
          <a:p>
            <a:pPr lvl="0" algn="just"/>
            <a:r>
              <a:rPr lang="en-US" dirty="0" smtClean="0">
                <a:latin typeface="Times New Roman" pitchFamily="18" charset="0"/>
                <a:cs typeface="Times New Roman" pitchFamily="18" charset="0"/>
              </a:rPr>
              <a:t>Easy online application for all accounts, including personal loans and mortgages</a:t>
            </a:r>
          </a:p>
          <a:p>
            <a:pPr lvl="0"/>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dirty="0" smtClean="0">
                <a:latin typeface="Times New Roman" pitchFamily="18" charset="0"/>
                <a:cs typeface="Times New Roman" pitchFamily="18" charset="0"/>
              </a:rPr>
              <a:t>Banking</a:t>
            </a:r>
            <a:r>
              <a:rPr lang="en-US" b="1" dirty="0" smtClean="0">
                <a:latin typeface="Times New Roman" pitchFamily="18" charset="0"/>
                <a:cs typeface="Times New Roman" pitchFamily="18" charset="0"/>
              </a:rPr>
              <a:t> Services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6019800"/>
          </a:xfrm>
        </p:spPr>
        <p:txBody>
          <a:bodyPr>
            <a:normAutofit fontScale="77500" lnSpcReduction="20000"/>
          </a:bodyPr>
          <a:lstStyle/>
          <a:p>
            <a:pPr algn="just"/>
            <a:r>
              <a:rPr lang="en-US" dirty="0" smtClean="0">
                <a:latin typeface="Times New Roman" pitchFamily="18" charset="0"/>
                <a:cs typeface="Times New Roman" pitchFamily="18" charset="0"/>
              </a:rPr>
              <a:t>Banking covers many services, these basic services have always been recognized as the hallmark of the genuine banker. These are…</a:t>
            </a:r>
          </a:p>
          <a:p>
            <a:pPr lvl="0" algn="just"/>
            <a:r>
              <a:rPr lang="en-US" dirty="0" smtClean="0">
                <a:latin typeface="Times New Roman" pitchFamily="18" charset="0"/>
                <a:cs typeface="Times New Roman" pitchFamily="18" charset="0"/>
              </a:rPr>
              <a:t>The receipt of the customer’s deposits </a:t>
            </a:r>
          </a:p>
          <a:p>
            <a:pPr lvl="0" algn="just"/>
            <a:r>
              <a:rPr lang="en-US" dirty="0" smtClean="0">
                <a:latin typeface="Times New Roman" pitchFamily="18" charset="0"/>
                <a:cs typeface="Times New Roman" pitchFamily="18" charset="0"/>
              </a:rPr>
              <a:t>The collection of </a:t>
            </a:r>
            <a:r>
              <a:rPr lang="en-US" dirty="0" err="1" smtClean="0">
                <a:latin typeface="Times New Roman" pitchFamily="18" charset="0"/>
                <a:cs typeface="Times New Roman" pitchFamily="18" charset="0"/>
              </a:rPr>
              <a:t>cheques</a:t>
            </a:r>
            <a:r>
              <a:rPr lang="en-US" dirty="0" smtClean="0">
                <a:latin typeface="Times New Roman" pitchFamily="18" charset="0"/>
                <a:cs typeface="Times New Roman" pitchFamily="18" charset="0"/>
              </a:rPr>
              <a:t> drawn on other banks</a:t>
            </a:r>
          </a:p>
          <a:p>
            <a:pPr lvl="0" algn="just"/>
            <a:r>
              <a:rPr lang="en-US" dirty="0" smtClean="0">
                <a:latin typeface="Times New Roman" pitchFamily="18" charset="0"/>
                <a:cs typeface="Times New Roman" pitchFamily="18" charset="0"/>
              </a:rPr>
              <a:t>The payment of the customer’s </a:t>
            </a:r>
            <a:r>
              <a:rPr lang="en-US" dirty="0" err="1" smtClean="0">
                <a:latin typeface="Times New Roman" pitchFamily="18" charset="0"/>
                <a:cs typeface="Times New Roman" pitchFamily="18" charset="0"/>
              </a:rPr>
              <a:t>cheques</a:t>
            </a:r>
            <a:r>
              <a:rPr lang="en-US" dirty="0" smtClean="0">
                <a:latin typeface="Times New Roman" pitchFamily="18" charset="0"/>
                <a:cs typeface="Times New Roman" pitchFamily="18" charset="0"/>
              </a:rPr>
              <a:t> drawn on himself</a:t>
            </a:r>
          </a:p>
          <a:p>
            <a:pPr algn="just"/>
            <a:r>
              <a:rPr lang="en-US" b="1" dirty="0" smtClean="0">
                <a:latin typeface="Times New Roman" pitchFamily="18" charset="0"/>
                <a:cs typeface="Times New Roman" pitchFamily="18" charset="0"/>
              </a:rPr>
              <a:t>There are other various types of banking services like:</a:t>
            </a:r>
            <a:endParaRPr lang="en-US"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Advances – Overdraft, Cash Credit, etc.</a:t>
            </a:r>
          </a:p>
          <a:p>
            <a:pPr lvl="1" algn="just"/>
            <a:r>
              <a:rPr lang="en-US" dirty="0" smtClean="0">
                <a:latin typeface="Times New Roman" pitchFamily="18" charset="0"/>
                <a:cs typeface="Times New Roman" pitchFamily="18" charset="0"/>
              </a:rPr>
              <a:t>Deposits – Saving Account, Current Account, etc.</a:t>
            </a:r>
          </a:p>
          <a:p>
            <a:pPr lvl="1" algn="just"/>
            <a:r>
              <a:rPr lang="en-US" dirty="0" smtClean="0">
                <a:latin typeface="Times New Roman" pitchFamily="18" charset="0"/>
                <a:cs typeface="Times New Roman" pitchFamily="18" charset="0"/>
              </a:rPr>
              <a:t>Financial Services – Bill discounting etc.</a:t>
            </a:r>
          </a:p>
          <a:p>
            <a:pPr lvl="1" algn="just"/>
            <a:r>
              <a:rPr lang="en-US" dirty="0" smtClean="0">
                <a:latin typeface="Times New Roman" pitchFamily="18" charset="0"/>
                <a:cs typeface="Times New Roman" pitchFamily="18" charset="0"/>
              </a:rPr>
              <a:t>Foreign Services – Providing foreign currency, travelers </a:t>
            </a:r>
            <a:r>
              <a:rPr lang="en-US" dirty="0" err="1" smtClean="0">
                <a:latin typeface="Times New Roman" pitchFamily="18" charset="0"/>
                <a:cs typeface="Times New Roman" pitchFamily="18" charset="0"/>
              </a:rPr>
              <a:t>cheques</a:t>
            </a:r>
            <a:r>
              <a:rPr lang="en-US" dirty="0" smtClean="0">
                <a:latin typeface="Times New Roman" pitchFamily="18" charset="0"/>
                <a:cs typeface="Times New Roman" pitchFamily="18" charset="0"/>
              </a:rPr>
              <a:t>, etc.</a:t>
            </a:r>
          </a:p>
          <a:p>
            <a:pPr lvl="1" algn="just"/>
            <a:r>
              <a:rPr lang="en-US" dirty="0" smtClean="0">
                <a:latin typeface="Times New Roman" pitchFamily="18" charset="0"/>
                <a:cs typeface="Times New Roman" pitchFamily="18" charset="0"/>
              </a:rPr>
              <a:t>Money Transmission – Funds transfer etc.</a:t>
            </a:r>
          </a:p>
          <a:p>
            <a:pPr lvl="1" algn="just"/>
            <a:r>
              <a:rPr lang="en-US" dirty="0" smtClean="0">
                <a:latin typeface="Times New Roman" pitchFamily="18" charset="0"/>
                <a:cs typeface="Times New Roman" pitchFamily="18" charset="0"/>
              </a:rPr>
              <a:t>Savings – Fixed deposits, etc.</a:t>
            </a:r>
          </a:p>
          <a:p>
            <a:pPr lvl="1" algn="just"/>
            <a:r>
              <a:rPr lang="en-US" dirty="0" smtClean="0">
                <a:latin typeface="Times New Roman" pitchFamily="18" charset="0"/>
                <a:cs typeface="Times New Roman" pitchFamily="18" charset="0"/>
              </a:rPr>
              <a:t>Services of place or time – ATM Services.</a:t>
            </a:r>
          </a:p>
          <a:p>
            <a:pPr lvl="1" algn="just"/>
            <a:r>
              <a:rPr lang="en-US" dirty="0" smtClean="0">
                <a:latin typeface="Times New Roman" pitchFamily="18" charset="0"/>
                <a:cs typeface="Times New Roman" pitchFamily="18" charset="0"/>
              </a:rPr>
              <a:t>Status – Debit Cards, Credit Cards, etc.</a:t>
            </a:r>
          </a:p>
          <a:p>
            <a:endParaRPr lang="en-US"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990600"/>
          </a:xfrm>
        </p:spPr>
        <p:txBody>
          <a:bodyPr/>
          <a:lstStyle/>
          <a:p>
            <a:r>
              <a:rPr lang="en-US" dirty="0" smtClean="0">
                <a:latin typeface="Times New Roman" pitchFamily="18" charset="0"/>
                <a:cs typeface="Times New Roman" pitchFamily="18" charset="0"/>
              </a:rPr>
              <a:t>Bank Lending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638800"/>
          </a:xfrm>
        </p:spPr>
        <p:txBody>
          <a:bodyPr>
            <a:normAutofit fontScale="77500" lnSpcReduction="20000"/>
          </a:bodyPr>
          <a:lstStyle/>
          <a:p>
            <a:pPr algn="just"/>
            <a:r>
              <a:rPr lang="en-US" dirty="0" smtClean="0">
                <a:latin typeface="Times New Roman" pitchFamily="18" charset="0"/>
                <a:cs typeface="Times New Roman" pitchFamily="18" charset="0"/>
              </a:rPr>
              <a:t>Banks extend credit to different categories of borrowers for a wide variety of purposes. Bank credit is provided to households, retail traders, small and medium enterprises (SMEs), </a:t>
            </a:r>
            <a:r>
              <a:rPr lang="en-US" dirty="0" err="1" smtClean="0">
                <a:latin typeface="Times New Roman" pitchFamily="18" charset="0"/>
                <a:cs typeface="Times New Roman" pitchFamily="18" charset="0"/>
              </a:rPr>
              <a:t>corporates</a:t>
            </a:r>
            <a:r>
              <a:rPr lang="en-US" dirty="0" smtClean="0">
                <a:latin typeface="Times New Roman" pitchFamily="18" charset="0"/>
                <a:cs typeface="Times New Roman" pitchFamily="18" charset="0"/>
              </a:rPr>
              <a:t>, the Government undertakings etc. in the economy.</a:t>
            </a:r>
          </a:p>
          <a:p>
            <a:pPr algn="just"/>
            <a:r>
              <a:rPr lang="en-US" dirty="0" smtClean="0">
                <a:latin typeface="Times New Roman" pitchFamily="18" charset="0"/>
                <a:cs typeface="Times New Roman" pitchFamily="18" charset="0"/>
              </a:rPr>
              <a:t>Retail banking loans are accessed by consumers of goods and services for financing the purchase of consumer durables, housing or even for day-to-day consumption. In contrast, the need for capital investment, and day-to-day operations of private </a:t>
            </a:r>
            <a:r>
              <a:rPr lang="en-US" dirty="0" err="1" smtClean="0">
                <a:latin typeface="Times New Roman" pitchFamily="18" charset="0"/>
                <a:cs typeface="Times New Roman" pitchFamily="18" charset="0"/>
              </a:rPr>
              <a:t>corporates</a:t>
            </a:r>
            <a:r>
              <a:rPr lang="en-US" dirty="0" smtClean="0">
                <a:latin typeface="Times New Roman" pitchFamily="18" charset="0"/>
                <a:cs typeface="Times New Roman" pitchFamily="18" charset="0"/>
              </a:rPr>
              <a:t> and the Government undertakings are met through wholesale lending.</a:t>
            </a:r>
          </a:p>
          <a:p>
            <a:pPr algn="just"/>
            <a:r>
              <a:rPr lang="en-US" dirty="0" smtClean="0">
                <a:latin typeface="Times New Roman" pitchFamily="18" charset="0"/>
                <a:cs typeface="Times New Roman" pitchFamily="18" charset="0"/>
              </a:rPr>
              <a:t>Loans for capital expenditure are usually extended with medium and long-term maturities, while day-to-day finance requirements are provided through short-term credit (working capital loans). Meeting the financing needs of the agriculture sector is also an important role that Indian banks play.</a:t>
            </a:r>
            <a:endParaRPr lang="en-US"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latin typeface="Times New Roman" pitchFamily="18" charset="0"/>
                <a:cs typeface="Times New Roman" pitchFamily="18" charset="0"/>
              </a:rPr>
              <a:t>Principles of lending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791200"/>
          </a:xfrm>
        </p:spPr>
        <p:txBody>
          <a:bodyPr>
            <a:normAutofit fontScale="85000" lnSpcReduction="20000"/>
          </a:bodyPr>
          <a:lstStyle/>
          <a:p>
            <a:pPr algn="just"/>
            <a:r>
              <a:rPr lang="en-US" b="1" dirty="0" smtClean="0">
                <a:latin typeface="Times New Roman" pitchFamily="18" charset="0"/>
                <a:cs typeface="Times New Roman" pitchFamily="18" charset="0"/>
              </a:rPr>
              <a:t>Safety: </a:t>
            </a:r>
            <a:r>
              <a:rPr lang="en-US" dirty="0" smtClean="0">
                <a:latin typeface="Times New Roman" pitchFamily="18" charset="0"/>
                <a:cs typeface="Times New Roman" pitchFamily="18" charset="0"/>
              </a:rPr>
              <a:t>Banks need to ensure that advances are safe and money lent out by them will come back. Since the repayment of loans depends on the borrowers' capacity to pay, the banker must be satisfied before lending that the business for which money is sought is a sound one. In addition, bankers many times insist on security against the loan, which they fall back on if things go wrong for the business. The security must be adequate, readily marketable and free of encumbrances.</a:t>
            </a:r>
          </a:p>
          <a:p>
            <a:pPr algn="just"/>
            <a:r>
              <a:rPr lang="en-US" b="1" dirty="0" smtClean="0">
                <a:latin typeface="Times New Roman" pitchFamily="18" charset="0"/>
                <a:cs typeface="Times New Roman" pitchFamily="18" charset="0"/>
              </a:rPr>
              <a:t>Liquidity: </a:t>
            </a:r>
            <a:r>
              <a:rPr lang="en-US" dirty="0" smtClean="0">
                <a:latin typeface="Times New Roman" pitchFamily="18" charset="0"/>
                <a:cs typeface="Times New Roman" pitchFamily="18" charset="0"/>
              </a:rPr>
              <a:t>To maintain liquidity, banks have to ensure that money lent out by them is not locked up for long time by designing the loan maturity period appropriately. Further, money must come back as per the repayment schedule. If loans become excessively illiquid, it may not be possible for bankers to meet their obligations vis-à-vis depositors.</a:t>
            </a:r>
            <a:endParaRPr lang="en-US"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92500" lnSpcReduction="10000"/>
          </a:bodyPr>
          <a:lstStyle/>
          <a:p>
            <a:pPr algn="just"/>
            <a:r>
              <a:rPr lang="en-US" b="1" dirty="0" smtClean="0">
                <a:latin typeface="Times New Roman" pitchFamily="18" charset="0"/>
                <a:cs typeface="Times New Roman" pitchFamily="18" charset="0"/>
              </a:rPr>
              <a:t>Profitability: </a:t>
            </a:r>
            <a:r>
              <a:rPr lang="en-US" dirty="0" smtClean="0">
                <a:latin typeface="Times New Roman" pitchFamily="18" charset="0"/>
                <a:cs typeface="Times New Roman" pitchFamily="18" charset="0"/>
              </a:rPr>
              <a:t>To remain viable, a bank must earn adequate profit on its investment. This calls for adequate margin between deposit rates and lending rates. In this respect, appropriate fixing of interest rates on both advances and deposits is critical. Unless interest rates are competitively fixed and margins are adequate, banks may lose customers to their competitors and become unprofitable.</a:t>
            </a:r>
          </a:p>
          <a:p>
            <a:pPr algn="just"/>
            <a:r>
              <a:rPr lang="en-US" b="1" dirty="0" smtClean="0">
                <a:latin typeface="Times New Roman" pitchFamily="18" charset="0"/>
                <a:cs typeface="Times New Roman" pitchFamily="18" charset="0"/>
              </a:rPr>
              <a:t>Risk diversification: </a:t>
            </a:r>
            <a:r>
              <a:rPr lang="en-US" dirty="0" smtClean="0">
                <a:latin typeface="Times New Roman" pitchFamily="18" charset="0"/>
                <a:cs typeface="Times New Roman" pitchFamily="18" charset="0"/>
              </a:rPr>
              <a:t>To mitigate risk, banks should lend to a diversified customer base. Diversification should be in terms of geographic location, nature of business etc. </a:t>
            </a:r>
            <a:endParaRPr lang="en-US"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latin typeface="Times New Roman" pitchFamily="18" charset="0"/>
                <a:cs typeface="Times New Roman" pitchFamily="18" charset="0"/>
              </a:rPr>
              <a:t>Loan Policy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6019800"/>
          </a:xfrm>
        </p:spPr>
        <p:txBody>
          <a:bodyPr>
            <a:normAutofit fontScale="70000" lnSpcReduction="20000"/>
          </a:bodyPr>
          <a:lstStyle/>
          <a:p>
            <a:pPr algn="just"/>
            <a:r>
              <a:rPr lang="en-US" dirty="0" smtClean="0">
                <a:latin typeface="Times New Roman" pitchFamily="18" charset="0"/>
                <a:cs typeface="Times New Roman" pitchFamily="18" charset="0"/>
              </a:rPr>
              <a:t>Based on the general principles of lending stated above, the Credit Policy Committee (CPC) of individual banks prepares the basic credit policy of the Bank, which has to be approved by the Bank's Board of Directors. </a:t>
            </a:r>
          </a:p>
          <a:p>
            <a:pPr algn="just"/>
            <a:r>
              <a:rPr lang="en-US" dirty="0" smtClean="0">
                <a:latin typeface="Times New Roman" pitchFamily="18" charset="0"/>
                <a:cs typeface="Times New Roman" pitchFamily="18" charset="0"/>
              </a:rPr>
              <a:t>The loan policy outlines lending guidelines and establishes operating procedures in all aspects of credit management including standards for presentation of credit proposals, rating standards and benchmarks, delegation of credit approving powers, prudential limits on large credit exposures, asset concentrations, portfolio management, loan review mechanism, risk monitoring and evaluation, pricing of loans, provisioning for bad debts, regulatory/ legal compliance etc</a:t>
            </a:r>
          </a:p>
          <a:p>
            <a:pPr algn="just"/>
            <a:r>
              <a:rPr lang="en-US" dirty="0" smtClean="0">
                <a:latin typeface="Times New Roman" pitchFamily="18" charset="0"/>
                <a:cs typeface="Times New Roman" pitchFamily="18" charset="0"/>
              </a:rPr>
              <a:t>The loan policy typically lays down lending guidelines in the following areas:</a:t>
            </a:r>
          </a:p>
          <a:p>
            <a:pPr algn="just"/>
            <a:r>
              <a:rPr lang="en-US" dirty="0" smtClean="0">
                <a:latin typeface="Times New Roman" pitchFamily="18" charset="0"/>
                <a:cs typeface="Times New Roman" pitchFamily="18" charset="0"/>
              </a:rPr>
              <a:t>Level of credit-deposit ratio</a:t>
            </a:r>
          </a:p>
          <a:p>
            <a:pPr algn="just"/>
            <a:r>
              <a:rPr lang="en-US" dirty="0" smtClean="0">
                <a:latin typeface="Times New Roman" pitchFamily="18" charset="0"/>
                <a:cs typeface="Times New Roman" pitchFamily="18" charset="0"/>
              </a:rPr>
              <a:t>Targeted portfolio mix</a:t>
            </a:r>
          </a:p>
          <a:p>
            <a:pPr algn="just"/>
            <a:r>
              <a:rPr lang="en-US" dirty="0" smtClean="0">
                <a:latin typeface="Times New Roman" pitchFamily="18" charset="0"/>
                <a:cs typeface="Times New Roman" pitchFamily="18" charset="0"/>
              </a:rPr>
              <a:t>Ratings</a:t>
            </a:r>
          </a:p>
          <a:p>
            <a:pPr algn="just"/>
            <a:r>
              <a:rPr lang="en-US" dirty="0" smtClean="0">
                <a:latin typeface="Times New Roman" pitchFamily="18" charset="0"/>
                <a:cs typeface="Times New Roman" pitchFamily="18" charset="0"/>
              </a:rPr>
              <a:t>Loan pricing</a:t>
            </a:r>
          </a:p>
          <a:p>
            <a:pPr algn="just"/>
            <a:r>
              <a:rPr lang="en-US" dirty="0" smtClean="0">
                <a:latin typeface="Times New Roman" pitchFamily="18" charset="0"/>
                <a:cs typeface="Times New Roman" pitchFamily="18" charset="0"/>
              </a:rPr>
              <a:t>Collateral security</a:t>
            </a:r>
            <a:endParaRPr lang="en-US"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latin typeface="Times New Roman" pitchFamily="18" charset="0"/>
                <a:cs typeface="Times New Roman" pitchFamily="18" charset="0"/>
              </a:rPr>
              <a:t>Loan Policy cont-</a:t>
            </a:r>
            <a:endParaRPr lang="en-US" dirty="0"/>
          </a:p>
        </p:txBody>
      </p:sp>
      <p:sp>
        <p:nvSpPr>
          <p:cNvPr id="3" name="Content Placeholder 2"/>
          <p:cNvSpPr>
            <a:spLocks noGrp="1"/>
          </p:cNvSpPr>
          <p:nvPr>
            <p:ph idx="1"/>
          </p:nvPr>
        </p:nvSpPr>
        <p:spPr>
          <a:xfrm>
            <a:off x="228600" y="685800"/>
            <a:ext cx="8915400" cy="6553200"/>
          </a:xfrm>
        </p:spPr>
        <p:txBody>
          <a:bodyPr>
            <a:normAutofit fontScale="77500" lnSpcReduction="20000"/>
          </a:bodyPr>
          <a:lstStyle/>
          <a:p>
            <a:pPr algn="just"/>
            <a:r>
              <a:rPr lang="en-US" b="1" dirty="0" smtClean="0">
                <a:latin typeface="Times New Roman" pitchFamily="18" charset="0"/>
                <a:cs typeface="Times New Roman" pitchFamily="18" charset="0"/>
              </a:rPr>
              <a:t>Credit Deposit (CD) Ratio</a:t>
            </a:r>
            <a:r>
              <a:rPr lang="en-US" dirty="0" smtClean="0">
                <a:latin typeface="Times New Roman" pitchFamily="18" charset="0"/>
                <a:cs typeface="Times New Roman" pitchFamily="18" charset="0"/>
              </a:rPr>
              <a:t>: A bank can lend out only a certain proportion of its deposits, since some part of deposits have to be statutorily maintained as Cash Reserve Ratio (CRR) deposits, and an additional part has to be used for making investment in prescribed securities (Statutory Liquidity Ratio or SLR requirement). It may be noted that these are minimum requirements. Banks have the option of having more cash reserves than CRR requirement and invest more in SLR securities than they are required to.</a:t>
            </a:r>
          </a:p>
          <a:p>
            <a:pPr algn="just"/>
            <a:r>
              <a:rPr lang="en-US" b="1" dirty="0" smtClean="0">
                <a:latin typeface="Times New Roman" pitchFamily="18" charset="0"/>
                <a:cs typeface="Times New Roman" pitchFamily="18" charset="0"/>
              </a:rPr>
              <a:t>Targeted Portfolio Mix: </a:t>
            </a:r>
            <a:r>
              <a:rPr lang="en-US" dirty="0" smtClean="0">
                <a:latin typeface="Times New Roman" pitchFamily="18" charset="0"/>
                <a:cs typeface="Times New Roman" pitchFamily="18" charset="0"/>
              </a:rPr>
              <a:t>The CPC aims at a targeted portfolio mix keeping in view both risk and return. Toward this end, it lays down guidelines on choosing the preferred areas of lending (such as sunrise sectors and profitable sectors) as well as the sectors to avoid. Banks typically monitor all major sectors of the economy. They target a portfolio mix in the light of forecasts for growth and profitability for each sector. If a bank perceives economic weakness in a sector, it would restrict new exposures to that segment and similarly, growing and profitable sectors of the economy prompt banks to increase new exposures to those sectors. This entails active portfolio management.</a:t>
            </a:r>
            <a:endParaRPr lang="en-US"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latin typeface="Times New Roman" pitchFamily="18" charset="0"/>
                <a:cs typeface="Times New Roman" pitchFamily="18" charset="0"/>
              </a:rPr>
              <a:t>Loan Policy cont-</a:t>
            </a:r>
            <a:endParaRPr lang="en-US" dirty="0"/>
          </a:p>
        </p:txBody>
      </p:sp>
      <p:sp>
        <p:nvSpPr>
          <p:cNvPr id="3" name="Content Placeholder 2"/>
          <p:cNvSpPr>
            <a:spLocks noGrp="1"/>
          </p:cNvSpPr>
          <p:nvPr>
            <p:ph idx="1"/>
          </p:nvPr>
        </p:nvSpPr>
        <p:spPr>
          <a:xfrm>
            <a:off x="304800" y="838200"/>
            <a:ext cx="8534400" cy="5791200"/>
          </a:xfrm>
        </p:spPr>
        <p:txBody>
          <a:bodyPr>
            <a:normAutofit fontScale="85000" lnSpcReduction="20000"/>
          </a:bodyPr>
          <a:lstStyle/>
          <a:p>
            <a:pPr algn="just"/>
            <a:r>
              <a:rPr lang="en-US" b="1" dirty="0" smtClean="0">
                <a:latin typeface="Times New Roman" pitchFamily="18" charset="0"/>
                <a:cs typeface="Times New Roman" pitchFamily="18" charset="0"/>
              </a:rPr>
              <a:t>Ratings</a:t>
            </a:r>
            <a:r>
              <a:rPr lang="en-US" dirty="0" smtClean="0">
                <a:latin typeface="Times New Roman" pitchFamily="18" charset="0"/>
                <a:cs typeface="Times New Roman" pitchFamily="18" charset="0"/>
              </a:rPr>
              <a:t>: There are a number of diverse risk factors associated with borrowers. Banks should have a comprehensive risk rating system that serves as a single point indicator of diverse risk factors of a borrower. This helps taking credit decisions in a consistent manner. </a:t>
            </a:r>
          </a:p>
          <a:p>
            <a:pPr algn="just"/>
            <a:r>
              <a:rPr lang="en-US" b="1" dirty="0" smtClean="0">
                <a:latin typeface="Times New Roman" pitchFamily="18" charset="0"/>
                <a:cs typeface="Times New Roman" pitchFamily="18" charset="0"/>
              </a:rPr>
              <a:t>Pricing of loans: </a:t>
            </a:r>
            <a:r>
              <a:rPr lang="en-US" dirty="0" smtClean="0">
                <a:latin typeface="Times New Roman" pitchFamily="18" charset="0"/>
                <a:cs typeface="Times New Roman" pitchFamily="18" charset="0"/>
              </a:rPr>
              <a:t>Risk-return trade-off is a fundamental aspect of risk management. Borrowers with weak financial position are placed in higher risk category and are provided credit facilities at a higher price (that is, at higher interest). The higher the credit risk of a borrower the higher would be his cost of borrowing. To price credit risks, banks devise appropriate systems, which usually allow flexibility for revising the price (risk premium) due to changes in rating. In other words, if the risk rating of a borrower deteriorates, his cost of borrowing should rise and vice versa</a:t>
            </a:r>
            <a:endParaRPr lang="en-US"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dirty="0" smtClean="0">
                <a:latin typeface="Times New Roman" pitchFamily="18" charset="0"/>
                <a:cs typeface="Times New Roman" pitchFamily="18" charset="0"/>
              </a:rPr>
              <a:t>Loan Policy cont-</a:t>
            </a:r>
            <a:endParaRPr lang="en-US" dirty="0"/>
          </a:p>
        </p:txBody>
      </p:sp>
      <p:sp>
        <p:nvSpPr>
          <p:cNvPr id="3" name="Content Placeholder 2"/>
          <p:cNvSpPr>
            <a:spLocks noGrp="1"/>
          </p:cNvSpPr>
          <p:nvPr>
            <p:ph idx="1"/>
          </p:nvPr>
        </p:nvSpPr>
        <p:spPr>
          <a:xfrm>
            <a:off x="457200" y="914400"/>
            <a:ext cx="8534400" cy="5943600"/>
          </a:xfrm>
        </p:spPr>
        <p:txBody>
          <a:bodyPr>
            <a:normAutofit fontScale="77500" lnSpcReduction="20000"/>
          </a:bodyPr>
          <a:lstStyle/>
          <a:p>
            <a:pPr algn="just"/>
            <a:r>
              <a:rPr lang="en-US" b="1" dirty="0" smtClean="0">
                <a:latin typeface="Times New Roman" pitchFamily="18" charset="0"/>
                <a:cs typeface="Times New Roman" pitchFamily="18" charset="0"/>
              </a:rPr>
              <a:t>Collateral security: </a:t>
            </a:r>
            <a:r>
              <a:rPr lang="en-US" dirty="0" smtClean="0">
                <a:latin typeface="Times New Roman" pitchFamily="18" charset="0"/>
                <a:cs typeface="Times New Roman" pitchFamily="18" charset="0"/>
              </a:rPr>
              <a:t>As part of a prudent lending policy, banks usually advance loans against some security. The loan policy provides guidelines for this. In the case of term loans and working capital assets, banks take as 'primary security' the property or goods against which loans are granted. In addition to this, banks often ask for additional security or 'collateral security' in the form of both physical and financial assets to further bind the borrower. This reduces the risk for the bank</a:t>
            </a:r>
          </a:p>
          <a:p>
            <a:pPr algn="just"/>
            <a:r>
              <a:rPr lang="en-US" b="1" dirty="0" smtClean="0">
                <a:latin typeface="Times New Roman" pitchFamily="18" charset="0"/>
                <a:cs typeface="Times New Roman" pitchFamily="18" charset="0"/>
              </a:rPr>
              <a:t>Capital adequacy:</a:t>
            </a:r>
            <a:r>
              <a:rPr lang="en-US" dirty="0" smtClean="0">
                <a:latin typeface="Times New Roman" pitchFamily="18" charset="0"/>
                <a:cs typeface="Times New Roman" pitchFamily="18" charset="0"/>
              </a:rPr>
              <a:t> The amount of capital they have to be backed up by depends on the risk of individual assets that the bank acquires. The riskier the asset, the larger would be the capital it has to be backed up by. A key norm of Capital Adequacy Ratio (CAR) known as Capital Risk Weighted Assets Ratio, is a simple measure of the soundness of a bank. The ratio is the capital with the bank as a percentage of its risk-weighted assets. Given the level of capital available with an individual bank, this ratio determines the maximum extent to which the bank can lend</a:t>
            </a:r>
            <a:r>
              <a:rPr lang="en-US" dirty="0" smtClean="0"/>
              <a:t>.</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a:ea typeface="Times New Roman"/>
              </a:rPr>
              <a:t>Structure of Banks in India</a:t>
            </a:r>
            <a:endParaRPr lang="en-US" dirty="0"/>
          </a:p>
        </p:txBody>
      </p:sp>
      <p:pic>
        <p:nvPicPr>
          <p:cNvPr id="4" name="Content Placeholder 3" descr="Untitled.png"/>
          <p:cNvPicPr>
            <a:picLocks noGrp="1" noChangeAspect="1"/>
          </p:cNvPicPr>
          <p:nvPr>
            <p:ph idx="1"/>
          </p:nvPr>
        </p:nvPicPr>
        <p:blipFill>
          <a:blip r:embed="rId2" cstate="print"/>
          <a:stretch>
            <a:fillRect/>
          </a:stretch>
        </p:blipFill>
        <p:spPr>
          <a:xfrm>
            <a:off x="914400" y="1752600"/>
            <a:ext cx="7620000" cy="4343400"/>
          </a:xfr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latin typeface="Times New Roman" pitchFamily="18" charset="0"/>
                <a:cs typeface="Times New Roman" pitchFamily="18" charset="0"/>
              </a:rPr>
              <a:t>Loan Policy cont-</a:t>
            </a:r>
            <a:endParaRPr lang="en-US" dirty="0"/>
          </a:p>
        </p:txBody>
      </p:sp>
      <p:sp>
        <p:nvSpPr>
          <p:cNvPr id="3" name="Content Placeholder 2"/>
          <p:cNvSpPr>
            <a:spLocks noGrp="1"/>
          </p:cNvSpPr>
          <p:nvPr>
            <p:ph idx="1"/>
          </p:nvPr>
        </p:nvSpPr>
        <p:spPr>
          <a:xfrm>
            <a:off x="228600" y="762000"/>
            <a:ext cx="8915400" cy="6477000"/>
          </a:xfrm>
        </p:spPr>
        <p:txBody>
          <a:bodyPr>
            <a:noAutofit/>
          </a:bodyPr>
          <a:lstStyle/>
          <a:p>
            <a:pPr algn="just"/>
            <a:r>
              <a:rPr lang="en-US" sz="2400" b="1" dirty="0" smtClean="0">
                <a:latin typeface="Times New Roman" pitchFamily="18" charset="0"/>
                <a:cs typeface="Times New Roman" pitchFamily="18" charset="0"/>
              </a:rPr>
              <a:t>Credit Exposure Limits: </a:t>
            </a:r>
            <a:r>
              <a:rPr lang="en-US" sz="2400" dirty="0" smtClean="0">
                <a:latin typeface="Times New Roman" pitchFamily="18" charset="0"/>
                <a:cs typeface="Times New Roman" pitchFamily="18" charset="0"/>
              </a:rPr>
              <a:t>As a prudential measure aimed at better risk management and avoidance of concentration of credit risks, the Reserve Bank has fixed limits on bank exposure to the capital market as well as to individual and group borrowers with reference to a bank's capital. Limits on inter-bank exposures have also been placed. Banks are further encouraged to place internal caps on their </a:t>
            </a:r>
            <a:r>
              <a:rPr lang="en-US" sz="2400" dirty="0" smtClean="0">
                <a:latin typeface="Times New Roman" pitchFamily="18" charset="0"/>
                <a:cs typeface="Times New Roman" pitchFamily="18" charset="0"/>
              </a:rPr>
              <a:t>sectorial </a:t>
            </a:r>
            <a:r>
              <a:rPr lang="en-US" sz="2400" dirty="0" smtClean="0">
                <a:latin typeface="Times New Roman" pitchFamily="18" charset="0"/>
                <a:cs typeface="Times New Roman" pitchFamily="18" charset="0"/>
              </a:rPr>
              <a:t>exposures, their exposure to commercial real estate and to unsecured exposures. These exposures are closely monitored by the Reserve Bank.</a:t>
            </a:r>
          </a:p>
          <a:p>
            <a:pPr algn="just"/>
            <a:r>
              <a:rPr lang="en-US" sz="2400" b="1" dirty="0" smtClean="0">
                <a:latin typeface="Times New Roman" pitchFamily="18" charset="0"/>
                <a:cs typeface="Times New Roman" pitchFamily="18" charset="0"/>
              </a:rPr>
              <a:t>Lending Rates: </a:t>
            </a:r>
            <a:r>
              <a:rPr lang="en-US" sz="2400" dirty="0" smtClean="0">
                <a:latin typeface="Times New Roman" pitchFamily="18" charset="0"/>
                <a:cs typeface="Times New Roman" pitchFamily="18" charset="0"/>
              </a:rPr>
              <a:t>Banks are free to determine their own lending rates on all kinds of advances except a few such as export finance; interest rates on these exceptional categories of advances are regulated by the RBI. The concept of benchmark prime lending rate (BPLR) was introduced in November 2003 for pricing of loans by commercial banks with the objective of enhancing transparency in the pricing of their loan products. Each bank must declare its benchmark prime lending rate (BPLR) as approved by its Board of Directors. Each bank is also required to indicate the maximum spread over the BPLR for various credit exposures</a:t>
            </a:r>
            <a:r>
              <a:rPr lang="en-US" sz="2400" dirty="0" smtClean="0"/>
              <a:t>.</a:t>
            </a:r>
            <a:endParaRPr lang="en-US" sz="2400"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ormAutofit fontScale="90000"/>
          </a:bodyPr>
          <a:lstStyle/>
          <a:p>
            <a:r>
              <a:rPr lang="en-US" sz="3600" dirty="0" smtClean="0">
                <a:latin typeface="Times New Roman" pitchFamily="18" charset="0"/>
                <a:cs typeface="Times New Roman" pitchFamily="18" charset="0"/>
              </a:rPr>
              <a:t>Types of Advances(Lending)</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Universal Banking Services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28600" y="990600"/>
            <a:ext cx="8458200" cy="6019800"/>
          </a:xfrm>
        </p:spPr>
        <p:txBody>
          <a:bodyPr>
            <a:noAutofit/>
          </a:bodyPr>
          <a:lstStyle/>
          <a:p>
            <a:pPr algn="just"/>
            <a:r>
              <a:rPr lang="en-US" sz="2200" dirty="0" smtClean="0">
                <a:latin typeface="Times New Roman" pitchFamily="18" charset="0"/>
                <a:cs typeface="Times New Roman" pitchFamily="18" charset="0"/>
              </a:rPr>
              <a:t>Advances can be broadly classified into Fund-based lending and Non-fund based lending</a:t>
            </a:r>
          </a:p>
          <a:p>
            <a:pPr algn="just"/>
            <a:r>
              <a:rPr lang="en-US" sz="2200" b="1" dirty="0" smtClean="0">
                <a:latin typeface="Times New Roman" pitchFamily="18" charset="0"/>
                <a:cs typeface="Times New Roman" pitchFamily="18" charset="0"/>
              </a:rPr>
              <a:t>Fund based lending: </a:t>
            </a:r>
            <a:r>
              <a:rPr lang="en-US" sz="2200" dirty="0" smtClean="0">
                <a:latin typeface="Times New Roman" pitchFamily="18" charset="0"/>
                <a:cs typeface="Times New Roman" pitchFamily="18" charset="0"/>
              </a:rPr>
              <a:t>This is a direct form of lending in which a loan with an actual cash outflow is given to the borrower by the Bank. In most cases, such a loan is backed by primary and/or collateral security. The loan can be to provide for financing capital goods and/or working capital requirements etc.</a:t>
            </a:r>
          </a:p>
          <a:p>
            <a:pPr algn="just"/>
            <a:r>
              <a:rPr lang="en-US" sz="2200" b="1" dirty="0" smtClean="0">
                <a:latin typeface="Times New Roman" pitchFamily="18" charset="0"/>
                <a:cs typeface="Times New Roman" pitchFamily="18" charset="0"/>
              </a:rPr>
              <a:t>Non-fund based lending</a:t>
            </a:r>
            <a:r>
              <a:rPr lang="en-US" sz="2200" dirty="0" smtClean="0">
                <a:latin typeface="Times New Roman" pitchFamily="18" charset="0"/>
                <a:cs typeface="Times New Roman" pitchFamily="18" charset="0"/>
              </a:rPr>
              <a:t>:</a:t>
            </a:r>
            <a:r>
              <a:rPr lang="en-US" sz="2200" dirty="0" smtClean="0"/>
              <a:t> </a:t>
            </a:r>
            <a:r>
              <a:rPr lang="en-US" sz="2200" dirty="0" smtClean="0">
                <a:latin typeface="Times New Roman" pitchFamily="18" charset="0"/>
                <a:cs typeface="Times New Roman" pitchFamily="18" charset="0"/>
              </a:rPr>
              <a:t>These are services, where there is no outlay of funds by the bank when the commitment is made. At a later stage however, the bank may have to make funds available. Since there is no fund outflow initially, it is not reflected in the balance sheet. However, the bank may have to pay. Therefore, it is reflected as a </a:t>
            </a:r>
            <a:r>
              <a:rPr lang="en-US" sz="2200" i="1" dirty="0" smtClean="0">
                <a:latin typeface="Times New Roman" pitchFamily="18" charset="0"/>
                <a:cs typeface="Times New Roman" pitchFamily="18" charset="0"/>
              </a:rPr>
              <a:t>contingent liability in the Notes to the </a:t>
            </a:r>
            <a:r>
              <a:rPr lang="en-US" sz="2200" dirty="0" smtClean="0">
                <a:latin typeface="Times New Roman" pitchFamily="18" charset="0"/>
                <a:cs typeface="Times New Roman" pitchFamily="18" charset="0"/>
              </a:rPr>
              <a:t>Balance Sheet. Therefore, such exposures are called </a:t>
            </a:r>
            <a:r>
              <a:rPr lang="en-US" sz="2200" i="1" dirty="0" smtClean="0">
                <a:latin typeface="Times New Roman" pitchFamily="18" charset="0"/>
                <a:cs typeface="Times New Roman" pitchFamily="18" charset="0"/>
              </a:rPr>
              <a:t>Off Balance Sheet Exposures.</a:t>
            </a:r>
            <a:r>
              <a:rPr lang="en-US" sz="2200" dirty="0" smtClean="0">
                <a:latin typeface="Times New Roman" pitchFamily="18" charset="0"/>
                <a:cs typeface="Times New Roman" pitchFamily="18" charset="0"/>
              </a:rPr>
              <a:t> When the commitment is made, the bank charges a fee to the customer. Therefore, it is also called </a:t>
            </a:r>
            <a:r>
              <a:rPr lang="en-US" sz="2200" i="1" dirty="0" smtClean="0">
                <a:latin typeface="Times New Roman" pitchFamily="18" charset="0"/>
                <a:cs typeface="Times New Roman" pitchFamily="18" charset="0"/>
              </a:rPr>
              <a:t>fee-based business.</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sz="4000" b="1" dirty="0" smtClean="0">
                <a:latin typeface="Times New Roman" pitchFamily="18" charset="0"/>
                <a:cs typeface="Times New Roman" pitchFamily="18" charset="0"/>
              </a:rPr>
              <a:t>Fund-based Services (Lending) for Busine</a:t>
            </a:r>
            <a:r>
              <a:rPr lang="en-US" b="1" dirty="0" smtClean="0">
                <a:latin typeface="Times New Roman" pitchFamily="18" charset="0"/>
                <a:cs typeface="Times New Roman" pitchFamily="18" charset="0"/>
              </a:rPr>
              <a:t>ss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715000"/>
          </a:xfrm>
        </p:spPr>
        <p:txBody>
          <a:bodyPr>
            <a:normAutofit fontScale="70000" lnSpcReduction="20000"/>
          </a:bodyPr>
          <a:lstStyle/>
          <a:p>
            <a:pPr algn="just"/>
            <a:r>
              <a:rPr lang="en-US" b="1" dirty="0" smtClean="0">
                <a:latin typeface="Times New Roman" pitchFamily="18" charset="0"/>
                <a:cs typeface="Times New Roman" pitchFamily="18" charset="0"/>
              </a:rPr>
              <a:t>Working Capital Finance: </a:t>
            </a:r>
            <a:r>
              <a:rPr lang="en-US" dirty="0" smtClean="0">
                <a:latin typeface="Times New Roman" pitchFamily="18" charset="0"/>
                <a:cs typeface="Times New Roman" pitchFamily="18" charset="0"/>
              </a:rPr>
              <a:t>Working capital finance is utilized for operating purposes, resulting in creation of current assets (such as inventories and receivables).</a:t>
            </a:r>
            <a:r>
              <a:rPr lang="en-US" dirty="0" smtClean="0"/>
              <a:t> </a:t>
            </a:r>
            <a:r>
              <a:rPr lang="en-US" dirty="0" smtClean="0">
                <a:latin typeface="Times New Roman" pitchFamily="18" charset="0"/>
                <a:cs typeface="Times New Roman" pitchFamily="18" charset="0"/>
              </a:rPr>
              <a:t>Banks carry out a detailed analysis of borrowers' working capital requirements. Credit limits are established in accordance with the process approved by the board of directors. The limits on Working capital facilities are primarily secured by inventories and receivables (chargeable current assets). Working capital finance consists mainly of cash credit facilities, short term loan and bill discounting.</a:t>
            </a:r>
          </a:p>
          <a:p>
            <a:pPr algn="just"/>
            <a:r>
              <a:rPr lang="en-US" b="1" dirty="0" smtClean="0">
                <a:latin typeface="Times New Roman" pitchFamily="18" charset="0"/>
                <a:cs typeface="Times New Roman" pitchFamily="18" charset="0"/>
              </a:rPr>
              <a:t>Project Finance: </a:t>
            </a:r>
            <a:r>
              <a:rPr lang="en-US" dirty="0" smtClean="0">
                <a:latin typeface="Times New Roman" pitchFamily="18" charset="0"/>
                <a:cs typeface="Times New Roman" pitchFamily="18" charset="0"/>
              </a:rPr>
              <a:t>Project finance business consists mainly of extending medium-term and long-term rupee and foreign currency loans to the manufacturing and infrastructure sectors. Banks also provide financing by way of investment in marketable instruments such as fixed rate and floating rate debentures. Lending banks usually insist on having a first charge on the fixed assets of the borrower.</a:t>
            </a:r>
            <a:r>
              <a:rPr lang="en-US" dirty="0" smtClean="0"/>
              <a:t> </a:t>
            </a:r>
            <a:r>
              <a:rPr lang="en-US" dirty="0" smtClean="0">
                <a:latin typeface="Times New Roman" pitchFamily="18" charset="0"/>
                <a:cs typeface="Times New Roman" pitchFamily="18" charset="0"/>
              </a:rPr>
              <a:t>The project finance approval process entails a detailed evaluation of technical, commercial, financial and management factors and the project sponsor's financial strength and experience.</a:t>
            </a:r>
            <a:endParaRPr lang="en-US"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lstStyle/>
          <a:p>
            <a:pPr algn="just"/>
            <a:r>
              <a:rPr lang="en-US" sz="2800" b="1" dirty="0" smtClean="0">
                <a:latin typeface="Times New Roman" pitchFamily="18" charset="0"/>
                <a:cs typeface="Times New Roman" pitchFamily="18" charset="0"/>
              </a:rPr>
              <a:t>Loans to Small and Medium Enterprises: </a:t>
            </a:r>
            <a:r>
              <a:rPr lang="en-US" sz="2800" dirty="0" smtClean="0">
                <a:latin typeface="Times New Roman" pitchFamily="18" charset="0"/>
                <a:cs typeface="Times New Roman" pitchFamily="18" charset="0"/>
              </a:rPr>
              <a:t>A substantial quantum of loans is granted by banks to small and medium enterprises (SMEs). While granting credit facilities to smaller units, banks often use a cluster-based approach, which encourages financing of small enterprises that have a homogeneous profile such as leather manufacturing units, chemical units, or even export oriented units</a:t>
            </a:r>
          </a:p>
          <a:p>
            <a:pPr algn="just"/>
            <a:r>
              <a:rPr lang="en-US" sz="2800" b="1" dirty="0" smtClean="0">
                <a:latin typeface="Times New Roman" pitchFamily="18" charset="0"/>
                <a:cs typeface="Times New Roman" pitchFamily="18" charset="0"/>
              </a:rPr>
              <a:t>Bank Overdraft :</a:t>
            </a:r>
            <a:r>
              <a:rPr lang="en-US" sz="2800" dirty="0" smtClean="0">
                <a:latin typeface="Times New Roman" pitchFamily="18" charset="0"/>
                <a:cs typeface="Times New Roman" pitchFamily="18" charset="0"/>
              </a:rPr>
              <a:t> A facility where the account holder is permitted to draw more funds that the amount in his current account</a:t>
            </a:r>
            <a:r>
              <a:rPr lang="en-US" sz="2800" dirty="0" smtClean="0"/>
              <a:t>.</a:t>
            </a:r>
          </a:p>
          <a:p>
            <a:endParaRPr lang="en-US" dirty="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7239000"/>
          </a:xfrm>
        </p:spPr>
        <p:txBody>
          <a:bodyPr>
            <a:normAutofit fontScale="62500" lnSpcReduction="20000"/>
          </a:bodyPr>
          <a:lstStyle/>
          <a:p>
            <a:pPr algn="just"/>
            <a:r>
              <a:rPr lang="en-US" b="1" dirty="0" smtClean="0">
                <a:latin typeface="Times New Roman" pitchFamily="18" charset="0"/>
                <a:cs typeface="Times New Roman" pitchFamily="18" charset="0"/>
              </a:rPr>
              <a:t>Bill Purchase / Discount </a:t>
            </a:r>
            <a:r>
              <a:rPr lang="en-US" dirty="0" smtClean="0">
                <a:latin typeface="Times New Roman" pitchFamily="18" charset="0"/>
                <a:cs typeface="Times New Roman" pitchFamily="18" charset="0"/>
              </a:rPr>
              <a:t>– When Party A supplies goods to Party B, the payment terms may provide for a Bill of Exchange (traditionally called </a:t>
            </a:r>
            <a:r>
              <a:rPr lang="en-US" dirty="0" err="1" smtClean="0">
                <a:latin typeface="Times New Roman" pitchFamily="18" charset="0"/>
                <a:cs typeface="Times New Roman" pitchFamily="18" charset="0"/>
              </a:rPr>
              <a:t>hundi</a:t>
            </a:r>
            <a:r>
              <a:rPr lang="en-US" dirty="0" smtClean="0">
                <a:latin typeface="Times New Roman" pitchFamily="18" charset="0"/>
                <a:cs typeface="Times New Roman" pitchFamily="18" charset="0"/>
              </a:rPr>
              <a:t>). A bill of exchange is an unconditional written order from one person (the supplier of the goods) to another (the buyer of the goods), signed by the person giving it (supplier), requiring the person to whom it is addressed (buyer) to pay on demand or at some fixed future date, a certain sum of money, to either the person identified as payee in the bill of exchange, or to any person presenting the bill of exchange.</a:t>
            </a:r>
          </a:p>
          <a:p>
            <a:pPr algn="just"/>
            <a:r>
              <a:rPr lang="en-US" dirty="0" smtClean="0">
                <a:latin typeface="Times New Roman" pitchFamily="18" charset="0"/>
                <a:cs typeface="Times New Roman" pitchFamily="18" charset="0"/>
              </a:rPr>
              <a:t> When payable on demand, it is a Demand Bill</a:t>
            </a:r>
          </a:p>
          <a:p>
            <a:pPr algn="just"/>
            <a:r>
              <a:rPr lang="en-US" dirty="0" smtClean="0">
                <a:latin typeface="Times New Roman" pitchFamily="18" charset="0"/>
                <a:cs typeface="Times New Roman" pitchFamily="18" charset="0"/>
              </a:rPr>
              <a:t>When payable at some fixed future date, it is a </a:t>
            </a:r>
            <a:r>
              <a:rPr lang="en-US" dirty="0" err="1" smtClean="0">
                <a:latin typeface="Times New Roman" pitchFamily="18" charset="0"/>
                <a:cs typeface="Times New Roman" pitchFamily="18" charset="0"/>
              </a:rPr>
              <a:t>Usance</a:t>
            </a:r>
            <a:r>
              <a:rPr lang="en-US" dirty="0" smtClean="0">
                <a:latin typeface="Times New Roman" pitchFamily="18" charset="0"/>
                <a:cs typeface="Times New Roman" pitchFamily="18" charset="0"/>
              </a:rPr>
              <a:t> Bill.</a:t>
            </a:r>
          </a:p>
          <a:p>
            <a:pPr algn="just"/>
            <a:r>
              <a:rPr lang="en-US" dirty="0" smtClean="0">
                <a:latin typeface="Times New Roman" pitchFamily="18" charset="0"/>
                <a:cs typeface="Times New Roman" pitchFamily="18" charset="0"/>
              </a:rPr>
              <a:t>The supplier of the goods can receive his money even before the buyer makes the payment, through a Bill Purchase / Discount facility with his banker. </a:t>
            </a:r>
          </a:p>
          <a:p>
            <a:pPr algn="just"/>
            <a:r>
              <a:rPr lang="en-US" dirty="0" smtClean="0">
                <a:latin typeface="Times New Roman" pitchFamily="18" charset="0"/>
                <a:cs typeface="Times New Roman" pitchFamily="18" charset="0"/>
              </a:rPr>
              <a:t>It would operate as follows:</a:t>
            </a:r>
          </a:p>
          <a:p>
            <a:pPr algn="just"/>
            <a:r>
              <a:rPr lang="en-US" dirty="0" smtClean="0">
                <a:latin typeface="Times New Roman" pitchFamily="18" charset="0"/>
                <a:cs typeface="Times New Roman" pitchFamily="18" charset="0"/>
              </a:rPr>
              <a:t>The supplier will submit the Bill of Exchange, along with Transportation Receipt to his bank.</a:t>
            </a:r>
          </a:p>
          <a:p>
            <a:pPr algn="just"/>
            <a:r>
              <a:rPr lang="en-US" dirty="0" smtClean="0">
                <a:latin typeface="Times New Roman" pitchFamily="18" charset="0"/>
                <a:cs typeface="Times New Roman" pitchFamily="18" charset="0"/>
              </a:rPr>
              <a:t>The supplier’s bank will purchase the bill (if it is a demand bill) or discount the bill (if it is a </a:t>
            </a:r>
            <a:r>
              <a:rPr lang="en-US" dirty="0" err="1" smtClean="0">
                <a:latin typeface="Times New Roman" pitchFamily="18" charset="0"/>
                <a:cs typeface="Times New Roman" pitchFamily="18" charset="0"/>
              </a:rPr>
              <a:t>usance</a:t>
            </a:r>
            <a:r>
              <a:rPr lang="en-US" dirty="0" smtClean="0">
                <a:latin typeface="Times New Roman" pitchFamily="18" charset="0"/>
                <a:cs typeface="Times New Roman" pitchFamily="18" charset="0"/>
              </a:rPr>
              <a:t> bill) and pay the supplier.</a:t>
            </a:r>
          </a:p>
          <a:p>
            <a:pPr algn="just"/>
            <a:r>
              <a:rPr lang="en-US" dirty="0" smtClean="0">
                <a:latin typeface="Times New Roman" pitchFamily="18" charset="0"/>
                <a:cs typeface="Times New Roman" pitchFamily="18" charset="0"/>
              </a:rPr>
              <a:t>The supplier’s bank will send the Bill of Exchange along with Transportation Receipt to the buyer’s bank, who is expected to present it to the buyer:</a:t>
            </a:r>
          </a:p>
          <a:p>
            <a:pPr algn="just"/>
            <a:r>
              <a:rPr lang="en-US" dirty="0" smtClean="0">
                <a:latin typeface="Times New Roman" pitchFamily="18" charset="0"/>
                <a:cs typeface="Times New Roman" pitchFamily="18" charset="0"/>
              </a:rPr>
              <a:t> For payment, if it is a demand bill</a:t>
            </a:r>
          </a:p>
          <a:p>
            <a:pPr algn="just"/>
            <a:r>
              <a:rPr lang="en-US" dirty="0" smtClean="0">
                <a:latin typeface="Times New Roman" pitchFamily="18" charset="0"/>
                <a:cs typeface="Times New Roman" pitchFamily="18" charset="0"/>
              </a:rPr>
              <a:t> For acceptance, if it is a </a:t>
            </a:r>
            <a:r>
              <a:rPr lang="en-US" dirty="0" err="1" smtClean="0">
                <a:latin typeface="Times New Roman" pitchFamily="18" charset="0"/>
                <a:cs typeface="Times New Roman" pitchFamily="18" charset="0"/>
              </a:rPr>
              <a:t>usance</a:t>
            </a:r>
            <a:r>
              <a:rPr lang="en-US" dirty="0" smtClean="0">
                <a:latin typeface="Times New Roman" pitchFamily="18" charset="0"/>
                <a:cs typeface="Times New Roman" pitchFamily="18" charset="0"/>
              </a:rPr>
              <a:t> bill.</a:t>
            </a:r>
          </a:p>
          <a:p>
            <a:pPr algn="just"/>
            <a:r>
              <a:rPr lang="en-US" dirty="0" smtClean="0">
                <a:latin typeface="Times New Roman" pitchFamily="18" charset="0"/>
                <a:cs typeface="Times New Roman" pitchFamily="18" charset="0"/>
              </a:rPr>
              <a:t>The buyer will receive the Transportation Receipt only on payment or acceptance, as the case may be.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fontScale="90000"/>
          </a:bodyPr>
          <a:lstStyle/>
          <a:p>
            <a:r>
              <a:rPr lang="en-US" b="1" dirty="0" smtClean="0">
                <a:latin typeface="Times New Roman" pitchFamily="18" charset="0"/>
                <a:cs typeface="Times New Roman" pitchFamily="18" charset="0"/>
              </a:rPr>
              <a:t>Fund-based Services (Lending) for Individuals</a:t>
            </a:r>
            <a:endParaRPr lang="en-US" dirty="0"/>
          </a:p>
        </p:txBody>
      </p:sp>
      <p:sp>
        <p:nvSpPr>
          <p:cNvPr id="3" name="Content Placeholder 2"/>
          <p:cNvSpPr>
            <a:spLocks noGrp="1"/>
          </p:cNvSpPr>
          <p:nvPr>
            <p:ph idx="1"/>
          </p:nvPr>
        </p:nvSpPr>
        <p:spPr>
          <a:xfrm>
            <a:off x="457200" y="1143000"/>
            <a:ext cx="8229600" cy="5334000"/>
          </a:xfrm>
        </p:spPr>
        <p:txBody>
          <a:bodyPr>
            <a:normAutofit fontScale="85000" lnSpcReduction="10000"/>
          </a:bodyPr>
          <a:lstStyle/>
          <a:p>
            <a:pPr algn="just"/>
            <a:r>
              <a:rPr lang="en-US" b="1" dirty="0" smtClean="0">
                <a:latin typeface="Times New Roman" pitchFamily="18" charset="0"/>
                <a:cs typeface="Times New Roman" pitchFamily="18" charset="0"/>
              </a:rPr>
              <a:t>Credit Card </a:t>
            </a:r>
            <a:r>
              <a:rPr lang="en-US" dirty="0" smtClean="0">
                <a:latin typeface="Times New Roman" pitchFamily="18" charset="0"/>
                <a:cs typeface="Times New Roman" pitchFamily="18" charset="0"/>
              </a:rPr>
              <a:t>: The customer swipes the credit card to make his purchase. His seller will then submit the details to the card issuing bank to collect the payment. The bank will deduct its margin and pay the seller. The bank will recover the full amount from the customer (buyer). The margin deducted from the seller’s payment thus becomes a profit for the card issuer.</a:t>
            </a:r>
          </a:p>
          <a:p>
            <a:pPr algn="just"/>
            <a:r>
              <a:rPr lang="en-US" b="1" dirty="0" smtClean="0">
                <a:latin typeface="Times New Roman" pitchFamily="18" charset="0"/>
                <a:cs typeface="Times New Roman" pitchFamily="18" charset="0"/>
              </a:rPr>
              <a:t>Personal Loans</a:t>
            </a:r>
            <a:r>
              <a:rPr lang="en-US" dirty="0" smtClean="0">
                <a:latin typeface="Times New Roman" pitchFamily="18" charset="0"/>
                <a:cs typeface="Times New Roman" pitchFamily="18" charset="0"/>
              </a:rPr>
              <a:t>: These are often unsecured loans provided to customers who use these funds for various purposes such as higher education, medical expenses, social events and holidays. Sometimes collateral security in the form of physical and financial assets may be available for securing the personal loan</a:t>
            </a:r>
            <a:endParaRPr lang="en-US" dirty="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7500" lnSpcReduction="20000"/>
          </a:bodyPr>
          <a:lstStyle/>
          <a:p>
            <a:pPr algn="just"/>
            <a:r>
              <a:rPr lang="en-US" b="1" dirty="0" smtClean="0">
                <a:latin typeface="Times New Roman" pitchFamily="18" charset="0"/>
                <a:cs typeface="Times New Roman" pitchFamily="18" charset="0"/>
              </a:rPr>
              <a:t>Vehicle Finance </a:t>
            </a:r>
            <a:r>
              <a:rPr lang="en-US" dirty="0" smtClean="0">
                <a:latin typeface="Times New Roman" pitchFamily="18" charset="0"/>
                <a:cs typeface="Times New Roman" pitchFamily="18" charset="0"/>
              </a:rPr>
              <a:t>: This is finance which is made available for the specific purpose of buying a car or a two-wheeler or other automobile. The interest rate for used cards can go close to the personal loan rates. However, often automobile manufacturers work out special arrangements with the financiers to promote the sale of the automobile. This makes it possible for vehicle-buyers to get attractive financing terms for buying new vehicles.</a:t>
            </a:r>
          </a:p>
          <a:p>
            <a:pPr algn="just"/>
            <a:r>
              <a:rPr lang="en-US" b="1" dirty="0" smtClean="0">
                <a:latin typeface="Times New Roman" pitchFamily="18" charset="0"/>
                <a:cs typeface="Times New Roman" pitchFamily="18" charset="0"/>
              </a:rPr>
              <a:t>Home Finance:</a:t>
            </a:r>
            <a:r>
              <a:rPr lang="en-US" dirty="0" smtClean="0">
                <a:latin typeface="Times New Roman" pitchFamily="18" charset="0"/>
                <a:cs typeface="Times New Roman" pitchFamily="18" charset="0"/>
              </a:rPr>
              <a:t> Banks extend home finance loans, either directly or through home finance subsidiaries. Such long term housing loans are provided to individuals and corporations and also given as construction finance to builders. The loans are secured by a mortgage of the property financed. These loans are extended for maturities generally ranging from five to fifteen years and a large proportion of these loans are at floating rates of interest</a:t>
            </a:r>
            <a:endParaRPr lang="en-US" dirty="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Non-Fund-based Services For Business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5105400"/>
          </a:xfrm>
        </p:spPr>
        <p:txBody>
          <a:bodyPr>
            <a:normAutofit fontScale="77500" lnSpcReduction="20000"/>
          </a:bodyPr>
          <a:lstStyle/>
          <a:p>
            <a:pPr algn="just"/>
            <a:r>
              <a:rPr lang="en-US" b="1" dirty="0" smtClean="0">
                <a:latin typeface="Times New Roman" pitchFamily="18" charset="0"/>
                <a:cs typeface="Times New Roman" pitchFamily="18" charset="0"/>
              </a:rPr>
              <a:t>Letter of Credit :</a:t>
            </a:r>
            <a:r>
              <a:rPr lang="en-US" dirty="0" smtClean="0">
                <a:latin typeface="Times New Roman" pitchFamily="18" charset="0"/>
                <a:cs typeface="Times New Roman" pitchFamily="18" charset="0"/>
              </a:rPr>
              <a:t> When Party A supplies goods to Party B, the payment terms may provide for a Letter of Credit.</a:t>
            </a:r>
          </a:p>
          <a:p>
            <a:pPr algn="just"/>
            <a:r>
              <a:rPr lang="en-US" dirty="0" smtClean="0">
                <a:latin typeface="Times New Roman" pitchFamily="18" charset="0"/>
                <a:cs typeface="Times New Roman" pitchFamily="18" charset="0"/>
              </a:rPr>
              <a:t>In such a case, Party B (buyer, or opener of L/C) will approach his bank (L/C Issuing Bank) to pay the beneficiary (seller) the value of the goods, by a specified date, against presentment of specified documents. The bank will charge the buyer a commission, for opening the L/C.</a:t>
            </a:r>
          </a:p>
          <a:p>
            <a:pPr algn="just"/>
            <a:r>
              <a:rPr lang="en-US" dirty="0" smtClean="0">
                <a:latin typeface="Times New Roman" pitchFamily="18" charset="0"/>
                <a:cs typeface="Times New Roman" pitchFamily="18" charset="0"/>
              </a:rPr>
              <a:t>The L/C thus allows the Part A to supply goods to Party B, without having to worry about Party B’s credit-worthiness. It only needs to trust the bank that has issued the L/C. It is for the L/C issuing bank to assess the credit-worthiness of Party B. Normally, the L/C opener has a finance facility with the L/C issuing bank.</a:t>
            </a:r>
          </a:p>
          <a:p>
            <a:pPr algn="just"/>
            <a:r>
              <a:rPr lang="en-US" dirty="0" smtClean="0">
                <a:latin typeface="Times New Roman" pitchFamily="18" charset="0"/>
                <a:cs typeface="Times New Roman" pitchFamily="18" charset="0"/>
              </a:rPr>
              <a:t>The L/C may be inland (for domestic trade) or cross border (for international trade).</a:t>
            </a:r>
            <a:endParaRPr lang="en-US" dirty="0">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a:bodyPr>
          <a:lstStyle/>
          <a:p>
            <a:pPr algn="just"/>
            <a:r>
              <a:rPr lang="en-US" sz="2800" b="1" dirty="0" smtClean="0">
                <a:latin typeface="Times New Roman" pitchFamily="18" charset="0"/>
                <a:cs typeface="Times New Roman" pitchFamily="18" charset="0"/>
              </a:rPr>
              <a:t>Guarantee</a:t>
            </a:r>
            <a:r>
              <a:rPr lang="en-US" sz="2800" dirty="0" smtClean="0">
                <a:latin typeface="Times New Roman" pitchFamily="18" charset="0"/>
                <a:cs typeface="Times New Roman" pitchFamily="18" charset="0"/>
              </a:rPr>
              <a:t>: In business, parties make commitments. The beneficiary of the commitment wants to be sure that the party making the commitment (</a:t>
            </a:r>
            <a:r>
              <a:rPr lang="en-US" sz="2800" dirty="0" err="1" smtClean="0">
                <a:latin typeface="Times New Roman" pitchFamily="18" charset="0"/>
                <a:cs typeface="Times New Roman" pitchFamily="18" charset="0"/>
              </a:rPr>
              <a:t>obliger</a:t>
            </a:r>
            <a:r>
              <a:rPr lang="en-US" sz="2800" dirty="0" smtClean="0">
                <a:latin typeface="Times New Roman" pitchFamily="18" charset="0"/>
                <a:cs typeface="Times New Roman" pitchFamily="18" charset="0"/>
              </a:rPr>
              <a:t>) will live up to the commitment. This comfort is given by a guarantor, whom the beneficiary trusts.</a:t>
            </a:r>
          </a:p>
          <a:p>
            <a:pPr algn="just"/>
            <a:r>
              <a:rPr lang="en-US" sz="2800" dirty="0" smtClean="0">
                <a:latin typeface="Times New Roman" pitchFamily="18" charset="0"/>
                <a:cs typeface="Times New Roman" pitchFamily="18" charset="0"/>
              </a:rPr>
              <a:t>Banks issue various guarantees in this manner, and recover a guarantee commission from the </a:t>
            </a:r>
            <a:r>
              <a:rPr lang="en-US" sz="2800" dirty="0" err="1" smtClean="0">
                <a:latin typeface="Times New Roman" pitchFamily="18" charset="0"/>
                <a:cs typeface="Times New Roman" pitchFamily="18" charset="0"/>
              </a:rPr>
              <a:t>obliger</a:t>
            </a:r>
            <a:r>
              <a:rPr lang="en-US" sz="2800" dirty="0" smtClean="0">
                <a:latin typeface="Times New Roman" pitchFamily="18" charset="0"/>
                <a:cs typeface="Times New Roman" pitchFamily="18" charset="0"/>
              </a:rPr>
              <a:t>. The guarantees can be of different kinds, such as Financial Guarantee, Deferred Payment Guarantee and Performance Guarantee, depending on how they are structured</a:t>
            </a:r>
          </a:p>
          <a:p>
            <a:pPr algn="just"/>
            <a:r>
              <a:rPr lang="en-US" sz="2800" b="1" dirty="0" smtClean="0">
                <a:latin typeface="Times New Roman" pitchFamily="18" charset="0"/>
                <a:cs typeface="Times New Roman" pitchFamily="18" charset="0"/>
              </a:rPr>
              <a:t>Loan Syndication:</a:t>
            </a:r>
            <a:r>
              <a:rPr lang="en-US" sz="2800" dirty="0" smtClean="0">
                <a:latin typeface="Times New Roman" pitchFamily="18" charset="0"/>
                <a:cs typeface="Times New Roman" pitchFamily="18" charset="0"/>
              </a:rPr>
              <a:t> This investment banking role is performed by a number of universal banks</a:t>
            </a:r>
            <a:endParaRPr lang="en-US" sz="2800" dirty="0">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Non-Fund-based Services For Individuals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latin typeface="Times New Roman" pitchFamily="18" charset="0"/>
                <a:cs typeface="Times New Roman" pitchFamily="18" charset="0"/>
              </a:rPr>
              <a:t>Sale of Financial Products such as mutual funds and insurance is another major service offered by universal banks.</a:t>
            </a:r>
          </a:p>
          <a:p>
            <a:pPr algn="just"/>
            <a:r>
              <a:rPr lang="en-US" dirty="0" smtClean="0">
                <a:latin typeface="Times New Roman" pitchFamily="18" charset="0"/>
                <a:cs typeface="Times New Roman" pitchFamily="18" charset="0"/>
              </a:rPr>
              <a:t>Financial Planning and Wealth Management are offered by universal banks.</a:t>
            </a:r>
          </a:p>
          <a:p>
            <a:pPr algn="just"/>
            <a:r>
              <a:rPr lang="en-US" dirty="0" smtClean="0">
                <a:latin typeface="Times New Roman" pitchFamily="18" charset="0"/>
                <a:cs typeface="Times New Roman" pitchFamily="18" charset="0"/>
              </a:rPr>
              <a:t>Executors and Trustees: a department within banks – help customers in managing succession of assets to the survivors or the next generation.</a:t>
            </a:r>
          </a:p>
          <a:p>
            <a:pPr algn="just"/>
            <a:r>
              <a:rPr lang="en-US" dirty="0" smtClean="0">
                <a:latin typeface="Times New Roman" pitchFamily="18" charset="0"/>
                <a:cs typeface="Times New Roman" pitchFamily="18" charset="0"/>
              </a:rPr>
              <a:t>Lockers: a facility that most Indian households seek to store ornaments and other</a:t>
            </a:r>
          </a:p>
          <a:p>
            <a:pPr algn="just"/>
            <a:r>
              <a:rPr lang="en-US" dirty="0" smtClean="0">
                <a:latin typeface="Times New Roman" pitchFamily="18" charset="0"/>
                <a:cs typeface="Times New Roman" pitchFamily="18" charset="0"/>
              </a:rPr>
              <a:t>valuables</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a:ea typeface="Times New Roman"/>
              </a:rPr>
              <a:t>Broad Classification of Banks in India</a:t>
            </a:r>
            <a:endParaRPr lang="en-US" dirty="0"/>
          </a:p>
        </p:txBody>
      </p:sp>
      <p:sp>
        <p:nvSpPr>
          <p:cNvPr id="3" name="Content Placeholder 2"/>
          <p:cNvSpPr>
            <a:spLocks noGrp="1"/>
          </p:cNvSpPr>
          <p:nvPr>
            <p:ph idx="1"/>
          </p:nvPr>
        </p:nvSpPr>
        <p:spPr>
          <a:xfrm>
            <a:off x="457200" y="1371600"/>
            <a:ext cx="8229600" cy="5181600"/>
          </a:xfrm>
        </p:spPr>
        <p:txBody>
          <a:bodyPr>
            <a:normAutofit fontScale="70000" lnSpcReduction="20000"/>
          </a:bodyPr>
          <a:lstStyle/>
          <a:p>
            <a:pPr lvl="0" algn="just">
              <a:spcBef>
                <a:spcPts val="0"/>
              </a:spcBef>
              <a:buFont typeface="+mj-lt"/>
              <a:buAutoNum type="arabicParenR"/>
              <a:tabLst>
                <a:tab pos="457200" algn="l"/>
              </a:tabLst>
            </a:pPr>
            <a:r>
              <a:rPr lang="en-US" b="1" dirty="0" smtClean="0">
                <a:latin typeface="Times New Roman"/>
                <a:ea typeface="Times New Roman"/>
              </a:rPr>
              <a:t>The RBI:</a:t>
            </a:r>
            <a:r>
              <a:rPr lang="en-US" dirty="0" smtClean="0">
                <a:latin typeface="Times New Roman"/>
                <a:ea typeface="Times New Roman"/>
              </a:rPr>
              <a:t> The RBI is the supreme monetary and banking authority in the country and has the responsibility to control the banking system in the country. It keeps the reserves of all scheduled banks and hence is known as the “Reserve Bank”.</a:t>
            </a:r>
          </a:p>
          <a:p>
            <a:pPr lvl="0" algn="just">
              <a:lnSpc>
                <a:spcPct val="150000"/>
              </a:lnSpc>
              <a:spcBef>
                <a:spcPts val="0"/>
              </a:spcBef>
              <a:buFont typeface="+mj-lt"/>
              <a:buAutoNum type="arabicParenR"/>
              <a:tabLst>
                <a:tab pos="457200" algn="l"/>
              </a:tabLst>
            </a:pPr>
            <a:r>
              <a:rPr lang="en-US" sz="3100" b="1" dirty="0" smtClean="0">
                <a:latin typeface="Times New Roman"/>
                <a:ea typeface="Times New Roman"/>
              </a:rPr>
              <a:t>Public Sector Banks:</a:t>
            </a:r>
            <a:endParaRPr lang="en-US" sz="3100" dirty="0" smtClean="0">
              <a:latin typeface="Times New Roman"/>
              <a:ea typeface="Times New Roman"/>
            </a:endParaRPr>
          </a:p>
          <a:p>
            <a:pPr lvl="1" algn="just">
              <a:lnSpc>
                <a:spcPct val="150000"/>
              </a:lnSpc>
              <a:spcBef>
                <a:spcPts val="0"/>
              </a:spcBef>
              <a:buFont typeface="Symbol"/>
              <a:buChar char=""/>
              <a:tabLst>
                <a:tab pos="571500" algn="l"/>
              </a:tabLst>
            </a:pPr>
            <a:r>
              <a:rPr lang="en-US" dirty="0" smtClean="0">
                <a:latin typeface="Times New Roman"/>
                <a:ea typeface="Times New Roman"/>
              </a:rPr>
              <a:t>State Bank of India and its Associates (8)</a:t>
            </a:r>
          </a:p>
          <a:p>
            <a:pPr lvl="1" algn="just">
              <a:lnSpc>
                <a:spcPct val="150000"/>
              </a:lnSpc>
              <a:spcBef>
                <a:spcPts val="0"/>
              </a:spcBef>
              <a:buFont typeface="Symbol"/>
              <a:buChar char=""/>
              <a:tabLst>
                <a:tab pos="571500" algn="l"/>
              </a:tabLst>
            </a:pPr>
            <a:r>
              <a:rPr lang="en-US" dirty="0" smtClean="0">
                <a:latin typeface="Times New Roman"/>
                <a:ea typeface="Times New Roman"/>
              </a:rPr>
              <a:t>Nationalized Banks (19)</a:t>
            </a:r>
          </a:p>
          <a:p>
            <a:pPr lvl="1" algn="just">
              <a:lnSpc>
                <a:spcPct val="150000"/>
              </a:lnSpc>
              <a:spcBef>
                <a:spcPts val="0"/>
              </a:spcBef>
              <a:buFont typeface="Symbol"/>
              <a:buChar char=""/>
              <a:tabLst>
                <a:tab pos="571500" algn="l"/>
              </a:tabLst>
            </a:pPr>
            <a:r>
              <a:rPr lang="en-US" dirty="0" smtClean="0">
                <a:latin typeface="Times New Roman"/>
                <a:ea typeface="Times New Roman"/>
              </a:rPr>
              <a:t>Regional Rural Banks Sponsored by Public Sector Banks (196)</a:t>
            </a:r>
            <a:endParaRPr lang="en-US" sz="3400" b="1" dirty="0" smtClean="0">
              <a:latin typeface="Times New Roman"/>
              <a:ea typeface="Times New Roman"/>
            </a:endParaRPr>
          </a:p>
          <a:p>
            <a:pPr marL="0" marR="0" indent="0" algn="just">
              <a:lnSpc>
                <a:spcPct val="150000"/>
              </a:lnSpc>
              <a:spcBef>
                <a:spcPts val="0"/>
              </a:spcBef>
              <a:spcAft>
                <a:spcPts val="0"/>
              </a:spcAft>
              <a:buNone/>
            </a:pPr>
            <a:r>
              <a:rPr lang="en-US" b="1" dirty="0" smtClean="0">
                <a:latin typeface="Times New Roman"/>
                <a:ea typeface="Times New Roman"/>
              </a:rPr>
              <a:t>3) Private Sector Banks:</a:t>
            </a:r>
            <a:endParaRPr lang="en-US" dirty="0" smtClean="0">
              <a:latin typeface="Times New Roman"/>
              <a:ea typeface="Times New Roman"/>
            </a:endParaRPr>
          </a:p>
          <a:p>
            <a:pPr lvl="0" algn="just">
              <a:lnSpc>
                <a:spcPct val="150000"/>
              </a:lnSpc>
              <a:spcBef>
                <a:spcPts val="0"/>
              </a:spcBef>
              <a:buFont typeface="Symbol"/>
              <a:buChar char=""/>
              <a:tabLst>
                <a:tab pos="571500" algn="l"/>
              </a:tabLst>
            </a:pPr>
            <a:r>
              <a:rPr lang="en-US" sz="2900" dirty="0" smtClean="0">
                <a:latin typeface="Times New Roman"/>
                <a:ea typeface="Times New Roman"/>
              </a:rPr>
              <a:t>Old Generation Private Banks (22)</a:t>
            </a:r>
          </a:p>
          <a:p>
            <a:pPr lvl="0" algn="just">
              <a:lnSpc>
                <a:spcPct val="150000"/>
              </a:lnSpc>
              <a:spcBef>
                <a:spcPts val="0"/>
              </a:spcBef>
              <a:buFont typeface="Symbol"/>
              <a:buChar char=""/>
              <a:tabLst>
                <a:tab pos="571500" algn="l"/>
              </a:tabLst>
            </a:pPr>
            <a:r>
              <a:rPr lang="en-US" sz="2900" dirty="0" smtClean="0">
                <a:latin typeface="Times New Roman"/>
                <a:ea typeface="Times New Roman"/>
              </a:rPr>
              <a:t>Foreign New Generation Private Banks (8)</a:t>
            </a:r>
          </a:p>
          <a:p>
            <a:pPr lvl="0" algn="just">
              <a:lnSpc>
                <a:spcPct val="150000"/>
              </a:lnSpc>
              <a:spcBef>
                <a:spcPts val="0"/>
              </a:spcBef>
              <a:buFont typeface="Symbol"/>
              <a:buChar char=""/>
              <a:tabLst>
                <a:tab pos="571500" algn="l"/>
              </a:tabLst>
            </a:pPr>
            <a:r>
              <a:rPr lang="en-US" sz="2900" dirty="0" smtClean="0">
                <a:latin typeface="Times New Roman"/>
                <a:ea typeface="Times New Roman"/>
              </a:rPr>
              <a:t>Banks in India (40)</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smtClean="0">
                <a:latin typeface="Times New Roman" pitchFamily="18" charset="0"/>
                <a:cs typeface="Times New Roman" pitchFamily="18" charset="0"/>
              </a:rPr>
              <a:t>Money Remittance Services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867400"/>
          </a:xfrm>
        </p:spPr>
        <p:txBody>
          <a:bodyPr>
            <a:normAutofit fontScale="77500" lnSpcReduction="20000"/>
          </a:bodyPr>
          <a:lstStyle/>
          <a:p>
            <a:pPr algn="just"/>
            <a:r>
              <a:rPr lang="en-US" b="1" dirty="0" smtClean="0">
                <a:latin typeface="Times New Roman" pitchFamily="18" charset="0"/>
                <a:cs typeface="Times New Roman" pitchFamily="18" charset="0"/>
              </a:rPr>
              <a:t>Demand Draft / Banker’s </a:t>
            </a:r>
            <a:r>
              <a:rPr lang="en-US" b="1" dirty="0" err="1" smtClean="0">
                <a:latin typeface="Times New Roman" pitchFamily="18" charset="0"/>
                <a:cs typeface="Times New Roman" pitchFamily="18" charset="0"/>
              </a:rPr>
              <a:t>Cheque</a:t>
            </a:r>
            <a:r>
              <a:rPr lang="en-US" b="1" dirty="0" smtClean="0">
                <a:latin typeface="Times New Roman" pitchFamily="18" charset="0"/>
                <a:cs typeface="Times New Roman" pitchFamily="18" charset="0"/>
              </a:rPr>
              <a:t> / Pay Order</a:t>
            </a:r>
          </a:p>
          <a:p>
            <a:pPr algn="just"/>
            <a:r>
              <a:rPr lang="en-US" b="1" dirty="0" smtClean="0">
                <a:latin typeface="Times New Roman" pitchFamily="18" charset="0"/>
                <a:cs typeface="Times New Roman" pitchFamily="18" charset="0"/>
              </a:rPr>
              <a:t>National Electronic Funds Transfer (NEFT):</a:t>
            </a:r>
            <a:r>
              <a:rPr lang="en-US" dirty="0" smtClean="0">
                <a:latin typeface="Times New Roman" pitchFamily="18" charset="0"/>
                <a:cs typeface="Times New Roman" pitchFamily="18" charset="0"/>
              </a:rPr>
              <a:t>National Electronic Funds Transfer (NEFT) is a nation-wide system that facilitates individuals, firms and </a:t>
            </a:r>
            <a:r>
              <a:rPr lang="en-US" dirty="0" err="1" smtClean="0">
                <a:latin typeface="Times New Roman" pitchFamily="18" charset="0"/>
                <a:cs typeface="Times New Roman" pitchFamily="18" charset="0"/>
              </a:rPr>
              <a:t>corporates</a:t>
            </a:r>
            <a:r>
              <a:rPr lang="en-US" dirty="0" smtClean="0">
                <a:latin typeface="Times New Roman" pitchFamily="18" charset="0"/>
                <a:cs typeface="Times New Roman" pitchFamily="18" charset="0"/>
              </a:rPr>
              <a:t> to electronically transfer funds from any bank branch to any individual, firm or corporate having an account with any other bank branch in the country.</a:t>
            </a:r>
          </a:p>
          <a:p>
            <a:pPr algn="just"/>
            <a:r>
              <a:rPr lang="en-US" dirty="0" smtClean="0">
                <a:latin typeface="Times New Roman" pitchFamily="18" charset="0"/>
                <a:cs typeface="Times New Roman" pitchFamily="18" charset="0"/>
              </a:rPr>
              <a:t>In order to issue the instruction, the transferor should know not only the beneficiary’s bank account number but also the IFSC (Indian Financial System Code) of the concerned bank.</a:t>
            </a:r>
          </a:p>
          <a:p>
            <a:pPr algn="just"/>
            <a:r>
              <a:rPr lang="en-US" dirty="0" smtClean="0">
                <a:latin typeface="Times New Roman" pitchFamily="18" charset="0"/>
                <a:cs typeface="Times New Roman" pitchFamily="18" charset="0"/>
              </a:rPr>
              <a:t>IFSC is an alpha-numeric code that uniquely identifies a bank-branch participating in the NEFT system. This is a 11 digit code with the first 4 alpha characters representing the bank, and the last 6 numeric characters representing the branch. The 5th character is 0 (zero). IFSC is used by the NEFT system to route the messages to the destination banks / branches</a:t>
            </a:r>
            <a:endParaRPr lang="en-US" dirty="0">
              <a:latin typeface="Times New Roman" pitchFamily="18" charset="0"/>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77500" lnSpcReduction="20000"/>
          </a:bodyPr>
          <a:lstStyle/>
          <a:p>
            <a:pPr algn="just"/>
            <a:r>
              <a:rPr lang="en-US" b="1" dirty="0" smtClean="0">
                <a:latin typeface="Times New Roman" pitchFamily="18" charset="0"/>
                <a:cs typeface="Times New Roman" pitchFamily="18" charset="0"/>
              </a:rPr>
              <a:t>Real Time Gross Settlement (RTGS): </a:t>
            </a:r>
            <a:r>
              <a:rPr lang="en-US" dirty="0" smtClean="0">
                <a:latin typeface="Times New Roman" pitchFamily="18" charset="0"/>
                <a:cs typeface="Times New Roman" pitchFamily="18" charset="0"/>
              </a:rPr>
              <a:t>RTGS transfers are instantaneous unlike National Electronic Funds Transfer (NEFT) where the transfers are batched together and effected at hourly intervals. </a:t>
            </a:r>
            <a:r>
              <a:rPr lang="en-US" dirty="0" smtClean="0"/>
              <a:t>RBI </a:t>
            </a:r>
            <a:r>
              <a:rPr lang="en-US" dirty="0" smtClean="0">
                <a:latin typeface="Times New Roman" pitchFamily="18" charset="0"/>
                <a:cs typeface="Times New Roman" pitchFamily="18" charset="0"/>
              </a:rPr>
              <a:t>allows the RTGS facility for transfers above Rs1lakhs. The RBI window is open on weekdays from 9 am to 4.30 pm; on Saturdays from 9 am to 12.30 pm</a:t>
            </a:r>
          </a:p>
          <a:p>
            <a:pPr algn="just"/>
            <a:r>
              <a:rPr lang="en-US" b="1" dirty="0" smtClean="0">
                <a:latin typeface="Times New Roman" pitchFamily="18" charset="0"/>
                <a:cs typeface="Times New Roman" pitchFamily="18" charset="0"/>
              </a:rPr>
              <a:t>Society for Worldwide Interbank Financial Telecommunications (SWIFT): </a:t>
            </a:r>
            <a:r>
              <a:rPr lang="en-US" dirty="0" smtClean="0">
                <a:latin typeface="Times New Roman" pitchFamily="18" charset="0"/>
                <a:cs typeface="Times New Roman" pitchFamily="18" charset="0"/>
              </a:rPr>
              <a:t>SWIFT is solely a carrier of messages. It does not hold funds nor does it manage accounts on behalf of customers, nor does it store financial information on an on-going basis. As a data carrier, SWIFT transports messages between two financial institutions. This activity involves the secure exchange of proprietary data while ensuring its confidentiality and integrity.</a:t>
            </a:r>
          </a:p>
          <a:p>
            <a:pPr algn="just"/>
            <a:r>
              <a:rPr lang="en-US" dirty="0" smtClean="0">
                <a:latin typeface="Times New Roman" pitchFamily="18" charset="0"/>
                <a:cs typeface="Times New Roman" pitchFamily="18" charset="0"/>
              </a:rPr>
              <a:t>SWIFT, which has its headquarters in Belgium, has developed an 8-alphabet Bank Identifier Code (BIC). The BIC helps identify the bank</a:t>
            </a:r>
            <a:endParaRPr lang="en-US" dirty="0">
              <a:latin typeface="Times New Roman" pitchFamily="18" charset="0"/>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b="1" dirty="0" smtClean="0">
                <a:latin typeface="Times New Roman" pitchFamily="18" charset="0"/>
                <a:cs typeface="Times New Roman" pitchFamily="18" charset="0"/>
              </a:rPr>
              <a:t>Non Performing Assets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486400"/>
          </a:xfrm>
        </p:spPr>
        <p:txBody>
          <a:bodyPr>
            <a:normAutofit fontScale="77500" lnSpcReduction="20000"/>
          </a:bodyPr>
          <a:lstStyle/>
          <a:p>
            <a:pPr algn="just"/>
            <a:r>
              <a:rPr lang="en-US" dirty="0" smtClean="0">
                <a:latin typeface="Times New Roman" pitchFamily="18" charset="0"/>
                <a:cs typeface="Times New Roman" pitchFamily="18" charset="0"/>
              </a:rPr>
              <a:t>An asset of a bank (such as a loan given by the bank) turns into a non-performing asset (NPA) when it ceases to generate regular income such as interest etc for the bank.</a:t>
            </a:r>
          </a:p>
          <a:p>
            <a:pPr algn="just"/>
            <a:r>
              <a:rPr lang="en-US" dirty="0" smtClean="0">
                <a:latin typeface="Times New Roman" pitchFamily="18" charset="0"/>
                <a:cs typeface="Times New Roman" pitchFamily="18" charset="0"/>
              </a:rPr>
              <a:t> In other words, when a bank which lends a loan does not get back its principal and interest on time, the loan is said to have turned into an NPA</a:t>
            </a:r>
          </a:p>
          <a:p>
            <a:pPr algn="just"/>
            <a:r>
              <a:rPr lang="en-US" dirty="0" smtClean="0">
                <a:latin typeface="Times New Roman" pitchFamily="18" charset="0"/>
                <a:cs typeface="Times New Roman" pitchFamily="18" charset="0"/>
              </a:rPr>
              <a:t>Banks have to classify their assets as performing and non-performing in accordance with RBI's guidelines. Under these guidelines, an asset is classified as non-performing if any amount of interest or principal installments remains overdue for more than 90 days, in respect of term loans. In respect of overdraft or cash credit, an asset is classified as non-performing if the account remains out of order for a period of 90 days and in respect of bills purchased and discounted account, if the bill remains overdue for a period of more than 90 days</a:t>
            </a:r>
            <a:r>
              <a:rPr lang="en-US" dirty="0" smtClean="0"/>
              <a:t>.</a:t>
            </a:r>
            <a:endParaRPr lang="en-US" dirty="0">
              <a:latin typeface="Times New Roman"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smtClean="0">
                <a:latin typeface="Times New Roman" pitchFamily="18" charset="0"/>
                <a:cs typeface="Times New Roman" pitchFamily="18" charset="0"/>
              </a:rPr>
              <a:t>Classification of non-performing Assets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334000"/>
          </a:xfrm>
        </p:spPr>
        <p:txBody>
          <a:bodyPr>
            <a:normAutofit fontScale="92500" lnSpcReduction="20000"/>
          </a:bodyPr>
          <a:lstStyle/>
          <a:p>
            <a:pPr algn="just"/>
            <a:r>
              <a:rPr lang="en-US" b="1" dirty="0" smtClean="0">
                <a:latin typeface="Times New Roman" pitchFamily="18" charset="0"/>
                <a:cs typeface="Times New Roman" pitchFamily="18" charset="0"/>
              </a:rPr>
              <a:t>Standard assets</a:t>
            </a:r>
            <a:r>
              <a:rPr lang="en-US" dirty="0" smtClean="0">
                <a:latin typeface="Times New Roman" pitchFamily="18" charset="0"/>
                <a:cs typeface="Times New Roman" pitchFamily="18" charset="0"/>
              </a:rPr>
              <a:t>: Standard assets service their interest and principal installments on time although they occasionally default up to a period of 90 days. Standard assets are also called performing assets. They yield regular interest to the banks and return the due principal on time and thereby help the banks earn profit and recycle the repaid part of the loans for further lending.</a:t>
            </a:r>
          </a:p>
          <a:p>
            <a:pPr algn="just"/>
            <a:r>
              <a:rPr lang="en-US" b="1" dirty="0" smtClean="0">
                <a:latin typeface="Times New Roman" pitchFamily="18" charset="0"/>
                <a:cs typeface="Times New Roman" pitchFamily="18" charset="0"/>
              </a:rPr>
              <a:t>Sub-standard assets</a:t>
            </a:r>
            <a:r>
              <a:rPr lang="en-US" dirty="0" smtClean="0">
                <a:latin typeface="Times New Roman" pitchFamily="18" charset="0"/>
                <a:cs typeface="Times New Roman" pitchFamily="18" charset="0"/>
              </a:rPr>
              <a:t>: Sub-standard assets are those assets which have remained NPAs (that is, if any amount of interest or principal installments remains overdue for more than 90 days) for a period up to 12 months</a:t>
            </a:r>
            <a:endParaRPr lang="en-US" dirty="0">
              <a:latin typeface="Times New Roman"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lnSpcReduction="10000"/>
          </a:bodyPr>
          <a:lstStyle/>
          <a:p>
            <a:pPr algn="just"/>
            <a:r>
              <a:rPr lang="en-US" b="1" dirty="0" smtClean="0">
                <a:latin typeface="Times New Roman" pitchFamily="18" charset="0"/>
                <a:cs typeface="Times New Roman" pitchFamily="18" charset="0"/>
              </a:rPr>
              <a:t>Doubtful assets</a:t>
            </a:r>
            <a:r>
              <a:rPr lang="en-US" dirty="0" smtClean="0">
                <a:latin typeface="Times New Roman" pitchFamily="18" charset="0"/>
                <a:cs typeface="Times New Roman" pitchFamily="18" charset="0"/>
              </a:rPr>
              <a:t>: An asset becomes doubtful if it remains a sub-standard asset for a period of 12 months and recovery of bank dues is of doubtful</a:t>
            </a:r>
          </a:p>
          <a:p>
            <a:pPr algn="just"/>
            <a:r>
              <a:rPr lang="en-US" dirty="0" smtClean="0">
                <a:latin typeface="Times New Roman" pitchFamily="18" charset="0"/>
                <a:cs typeface="Times New Roman" pitchFamily="18" charset="0"/>
              </a:rPr>
              <a:t>Loss assets: Loss assets comprise assets where a loss has been identified by the bank or the RBI. These are generally considered uncollectible. Their realizable value is so low that their continuance as bankable assets is not warranted. They should be entirely written off. If this is not done, provisioning should be made for 100% of the amount shown as outstanding</a:t>
            </a:r>
            <a:endParaRPr lang="en-US" dirty="0">
              <a:latin typeface="Times New Roman" pitchFamily="18" charset="0"/>
              <a:cs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b="1" dirty="0" smtClean="0">
                <a:latin typeface="Times New Roman" pitchFamily="18" charset="0"/>
                <a:cs typeface="Times New Roman" pitchFamily="18" charset="0"/>
              </a:rPr>
              <a:t>SARFAESI Act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6248400"/>
          </a:xfrm>
        </p:spPr>
        <p:txBody>
          <a:bodyPr>
            <a:normAutofit fontScale="62500" lnSpcReduction="20000"/>
          </a:bodyPr>
          <a:lstStyle/>
          <a:p>
            <a:pPr algn="just"/>
            <a:r>
              <a:rPr lang="en-US" dirty="0" smtClean="0">
                <a:latin typeface="Times New Roman" pitchFamily="18" charset="0"/>
                <a:cs typeface="Times New Roman" pitchFamily="18" charset="0"/>
              </a:rPr>
              <a:t>Banks utilize the Securitization and Reconstruction of Financial Assets and Enforcement of Security Interest Act, 2002 (SARFAESI) as an effective tool for NPA recovery. It is possible where non-performing assets are backed by securities charged to the Bank by way of hypothecation or mortgage or assignment. Upon loan default, banks can seize the securities (except agricultural land) without intervention of the court.</a:t>
            </a:r>
          </a:p>
          <a:p>
            <a:pPr algn="just"/>
            <a:r>
              <a:rPr lang="en-US" dirty="0" smtClean="0">
                <a:latin typeface="Times New Roman" pitchFamily="18" charset="0"/>
                <a:cs typeface="Times New Roman" pitchFamily="18" charset="0"/>
              </a:rPr>
              <a:t>The SARFAESI Act, 2002 gives powers of "seize and desist" to banks. Banks can give a notice in writing to the defaulting borrower requiring it to discharge its liabilities within 60 days. If the borrower fails to comply with the notice, the Bank may take recourse to one or more of the following measures:</a:t>
            </a:r>
          </a:p>
          <a:p>
            <a:pPr algn="just"/>
            <a:r>
              <a:rPr lang="en-US" dirty="0" smtClean="0">
                <a:latin typeface="Times New Roman" pitchFamily="18" charset="0"/>
                <a:cs typeface="Times New Roman" pitchFamily="18" charset="0"/>
              </a:rPr>
              <a:t>Take possession of the security for the loan</a:t>
            </a:r>
          </a:p>
          <a:p>
            <a:pPr algn="just"/>
            <a:r>
              <a:rPr lang="en-US" dirty="0" smtClean="0">
                <a:latin typeface="Times New Roman" pitchFamily="18" charset="0"/>
                <a:cs typeface="Times New Roman" pitchFamily="18" charset="0"/>
              </a:rPr>
              <a:t>Sale or lease or assign the right over the security</a:t>
            </a:r>
          </a:p>
          <a:p>
            <a:pPr algn="just"/>
            <a:r>
              <a:rPr lang="en-US" dirty="0" smtClean="0">
                <a:latin typeface="Times New Roman" pitchFamily="18" charset="0"/>
                <a:cs typeface="Times New Roman" pitchFamily="18" charset="0"/>
              </a:rPr>
              <a:t>Manage the same or appoint any person to manage the same</a:t>
            </a:r>
          </a:p>
          <a:p>
            <a:pPr algn="just"/>
            <a:r>
              <a:rPr lang="en-US" dirty="0" smtClean="0">
                <a:latin typeface="Times New Roman" pitchFamily="18" charset="0"/>
                <a:cs typeface="Times New Roman" pitchFamily="18" charset="0"/>
              </a:rPr>
              <a:t>The SARFAESI Act also provides for the establishment of asset reconstruction companies regulated by RBI to acquire assets from banks and financial institutions.</a:t>
            </a:r>
          </a:p>
          <a:p>
            <a:pPr algn="just"/>
            <a:r>
              <a:rPr lang="en-US" dirty="0" smtClean="0">
                <a:latin typeface="Times New Roman" pitchFamily="18" charset="0"/>
                <a:cs typeface="Times New Roman" pitchFamily="18" charset="0"/>
              </a:rPr>
              <a:t>The Act provides for sale of financial assets by banks and financial institutions to asset reconstruction companies (ARCs). RBI has issued guidelines to banks on the process to be followed for sales of financial assets to ARCs.</a:t>
            </a:r>
            <a:endParaRPr lang="en-US" dirty="0">
              <a:latin typeface="Times New Roman" pitchFamily="18" charset="0"/>
              <a:cs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r>
              <a:rPr lang="en-US" sz="2800" b="1" dirty="0" err="1" smtClean="0">
                <a:latin typeface="Times New Roman" pitchFamily="18" charset="0"/>
                <a:cs typeface="Times New Roman" pitchFamily="18" charset="0"/>
              </a:rPr>
              <a:t>Hypothecation:</a:t>
            </a:r>
            <a:r>
              <a:rPr lang="en-US" sz="2800" dirty="0" err="1" smtClean="0">
                <a:latin typeface="Times New Roman" pitchFamily="18" charset="0"/>
                <a:cs typeface="Times New Roman" pitchFamily="18" charset="0"/>
              </a:rPr>
              <a:t>Hypothecation</a:t>
            </a:r>
            <a:r>
              <a:rPr lang="en-US" sz="2800" dirty="0" smtClean="0">
                <a:latin typeface="Times New Roman" pitchFamily="18" charset="0"/>
                <a:cs typeface="Times New Roman" pitchFamily="18" charset="0"/>
              </a:rPr>
              <a:t> is defined under the SARFAESI Act, 2002, (which will be discussed in the next chapter) as follows:</a:t>
            </a:r>
          </a:p>
          <a:p>
            <a:r>
              <a:rPr lang="en-US" sz="2800" dirty="0" smtClean="0">
                <a:latin typeface="Times New Roman" pitchFamily="18" charset="0"/>
                <a:cs typeface="Times New Roman" pitchFamily="18" charset="0"/>
              </a:rPr>
              <a:t>Hypothecation means a charge in or upon any movable property, existing or future, created by a borrower in </a:t>
            </a:r>
            <a:r>
              <a:rPr lang="en-US" sz="2800" dirty="0" err="1" smtClean="0">
                <a:latin typeface="Times New Roman" pitchFamily="18" charset="0"/>
                <a:cs typeface="Times New Roman" pitchFamily="18" charset="0"/>
              </a:rPr>
              <a:t>favour</a:t>
            </a:r>
            <a:r>
              <a:rPr lang="en-US" sz="2800" dirty="0" smtClean="0">
                <a:latin typeface="Times New Roman" pitchFamily="18" charset="0"/>
                <a:cs typeface="Times New Roman" pitchFamily="18" charset="0"/>
              </a:rPr>
              <a:t> of a secured creditor, without delivery of possession of the moveable property to such creditor, as a security for financial assistance, and includes floating charge and crystallization of such charge into fixed charge on moveable property</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534400" cy="7696200"/>
          </a:xfrm>
        </p:spPr>
        <p:txBody>
          <a:bodyPr>
            <a:normAutofit fontScale="77500" lnSpcReduction="20000"/>
          </a:bodyPr>
          <a:lstStyle/>
          <a:p>
            <a:pPr algn="just"/>
            <a:r>
              <a:rPr lang="en-US" dirty="0" smtClean="0">
                <a:latin typeface="Times New Roman" pitchFamily="18" charset="0"/>
                <a:cs typeface="Times New Roman" pitchFamily="18" charset="0"/>
              </a:rPr>
              <a:t>The act addresses the regulation of three distinct areas:</a:t>
            </a:r>
          </a:p>
          <a:p>
            <a:pPr algn="just"/>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Securitization</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Reconstruction of Financial Assets</a:t>
            </a:r>
          </a:p>
          <a:p>
            <a:pPr algn="just"/>
            <a:r>
              <a:rPr lang="en-US" dirty="0" smtClean="0">
                <a:latin typeface="Times New Roman" pitchFamily="18" charset="0"/>
                <a:cs typeface="Times New Roman" pitchFamily="18" charset="0"/>
              </a:rPr>
              <a:t>Enforcement of Security Interest</a:t>
            </a:r>
          </a:p>
          <a:p>
            <a:pPr marL="0" indent="0" algn="just">
              <a:buNone/>
            </a:pPr>
            <a:r>
              <a:rPr lang="en-US" b="1" dirty="0" smtClean="0">
                <a:latin typeface="Times New Roman" pitchFamily="18" charset="0"/>
                <a:cs typeface="Times New Roman" pitchFamily="18" charset="0"/>
              </a:rPr>
              <a:t>Securitization</a:t>
            </a:r>
            <a:endParaRPr lang="en-US" b="1"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This is a process where financial assets (say, dues from a borrower) are converted into marketable securities (security receipts) that can be sold to investors.</a:t>
            </a:r>
          </a:p>
          <a:p>
            <a:pPr algn="just"/>
            <a:r>
              <a:rPr lang="en-US" dirty="0" smtClean="0">
                <a:latin typeface="Times New Roman" pitchFamily="18" charset="0"/>
                <a:cs typeface="Times New Roman" pitchFamily="18" charset="0"/>
              </a:rPr>
              <a:t>In the first stage of a securitization transaction, an </a:t>
            </a:r>
            <a:r>
              <a:rPr lang="en-US" dirty="0" err="1" smtClean="0">
                <a:latin typeface="Times New Roman" pitchFamily="18" charset="0"/>
                <a:cs typeface="Times New Roman" pitchFamily="18" charset="0"/>
              </a:rPr>
              <a:t>originater</a:t>
            </a:r>
            <a:r>
              <a:rPr lang="en-US" dirty="0" smtClean="0">
                <a:latin typeface="Times New Roman" pitchFamily="18" charset="0"/>
                <a:cs typeface="Times New Roman" pitchFamily="18" charset="0"/>
              </a:rPr>
              <a:t> sells the financial asset to the securitization company. This can be done as follows:</a:t>
            </a:r>
          </a:p>
          <a:p>
            <a:pPr algn="just"/>
            <a:r>
              <a:rPr lang="en-US" dirty="0" smtClean="0">
                <a:latin typeface="Times New Roman" pitchFamily="18" charset="0"/>
                <a:cs typeface="Times New Roman" pitchFamily="18" charset="0"/>
              </a:rPr>
              <a:t>The securitization company / asset re-construction company issues a debenture or bond or any other security in the nature of a debenture, for the agreed consideration, and as per the agreed terms and conditions, to the originator; or</a:t>
            </a:r>
          </a:p>
          <a:p>
            <a:pPr algn="just"/>
            <a:r>
              <a:rPr lang="en-US" dirty="0" smtClean="0">
                <a:latin typeface="Times New Roman" pitchFamily="18" charset="0"/>
                <a:cs typeface="Times New Roman" pitchFamily="18" charset="0"/>
              </a:rPr>
              <a:t> Entering into an agreement for transfer of the financial asset as per the agreed terms and conditions</a:t>
            </a:r>
          </a:p>
          <a:p>
            <a:pPr algn="just"/>
            <a:r>
              <a:rPr lang="en-US" dirty="0" smtClean="0">
                <a:latin typeface="Times New Roman" pitchFamily="18" charset="0"/>
                <a:cs typeface="Times New Roman" pitchFamily="18" charset="0"/>
              </a:rPr>
              <a:t>On acquisition of the financial asset, the securitization or reconstruction company becomes the owner of the financial asset</a:t>
            </a:r>
            <a:endParaRPr lang="en-US" dirty="0">
              <a:latin typeface="Times New Roman" pitchFamily="18" charset="0"/>
              <a:cs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70000" lnSpcReduction="20000"/>
          </a:bodyPr>
          <a:lstStyle/>
          <a:p>
            <a:pPr algn="just"/>
            <a:r>
              <a:rPr lang="en-US" dirty="0" smtClean="0">
                <a:latin typeface="Times New Roman" pitchFamily="18" charset="0"/>
                <a:cs typeface="Times New Roman" pitchFamily="18" charset="0"/>
              </a:rPr>
              <a:t>In the second stage, against the security of the financial asset, the securitization company can mobilize money by issuing security receipts to QIB investors.</a:t>
            </a:r>
          </a:p>
          <a:p>
            <a:pPr algn="just"/>
            <a:r>
              <a:rPr lang="en-US" dirty="0" smtClean="0">
                <a:latin typeface="Times New Roman" pitchFamily="18" charset="0"/>
                <a:cs typeface="Times New Roman" pitchFamily="18" charset="0"/>
              </a:rPr>
              <a:t>Thus, securitization makes it possible to transfer loans secured by mortgage or other charges.</a:t>
            </a:r>
          </a:p>
          <a:p>
            <a:pPr marL="0" indent="0" algn="just">
              <a:buNone/>
            </a:pPr>
            <a:r>
              <a:rPr lang="en-US" b="1" dirty="0" smtClean="0">
                <a:latin typeface="Times New Roman" pitchFamily="18" charset="0"/>
                <a:cs typeface="Times New Roman" pitchFamily="18" charset="0"/>
              </a:rPr>
              <a:t>Asset Re-construction</a:t>
            </a:r>
          </a:p>
          <a:p>
            <a:pPr algn="just"/>
            <a:r>
              <a:rPr lang="en-US" dirty="0" smtClean="0">
                <a:latin typeface="Times New Roman" pitchFamily="18" charset="0"/>
                <a:cs typeface="Times New Roman" pitchFamily="18" charset="0"/>
              </a:rPr>
              <a:t>Here, the right or interest of any bank or financial institution in any financial asset is acquired by the asset re-construction company for the purpose of realization of dues.</a:t>
            </a:r>
          </a:p>
          <a:p>
            <a:pPr algn="just"/>
            <a:r>
              <a:rPr lang="en-US" dirty="0" smtClean="0">
                <a:latin typeface="Times New Roman" pitchFamily="18" charset="0"/>
                <a:cs typeface="Times New Roman" pitchFamily="18" charset="0"/>
              </a:rPr>
              <a:t>Asset re-construction might entail taking several measures such as:</a:t>
            </a:r>
          </a:p>
          <a:p>
            <a:pPr algn="just"/>
            <a:r>
              <a:rPr lang="en-US" dirty="0" smtClean="0">
                <a:latin typeface="Times New Roman" pitchFamily="18" charset="0"/>
                <a:cs typeface="Times New Roman" pitchFamily="18" charset="0"/>
              </a:rPr>
              <a:t>Takeover the management of the business of the borrower or bring about any such change.</a:t>
            </a:r>
          </a:p>
          <a:p>
            <a:pPr algn="just"/>
            <a:r>
              <a:rPr lang="en-US" dirty="0" smtClean="0">
                <a:latin typeface="Times New Roman" pitchFamily="18" charset="0"/>
                <a:cs typeface="Times New Roman" pitchFamily="18" charset="0"/>
              </a:rPr>
              <a:t>To sell or lease a part or whole of the business of the borrower.</a:t>
            </a:r>
          </a:p>
          <a:p>
            <a:pPr algn="just"/>
            <a:r>
              <a:rPr lang="en-US" dirty="0" smtClean="0">
                <a:latin typeface="Times New Roman" pitchFamily="18" charset="0"/>
                <a:cs typeface="Times New Roman" pitchFamily="18" charset="0"/>
              </a:rPr>
              <a:t>Reschedule debts of the borrower.</a:t>
            </a:r>
          </a:p>
          <a:p>
            <a:pPr algn="just"/>
            <a:r>
              <a:rPr lang="en-US" dirty="0" smtClean="0">
                <a:latin typeface="Times New Roman" pitchFamily="18" charset="0"/>
                <a:cs typeface="Times New Roman" pitchFamily="18" charset="0"/>
              </a:rPr>
              <a:t>Take possession of secured asset</a:t>
            </a:r>
          </a:p>
          <a:p>
            <a:pPr algn="just"/>
            <a:r>
              <a:rPr lang="en-US" dirty="0" smtClean="0">
                <a:latin typeface="Times New Roman" pitchFamily="18" charset="0"/>
                <a:cs typeface="Times New Roman" pitchFamily="18" charset="0"/>
              </a:rPr>
              <a:t>Enforce security interest</a:t>
            </a:r>
          </a:p>
          <a:p>
            <a:pPr algn="just"/>
            <a:r>
              <a:rPr lang="en-US" dirty="0" smtClean="0">
                <a:latin typeface="Times New Roman" pitchFamily="18" charset="0"/>
                <a:cs typeface="Times New Roman" pitchFamily="18" charset="0"/>
              </a:rPr>
              <a:t>Settle dues payable by the borrower</a:t>
            </a:r>
            <a:endParaRPr lang="en-US" dirty="0">
              <a:latin typeface="Times New Roman" pitchFamily="18" charset="0"/>
              <a:cs typeface="Times New Roman"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77000"/>
          </a:xfrm>
        </p:spPr>
        <p:txBody>
          <a:bodyPr>
            <a:normAutofit fontScale="85000" lnSpcReduction="20000"/>
          </a:bodyPr>
          <a:lstStyle/>
          <a:p>
            <a:r>
              <a:rPr lang="en-US" b="1" dirty="0" smtClean="0">
                <a:latin typeface="Times New Roman" pitchFamily="18" charset="0"/>
                <a:cs typeface="Times New Roman" pitchFamily="18" charset="0"/>
              </a:rPr>
              <a:t>Enforcement of Security Interest</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SARFAESI gives another window for banks and financial institutions to enforce their security interest without the intervention of Civil Court or the Debt Recovery Tribunal (DRT).</a:t>
            </a:r>
          </a:p>
          <a:p>
            <a:pPr algn="just"/>
            <a:r>
              <a:rPr lang="en-US" dirty="0" smtClean="0">
                <a:latin typeface="Times New Roman" pitchFamily="18" charset="0"/>
                <a:cs typeface="Times New Roman" pitchFamily="18" charset="0"/>
              </a:rPr>
              <a:t>If the lender also holds security through a pledge of any moveable assets, or the guarantee of any person, then it can sell the pledged goods or proceed against the guarantor without initiating any action against the secured assets.</a:t>
            </a:r>
          </a:p>
          <a:p>
            <a:pPr algn="just"/>
            <a:r>
              <a:rPr lang="en-US" dirty="0" smtClean="0">
                <a:latin typeface="Times New Roman" pitchFamily="18" charset="0"/>
                <a:cs typeface="Times New Roman" pitchFamily="18" charset="0"/>
              </a:rPr>
              <a:t>Under SARFAESI, the bank or financial institution needs to give 60-day notice to the defaulter, giving details of the amount payable and the secured asset intended to be enforced by the secured creditor, in the event of non-payment of the secured debt. The effect of this notice is that the borrower is barred from transferring the property mentioned in the notice.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70000" lnSpcReduction="20000"/>
          </a:bodyPr>
          <a:lstStyle/>
          <a:p>
            <a:pPr marL="0" marR="0" algn="just">
              <a:spcBef>
                <a:spcPts val="0"/>
              </a:spcBef>
              <a:spcAft>
                <a:spcPts val="0"/>
              </a:spcAft>
              <a:buNone/>
            </a:pPr>
            <a:r>
              <a:rPr lang="en-US" b="1" dirty="0" smtClean="0">
                <a:latin typeface="Times New Roman"/>
                <a:ea typeface="Times New Roman"/>
              </a:rPr>
              <a:t>4) Co-operative Sector Banks:</a:t>
            </a:r>
            <a:endParaRPr lang="en-US" dirty="0" smtClean="0">
              <a:latin typeface="Times New Roman"/>
              <a:ea typeface="Times New Roman"/>
            </a:endParaRPr>
          </a:p>
          <a:p>
            <a:pPr lvl="0" algn="just">
              <a:spcBef>
                <a:spcPts val="0"/>
              </a:spcBef>
              <a:buFont typeface="Symbol"/>
              <a:buChar char=""/>
              <a:tabLst>
                <a:tab pos="571500" algn="l"/>
              </a:tabLst>
            </a:pPr>
            <a:r>
              <a:rPr lang="en-US" dirty="0" smtClean="0">
                <a:latin typeface="Times New Roman"/>
                <a:ea typeface="Times New Roman"/>
              </a:rPr>
              <a:t>State Co-operative Banks </a:t>
            </a:r>
          </a:p>
          <a:p>
            <a:pPr lvl="0" algn="just">
              <a:spcBef>
                <a:spcPts val="0"/>
              </a:spcBef>
              <a:buFont typeface="Symbol"/>
              <a:buChar char=""/>
              <a:tabLst>
                <a:tab pos="571500" algn="l"/>
              </a:tabLst>
            </a:pPr>
            <a:r>
              <a:rPr lang="en-US" dirty="0" smtClean="0">
                <a:latin typeface="Times New Roman"/>
                <a:ea typeface="Times New Roman"/>
              </a:rPr>
              <a:t>Central Co-operative Banks </a:t>
            </a:r>
          </a:p>
          <a:p>
            <a:pPr lvl="0" algn="just">
              <a:spcBef>
                <a:spcPts val="0"/>
              </a:spcBef>
              <a:buFont typeface="Symbol"/>
              <a:buChar char=""/>
              <a:tabLst>
                <a:tab pos="571500" algn="l"/>
              </a:tabLst>
            </a:pPr>
            <a:r>
              <a:rPr lang="en-US" dirty="0" smtClean="0">
                <a:latin typeface="Times New Roman"/>
                <a:ea typeface="Times New Roman"/>
              </a:rPr>
              <a:t>Primary Agricultural Credit Societies </a:t>
            </a:r>
          </a:p>
          <a:p>
            <a:pPr lvl="0" algn="just">
              <a:spcBef>
                <a:spcPts val="0"/>
              </a:spcBef>
              <a:buFont typeface="Symbol"/>
              <a:buChar char=""/>
              <a:tabLst>
                <a:tab pos="571500" algn="l"/>
              </a:tabLst>
            </a:pPr>
            <a:r>
              <a:rPr lang="en-US" dirty="0" smtClean="0">
                <a:latin typeface="Times New Roman"/>
                <a:ea typeface="Times New Roman"/>
              </a:rPr>
              <a:t>Land Development Banks </a:t>
            </a:r>
          </a:p>
          <a:p>
            <a:pPr lvl="0" algn="just">
              <a:spcBef>
                <a:spcPts val="0"/>
              </a:spcBef>
              <a:buFont typeface="Symbol"/>
              <a:buChar char=""/>
              <a:tabLst>
                <a:tab pos="571500" algn="l"/>
              </a:tabLst>
            </a:pPr>
            <a:r>
              <a:rPr lang="en-US" dirty="0" smtClean="0">
                <a:latin typeface="Times New Roman"/>
                <a:ea typeface="Times New Roman"/>
              </a:rPr>
              <a:t>State Land Development Banks</a:t>
            </a:r>
          </a:p>
          <a:p>
            <a:pPr lvl="0" algn="just">
              <a:spcBef>
                <a:spcPts val="0"/>
              </a:spcBef>
              <a:buNone/>
              <a:tabLst>
                <a:tab pos="571500" algn="l"/>
              </a:tabLst>
            </a:pPr>
            <a:endParaRPr lang="en-US" b="1" dirty="0" smtClean="0">
              <a:latin typeface="Times New Roman"/>
              <a:ea typeface="Times New Roman"/>
            </a:endParaRPr>
          </a:p>
          <a:p>
            <a:pPr marL="0" marR="0" algn="just">
              <a:lnSpc>
                <a:spcPct val="150000"/>
              </a:lnSpc>
              <a:spcBef>
                <a:spcPts val="0"/>
              </a:spcBef>
              <a:spcAft>
                <a:spcPts val="0"/>
              </a:spcAft>
              <a:buNone/>
            </a:pPr>
            <a:r>
              <a:rPr lang="en-US" b="1" dirty="0" smtClean="0">
                <a:latin typeface="Times New Roman"/>
                <a:ea typeface="Times New Roman"/>
              </a:rPr>
              <a:t>5) Development Banks:</a:t>
            </a:r>
            <a:r>
              <a:rPr lang="en-US" dirty="0" smtClean="0">
                <a:latin typeface="Times New Roman"/>
                <a:ea typeface="Times New Roman"/>
              </a:rPr>
              <a:t> Development Banks mostly provide long term finance for setting up industries. They also provide short-term finance (for export and import activities)</a:t>
            </a:r>
          </a:p>
          <a:p>
            <a:pPr lvl="0" algn="just">
              <a:lnSpc>
                <a:spcPct val="150000"/>
              </a:lnSpc>
              <a:spcBef>
                <a:spcPts val="0"/>
              </a:spcBef>
              <a:buFont typeface="Symbol"/>
              <a:buChar char=""/>
              <a:tabLst>
                <a:tab pos="571500" algn="l"/>
              </a:tabLst>
            </a:pPr>
            <a:r>
              <a:rPr lang="en-US" dirty="0" smtClean="0">
                <a:latin typeface="Times New Roman"/>
                <a:ea typeface="Times New Roman"/>
              </a:rPr>
              <a:t>Industrial Finance Co-operation of India (IFCI)</a:t>
            </a:r>
          </a:p>
          <a:p>
            <a:pPr lvl="0" algn="just">
              <a:lnSpc>
                <a:spcPct val="150000"/>
              </a:lnSpc>
              <a:spcBef>
                <a:spcPts val="0"/>
              </a:spcBef>
              <a:buFont typeface="Symbol"/>
              <a:buChar char=""/>
              <a:tabLst>
                <a:tab pos="571500" algn="l"/>
              </a:tabLst>
            </a:pPr>
            <a:r>
              <a:rPr lang="en-US" dirty="0" smtClean="0">
                <a:latin typeface="Times New Roman"/>
                <a:ea typeface="Times New Roman"/>
              </a:rPr>
              <a:t>Industrial Development of India (IDBI)</a:t>
            </a:r>
          </a:p>
          <a:p>
            <a:pPr lvl="0" algn="just">
              <a:lnSpc>
                <a:spcPct val="150000"/>
              </a:lnSpc>
              <a:spcBef>
                <a:spcPts val="0"/>
              </a:spcBef>
              <a:buFont typeface="Symbol"/>
              <a:buChar char=""/>
              <a:tabLst>
                <a:tab pos="571500" algn="l"/>
              </a:tabLst>
            </a:pPr>
            <a:r>
              <a:rPr lang="en-US" dirty="0" smtClean="0">
                <a:latin typeface="Times New Roman"/>
                <a:ea typeface="Times New Roman"/>
              </a:rPr>
              <a:t>Industrial Investment Bank of India (IIBI)</a:t>
            </a:r>
          </a:p>
          <a:p>
            <a:pPr lvl="0" algn="just">
              <a:lnSpc>
                <a:spcPct val="150000"/>
              </a:lnSpc>
              <a:spcBef>
                <a:spcPts val="0"/>
              </a:spcBef>
              <a:buFont typeface="Symbol"/>
              <a:buChar char=""/>
              <a:tabLst>
                <a:tab pos="571500" algn="l"/>
              </a:tabLst>
            </a:pPr>
            <a:r>
              <a:rPr lang="en-US" dirty="0" smtClean="0">
                <a:latin typeface="Times New Roman"/>
                <a:ea typeface="Times New Roman"/>
              </a:rPr>
              <a:t>Small Industries Development Bank of India (SIDBI)</a:t>
            </a:r>
          </a:p>
          <a:p>
            <a:pPr lvl="0" algn="just">
              <a:lnSpc>
                <a:spcPct val="150000"/>
              </a:lnSpc>
              <a:spcBef>
                <a:spcPts val="0"/>
              </a:spcBef>
              <a:buFont typeface="Symbol"/>
              <a:buChar char=""/>
              <a:tabLst>
                <a:tab pos="571500" algn="l"/>
              </a:tabLst>
            </a:pPr>
            <a:r>
              <a:rPr lang="en-US" dirty="0" smtClean="0">
                <a:latin typeface="Times New Roman"/>
                <a:ea typeface="Times New Roman"/>
              </a:rPr>
              <a:t>National Bank for Agriculture and Rural Development (NABARD)</a:t>
            </a:r>
          </a:p>
          <a:p>
            <a:pPr lvl="0" algn="just">
              <a:lnSpc>
                <a:spcPct val="150000"/>
              </a:lnSpc>
              <a:spcBef>
                <a:spcPts val="0"/>
              </a:spcBef>
              <a:buFont typeface="Symbol"/>
              <a:buChar char=""/>
              <a:tabLst>
                <a:tab pos="571500" algn="l"/>
              </a:tabLst>
            </a:pPr>
            <a:r>
              <a:rPr lang="en-US" dirty="0" smtClean="0">
                <a:latin typeface="Times New Roman"/>
                <a:ea typeface="Times New Roman"/>
              </a:rPr>
              <a:t>Export-Import Bank of India</a:t>
            </a:r>
            <a:endParaRPr lang="en-US" dirty="0">
              <a:latin typeface="Times New Roman"/>
              <a:ea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85000" lnSpcReduction="20000"/>
          </a:bodyPr>
          <a:lstStyle/>
          <a:p>
            <a:r>
              <a:rPr lang="en-US" sz="3300" dirty="0" smtClean="0">
                <a:latin typeface="Times New Roman" pitchFamily="18" charset="0"/>
                <a:cs typeface="Times New Roman" pitchFamily="18" charset="0"/>
              </a:rPr>
              <a:t>If the dues are not paid during the notice period, then the secured creditor gets the following rights:</a:t>
            </a:r>
          </a:p>
          <a:p>
            <a:r>
              <a:rPr lang="en-US" sz="3300" dirty="0" smtClean="0">
                <a:latin typeface="Times New Roman" pitchFamily="18" charset="0"/>
                <a:cs typeface="Times New Roman" pitchFamily="18" charset="0"/>
              </a:rPr>
              <a:t>Take possession of the secured assets, and transfer it by lease, assignment or sale for realization of money.</a:t>
            </a:r>
          </a:p>
          <a:p>
            <a:r>
              <a:rPr lang="en-US" sz="3300" dirty="0" smtClean="0">
                <a:latin typeface="Times New Roman" pitchFamily="18" charset="0"/>
                <a:cs typeface="Times New Roman" pitchFamily="18" charset="0"/>
              </a:rPr>
              <a:t>Appoint a manager to manage the secured assets that have been re-possessed.</a:t>
            </a:r>
          </a:p>
          <a:p>
            <a:r>
              <a:rPr lang="en-US" sz="3300" dirty="0" smtClean="0">
                <a:latin typeface="Times New Roman" pitchFamily="18" charset="0"/>
                <a:cs typeface="Times New Roman" pitchFamily="18" charset="0"/>
              </a:rPr>
              <a:t>Takeover management of the secured assets, and transfer it by lease, assignment or sale for realization of money.</a:t>
            </a:r>
          </a:p>
          <a:p>
            <a:r>
              <a:rPr lang="en-US" sz="3300" dirty="0" smtClean="0">
                <a:latin typeface="Times New Roman" pitchFamily="18" charset="0"/>
                <a:cs typeface="Times New Roman" pitchFamily="18" charset="0"/>
              </a:rPr>
              <a:t> Give notice to any person who has acquired the secured asset from the borrower, and from whom any money is due or may become due to the borrower, to pay the moneys to the secured creditor. Such payment to the secured creditor will be a valid discharge of the person’s dues to the borrower</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685800" y="228600"/>
            <a:ext cx="7772400" cy="914400"/>
          </a:xfrm>
        </p:spPr>
        <p:txBody>
          <a:bodyPr/>
          <a:lstStyle/>
          <a:p>
            <a:r>
              <a:rPr lang="en-US" sz="4000" dirty="0">
                <a:latin typeface="Times New Roman" pitchFamily="18" charset="0"/>
                <a:cs typeface="Times New Roman" pitchFamily="18" charset="0"/>
              </a:rPr>
              <a:t>International Banking</a:t>
            </a:r>
          </a:p>
        </p:txBody>
      </p:sp>
      <p:sp>
        <p:nvSpPr>
          <p:cNvPr id="207875" name="Rectangle 3"/>
          <p:cNvSpPr>
            <a:spLocks noGrp="1" noChangeArrowheads="1"/>
          </p:cNvSpPr>
          <p:nvPr>
            <p:ph type="body" idx="1"/>
          </p:nvPr>
        </p:nvSpPr>
        <p:spPr>
          <a:xfrm>
            <a:off x="685800" y="1447800"/>
            <a:ext cx="8001000" cy="5105400"/>
          </a:xfrm>
        </p:spPr>
        <p:txBody>
          <a:bodyPr>
            <a:normAutofit/>
          </a:bodyPr>
          <a:lstStyle/>
          <a:p>
            <a:pPr algn="just">
              <a:lnSpc>
                <a:spcPct val="90000"/>
              </a:lnSpc>
              <a:buClr>
                <a:srgbClr val="FF9900"/>
              </a:buClr>
            </a:pPr>
            <a:r>
              <a:rPr lang="en-US" sz="2800" dirty="0" smtClean="0">
                <a:latin typeface="Times New Roman" pitchFamily="18" charset="0"/>
                <a:cs typeface="Times New Roman" pitchFamily="18" charset="0"/>
              </a:rPr>
              <a:t>International </a:t>
            </a:r>
            <a:r>
              <a:rPr lang="en-US" sz="2800" dirty="0" smtClean="0">
                <a:latin typeface="Times New Roman" pitchFamily="18" charset="0"/>
                <a:cs typeface="Times New Roman" pitchFamily="18" charset="0"/>
              </a:rPr>
              <a:t>banking relates to financial intermediaries that bid for time deposits and make loans in the offshore market</a:t>
            </a:r>
            <a:endParaRPr lang="en-US" sz="2800" dirty="0">
              <a:latin typeface="Times New Roman" pitchFamily="18" charset="0"/>
              <a:cs typeface="Times New Roman" pitchFamily="18" charset="0"/>
            </a:endParaRPr>
          </a:p>
          <a:p>
            <a:pPr algn="just">
              <a:lnSpc>
                <a:spcPct val="90000"/>
              </a:lnSpc>
              <a:buClr>
                <a:srgbClr val="FF9900"/>
              </a:buClr>
            </a:pPr>
            <a:r>
              <a:rPr lang="en-US" sz="2800" dirty="0">
                <a:latin typeface="Times New Roman" pitchFamily="18" charset="0"/>
                <a:cs typeface="Times New Roman" pitchFamily="18" charset="0"/>
              </a:rPr>
              <a:t>It is an unregulated market involving greater </a:t>
            </a:r>
            <a:r>
              <a:rPr lang="en-US" sz="2800" dirty="0" smtClean="0">
                <a:latin typeface="Times New Roman" pitchFamily="18" charset="0"/>
                <a:cs typeface="Times New Roman" pitchFamily="18" charset="0"/>
              </a:rPr>
              <a:t>risk</a:t>
            </a:r>
            <a:endParaRPr lang="en-US" sz="2800" dirty="0">
              <a:latin typeface="Times New Roman" pitchFamily="18" charset="0"/>
              <a:cs typeface="Times New Roman" pitchFamily="18" charset="0"/>
            </a:endParaRPr>
          </a:p>
          <a:p>
            <a:pPr algn="just">
              <a:lnSpc>
                <a:spcPct val="90000"/>
              </a:lnSpc>
              <a:buClr>
                <a:srgbClr val="FF9900"/>
              </a:buClr>
            </a:pPr>
            <a:r>
              <a:rPr lang="en-US" sz="2800" dirty="0">
                <a:latin typeface="Times New Roman" pitchFamily="18" charset="0"/>
                <a:cs typeface="Times New Roman" pitchFamily="18" charset="0"/>
              </a:rPr>
              <a:t>It is a wholesale segment of lending and deposit </a:t>
            </a:r>
            <a:r>
              <a:rPr lang="en-US" sz="2800" dirty="0" smtClean="0">
                <a:latin typeface="Times New Roman" pitchFamily="18" charset="0"/>
                <a:cs typeface="Times New Roman" pitchFamily="18" charset="0"/>
              </a:rPr>
              <a:t>activity</a:t>
            </a:r>
          </a:p>
          <a:p>
            <a:pPr algn="just">
              <a:buClr>
                <a:srgbClr val="FF9900"/>
              </a:buClr>
            </a:pPr>
            <a:r>
              <a:rPr lang="en-US" sz="2800" dirty="0" smtClean="0">
                <a:latin typeface="Times New Roman" pitchFamily="18" charset="0"/>
                <a:cs typeface="Times New Roman" pitchFamily="18" charset="0"/>
              </a:rPr>
              <a:t>International banking brings together borrowers and lenders from same country or different countries</a:t>
            </a:r>
          </a:p>
          <a:p>
            <a:pPr algn="just">
              <a:buClr>
                <a:srgbClr val="FF9900"/>
              </a:buClr>
            </a:pPr>
            <a:r>
              <a:rPr lang="en-US" sz="2800" dirty="0" smtClean="0">
                <a:latin typeface="Times New Roman" pitchFamily="18" charset="0"/>
                <a:cs typeface="Times New Roman" pitchFamily="18" charset="0"/>
              </a:rPr>
              <a:t>They are substitutes for the domestic banking system</a:t>
            </a:r>
          </a:p>
          <a:p>
            <a:pPr>
              <a:lnSpc>
                <a:spcPct val="90000"/>
              </a:lnSpc>
              <a:buClr>
                <a:srgbClr val="FF9900"/>
              </a:buClr>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7875">
                                            <p:txEl>
                                              <p:pRg st="0" end="0"/>
                                            </p:txEl>
                                          </p:spTgt>
                                        </p:tgtEl>
                                        <p:attrNameLst>
                                          <p:attrName>style.visibility</p:attrName>
                                        </p:attrNameLst>
                                      </p:cBhvr>
                                      <p:to>
                                        <p:strVal val="visible"/>
                                      </p:to>
                                    </p:set>
                                    <p:animEffect transition="in" filter="blinds(horizontal)">
                                      <p:cBhvr>
                                        <p:cTn id="7" dur="500"/>
                                        <p:tgtEl>
                                          <p:spTgt spid="2078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7875">
                                            <p:txEl>
                                              <p:pRg st="1" end="1"/>
                                            </p:txEl>
                                          </p:spTgt>
                                        </p:tgtEl>
                                        <p:attrNameLst>
                                          <p:attrName>style.visibility</p:attrName>
                                        </p:attrNameLst>
                                      </p:cBhvr>
                                      <p:to>
                                        <p:strVal val="visible"/>
                                      </p:to>
                                    </p:set>
                                    <p:animEffect transition="in" filter="blinds(horizontal)">
                                      <p:cBhvr>
                                        <p:cTn id="12" dur="500"/>
                                        <p:tgtEl>
                                          <p:spTgt spid="2078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7875">
                                            <p:txEl>
                                              <p:pRg st="2" end="2"/>
                                            </p:txEl>
                                          </p:spTgt>
                                        </p:tgtEl>
                                        <p:attrNameLst>
                                          <p:attrName>style.visibility</p:attrName>
                                        </p:attrNameLst>
                                      </p:cBhvr>
                                      <p:to>
                                        <p:strVal val="visible"/>
                                      </p:to>
                                    </p:set>
                                    <p:animEffect transition="in" filter="blinds(horizontal)">
                                      <p:cBhvr>
                                        <p:cTn id="17" dur="500"/>
                                        <p:tgtEl>
                                          <p:spTgt spid="2078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7875">
                                            <p:txEl>
                                              <p:pRg st="3" end="3"/>
                                            </p:txEl>
                                          </p:spTgt>
                                        </p:tgtEl>
                                        <p:attrNameLst>
                                          <p:attrName>style.visibility</p:attrName>
                                        </p:attrNameLst>
                                      </p:cBhvr>
                                      <p:to>
                                        <p:strVal val="visible"/>
                                      </p:to>
                                    </p:set>
                                    <p:animEffect transition="in" filter="blinds(horizontal)">
                                      <p:cBhvr>
                                        <p:cTn id="22" dur="500"/>
                                        <p:tgtEl>
                                          <p:spTgt spid="2078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7875">
                                            <p:txEl>
                                              <p:pRg st="4" end="4"/>
                                            </p:txEl>
                                          </p:spTgt>
                                        </p:tgtEl>
                                        <p:attrNameLst>
                                          <p:attrName>style.visibility</p:attrName>
                                        </p:attrNameLst>
                                      </p:cBhvr>
                                      <p:to>
                                        <p:strVal val="visible"/>
                                      </p:to>
                                    </p:set>
                                    <p:animEffect transition="in" filter="blinds(horizontal)">
                                      <p:cBhvr>
                                        <p:cTn id="27" dur="500"/>
                                        <p:tgtEl>
                                          <p:spTgt spid="2078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bldLvl="2"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0" y="0"/>
            <a:ext cx="9144000" cy="838200"/>
          </a:xfrm>
        </p:spPr>
        <p:txBody>
          <a:bodyPr>
            <a:normAutofit/>
          </a:bodyPr>
          <a:lstStyle/>
          <a:p>
            <a:r>
              <a:rPr lang="en-US" sz="3600" dirty="0" smtClean="0">
                <a:latin typeface="Times New Roman" pitchFamily="18" charset="0"/>
                <a:cs typeface="Times New Roman" pitchFamily="18" charset="0"/>
              </a:rPr>
              <a:t>Major Functions </a:t>
            </a:r>
            <a:r>
              <a:rPr lang="en-US" sz="3600" dirty="0" smtClean="0">
                <a:latin typeface="Times New Roman" pitchFamily="18" charset="0"/>
                <a:cs typeface="Times New Roman" pitchFamily="18" charset="0"/>
              </a:rPr>
              <a:t>of International </a:t>
            </a:r>
            <a:r>
              <a:rPr lang="en-US" sz="3600" dirty="0">
                <a:latin typeface="Times New Roman" pitchFamily="18" charset="0"/>
                <a:cs typeface="Times New Roman" pitchFamily="18" charset="0"/>
              </a:rPr>
              <a:t>Banking</a:t>
            </a:r>
          </a:p>
        </p:txBody>
      </p:sp>
      <p:sp>
        <p:nvSpPr>
          <p:cNvPr id="178179" name="Rectangle 3"/>
          <p:cNvSpPr>
            <a:spLocks noGrp="1" noChangeArrowheads="1"/>
          </p:cNvSpPr>
          <p:nvPr>
            <p:ph type="body" idx="1"/>
          </p:nvPr>
        </p:nvSpPr>
        <p:spPr>
          <a:xfrm>
            <a:off x="685800" y="914400"/>
            <a:ext cx="8001000" cy="6172200"/>
          </a:xfrm>
        </p:spPr>
        <p:txBody>
          <a:bodyPr>
            <a:normAutofit fontScale="92500" lnSpcReduction="10000"/>
          </a:bodyPr>
          <a:lstStyle/>
          <a:p>
            <a:pPr marL="609600" indent="-609600" algn="just">
              <a:buNone/>
            </a:pPr>
            <a:r>
              <a:rPr lang="en-US" sz="2800" dirty="0" smtClean="0">
                <a:latin typeface="Times New Roman" pitchFamily="18" charset="0"/>
                <a:cs typeface="Times New Roman" pitchFamily="18" charset="0"/>
              </a:rPr>
              <a:t>1. Facilitate </a:t>
            </a:r>
            <a:r>
              <a:rPr lang="en-US" sz="2800" dirty="0">
                <a:latin typeface="Times New Roman" pitchFamily="18" charset="0"/>
                <a:cs typeface="Times New Roman" pitchFamily="18" charset="0"/>
              </a:rPr>
              <a:t>imports and exports of their clients –  trade financing</a:t>
            </a:r>
          </a:p>
          <a:p>
            <a:pPr marL="609600" indent="-609600" algn="just">
              <a:buFontTx/>
              <a:buNone/>
            </a:pPr>
            <a:r>
              <a:rPr lang="en-US" sz="2800" dirty="0" smtClean="0">
                <a:latin typeface="Times New Roman" pitchFamily="18" charset="0"/>
                <a:cs typeface="Times New Roman" pitchFamily="18" charset="0"/>
              </a:rPr>
              <a:t>2. Arrange </a:t>
            </a:r>
            <a:r>
              <a:rPr lang="en-US" sz="2800" dirty="0">
                <a:latin typeface="Times New Roman" pitchFamily="18" charset="0"/>
                <a:cs typeface="Times New Roman" pitchFamily="18" charset="0"/>
              </a:rPr>
              <a:t>for foreign exchange – cross-border transactions and foreign investments</a:t>
            </a:r>
          </a:p>
          <a:p>
            <a:pPr marL="609600" indent="-609600" algn="just">
              <a:buFontTx/>
              <a:buNone/>
            </a:pPr>
            <a:r>
              <a:rPr lang="en-US" sz="2800" dirty="0" smtClean="0">
                <a:latin typeface="Times New Roman" pitchFamily="18" charset="0"/>
                <a:cs typeface="Times New Roman" pitchFamily="18" charset="0"/>
              </a:rPr>
              <a:t>3. Assist </a:t>
            </a:r>
            <a:r>
              <a:rPr lang="en-US" sz="2800" dirty="0">
                <a:latin typeface="Times New Roman" pitchFamily="18" charset="0"/>
                <a:cs typeface="Times New Roman" pitchFamily="18" charset="0"/>
              </a:rPr>
              <a:t>in hedging exchange rate risk</a:t>
            </a:r>
          </a:p>
          <a:p>
            <a:pPr marL="609600" indent="-609600" algn="just">
              <a:buNone/>
            </a:pPr>
            <a:r>
              <a:rPr lang="en-US" sz="2800" dirty="0" smtClean="0">
                <a:latin typeface="Times New Roman" pitchFamily="18" charset="0"/>
                <a:cs typeface="Times New Roman" pitchFamily="18" charset="0"/>
              </a:rPr>
              <a:t>4. Trade </a:t>
            </a:r>
            <a:r>
              <a:rPr lang="en-US" sz="2800" dirty="0">
                <a:latin typeface="Times New Roman" pitchFamily="18" charset="0"/>
                <a:cs typeface="Times New Roman" pitchFamily="18" charset="0"/>
              </a:rPr>
              <a:t>foreign exchange products for their own </a:t>
            </a:r>
            <a:r>
              <a:rPr lang="en-US" sz="2800" dirty="0" smtClean="0">
                <a:latin typeface="Times New Roman" pitchFamily="18" charset="0"/>
                <a:cs typeface="Times New Roman" pitchFamily="18" charset="0"/>
              </a:rPr>
              <a:t>account</a:t>
            </a:r>
          </a:p>
          <a:p>
            <a:pPr algn="just">
              <a:buFontTx/>
              <a:buNone/>
            </a:pPr>
            <a:r>
              <a:rPr lang="en-US" sz="2800" dirty="0" smtClean="0">
                <a:latin typeface="Times New Roman" pitchFamily="18" charset="0"/>
                <a:cs typeface="Times New Roman" pitchFamily="18" charset="0"/>
              </a:rPr>
              <a:t>5. Borrow and lend in the Eurocurrency market</a:t>
            </a:r>
          </a:p>
          <a:p>
            <a:pPr algn="just">
              <a:buFontTx/>
              <a:buNone/>
            </a:pPr>
            <a:r>
              <a:rPr lang="en-US" sz="2800" dirty="0" smtClean="0">
                <a:latin typeface="Times New Roman" pitchFamily="18" charset="0"/>
                <a:cs typeface="Times New Roman" pitchFamily="18" charset="0"/>
              </a:rPr>
              <a:t>6. Participate in international loan syndicate – lending to MNCs- project financing and to sovereign governments – economic development</a:t>
            </a:r>
          </a:p>
          <a:p>
            <a:pPr algn="just">
              <a:buFontTx/>
              <a:buNone/>
            </a:pPr>
            <a:r>
              <a:rPr lang="en-US" sz="2800" dirty="0" smtClean="0">
                <a:latin typeface="Times New Roman" pitchFamily="18" charset="0"/>
                <a:cs typeface="Times New Roman" pitchFamily="18" charset="0"/>
              </a:rPr>
              <a:t>7. Participate in underwriting of Eurobonds and foreign bonds issues.</a:t>
            </a:r>
          </a:p>
          <a:p>
            <a:pPr algn="just">
              <a:buFontTx/>
              <a:buNone/>
            </a:pPr>
            <a:r>
              <a:rPr lang="en-US" sz="2800" dirty="0" smtClean="0">
                <a:latin typeface="Times New Roman" pitchFamily="18" charset="0"/>
                <a:cs typeface="Times New Roman" pitchFamily="18" charset="0"/>
              </a:rPr>
              <a:t>8. Provide consultancy and advice on hedging strategies, interest rate and currency swap financing and international cash management services</a:t>
            </a:r>
          </a:p>
          <a:p>
            <a:pPr marL="609600" indent="-609600">
              <a:buFontTx/>
              <a:buAutoNum type="arabicPeriod" startAt="4"/>
            </a:pP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8179">
                                            <p:txEl>
                                              <p:pRg st="0" end="0"/>
                                            </p:txEl>
                                          </p:spTgt>
                                        </p:tgtEl>
                                        <p:attrNameLst>
                                          <p:attrName>style.visibility</p:attrName>
                                        </p:attrNameLst>
                                      </p:cBhvr>
                                      <p:to>
                                        <p:strVal val="visible"/>
                                      </p:to>
                                    </p:set>
                                    <p:animEffect transition="in" filter="blinds(horizontal)">
                                      <p:cBhvr>
                                        <p:cTn id="7" dur="500"/>
                                        <p:tgtEl>
                                          <p:spTgt spid="178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8179">
                                            <p:txEl>
                                              <p:pRg st="1" end="1"/>
                                            </p:txEl>
                                          </p:spTgt>
                                        </p:tgtEl>
                                        <p:attrNameLst>
                                          <p:attrName>style.visibility</p:attrName>
                                        </p:attrNameLst>
                                      </p:cBhvr>
                                      <p:to>
                                        <p:strVal val="visible"/>
                                      </p:to>
                                    </p:set>
                                    <p:animEffect transition="in" filter="blinds(horizontal)">
                                      <p:cBhvr>
                                        <p:cTn id="12" dur="500"/>
                                        <p:tgtEl>
                                          <p:spTgt spid="1781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8179">
                                            <p:txEl>
                                              <p:pRg st="2" end="2"/>
                                            </p:txEl>
                                          </p:spTgt>
                                        </p:tgtEl>
                                        <p:attrNameLst>
                                          <p:attrName>style.visibility</p:attrName>
                                        </p:attrNameLst>
                                      </p:cBhvr>
                                      <p:to>
                                        <p:strVal val="visible"/>
                                      </p:to>
                                    </p:set>
                                    <p:animEffect transition="in" filter="blinds(horizontal)">
                                      <p:cBhvr>
                                        <p:cTn id="17" dur="500"/>
                                        <p:tgtEl>
                                          <p:spTgt spid="1781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8179">
                                            <p:txEl>
                                              <p:pRg st="3" end="3"/>
                                            </p:txEl>
                                          </p:spTgt>
                                        </p:tgtEl>
                                        <p:attrNameLst>
                                          <p:attrName>style.visibility</p:attrName>
                                        </p:attrNameLst>
                                      </p:cBhvr>
                                      <p:to>
                                        <p:strVal val="visible"/>
                                      </p:to>
                                    </p:set>
                                    <p:animEffect transition="in" filter="blinds(horizontal)">
                                      <p:cBhvr>
                                        <p:cTn id="22" dur="500"/>
                                        <p:tgtEl>
                                          <p:spTgt spid="1781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8179">
                                            <p:txEl>
                                              <p:pRg st="4" end="4"/>
                                            </p:txEl>
                                          </p:spTgt>
                                        </p:tgtEl>
                                        <p:attrNameLst>
                                          <p:attrName>style.visibility</p:attrName>
                                        </p:attrNameLst>
                                      </p:cBhvr>
                                      <p:to>
                                        <p:strVal val="visible"/>
                                      </p:to>
                                    </p:set>
                                    <p:animEffect transition="in" filter="blinds(horizontal)">
                                      <p:cBhvr>
                                        <p:cTn id="27" dur="500"/>
                                        <p:tgtEl>
                                          <p:spTgt spid="1781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78179">
                                            <p:txEl>
                                              <p:pRg st="5" end="5"/>
                                            </p:txEl>
                                          </p:spTgt>
                                        </p:tgtEl>
                                        <p:attrNameLst>
                                          <p:attrName>style.visibility</p:attrName>
                                        </p:attrNameLst>
                                      </p:cBhvr>
                                      <p:to>
                                        <p:strVal val="visible"/>
                                      </p:to>
                                    </p:set>
                                    <p:animEffect transition="in" filter="blinds(horizontal)">
                                      <p:cBhvr>
                                        <p:cTn id="32" dur="500"/>
                                        <p:tgtEl>
                                          <p:spTgt spid="1781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78179">
                                            <p:txEl>
                                              <p:pRg st="6" end="6"/>
                                            </p:txEl>
                                          </p:spTgt>
                                        </p:tgtEl>
                                        <p:attrNameLst>
                                          <p:attrName>style.visibility</p:attrName>
                                        </p:attrNameLst>
                                      </p:cBhvr>
                                      <p:to>
                                        <p:strVal val="visible"/>
                                      </p:to>
                                    </p:set>
                                    <p:animEffect transition="in" filter="blinds(horizontal)">
                                      <p:cBhvr>
                                        <p:cTn id="37" dur="500"/>
                                        <p:tgtEl>
                                          <p:spTgt spid="17817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78179">
                                            <p:txEl>
                                              <p:pRg st="7" end="7"/>
                                            </p:txEl>
                                          </p:spTgt>
                                        </p:tgtEl>
                                        <p:attrNameLst>
                                          <p:attrName>style.visibility</p:attrName>
                                        </p:attrNameLst>
                                      </p:cBhvr>
                                      <p:to>
                                        <p:strVal val="visible"/>
                                      </p:to>
                                    </p:set>
                                    <p:animEffect transition="in" filter="blinds(horizontal)">
                                      <p:cBhvr>
                                        <p:cTn id="42" dur="500"/>
                                        <p:tgtEl>
                                          <p:spTgt spid="1781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dirty="0" smtClean="0">
                <a:latin typeface="Times New Roman" pitchFamily="18" charset="0"/>
                <a:cs typeface="Times New Roman" pitchFamily="18" charset="0"/>
              </a:rPr>
              <a:t>BASEL Framework</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562600"/>
          </a:xfrm>
        </p:spPr>
        <p:txBody>
          <a:bodyPr>
            <a:normAutofit fontScale="85000" lnSpcReduction="20000"/>
          </a:bodyPr>
          <a:lstStyle/>
          <a:p>
            <a:r>
              <a:rPr lang="en-US" b="1" dirty="0" smtClean="0">
                <a:latin typeface="Times New Roman" pitchFamily="18" charset="0"/>
                <a:cs typeface="Times New Roman" pitchFamily="18" charset="0"/>
              </a:rPr>
              <a:t>Bank for International Settlements (BIS)</a:t>
            </a:r>
          </a:p>
          <a:p>
            <a:pPr algn="just"/>
            <a:r>
              <a:rPr lang="en-US" dirty="0" smtClean="0">
                <a:latin typeface="Times New Roman" pitchFamily="18" charset="0"/>
                <a:cs typeface="Times New Roman" pitchFamily="18" charset="0"/>
              </a:rPr>
              <a:t>Established on 17 May 1930, the BIS is the world's oldest international financial organization. It has its head office in Basel, Switzerland.</a:t>
            </a:r>
          </a:p>
          <a:p>
            <a:pPr algn="just"/>
            <a:r>
              <a:rPr lang="en-US" dirty="0" smtClean="0">
                <a:latin typeface="Times New Roman" pitchFamily="18" charset="0"/>
                <a:cs typeface="Times New Roman" pitchFamily="18" charset="0"/>
              </a:rPr>
              <a:t>BIS fosters co-operation among central banks and other agencies in pursuit of monetary and financial stability. It fulfills this mandate by acting as:</a:t>
            </a:r>
          </a:p>
          <a:p>
            <a:pPr algn="just">
              <a:buNone/>
            </a:pPr>
            <a:r>
              <a:rPr lang="en-US" dirty="0" smtClean="0">
                <a:latin typeface="Times New Roman" pitchFamily="18" charset="0"/>
                <a:cs typeface="Times New Roman" pitchFamily="18" charset="0"/>
              </a:rPr>
              <a:t>• A forum to promote discussion and policy analysis among central banks and within the international financial community</a:t>
            </a:r>
          </a:p>
          <a:p>
            <a:pPr algn="just">
              <a:buNone/>
            </a:pPr>
            <a:r>
              <a:rPr lang="en-US" dirty="0" smtClean="0">
                <a:latin typeface="Times New Roman" pitchFamily="18" charset="0"/>
                <a:cs typeface="Times New Roman" pitchFamily="18" charset="0"/>
              </a:rPr>
              <a:t>• A centre for economic and monetary research</a:t>
            </a:r>
          </a:p>
          <a:p>
            <a:pPr algn="just">
              <a:buNone/>
            </a:pPr>
            <a:r>
              <a:rPr lang="en-US" dirty="0" smtClean="0">
                <a:latin typeface="Times New Roman" pitchFamily="18" charset="0"/>
                <a:cs typeface="Times New Roman" pitchFamily="18" charset="0"/>
              </a:rPr>
              <a:t>• A prime counterparty for central banks in their financial transactions</a:t>
            </a:r>
          </a:p>
          <a:p>
            <a:pPr algn="just">
              <a:buNone/>
            </a:pPr>
            <a:r>
              <a:rPr lang="en-US" dirty="0" smtClean="0">
                <a:latin typeface="Times New Roman" pitchFamily="18" charset="0"/>
                <a:cs typeface="Times New Roman" pitchFamily="18" charset="0"/>
              </a:rPr>
              <a:t>• Agent or trustee in connection with international financial operations</a:t>
            </a:r>
            <a:endParaRPr lang="en-US" dirty="0">
              <a:latin typeface="Times New Roman" pitchFamily="18" charset="0"/>
              <a:cs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85000" lnSpcReduction="20000"/>
          </a:bodyPr>
          <a:lstStyle/>
          <a:p>
            <a:pPr algn="just"/>
            <a:r>
              <a:rPr lang="en-US" dirty="0" smtClean="0">
                <a:latin typeface="Times New Roman" pitchFamily="18" charset="0"/>
                <a:cs typeface="Times New Roman" pitchFamily="18" charset="0"/>
              </a:rPr>
              <a:t>Every two months, the BIS hosts in Basel, meetings of Governors and senior officials of member central banks. The meetings provide an opportunity for participants to discuss the world economy and financial markets, and to exchange views on topical issues of central bank interest or concern.</a:t>
            </a:r>
          </a:p>
          <a:p>
            <a:pPr algn="just"/>
            <a:r>
              <a:rPr lang="en-US" dirty="0" smtClean="0">
                <a:latin typeface="Times New Roman" pitchFamily="18" charset="0"/>
                <a:cs typeface="Times New Roman" pitchFamily="18" charset="0"/>
              </a:rPr>
              <a:t>BIS also organizes frequent meetings of experts on monetary and financial stability issues, as well as on more technical issues such as legal matters, reserve management, IT systems, internal audit and technical cooperation.</a:t>
            </a:r>
          </a:p>
          <a:p>
            <a:pPr algn="just"/>
            <a:r>
              <a:rPr lang="en-US" dirty="0" smtClean="0">
                <a:latin typeface="Times New Roman" pitchFamily="18" charset="0"/>
                <a:cs typeface="Times New Roman" pitchFamily="18" charset="0"/>
              </a:rPr>
              <a:t>BIS is a hub for sharing statistical information among central banks. It publishes statistics on global banking, securities, foreign exchange and derivatives markets.</a:t>
            </a:r>
          </a:p>
          <a:p>
            <a:pPr algn="just"/>
            <a:r>
              <a:rPr lang="en-US" dirty="0" smtClean="0">
                <a:latin typeface="Times New Roman" pitchFamily="18" charset="0"/>
                <a:cs typeface="Times New Roman" pitchFamily="18" charset="0"/>
              </a:rPr>
              <a:t>Through seminars and workshops organized by its Financial Stability Institute (FSI), the BIS disseminates knowledge among its various stake-holders</a:t>
            </a:r>
            <a:endParaRPr lang="en-US" dirty="0">
              <a:latin typeface="Times New Roman" pitchFamily="18" charset="0"/>
              <a:cs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fontScale="90000"/>
          </a:bodyPr>
          <a:lstStyle/>
          <a:p>
            <a:pPr lvl="0"/>
            <a:r>
              <a:rPr lang="en-US" dirty="0" smtClean="0"/>
              <a:t/>
            </a:r>
            <a:br>
              <a:rPr lang="en-US" dirty="0" smtClean="0"/>
            </a:br>
            <a:r>
              <a:rPr lang="en-US" sz="4000" dirty="0" smtClean="0">
                <a:latin typeface="Times New Roman" pitchFamily="18" charset="0"/>
                <a:cs typeface="Times New Roman" pitchFamily="18" charset="0"/>
              </a:rPr>
              <a:t>Role Of Information Technology (It) In The Banking Sector</a:t>
            </a:r>
            <a:endParaRPr lang="en-US" sz="4000" dirty="0"/>
          </a:p>
        </p:txBody>
      </p:sp>
      <p:sp>
        <p:nvSpPr>
          <p:cNvPr id="3" name="Content Placeholder 2"/>
          <p:cNvSpPr>
            <a:spLocks noGrp="1"/>
          </p:cNvSpPr>
          <p:nvPr>
            <p:ph idx="1"/>
          </p:nvPr>
        </p:nvSpPr>
        <p:spPr>
          <a:xfrm>
            <a:off x="457200" y="1371600"/>
            <a:ext cx="8229600" cy="5257800"/>
          </a:xfrm>
        </p:spPr>
        <p:txBody>
          <a:bodyPr>
            <a:normAutofit fontScale="85000" lnSpcReduction="20000"/>
          </a:bodyPr>
          <a:lstStyle/>
          <a:p>
            <a:pPr algn="just"/>
            <a:r>
              <a:rPr lang="en-US" dirty="0" smtClean="0">
                <a:latin typeface="Times New Roman" pitchFamily="18" charset="0"/>
                <a:cs typeface="Times New Roman" pitchFamily="18" charset="0"/>
              </a:rPr>
              <a:t>Banking environment has become highly competitive today. To be able to survive and grow in the changing market environment banks are going for the latest technologies, which is being perceived as an ‘enabling resource’ that can help in developing learner and more flexible structure that can respond quickly to the dynamics of a fast changing market scenario.</a:t>
            </a:r>
          </a:p>
          <a:p>
            <a:pPr algn="just"/>
            <a:r>
              <a:rPr lang="en-US" dirty="0" smtClean="0">
                <a:latin typeface="Times New Roman" pitchFamily="18" charset="0"/>
                <a:cs typeface="Times New Roman" pitchFamily="18" charset="0"/>
              </a:rPr>
              <a:t> It is also viewed as an instrument of cost reduction and effective communication with people and institutions associated with the banking business.</a:t>
            </a:r>
          </a:p>
          <a:p>
            <a:pPr algn="just"/>
            <a:r>
              <a:rPr lang="en-US" dirty="0" smtClean="0">
                <a:latin typeface="Times New Roman" pitchFamily="18" charset="0"/>
                <a:cs typeface="Times New Roman" pitchFamily="18" charset="0"/>
              </a:rPr>
              <a:t>Information Technology enables sophisticated product development, better market infrastructure, implementation of reliable techniques for control of risks and helps the financial intermediaries to reach geographically distant and diversified markets.</a:t>
            </a:r>
          </a:p>
          <a:p>
            <a:pPr algn="just"/>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latin typeface="Times New Roman" pitchFamily="18" charset="0"/>
                <a:cs typeface="Times New Roman" pitchFamily="18" charset="0"/>
              </a:rPr>
              <a:t>E-Banking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867400"/>
          </a:xfrm>
        </p:spPr>
        <p:txBody>
          <a:bodyPr>
            <a:normAutofit/>
          </a:bodyPr>
          <a:lstStyle/>
          <a:p>
            <a:pPr algn="just"/>
            <a:r>
              <a:rPr lang="en-US" dirty="0" smtClean="0">
                <a:latin typeface="Times New Roman" pitchFamily="18" charset="0"/>
                <a:cs typeface="Times New Roman" pitchFamily="18" charset="0"/>
              </a:rPr>
              <a:t>Many banks have modernized their services with the facilities of computer and electronic equipments. </a:t>
            </a:r>
          </a:p>
          <a:p>
            <a:pPr algn="just"/>
            <a:r>
              <a:rPr lang="en-US" dirty="0" smtClean="0">
                <a:latin typeface="Times New Roman" pitchFamily="18" charset="0"/>
                <a:cs typeface="Times New Roman" pitchFamily="18" charset="0"/>
              </a:rPr>
              <a:t>The electronics revolution has made it possible to provide ease and flexibility in banking operations to the benefit of the customer. </a:t>
            </a:r>
          </a:p>
          <a:p>
            <a:pPr algn="just"/>
            <a:r>
              <a:rPr lang="en-US" dirty="0" smtClean="0">
                <a:latin typeface="Times New Roman" pitchFamily="18" charset="0"/>
                <a:cs typeface="Times New Roman" pitchFamily="18" charset="0"/>
              </a:rPr>
              <a:t>The   e-banking has made the customer say good-bye to huge account registers and large paper bank accounts</a:t>
            </a:r>
            <a:endParaRPr lang="en-US" dirty="0">
              <a:latin typeface="Times New Roman" pitchFamily="18" charset="0"/>
              <a:cs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lnSpcReduction="10000"/>
          </a:bodyPr>
          <a:lstStyle/>
          <a:p>
            <a:pPr algn="just"/>
            <a:r>
              <a:rPr lang="en-US" dirty="0" smtClean="0">
                <a:latin typeface="Times New Roman" pitchFamily="18" charset="0"/>
                <a:cs typeface="Times New Roman" pitchFamily="18" charset="0"/>
              </a:rPr>
              <a:t>The e-banks, which may call as easy bank offers the following services to its customers</a:t>
            </a:r>
          </a:p>
          <a:p>
            <a:pPr lvl="0" algn="just"/>
            <a:r>
              <a:rPr lang="en-US" dirty="0" smtClean="0">
                <a:latin typeface="Times New Roman" pitchFamily="18" charset="0"/>
                <a:cs typeface="Times New Roman" pitchFamily="18" charset="0"/>
              </a:rPr>
              <a:t>Credit Cards – Debit Cards</a:t>
            </a:r>
          </a:p>
          <a:p>
            <a:pPr lvl="0" algn="just"/>
            <a:r>
              <a:rPr lang="en-US" dirty="0" smtClean="0">
                <a:latin typeface="Times New Roman" pitchFamily="18" charset="0"/>
                <a:cs typeface="Times New Roman" pitchFamily="18" charset="0"/>
              </a:rPr>
              <a:t>ATM 	</a:t>
            </a:r>
          </a:p>
          <a:p>
            <a:pPr lvl="0" algn="just"/>
            <a:r>
              <a:rPr lang="en-US" dirty="0" smtClean="0">
                <a:latin typeface="Times New Roman" pitchFamily="18" charset="0"/>
                <a:cs typeface="Times New Roman" pitchFamily="18" charset="0"/>
              </a:rPr>
              <a:t>E-</a:t>
            </a:r>
            <a:r>
              <a:rPr lang="en-US" dirty="0" err="1" smtClean="0">
                <a:latin typeface="Times New Roman" pitchFamily="18" charset="0"/>
                <a:cs typeface="Times New Roman" pitchFamily="18" charset="0"/>
              </a:rPr>
              <a:t>Cheques</a:t>
            </a:r>
            <a:r>
              <a:rPr lang="en-US" dirty="0" smtClean="0">
                <a:latin typeface="Times New Roman" pitchFamily="18" charset="0"/>
                <a:cs typeface="Times New Roman" pitchFamily="18" charset="0"/>
              </a:rPr>
              <a:t> </a:t>
            </a:r>
          </a:p>
          <a:p>
            <a:pPr lvl="0" algn="just"/>
            <a:r>
              <a:rPr lang="en-US" dirty="0" smtClean="0">
                <a:latin typeface="Times New Roman" pitchFamily="18" charset="0"/>
                <a:cs typeface="Times New Roman" pitchFamily="18" charset="0"/>
              </a:rPr>
              <a:t>EFT (Electronic Funds Transfer)</a:t>
            </a:r>
          </a:p>
          <a:p>
            <a:pPr lvl="0" algn="just"/>
            <a:r>
              <a:rPr lang="en-US" dirty="0" smtClean="0">
                <a:latin typeface="Times New Roman" pitchFamily="18" charset="0"/>
                <a:cs typeface="Times New Roman" pitchFamily="18" charset="0"/>
              </a:rPr>
              <a:t>D-MAT Accounts</a:t>
            </a:r>
          </a:p>
          <a:p>
            <a:pPr lvl="0" algn="just"/>
            <a:r>
              <a:rPr lang="en-US" dirty="0" smtClean="0">
                <a:latin typeface="Times New Roman" pitchFamily="18" charset="0"/>
                <a:cs typeface="Times New Roman" pitchFamily="18" charset="0"/>
              </a:rPr>
              <a:t>Mobile Banking </a:t>
            </a:r>
          </a:p>
          <a:p>
            <a:pPr lvl="0" algn="just"/>
            <a:r>
              <a:rPr lang="en-US" dirty="0" smtClean="0">
                <a:latin typeface="Times New Roman" pitchFamily="18" charset="0"/>
                <a:cs typeface="Times New Roman" pitchFamily="18" charset="0"/>
              </a:rPr>
              <a:t>Telephone Banking</a:t>
            </a:r>
          </a:p>
          <a:p>
            <a:pPr lvl="0" algn="just"/>
            <a:r>
              <a:rPr lang="en-US" dirty="0" smtClean="0">
                <a:latin typeface="Times New Roman" pitchFamily="18" charset="0"/>
                <a:cs typeface="Times New Roman" pitchFamily="18" charset="0"/>
              </a:rPr>
              <a:t>Internet Banking </a:t>
            </a:r>
          </a:p>
          <a:p>
            <a:pPr lvl="0" algn="just"/>
            <a:r>
              <a:rPr lang="en-US" dirty="0" smtClean="0">
                <a:latin typeface="Times New Roman" pitchFamily="18" charset="0"/>
                <a:cs typeface="Times New Roman" pitchFamily="18" charset="0"/>
              </a:rPr>
              <a:t>EDI (Electronic Data Interchange)</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latin typeface="Times New Roman" pitchFamily="18" charset="0"/>
                <a:cs typeface="Times New Roman" pitchFamily="18" charset="0"/>
              </a:rPr>
              <a:t>Benefits of E-banking</a:t>
            </a:r>
            <a:r>
              <a:rPr lang="en-US" dirty="0" smtClean="0"/>
              <a:t/>
            </a:r>
            <a:br>
              <a:rPr lang="en-US" dirty="0" smtClean="0"/>
            </a:br>
            <a:endParaRPr lang="en-US" dirty="0"/>
          </a:p>
        </p:txBody>
      </p:sp>
      <p:sp>
        <p:nvSpPr>
          <p:cNvPr id="3" name="Content Placeholder 2"/>
          <p:cNvSpPr>
            <a:spLocks noGrp="1"/>
          </p:cNvSpPr>
          <p:nvPr>
            <p:ph idx="1"/>
          </p:nvPr>
        </p:nvSpPr>
        <p:spPr>
          <a:xfrm>
            <a:off x="457200" y="838200"/>
            <a:ext cx="8229600" cy="5715000"/>
          </a:xfrm>
        </p:spPr>
        <p:txBody>
          <a:bodyPr>
            <a:normAutofit fontScale="92500" lnSpcReduction="10000"/>
          </a:bodyPr>
          <a:lstStyle/>
          <a:p>
            <a:pPr lvl="1" algn="just">
              <a:buNone/>
            </a:pPr>
            <a:r>
              <a:rPr lang="en-US" b="1" dirty="0" smtClean="0">
                <a:latin typeface="Times New Roman" pitchFamily="18" charset="0"/>
                <a:cs typeface="Times New Roman" pitchFamily="18" charset="0"/>
              </a:rPr>
              <a:t>To the Customer</a:t>
            </a:r>
          </a:p>
          <a:p>
            <a:pPr lvl="1" algn="just">
              <a:buFont typeface="Arial" pitchFamily="34" charset="0"/>
              <a:buChar char="•"/>
            </a:pPr>
            <a:r>
              <a:rPr lang="en-US" dirty="0" smtClean="0">
                <a:latin typeface="Times New Roman" pitchFamily="18" charset="0"/>
                <a:cs typeface="Times New Roman" pitchFamily="18" charset="0"/>
              </a:rPr>
              <a:t>Anywhere Banking no matter wherever the customer is in the world. Balance enquiry, request for services, issuing instructions etc., from anywhere in the world is possible.</a:t>
            </a:r>
          </a:p>
          <a:p>
            <a:pPr lvl="1" algn="just">
              <a:buFont typeface="Arial" pitchFamily="34" charset="0"/>
              <a:buChar char="•"/>
            </a:pPr>
            <a:r>
              <a:rPr lang="en-US" dirty="0" smtClean="0">
                <a:latin typeface="Times New Roman" pitchFamily="18" charset="0"/>
                <a:cs typeface="Times New Roman" pitchFamily="18" charset="0"/>
              </a:rPr>
              <a:t>Anytime Banking – Managing funds in real time and most importantly, 24 hours a day, 7days a week.</a:t>
            </a:r>
          </a:p>
          <a:p>
            <a:pPr lvl="1" algn="just">
              <a:buFont typeface="Arial" pitchFamily="34" charset="0"/>
              <a:buChar char="•"/>
            </a:pPr>
            <a:r>
              <a:rPr lang="en-US" dirty="0" smtClean="0">
                <a:latin typeface="Times New Roman" pitchFamily="18" charset="0"/>
                <a:cs typeface="Times New Roman" pitchFamily="18" charset="0"/>
              </a:rPr>
              <a:t>Convenience acts as a tremendous psychological benefit all the time.</a:t>
            </a:r>
          </a:p>
          <a:p>
            <a:pPr lvl="1" algn="just">
              <a:buFont typeface="Arial" pitchFamily="34" charset="0"/>
              <a:buChar char="•"/>
            </a:pPr>
            <a:r>
              <a:rPr lang="en-US" dirty="0" smtClean="0">
                <a:latin typeface="Times New Roman" pitchFamily="18" charset="0"/>
                <a:cs typeface="Times New Roman" pitchFamily="18" charset="0"/>
              </a:rPr>
              <a:t>Brings down “Cost of Banking” to the customer over a period a period of time.</a:t>
            </a:r>
          </a:p>
          <a:p>
            <a:pPr lvl="1" algn="just">
              <a:buFont typeface="Arial" pitchFamily="34" charset="0"/>
              <a:buChar char="•"/>
            </a:pPr>
            <a:r>
              <a:rPr lang="en-US" dirty="0" smtClean="0">
                <a:latin typeface="Times New Roman" pitchFamily="18" charset="0"/>
                <a:cs typeface="Times New Roman" pitchFamily="18" charset="0"/>
              </a:rPr>
              <a:t>Cash withdrawal from any branch / ATM</a:t>
            </a:r>
          </a:p>
          <a:p>
            <a:pPr lvl="1" algn="just">
              <a:buFont typeface="Arial" pitchFamily="34" charset="0"/>
              <a:buChar char="•"/>
            </a:pPr>
            <a:r>
              <a:rPr lang="en-US" dirty="0" smtClean="0">
                <a:latin typeface="Times New Roman" pitchFamily="18" charset="0"/>
                <a:cs typeface="Times New Roman" pitchFamily="18" charset="0"/>
              </a:rPr>
              <a:t>On-line purchase of goods and services including online payment for the same.</a:t>
            </a:r>
            <a:endParaRPr lang="en-US" dirty="0">
              <a:latin typeface="Times New Roman" pitchFamily="18" charset="0"/>
              <a:cs typeface="Times New Roman"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9906000" cy="6629400"/>
          </a:xfrm>
        </p:spPr>
        <p:txBody>
          <a:bodyPr/>
          <a:lstStyle/>
          <a:p>
            <a:pPr lvl="3" algn="just">
              <a:lnSpc>
                <a:spcPct val="150000"/>
              </a:lnSpc>
              <a:buNone/>
              <a:tabLst>
                <a:tab pos="571500" algn="l"/>
              </a:tabLst>
            </a:pPr>
            <a:r>
              <a:rPr lang="en-US" b="1" dirty="0" smtClean="0">
                <a:latin typeface="Times New Roman" pitchFamily="18" charset="0"/>
                <a:ea typeface="Times New Roman"/>
                <a:cs typeface="Times New Roman" pitchFamily="18" charset="0"/>
              </a:rPr>
              <a:t>To the </a:t>
            </a:r>
            <a:r>
              <a:rPr lang="en-US" b="1" dirty="0" smtClean="0">
                <a:latin typeface="Times New Roman" pitchFamily="18" charset="0"/>
                <a:ea typeface="Times New Roman"/>
                <a:cs typeface="Times New Roman" pitchFamily="18" charset="0"/>
              </a:rPr>
              <a:t>Bank:</a:t>
            </a:r>
          </a:p>
          <a:p>
            <a:pPr lvl="3" algn="just">
              <a:lnSpc>
                <a:spcPct val="150000"/>
              </a:lnSpc>
              <a:buFont typeface="Arial" pitchFamily="34" charset="0"/>
              <a:buChar char="•"/>
              <a:tabLst>
                <a:tab pos="571500" algn="l"/>
              </a:tabLst>
            </a:pPr>
            <a:r>
              <a:rPr lang="en-US" dirty="0" smtClean="0">
                <a:latin typeface="Times New Roman" pitchFamily="18" charset="0"/>
                <a:ea typeface="Times New Roman"/>
                <a:cs typeface="Times New Roman" pitchFamily="18" charset="0"/>
              </a:rPr>
              <a:t>Innovative, scheme, addresses competition and present the bank as technology driven in the banking sector market .</a:t>
            </a:r>
          </a:p>
          <a:p>
            <a:pPr lvl="3" algn="just">
              <a:lnSpc>
                <a:spcPct val="150000"/>
              </a:lnSpc>
              <a:buFont typeface="Arial" pitchFamily="34" charset="0"/>
              <a:buChar char="•"/>
              <a:tabLst>
                <a:tab pos="571500" algn="l"/>
              </a:tabLst>
            </a:pPr>
            <a:r>
              <a:rPr lang="en-US" dirty="0" smtClean="0">
                <a:latin typeface="Times New Roman" pitchFamily="18" charset="0"/>
                <a:ea typeface="Times New Roman"/>
                <a:cs typeface="Times New Roman" pitchFamily="18" charset="0"/>
              </a:rPr>
              <a:t>Reduces </a:t>
            </a:r>
            <a:r>
              <a:rPr lang="en-US" dirty="0" smtClean="0">
                <a:latin typeface="Times New Roman" pitchFamily="18" charset="0"/>
                <a:ea typeface="Times New Roman"/>
                <a:cs typeface="Times New Roman" pitchFamily="18" charset="0"/>
              </a:rPr>
              <a:t>customer visits to the branch and thereby human intervention</a:t>
            </a:r>
          </a:p>
          <a:p>
            <a:pPr lvl="3" algn="just">
              <a:lnSpc>
                <a:spcPct val="150000"/>
              </a:lnSpc>
              <a:buFont typeface="Arial" pitchFamily="34" charset="0"/>
              <a:buChar char="•"/>
              <a:tabLst>
                <a:tab pos="571500" algn="l"/>
              </a:tabLst>
            </a:pPr>
            <a:r>
              <a:rPr lang="en-US" dirty="0" smtClean="0">
                <a:latin typeface="Times New Roman" pitchFamily="18" charset="0"/>
                <a:ea typeface="Times New Roman"/>
                <a:cs typeface="Times New Roman" pitchFamily="18" charset="0"/>
              </a:rPr>
              <a:t>Inter-branch reconciliation is immediate thereby reducing chances of fraud and misappropriation </a:t>
            </a:r>
          </a:p>
          <a:p>
            <a:pPr lvl="3" algn="just">
              <a:lnSpc>
                <a:spcPct val="150000"/>
              </a:lnSpc>
              <a:buFont typeface="Arial" pitchFamily="34" charset="0"/>
              <a:buChar char="•"/>
              <a:tabLst>
                <a:tab pos="571500" algn="l"/>
              </a:tabLst>
            </a:pPr>
            <a:r>
              <a:rPr lang="en-US" dirty="0" smtClean="0">
                <a:latin typeface="Times New Roman" pitchFamily="18" charset="0"/>
                <a:ea typeface="Times New Roman"/>
                <a:cs typeface="Times New Roman" pitchFamily="18" charset="0"/>
              </a:rPr>
              <a:t>On-line banking is an effective medium of promotion of various schemes of the bank, a marketing tool indeed.</a:t>
            </a:r>
          </a:p>
          <a:p>
            <a:pPr lvl="3" algn="just">
              <a:lnSpc>
                <a:spcPct val="150000"/>
              </a:lnSpc>
              <a:buFont typeface="Arial" pitchFamily="34" charset="0"/>
              <a:buChar char="•"/>
              <a:tabLst>
                <a:tab pos="571500" algn="l"/>
              </a:tabLst>
            </a:pPr>
            <a:r>
              <a:rPr lang="en-US" dirty="0" smtClean="0">
                <a:latin typeface="Times New Roman" pitchFamily="18" charset="0"/>
                <a:ea typeface="Times New Roman"/>
                <a:cs typeface="Times New Roman" pitchFamily="18" charset="0"/>
              </a:rPr>
              <a:t>Integrated customer data paves way for individualized and customized</a:t>
            </a:r>
            <a:r>
              <a:rPr lang="en-US" b="1" dirty="0" smtClean="0">
                <a:latin typeface="Times New Roman" pitchFamily="18" charset="0"/>
                <a:ea typeface="Times New Roman"/>
                <a:cs typeface="Times New Roman" pitchFamily="18" charset="0"/>
              </a:rPr>
              <a:t> </a:t>
            </a:r>
            <a:r>
              <a:rPr lang="en-US" dirty="0" smtClean="0">
                <a:latin typeface="Times New Roman" pitchFamily="18" charset="0"/>
                <a:ea typeface="Times New Roman"/>
                <a:cs typeface="Times New Roman" pitchFamily="18" charset="0"/>
              </a:rPr>
              <a:t>services.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F8746F1-8771-4849-B729-81D23433A26F}" type="slidenum">
              <a:rPr lang="en-US" altLang="en-US"/>
              <a:pPr>
                <a:defRPr/>
              </a:pPr>
              <a:t>7</a:t>
            </a:fld>
            <a:endParaRPr lang="en-US" altLang="en-US"/>
          </a:p>
        </p:txBody>
      </p:sp>
      <p:sp>
        <p:nvSpPr>
          <p:cNvPr id="17411" name="Rectangle 2"/>
          <p:cNvSpPr>
            <a:spLocks noGrp="1" noChangeArrowheads="1"/>
          </p:cNvSpPr>
          <p:nvPr>
            <p:ph type="title"/>
          </p:nvPr>
        </p:nvSpPr>
        <p:spPr>
          <a:xfrm>
            <a:off x="304800" y="0"/>
            <a:ext cx="8229600" cy="914400"/>
          </a:xfrm>
        </p:spPr>
        <p:txBody>
          <a:bodyPr>
            <a:normAutofit fontScale="90000"/>
          </a:bodyPr>
          <a:lstStyle/>
          <a:p>
            <a:pPr eaLnBrk="1" hangingPunct="1"/>
            <a:r>
              <a:rPr lang="en-US" sz="3800" dirty="0" smtClean="0">
                <a:latin typeface="Times New Roman" pitchFamily="18" charset="0"/>
                <a:cs typeface="Times New Roman" pitchFamily="18" charset="0"/>
              </a:rPr>
              <a:t/>
            </a:r>
            <a:br>
              <a:rPr lang="en-US" sz="3800" dirty="0" smtClean="0">
                <a:latin typeface="Times New Roman" pitchFamily="18" charset="0"/>
                <a:cs typeface="Times New Roman" pitchFamily="18" charset="0"/>
              </a:rPr>
            </a:br>
            <a:r>
              <a:rPr lang="en-US" sz="5300" dirty="0" smtClean="0">
                <a:latin typeface="Times New Roman" pitchFamily="18" charset="0"/>
                <a:cs typeface="Times New Roman" pitchFamily="18" charset="0"/>
              </a:rPr>
              <a:t>Commercial Banks</a:t>
            </a:r>
            <a:r>
              <a:rPr lang="en-US" sz="3800" dirty="0" smtClean="0">
                <a:latin typeface="Times New Roman" pitchFamily="18" charset="0"/>
                <a:cs typeface="Times New Roman" pitchFamily="18" charset="0"/>
              </a:rPr>
              <a:t/>
            </a:r>
            <a:br>
              <a:rPr lang="en-US" sz="3800" dirty="0" smtClean="0">
                <a:latin typeface="Times New Roman" pitchFamily="18" charset="0"/>
                <a:cs typeface="Times New Roman" pitchFamily="18" charset="0"/>
              </a:rPr>
            </a:br>
            <a:endParaRPr lang="en-US" sz="3800" dirty="0" smtClean="0">
              <a:latin typeface="Times New Roman" pitchFamily="18" charset="0"/>
              <a:cs typeface="Times New Roman" pitchFamily="18" charset="0"/>
            </a:endParaRPr>
          </a:p>
        </p:txBody>
      </p:sp>
      <p:sp>
        <p:nvSpPr>
          <p:cNvPr id="17412" name="Rectangle 3"/>
          <p:cNvSpPr>
            <a:spLocks noGrp="1" noChangeArrowheads="1"/>
          </p:cNvSpPr>
          <p:nvPr>
            <p:ph type="body" idx="1"/>
          </p:nvPr>
        </p:nvSpPr>
        <p:spPr>
          <a:xfrm>
            <a:off x="457200" y="838200"/>
            <a:ext cx="8001000" cy="5638800"/>
          </a:xfrm>
        </p:spPr>
        <p:txBody>
          <a:bodyPr>
            <a:noAutofit/>
          </a:bodyPr>
          <a:lstStyle/>
          <a:p>
            <a:pPr algn="just"/>
            <a:r>
              <a:rPr lang="en-US" sz="2800" dirty="0" smtClean="0">
                <a:latin typeface="Times New Roman" pitchFamily="18" charset="0"/>
                <a:cs typeface="Times New Roman" pitchFamily="18" charset="0"/>
              </a:rPr>
              <a:t>Commercial banks comprising public sector banks, foreign banks, and private sector banks represent the most important financial intermediary in the Indian financial system.</a:t>
            </a:r>
          </a:p>
          <a:p>
            <a:pPr algn="just">
              <a:buNone/>
            </a:pPr>
            <a:r>
              <a:rPr lang="en-US" sz="2800" dirty="0" smtClean="0">
                <a:latin typeface="Times New Roman" pitchFamily="18" charset="0"/>
                <a:cs typeface="Times New Roman" pitchFamily="18" charset="0"/>
              </a:rPr>
              <a:t>   The changes in banking structure and control have resulted due to wider geographical spread and deeper penetration of rural areas, higher mobilization of deposits, reallocation of bank credit to priority activities, and lower operational autonomy for a bank management.</a:t>
            </a:r>
            <a:r>
              <a:rPr lang="en-US" sz="2800" b="1" dirty="0" smtClean="0"/>
              <a:t> </a:t>
            </a:r>
            <a:r>
              <a:rPr lang="en-US" sz="2800" dirty="0" smtClean="0">
                <a:latin typeface="Times New Roman" pitchFamily="18" charset="0"/>
                <a:cs typeface="Times New Roman" pitchFamily="18" charset="0"/>
              </a:rPr>
              <a:t>Public sector commercial banks, dominate the commercial banking scene in the country.</a:t>
            </a:r>
            <a:r>
              <a:rPr lang="en-US" sz="2800" b="1" dirty="0" smtClean="0"/>
              <a:t> </a:t>
            </a:r>
            <a:r>
              <a:rPr lang="en-US" sz="2800" dirty="0" smtClean="0">
                <a:latin typeface="Times New Roman" pitchFamily="18" charset="0"/>
                <a:cs typeface="Times New Roman" pitchFamily="18" charset="0"/>
              </a:rPr>
              <a:t>The largest commercial Banks in India is SBI</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kern="0" dirty="0" smtClean="0">
                <a:latin typeface="Times New Roman" pitchFamily="18" charset="0"/>
                <a:cs typeface="Times New Roman" pitchFamily="18" charset="0"/>
              </a:rPr>
              <a:t>Main function of commercial banks </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a:buNone/>
            </a:pPr>
            <a:r>
              <a:rPr lang="en-US" sz="3400" dirty="0" smtClean="0">
                <a:latin typeface="Times New Roman" pitchFamily="18" charset="0"/>
                <a:cs typeface="Times New Roman" pitchFamily="18" charset="0"/>
              </a:rPr>
              <a:t>A ) Acceptance of deposits</a:t>
            </a:r>
          </a:p>
          <a:p>
            <a:r>
              <a:rPr lang="en-US" sz="3400" dirty="0" smtClean="0">
                <a:latin typeface="Times New Roman" pitchFamily="18" charset="0"/>
                <a:cs typeface="Times New Roman" pitchFamily="18" charset="0"/>
              </a:rPr>
              <a:t> Fixed deposit account</a:t>
            </a:r>
          </a:p>
          <a:p>
            <a:r>
              <a:rPr lang="en-US" sz="3400" dirty="0" smtClean="0">
                <a:latin typeface="Times New Roman" pitchFamily="18" charset="0"/>
                <a:cs typeface="Times New Roman" pitchFamily="18" charset="0"/>
              </a:rPr>
              <a:t> Saving bank account </a:t>
            </a:r>
          </a:p>
          <a:p>
            <a:r>
              <a:rPr lang="en-US" sz="3400" dirty="0" smtClean="0">
                <a:latin typeface="Times New Roman" pitchFamily="18" charset="0"/>
                <a:cs typeface="Times New Roman" pitchFamily="18" charset="0"/>
              </a:rPr>
              <a:t> Current account</a:t>
            </a:r>
          </a:p>
          <a:p>
            <a:endParaRPr lang="en-US" sz="3400" dirty="0" smtClean="0">
              <a:latin typeface="Times New Roman" pitchFamily="18" charset="0"/>
              <a:cs typeface="Times New Roman" pitchFamily="18" charset="0"/>
            </a:endParaRPr>
          </a:p>
          <a:p>
            <a:pPr>
              <a:buNone/>
            </a:pPr>
            <a:r>
              <a:rPr lang="en-US" sz="3400" dirty="0" smtClean="0">
                <a:latin typeface="Times New Roman" pitchFamily="18" charset="0"/>
                <a:cs typeface="Times New Roman" pitchFamily="18" charset="0"/>
              </a:rPr>
              <a:t>B ) Advancing of loan</a:t>
            </a:r>
          </a:p>
          <a:p>
            <a:r>
              <a:rPr lang="en-US" sz="3400" dirty="0" smtClean="0">
                <a:latin typeface="Times New Roman" pitchFamily="18" charset="0"/>
                <a:cs typeface="Times New Roman" pitchFamily="18" charset="0"/>
              </a:rPr>
              <a:t> Cash credit</a:t>
            </a:r>
          </a:p>
          <a:p>
            <a:r>
              <a:rPr lang="en-US" sz="3400" dirty="0" smtClean="0">
                <a:latin typeface="Times New Roman" pitchFamily="18" charset="0"/>
                <a:cs typeface="Times New Roman" pitchFamily="18" charset="0"/>
              </a:rPr>
              <a:t> Call loans </a:t>
            </a:r>
          </a:p>
          <a:p>
            <a:r>
              <a:rPr lang="en-US" sz="3400" dirty="0" smtClean="0">
                <a:latin typeface="Times New Roman" pitchFamily="18" charset="0"/>
                <a:cs typeface="Times New Roman" pitchFamily="18" charset="0"/>
              </a:rPr>
              <a:t> Over draft </a:t>
            </a:r>
          </a:p>
          <a:p>
            <a:r>
              <a:rPr lang="en-US" sz="3400" dirty="0" smtClean="0">
                <a:latin typeface="Times New Roman" pitchFamily="18" charset="0"/>
                <a:cs typeface="Times New Roman" pitchFamily="18" charset="0"/>
              </a:rPr>
              <a:t> Bills discounting</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kern="0" dirty="0" smtClean="0">
                <a:latin typeface="Times New Roman" pitchFamily="18" charset="0"/>
                <a:cs typeface="Times New Roman" pitchFamily="18" charset="0"/>
              </a:rPr>
              <a:t>Main function of commercial banks cont-</a:t>
            </a:r>
            <a:endParaRPr lang="en-US" dirty="0"/>
          </a:p>
        </p:txBody>
      </p:sp>
      <p:sp>
        <p:nvSpPr>
          <p:cNvPr id="3" name="Content Placeholder 2"/>
          <p:cNvSpPr>
            <a:spLocks noGrp="1"/>
          </p:cNvSpPr>
          <p:nvPr>
            <p:ph idx="1"/>
          </p:nvPr>
        </p:nvSpPr>
        <p:spPr>
          <a:xfrm>
            <a:off x="457200" y="1447800"/>
            <a:ext cx="8229600" cy="5257800"/>
          </a:xfrm>
        </p:spPr>
        <p:txBody>
          <a:bodyPr>
            <a:normAutofit fontScale="70000" lnSpcReduction="20000"/>
          </a:bodyPr>
          <a:lstStyle/>
          <a:p>
            <a:pPr>
              <a:buNone/>
            </a:pPr>
            <a:r>
              <a:rPr lang="en-US" sz="3800" dirty="0" smtClean="0">
                <a:latin typeface="Times New Roman" pitchFamily="18" charset="0"/>
                <a:cs typeface="Times New Roman" pitchFamily="18" charset="0"/>
              </a:rPr>
              <a:t>C) Agency function</a:t>
            </a:r>
          </a:p>
          <a:p>
            <a:r>
              <a:rPr lang="en-US" sz="3800" dirty="0" smtClean="0">
                <a:latin typeface="Times New Roman" pitchFamily="18" charset="0"/>
                <a:cs typeface="Times New Roman" pitchFamily="18" charset="0"/>
              </a:rPr>
              <a:t> Collecting receipts </a:t>
            </a:r>
          </a:p>
          <a:p>
            <a:r>
              <a:rPr lang="en-US" sz="3800" dirty="0" smtClean="0">
                <a:latin typeface="Times New Roman" pitchFamily="18" charset="0"/>
                <a:cs typeface="Times New Roman" pitchFamily="18" charset="0"/>
              </a:rPr>
              <a:t> Making payments</a:t>
            </a:r>
          </a:p>
          <a:p>
            <a:r>
              <a:rPr lang="en-US" sz="3800" dirty="0" smtClean="0">
                <a:latin typeface="Times New Roman" pitchFamily="18" charset="0"/>
                <a:cs typeface="Times New Roman" pitchFamily="18" charset="0"/>
              </a:rPr>
              <a:t> Buy and sell securities</a:t>
            </a:r>
          </a:p>
          <a:p>
            <a:r>
              <a:rPr lang="en-US" sz="3800" dirty="0" smtClean="0">
                <a:latin typeface="Times New Roman" pitchFamily="18" charset="0"/>
                <a:cs typeface="Times New Roman" pitchFamily="18" charset="0"/>
              </a:rPr>
              <a:t> Trustee and executor </a:t>
            </a:r>
          </a:p>
          <a:p>
            <a:endParaRPr lang="en-US" sz="3800" dirty="0" smtClean="0">
              <a:latin typeface="Times New Roman" pitchFamily="18" charset="0"/>
              <a:cs typeface="Times New Roman" pitchFamily="18" charset="0"/>
            </a:endParaRPr>
          </a:p>
          <a:p>
            <a:pPr>
              <a:buNone/>
            </a:pPr>
            <a:r>
              <a:rPr lang="en-US" sz="3800" dirty="0" smtClean="0">
                <a:latin typeface="Times New Roman" pitchFamily="18" charset="0"/>
                <a:cs typeface="Times New Roman" pitchFamily="18" charset="0"/>
              </a:rPr>
              <a:t>D ) General utility function</a:t>
            </a:r>
          </a:p>
          <a:p>
            <a:r>
              <a:rPr lang="en-US" sz="3800" dirty="0" smtClean="0">
                <a:latin typeface="Times New Roman" pitchFamily="18" charset="0"/>
                <a:cs typeface="Times New Roman" pitchFamily="18" charset="0"/>
              </a:rPr>
              <a:t> Issuing letters of credit, travelers </a:t>
            </a:r>
            <a:r>
              <a:rPr lang="en-US" sz="3800" dirty="0" err="1" smtClean="0">
                <a:latin typeface="Times New Roman" pitchFamily="18" charset="0"/>
                <a:cs typeface="Times New Roman" pitchFamily="18" charset="0"/>
              </a:rPr>
              <a:t>cheques</a:t>
            </a:r>
            <a:endParaRPr lang="en-US" sz="3800" dirty="0" smtClean="0">
              <a:latin typeface="Times New Roman" pitchFamily="18" charset="0"/>
              <a:cs typeface="Times New Roman" pitchFamily="18" charset="0"/>
            </a:endParaRPr>
          </a:p>
          <a:p>
            <a:r>
              <a:rPr lang="en-US" sz="3800" dirty="0" smtClean="0">
                <a:latin typeface="Times New Roman" pitchFamily="18" charset="0"/>
                <a:cs typeface="Times New Roman" pitchFamily="18" charset="0"/>
              </a:rPr>
              <a:t> Underwriting share and debentures </a:t>
            </a:r>
          </a:p>
          <a:p>
            <a:r>
              <a:rPr lang="en-US" sz="3800" dirty="0" smtClean="0">
                <a:latin typeface="Times New Roman" pitchFamily="18" charset="0"/>
                <a:cs typeface="Times New Roman" pitchFamily="18" charset="0"/>
              </a:rPr>
              <a:t> Safe custody of valuables</a:t>
            </a:r>
          </a:p>
          <a:p>
            <a:r>
              <a:rPr lang="en-US" sz="3800" dirty="0" smtClean="0">
                <a:latin typeface="Times New Roman" pitchFamily="18" charset="0"/>
                <a:cs typeface="Times New Roman" pitchFamily="18" charset="0"/>
              </a:rPr>
              <a:t> Providing ATM and credit card facilities</a:t>
            </a:r>
          </a:p>
          <a:p>
            <a:r>
              <a:rPr lang="en-US" sz="3800" dirty="0" smtClean="0">
                <a:latin typeface="Times New Roman" pitchFamily="18" charset="0"/>
                <a:cs typeface="Times New Roman" pitchFamily="18" charset="0"/>
              </a:rPr>
              <a:t> Providing credit information</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1639</TotalTime>
  <Words>7902</Words>
  <Application>Microsoft Office PowerPoint</Application>
  <PresentationFormat>On-screen Show (4:3)</PresentationFormat>
  <Paragraphs>425</Paragraphs>
  <Slides>69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69</vt:i4>
      </vt:variant>
    </vt:vector>
  </HeadingPairs>
  <TitlesOfParts>
    <vt:vector size="74" baseType="lpstr">
      <vt:lpstr>Arial</vt:lpstr>
      <vt:lpstr>Calibri</vt:lpstr>
      <vt:lpstr>Symbol</vt:lpstr>
      <vt:lpstr>Times New Roman</vt:lpstr>
      <vt:lpstr>Office Theme</vt:lpstr>
      <vt:lpstr>Banking</vt:lpstr>
      <vt:lpstr>Banking</vt:lpstr>
      <vt:lpstr>Banking Structure in India</vt:lpstr>
      <vt:lpstr>Structure of Banks in India</vt:lpstr>
      <vt:lpstr>Broad Classification of Banks in India</vt:lpstr>
      <vt:lpstr>PowerPoint Presentation</vt:lpstr>
      <vt:lpstr> Commercial Banks </vt:lpstr>
      <vt:lpstr>Main function of commercial banks </vt:lpstr>
      <vt:lpstr>Main function of commercial banks cont-</vt:lpstr>
      <vt:lpstr>Cooperative Bank</vt:lpstr>
      <vt:lpstr>Development Banks</vt:lpstr>
      <vt:lpstr>Functions of Development Banks</vt:lpstr>
      <vt:lpstr>Investment Banks</vt:lpstr>
      <vt:lpstr>Merchant Banks</vt:lpstr>
      <vt:lpstr>List of commercial banks Public sector bank</vt:lpstr>
      <vt:lpstr>Indian private banks</vt:lpstr>
      <vt:lpstr>List of Foreign banks in India</vt:lpstr>
      <vt:lpstr>The Role of Reserve Bank of India (RBI) -Banker’s Bank</vt:lpstr>
      <vt:lpstr>Functions of RBI</vt:lpstr>
      <vt:lpstr>Functions of RBI cont-</vt:lpstr>
      <vt:lpstr>Functions of RBI cont-</vt:lpstr>
      <vt:lpstr>Functions of RBI cont-</vt:lpstr>
      <vt:lpstr>Functions of RBI cont-</vt:lpstr>
      <vt:lpstr>Products and Services offered by Banks</vt:lpstr>
      <vt:lpstr>PowerPoint Presentation</vt:lpstr>
      <vt:lpstr>PowerPoint Presentation</vt:lpstr>
      <vt:lpstr>Common Banking Products Available: </vt:lpstr>
      <vt:lpstr>PowerPoint Presentation</vt:lpstr>
      <vt:lpstr>PowerPoint Presentation</vt:lpstr>
      <vt:lpstr>PowerPoint Presentation</vt:lpstr>
      <vt:lpstr>PowerPoint Presentation</vt:lpstr>
      <vt:lpstr>Banking Services</vt:lpstr>
      <vt:lpstr>Bank Lending</vt:lpstr>
      <vt:lpstr>Principles of lending</vt:lpstr>
      <vt:lpstr>PowerPoint Presentation</vt:lpstr>
      <vt:lpstr>Loan Policy</vt:lpstr>
      <vt:lpstr>Loan Policy cont-</vt:lpstr>
      <vt:lpstr>Loan Policy cont-</vt:lpstr>
      <vt:lpstr>Loan Policy cont-</vt:lpstr>
      <vt:lpstr>Loan Policy cont-</vt:lpstr>
      <vt:lpstr>Types of Advances(Lending) Universal Banking Services </vt:lpstr>
      <vt:lpstr>Fund-based Services (Lending) for Business</vt:lpstr>
      <vt:lpstr>PowerPoint Presentation</vt:lpstr>
      <vt:lpstr>PowerPoint Presentation</vt:lpstr>
      <vt:lpstr>Fund-based Services (Lending) for Individuals</vt:lpstr>
      <vt:lpstr>PowerPoint Presentation</vt:lpstr>
      <vt:lpstr>Non-Fund-based Services For Business</vt:lpstr>
      <vt:lpstr>PowerPoint Presentation</vt:lpstr>
      <vt:lpstr>Non-Fund-based Services For Individuals</vt:lpstr>
      <vt:lpstr>Money Remittance Services</vt:lpstr>
      <vt:lpstr>PowerPoint Presentation</vt:lpstr>
      <vt:lpstr>Non Performing Assets</vt:lpstr>
      <vt:lpstr>Classification of non-performing Assets</vt:lpstr>
      <vt:lpstr>PowerPoint Presentation</vt:lpstr>
      <vt:lpstr>SARFAESI Act</vt:lpstr>
      <vt:lpstr>PowerPoint Presentation</vt:lpstr>
      <vt:lpstr>PowerPoint Presentation</vt:lpstr>
      <vt:lpstr>PowerPoint Presentation</vt:lpstr>
      <vt:lpstr>PowerPoint Presentation</vt:lpstr>
      <vt:lpstr>PowerPoint Presentation</vt:lpstr>
      <vt:lpstr>International Banking</vt:lpstr>
      <vt:lpstr>Major Functions of International Banking</vt:lpstr>
      <vt:lpstr>BASEL Framework</vt:lpstr>
      <vt:lpstr>PowerPoint Presentation</vt:lpstr>
      <vt:lpstr> Role Of Information Technology (It) In The Banking Sector</vt:lpstr>
      <vt:lpstr>E-Banking</vt:lpstr>
      <vt:lpstr>PowerPoint Presentation</vt:lpstr>
      <vt:lpstr>Benefits of E-banking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Rahulsir</dc:creator>
  <cp:lastModifiedBy>Optiplex</cp:lastModifiedBy>
  <cp:revision>190</cp:revision>
  <dcterms:created xsi:type="dcterms:W3CDTF">2006-08-16T00:00:00Z</dcterms:created>
  <dcterms:modified xsi:type="dcterms:W3CDTF">2015-08-17T10:48:01Z</dcterms:modified>
</cp:coreProperties>
</file>