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s/slide6.xml" ContentType="application/vnd.openxmlformats-officedocument.presentationml.slide+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 id="257" r:id="rId3"/>
    <p:sldId id="258" r:id="rId4"/>
    <p:sldId id="259" r:id="rId5"/>
    <p:sldId id="263" r:id="rId6"/>
    <p:sldId id="260" r:id="rId7"/>
    <p:sldId id="261" r:id="rId8"/>
    <p:sldId id="262"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98" d="100"/>
          <a:sy n="98" d="100"/>
        </p:scale>
        <p:origin x="-376" y="-1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38956D-5D91-8849-88B6-13993A5A125D}" type="datetimeFigureOut">
              <a:rPr lang="en-US" smtClean="0"/>
              <a:pPr/>
              <a:t>11/1/10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709E27-F627-364E-AB40-9ECADA4632A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38956D-5D91-8849-88B6-13993A5A125D}" type="datetimeFigureOut">
              <a:rPr lang="en-US" smtClean="0"/>
              <a:pPr/>
              <a:t>11/1/10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709E27-F627-364E-AB40-9ECADA4632A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38956D-5D91-8849-88B6-13993A5A125D}" type="datetimeFigureOut">
              <a:rPr lang="en-US" smtClean="0"/>
              <a:pPr/>
              <a:t>11/1/10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709E27-F627-364E-AB40-9ECADA4632A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38956D-5D91-8849-88B6-13993A5A125D}" type="datetimeFigureOut">
              <a:rPr lang="en-US" smtClean="0"/>
              <a:pPr/>
              <a:t>11/1/10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709E27-F627-364E-AB40-9ECADA4632A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38956D-5D91-8849-88B6-13993A5A125D}" type="datetimeFigureOut">
              <a:rPr lang="en-US" smtClean="0"/>
              <a:pPr/>
              <a:t>11/1/10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709E27-F627-364E-AB40-9ECADA4632A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38956D-5D91-8849-88B6-13993A5A125D}" type="datetimeFigureOut">
              <a:rPr lang="en-US" smtClean="0"/>
              <a:pPr/>
              <a:t>11/1/10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709E27-F627-364E-AB40-9ECADA4632A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38956D-5D91-8849-88B6-13993A5A125D}" type="datetimeFigureOut">
              <a:rPr lang="en-US" smtClean="0"/>
              <a:pPr/>
              <a:t>11/1/10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709E27-F627-364E-AB40-9ECADA4632A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38956D-5D91-8849-88B6-13993A5A125D}" type="datetimeFigureOut">
              <a:rPr lang="en-US" smtClean="0"/>
              <a:pPr/>
              <a:t>11/1/10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709E27-F627-364E-AB40-9ECADA4632A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38956D-5D91-8849-88B6-13993A5A125D}" type="datetimeFigureOut">
              <a:rPr lang="en-US" smtClean="0"/>
              <a:pPr/>
              <a:t>11/1/10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709E27-F627-364E-AB40-9ECADA4632A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38956D-5D91-8849-88B6-13993A5A125D}" type="datetimeFigureOut">
              <a:rPr lang="en-US" smtClean="0"/>
              <a:pPr/>
              <a:t>11/1/10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709E27-F627-364E-AB40-9ECADA4632A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38956D-5D91-8849-88B6-13993A5A125D}" type="datetimeFigureOut">
              <a:rPr lang="en-US" smtClean="0"/>
              <a:pPr/>
              <a:t>11/1/10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709E27-F627-364E-AB40-9ECADA4632A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38956D-5D91-8849-88B6-13993A5A125D}" type="datetimeFigureOut">
              <a:rPr lang="en-US" smtClean="0"/>
              <a:pPr/>
              <a:t>11/1/10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709E27-F627-364E-AB40-9ECADA4632A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60400"/>
            <a:ext cx="7772400" cy="1470025"/>
          </a:xfrm>
        </p:spPr>
        <p:txBody>
          <a:bodyPr>
            <a:noAutofit/>
          </a:bodyPr>
          <a:lstStyle/>
          <a:p>
            <a:r>
              <a:rPr lang="en-US" sz="9600" dirty="0" smtClean="0">
                <a:latin typeface="SchoolHouse Printed A"/>
                <a:cs typeface="SchoolHouse Printed A"/>
              </a:rPr>
              <a:t>Banking Basics!</a:t>
            </a:r>
            <a:endParaRPr lang="en-US" sz="9600" dirty="0">
              <a:latin typeface="SchoolHouse Printed A"/>
              <a:cs typeface="SchoolHouse Printed A"/>
            </a:endParaRPr>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a:stretch>
            <a:fillRect/>
          </a:stretch>
        </p:blipFill>
        <p:spPr>
          <a:xfrm>
            <a:off x="1831583" y="2448694"/>
            <a:ext cx="5463481" cy="363569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 Check</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909987" y="1600200"/>
            <a:ext cx="7273391" cy="3258640"/>
          </a:xfrm>
          <a:prstGeom prst="rect">
            <a:avLst/>
          </a:prstGeom>
        </p:spPr>
      </p:pic>
      <p:sp>
        <p:nvSpPr>
          <p:cNvPr id="5" name="TextBox 4"/>
          <p:cNvSpPr txBox="1"/>
          <p:nvPr/>
        </p:nvSpPr>
        <p:spPr>
          <a:xfrm>
            <a:off x="457200" y="4858840"/>
            <a:ext cx="8201349" cy="1477328"/>
          </a:xfrm>
          <a:prstGeom prst="rect">
            <a:avLst/>
          </a:prstGeom>
          <a:noFill/>
        </p:spPr>
        <p:txBody>
          <a:bodyPr wrap="square" rtlCol="0">
            <a:spAutoFit/>
          </a:bodyPr>
          <a:lstStyle/>
          <a:p>
            <a:pPr algn="ctr"/>
            <a:r>
              <a:rPr lang="en-US" sz="3000" dirty="0" smtClean="0"/>
              <a:t>Write the amount of your payment in the small box. Start as close to the left as possible, so numbers cannot be added.</a:t>
            </a:r>
            <a:endParaRPr lang="en-US" sz="3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 Check</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566614" y="1600200"/>
            <a:ext cx="7874001" cy="3527727"/>
          </a:xfrm>
          <a:prstGeom prst="rect">
            <a:avLst/>
          </a:prstGeom>
        </p:spPr>
      </p:pic>
      <p:sp>
        <p:nvSpPr>
          <p:cNvPr id="6" name="TextBox 5"/>
          <p:cNvSpPr txBox="1"/>
          <p:nvPr/>
        </p:nvSpPr>
        <p:spPr>
          <a:xfrm>
            <a:off x="1045029" y="5127927"/>
            <a:ext cx="7395586" cy="1015663"/>
          </a:xfrm>
          <a:prstGeom prst="rect">
            <a:avLst/>
          </a:prstGeom>
          <a:noFill/>
        </p:spPr>
        <p:txBody>
          <a:bodyPr wrap="square" rtlCol="0">
            <a:spAutoFit/>
          </a:bodyPr>
          <a:lstStyle/>
          <a:p>
            <a:pPr algn="ctr"/>
            <a:r>
              <a:rPr lang="en-US" sz="3000" dirty="0" smtClean="0"/>
              <a:t>Someone could easily add a number if space is left before the amount you wrote!</a:t>
            </a:r>
            <a:endParaRPr lang="en-US" sz="3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 Check</a:t>
            </a:r>
            <a:endParaRPr lang="en-US" dirty="0"/>
          </a:p>
        </p:txBody>
      </p:sp>
      <p:sp>
        <p:nvSpPr>
          <p:cNvPr id="3" name="Content Placeholder 2"/>
          <p:cNvSpPr>
            <a:spLocks noGrp="1"/>
          </p:cNvSpPr>
          <p:nvPr>
            <p:ph idx="1"/>
          </p:nvPr>
        </p:nvSpPr>
        <p:spPr/>
        <p:txBody>
          <a:bodyPr/>
          <a:lstStyle/>
          <a:p>
            <a:endParaRPr lang="en-US" dirty="0"/>
          </a:p>
        </p:txBody>
      </p:sp>
      <p:sp>
        <p:nvSpPr>
          <p:cNvPr id="5" name="TextBox 4"/>
          <p:cNvSpPr txBox="1"/>
          <p:nvPr/>
        </p:nvSpPr>
        <p:spPr>
          <a:xfrm>
            <a:off x="457201" y="4057761"/>
            <a:ext cx="8229600" cy="1785104"/>
          </a:xfrm>
          <a:prstGeom prst="rect">
            <a:avLst/>
          </a:prstGeom>
          <a:noFill/>
        </p:spPr>
        <p:txBody>
          <a:bodyPr wrap="square" rtlCol="0">
            <a:spAutoFit/>
          </a:bodyPr>
          <a:lstStyle/>
          <a:p>
            <a:pPr algn="ctr"/>
            <a:r>
              <a:rPr lang="en-US" sz="2200" dirty="0" smtClean="0"/>
              <a:t>Dollars are written out. Cents are shown as a fraction out of 100.</a:t>
            </a:r>
          </a:p>
          <a:p>
            <a:pPr algn="ctr"/>
            <a:endParaRPr lang="en-US" sz="2200" dirty="0"/>
          </a:p>
          <a:p>
            <a:pPr algn="ctr"/>
            <a:r>
              <a:rPr lang="en-US" sz="2200" dirty="0" smtClean="0"/>
              <a:t>Immediately </a:t>
            </a:r>
            <a:r>
              <a:rPr lang="en-US" sz="2200" dirty="0"/>
              <a:t>after you</a:t>
            </a:r>
            <a:r>
              <a:rPr lang="en-US" sz="2200" dirty="0" smtClean="0"/>
              <a:t> write out </a:t>
            </a:r>
            <a:r>
              <a:rPr lang="en-US" sz="2200" dirty="0"/>
              <a:t>the amount,</a:t>
            </a:r>
            <a:r>
              <a:rPr lang="en-US" sz="2200" dirty="0" smtClean="0"/>
              <a:t> draw </a:t>
            </a:r>
            <a:r>
              <a:rPr lang="en-US" sz="2200" dirty="0"/>
              <a:t>a line all the way over to the word "DOLLARS". This makes it harder for anybody to write something else in that space.</a:t>
            </a:r>
          </a:p>
        </p:txBody>
      </p:sp>
      <p:pic>
        <p:nvPicPr>
          <p:cNvPr id="6" name="Picture 5"/>
          <p:cNvPicPr>
            <a:picLocks noChangeAspect="1"/>
          </p:cNvPicPr>
          <p:nvPr/>
        </p:nvPicPr>
        <p:blipFill>
          <a:blip r:embed="rId2"/>
          <a:stretch>
            <a:fillRect/>
          </a:stretch>
        </p:blipFill>
        <p:spPr>
          <a:xfrm>
            <a:off x="1743392" y="1417638"/>
            <a:ext cx="5716506" cy="2561121"/>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 Check</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397138" y="1417638"/>
            <a:ext cx="6486489" cy="2906090"/>
          </a:xfrm>
          <a:prstGeom prst="rect">
            <a:avLst/>
          </a:prstGeom>
        </p:spPr>
      </p:pic>
      <p:sp>
        <p:nvSpPr>
          <p:cNvPr id="5" name="TextBox 4"/>
          <p:cNvSpPr txBox="1"/>
          <p:nvPr/>
        </p:nvSpPr>
        <p:spPr>
          <a:xfrm>
            <a:off x="1720278" y="4618909"/>
            <a:ext cx="5852160" cy="1785104"/>
          </a:xfrm>
          <a:prstGeom prst="rect">
            <a:avLst/>
          </a:prstGeom>
          <a:noFill/>
        </p:spPr>
        <p:txBody>
          <a:bodyPr wrap="square" rtlCol="0">
            <a:spAutoFit/>
          </a:bodyPr>
          <a:lstStyle/>
          <a:p>
            <a:pPr algn="ctr"/>
            <a:r>
              <a:rPr lang="en-US" sz="2200" dirty="0" smtClean="0"/>
              <a:t>Fill in the memo line to remind yourself what the check was written for.</a:t>
            </a:r>
          </a:p>
          <a:p>
            <a:pPr algn="ctr"/>
            <a:endParaRPr lang="en-US" sz="2200" dirty="0" smtClean="0"/>
          </a:p>
          <a:p>
            <a:pPr algn="ctr"/>
            <a:r>
              <a:rPr lang="en-US" sz="2200" dirty="0" smtClean="0"/>
              <a:t>Sign your check legibly with the same signature that is on file at the bank.</a:t>
            </a:r>
            <a:endParaRPr lang="en-US" sz="2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Endorsing A Check</a:t>
            </a:r>
            <a:endParaRPr lang="en-US" dirty="0"/>
          </a:p>
        </p:txBody>
      </p:sp>
      <p:sp>
        <p:nvSpPr>
          <p:cNvPr id="3" name="Content Placeholder 2"/>
          <p:cNvSpPr>
            <a:spLocks noGrp="1"/>
          </p:cNvSpPr>
          <p:nvPr>
            <p:ph idx="1"/>
          </p:nvPr>
        </p:nvSpPr>
        <p:spPr>
          <a:xfrm>
            <a:off x="457200" y="1600200"/>
            <a:ext cx="5087669" cy="4525963"/>
          </a:xfrm>
        </p:spPr>
        <p:txBody>
          <a:bodyPr>
            <a:normAutofit fontScale="85000" lnSpcReduction="20000"/>
          </a:bodyPr>
          <a:lstStyle/>
          <a:p>
            <a:r>
              <a:rPr lang="en-US" dirty="0" smtClean="0">
                <a:solidFill>
                  <a:srgbClr val="FF0000"/>
                </a:solidFill>
              </a:rPr>
              <a:t>Blank Endorsement: </a:t>
            </a:r>
            <a:r>
              <a:rPr lang="en-US" dirty="0" smtClean="0"/>
              <a:t>sign your name, just as it appears on the front of the check, on the top line. This can be used to cash the check, deposit it, or give it to someone else for him to cash or deposit it.</a:t>
            </a:r>
          </a:p>
          <a:p>
            <a:pPr>
              <a:buNone/>
            </a:pPr>
            <a:endParaRPr lang="en-US" dirty="0" smtClean="0"/>
          </a:p>
          <a:p>
            <a:r>
              <a:rPr lang="en-US" dirty="0" smtClean="0"/>
              <a:t>Include the phrase "For deposit only” above or below your signature, if you plan to deposit your check.</a:t>
            </a:r>
          </a:p>
          <a:p>
            <a:endParaRPr lang="en-US" dirty="0" smtClean="0"/>
          </a:p>
          <a:p>
            <a:endParaRPr lang="en-US" dirty="0" smtClean="0"/>
          </a:p>
        </p:txBody>
      </p:sp>
      <p:pic>
        <p:nvPicPr>
          <p:cNvPr id="4" name="Picture 3"/>
          <p:cNvPicPr>
            <a:picLocks noChangeAspect="1"/>
          </p:cNvPicPr>
          <p:nvPr/>
        </p:nvPicPr>
        <p:blipFill>
          <a:blip r:embed="rId2"/>
          <a:stretch>
            <a:fillRect/>
          </a:stretch>
        </p:blipFill>
        <p:spPr>
          <a:xfrm>
            <a:off x="6025727" y="1600200"/>
            <a:ext cx="2661073" cy="1874602"/>
          </a:xfrm>
          <a:prstGeom prst="rect">
            <a:avLst/>
          </a:prstGeom>
        </p:spPr>
      </p:pic>
      <p:pic>
        <p:nvPicPr>
          <p:cNvPr id="6" name="Picture 5"/>
          <p:cNvPicPr>
            <a:picLocks noChangeAspect="1"/>
          </p:cNvPicPr>
          <p:nvPr/>
        </p:nvPicPr>
        <p:blipFill>
          <a:blip r:embed="rId3"/>
          <a:stretch>
            <a:fillRect/>
          </a:stretch>
        </p:blipFill>
        <p:spPr>
          <a:xfrm>
            <a:off x="6025727" y="4034707"/>
            <a:ext cx="2661073" cy="1874602"/>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Filling Out The </a:t>
            </a:r>
            <a:r>
              <a:rPr lang="en-US" dirty="0" smtClean="0">
                <a:solidFill>
                  <a:srgbClr val="FF0000"/>
                </a:solidFill>
              </a:rPr>
              <a:t>Checkbook Register</a:t>
            </a:r>
            <a:endParaRPr lang="en-US" dirty="0">
              <a:solidFill>
                <a:srgbClr val="FF0000"/>
              </a:solidFill>
            </a:endParaRPr>
          </a:p>
        </p:txBody>
      </p:sp>
      <p:sp>
        <p:nvSpPr>
          <p:cNvPr id="3" name="Content Placeholder 2"/>
          <p:cNvSpPr>
            <a:spLocks noGrp="1"/>
          </p:cNvSpPr>
          <p:nvPr>
            <p:ph idx="1"/>
          </p:nvPr>
        </p:nvSpPr>
        <p:spPr/>
        <p:txBody>
          <a:bodyPr/>
          <a:lstStyle/>
          <a:p>
            <a:endParaRPr lang="en-US" dirty="0"/>
          </a:p>
        </p:txBody>
      </p:sp>
      <p:pic>
        <p:nvPicPr>
          <p:cNvPr id="7" name="Picture 6"/>
          <p:cNvPicPr>
            <a:picLocks noChangeAspect="1"/>
          </p:cNvPicPr>
          <p:nvPr/>
        </p:nvPicPr>
        <p:blipFill>
          <a:blip r:embed="rId2"/>
          <a:stretch>
            <a:fillRect/>
          </a:stretch>
        </p:blipFill>
        <p:spPr>
          <a:xfrm>
            <a:off x="1132449" y="2044564"/>
            <a:ext cx="7099160" cy="3558454"/>
          </a:xfrm>
          <a:prstGeom prst="rect">
            <a:avLst/>
          </a:prstGeom>
        </p:spPr>
      </p:pic>
      <p:sp>
        <p:nvSpPr>
          <p:cNvPr id="8" name="TextBox 7"/>
          <p:cNvSpPr txBox="1"/>
          <p:nvPr/>
        </p:nvSpPr>
        <p:spPr>
          <a:xfrm>
            <a:off x="1652451" y="5603018"/>
            <a:ext cx="5785234" cy="1077218"/>
          </a:xfrm>
          <a:prstGeom prst="rect">
            <a:avLst/>
          </a:prstGeom>
          <a:noFill/>
        </p:spPr>
        <p:txBody>
          <a:bodyPr wrap="square" rtlCol="0">
            <a:spAutoFit/>
          </a:bodyPr>
          <a:lstStyle/>
          <a:p>
            <a:r>
              <a:rPr lang="en-US" sz="1600" dirty="0" smtClean="0"/>
              <a:t>1: Check Number or Code		4: Payment/Debit</a:t>
            </a:r>
          </a:p>
          <a:p>
            <a:r>
              <a:rPr lang="en-US" sz="1600" dirty="0" smtClean="0"/>
              <a:t>2: Date					5: </a:t>
            </a:r>
            <a:r>
              <a:rPr lang="en-US" sz="1600" dirty="0" smtClean="0">
                <a:latin typeface="Zapf Dingbats"/>
                <a:ea typeface="Zapf Dingbats"/>
                <a:cs typeface="Zapf Dingbats"/>
              </a:rPr>
              <a:t>✔</a:t>
            </a:r>
            <a:r>
              <a:rPr lang="en-US" sz="1600" dirty="0" smtClean="0"/>
              <a:t> Payment has been processed</a:t>
            </a:r>
          </a:p>
          <a:p>
            <a:r>
              <a:rPr lang="en-US" sz="1600" dirty="0" smtClean="0"/>
              <a:t>3: Transaction Description		6: Deposit/Credit </a:t>
            </a:r>
          </a:p>
          <a:p>
            <a:r>
              <a:rPr lang="en-US" sz="1600" smtClean="0"/>
              <a:t>						7: Running Balance</a:t>
            </a:r>
            <a:endParaRPr lang="en-US" sz="1600" dirty="0" smtClean="0"/>
          </a:p>
        </p:txBody>
      </p:sp>
      <p:sp>
        <p:nvSpPr>
          <p:cNvPr id="9" name="TextBox 8"/>
          <p:cNvSpPr txBox="1"/>
          <p:nvPr/>
        </p:nvSpPr>
        <p:spPr>
          <a:xfrm>
            <a:off x="1305783" y="1675232"/>
            <a:ext cx="346668" cy="369332"/>
          </a:xfrm>
          <a:prstGeom prst="rect">
            <a:avLst/>
          </a:prstGeom>
          <a:noFill/>
        </p:spPr>
        <p:txBody>
          <a:bodyPr wrap="square" rtlCol="0">
            <a:spAutoFit/>
          </a:bodyPr>
          <a:lstStyle/>
          <a:p>
            <a:r>
              <a:rPr lang="en-US" dirty="0" smtClean="0"/>
              <a:t>1</a:t>
            </a:r>
            <a:endParaRPr lang="en-US" dirty="0"/>
          </a:p>
        </p:txBody>
      </p:sp>
      <p:sp>
        <p:nvSpPr>
          <p:cNvPr id="10" name="TextBox 9"/>
          <p:cNvSpPr txBox="1"/>
          <p:nvPr/>
        </p:nvSpPr>
        <p:spPr>
          <a:xfrm>
            <a:off x="1820552" y="1675232"/>
            <a:ext cx="301660" cy="369332"/>
          </a:xfrm>
          <a:prstGeom prst="rect">
            <a:avLst/>
          </a:prstGeom>
          <a:noFill/>
        </p:spPr>
        <p:txBody>
          <a:bodyPr wrap="none" rtlCol="0">
            <a:spAutoFit/>
          </a:bodyPr>
          <a:lstStyle/>
          <a:p>
            <a:r>
              <a:rPr lang="en-US" dirty="0" smtClean="0"/>
              <a:t>2</a:t>
            </a:r>
            <a:endParaRPr lang="en-US" dirty="0"/>
          </a:p>
        </p:txBody>
      </p:sp>
      <p:sp>
        <p:nvSpPr>
          <p:cNvPr id="11" name="TextBox 10"/>
          <p:cNvSpPr txBox="1"/>
          <p:nvPr/>
        </p:nvSpPr>
        <p:spPr>
          <a:xfrm>
            <a:off x="2765306" y="1675232"/>
            <a:ext cx="301660" cy="369332"/>
          </a:xfrm>
          <a:prstGeom prst="rect">
            <a:avLst/>
          </a:prstGeom>
          <a:noFill/>
        </p:spPr>
        <p:txBody>
          <a:bodyPr wrap="none" rtlCol="0">
            <a:spAutoFit/>
          </a:bodyPr>
          <a:lstStyle/>
          <a:p>
            <a:r>
              <a:rPr lang="en-US" dirty="0" smtClean="0"/>
              <a:t>3</a:t>
            </a:r>
            <a:endParaRPr lang="en-US" dirty="0"/>
          </a:p>
        </p:txBody>
      </p:sp>
      <p:sp>
        <p:nvSpPr>
          <p:cNvPr id="12" name="TextBox 11"/>
          <p:cNvSpPr txBox="1"/>
          <p:nvPr/>
        </p:nvSpPr>
        <p:spPr>
          <a:xfrm>
            <a:off x="5331551" y="1675232"/>
            <a:ext cx="301660" cy="369332"/>
          </a:xfrm>
          <a:prstGeom prst="rect">
            <a:avLst/>
          </a:prstGeom>
          <a:noFill/>
        </p:spPr>
        <p:txBody>
          <a:bodyPr wrap="none" rtlCol="0">
            <a:spAutoFit/>
          </a:bodyPr>
          <a:lstStyle/>
          <a:p>
            <a:r>
              <a:rPr lang="en-US" dirty="0" smtClean="0"/>
              <a:t>4</a:t>
            </a:r>
            <a:endParaRPr lang="en-US" dirty="0"/>
          </a:p>
        </p:txBody>
      </p:sp>
      <p:sp>
        <p:nvSpPr>
          <p:cNvPr id="13" name="TextBox 12"/>
          <p:cNvSpPr txBox="1"/>
          <p:nvPr/>
        </p:nvSpPr>
        <p:spPr>
          <a:xfrm>
            <a:off x="5872047" y="1675232"/>
            <a:ext cx="301660" cy="369332"/>
          </a:xfrm>
          <a:prstGeom prst="rect">
            <a:avLst/>
          </a:prstGeom>
          <a:noFill/>
        </p:spPr>
        <p:txBody>
          <a:bodyPr wrap="none" rtlCol="0">
            <a:spAutoFit/>
          </a:bodyPr>
          <a:lstStyle/>
          <a:p>
            <a:r>
              <a:rPr lang="en-US" dirty="0" smtClean="0"/>
              <a:t>5</a:t>
            </a:r>
            <a:endParaRPr lang="en-US" dirty="0"/>
          </a:p>
        </p:txBody>
      </p:sp>
      <p:sp>
        <p:nvSpPr>
          <p:cNvPr id="14" name="TextBox 13"/>
          <p:cNvSpPr txBox="1"/>
          <p:nvPr/>
        </p:nvSpPr>
        <p:spPr>
          <a:xfrm>
            <a:off x="6482987" y="1675232"/>
            <a:ext cx="301660" cy="369332"/>
          </a:xfrm>
          <a:prstGeom prst="rect">
            <a:avLst/>
          </a:prstGeom>
          <a:noFill/>
        </p:spPr>
        <p:txBody>
          <a:bodyPr wrap="none" rtlCol="0">
            <a:spAutoFit/>
          </a:bodyPr>
          <a:lstStyle/>
          <a:p>
            <a:r>
              <a:rPr lang="en-US" dirty="0" smtClean="0"/>
              <a:t>6</a:t>
            </a:r>
            <a:endParaRPr lang="en-US" dirty="0"/>
          </a:p>
        </p:txBody>
      </p:sp>
      <p:sp>
        <p:nvSpPr>
          <p:cNvPr id="15" name="TextBox 14"/>
          <p:cNvSpPr txBox="1"/>
          <p:nvPr/>
        </p:nvSpPr>
        <p:spPr>
          <a:xfrm>
            <a:off x="7437685" y="1675232"/>
            <a:ext cx="301660" cy="369332"/>
          </a:xfrm>
          <a:prstGeom prst="rect">
            <a:avLst/>
          </a:prstGeom>
          <a:noFill/>
        </p:spPr>
        <p:txBody>
          <a:bodyPr wrap="none" rtlCol="0">
            <a:spAutoFit/>
          </a:bodyPr>
          <a:lstStyle/>
          <a:p>
            <a:r>
              <a:rPr lang="en-US" dirty="0" smtClean="0"/>
              <a:t>7</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The Bank? </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Banks and credit unions are safe and convenient places to keep your money.</a:t>
            </a:r>
          </a:p>
          <a:p>
            <a:r>
              <a:rPr lang="en-US" dirty="0" smtClean="0"/>
              <a:t>Most account balances are insured up to $100,000 by the Federal Deposit Insurance Corporation (FDIC).</a:t>
            </a:r>
          </a:p>
          <a:p>
            <a:pPr>
              <a:buNone/>
            </a:pPr>
            <a:endParaRPr lang="en-US" dirty="0" smtClean="0"/>
          </a:p>
          <a:p>
            <a:r>
              <a:rPr lang="en-US" dirty="0" smtClean="0"/>
              <a:t>Banks are for-profit.</a:t>
            </a:r>
          </a:p>
          <a:p>
            <a:pPr lvl="1"/>
            <a:r>
              <a:rPr lang="en-US" dirty="0" smtClean="0"/>
              <a:t>How do they earn money?</a:t>
            </a:r>
          </a:p>
          <a:p>
            <a:pPr lvl="1">
              <a:buNone/>
            </a:pPr>
            <a:endParaRPr lang="en-US" dirty="0" smtClean="0"/>
          </a:p>
          <a:p>
            <a:r>
              <a:rPr lang="en-US" dirty="0" smtClean="0"/>
              <a:t>Credit Unions are non-profit.</a:t>
            </a:r>
          </a:p>
          <a:p>
            <a:pPr lvl="1"/>
            <a:r>
              <a:rPr lang="en-US" dirty="0" smtClean="0"/>
              <a:t>Owned and controlled by their members</a:t>
            </a:r>
          </a:p>
        </p:txBody>
      </p:sp>
      <p:pic>
        <p:nvPicPr>
          <p:cNvPr id="4" name="Picture 3"/>
          <p:cNvPicPr>
            <a:picLocks noChangeAspect="1"/>
          </p:cNvPicPr>
          <p:nvPr/>
        </p:nvPicPr>
        <p:blipFill>
          <a:blip r:embed="rId2"/>
          <a:stretch>
            <a:fillRect/>
          </a:stretch>
        </p:blipFill>
        <p:spPr>
          <a:xfrm>
            <a:off x="6319292" y="3521462"/>
            <a:ext cx="2367508" cy="162042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Savings Accounts</a:t>
            </a:r>
            <a:endParaRPr lang="en-US" dirty="0"/>
          </a:p>
        </p:txBody>
      </p:sp>
      <p:sp>
        <p:nvSpPr>
          <p:cNvPr id="3" name="Content Placeholder 2"/>
          <p:cNvSpPr>
            <a:spLocks noGrp="1"/>
          </p:cNvSpPr>
          <p:nvPr>
            <p:ph idx="1"/>
          </p:nvPr>
        </p:nvSpPr>
        <p:spPr>
          <a:xfrm>
            <a:off x="216838" y="1417638"/>
            <a:ext cx="8927162" cy="4525963"/>
          </a:xfrm>
        </p:spPr>
        <p:txBody>
          <a:bodyPr>
            <a:normAutofit lnSpcReduction="10000"/>
          </a:bodyPr>
          <a:lstStyle/>
          <a:p>
            <a:r>
              <a:rPr lang="en-US" dirty="0" smtClean="0"/>
              <a:t>Your money earns </a:t>
            </a:r>
            <a:r>
              <a:rPr lang="en-US" dirty="0" smtClean="0">
                <a:solidFill>
                  <a:srgbClr val="FF0000"/>
                </a:solidFill>
              </a:rPr>
              <a:t>interest</a:t>
            </a:r>
            <a:r>
              <a:rPr lang="en-US" dirty="0" smtClean="0">
                <a:solidFill>
                  <a:srgbClr val="000000"/>
                </a:solidFill>
              </a:rPr>
              <a:t>,</a:t>
            </a:r>
            <a:r>
              <a:rPr lang="en-US" dirty="0" smtClean="0">
                <a:solidFill>
                  <a:srgbClr val="FF0000"/>
                </a:solidFill>
              </a:rPr>
              <a:t> </a:t>
            </a:r>
            <a:r>
              <a:rPr lang="en-US" dirty="0" smtClean="0"/>
              <a:t>which is a return on your money.</a:t>
            </a:r>
          </a:p>
          <a:p>
            <a:pPr>
              <a:buNone/>
            </a:pPr>
            <a:endParaRPr lang="en-US" dirty="0" smtClean="0"/>
          </a:p>
          <a:p>
            <a:r>
              <a:rPr lang="en-US" dirty="0" smtClean="0">
                <a:solidFill>
                  <a:srgbClr val="FF0000"/>
                </a:solidFill>
              </a:rPr>
              <a:t>Annual Percentage Rate (APR) </a:t>
            </a:r>
            <a:r>
              <a:rPr lang="en-US" dirty="0" smtClean="0"/>
              <a:t>is the amount your money would earn if left on deposit for one year.</a:t>
            </a:r>
          </a:p>
          <a:p>
            <a:pPr>
              <a:buNone/>
            </a:pPr>
            <a:endParaRPr lang="en-US" dirty="0" smtClean="0"/>
          </a:p>
          <a:p>
            <a:r>
              <a:rPr lang="en-US" dirty="0" smtClean="0"/>
              <a:t>Savings accounts usually carry an APR of 1% or 2%. </a:t>
            </a:r>
          </a:p>
          <a:p>
            <a:pPr lvl="1"/>
            <a:r>
              <a:rPr lang="en-US" dirty="0" smtClean="0"/>
              <a:t>Example: @ an APR of 1%,</a:t>
            </a:r>
          </a:p>
          <a:p>
            <a:pPr lvl="1">
              <a:buNone/>
            </a:pPr>
            <a:r>
              <a:rPr lang="en-US" dirty="0" smtClean="0"/>
              <a:t>			$1,000 would earn $</a:t>
            </a:r>
            <a:r>
              <a:rPr lang="en-US" dirty="0" smtClean="0"/>
              <a:t>10 </a:t>
            </a:r>
            <a:r>
              <a:rPr lang="en-US" dirty="0" smtClean="0"/>
              <a:t>in a year</a:t>
            </a:r>
            <a:endParaRPr lang="en-US" dirty="0"/>
          </a:p>
        </p:txBody>
      </p:sp>
      <p:pic>
        <p:nvPicPr>
          <p:cNvPr id="4" name="Picture 3"/>
          <p:cNvPicPr>
            <a:picLocks noChangeAspect="1"/>
          </p:cNvPicPr>
          <p:nvPr/>
        </p:nvPicPr>
        <p:blipFill>
          <a:blip r:embed="rId2"/>
          <a:stretch>
            <a:fillRect/>
          </a:stretch>
        </p:blipFill>
        <p:spPr>
          <a:xfrm>
            <a:off x="7969861" y="5173511"/>
            <a:ext cx="1174139" cy="1684489"/>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Interest</a:t>
            </a:r>
            <a:endParaRPr lang="en-US" dirty="0"/>
          </a:p>
        </p:txBody>
      </p:sp>
      <p:sp>
        <p:nvSpPr>
          <p:cNvPr id="3" name="Content Placeholder 2"/>
          <p:cNvSpPr>
            <a:spLocks noGrp="1"/>
          </p:cNvSpPr>
          <p:nvPr>
            <p:ph idx="1"/>
          </p:nvPr>
        </p:nvSpPr>
        <p:spPr>
          <a:xfrm>
            <a:off x="1" y="1600200"/>
            <a:ext cx="8949458" cy="4525963"/>
          </a:xfrm>
        </p:spPr>
        <p:txBody>
          <a:bodyPr/>
          <a:lstStyle/>
          <a:p>
            <a:r>
              <a:rPr lang="en-US" dirty="0" smtClean="0">
                <a:solidFill>
                  <a:srgbClr val="FF0000"/>
                </a:solidFill>
              </a:rPr>
              <a:t>Simple Interest: </a:t>
            </a:r>
            <a:r>
              <a:rPr lang="en-US" dirty="0" smtClean="0"/>
              <a:t>determined by initial deposit only.</a:t>
            </a:r>
          </a:p>
          <a:p>
            <a:pPr>
              <a:buNone/>
            </a:pPr>
            <a:endParaRPr lang="en-US" dirty="0" smtClean="0"/>
          </a:p>
          <a:p>
            <a:r>
              <a:rPr lang="en-US" dirty="0" smtClean="0">
                <a:solidFill>
                  <a:srgbClr val="FF0000"/>
                </a:solidFill>
              </a:rPr>
              <a:t>Compound Interest: </a:t>
            </a:r>
            <a:r>
              <a:rPr lang="en-US" dirty="0" smtClean="0"/>
              <a:t>you earn interest on your initial deposit as well as on the interest you earn.</a:t>
            </a:r>
          </a:p>
          <a:p>
            <a:pPr lvl="1"/>
            <a:r>
              <a:rPr lang="en-US" dirty="0" smtClean="0"/>
              <a:t>Compound interest is better!</a:t>
            </a:r>
            <a:endParaRPr lang="en-US" dirty="0"/>
          </a:p>
        </p:txBody>
      </p:sp>
      <p:pic>
        <p:nvPicPr>
          <p:cNvPr id="4" name="Picture 3"/>
          <p:cNvPicPr>
            <a:picLocks noChangeAspect="1"/>
          </p:cNvPicPr>
          <p:nvPr/>
        </p:nvPicPr>
        <p:blipFill>
          <a:blip r:embed="rId2"/>
          <a:stretch>
            <a:fillRect/>
          </a:stretch>
        </p:blipFill>
        <p:spPr>
          <a:xfrm>
            <a:off x="7048172" y="5063739"/>
            <a:ext cx="1901287" cy="1794261"/>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Certificates of Deposit (CDs)</a:t>
            </a:r>
            <a:endParaRPr lang="en-US" dirty="0"/>
          </a:p>
        </p:txBody>
      </p:sp>
      <p:sp>
        <p:nvSpPr>
          <p:cNvPr id="3" name="Content Placeholder 2"/>
          <p:cNvSpPr>
            <a:spLocks noGrp="1"/>
          </p:cNvSpPr>
          <p:nvPr>
            <p:ph idx="1"/>
          </p:nvPr>
        </p:nvSpPr>
        <p:spPr/>
        <p:txBody>
          <a:bodyPr/>
          <a:lstStyle/>
          <a:p>
            <a:r>
              <a:rPr lang="en-US" dirty="0" smtClean="0"/>
              <a:t>Offer a guaranteed interest rate for a specified amount of time.</a:t>
            </a:r>
          </a:p>
          <a:p>
            <a:pPr lvl="1"/>
            <a:r>
              <a:rPr lang="en-US" dirty="0" smtClean="0"/>
              <a:t>You choose the length of time that your money is deposited (months to years)</a:t>
            </a:r>
          </a:p>
          <a:p>
            <a:pPr lvl="1"/>
            <a:r>
              <a:rPr lang="en-US" dirty="0" smtClean="0"/>
              <a:t>The longer the term, the higher the interest rate</a:t>
            </a:r>
          </a:p>
          <a:p>
            <a:endParaRPr lang="en-US" dirty="0" smtClean="0"/>
          </a:p>
          <a:p>
            <a:r>
              <a:rPr lang="en-US" dirty="0" smtClean="0"/>
              <a:t>If you withdraw money early,</a:t>
            </a:r>
          </a:p>
          <a:p>
            <a:pPr>
              <a:buNone/>
            </a:pPr>
            <a:r>
              <a:rPr lang="en-US" dirty="0" smtClean="0"/>
              <a:t>    you will pay a penalty</a:t>
            </a:r>
            <a:endParaRPr lang="en-US" dirty="0"/>
          </a:p>
        </p:txBody>
      </p:sp>
      <p:pic>
        <p:nvPicPr>
          <p:cNvPr id="4" name="Picture 3"/>
          <p:cNvPicPr>
            <a:picLocks noChangeAspect="1"/>
          </p:cNvPicPr>
          <p:nvPr/>
        </p:nvPicPr>
        <p:blipFill>
          <a:blip r:embed="rId2"/>
          <a:stretch>
            <a:fillRect/>
          </a:stretch>
        </p:blipFill>
        <p:spPr>
          <a:xfrm>
            <a:off x="6415474" y="4322103"/>
            <a:ext cx="1948293" cy="2010004"/>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Accounts</a:t>
            </a:r>
            <a:endParaRPr lang="en-US" dirty="0"/>
          </a:p>
        </p:txBody>
      </p:sp>
      <p:sp>
        <p:nvSpPr>
          <p:cNvPr id="3" name="Content Placeholder 2"/>
          <p:cNvSpPr>
            <a:spLocks noGrp="1"/>
          </p:cNvSpPr>
          <p:nvPr>
            <p:ph idx="1"/>
          </p:nvPr>
        </p:nvSpPr>
        <p:spPr>
          <a:xfrm>
            <a:off x="457200" y="1600200"/>
            <a:ext cx="6032465" cy="4525963"/>
          </a:xfrm>
        </p:spPr>
        <p:txBody>
          <a:bodyPr>
            <a:normAutofit fontScale="92500" lnSpcReduction="20000"/>
          </a:bodyPr>
          <a:lstStyle/>
          <a:p>
            <a:r>
              <a:rPr lang="en-US" dirty="0" smtClean="0"/>
              <a:t>Let you deposit and withdraw money and write checks to pay for purchases and bills.</a:t>
            </a:r>
          </a:p>
          <a:p>
            <a:pPr>
              <a:buNone/>
            </a:pPr>
            <a:endParaRPr lang="en-US" dirty="0" smtClean="0"/>
          </a:p>
          <a:p>
            <a:r>
              <a:rPr lang="en-US" dirty="0" smtClean="0">
                <a:solidFill>
                  <a:srgbClr val="FF0000"/>
                </a:solidFill>
              </a:rPr>
              <a:t>Check Card: </a:t>
            </a:r>
            <a:r>
              <a:rPr lang="en-US" dirty="0" smtClean="0"/>
              <a:t>allows you to withdraw cash, make deposits at ATM’s, and pay for purchases</a:t>
            </a:r>
          </a:p>
          <a:p>
            <a:pPr>
              <a:buNone/>
            </a:pPr>
            <a:endParaRPr lang="en-US" dirty="0" smtClean="0"/>
          </a:p>
          <a:p>
            <a:r>
              <a:rPr lang="en-US" dirty="0" smtClean="0">
                <a:solidFill>
                  <a:srgbClr val="FF0000"/>
                </a:solidFill>
              </a:rPr>
              <a:t>PIN: </a:t>
            </a:r>
            <a:r>
              <a:rPr lang="en-US" dirty="0" smtClean="0"/>
              <a:t>Personal Identification Number</a:t>
            </a:r>
            <a:endParaRPr lang="en-US" dirty="0"/>
          </a:p>
        </p:txBody>
      </p:sp>
      <p:pic>
        <p:nvPicPr>
          <p:cNvPr id="4" name="Picture 3"/>
          <p:cNvPicPr>
            <a:picLocks noChangeAspect="1"/>
          </p:cNvPicPr>
          <p:nvPr/>
        </p:nvPicPr>
        <p:blipFill>
          <a:blip r:embed="rId2"/>
          <a:stretch>
            <a:fillRect/>
          </a:stretch>
        </p:blipFill>
        <p:spPr>
          <a:xfrm>
            <a:off x="5823747" y="4275115"/>
            <a:ext cx="3117294" cy="2319561"/>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Checking Accounts</a:t>
            </a:r>
            <a:endParaRPr lang="en-US" dirty="0"/>
          </a:p>
        </p:txBody>
      </p:sp>
      <p:sp>
        <p:nvSpPr>
          <p:cNvPr id="3" name="Content Placeholder 2"/>
          <p:cNvSpPr>
            <a:spLocks noGrp="1"/>
          </p:cNvSpPr>
          <p:nvPr>
            <p:ph idx="1"/>
          </p:nvPr>
        </p:nvSpPr>
        <p:spPr/>
        <p:txBody>
          <a:bodyPr>
            <a:normAutofit fontScale="92500"/>
          </a:bodyPr>
          <a:lstStyle/>
          <a:p>
            <a:r>
              <a:rPr lang="en-US" dirty="0" smtClean="0"/>
              <a:t>Free Checking</a:t>
            </a:r>
          </a:p>
          <a:p>
            <a:pPr lvl="1"/>
            <a:r>
              <a:rPr lang="en-US" dirty="0" smtClean="0"/>
              <a:t>No monthly fees</a:t>
            </a:r>
          </a:p>
          <a:p>
            <a:pPr lvl="1"/>
            <a:r>
              <a:rPr lang="en-US" dirty="0" smtClean="0"/>
              <a:t>No minimum balance requirements</a:t>
            </a:r>
          </a:p>
          <a:p>
            <a:pPr lvl="1">
              <a:buNone/>
            </a:pPr>
            <a:endParaRPr lang="en-US" dirty="0" smtClean="0"/>
          </a:p>
          <a:p>
            <a:r>
              <a:rPr lang="en-US" dirty="0" smtClean="0"/>
              <a:t>Student Accounts</a:t>
            </a:r>
          </a:p>
          <a:p>
            <a:pPr lvl="1"/>
            <a:r>
              <a:rPr lang="en-US" dirty="0" smtClean="0"/>
              <a:t>No or low minimum balance requirements</a:t>
            </a:r>
          </a:p>
          <a:p>
            <a:pPr lvl="1">
              <a:buNone/>
            </a:pPr>
            <a:endParaRPr lang="en-US" dirty="0" smtClean="0"/>
          </a:p>
          <a:p>
            <a:r>
              <a:rPr lang="en-US" smtClean="0"/>
              <a:t>Joint </a:t>
            </a:r>
            <a:r>
              <a:rPr lang="en-US" dirty="0" smtClean="0"/>
              <a:t>Accounts</a:t>
            </a:r>
          </a:p>
          <a:p>
            <a:pPr lvl="1"/>
            <a:r>
              <a:rPr lang="en-US" dirty="0"/>
              <a:t>A</a:t>
            </a:r>
            <a:r>
              <a:rPr lang="en-US" dirty="0" smtClean="0"/>
              <a:t>llow co-owners to have equal access to the account</a:t>
            </a:r>
          </a:p>
          <a:p>
            <a:pPr lvl="1"/>
            <a:endParaRPr lang="en-US" dirty="0" smtClean="0"/>
          </a:p>
        </p:txBody>
      </p:sp>
      <p:pic>
        <p:nvPicPr>
          <p:cNvPr id="4" name="Picture 3"/>
          <p:cNvPicPr>
            <a:picLocks noChangeAspect="1"/>
          </p:cNvPicPr>
          <p:nvPr/>
        </p:nvPicPr>
        <p:blipFill>
          <a:blip r:embed="rId2"/>
          <a:stretch>
            <a:fillRect/>
          </a:stretch>
        </p:blipFill>
        <p:spPr>
          <a:xfrm>
            <a:off x="6499965" y="2122068"/>
            <a:ext cx="2186835" cy="1610913"/>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Overdraft Protection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solidFill>
                  <a:srgbClr val="FF0000"/>
                </a:solidFill>
              </a:rPr>
              <a:t>Bouncing A Check </a:t>
            </a:r>
            <a:r>
              <a:rPr lang="en-US" dirty="0" smtClean="0"/>
              <a:t>or </a:t>
            </a:r>
            <a:r>
              <a:rPr lang="en-US" dirty="0" err="1" smtClean="0">
                <a:solidFill>
                  <a:srgbClr val="FF0000"/>
                </a:solidFill>
              </a:rPr>
              <a:t>Overdrafting</a:t>
            </a:r>
            <a:r>
              <a:rPr lang="en-US" dirty="0" smtClean="0">
                <a:solidFill>
                  <a:srgbClr val="FF0000"/>
                </a:solidFill>
              </a:rPr>
              <a:t>: </a:t>
            </a:r>
            <a:r>
              <a:rPr lang="en-US" dirty="0" smtClean="0"/>
              <a:t>making a purchase that exceeds what you have in your account </a:t>
            </a:r>
          </a:p>
          <a:p>
            <a:pPr lvl="1"/>
            <a:r>
              <a:rPr lang="en-US" dirty="0" smtClean="0"/>
              <a:t>You will pay a fee to the business ($30+), as well as a fee to your bank ($20+)</a:t>
            </a:r>
          </a:p>
          <a:p>
            <a:pPr lvl="1"/>
            <a:r>
              <a:rPr lang="en-US" dirty="0" smtClean="0"/>
              <a:t>Hurts your credit with the bank</a:t>
            </a:r>
          </a:p>
          <a:p>
            <a:pPr>
              <a:buNone/>
            </a:pPr>
            <a:endParaRPr lang="en-US" dirty="0" smtClean="0"/>
          </a:p>
          <a:p>
            <a:r>
              <a:rPr lang="en-US" dirty="0" smtClean="0">
                <a:solidFill>
                  <a:srgbClr val="FF0000"/>
                </a:solidFill>
              </a:rPr>
              <a:t>Overdraft Protection: </a:t>
            </a:r>
            <a:r>
              <a:rPr lang="en-US" dirty="0" smtClean="0"/>
              <a:t>banks will honor your check or check card purchases even if they exceed your account balance</a:t>
            </a:r>
          </a:p>
          <a:p>
            <a:pPr lvl="1"/>
            <a:r>
              <a:rPr lang="en-US" dirty="0" smtClean="0"/>
              <a:t>You pay a fee to the bank for each overdraft ($10 - $20)</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t>
            </a:r>
            <a:r>
              <a:rPr lang="en-US" dirty="0"/>
              <a:t>A</a:t>
            </a:r>
            <a:r>
              <a:rPr lang="en-US" dirty="0" smtClean="0"/>
              <a:t> Check</a:t>
            </a:r>
            <a:endParaRPr lang="en-US" dirty="0"/>
          </a:p>
        </p:txBody>
      </p:sp>
      <p:sp>
        <p:nvSpPr>
          <p:cNvPr id="3" name="Content Placeholder 2"/>
          <p:cNvSpPr>
            <a:spLocks noGrp="1"/>
          </p:cNvSpPr>
          <p:nvPr>
            <p:ph idx="1"/>
          </p:nvPr>
        </p:nvSpPr>
        <p:spPr>
          <a:xfrm>
            <a:off x="457200" y="1600200"/>
            <a:ext cx="8229600" cy="3907589"/>
          </a:xfrm>
        </p:spPr>
        <p:txBody>
          <a:bodyPr/>
          <a:lstStyle/>
          <a:p>
            <a:endParaRPr lang="en-US" dirty="0"/>
          </a:p>
        </p:txBody>
      </p:sp>
      <p:pic>
        <p:nvPicPr>
          <p:cNvPr id="4" name="Picture 3"/>
          <p:cNvPicPr>
            <a:picLocks noChangeAspect="1"/>
          </p:cNvPicPr>
          <p:nvPr/>
        </p:nvPicPr>
        <p:blipFill>
          <a:blip r:embed="rId2"/>
          <a:stretch>
            <a:fillRect/>
          </a:stretch>
        </p:blipFill>
        <p:spPr>
          <a:xfrm>
            <a:off x="772082" y="1600200"/>
            <a:ext cx="7489602" cy="3355507"/>
          </a:xfrm>
          <a:prstGeom prst="rect">
            <a:avLst/>
          </a:prstGeom>
        </p:spPr>
      </p:pic>
      <p:sp>
        <p:nvSpPr>
          <p:cNvPr id="5" name="TextBox 4"/>
          <p:cNvSpPr txBox="1"/>
          <p:nvPr/>
        </p:nvSpPr>
        <p:spPr>
          <a:xfrm>
            <a:off x="457200" y="5236548"/>
            <a:ext cx="8229600" cy="1015663"/>
          </a:xfrm>
          <a:prstGeom prst="rect">
            <a:avLst/>
          </a:prstGeom>
          <a:noFill/>
        </p:spPr>
        <p:txBody>
          <a:bodyPr wrap="square" rtlCol="0">
            <a:spAutoFit/>
          </a:bodyPr>
          <a:lstStyle/>
          <a:p>
            <a:pPr algn="ctr"/>
            <a:r>
              <a:rPr lang="en-US" sz="3000" dirty="0" smtClean="0"/>
              <a:t>Write the current date, and the name of the business or person you are making the check out to.</a:t>
            </a:r>
            <a:endParaRPr lang="en-US" sz="3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118</TotalTime>
  <Words>685</Words>
  <Application>Microsoft Macintosh PowerPoint</Application>
  <PresentationFormat>On-screen Show (4:3)</PresentationFormat>
  <Paragraphs>83</Paragraphs>
  <Slides>15</Slides>
  <Notes>0</Notes>
  <HiddenSlides>0</HiddenSlides>
  <MMClips>0</MMClips>
  <ScaleCrop>false</ScaleCrop>
  <HeadingPairs>
    <vt:vector size="4" baseType="variant">
      <vt:variant>
        <vt:lpstr>Design Template</vt:lpstr>
      </vt:variant>
      <vt:variant>
        <vt:i4>1</vt:i4>
      </vt:variant>
      <vt:variant>
        <vt:lpstr>Slide Titles</vt:lpstr>
      </vt:variant>
      <vt:variant>
        <vt:i4>15</vt:i4>
      </vt:variant>
    </vt:vector>
  </HeadingPairs>
  <TitlesOfParts>
    <vt:vector size="16" baseType="lpstr">
      <vt:lpstr>Office Theme</vt:lpstr>
      <vt:lpstr>Banking Basics!</vt:lpstr>
      <vt:lpstr>Why The Bank? </vt:lpstr>
      <vt:lpstr>Savings Accounts</vt:lpstr>
      <vt:lpstr>Types of Interest</vt:lpstr>
      <vt:lpstr>Certificates of Deposit (CDs)</vt:lpstr>
      <vt:lpstr>Checking Accounts</vt:lpstr>
      <vt:lpstr>Types of Checking Accounts</vt:lpstr>
      <vt:lpstr>Overdraft Protection</vt:lpstr>
      <vt:lpstr>Writing A Check</vt:lpstr>
      <vt:lpstr>Writing A Check</vt:lpstr>
      <vt:lpstr>Writing A Check</vt:lpstr>
      <vt:lpstr>Writing A Check</vt:lpstr>
      <vt:lpstr>Writing A Check</vt:lpstr>
      <vt:lpstr>Endorsing A Check</vt:lpstr>
      <vt:lpstr>Filling Out The Checkbook Register</vt:lpstr>
    </vt:vector>
  </TitlesOfParts>
  <Company>Lakeville Area Public Schools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Basics!</dc:title>
  <dc:creator>School User</dc:creator>
  <cp:lastModifiedBy>School User</cp:lastModifiedBy>
  <cp:revision>50</cp:revision>
  <dcterms:created xsi:type="dcterms:W3CDTF">2010-11-01T17:31:01Z</dcterms:created>
  <dcterms:modified xsi:type="dcterms:W3CDTF">2010-11-01T18:06:48Z</dcterms:modified>
</cp:coreProperties>
</file>