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3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BFD11-74F9-4739-A470-F355B1C13196}" type="datetimeFigureOut">
              <a:rPr lang="en-US" smtClean="0"/>
              <a:pPr/>
              <a:t>8/12/2011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ECA30-24D0-41F2-9EB0-B1868922F63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CA30-24D0-41F2-9EB0-B1868922F634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E1C5-6C92-4DE0-BF4A-326867051764}" type="datetimeFigureOut">
              <a:rPr lang="en-IN" smtClean="0"/>
              <a:pPr/>
              <a:t>12-08-2011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AA3653-A0C8-450E-8D33-098D5F72577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E1C5-6C92-4DE0-BF4A-326867051764}" type="datetimeFigureOut">
              <a:rPr lang="en-IN" smtClean="0"/>
              <a:pPr/>
              <a:t>12-08-2011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3653-A0C8-450E-8D33-098D5F7257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E1C5-6C92-4DE0-BF4A-326867051764}" type="datetimeFigureOut">
              <a:rPr lang="en-IN" smtClean="0"/>
              <a:pPr/>
              <a:t>12-08-2011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3653-A0C8-450E-8D33-098D5F7257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CE0E1C5-6C92-4DE0-BF4A-326867051764}" type="datetimeFigureOut">
              <a:rPr lang="en-IN" smtClean="0"/>
              <a:pPr/>
              <a:t>12-08-2011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8AA3653-A0C8-450E-8D33-098D5F72577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E1C5-6C92-4DE0-BF4A-326867051764}" type="datetimeFigureOut">
              <a:rPr lang="en-IN" smtClean="0"/>
              <a:pPr/>
              <a:t>12-08-2011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3653-A0C8-450E-8D33-098D5F72577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E1C5-6C92-4DE0-BF4A-326867051764}" type="datetimeFigureOut">
              <a:rPr lang="en-IN" smtClean="0"/>
              <a:pPr/>
              <a:t>12-08-2011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3653-A0C8-450E-8D33-098D5F72577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3653-A0C8-450E-8D33-098D5F72577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E1C5-6C92-4DE0-BF4A-326867051764}" type="datetimeFigureOut">
              <a:rPr lang="en-IN" smtClean="0"/>
              <a:pPr/>
              <a:t>12-08-2011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E1C5-6C92-4DE0-BF4A-326867051764}" type="datetimeFigureOut">
              <a:rPr lang="en-IN" smtClean="0"/>
              <a:pPr/>
              <a:t>12-08-2011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3653-A0C8-450E-8D33-098D5F72577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E1C5-6C92-4DE0-BF4A-326867051764}" type="datetimeFigureOut">
              <a:rPr lang="en-IN" smtClean="0"/>
              <a:pPr/>
              <a:t>12-08-2011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3653-A0C8-450E-8D33-098D5F7257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CE0E1C5-6C92-4DE0-BF4A-326867051764}" type="datetimeFigureOut">
              <a:rPr lang="en-IN" smtClean="0"/>
              <a:pPr/>
              <a:t>12-08-2011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AA3653-A0C8-450E-8D33-098D5F72577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E1C5-6C92-4DE0-BF4A-326867051764}" type="datetimeFigureOut">
              <a:rPr lang="en-IN" smtClean="0"/>
              <a:pPr/>
              <a:t>12-08-2011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AA3653-A0C8-450E-8D33-098D5F72577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CE0E1C5-6C92-4DE0-BF4A-326867051764}" type="datetimeFigureOut">
              <a:rPr lang="en-IN" smtClean="0"/>
              <a:pPr/>
              <a:t>12-08-2011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8AA3653-A0C8-450E-8D33-098D5F72577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420888"/>
            <a:ext cx="8496944" cy="3600400"/>
          </a:xfrm>
        </p:spPr>
        <p:txBody>
          <a:bodyPr/>
          <a:lstStyle/>
          <a:p>
            <a:r>
              <a:rPr lang="en-US" dirty="0" smtClean="0"/>
              <a:t>Presented by:-</a:t>
            </a:r>
            <a:br>
              <a:rPr lang="en-US" dirty="0" smtClean="0"/>
            </a:br>
            <a:r>
              <a:rPr lang="en-US" dirty="0" err="1" smtClean="0"/>
              <a:t>Rakesh</a:t>
            </a:r>
            <a:r>
              <a:rPr lang="en-US" dirty="0" smtClean="0"/>
              <a:t> Babu-122</a:t>
            </a:r>
          </a:p>
          <a:p>
            <a:r>
              <a:rPr lang="en-US" dirty="0" err="1" smtClean="0"/>
              <a:t>Rishav</a:t>
            </a:r>
            <a:r>
              <a:rPr lang="en-US" dirty="0" smtClean="0"/>
              <a:t> Dugar-128</a:t>
            </a:r>
            <a:br>
              <a:rPr lang="en-US" dirty="0" smtClean="0"/>
            </a:br>
            <a:r>
              <a:rPr lang="en-US" dirty="0" err="1" smtClean="0"/>
              <a:t>Rishu</a:t>
            </a:r>
            <a:r>
              <a:rPr lang="en-US" dirty="0" smtClean="0"/>
              <a:t> Narsariya-130</a:t>
            </a:r>
            <a:br>
              <a:rPr lang="en-US" dirty="0" smtClean="0"/>
            </a:br>
            <a:r>
              <a:rPr lang="en-US" dirty="0" err="1" smtClean="0"/>
              <a:t>Shinu</a:t>
            </a:r>
            <a:r>
              <a:rPr lang="en-US" dirty="0" smtClean="0"/>
              <a:t> Simon-147</a:t>
            </a:r>
            <a:br>
              <a:rPr lang="en-US" dirty="0" smtClean="0"/>
            </a:br>
            <a:r>
              <a:rPr lang="en-US" dirty="0" err="1" smtClean="0"/>
              <a:t>Shruti</a:t>
            </a:r>
            <a:r>
              <a:rPr lang="en-US" dirty="0" smtClean="0"/>
              <a:t> Treasa-150</a:t>
            </a:r>
            <a:br>
              <a:rPr lang="en-US" dirty="0" smtClean="0"/>
            </a:br>
            <a:r>
              <a:rPr lang="en-US" dirty="0" err="1" smtClean="0"/>
              <a:t>Sneha</a:t>
            </a:r>
            <a:r>
              <a:rPr lang="en-US" dirty="0" smtClean="0"/>
              <a:t> Bhudwar-158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8305800" cy="1981200"/>
          </a:xfrm>
        </p:spPr>
        <p:txBody>
          <a:bodyPr/>
          <a:lstStyle/>
          <a:p>
            <a:r>
              <a:rPr lang="en-US" dirty="0" smtClean="0"/>
              <a:t>BANKING SECTOR OF INDIA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Licensing a small number of private banks(</a:t>
            </a:r>
            <a:r>
              <a:rPr lang="en-IN" i="1" dirty="0" smtClean="0"/>
              <a:t>New Generation tech-savvy banks</a:t>
            </a:r>
            <a:r>
              <a:rPr lang="en-IN" dirty="0" smtClean="0"/>
              <a:t>) . </a:t>
            </a:r>
            <a:r>
              <a:rPr lang="en-IN" dirty="0" err="1" smtClean="0"/>
              <a:t>eg</a:t>
            </a:r>
            <a:r>
              <a:rPr lang="en-IN" dirty="0" smtClean="0"/>
              <a:t> :axis bank, Global Trust Bank.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This turning point should reinforce the market and was often called  </a:t>
            </a:r>
            <a:r>
              <a:rPr lang="en-IN" dirty="0" smtClean="0">
                <a:solidFill>
                  <a:srgbClr val="FFFF00"/>
                </a:solidFill>
              </a:rPr>
              <a:t>neo liberal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r>
              <a:rPr lang="en-IN" dirty="0" smtClean="0"/>
              <a:t>all </a:t>
            </a:r>
            <a:r>
              <a:rPr lang="en-IN" dirty="0" smtClean="0">
                <a:solidFill>
                  <a:srgbClr val="FFFF00"/>
                </a:solidFill>
              </a:rPr>
              <a:t>Foreign Direct Investment   </a:t>
            </a:r>
            <a:r>
              <a:rPr lang="en-IN" dirty="0" smtClean="0"/>
              <a:t> </a:t>
            </a:r>
            <a:r>
              <a:rPr lang="en-IN" dirty="0" smtClean="0"/>
              <a:t>at that time was  </a:t>
            </a:r>
            <a:r>
              <a:rPr lang="en-IN" dirty="0" smtClean="0">
                <a:solidFill>
                  <a:srgbClr val="FFFF00"/>
                </a:solidFill>
              </a:rPr>
              <a:t>10</a:t>
            </a:r>
            <a:r>
              <a:rPr lang="en-IN" dirty="0" smtClean="0">
                <a:solidFill>
                  <a:srgbClr val="FFFF00"/>
                </a:solidFill>
              </a:rPr>
              <a:t>%</a:t>
            </a:r>
            <a:r>
              <a:rPr lang="en-IN" dirty="0" smtClean="0"/>
              <a:t> (at present it has gone up to 74% with some restrictions).</a:t>
            </a:r>
          </a:p>
          <a:p>
            <a:pPr lvl="0"/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POLICY OF </a:t>
            </a:r>
            <a:r>
              <a:rPr lang="en-IN" dirty="0" smtClean="0"/>
              <a:t>LIBERALIZATION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System become more convenient and swift.</a:t>
            </a:r>
          </a:p>
          <a:p>
            <a:endParaRPr lang="en-US" dirty="0" smtClean="0"/>
          </a:p>
          <a:p>
            <a:pPr lvl="0"/>
            <a:r>
              <a:rPr lang="en-IN" dirty="0" smtClean="0"/>
              <a:t>The country is flooded with foreign banks and their ATM stations. Efforts are being put to give a satisfactory service to customer. </a:t>
            </a:r>
            <a:r>
              <a:rPr lang="en-IN" dirty="0" err="1" smtClean="0"/>
              <a:t>eg</a:t>
            </a:r>
            <a:r>
              <a:rPr lang="en-IN" dirty="0" smtClean="0"/>
              <a:t> online banking.</a:t>
            </a:r>
          </a:p>
          <a:p>
            <a:pPr lvl="0"/>
            <a:endParaRPr lang="en-US" dirty="0" smtClean="0"/>
          </a:p>
          <a:p>
            <a:pPr lvl="0"/>
            <a:r>
              <a:rPr lang="en-IN" dirty="0" smtClean="0"/>
              <a:t>Time is given more importance than money.</a:t>
            </a:r>
          </a:p>
          <a:p>
            <a:pPr lvl="0"/>
            <a:endParaRPr lang="en-US" dirty="0" smtClean="0"/>
          </a:p>
          <a:p>
            <a:r>
              <a:rPr lang="en-IN" dirty="0" smtClean="0"/>
              <a:t>This move, along with the rapid growth in the economy of India , </a:t>
            </a:r>
            <a:r>
              <a:rPr lang="en-IN" dirty="0" smtClean="0">
                <a:solidFill>
                  <a:srgbClr val="FFFF00"/>
                </a:solidFill>
              </a:rPr>
              <a:t>revitalized</a:t>
            </a:r>
            <a:r>
              <a:rPr lang="en-IN" dirty="0" smtClean="0"/>
              <a:t> the banking sector in India</a:t>
            </a:r>
          </a:p>
          <a:p>
            <a:pPr lvl="0"/>
            <a:endParaRPr lang="en-IN" dirty="0" smtClean="0"/>
          </a:p>
          <a:p>
            <a:pPr lvl="0"/>
            <a:endParaRPr lang="en-US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EFFECTS OF NEW POLICY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Phase I</a:t>
            </a:r>
          </a:p>
          <a:p>
            <a:pPr>
              <a:buNone/>
            </a:pPr>
            <a:r>
              <a:rPr lang="en-US" dirty="0" smtClean="0"/>
              <a:t>    Slow growth rate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Phase II</a:t>
            </a:r>
          </a:p>
          <a:p>
            <a:pPr>
              <a:buNone/>
            </a:pPr>
            <a:r>
              <a:rPr lang="en-US" dirty="0" smtClean="0"/>
              <a:t>    nationalization of 14 </a:t>
            </a:r>
            <a:r>
              <a:rPr lang="en-US" dirty="0" err="1" smtClean="0"/>
              <a:t>indian</a:t>
            </a:r>
            <a:r>
              <a:rPr lang="en-US" dirty="0" smtClean="0"/>
              <a:t> banks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Phase III</a:t>
            </a:r>
          </a:p>
          <a:p>
            <a:pPr>
              <a:buNone/>
            </a:pPr>
            <a:r>
              <a:rPr lang="en-US" dirty="0" smtClean="0"/>
              <a:t>    the trend continues---7 more banks nationalized</a:t>
            </a:r>
          </a:p>
          <a:p>
            <a:pPr>
              <a:buNone/>
            </a:pPr>
            <a:r>
              <a:rPr lang="en-US" dirty="0" smtClean="0"/>
              <a:t>    no such significant changes with a constant growth rate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 A Nutshell !!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IV</a:t>
            </a:r>
          </a:p>
          <a:p>
            <a:pPr>
              <a:buNone/>
            </a:pPr>
            <a:r>
              <a:rPr lang="en-IN" dirty="0" smtClean="0"/>
              <a:t>   New phase of Indian Banking System with the advent of Indian Financial &amp; Banking Sector Reforms after 1991.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</a:t>
            </a:r>
            <a:r>
              <a:rPr smtClean="0"/>
              <a:t>ontinued..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only on corporate clients</a:t>
            </a:r>
          </a:p>
          <a:p>
            <a:r>
              <a:rPr lang="en-US" dirty="0" smtClean="0"/>
              <a:t>Lack of skill expertise in retail and structured finance</a:t>
            </a:r>
          </a:p>
          <a:p>
            <a:r>
              <a:rPr lang="en-US" dirty="0" smtClean="0"/>
              <a:t>Lack of distribution system</a:t>
            </a:r>
          </a:p>
          <a:p>
            <a:r>
              <a:rPr lang="en-US" dirty="0" smtClean="0"/>
              <a:t>Limited use of technology</a:t>
            </a:r>
          </a:p>
          <a:p>
            <a:r>
              <a:rPr lang="en-US" dirty="0" smtClean="0"/>
              <a:t>Inefficient capital allocation</a:t>
            </a:r>
          </a:p>
          <a:p>
            <a:r>
              <a:rPr lang="en-US" dirty="0" smtClean="0"/>
              <a:t>Competition in market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</a:t>
            </a:r>
            <a:r>
              <a:rPr smtClean="0"/>
              <a:t>hallenges during the phases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FDI in banking sector can solve various problems of the overall banking </a:t>
            </a:r>
            <a:r>
              <a:rPr lang="en-IN" dirty="0" smtClean="0"/>
              <a:t>sector. Such as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 smtClean="0"/>
              <a:t>Innovative </a:t>
            </a:r>
            <a:r>
              <a:rPr lang="en-IN" dirty="0" smtClean="0"/>
              <a:t>Financial </a:t>
            </a:r>
            <a:r>
              <a:rPr lang="en-IN" dirty="0" smtClean="0"/>
              <a:t>Products.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 smtClean="0"/>
              <a:t>Technical Developments in the Foreign </a:t>
            </a:r>
            <a:r>
              <a:rPr lang="en-IN" dirty="0" smtClean="0"/>
              <a:t>Markets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 smtClean="0"/>
              <a:t>Problem of Inefficient Management </a:t>
            </a:r>
            <a:endParaRPr lang="en-IN" dirty="0" smtClean="0"/>
          </a:p>
          <a:p>
            <a:pPr marL="514350" indent="-514350">
              <a:buFont typeface="+mj-lt"/>
              <a:buAutoNum type="alphaLcParenR"/>
            </a:pPr>
            <a:r>
              <a:rPr lang="en-IN" dirty="0" smtClean="0"/>
              <a:t>Non-performing Assets </a:t>
            </a:r>
            <a:endParaRPr lang="en-IN" dirty="0" smtClean="0"/>
          </a:p>
          <a:p>
            <a:pPr marL="514350" indent="-514350">
              <a:buFont typeface="+mj-lt"/>
              <a:buAutoNum type="alphaLcParenR"/>
            </a:pPr>
            <a:r>
              <a:rPr lang="en-IN" dirty="0" smtClean="0"/>
              <a:t>Financial Instability </a:t>
            </a:r>
            <a:endParaRPr lang="en-IN" dirty="0" smtClean="0"/>
          </a:p>
          <a:p>
            <a:pPr marL="514350" indent="-514350">
              <a:buFont typeface="+mj-lt"/>
              <a:buAutoNum type="alphaLcParenR"/>
            </a:pPr>
            <a:r>
              <a:rPr lang="en-IN" dirty="0" smtClean="0"/>
              <a:t>Poor Capitalization </a:t>
            </a:r>
            <a:endParaRPr lang="en-IN" dirty="0" smtClean="0"/>
          </a:p>
          <a:p>
            <a:pPr marL="514350" indent="-514350">
              <a:buFont typeface="+mj-lt"/>
              <a:buAutoNum type="alphaLcParenR"/>
            </a:pPr>
            <a:r>
              <a:rPr lang="en-IN" dirty="0" smtClean="0"/>
              <a:t>Changing Financial Market Conditions</a:t>
            </a:r>
            <a:br>
              <a:rPr lang="en-IN" dirty="0" smtClean="0"/>
            </a:br>
            <a:endParaRPr lang="en-IN" dirty="0" smtClean="0"/>
          </a:p>
          <a:p>
            <a:pPr marL="514350" indent="-51435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FDI'S  impact on Banking Sector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Technological Advancement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Improving Risk Management</a:t>
            </a:r>
          </a:p>
          <a:p>
            <a:endParaRPr lang="en-IN" dirty="0" smtClean="0"/>
          </a:p>
          <a:p>
            <a:r>
              <a:rPr lang="en-IN" dirty="0" smtClean="0"/>
              <a:t>Rural Banking</a:t>
            </a:r>
          </a:p>
          <a:p>
            <a:endParaRPr lang="en-IN" dirty="0" smtClean="0"/>
          </a:p>
          <a:p>
            <a:r>
              <a:rPr lang="en-IN" dirty="0" smtClean="0"/>
              <a:t>Developing a flexible model for rapid  scale--up at optimal cost.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</a:t>
            </a:r>
            <a:r>
              <a:rPr smtClean="0"/>
              <a:t>ays  ahead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Indian banking sector has 6</a:t>
            </a:r>
            <a:r>
              <a:rPr lang="en-IN" baseline="30000" dirty="0" smtClean="0"/>
              <a:t>th</a:t>
            </a:r>
            <a:r>
              <a:rPr lang="en-IN" dirty="0" smtClean="0"/>
              <a:t> rank in all over the world rank.</a:t>
            </a:r>
          </a:p>
          <a:p>
            <a:r>
              <a:rPr lang="en-IN" dirty="0" smtClean="0"/>
              <a:t>SBI has 6500+ ATMs all over the country.</a:t>
            </a:r>
          </a:p>
          <a:p>
            <a:r>
              <a:rPr lang="en-IN" dirty="0" smtClean="0"/>
              <a:t>ICICI bank has 3500+ ATMs all over the country.</a:t>
            </a:r>
          </a:p>
          <a:p>
            <a:r>
              <a:rPr lang="en-IN" dirty="0" smtClean="0"/>
              <a:t>RBI had printed 6,39,948 </a:t>
            </a:r>
            <a:r>
              <a:rPr lang="en-IN" dirty="0" err="1" smtClean="0"/>
              <a:t>lakhs</a:t>
            </a:r>
            <a:r>
              <a:rPr lang="en-IN" dirty="0" smtClean="0"/>
              <a:t> </a:t>
            </a:r>
            <a:r>
              <a:rPr lang="en-IN" dirty="0" err="1" smtClean="0"/>
              <a:t>crore</a:t>
            </a:r>
            <a:r>
              <a:rPr lang="en-IN" dirty="0" smtClean="0"/>
              <a:t> notes till 6</a:t>
            </a:r>
            <a:r>
              <a:rPr lang="en-IN" baseline="30000" dirty="0" smtClean="0"/>
              <a:t>TH</a:t>
            </a:r>
            <a:r>
              <a:rPr lang="en-IN" dirty="0" smtClean="0"/>
              <a:t>Nov 2008.</a:t>
            </a:r>
          </a:p>
          <a:p>
            <a:r>
              <a:rPr lang="en-IN" dirty="0" smtClean="0"/>
              <a:t>SBI provides the facility and it is tie with 9200+ banks to use their ATM.</a:t>
            </a:r>
          </a:p>
          <a:p>
            <a:r>
              <a:rPr lang="en-IN" dirty="0" smtClean="0"/>
              <a:t>Transaction done through ATMs is around 70,000 </a:t>
            </a:r>
            <a:r>
              <a:rPr lang="en-IN" dirty="0" err="1" smtClean="0"/>
              <a:t>crore</a:t>
            </a:r>
            <a:r>
              <a:rPr lang="en-IN" dirty="0" smtClean="0"/>
              <a:t> in a year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B</a:t>
            </a:r>
            <a:r>
              <a:rPr smtClean="0"/>
              <a:t>enchmarks..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600" dirty="0" smtClean="0"/>
              <a:t>Thank you…!!</a:t>
            </a:r>
            <a:endParaRPr lang="en-IN" sz="6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Content Placeholder 11" descr="money hou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46295"/>
            <a:ext cx="9144000" cy="6904295"/>
          </a:xfr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General Bank of India – 1</a:t>
            </a:r>
            <a:r>
              <a:rPr lang="en-US" baseline="30000" dirty="0" smtClean="0"/>
              <a:t>st</a:t>
            </a:r>
            <a:r>
              <a:rPr lang="en-US" dirty="0" smtClean="0"/>
              <a:t> bank of India(1786)</a:t>
            </a:r>
          </a:p>
          <a:p>
            <a:pPr>
              <a:buNone/>
            </a:pPr>
            <a:endParaRPr lang="en-US" dirty="0" smtClean="0"/>
          </a:p>
          <a:p>
            <a:r>
              <a:rPr lang="en-IN" dirty="0" smtClean="0">
                <a:solidFill>
                  <a:srgbClr val="FFFF00"/>
                </a:solidFill>
              </a:rPr>
              <a:t>Reserve Bank of India </a:t>
            </a:r>
            <a:r>
              <a:rPr lang="en-IN" dirty="0" smtClean="0"/>
              <a:t>-was established on 1 April 1935 during the British Raj in accordance with the provisions of the Reserve Bank of India Act, 1934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Slow growth and periodic failure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IN" dirty="0" smtClean="0"/>
              <a:t>In 1949, the Banking Regulation Act was enacted which empowered the Reserve Bank of India (RBI) "to regulate, control, and inspect the banks in India.”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IN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 (1951-1965)</a:t>
            </a:r>
            <a:endParaRPr lang="en-IN" dirty="0"/>
          </a:p>
        </p:txBody>
      </p:sp>
      <p:pic>
        <p:nvPicPr>
          <p:cNvPr id="4" name="Picture 3" descr="150px-Reserve_Bank_of_India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2924944"/>
            <a:ext cx="1609278" cy="1609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1955:-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C000"/>
                </a:solidFill>
              </a:rPr>
              <a:t>Nationalization</a:t>
            </a:r>
            <a:r>
              <a:rPr lang="en-US" dirty="0" smtClean="0"/>
              <a:t> of Imperial Bank of India and formation of State Bank of India.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1960:-</a:t>
            </a:r>
          </a:p>
          <a:p>
            <a:pPr>
              <a:buNone/>
            </a:pPr>
            <a:r>
              <a:rPr lang="en-US" dirty="0" smtClean="0"/>
              <a:t>Nationalization of SBI and subsidiaries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dirty="0" smtClean="0"/>
              <a:t>1962</a:t>
            </a:r>
            <a:r>
              <a:rPr lang="en-US" b="1" dirty="0" smtClean="0"/>
              <a:t>:-</a:t>
            </a:r>
          </a:p>
          <a:p>
            <a:pPr>
              <a:buNone/>
            </a:pPr>
            <a:r>
              <a:rPr lang="en-IN" dirty="0" smtClean="0"/>
              <a:t> Deposit Insurance corporation was established with aim to provide insurance cover to depositors, thereby protecting deposits of common man. 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200" b="1" u="sng" dirty="0" smtClean="0"/>
              <a:t>1969</a:t>
            </a:r>
            <a:r>
              <a:rPr lang="en-US" sz="3200" dirty="0" smtClean="0"/>
              <a:t>:-</a:t>
            </a:r>
          </a:p>
          <a:p>
            <a:pPr>
              <a:buNone/>
            </a:pPr>
            <a:r>
              <a:rPr lang="en-US" sz="3200" dirty="0" smtClean="0"/>
              <a:t>‘</a:t>
            </a:r>
            <a:r>
              <a:rPr lang="en-US" sz="3200" b="1" i="1" u="sng" dirty="0" smtClean="0">
                <a:solidFill>
                  <a:srgbClr val="FFC000"/>
                </a:solidFill>
              </a:rPr>
              <a:t>Transitory period</a:t>
            </a:r>
            <a:r>
              <a:rPr lang="en-US" sz="3200" dirty="0" smtClean="0"/>
              <a:t>’- social banking and nationalization(14 banks)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II (1965-1981)</a:t>
            </a:r>
            <a:endParaRPr lang="en-IN" dirty="0"/>
          </a:p>
        </p:txBody>
      </p:sp>
      <p:pic>
        <p:nvPicPr>
          <p:cNvPr id="4" name="Picture 3" descr="200px-Bank_Nationalisation_-_Ind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3143248"/>
            <a:ext cx="4572032" cy="342902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332656"/>
            <a:ext cx="8424936" cy="6048672"/>
          </a:xfrm>
        </p:spPr>
        <p:txBody>
          <a:bodyPr>
            <a:normAutofit/>
          </a:bodyPr>
          <a:lstStyle/>
          <a:p>
            <a:r>
              <a:rPr lang="en-IN" dirty="0" smtClean="0"/>
              <a:t>The</a:t>
            </a:r>
            <a:r>
              <a:rPr lang="en-IN" smtClean="0"/>
              <a:t> Government</a:t>
            </a:r>
            <a:r>
              <a:rPr lang="en-IN" dirty="0" smtClean="0"/>
              <a:t> </a:t>
            </a:r>
            <a:r>
              <a:rPr lang="en-IN" smtClean="0"/>
              <a:t>of India </a:t>
            </a:r>
            <a:r>
              <a:rPr lang="en-IN" dirty="0" smtClean="0"/>
              <a:t>First 14 Nationalised banks:</a:t>
            </a:r>
            <a:br>
              <a:rPr lang="en-IN" dirty="0" smtClean="0"/>
            </a:br>
            <a:r>
              <a:rPr lang="en-IN" dirty="0" smtClean="0"/>
              <a:t>1. Bank of India</a:t>
            </a:r>
            <a:br>
              <a:rPr lang="en-IN" dirty="0" smtClean="0"/>
            </a:br>
            <a:r>
              <a:rPr lang="en-IN" dirty="0" smtClean="0"/>
              <a:t>2. Union Bank of India</a:t>
            </a:r>
            <a:br>
              <a:rPr lang="en-IN" dirty="0" smtClean="0"/>
            </a:br>
            <a:r>
              <a:rPr lang="en-IN" dirty="0" smtClean="0"/>
              <a:t>3. Bank of Baroda</a:t>
            </a:r>
            <a:br>
              <a:rPr lang="en-IN" dirty="0" smtClean="0"/>
            </a:br>
            <a:r>
              <a:rPr lang="en-IN" dirty="0" smtClean="0"/>
              <a:t>4. Bank of Maharashtra</a:t>
            </a:r>
            <a:br>
              <a:rPr lang="en-IN" dirty="0" smtClean="0"/>
            </a:br>
            <a:r>
              <a:rPr lang="en-IN" dirty="0" smtClean="0"/>
              <a:t>5. Punjab National Bank</a:t>
            </a:r>
            <a:br>
              <a:rPr lang="en-IN" dirty="0" smtClean="0"/>
            </a:br>
            <a:r>
              <a:rPr lang="en-IN" dirty="0" smtClean="0"/>
              <a:t>6. Indian Bank</a:t>
            </a:r>
            <a:br>
              <a:rPr lang="en-IN" dirty="0" smtClean="0"/>
            </a:br>
            <a:r>
              <a:rPr lang="en-IN" dirty="0" smtClean="0"/>
              <a:t>7. Indian Overseas Bank</a:t>
            </a:r>
            <a:br>
              <a:rPr lang="en-IN" dirty="0" smtClean="0"/>
            </a:br>
            <a:r>
              <a:rPr lang="en-IN" dirty="0" smtClean="0"/>
              <a:t>8. Central Bank of India</a:t>
            </a:r>
            <a:br>
              <a:rPr lang="en-IN" dirty="0" smtClean="0"/>
            </a:br>
            <a:r>
              <a:rPr lang="en-IN" dirty="0" smtClean="0"/>
              <a:t>9. </a:t>
            </a:r>
            <a:r>
              <a:rPr lang="en-IN" dirty="0" err="1" smtClean="0"/>
              <a:t>Canara</a:t>
            </a:r>
            <a:r>
              <a:rPr lang="en-IN" dirty="0" smtClean="0"/>
              <a:t> Bank</a:t>
            </a:r>
            <a:br>
              <a:rPr lang="en-IN" dirty="0" smtClean="0"/>
            </a:br>
            <a:r>
              <a:rPr lang="en-IN" dirty="0" smtClean="0"/>
              <a:t>10. Syndicate Bank</a:t>
            </a:r>
            <a:br>
              <a:rPr lang="en-IN" dirty="0" smtClean="0"/>
            </a:br>
            <a:r>
              <a:rPr lang="en-IN" dirty="0" smtClean="0"/>
              <a:t>11. United Commercial Bank</a:t>
            </a:r>
            <a:br>
              <a:rPr lang="en-IN" dirty="0" smtClean="0"/>
            </a:br>
            <a:r>
              <a:rPr lang="en-IN" dirty="0" smtClean="0"/>
              <a:t>12. Allahabad Bank</a:t>
            </a:r>
            <a:br>
              <a:rPr lang="en-IN" dirty="0" smtClean="0"/>
            </a:br>
            <a:r>
              <a:rPr lang="en-IN" dirty="0" smtClean="0"/>
              <a:t>13. United Bank of India</a:t>
            </a:r>
            <a:br>
              <a:rPr lang="en-IN" dirty="0" smtClean="0"/>
            </a:br>
            <a:r>
              <a:rPr lang="en-IN" dirty="0" smtClean="0"/>
              <a:t>14. Dena Bank</a:t>
            </a:r>
            <a:endParaRPr lang="en-IN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048672"/>
          </a:xfrm>
        </p:spPr>
        <p:txBody>
          <a:bodyPr>
            <a:normAutofit/>
          </a:bodyPr>
          <a:lstStyle/>
          <a:p>
            <a:r>
              <a:rPr lang="en-US" dirty="0" smtClean="0"/>
              <a:t>Creation of credit guarantee Corporation</a:t>
            </a:r>
          </a:p>
          <a:p>
            <a:endParaRPr lang="en-US" dirty="0" smtClean="0"/>
          </a:p>
          <a:p>
            <a:r>
              <a:rPr lang="en-US" u="sng" dirty="0" smtClean="0"/>
              <a:t>Creation of regional Rural Banks(1975</a:t>
            </a:r>
            <a:r>
              <a:rPr lang="en-IN" u="sng" dirty="0" smtClean="0"/>
              <a:t>):-</a:t>
            </a:r>
          </a:p>
          <a:p>
            <a:pPr>
              <a:buNone/>
            </a:pPr>
            <a:r>
              <a:rPr lang="en-IN" dirty="0" smtClean="0"/>
              <a:t>The Govt of India set up </a:t>
            </a:r>
            <a:r>
              <a:rPr lang="en-IN" b="1" dirty="0" smtClean="0"/>
              <a:t>Regional Rural Banks</a:t>
            </a:r>
            <a:r>
              <a:rPr lang="en-IN" dirty="0" smtClean="0"/>
              <a:t> (</a:t>
            </a:r>
            <a:r>
              <a:rPr lang="en-IN" b="1" dirty="0" smtClean="0"/>
              <a:t>RRBs</a:t>
            </a:r>
            <a:r>
              <a:rPr lang="en-IN" dirty="0" smtClean="0"/>
              <a:t>) on October 2, 1975. </a:t>
            </a:r>
          </a:p>
          <a:p>
            <a:pPr>
              <a:buNone/>
            </a:pPr>
            <a:r>
              <a:rPr lang="en-IN" dirty="0" smtClean="0"/>
              <a:t>The banks provide </a:t>
            </a:r>
            <a:r>
              <a:rPr lang="en-IN" dirty="0" smtClean="0">
                <a:solidFill>
                  <a:srgbClr val="FFFF00"/>
                </a:solidFill>
              </a:rPr>
              <a:t>credit to the weaker sections </a:t>
            </a:r>
            <a:r>
              <a:rPr lang="en-IN" dirty="0" smtClean="0"/>
              <a:t>of the rural areas-small farmers, agricultural labourers, artisans and small entrepreneurs.</a:t>
            </a:r>
          </a:p>
          <a:p>
            <a:pPr>
              <a:buNone/>
            </a:pPr>
            <a:r>
              <a:rPr lang="en-IN" dirty="0" smtClean="0"/>
              <a:t>Initially, five RRBs were set up on October 2,1975.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Capital share </a:t>
            </a:r>
            <a:r>
              <a:rPr lang="en-IN" dirty="0" smtClean="0"/>
              <a:t>-50% by the central government, 15% by the state government and 35% by the scheduled bank. 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Total authorized capital-</a:t>
            </a:r>
            <a:r>
              <a:rPr lang="en-IN" dirty="0" smtClean="0"/>
              <a:t>  1 </a:t>
            </a:r>
            <a:r>
              <a:rPr lang="en-IN" dirty="0" err="1" smtClean="0"/>
              <a:t>crore</a:t>
            </a:r>
            <a:r>
              <a:rPr lang="en-IN" dirty="0" smtClean="0"/>
              <a:t> which has since been raised to  5 </a:t>
            </a:r>
            <a:r>
              <a:rPr lang="en-IN" dirty="0" err="1" smtClean="0"/>
              <a:t>Crore</a:t>
            </a:r>
            <a:r>
              <a:rPr lang="en-IN" dirty="0" smtClean="0"/>
              <a:t>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3200" b="1" u="sng" dirty="0" smtClean="0"/>
              <a:t>1980</a:t>
            </a:r>
            <a:r>
              <a:rPr lang="en-IN" sz="3200" dirty="0" smtClean="0"/>
              <a:t> : </a:t>
            </a:r>
          </a:p>
          <a:p>
            <a:r>
              <a:rPr lang="en-IN" dirty="0" smtClean="0"/>
              <a:t>Nationalisation</a:t>
            </a:r>
            <a:r>
              <a:rPr lang="en-IN" sz="2400" dirty="0" smtClean="0"/>
              <a:t> of seven banks with deposits over 200 </a:t>
            </a:r>
            <a:r>
              <a:rPr lang="en-IN" sz="2400" dirty="0" err="1" smtClean="0"/>
              <a:t>crores</a:t>
            </a:r>
            <a:r>
              <a:rPr lang="en-IN" sz="2400" dirty="0" smtClean="0"/>
              <a:t>.</a:t>
            </a:r>
            <a:r>
              <a:rPr lang="en-IN" sz="2400" b="1" u="sng" dirty="0" smtClean="0"/>
              <a:t> </a:t>
            </a:r>
          </a:p>
          <a:p>
            <a:pPr>
              <a:buNone/>
            </a:pPr>
            <a:endParaRPr lang="en-IN" sz="3200" b="1" u="sng" dirty="0" smtClean="0"/>
          </a:p>
          <a:p>
            <a:pPr>
              <a:buNone/>
            </a:pPr>
            <a:r>
              <a:rPr lang="en-IN" sz="3200" b="1" u="sng" dirty="0" smtClean="0"/>
              <a:t>1990 </a:t>
            </a:r>
            <a:r>
              <a:rPr lang="en-IN" dirty="0" smtClean="0"/>
              <a:t>:-</a:t>
            </a:r>
          </a:p>
          <a:p>
            <a:r>
              <a:rPr lang="en-IN" dirty="0" smtClean="0"/>
              <a:t> the nationalised banks grew at a pace of around 4%, closer to the average growth rate of the Indian economy.</a:t>
            </a:r>
          </a:p>
          <a:p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PHASE III(1981-1990)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u="sng" dirty="0" smtClean="0"/>
              <a:t>1991</a:t>
            </a:r>
            <a:r>
              <a:rPr lang="en-US" sz="3400" b="1" dirty="0" smtClean="0"/>
              <a:t> :-</a:t>
            </a:r>
          </a:p>
          <a:p>
            <a:r>
              <a:rPr lang="en-IN" sz="2400" dirty="0" smtClean="0"/>
              <a:t>the Indian rupee was devalued.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The currency lost 18% relative to the us dollar.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i="1" dirty="0" err="1" smtClean="0"/>
              <a:t>Narsimahmam</a:t>
            </a:r>
            <a:r>
              <a:rPr lang="en-IN" sz="2400" i="1" dirty="0" smtClean="0"/>
              <a:t> Committee</a:t>
            </a:r>
            <a:r>
              <a:rPr lang="en-IN" sz="2400" dirty="0" smtClean="0"/>
              <a:t> advised restructuring the financial sector by a temporal reduced reserve ratio as well as the statutory liquidity ratio.</a:t>
            </a:r>
          </a:p>
          <a:p>
            <a:pPr>
              <a:buNone/>
            </a:pPr>
            <a:endParaRPr lang="en-IN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PHASE  IV(1991-</a:t>
            </a:r>
            <a:r>
              <a:rPr lang="en-IN" dirty="0" smtClean="0"/>
              <a:t>present</a:t>
            </a:r>
            <a:r>
              <a:rPr smtClean="0"/>
              <a:t>)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292</TotalTime>
  <Words>520</Words>
  <Application>Microsoft Office PowerPoint</Application>
  <PresentationFormat>On-screen Show (4:3)</PresentationFormat>
  <Paragraphs>112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Paper</vt:lpstr>
      <vt:lpstr>BANKING SECTOR OF INDIA</vt:lpstr>
      <vt:lpstr>Slide 2</vt:lpstr>
      <vt:lpstr>PHASE I (1951-1965)</vt:lpstr>
      <vt:lpstr>Slide 4</vt:lpstr>
      <vt:lpstr>PHASE II (1965-1981)</vt:lpstr>
      <vt:lpstr>Slide 6</vt:lpstr>
      <vt:lpstr>Slide 7</vt:lpstr>
      <vt:lpstr>PHASE III(1981-1990)</vt:lpstr>
      <vt:lpstr>PHASE  IV(1991-present)  </vt:lpstr>
      <vt:lpstr>POLICY OF LIBERALIZATION</vt:lpstr>
      <vt:lpstr>EFFECTS OF NEW POLICY</vt:lpstr>
      <vt:lpstr>In A Nutshell !!</vt:lpstr>
      <vt:lpstr>Continued..</vt:lpstr>
      <vt:lpstr>Challenges during the phases</vt:lpstr>
      <vt:lpstr>FDI'S  impact on Banking Sector </vt:lpstr>
      <vt:lpstr>Ways  ahead</vt:lpstr>
      <vt:lpstr>  Benchmarks..</vt:lpstr>
      <vt:lpstr>Slide 18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Rakesh babu</cp:lastModifiedBy>
  <cp:revision>34</cp:revision>
  <dcterms:created xsi:type="dcterms:W3CDTF">2011-08-09T17:15:31Z</dcterms:created>
  <dcterms:modified xsi:type="dcterms:W3CDTF">2011-08-12T18:52:16Z</dcterms:modified>
</cp:coreProperties>
</file>