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 id="261" r:id="rId4"/>
    <p:sldId id="264" r:id="rId5"/>
    <p:sldId id="260" r:id="rId6"/>
    <p:sldId id="267" r:id="rId7"/>
    <p:sldId id="262" r:id="rId8"/>
    <p:sldId id="266" r:id="rId9"/>
    <p:sldId id="265" r:id="rId10"/>
    <p:sldId id="268" r:id="rId11"/>
    <p:sldId id="269" r:id="rId12"/>
    <p:sldId id="272" r:id="rId13"/>
    <p:sldId id="271"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306" autoAdjust="0"/>
    <p:restoredTop sz="94660"/>
  </p:normalViewPr>
  <p:slideViewPr>
    <p:cSldViewPr>
      <p:cViewPr varScale="1">
        <p:scale>
          <a:sx n="63" d="100"/>
          <a:sy n="63" d="100"/>
        </p:scale>
        <p:origin x="-110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88F798-10FA-4DFA-B87A-12E4534CEFEF}"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en-US"/>
        </a:p>
      </dgm:t>
    </dgm:pt>
    <dgm:pt modelId="{19C4AE44-6F7A-45A8-950B-F55EB29645FF}">
      <dgm:prSet phldrT="[Text]"/>
      <dgm:spPr/>
      <dgm:t>
        <a:bodyPr/>
        <a:lstStyle/>
        <a:p>
          <a:r>
            <a:rPr lang="en-US" b="1" dirty="0" smtClean="0"/>
            <a:t>Banks</a:t>
          </a:r>
          <a:endParaRPr lang="en-US" b="1" dirty="0"/>
        </a:p>
      </dgm:t>
    </dgm:pt>
    <dgm:pt modelId="{CA1E1F5F-2905-45C0-8E58-582CE3E848D1}" type="parTrans" cxnId="{81967338-9E26-45A4-8E27-1A8BED5F7BA3}">
      <dgm:prSet/>
      <dgm:spPr/>
      <dgm:t>
        <a:bodyPr/>
        <a:lstStyle/>
        <a:p>
          <a:endParaRPr lang="en-US"/>
        </a:p>
      </dgm:t>
    </dgm:pt>
    <dgm:pt modelId="{194B0093-C13D-49D1-951B-2BEDB0106AE5}" type="sibTrans" cxnId="{81967338-9E26-45A4-8E27-1A8BED5F7BA3}">
      <dgm:prSet/>
      <dgm:spPr/>
      <dgm:t>
        <a:bodyPr/>
        <a:lstStyle/>
        <a:p>
          <a:endParaRPr lang="en-US"/>
        </a:p>
      </dgm:t>
    </dgm:pt>
    <dgm:pt modelId="{055C5A31-FD14-4697-AC5C-73165A171A4D}" type="asst">
      <dgm:prSet phldrT="[Text]"/>
      <dgm:spPr/>
      <dgm:t>
        <a:bodyPr/>
        <a:lstStyle/>
        <a:p>
          <a:r>
            <a:rPr lang="en-US" b="1" dirty="0" smtClean="0"/>
            <a:t>Commercial Banks</a:t>
          </a:r>
          <a:endParaRPr lang="en-US" b="1" dirty="0"/>
        </a:p>
      </dgm:t>
    </dgm:pt>
    <dgm:pt modelId="{AE09FD4F-5F08-4919-BC34-66A3025E8C52}" type="parTrans" cxnId="{D24DDCAD-0575-409F-A456-79392053F127}">
      <dgm:prSet/>
      <dgm:spPr/>
      <dgm:t>
        <a:bodyPr/>
        <a:lstStyle/>
        <a:p>
          <a:endParaRPr lang="en-US"/>
        </a:p>
      </dgm:t>
    </dgm:pt>
    <dgm:pt modelId="{9D6DABE5-DFAE-4253-979A-E6D90D4C4C76}" type="sibTrans" cxnId="{D24DDCAD-0575-409F-A456-79392053F127}">
      <dgm:prSet/>
      <dgm:spPr/>
      <dgm:t>
        <a:bodyPr/>
        <a:lstStyle/>
        <a:p>
          <a:endParaRPr lang="en-US"/>
        </a:p>
      </dgm:t>
    </dgm:pt>
    <dgm:pt modelId="{6044316E-B5F7-4EF4-8A2E-245BE3DE91F9}">
      <dgm:prSet/>
      <dgm:spPr/>
      <dgm:t>
        <a:bodyPr/>
        <a:lstStyle/>
        <a:p>
          <a:r>
            <a:rPr lang="en-US" b="1" dirty="0" smtClean="0"/>
            <a:t>Regional Rural Banks</a:t>
          </a:r>
          <a:endParaRPr lang="en-US" b="1" dirty="0"/>
        </a:p>
      </dgm:t>
    </dgm:pt>
    <dgm:pt modelId="{56D65C18-A59C-497D-823D-EC94441D39C4}" type="parTrans" cxnId="{362AC9A1-4FE3-473D-AE5D-29A6052DC512}">
      <dgm:prSet/>
      <dgm:spPr/>
      <dgm:t>
        <a:bodyPr/>
        <a:lstStyle/>
        <a:p>
          <a:endParaRPr lang="en-US"/>
        </a:p>
      </dgm:t>
    </dgm:pt>
    <dgm:pt modelId="{C119E728-5C1B-4CC5-A73A-BA0532C44E83}" type="sibTrans" cxnId="{362AC9A1-4FE3-473D-AE5D-29A6052DC512}">
      <dgm:prSet/>
      <dgm:spPr/>
      <dgm:t>
        <a:bodyPr/>
        <a:lstStyle/>
        <a:p>
          <a:endParaRPr lang="en-US"/>
        </a:p>
      </dgm:t>
    </dgm:pt>
    <dgm:pt modelId="{E369D420-5CF8-4D10-870E-BB58DDEDB03D}" type="asst">
      <dgm:prSet/>
      <dgm:spPr/>
      <dgm:t>
        <a:bodyPr/>
        <a:lstStyle/>
        <a:p>
          <a:r>
            <a:rPr lang="en-US" b="1" dirty="0" smtClean="0"/>
            <a:t>Scheduled Banks</a:t>
          </a:r>
          <a:endParaRPr lang="en-US" b="1" dirty="0"/>
        </a:p>
      </dgm:t>
    </dgm:pt>
    <dgm:pt modelId="{FA166448-FE15-43DB-92F1-139E60BD35C9}" type="parTrans" cxnId="{CB18D15E-7CAE-4C89-AE8A-256F4ED4307B}">
      <dgm:prSet/>
      <dgm:spPr/>
      <dgm:t>
        <a:bodyPr/>
        <a:lstStyle/>
        <a:p>
          <a:endParaRPr lang="en-US"/>
        </a:p>
      </dgm:t>
    </dgm:pt>
    <dgm:pt modelId="{6A0D9FC2-CE89-4DFA-B8B1-ED9EA1DBF585}" type="sibTrans" cxnId="{CB18D15E-7CAE-4C89-AE8A-256F4ED4307B}">
      <dgm:prSet/>
      <dgm:spPr/>
      <dgm:t>
        <a:bodyPr/>
        <a:lstStyle/>
        <a:p>
          <a:endParaRPr lang="en-US"/>
        </a:p>
      </dgm:t>
    </dgm:pt>
    <dgm:pt modelId="{9205D4A2-9846-4CEC-A01F-5FDA62F661EF}">
      <dgm:prSet/>
      <dgm:spPr/>
      <dgm:t>
        <a:bodyPr/>
        <a:lstStyle/>
        <a:p>
          <a:r>
            <a:rPr lang="en-US" b="1" dirty="0" smtClean="0"/>
            <a:t>Indian Banks</a:t>
          </a:r>
          <a:endParaRPr lang="en-US" b="1" dirty="0"/>
        </a:p>
      </dgm:t>
    </dgm:pt>
    <dgm:pt modelId="{21CF24C8-494B-4608-B676-1DD3258422E7}" type="parTrans" cxnId="{CB55D483-9873-40A3-B09B-FC5E1D34CBCB}">
      <dgm:prSet/>
      <dgm:spPr/>
      <dgm:t>
        <a:bodyPr/>
        <a:lstStyle/>
        <a:p>
          <a:endParaRPr lang="en-US"/>
        </a:p>
      </dgm:t>
    </dgm:pt>
    <dgm:pt modelId="{E714AF43-D5E9-46A3-9BC8-544835347E04}" type="sibTrans" cxnId="{CB55D483-9873-40A3-B09B-FC5E1D34CBCB}">
      <dgm:prSet/>
      <dgm:spPr/>
      <dgm:t>
        <a:bodyPr/>
        <a:lstStyle/>
        <a:p>
          <a:endParaRPr lang="en-US"/>
        </a:p>
      </dgm:t>
    </dgm:pt>
    <dgm:pt modelId="{3062CBDF-6DB7-4C15-91A3-0E1DA21E68F7}">
      <dgm:prSet/>
      <dgm:spPr/>
      <dgm:t>
        <a:bodyPr/>
        <a:lstStyle/>
        <a:p>
          <a:r>
            <a:rPr lang="en-US" b="1" dirty="0" smtClean="0"/>
            <a:t>Foreign Banks</a:t>
          </a:r>
          <a:endParaRPr lang="en-US" b="1" dirty="0"/>
        </a:p>
      </dgm:t>
    </dgm:pt>
    <dgm:pt modelId="{C9990DB7-832C-4711-843A-4B9D1D89459B}" type="parTrans" cxnId="{F78458E8-E072-47FA-9D53-D6AEE08B7DF4}">
      <dgm:prSet/>
      <dgm:spPr/>
      <dgm:t>
        <a:bodyPr/>
        <a:lstStyle/>
        <a:p>
          <a:endParaRPr lang="en-US"/>
        </a:p>
      </dgm:t>
    </dgm:pt>
    <dgm:pt modelId="{C379E04C-8DE8-4E00-B6FA-C9D12D4BF4D2}" type="sibTrans" cxnId="{F78458E8-E072-47FA-9D53-D6AEE08B7DF4}">
      <dgm:prSet/>
      <dgm:spPr/>
      <dgm:t>
        <a:bodyPr/>
        <a:lstStyle/>
        <a:p>
          <a:endParaRPr lang="en-US"/>
        </a:p>
      </dgm:t>
    </dgm:pt>
    <dgm:pt modelId="{D7B6FD8B-F8E7-459C-AD1D-43FDF387C921}">
      <dgm:prSet/>
      <dgm:spPr/>
      <dgm:t>
        <a:bodyPr/>
        <a:lstStyle/>
        <a:p>
          <a:r>
            <a:rPr lang="en-US" b="1" dirty="0" smtClean="0"/>
            <a:t>Public Sector</a:t>
          </a:r>
          <a:endParaRPr lang="en-US" b="1" dirty="0"/>
        </a:p>
      </dgm:t>
    </dgm:pt>
    <dgm:pt modelId="{62BEA344-62BE-4FBE-91DD-2F243F03C07B}" type="parTrans" cxnId="{A3333B1F-2DBF-4F51-96E2-EF5ED2BADBBF}">
      <dgm:prSet/>
      <dgm:spPr/>
      <dgm:t>
        <a:bodyPr/>
        <a:lstStyle/>
        <a:p>
          <a:endParaRPr lang="en-US"/>
        </a:p>
      </dgm:t>
    </dgm:pt>
    <dgm:pt modelId="{75D70AF4-B614-4836-8117-DB31FB686948}" type="sibTrans" cxnId="{A3333B1F-2DBF-4F51-96E2-EF5ED2BADBBF}">
      <dgm:prSet/>
      <dgm:spPr/>
      <dgm:t>
        <a:bodyPr/>
        <a:lstStyle/>
        <a:p>
          <a:endParaRPr lang="en-US"/>
        </a:p>
      </dgm:t>
    </dgm:pt>
    <dgm:pt modelId="{B6B6DA54-CBA3-4A07-B16B-4805A07E5433}">
      <dgm:prSet/>
      <dgm:spPr/>
      <dgm:t>
        <a:bodyPr/>
        <a:lstStyle/>
        <a:p>
          <a:r>
            <a:rPr lang="en-US" b="1" dirty="0" smtClean="0"/>
            <a:t>Private Sector</a:t>
          </a:r>
          <a:endParaRPr lang="en-US" b="1" dirty="0"/>
        </a:p>
      </dgm:t>
    </dgm:pt>
    <dgm:pt modelId="{05A19DE9-2ED3-41F9-8283-86E682BCC714}" type="parTrans" cxnId="{91E0E50E-B20F-4A2C-B3AD-D24ECF301A08}">
      <dgm:prSet/>
      <dgm:spPr/>
      <dgm:t>
        <a:bodyPr/>
        <a:lstStyle/>
        <a:p>
          <a:endParaRPr lang="en-US"/>
        </a:p>
      </dgm:t>
    </dgm:pt>
    <dgm:pt modelId="{53A6705D-8B61-4B3E-97B6-A7C26EF033A6}" type="sibTrans" cxnId="{91E0E50E-B20F-4A2C-B3AD-D24ECF301A08}">
      <dgm:prSet/>
      <dgm:spPr/>
      <dgm:t>
        <a:bodyPr/>
        <a:lstStyle/>
        <a:p>
          <a:endParaRPr lang="en-US"/>
        </a:p>
      </dgm:t>
    </dgm:pt>
    <dgm:pt modelId="{09EA83D7-FAC7-4817-9571-6C589DC4B128}">
      <dgm:prSet/>
      <dgm:spPr/>
      <dgm:t>
        <a:bodyPr/>
        <a:lstStyle/>
        <a:p>
          <a:r>
            <a:rPr lang="en-US" b="1" dirty="0" smtClean="0"/>
            <a:t>State Bank of India</a:t>
          </a:r>
          <a:endParaRPr lang="en-US" b="1" dirty="0"/>
        </a:p>
      </dgm:t>
    </dgm:pt>
    <dgm:pt modelId="{017EDAE1-CAB6-4A67-BC68-8F02431F8318}" type="parTrans" cxnId="{C6E6304B-1FD6-4574-8862-9C54C54C821A}">
      <dgm:prSet/>
      <dgm:spPr/>
      <dgm:t>
        <a:bodyPr/>
        <a:lstStyle/>
        <a:p>
          <a:endParaRPr lang="en-US"/>
        </a:p>
      </dgm:t>
    </dgm:pt>
    <dgm:pt modelId="{90CA285C-CF15-45A7-8819-C67AC726AD7B}" type="sibTrans" cxnId="{C6E6304B-1FD6-4574-8862-9C54C54C821A}">
      <dgm:prSet/>
      <dgm:spPr/>
      <dgm:t>
        <a:bodyPr/>
        <a:lstStyle/>
        <a:p>
          <a:endParaRPr lang="en-US"/>
        </a:p>
      </dgm:t>
    </dgm:pt>
    <dgm:pt modelId="{70CF00F8-9146-4FE5-95A7-96E6F84E2BE0}">
      <dgm:prSet/>
      <dgm:spPr/>
      <dgm:t>
        <a:bodyPr/>
        <a:lstStyle/>
        <a:p>
          <a:r>
            <a:rPr lang="en-US" b="1" dirty="0" smtClean="0"/>
            <a:t>Nationalized bank</a:t>
          </a:r>
          <a:endParaRPr lang="en-US" b="1" dirty="0"/>
        </a:p>
      </dgm:t>
    </dgm:pt>
    <dgm:pt modelId="{F7E5765B-2AB6-4BFE-86D3-B8467CC94F02}" type="parTrans" cxnId="{51A79C52-D922-495F-89FC-5C957A974740}">
      <dgm:prSet/>
      <dgm:spPr/>
      <dgm:t>
        <a:bodyPr/>
        <a:lstStyle/>
        <a:p>
          <a:endParaRPr lang="en-US"/>
        </a:p>
      </dgm:t>
    </dgm:pt>
    <dgm:pt modelId="{97F4ED27-25A9-44F5-A12E-4D1830A93A09}" type="sibTrans" cxnId="{51A79C52-D922-495F-89FC-5C957A974740}">
      <dgm:prSet/>
      <dgm:spPr/>
      <dgm:t>
        <a:bodyPr/>
        <a:lstStyle/>
        <a:p>
          <a:endParaRPr lang="en-US"/>
        </a:p>
      </dgm:t>
    </dgm:pt>
    <dgm:pt modelId="{7EEBAA7B-5E9E-45F1-A5B0-6C76F7E4CABF}" type="asst">
      <dgm:prSet/>
      <dgm:spPr/>
      <dgm:t>
        <a:bodyPr/>
        <a:lstStyle/>
        <a:p>
          <a:r>
            <a:rPr lang="en-US" b="1" dirty="0" smtClean="0"/>
            <a:t>Non Scheduled Banks</a:t>
          </a:r>
          <a:endParaRPr lang="en-US" b="1" dirty="0"/>
        </a:p>
      </dgm:t>
    </dgm:pt>
    <dgm:pt modelId="{97FF004E-F26A-425A-A5C0-7FA7C1F96D60}" type="parTrans" cxnId="{57EB47F6-26A0-4544-94F9-A4CB90BE1D83}">
      <dgm:prSet/>
      <dgm:spPr/>
      <dgm:t>
        <a:bodyPr/>
        <a:lstStyle/>
        <a:p>
          <a:endParaRPr lang="en-US"/>
        </a:p>
      </dgm:t>
    </dgm:pt>
    <dgm:pt modelId="{2BF4D113-3391-45A3-9DC8-9748F4A5DA4B}" type="sibTrans" cxnId="{57EB47F6-26A0-4544-94F9-A4CB90BE1D83}">
      <dgm:prSet/>
      <dgm:spPr/>
      <dgm:t>
        <a:bodyPr/>
        <a:lstStyle/>
        <a:p>
          <a:endParaRPr lang="en-US"/>
        </a:p>
      </dgm:t>
    </dgm:pt>
    <dgm:pt modelId="{4B24BA87-7D65-445F-9F24-A4F1B6EE4306}">
      <dgm:prSet/>
      <dgm:spPr/>
      <dgm:t>
        <a:bodyPr/>
        <a:lstStyle/>
        <a:p>
          <a:r>
            <a:rPr lang="en-US" b="1" dirty="0" smtClean="0"/>
            <a:t>Cooperative Banks</a:t>
          </a:r>
          <a:endParaRPr lang="en-US" b="1" dirty="0"/>
        </a:p>
      </dgm:t>
    </dgm:pt>
    <dgm:pt modelId="{CB0569EC-1189-462F-852F-E14D8F00FF9B}" type="parTrans" cxnId="{4117EB05-3E26-4CDB-ABAF-79799B5DDC6C}">
      <dgm:prSet/>
      <dgm:spPr/>
      <dgm:t>
        <a:bodyPr/>
        <a:lstStyle/>
        <a:p>
          <a:endParaRPr lang="en-US"/>
        </a:p>
      </dgm:t>
    </dgm:pt>
    <dgm:pt modelId="{93E5CC3C-BCD6-46AF-A8B6-AAF316D9ADC3}" type="sibTrans" cxnId="{4117EB05-3E26-4CDB-ABAF-79799B5DDC6C}">
      <dgm:prSet/>
      <dgm:spPr/>
      <dgm:t>
        <a:bodyPr/>
        <a:lstStyle/>
        <a:p>
          <a:endParaRPr lang="en-US"/>
        </a:p>
      </dgm:t>
    </dgm:pt>
    <dgm:pt modelId="{65908F08-CFB0-4FEB-9F21-41D817843156}" type="pres">
      <dgm:prSet presAssocID="{8E88F798-10FA-4DFA-B87A-12E4534CEFEF}" presName="hierChild1" presStyleCnt="0">
        <dgm:presLayoutVars>
          <dgm:chPref val="1"/>
          <dgm:dir/>
          <dgm:animOne val="branch"/>
          <dgm:animLvl val="lvl"/>
          <dgm:resizeHandles/>
        </dgm:presLayoutVars>
      </dgm:prSet>
      <dgm:spPr/>
      <dgm:t>
        <a:bodyPr/>
        <a:lstStyle/>
        <a:p>
          <a:endParaRPr lang="en-US"/>
        </a:p>
      </dgm:t>
    </dgm:pt>
    <dgm:pt modelId="{5A1FBADB-6CFD-421C-9644-52EE9C29F1CE}" type="pres">
      <dgm:prSet presAssocID="{19C4AE44-6F7A-45A8-950B-F55EB29645FF}" presName="hierRoot1" presStyleCnt="0"/>
      <dgm:spPr/>
    </dgm:pt>
    <dgm:pt modelId="{51B9C3F0-8C31-43B0-AF2E-38310BD57647}" type="pres">
      <dgm:prSet presAssocID="{19C4AE44-6F7A-45A8-950B-F55EB29645FF}" presName="composite" presStyleCnt="0"/>
      <dgm:spPr/>
    </dgm:pt>
    <dgm:pt modelId="{0FEB96A1-FF66-4BF7-8F89-0A54F73CD3C2}" type="pres">
      <dgm:prSet presAssocID="{19C4AE44-6F7A-45A8-950B-F55EB29645FF}" presName="background" presStyleLbl="node0" presStyleIdx="0" presStyleCnt="1"/>
      <dgm:spPr/>
    </dgm:pt>
    <dgm:pt modelId="{6C274F00-FE7E-4B20-AD9C-3B9D256BE2BB}" type="pres">
      <dgm:prSet presAssocID="{19C4AE44-6F7A-45A8-950B-F55EB29645FF}" presName="text" presStyleLbl="fgAcc0" presStyleIdx="0" presStyleCnt="1">
        <dgm:presLayoutVars>
          <dgm:chPref val="3"/>
        </dgm:presLayoutVars>
      </dgm:prSet>
      <dgm:spPr/>
      <dgm:t>
        <a:bodyPr/>
        <a:lstStyle/>
        <a:p>
          <a:endParaRPr lang="en-US"/>
        </a:p>
      </dgm:t>
    </dgm:pt>
    <dgm:pt modelId="{0D6F1461-398B-4C22-B7AA-F68586EA86D3}" type="pres">
      <dgm:prSet presAssocID="{19C4AE44-6F7A-45A8-950B-F55EB29645FF}" presName="hierChild2" presStyleCnt="0"/>
      <dgm:spPr/>
    </dgm:pt>
    <dgm:pt modelId="{DD0632AF-9787-4EEB-88AA-B5A694ABAF16}" type="pres">
      <dgm:prSet presAssocID="{AE09FD4F-5F08-4919-BC34-66A3025E8C52}" presName="Name10" presStyleLbl="parChTrans1D2" presStyleIdx="0" presStyleCnt="3"/>
      <dgm:spPr/>
      <dgm:t>
        <a:bodyPr/>
        <a:lstStyle/>
        <a:p>
          <a:endParaRPr lang="en-US"/>
        </a:p>
      </dgm:t>
    </dgm:pt>
    <dgm:pt modelId="{47A6F3E3-1EC0-4ED4-83B2-4DA27884F393}" type="pres">
      <dgm:prSet presAssocID="{055C5A31-FD14-4697-AC5C-73165A171A4D}" presName="hierRoot2" presStyleCnt="0"/>
      <dgm:spPr/>
    </dgm:pt>
    <dgm:pt modelId="{8621BA04-9135-4D40-A53F-DA58BE6E9833}" type="pres">
      <dgm:prSet presAssocID="{055C5A31-FD14-4697-AC5C-73165A171A4D}" presName="composite2" presStyleCnt="0"/>
      <dgm:spPr/>
    </dgm:pt>
    <dgm:pt modelId="{49B2FF1E-976B-4D84-87DF-F2BA6101A47F}" type="pres">
      <dgm:prSet presAssocID="{055C5A31-FD14-4697-AC5C-73165A171A4D}" presName="background2" presStyleLbl="asst1" presStyleIdx="0" presStyleCnt="3"/>
      <dgm:spPr/>
    </dgm:pt>
    <dgm:pt modelId="{39EFFA65-A88F-49EB-A5C1-827959FED7DC}" type="pres">
      <dgm:prSet presAssocID="{055C5A31-FD14-4697-AC5C-73165A171A4D}" presName="text2" presStyleLbl="fgAcc2" presStyleIdx="0" presStyleCnt="3">
        <dgm:presLayoutVars>
          <dgm:chPref val="3"/>
        </dgm:presLayoutVars>
      </dgm:prSet>
      <dgm:spPr/>
      <dgm:t>
        <a:bodyPr/>
        <a:lstStyle/>
        <a:p>
          <a:endParaRPr lang="en-US"/>
        </a:p>
      </dgm:t>
    </dgm:pt>
    <dgm:pt modelId="{D8F86169-3C06-49BB-9CBA-63643251EFFA}" type="pres">
      <dgm:prSet presAssocID="{055C5A31-FD14-4697-AC5C-73165A171A4D}" presName="hierChild3" presStyleCnt="0"/>
      <dgm:spPr/>
    </dgm:pt>
    <dgm:pt modelId="{F79401BA-C4C7-438D-860B-25448AE4FC0E}" type="pres">
      <dgm:prSet presAssocID="{FA166448-FE15-43DB-92F1-139E60BD35C9}" presName="Name17" presStyleLbl="parChTrans1D3" presStyleIdx="0" presStyleCnt="2"/>
      <dgm:spPr/>
      <dgm:t>
        <a:bodyPr/>
        <a:lstStyle/>
        <a:p>
          <a:endParaRPr lang="en-US"/>
        </a:p>
      </dgm:t>
    </dgm:pt>
    <dgm:pt modelId="{DB30CE98-FB8A-405B-BF43-F2D2CDFE203B}" type="pres">
      <dgm:prSet presAssocID="{E369D420-5CF8-4D10-870E-BB58DDEDB03D}" presName="hierRoot3" presStyleCnt="0"/>
      <dgm:spPr/>
    </dgm:pt>
    <dgm:pt modelId="{78C97F2D-B602-4F33-883F-4144ABE7CBAC}" type="pres">
      <dgm:prSet presAssocID="{E369D420-5CF8-4D10-870E-BB58DDEDB03D}" presName="composite3" presStyleCnt="0"/>
      <dgm:spPr/>
    </dgm:pt>
    <dgm:pt modelId="{F7ACBF88-A359-49EB-AA9B-18828047C3CB}" type="pres">
      <dgm:prSet presAssocID="{E369D420-5CF8-4D10-870E-BB58DDEDB03D}" presName="background3" presStyleLbl="asst1" presStyleIdx="1" presStyleCnt="3"/>
      <dgm:spPr/>
    </dgm:pt>
    <dgm:pt modelId="{5AA0B027-FC27-4B98-971B-BC927F0AE806}" type="pres">
      <dgm:prSet presAssocID="{E369D420-5CF8-4D10-870E-BB58DDEDB03D}" presName="text3" presStyleLbl="fgAcc3" presStyleIdx="0" presStyleCnt="2">
        <dgm:presLayoutVars>
          <dgm:chPref val="3"/>
        </dgm:presLayoutVars>
      </dgm:prSet>
      <dgm:spPr/>
      <dgm:t>
        <a:bodyPr/>
        <a:lstStyle/>
        <a:p>
          <a:endParaRPr lang="en-US"/>
        </a:p>
      </dgm:t>
    </dgm:pt>
    <dgm:pt modelId="{4DB37B14-43DD-4FA2-980D-9E330888EA5C}" type="pres">
      <dgm:prSet presAssocID="{E369D420-5CF8-4D10-870E-BB58DDEDB03D}" presName="hierChild4" presStyleCnt="0"/>
      <dgm:spPr/>
    </dgm:pt>
    <dgm:pt modelId="{C9ECED2A-352E-48D8-BEB3-8AE501B6521F}" type="pres">
      <dgm:prSet presAssocID="{21CF24C8-494B-4608-B676-1DD3258422E7}" presName="Name23" presStyleLbl="parChTrans1D4" presStyleIdx="0" presStyleCnt="6"/>
      <dgm:spPr/>
      <dgm:t>
        <a:bodyPr/>
        <a:lstStyle/>
        <a:p>
          <a:endParaRPr lang="en-US"/>
        </a:p>
      </dgm:t>
    </dgm:pt>
    <dgm:pt modelId="{9E01BEEA-A7DC-4CDD-A91B-CBB37782F7C8}" type="pres">
      <dgm:prSet presAssocID="{9205D4A2-9846-4CEC-A01F-5FDA62F661EF}" presName="hierRoot4" presStyleCnt="0"/>
      <dgm:spPr/>
    </dgm:pt>
    <dgm:pt modelId="{BB0A4C9D-1926-4873-ABB5-28E2DEC8BBEB}" type="pres">
      <dgm:prSet presAssocID="{9205D4A2-9846-4CEC-A01F-5FDA62F661EF}" presName="composite4" presStyleCnt="0"/>
      <dgm:spPr/>
    </dgm:pt>
    <dgm:pt modelId="{A316576C-ABF8-4A92-87F9-224CDC1CF6F6}" type="pres">
      <dgm:prSet presAssocID="{9205D4A2-9846-4CEC-A01F-5FDA62F661EF}" presName="background4" presStyleLbl="node4" presStyleIdx="0" presStyleCnt="6"/>
      <dgm:spPr/>
    </dgm:pt>
    <dgm:pt modelId="{434239B8-9627-4A53-9351-C5576DB1B745}" type="pres">
      <dgm:prSet presAssocID="{9205D4A2-9846-4CEC-A01F-5FDA62F661EF}" presName="text4" presStyleLbl="fgAcc4" presStyleIdx="0" presStyleCnt="6">
        <dgm:presLayoutVars>
          <dgm:chPref val="3"/>
        </dgm:presLayoutVars>
      </dgm:prSet>
      <dgm:spPr/>
      <dgm:t>
        <a:bodyPr/>
        <a:lstStyle/>
        <a:p>
          <a:endParaRPr lang="en-US"/>
        </a:p>
      </dgm:t>
    </dgm:pt>
    <dgm:pt modelId="{C06ED744-B0D4-49ED-9D02-A923994B3E93}" type="pres">
      <dgm:prSet presAssocID="{9205D4A2-9846-4CEC-A01F-5FDA62F661EF}" presName="hierChild5" presStyleCnt="0"/>
      <dgm:spPr/>
    </dgm:pt>
    <dgm:pt modelId="{55D2A082-604D-44AA-A3F4-86E99B4F1D3E}" type="pres">
      <dgm:prSet presAssocID="{62BEA344-62BE-4FBE-91DD-2F243F03C07B}" presName="Name23" presStyleLbl="parChTrans1D4" presStyleIdx="1" presStyleCnt="6"/>
      <dgm:spPr/>
      <dgm:t>
        <a:bodyPr/>
        <a:lstStyle/>
        <a:p>
          <a:endParaRPr lang="en-US"/>
        </a:p>
      </dgm:t>
    </dgm:pt>
    <dgm:pt modelId="{BF03BC92-F75B-4EF4-9F31-917B0FA48BA3}" type="pres">
      <dgm:prSet presAssocID="{D7B6FD8B-F8E7-459C-AD1D-43FDF387C921}" presName="hierRoot4" presStyleCnt="0"/>
      <dgm:spPr/>
    </dgm:pt>
    <dgm:pt modelId="{99724847-E0D9-4F0D-8F67-59F06A821D9B}" type="pres">
      <dgm:prSet presAssocID="{D7B6FD8B-F8E7-459C-AD1D-43FDF387C921}" presName="composite4" presStyleCnt="0"/>
      <dgm:spPr/>
    </dgm:pt>
    <dgm:pt modelId="{211AA11B-75F9-402C-ABF7-5F84624B8389}" type="pres">
      <dgm:prSet presAssocID="{D7B6FD8B-F8E7-459C-AD1D-43FDF387C921}" presName="background4" presStyleLbl="node4" presStyleIdx="1" presStyleCnt="6"/>
      <dgm:spPr/>
    </dgm:pt>
    <dgm:pt modelId="{9DCF2C9B-DAD6-4D40-96A4-91EC5246B9BC}" type="pres">
      <dgm:prSet presAssocID="{D7B6FD8B-F8E7-459C-AD1D-43FDF387C921}" presName="text4" presStyleLbl="fgAcc4" presStyleIdx="1" presStyleCnt="6">
        <dgm:presLayoutVars>
          <dgm:chPref val="3"/>
        </dgm:presLayoutVars>
      </dgm:prSet>
      <dgm:spPr/>
      <dgm:t>
        <a:bodyPr/>
        <a:lstStyle/>
        <a:p>
          <a:endParaRPr lang="en-US"/>
        </a:p>
      </dgm:t>
    </dgm:pt>
    <dgm:pt modelId="{0521E281-D08A-4EC3-91F1-78E9A1D7A6E2}" type="pres">
      <dgm:prSet presAssocID="{D7B6FD8B-F8E7-459C-AD1D-43FDF387C921}" presName="hierChild5" presStyleCnt="0"/>
      <dgm:spPr/>
    </dgm:pt>
    <dgm:pt modelId="{584D2FC9-CC39-483B-977E-9391E6B24AEE}" type="pres">
      <dgm:prSet presAssocID="{017EDAE1-CAB6-4A67-BC68-8F02431F8318}" presName="Name23" presStyleLbl="parChTrans1D4" presStyleIdx="2" presStyleCnt="6"/>
      <dgm:spPr/>
      <dgm:t>
        <a:bodyPr/>
        <a:lstStyle/>
        <a:p>
          <a:endParaRPr lang="en-US"/>
        </a:p>
      </dgm:t>
    </dgm:pt>
    <dgm:pt modelId="{FBF67F67-AC18-4A80-A3ED-885E58D4EB77}" type="pres">
      <dgm:prSet presAssocID="{09EA83D7-FAC7-4817-9571-6C589DC4B128}" presName="hierRoot4" presStyleCnt="0"/>
      <dgm:spPr/>
    </dgm:pt>
    <dgm:pt modelId="{AD5671BE-3B16-4BCD-BD07-BBF5970CF51F}" type="pres">
      <dgm:prSet presAssocID="{09EA83D7-FAC7-4817-9571-6C589DC4B128}" presName="composite4" presStyleCnt="0"/>
      <dgm:spPr/>
    </dgm:pt>
    <dgm:pt modelId="{70583D3D-3C4B-4C30-A955-4738F5E03C16}" type="pres">
      <dgm:prSet presAssocID="{09EA83D7-FAC7-4817-9571-6C589DC4B128}" presName="background4" presStyleLbl="node4" presStyleIdx="2" presStyleCnt="6"/>
      <dgm:spPr/>
    </dgm:pt>
    <dgm:pt modelId="{0E720C10-6113-4C18-8AF2-C868A915D7B4}" type="pres">
      <dgm:prSet presAssocID="{09EA83D7-FAC7-4817-9571-6C589DC4B128}" presName="text4" presStyleLbl="fgAcc4" presStyleIdx="2" presStyleCnt="6">
        <dgm:presLayoutVars>
          <dgm:chPref val="3"/>
        </dgm:presLayoutVars>
      </dgm:prSet>
      <dgm:spPr/>
      <dgm:t>
        <a:bodyPr/>
        <a:lstStyle/>
        <a:p>
          <a:endParaRPr lang="en-US"/>
        </a:p>
      </dgm:t>
    </dgm:pt>
    <dgm:pt modelId="{7E57FD40-B1BF-46C3-AC98-B733CDFC965C}" type="pres">
      <dgm:prSet presAssocID="{09EA83D7-FAC7-4817-9571-6C589DC4B128}" presName="hierChild5" presStyleCnt="0"/>
      <dgm:spPr/>
    </dgm:pt>
    <dgm:pt modelId="{A244A477-45E5-46CD-9309-AB6CA0D2F65C}" type="pres">
      <dgm:prSet presAssocID="{F7E5765B-2AB6-4BFE-86D3-B8467CC94F02}" presName="Name23" presStyleLbl="parChTrans1D4" presStyleIdx="3" presStyleCnt="6"/>
      <dgm:spPr/>
      <dgm:t>
        <a:bodyPr/>
        <a:lstStyle/>
        <a:p>
          <a:endParaRPr lang="en-US"/>
        </a:p>
      </dgm:t>
    </dgm:pt>
    <dgm:pt modelId="{3CABA878-1F79-4E18-8650-A34172A58327}" type="pres">
      <dgm:prSet presAssocID="{70CF00F8-9146-4FE5-95A7-96E6F84E2BE0}" presName="hierRoot4" presStyleCnt="0"/>
      <dgm:spPr/>
    </dgm:pt>
    <dgm:pt modelId="{EA84628E-807B-461E-B78A-4DB335F1955B}" type="pres">
      <dgm:prSet presAssocID="{70CF00F8-9146-4FE5-95A7-96E6F84E2BE0}" presName="composite4" presStyleCnt="0"/>
      <dgm:spPr/>
    </dgm:pt>
    <dgm:pt modelId="{1B415CA1-1AAD-4F34-80F9-D46B0B536590}" type="pres">
      <dgm:prSet presAssocID="{70CF00F8-9146-4FE5-95A7-96E6F84E2BE0}" presName="background4" presStyleLbl="node4" presStyleIdx="3" presStyleCnt="6"/>
      <dgm:spPr/>
    </dgm:pt>
    <dgm:pt modelId="{98C614E5-41CC-4139-BABF-FF1A768B3E33}" type="pres">
      <dgm:prSet presAssocID="{70CF00F8-9146-4FE5-95A7-96E6F84E2BE0}" presName="text4" presStyleLbl="fgAcc4" presStyleIdx="3" presStyleCnt="6">
        <dgm:presLayoutVars>
          <dgm:chPref val="3"/>
        </dgm:presLayoutVars>
      </dgm:prSet>
      <dgm:spPr/>
      <dgm:t>
        <a:bodyPr/>
        <a:lstStyle/>
        <a:p>
          <a:endParaRPr lang="en-US"/>
        </a:p>
      </dgm:t>
    </dgm:pt>
    <dgm:pt modelId="{CB8B3862-1EED-4AB7-84D1-58022A6D51DF}" type="pres">
      <dgm:prSet presAssocID="{70CF00F8-9146-4FE5-95A7-96E6F84E2BE0}" presName="hierChild5" presStyleCnt="0"/>
      <dgm:spPr/>
    </dgm:pt>
    <dgm:pt modelId="{5BB26425-D04C-498D-9B5D-AE8F4C34C096}" type="pres">
      <dgm:prSet presAssocID="{05A19DE9-2ED3-41F9-8283-86E682BCC714}" presName="Name23" presStyleLbl="parChTrans1D4" presStyleIdx="4" presStyleCnt="6"/>
      <dgm:spPr/>
      <dgm:t>
        <a:bodyPr/>
        <a:lstStyle/>
        <a:p>
          <a:endParaRPr lang="en-US"/>
        </a:p>
      </dgm:t>
    </dgm:pt>
    <dgm:pt modelId="{7E2754CA-FFB7-43E0-82A7-915611052ED9}" type="pres">
      <dgm:prSet presAssocID="{B6B6DA54-CBA3-4A07-B16B-4805A07E5433}" presName="hierRoot4" presStyleCnt="0"/>
      <dgm:spPr/>
    </dgm:pt>
    <dgm:pt modelId="{043657E9-F68E-48BD-A01B-9FB44F452408}" type="pres">
      <dgm:prSet presAssocID="{B6B6DA54-CBA3-4A07-B16B-4805A07E5433}" presName="composite4" presStyleCnt="0"/>
      <dgm:spPr/>
    </dgm:pt>
    <dgm:pt modelId="{EE7572FE-BAA4-4334-99D3-70A1B702B9F3}" type="pres">
      <dgm:prSet presAssocID="{B6B6DA54-CBA3-4A07-B16B-4805A07E5433}" presName="background4" presStyleLbl="node4" presStyleIdx="4" presStyleCnt="6"/>
      <dgm:spPr/>
    </dgm:pt>
    <dgm:pt modelId="{0D455E67-1BDD-4B4F-B45D-A9C0F8B47B85}" type="pres">
      <dgm:prSet presAssocID="{B6B6DA54-CBA3-4A07-B16B-4805A07E5433}" presName="text4" presStyleLbl="fgAcc4" presStyleIdx="4" presStyleCnt="6">
        <dgm:presLayoutVars>
          <dgm:chPref val="3"/>
        </dgm:presLayoutVars>
      </dgm:prSet>
      <dgm:spPr/>
      <dgm:t>
        <a:bodyPr/>
        <a:lstStyle/>
        <a:p>
          <a:endParaRPr lang="en-US"/>
        </a:p>
      </dgm:t>
    </dgm:pt>
    <dgm:pt modelId="{A069D2EE-C8CE-4FAB-A74F-C67922FDAF8A}" type="pres">
      <dgm:prSet presAssocID="{B6B6DA54-CBA3-4A07-B16B-4805A07E5433}" presName="hierChild5" presStyleCnt="0"/>
      <dgm:spPr/>
    </dgm:pt>
    <dgm:pt modelId="{FE164F31-68BB-4B26-ADBD-2074E36D7013}" type="pres">
      <dgm:prSet presAssocID="{C9990DB7-832C-4711-843A-4B9D1D89459B}" presName="Name23" presStyleLbl="parChTrans1D4" presStyleIdx="5" presStyleCnt="6"/>
      <dgm:spPr/>
      <dgm:t>
        <a:bodyPr/>
        <a:lstStyle/>
        <a:p>
          <a:endParaRPr lang="en-US"/>
        </a:p>
      </dgm:t>
    </dgm:pt>
    <dgm:pt modelId="{E386CDA2-8793-4820-8E6E-712D7F02A497}" type="pres">
      <dgm:prSet presAssocID="{3062CBDF-6DB7-4C15-91A3-0E1DA21E68F7}" presName="hierRoot4" presStyleCnt="0"/>
      <dgm:spPr/>
    </dgm:pt>
    <dgm:pt modelId="{7D91971B-79CF-4DE6-AD96-7003B27B49FD}" type="pres">
      <dgm:prSet presAssocID="{3062CBDF-6DB7-4C15-91A3-0E1DA21E68F7}" presName="composite4" presStyleCnt="0"/>
      <dgm:spPr/>
    </dgm:pt>
    <dgm:pt modelId="{CE043C8A-D0D6-495D-BFCF-A2A843939E9D}" type="pres">
      <dgm:prSet presAssocID="{3062CBDF-6DB7-4C15-91A3-0E1DA21E68F7}" presName="background4" presStyleLbl="node4" presStyleIdx="5" presStyleCnt="6"/>
      <dgm:spPr/>
    </dgm:pt>
    <dgm:pt modelId="{B614854A-8383-4AD3-A5CF-A75477D552B5}" type="pres">
      <dgm:prSet presAssocID="{3062CBDF-6DB7-4C15-91A3-0E1DA21E68F7}" presName="text4" presStyleLbl="fgAcc4" presStyleIdx="5" presStyleCnt="6">
        <dgm:presLayoutVars>
          <dgm:chPref val="3"/>
        </dgm:presLayoutVars>
      </dgm:prSet>
      <dgm:spPr/>
      <dgm:t>
        <a:bodyPr/>
        <a:lstStyle/>
        <a:p>
          <a:endParaRPr lang="en-US"/>
        </a:p>
      </dgm:t>
    </dgm:pt>
    <dgm:pt modelId="{BD44BE8B-E7EA-469A-B7D9-B96185DFE71D}" type="pres">
      <dgm:prSet presAssocID="{3062CBDF-6DB7-4C15-91A3-0E1DA21E68F7}" presName="hierChild5" presStyleCnt="0"/>
      <dgm:spPr/>
    </dgm:pt>
    <dgm:pt modelId="{CDD91B58-8348-43EE-8E85-BF2508A3FD1E}" type="pres">
      <dgm:prSet presAssocID="{97FF004E-F26A-425A-A5C0-7FA7C1F96D60}" presName="Name17" presStyleLbl="parChTrans1D3" presStyleIdx="1" presStyleCnt="2"/>
      <dgm:spPr/>
      <dgm:t>
        <a:bodyPr/>
        <a:lstStyle/>
        <a:p>
          <a:endParaRPr lang="en-US"/>
        </a:p>
      </dgm:t>
    </dgm:pt>
    <dgm:pt modelId="{29DF2D46-6C78-4B1C-91FD-9843837DF28B}" type="pres">
      <dgm:prSet presAssocID="{7EEBAA7B-5E9E-45F1-A5B0-6C76F7E4CABF}" presName="hierRoot3" presStyleCnt="0"/>
      <dgm:spPr/>
    </dgm:pt>
    <dgm:pt modelId="{F04D5714-868D-4BD4-8F82-63FFDF0EF97A}" type="pres">
      <dgm:prSet presAssocID="{7EEBAA7B-5E9E-45F1-A5B0-6C76F7E4CABF}" presName="composite3" presStyleCnt="0"/>
      <dgm:spPr/>
    </dgm:pt>
    <dgm:pt modelId="{9EF807C4-E749-41DA-B815-F81357B307DE}" type="pres">
      <dgm:prSet presAssocID="{7EEBAA7B-5E9E-45F1-A5B0-6C76F7E4CABF}" presName="background3" presStyleLbl="asst1" presStyleIdx="2" presStyleCnt="3"/>
      <dgm:spPr/>
    </dgm:pt>
    <dgm:pt modelId="{B0E138C1-04B1-451C-B4B8-5421D9686C9C}" type="pres">
      <dgm:prSet presAssocID="{7EEBAA7B-5E9E-45F1-A5B0-6C76F7E4CABF}" presName="text3" presStyleLbl="fgAcc3" presStyleIdx="1" presStyleCnt="2">
        <dgm:presLayoutVars>
          <dgm:chPref val="3"/>
        </dgm:presLayoutVars>
      </dgm:prSet>
      <dgm:spPr/>
      <dgm:t>
        <a:bodyPr/>
        <a:lstStyle/>
        <a:p>
          <a:endParaRPr lang="en-US"/>
        </a:p>
      </dgm:t>
    </dgm:pt>
    <dgm:pt modelId="{A1C9B82F-425A-451B-AB57-253323CAB40A}" type="pres">
      <dgm:prSet presAssocID="{7EEBAA7B-5E9E-45F1-A5B0-6C76F7E4CABF}" presName="hierChild4" presStyleCnt="0"/>
      <dgm:spPr/>
    </dgm:pt>
    <dgm:pt modelId="{DBC0AEB4-09D9-45B3-B215-3EDB280DA9A8}" type="pres">
      <dgm:prSet presAssocID="{56D65C18-A59C-497D-823D-EC94441D39C4}" presName="Name10" presStyleLbl="parChTrans1D2" presStyleIdx="1" presStyleCnt="3"/>
      <dgm:spPr/>
      <dgm:t>
        <a:bodyPr/>
        <a:lstStyle/>
        <a:p>
          <a:endParaRPr lang="en-US"/>
        </a:p>
      </dgm:t>
    </dgm:pt>
    <dgm:pt modelId="{A6B9C669-8668-40F0-9827-6320EC2917FC}" type="pres">
      <dgm:prSet presAssocID="{6044316E-B5F7-4EF4-8A2E-245BE3DE91F9}" presName="hierRoot2" presStyleCnt="0"/>
      <dgm:spPr/>
    </dgm:pt>
    <dgm:pt modelId="{8181DEF9-2A5B-4ED4-9AF3-FA75C3A9B028}" type="pres">
      <dgm:prSet presAssocID="{6044316E-B5F7-4EF4-8A2E-245BE3DE91F9}" presName="composite2" presStyleCnt="0"/>
      <dgm:spPr/>
    </dgm:pt>
    <dgm:pt modelId="{2FDB6AFE-06B5-4965-B85A-F93BD9011B7F}" type="pres">
      <dgm:prSet presAssocID="{6044316E-B5F7-4EF4-8A2E-245BE3DE91F9}" presName="background2" presStyleLbl="node2" presStyleIdx="0" presStyleCnt="2"/>
      <dgm:spPr/>
    </dgm:pt>
    <dgm:pt modelId="{6D6C4B56-1195-46E1-8C45-611B75E666D7}" type="pres">
      <dgm:prSet presAssocID="{6044316E-B5F7-4EF4-8A2E-245BE3DE91F9}" presName="text2" presStyleLbl="fgAcc2" presStyleIdx="1" presStyleCnt="3">
        <dgm:presLayoutVars>
          <dgm:chPref val="3"/>
        </dgm:presLayoutVars>
      </dgm:prSet>
      <dgm:spPr/>
      <dgm:t>
        <a:bodyPr/>
        <a:lstStyle/>
        <a:p>
          <a:endParaRPr lang="en-US"/>
        </a:p>
      </dgm:t>
    </dgm:pt>
    <dgm:pt modelId="{204E9131-E6FB-495B-A355-71D47E9D3DF4}" type="pres">
      <dgm:prSet presAssocID="{6044316E-B5F7-4EF4-8A2E-245BE3DE91F9}" presName="hierChild3" presStyleCnt="0"/>
      <dgm:spPr/>
    </dgm:pt>
    <dgm:pt modelId="{03B3B39B-E72A-4597-BB6C-0708889C2D25}" type="pres">
      <dgm:prSet presAssocID="{CB0569EC-1189-462F-852F-E14D8F00FF9B}" presName="Name10" presStyleLbl="parChTrans1D2" presStyleIdx="2" presStyleCnt="3"/>
      <dgm:spPr/>
      <dgm:t>
        <a:bodyPr/>
        <a:lstStyle/>
        <a:p>
          <a:endParaRPr lang="en-US"/>
        </a:p>
      </dgm:t>
    </dgm:pt>
    <dgm:pt modelId="{404D187B-5D6D-4AB8-B697-4E247B169CB0}" type="pres">
      <dgm:prSet presAssocID="{4B24BA87-7D65-445F-9F24-A4F1B6EE4306}" presName="hierRoot2" presStyleCnt="0"/>
      <dgm:spPr/>
    </dgm:pt>
    <dgm:pt modelId="{487DB0F4-B540-4A10-94CF-AB0BF06B6EB5}" type="pres">
      <dgm:prSet presAssocID="{4B24BA87-7D65-445F-9F24-A4F1B6EE4306}" presName="composite2" presStyleCnt="0"/>
      <dgm:spPr/>
    </dgm:pt>
    <dgm:pt modelId="{28CB2E89-9997-4B2A-BFF9-81147480725D}" type="pres">
      <dgm:prSet presAssocID="{4B24BA87-7D65-445F-9F24-A4F1B6EE4306}" presName="background2" presStyleLbl="node2" presStyleIdx="1" presStyleCnt="2"/>
      <dgm:spPr/>
    </dgm:pt>
    <dgm:pt modelId="{74F004AC-5196-4374-B297-4B378E10567C}" type="pres">
      <dgm:prSet presAssocID="{4B24BA87-7D65-445F-9F24-A4F1B6EE4306}" presName="text2" presStyleLbl="fgAcc2" presStyleIdx="2" presStyleCnt="3">
        <dgm:presLayoutVars>
          <dgm:chPref val="3"/>
        </dgm:presLayoutVars>
      </dgm:prSet>
      <dgm:spPr/>
      <dgm:t>
        <a:bodyPr/>
        <a:lstStyle/>
        <a:p>
          <a:endParaRPr lang="en-US"/>
        </a:p>
      </dgm:t>
    </dgm:pt>
    <dgm:pt modelId="{8C74B879-22D7-4B1C-90AC-094DF2B4BDCF}" type="pres">
      <dgm:prSet presAssocID="{4B24BA87-7D65-445F-9F24-A4F1B6EE4306}" presName="hierChild3" presStyleCnt="0"/>
      <dgm:spPr/>
    </dgm:pt>
  </dgm:ptLst>
  <dgm:cxnLst>
    <dgm:cxn modelId="{A3333B1F-2DBF-4F51-96E2-EF5ED2BADBBF}" srcId="{9205D4A2-9846-4CEC-A01F-5FDA62F661EF}" destId="{D7B6FD8B-F8E7-459C-AD1D-43FDF387C921}" srcOrd="0" destOrd="0" parTransId="{62BEA344-62BE-4FBE-91DD-2F243F03C07B}" sibTransId="{75D70AF4-B614-4836-8117-DB31FB686948}"/>
    <dgm:cxn modelId="{C6E6304B-1FD6-4574-8862-9C54C54C821A}" srcId="{D7B6FD8B-F8E7-459C-AD1D-43FDF387C921}" destId="{09EA83D7-FAC7-4817-9571-6C589DC4B128}" srcOrd="0" destOrd="0" parTransId="{017EDAE1-CAB6-4A67-BC68-8F02431F8318}" sibTransId="{90CA285C-CF15-45A7-8819-C67AC726AD7B}"/>
    <dgm:cxn modelId="{BE7C58E8-9892-4C86-8C59-DA8BBF4D1334}" type="presOf" srcId="{F7E5765B-2AB6-4BFE-86D3-B8467CC94F02}" destId="{A244A477-45E5-46CD-9309-AB6CA0D2F65C}" srcOrd="0" destOrd="0" presId="urn:microsoft.com/office/officeart/2005/8/layout/hierarchy1"/>
    <dgm:cxn modelId="{6E05CE60-6102-4E69-9A0E-CC1481159B16}" type="presOf" srcId="{62BEA344-62BE-4FBE-91DD-2F243F03C07B}" destId="{55D2A082-604D-44AA-A3F4-86E99B4F1D3E}" srcOrd="0" destOrd="0" presId="urn:microsoft.com/office/officeart/2005/8/layout/hierarchy1"/>
    <dgm:cxn modelId="{81967338-9E26-45A4-8E27-1A8BED5F7BA3}" srcId="{8E88F798-10FA-4DFA-B87A-12E4534CEFEF}" destId="{19C4AE44-6F7A-45A8-950B-F55EB29645FF}" srcOrd="0" destOrd="0" parTransId="{CA1E1F5F-2905-45C0-8E58-582CE3E848D1}" sibTransId="{194B0093-C13D-49D1-951B-2BEDB0106AE5}"/>
    <dgm:cxn modelId="{362AC9A1-4FE3-473D-AE5D-29A6052DC512}" srcId="{19C4AE44-6F7A-45A8-950B-F55EB29645FF}" destId="{6044316E-B5F7-4EF4-8A2E-245BE3DE91F9}" srcOrd="1" destOrd="0" parTransId="{56D65C18-A59C-497D-823D-EC94441D39C4}" sibTransId="{C119E728-5C1B-4CC5-A73A-BA0532C44E83}"/>
    <dgm:cxn modelId="{8DD250BB-75E8-4FC4-9B39-A8E07107EFBB}" type="presOf" srcId="{21CF24C8-494B-4608-B676-1DD3258422E7}" destId="{C9ECED2A-352E-48D8-BEB3-8AE501B6521F}" srcOrd="0" destOrd="0" presId="urn:microsoft.com/office/officeart/2005/8/layout/hierarchy1"/>
    <dgm:cxn modelId="{95F4ACB9-08B6-4D11-8708-BE55B3422524}" type="presOf" srcId="{FA166448-FE15-43DB-92F1-139E60BD35C9}" destId="{F79401BA-C4C7-438D-860B-25448AE4FC0E}" srcOrd="0" destOrd="0" presId="urn:microsoft.com/office/officeart/2005/8/layout/hierarchy1"/>
    <dgm:cxn modelId="{36FB1EBC-9CAE-41BC-9257-2B1F72B731D6}" type="presOf" srcId="{E369D420-5CF8-4D10-870E-BB58DDEDB03D}" destId="{5AA0B027-FC27-4B98-971B-BC927F0AE806}" srcOrd="0" destOrd="0" presId="urn:microsoft.com/office/officeart/2005/8/layout/hierarchy1"/>
    <dgm:cxn modelId="{8CD8C5C3-0A9D-4CA3-9BAA-4DB782BB4C90}" type="presOf" srcId="{7EEBAA7B-5E9E-45F1-A5B0-6C76F7E4CABF}" destId="{B0E138C1-04B1-451C-B4B8-5421D9686C9C}" srcOrd="0" destOrd="0" presId="urn:microsoft.com/office/officeart/2005/8/layout/hierarchy1"/>
    <dgm:cxn modelId="{4ECDA52B-D751-4EC2-8A61-E2E5920E4F5F}" type="presOf" srcId="{B6B6DA54-CBA3-4A07-B16B-4805A07E5433}" destId="{0D455E67-1BDD-4B4F-B45D-A9C0F8B47B85}" srcOrd="0" destOrd="0" presId="urn:microsoft.com/office/officeart/2005/8/layout/hierarchy1"/>
    <dgm:cxn modelId="{D3C28863-D5DE-4F84-B654-AC01EADB190D}" type="presOf" srcId="{56D65C18-A59C-497D-823D-EC94441D39C4}" destId="{DBC0AEB4-09D9-45B3-B215-3EDB280DA9A8}" srcOrd="0" destOrd="0" presId="urn:microsoft.com/office/officeart/2005/8/layout/hierarchy1"/>
    <dgm:cxn modelId="{03F1CA2E-0B58-4138-8FC8-1AFEEBA40EEA}" type="presOf" srcId="{6044316E-B5F7-4EF4-8A2E-245BE3DE91F9}" destId="{6D6C4B56-1195-46E1-8C45-611B75E666D7}" srcOrd="0" destOrd="0" presId="urn:microsoft.com/office/officeart/2005/8/layout/hierarchy1"/>
    <dgm:cxn modelId="{E2821CC5-72E6-496A-A377-BEEC204710CE}" type="presOf" srcId="{09EA83D7-FAC7-4817-9571-6C589DC4B128}" destId="{0E720C10-6113-4C18-8AF2-C868A915D7B4}" srcOrd="0" destOrd="0" presId="urn:microsoft.com/office/officeart/2005/8/layout/hierarchy1"/>
    <dgm:cxn modelId="{9D135544-90EC-47AA-9365-E5E9DB02E48D}" type="presOf" srcId="{017EDAE1-CAB6-4A67-BC68-8F02431F8318}" destId="{584D2FC9-CC39-483B-977E-9391E6B24AEE}" srcOrd="0" destOrd="0" presId="urn:microsoft.com/office/officeart/2005/8/layout/hierarchy1"/>
    <dgm:cxn modelId="{C268EE12-00BF-44C8-8151-5BDB3C6D1266}" type="presOf" srcId="{AE09FD4F-5F08-4919-BC34-66A3025E8C52}" destId="{DD0632AF-9787-4EEB-88AA-B5A694ABAF16}" srcOrd="0" destOrd="0" presId="urn:microsoft.com/office/officeart/2005/8/layout/hierarchy1"/>
    <dgm:cxn modelId="{51A79C52-D922-495F-89FC-5C957A974740}" srcId="{D7B6FD8B-F8E7-459C-AD1D-43FDF387C921}" destId="{70CF00F8-9146-4FE5-95A7-96E6F84E2BE0}" srcOrd="1" destOrd="0" parTransId="{F7E5765B-2AB6-4BFE-86D3-B8467CC94F02}" sibTransId="{97F4ED27-25A9-44F5-A12E-4D1830A93A09}"/>
    <dgm:cxn modelId="{D24DDCAD-0575-409F-A456-79392053F127}" srcId="{19C4AE44-6F7A-45A8-950B-F55EB29645FF}" destId="{055C5A31-FD14-4697-AC5C-73165A171A4D}" srcOrd="0" destOrd="0" parTransId="{AE09FD4F-5F08-4919-BC34-66A3025E8C52}" sibTransId="{9D6DABE5-DFAE-4253-979A-E6D90D4C4C76}"/>
    <dgm:cxn modelId="{A9803401-17E0-4A3D-AD79-A9A8F527FF61}" type="presOf" srcId="{05A19DE9-2ED3-41F9-8283-86E682BCC714}" destId="{5BB26425-D04C-498D-9B5D-AE8F4C34C096}" srcOrd="0" destOrd="0" presId="urn:microsoft.com/office/officeart/2005/8/layout/hierarchy1"/>
    <dgm:cxn modelId="{2ED8B3FD-E518-4DFD-BBBD-C05310D67189}" type="presOf" srcId="{3062CBDF-6DB7-4C15-91A3-0E1DA21E68F7}" destId="{B614854A-8383-4AD3-A5CF-A75477D552B5}" srcOrd="0" destOrd="0" presId="urn:microsoft.com/office/officeart/2005/8/layout/hierarchy1"/>
    <dgm:cxn modelId="{4117EB05-3E26-4CDB-ABAF-79799B5DDC6C}" srcId="{19C4AE44-6F7A-45A8-950B-F55EB29645FF}" destId="{4B24BA87-7D65-445F-9F24-A4F1B6EE4306}" srcOrd="2" destOrd="0" parTransId="{CB0569EC-1189-462F-852F-E14D8F00FF9B}" sibTransId="{93E5CC3C-BCD6-46AF-A8B6-AAF316D9ADC3}"/>
    <dgm:cxn modelId="{CB18D15E-7CAE-4C89-AE8A-256F4ED4307B}" srcId="{055C5A31-FD14-4697-AC5C-73165A171A4D}" destId="{E369D420-5CF8-4D10-870E-BB58DDEDB03D}" srcOrd="0" destOrd="0" parTransId="{FA166448-FE15-43DB-92F1-139E60BD35C9}" sibTransId="{6A0D9FC2-CE89-4DFA-B8B1-ED9EA1DBF585}"/>
    <dgm:cxn modelId="{23D9657E-F8CF-4BE0-A085-E5E2932934EB}" type="presOf" srcId="{C9990DB7-832C-4711-843A-4B9D1D89459B}" destId="{FE164F31-68BB-4B26-ADBD-2074E36D7013}" srcOrd="0" destOrd="0" presId="urn:microsoft.com/office/officeart/2005/8/layout/hierarchy1"/>
    <dgm:cxn modelId="{62F58DC2-12C6-453F-9E9A-5D1D56642CAD}" type="presOf" srcId="{9205D4A2-9846-4CEC-A01F-5FDA62F661EF}" destId="{434239B8-9627-4A53-9351-C5576DB1B745}" srcOrd="0" destOrd="0" presId="urn:microsoft.com/office/officeart/2005/8/layout/hierarchy1"/>
    <dgm:cxn modelId="{9EC2E57B-8E59-460A-B37D-038C74A756B2}" type="presOf" srcId="{8E88F798-10FA-4DFA-B87A-12E4534CEFEF}" destId="{65908F08-CFB0-4FEB-9F21-41D817843156}" srcOrd="0" destOrd="0" presId="urn:microsoft.com/office/officeart/2005/8/layout/hierarchy1"/>
    <dgm:cxn modelId="{DD8137E5-2460-4145-BE0F-238191BB598E}" type="presOf" srcId="{4B24BA87-7D65-445F-9F24-A4F1B6EE4306}" destId="{74F004AC-5196-4374-B297-4B378E10567C}" srcOrd="0" destOrd="0" presId="urn:microsoft.com/office/officeart/2005/8/layout/hierarchy1"/>
    <dgm:cxn modelId="{B7AC96AB-F673-4A9A-ADDF-27DFC8667930}" type="presOf" srcId="{19C4AE44-6F7A-45A8-950B-F55EB29645FF}" destId="{6C274F00-FE7E-4B20-AD9C-3B9D256BE2BB}" srcOrd="0" destOrd="0" presId="urn:microsoft.com/office/officeart/2005/8/layout/hierarchy1"/>
    <dgm:cxn modelId="{03E9050D-63A8-4A7B-BCEB-96E60ECA712C}" type="presOf" srcId="{97FF004E-F26A-425A-A5C0-7FA7C1F96D60}" destId="{CDD91B58-8348-43EE-8E85-BF2508A3FD1E}" srcOrd="0" destOrd="0" presId="urn:microsoft.com/office/officeart/2005/8/layout/hierarchy1"/>
    <dgm:cxn modelId="{09C7A3A9-5AFE-4CAD-A841-1BFEDC653A9F}" type="presOf" srcId="{D7B6FD8B-F8E7-459C-AD1D-43FDF387C921}" destId="{9DCF2C9B-DAD6-4D40-96A4-91EC5246B9BC}" srcOrd="0" destOrd="0" presId="urn:microsoft.com/office/officeart/2005/8/layout/hierarchy1"/>
    <dgm:cxn modelId="{064BB41D-5894-464B-BE10-33C2E71F9F7A}" type="presOf" srcId="{CB0569EC-1189-462F-852F-E14D8F00FF9B}" destId="{03B3B39B-E72A-4597-BB6C-0708889C2D25}" srcOrd="0" destOrd="0" presId="urn:microsoft.com/office/officeart/2005/8/layout/hierarchy1"/>
    <dgm:cxn modelId="{CB55D483-9873-40A3-B09B-FC5E1D34CBCB}" srcId="{E369D420-5CF8-4D10-870E-BB58DDEDB03D}" destId="{9205D4A2-9846-4CEC-A01F-5FDA62F661EF}" srcOrd="0" destOrd="0" parTransId="{21CF24C8-494B-4608-B676-1DD3258422E7}" sibTransId="{E714AF43-D5E9-46A3-9BC8-544835347E04}"/>
    <dgm:cxn modelId="{61810CBC-0727-409E-B5E5-5E014C12A150}" type="presOf" srcId="{055C5A31-FD14-4697-AC5C-73165A171A4D}" destId="{39EFFA65-A88F-49EB-A5C1-827959FED7DC}" srcOrd="0" destOrd="0" presId="urn:microsoft.com/office/officeart/2005/8/layout/hierarchy1"/>
    <dgm:cxn modelId="{91E0E50E-B20F-4A2C-B3AD-D24ECF301A08}" srcId="{9205D4A2-9846-4CEC-A01F-5FDA62F661EF}" destId="{B6B6DA54-CBA3-4A07-B16B-4805A07E5433}" srcOrd="1" destOrd="0" parTransId="{05A19DE9-2ED3-41F9-8283-86E682BCC714}" sibTransId="{53A6705D-8B61-4B3E-97B6-A7C26EF033A6}"/>
    <dgm:cxn modelId="{F78458E8-E072-47FA-9D53-D6AEE08B7DF4}" srcId="{E369D420-5CF8-4D10-870E-BB58DDEDB03D}" destId="{3062CBDF-6DB7-4C15-91A3-0E1DA21E68F7}" srcOrd="1" destOrd="0" parTransId="{C9990DB7-832C-4711-843A-4B9D1D89459B}" sibTransId="{C379E04C-8DE8-4E00-B6FA-C9D12D4BF4D2}"/>
    <dgm:cxn modelId="{57EB47F6-26A0-4544-94F9-A4CB90BE1D83}" srcId="{055C5A31-FD14-4697-AC5C-73165A171A4D}" destId="{7EEBAA7B-5E9E-45F1-A5B0-6C76F7E4CABF}" srcOrd="1" destOrd="0" parTransId="{97FF004E-F26A-425A-A5C0-7FA7C1F96D60}" sibTransId="{2BF4D113-3391-45A3-9DC8-9748F4A5DA4B}"/>
    <dgm:cxn modelId="{8FEF6961-A4E1-4350-80EE-ED09F8015D89}" type="presOf" srcId="{70CF00F8-9146-4FE5-95A7-96E6F84E2BE0}" destId="{98C614E5-41CC-4139-BABF-FF1A768B3E33}" srcOrd="0" destOrd="0" presId="urn:microsoft.com/office/officeart/2005/8/layout/hierarchy1"/>
    <dgm:cxn modelId="{5D05B1BA-92BB-46B9-AC73-521F450057C2}" type="presParOf" srcId="{65908F08-CFB0-4FEB-9F21-41D817843156}" destId="{5A1FBADB-6CFD-421C-9644-52EE9C29F1CE}" srcOrd="0" destOrd="0" presId="urn:microsoft.com/office/officeart/2005/8/layout/hierarchy1"/>
    <dgm:cxn modelId="{205C37F5-8146-43BC-8712-BB5ECF75B63D}" type="presParOf" srcId="{5A1FBADB-6CFD-421C-9644-52EE9C29F1CE}" destId="{51B9C3F0-8C31-43B0-AF2E-38310BD57647}" srcOrd="0" destOrd="0" presId="urn:microsoft.com/office/officeart/2005/8/layout/hierarchy1"/>
    <dgm:cxn modelId="{17E0F6F4-6978-4AD6-B9BD-57028DB2CD9A}" type="presParOf" srcId="{51B9C3F0-8C31-43B0-AF2E-38310BD57647}" destId="{0FEB96A1-FF66-4BF7-8F89-0A54F73CD3C2}" srcOrd="0" destOrd="0" presId="urn:microsoft.com/office/officeart/2005/8/layout/hierarchy1"/>
    <dgm:cxn modelId="{3A703A97-1F1C-4EA1-AC85-C87894EC16BA}" type="presParOf" srcId="{51B9C3F0-8C31-43B0-AF2E-38310BD57647}" destId="{6C274F00-FE7E-4B20-AD9C-3B9D256BE2BB}" srcOrd="1" destOrd="0" presId="urn:microsoft.com/office/officeart/2005/8/layout/hierarchy1"/>
    <dgm:cxn modelId="{33BE22CB-739C-46C2-B02F-2ACFEB23E1BB}" type="presParOf" srcId="{5A1FBADB-6CFD-421C-9644-52EE9C29F1CE}" destId="{0D6F1461-398B-4C22-B7AA-F68586EA86D3}" srcOrd="1" destOrd="0" presId="urn:microsoft.com/office/officeart/2005/8/layout/hierarchy1"/>
    <dgm:cxn modelId="{5F5AD9D1-1DD1-42B3-B7FE-5F710CB7666C}" type="presParOf" srcId="{0D6F1461-398B-4C22-B7AA-F68586EA86D3}" destId="{DD0632AF-9787-4EEB-88AA-B5A694ABAF16}" srcOrd="0" destOrd="0" presId="urn:microsoft.com/office/officeart/2005/8/layout/hierarchy1"/>
    <dgm:cxn modelId="{C2F0407E-C8EF-4870-B589-62EB0FC5F4B0}" type="presParOf" srcId="{0D6F1461-398B-4C22-B7AA-F68586EA86D3}" destId="{47A6F3E3-1EC0-4ED4-83B2-4DA27884F393}" srcOrd="1" destOrd="0" presId="urn:microsoft.com/office/officeart/2005/8/layout/hierarchy1"/>
    <dgm:cxn modelId="{3EA41158-87B1-4615-8614-3A23C91AACC6}" type="presParOf" srcId="{47A6F3E3-1EC0-4ED4-83B2-4DA27884F393}" destId="{8621BA04-9135-4D40-A53F-DA58BE6E9833}" srcOrd="0" destOrd="0" presId="urn:microsoft.com/office/officeart/2005/8/layout/hierarchy1"/>
    <dgm:cxn modelId="{944901E8-AE06-4F7A-832B-ACE874DEACBF}" type="presParOf" srcId="{8621BA04-9135-4D40-A53F-DA58BE6E9833}" destId="{49B2FF1E-976B-4D84-87DF-F2BA6101A47F}" srcOrd="0" destOrd="0" presId="urn:microsoft.com/office/officeart/2005/8/layout/hierarchy1"/>
    <dgm:cxn modelId="{605BF5B9-6578-4841-9AE0-108536DD5EE8}" type="presParOf" srcId="{8621BA04-9135-4D40-A53F-DA58BE6E9833}" destId="{39EFFA65-A88F-49EB-A5C1-827959FED7DC}" srcOrd="1" destOrd="0" presId="urn:microsoft.com/office/officeart/2005/8/layout/hierarchy1"/>
    <dgm:cxn modelId="{8E21033F-C15F-49B5-87CC-0A74B3662ADC}" type="presParOf" srcId="{47A6F3E3-1EC0-4ED4-83B2-4DA27884F393}" destId="{D8F86169-3C06-49BB-9CBA-63643251EFFA}" srcOrd="1" destOrd="0" presId="urn:microsoft.com/office/officeart/2005/8/layout/hierarchy1"/>
    <dgm:cxn modelId="{410B2138-CBF2-48E0-B736-C26532EFFB37}" type="presParOf" srcId="{D8F86169-3C06-49BB-9CBA-63643251EFFA}" destId="{F79401BA-C4C7-438D-860B-25448AE4FC0E}" srcOrd="0" destOrd="0" presId="urn:microsoft.com/office/officeart/2005/8/layout/hierarchy1"/>
    <dgm:cxn modelId="{53DA3B5C-590A-4F19-B1CC-E4378364DA0E}" type="presParOf" srcId="{D8F86169-3C06-49BB-9CBA-63643251EFFA}" destId="{DB30CE98-FB8A-405B-BF43-F2D2CDFE203B}" srcOrd="1" destOrd="0" presId="urn:microsoft.com/office/officeart/2005/8/layout/hierarchy1"/>
    <dgm:cxn modelId="{7BE15354-950E-4C11-A155-FD8D141D681F}" type="presParOf" srcId="{DB30CE98-FB8A-405B-BF43-F2D2CDFE203B}" destId="{78C97F2D-B602-4F33-883F-4144ABE7CBAC}" srcOrd="0" destOrd="0" presId="urn:microsoft.com/office/officeart/2005/8/layout/hierarchy1"/>
    <dgm:cxn modelId="{26546328-7228-499E-B570-AA3042145BC0}" type="presParOf" srcId="{78C97F2D-B602-4F33-883F-4144ABE7CBAC}" destId="{F7ACBF88-A359-49EB-AA9B-18828047C3CB}" srcOrd="0" destOrd="0" presId="urn:microsoft.com/office/officeart/2005/8/layout/hierarchy1"/>
    <dgm:cxn modelId="{8D3C23A2-2170-4E5F-85D9-4F8FAFFF87E4}" type="presParOf" srcId="{78C97F2D-B602-4F33-883F-4144ABE7CBAC}" destId="{5AA0B027-FC27-4B98-971B-BC927F0AE806}" srcOrd="1" destOrd="0" presId="urn:microsoft.com/office/officeart/2005/8/layout/hierarchy1"/>
    <dgm:cxn modelId="{9CF9DA7F-06C5-4058-A34D-D375FBE6D98F}" type="presParOf" srcId="{DB30CE98-FB8A-405B-BF43-F2D2CDFE203B}" destId="{4DB37B14-43DD-4FA2-980D-9E330888EA5C}" srcOrd="1" destOrd="0" presId="urn:microsoft.com/office/officeart/2005/8/layout/hierarchy1"/>
    <dgm:cxn modelId="{B66E9542-4EA2-4482-A5E2-B875E9D91276}" type="presParOf" srcId="{4DB37B14-43DD-4FA2-980D-9E330888EA5C}" destId="{C9ECED2A-352E-48D8-BEB3-8AE501B6521F}" srcOrd="0" destOrd="0" presId="urn:microsoft.com/office/officeart/2005/8/layout/hierarchy1"/>
    <dgm:cxn modelId="{1AF9A5A6-5E17-46FA-8687-02AEBA5D9B17}" type="presParOf" srcId="{4DB37B14-43DD-4FA2-980D-9E330888EA5C}" destId="{9E01BEEA-A7DC-4CDD-A91B-CBB37782F7C8}" srcOrd="1" destOrd="0" presId="urn:microsoft.com/office/officeart/2005/8/layout/hierarchy1"/>
    <dgm:cxn modelId="{CDD33181-20EA-45E6-8824-F0447C0D84D1}" type="presParOf" srcId="{9E01BEEA-A7DC-4CDD-A91B-CBB37782F7C8}" destId="{BB0A4C9D-1926-4873-ABB5-28E2DEC8BBEB}" srcOrd="0" destOrd="0" presId="urn:microsoft.com/office/officeart/2005/8/layout/hierarchy1"/>
    <dgm:cxn modelId="{F7CBCD39-CB4D-4029-BED9-0CCEC372B50D}" type="presParOf" srcId="{BB0A4C9D-1926-4873-ABB5-28E2DEC8BBEB}" destId="{A316576C-ABF8-4A92-87F9-224CDC1CF6F6}" srcOrd="0" destOrd="0" presId="urn:microsoft.com/office/officeart/2005/8/layout/hierarchy1"/>
    <dgm:cxn modelId="{BD7B62AD-D3F1-4B40-B261-C67F7AAB0926}" type="presParOf" srcId="{BB0A4C9D-1926-4873-ABB5-28E2DEC8BBEB}" destId="{434239B8-9627-4A53-9351-C5576DB1B745}" srcOrd="1" destOrd="0" presId="urn:microsoft.com/office/officeart/2005/8/layout/hierarchy1"/>
    <dgm:cxn modelId="{347BA643-7C8C-4F7E-AA45-2A22DC40D7CC}" type="presParOf" srcId="{9E01BEEA-A7DC-4CDD-A91B-CBB37782F7C8}" destId="{C06ED744-B0D4-49ED-9D02-A923994B3E93}" srcOrd="1" destOrd="0" presId="urn:microsoft.com/office/officeart/2005/8/layout/hierarchy1"/>
    <dgm:cxn modelId="{D5F5617C-4AA1-4594-ABD4-79CC2E344188}" type="presParOf" srcId="{C06ED744-B0D4-49ED-9D02-A923994B3E93}" destId="{55D2A082-604D-44AA-A3F4-86E99B4F1D3E}" srcOrd="0" destOrd="0" presId="urn:microsoft.com/office/officeart/2005/8/layout/hierarchy1"/>
    <dgm:cxn modelId="{A81C24A0-3EE0-4960-829F-9DCCAF1B8E67}" type="presParOf" srcId="{C06ED744-B0D4-49ED-9D02-A923994B3E93}" destId="{BF03BC92-F75B-4EF4-9F31-917B0FA48BA3}" srcOrd="1" destOrd="0" presId="urn:microsoft.com/office/officeart/2005/8/layout/hierarchy1"/>
    <dgm:cxn modelId="{67B1B3CB-046D-4E4E-B1BE-033F611F1F4C}" type="presParOf" srcId="{BF03BC92-F75B-4EF4-9F31-917B0FA48BA3}" destId="{99724847-E0D9-4F0D-8F67-59F06A821D9B}" srcOrd="0" destOrd="0" presId="urn:microsoft.com/office/officeart/2005/8/layout/hierarchy1"/>
    <dgm:cxn modelId="{DD512AAF-5F29-44BE-A4D8-E710CE419BEE}" type="presParOf" srcId="{99724847-E0D9-4F0D-8F67-59F06A821D9B}" destId="{211AA11B-75F9-402C-ABF7-5F84624B8389}" srcOrd="0" destOrd="0" presId="urn:microsoft.com/office/officeart/2005/8/layout/hierarchy1"/>
    <dgm:cxn modelId="{1DE5A6F8-D5E2-441A-83D7-FAFC371842ED}" type="presParOf" srcId="{99724847-E0D9-4F0D-8F67-59F06A821D9B}" destId="{9DCF2C9B-DAD6-4D40-96A4-91EC5246B9BC}" srcOrd="1" destOrd="0" presId="urn:microsoft.com/office/officeart/2005/8/layout/hierarchy1"/>
    <dgm:cxn modelId="{DB934AD0-B961-4858-87EF-F173561215D9}" type="presParOf" srcId="{BF03BC92-F75B-4EF4-9F31-917B0FA48BA3}" destId="{0521E281-D08A-4EC3-91F1-78E9A1D7A6E2}" srcOrd="1" destOrd="0" presId="urn:microsoft.com/office/officeart/2005/8/layout/hierarchy1"/>
    <dgm:cxn modelId="{AF9CD15D-5A11-49C4-AE02-B16D4E45EE95}" type="presParOf" srcId="{0521E281-D08A-4EC3-91F1-78E9A1D7A6E2}" destId="{584D2FC9-CC39-483B-977E-9391E6B24AEE}" srcOrd="0" destOrd="0" presId="urn:microsoft.com/office/officeart/2005/8/layout/hierarchy1"/>
    <dgm:cxn modelId="{15EDE527-9BC9-4FFC-84B9-A72369733532}" type="presParOf" srcId="{0521E281-D08A-4EC3-91F1-78E9A1D7A6E2}" destId="{FBF67F67-AC18-4A80-A3ED-885E58D4EB77}" srcOrd="1" destOrd="0" presId="urn:microsoft.com/office/officeart/2005/8/layout/hierarchy1"/>
    <dgm:cxn modelId="{40DF5A1B-672C-4706-87B7-E16E1724D8A7}" type="presParOf" srcId="{FBF67F67-AC18-4A80-A3ED-885E58D4EB77}" destId="{AD5671BE-3B16-4BCD-BD07-BBF5970CF51F}" srcOrd="0" destOrd="0" presId="urn:microsoft.com/office/officeart/2005/8/layout/hierarchy1"/>
    <dgm:cxn modelId="{AFAB98B4-A10B-462B-8558-54EC0886F12E}" type="presParOf" srcId="{AD5671BE-3B16-4BCD-BD07-BBF5970CF51F}" destId="{70583D3D-3C4B-4C30-A955-4738F5E03C16}" srcOrd="0" destOrd="0" presId="urn:microsoft.com/office/officeart/2005/8/layout/hierarchy1"/>
    <dgm:cxn modelId="{6BEB5148-260C-40E9-827D-D279102D1BB4}" type="presParOf" srcId="{AD5671BE-3B16-4BCD-BD07-BBF5970CF51F}" destId="{0E720C10-6113-4C18-8AF2-C868A915D7B4}" srcOrd="1" destOrd="0" presId="urn:microsoft.com/office/officeart/2005/8/layout/hierarchy1"/>
    <dgm:cxn modelId="{CF02B605-28FB-4F02-B2D1-6EB3E397BE98}" type="presParOf" srcId="{FBF67F67-AC18-4A80-A3ED-885E58D4EB77}" destId="{7E57FD40-B1BF-46C3-AC98-B733CDFC965C}" srcOrd="1" destOrd="0" presId="urn:microsoft.com/office/officeart/2005/8/layout/hierarchy1"/>
    <dgm:cxn modelId="{36AB2BC9-CBC2-4023-8D84-D0F9C2961CD7}" type="presParOf" srcId="{0521E281-D08A-4EC3-91F1-78E9A1D7A6E2}" destId="{A244A477-45E5-46CD-9309-AB6CA0D2F65C}" srcOrd="2" destOrd="0" presId="urn:microsoft.com/office/officeart/2005/8/layout/hierarchy1"/>
    <dgm:cxn modelId="{6691C45D-8535-4A33-8CEA-05072E08EFD3}" type="presParOf" srcId="{0521E281-D08A-4EC3-91F1-78E9A1D7A6E2}" destId="{3CABA878-1F79-4E18-8650-A34172A58327}" srcOrd="3" destOrd="0" presId="urn:microsoft.com/office/officeart/2005/8/layout/hierarchy1"/>
    <dgm:cxn modelId="{2DBA7ADC-80D2-4440-A608-6DD9F3901CCC}" type="presParOf" srcId="{3CABA878-1F79-4E18-8650-A34172A58327}" destId="{EA84628E-807B-461E-B78A-4DB335F1955B}" srcOrd="0" destOrd="0" presId="urn:microsoft.com/office/officeart/2005/8/layout/hierarchy1"/>
    <dgm:cxn modelId="{0573D8EF-2E88-45D9-BD85-F8EC1539C304}" type="presParOf" srcId="{EA84628E-807B-461E-B78A-4DB335F1955B}" destId="{1B415CA1-1AAD-4F34-80F9-D46B0B536590}" srcOrd="0" destOrd="0" presId="urn:microsoft.com/office/officeart/2005/8/layout/hierarchy1"/>
    <dgm:cxn modelId="{8D0C8BBC-1D2A-4458-BC1C-FF266FDDAA53}" type="presParOf" srcId="{EA84628E-807B-461E-B78A-4DB335F1955B}" destId="{98C614E5-41CC-4139-BABF-FF1A768B3E33}" srcOrd="1" destOrd="0" presId="urn:microsoft.com/office/officeart/2005/8/layout/hierarchy1"/>
    <dgm:cxn modelId="{91328105-EAA3-472C-A22E-34862BBE758C}" type="presParOf" srcId="{3CABA878-1F79-4E18-8650-A34172A58327}" destId="{CB8B3862-1EED-4AB7-84D1-58022A6D51DF}" srcOrd="1" destOrd="0" presId="urn:microsoft.com/office/officeart/2005/8/layout/hierarchy1"/>
    <dgm:cxn modelId="{9BD180CB-9692-4403-8F8B-23D93CFC4BF8}" type="presParOf" srcId="{C06ED744-B0D4-49ED-9D02-A923994B3E93}" destId="{5BB26425-D04C-498D-9B5D-AE8F4C34C096}" srcOrd="2" destOrd="0" presId="urn:microsoft.com/office/officeart/2005/8/layout/hierarchy1"/>
    <dgm:cxn modelId="{B83783EB-CEFE-4982-8419-2079717C7C29}" type="presParOf" srcId="{C06ED744-B0D4-49ED-9D02-A923994B3E93}" destId="{7E2754CA-FFB7-43E0-82A7-915611052ED9}" srcOrd="3" destOrd="0" presId="urn:microsoft.com/office/officeart/2005/8/layout/hierarchy1"/>
    <dgm:cxn modelId="{5489C148-1DD0-4611-B4A5-968197E73FBD}" type="presParOf" srcId="{7E2754CA-FFB7-43E0-82A7-915611052ED9}" destId="{043657E9-F68E-48BD-A01B-9FB44F452408}" srcOrd="0" destOrd="0" presId="urn:microsoft.com/office/officeart/2005/8/layout/hierarchy1"/>
    <dgm:cxn modelId="{2E83D27A-6B14-44A2-8D8B-6D40B885A68B}" type="presParOf" srcId="{043657E9-F68E-48BD-A01B-9FB44F452408}" destId="{EE7572FE-BAA4-4334-99D3-70A1B702B9F3}" srcOrd="0" destOrd="0" presId="urn:microsoft.com/office/officeart/2005/8/layout/hierarchy1"/>
    <dgm:cxn modelId="{0FBE385D-FB69-4FDB-8773-8A79C80FDBC7}" type="presParOf" srcId="{043657E9-F68E-48BD-A01B-9FB44F452408}" destId="{0D455E67-1BDD-4B4F-B45D-A9C0F8B47B85}" srcOrd="1" destOrd="0" presId="urn:microsoft.com/office/officeart/2005/8/layout/hierarchy1"/>
    <dgm:cxn modelId="{9BC3E18F-13C6-4F41-9C46-B3BC6007BCF0}" type="presParOf" srcId="{7E2754CA-FFB7-43E0-82A7-915611052ED9}" destId="{A069D2EE-C8CE-4FAB-A74F-C67922FDAF8A}" srcOrd="1" destOrd="0" presId="urn:microsoft.com/office/officeart/2005/8/layout/hierarchy1"/>
    <dgm:cxn modelId="{610D2981-22D2-4D53-B378-03E33408526E}" type="presParOf" srcId="{4DB37B14-43DD-4FA2-980D-9E330888EA5C}" destId="{FE164F31-68BB-4B26-ADBD-2074E36D7013}" srcOrd="2" destOrd="0" presId="urn:microsoft.com/office/officeart/2005/8/layout/hierarchy1"/>
    <dgm:cxn modelId="{2DEE504A-A5F8-46EA-A652-876BC968323A}" type="presParOf" srcId="{4DB37B14-43DD-4FA2-980D-9E330888EA5C}" destId="{E386CDA2-8793-4820-8E6E-712D7F02A497}" srcOrd="3" destOrd="0" presId="urn:microsoft.com/office/officeart/2005/8/layout/hierarchy1"/>
    <dgm:cxn modelId="{970F1262-A81C-4BC0-98E3-BADD74909FE6}" type="presParOf" srcId="{E386CDA2-8793-4820-8E6E-712D7F02A497}" destId="{7D91971B-79CF-4DE6-AD96-7003B27B49FD}" srcOrd="0" destOrd="0" presId="urn:microsoft.com/office/officeart/2005/8/layout/hierarchy1"/>
    <dgm:cxn modelId="{BF7983B9-9901-4440-A4EF-A6B278FDF25B}" type="presParOf" srcId="{7D91971B-79CF-4DE6-AD96-7003B27B49FD}" destId="{CE043C8A-D0D6-495D-BFCF-A2A843939E9D}" srcOrd="0" destOrd="0" presId="urn:microsoft.com/office/officeart/2005/8/layout/hierarchy1"/>
    <dgm:cxn modelId="{77D523C8-2D67-4935-8F36-83E3597CB776}" type="presParOf" srcId="{7D91971B-79CF-4DE6-AD96-7003B27B49FD}" destId="{B614854A-8383-4AD3-A5CF-A75477D552B5}" srcOrd="1" destOrd="0" presId="urn:microsoft.com/office/officeart/2005/8/layout/hierarchy1"/>
    <dgm:cxn modelId="{D8DE0FFA-73A2-48CA-897C-764DFC00FD2B}" type="presParOf" srcId="{E386CDA2-8793-4820-8E6E-712D7F02A497}" destId="{BD44BE8B-E7EA-469A-B7D9-B96185DFE71D}" srcOrd="1" destOrd="0" presId="urn:microsoft.com/office/officeart/2005/8/layout/hierarchy1"/>
    <dgm:cxn modelId="{CA73EEE8-B1F9-4664-8914-F4428892A2DA}" type="presParOf" srcId="{D8F86169-3C06-49BB-9CBA-63643251EFFA}" destId="{CDD91B58-8348-43EE-8E85-BF2508A3FD1E}" srcOrd="2" destOrd="0" presId="urn:microsoft.com/office/officeart/2005/8/layout/hierarchy1"/>
    <dgm:cxn modelId="{49775FDA-95E3-446C-B965-592BACA5D803}" type="presParOf" srcId="{D8F86169-3C06-49BB-9CBA-63643251EFFA}" destId="{29DF2D46-6C78-4B1C-91FD-9843837DF28B}" srcOrd="3" destOrd="0" presId="urn:microsoft.com/office/officeart/2005/8/layout/hierarchy1"/>
    <dgm:cxn modelId="{D40FBB24-1F75-4476-846E-0BF3FA9D34C8}" type="presParOf" srcId="{29DF2D46-6C78-4B1C-91FD-9843837DF28B}" destId="{F04D5714-868D-4BD4-8F82-63FFDF0EF97A}" srcOrd="0" destOrd="0" presId="urn:microsoft.com/office/officeart/2005/8/layout/hierarchy1"/>
    <dgm:cxn modelId="{B0A2A066-24E6-4623-AD5E-7426E1EB16CB}" type="presParOf" srcId="{F04D5714-868D-4BD4-8F82-63FFDF0EF97A}" destId="{9EF807C4-E749-41DA-B815-F81357B307DE}" srcOrd="0" destOrd="0" presId="urn:microsoft.com/office/officeart/2005/8/layout/hierarchy1"/>
    <dgm:cxn modelId="{226E09D8-B6F5-45DD-82D3-8678FA9B2249}" type="presParOf" srcId="{F04D5714-868D-4BD4-8F82-63FFDF0EF97A}" destId="{B0E138C1-04B1-451C-B4B8-5421D9686C9C}" srcOrd="1" destOrd="0" presId="urn:microsoft.com/office/officeart/2005/8/layout/hierarchy1"/>
    <dgm:cxn modelId="{5AB8A7A7-A369-4813-B0D3-0C413C1964E1}" type="presParOf" srcId="{29DF2D46-6C78-4B1C-91FD-9843837DF28B}" destId="{A1C9B82F-425A-451B-AB57-253323CAB40A}" srcOrd="1" destOrd="0" presId="urn:microsoft.com/office/officeart/2005/8/layout/hierarchy1"/>
    <dgm:cxn modelId="{BBC6237B-F5B4-49C3-B8E2-7B1CC045DF36}" type="presParOf" srcId="{0D6F1461-398B-4C22-B7AA-F68586EA86D3}" destId="{DBC0AEB4-09D9-45B3-B215-3EDB280DA9A8}" srcOrd="2" destOrd="0" presId="urn:microsoft.com/office/officeart/2005/8/layout/hierarchy1"/>
    <dgm:cxn modelId="{D6072F1D-60AB-4D00-871D-43CCA932D653}" type="presParOf" srcId="{0D6F1461-398B-4C22-B7AA-F68586EA86D3}" destId="{A6B9C669-8668-40F0-9827-6320EC2917FC}" srcOrd="3" destOrd="0" presId="urn:microsoft.com/office/officeart/2005/8/layout/hierarchy1"/>
    <dgm:cxn modelId="{F67D3CE6-041F-4F82-9788-CD5A900367E1}" type="presParOf" srcId="{A6B9C669-8668-40F0-9827-6320EC2917FC}" destId="{8181DEF9-2A5B-4ED4-9AF3-FA75C3A9B028}" srcOrd="0" destOrd="0" presId="urn:microsoft.com/office/officeart/2005/8/layout/hierarchy1"/>
    <dgm:cxn modelId="{3EBFFFE4-4DC5-4D46-88DC-153F07B6B76E}" type="presParOf" srcId="{8181DEF9-2A5B-4ED4-9AF3-FA75C3A9B028}" destId="{2FDB6AFE-06B5-4965-B85A-F93BD9011B7F}" srcOrd="0" destOrd="0" presId="urn:microsoft.com/office/officeart/2005/8/layout/hierarchy1"/>
    <dgm:cxn modelId="{720D04E8-0FD7-46BD-8830-D1E3E5CA98DF}" type="presParOf" srcId="{8181DEF9-2A5B-4ED4-9AF3-FA75C3A9B028}" destId="{6D6C4B56-1195-46E1-8C45-611B75E666D7}" srcOrd="1" destOrd="0" presId="urn:microsoft.com/office/officeart/2005/8/layout/hierarchy1"/>
    <dgm:cxn modelId="{2C80B061-90DA-4BAF-9202-D8D643A6DB0A}" type="presParOf" srcId="{A6B9C669-8668-40F0-9827-6320EC2917FC}" destId="{204E9131-E6FB-495B-A355-71D47E9D3DF4}" srcOrd="1" destOrd="0" presId="urn:microsoft.com/office/officeart/2005/8/layout/hierarchy1"/>
    <dgm:cxn modelId="{766465FA-5A40-477A-AFDB-012734ACD276}" type="presParOf" srcId="{0D6F1461-398B-4C22-B7AA-F68586EA86D3}" destId="{03B3B39B-E72A-4597-BB6C-0708889C2D25}" srcOrd="4" destOrd="0" presId="urn:microsoft.com/office/officeart/2005/8/layout/hierarchy1"/>
    <dgm:cxn modelId="{45B32F74-1D1F-406B-836A-B020DCFFC7DB}" type="presParOf" srcId="{0D6F1461-398B-4C22-B7AA-F68586EA86D3}" destId="{404D187B-5D6D-4AB8-B697-4E247B169CB0}" srcOrd="5" destOrd="0" presId="urn:microsoft.com/office/officeart/2005/8/layout/hierarchy1"/>
    <dgm:cxn modelId="{46D46677-0C14-4E37-94F7-3FA2362651A9}" type="presParOf" srcId="{404D187B-5D6D-4AB8-B697-4E247B169CB0}" destId="{487DB0F4-B540-4A10-94CF-AB0BF06B6EB5}" srcOrd="0" destOrd="0" presId="urn:microsoft.com/office/officeart/2005/8/layout/hierarchy1"/>
    <dgm:cxn modelId="{82483CBD-B400-4D2C-8800-298F1F09E6C1}" type="presParOf" srcId="{487DB0F4-B540-4A10-94CF-AB0BF06B6EB5}" destId="{28CB2E89-9997-4B2A-BFF9-81147480725D}" srcOrd="0" destOrd="0" presId="urn:microsoft.com/office/officeart/2005/8/layout/hierarchy1"/>
    <dgm:cxn modelId="{111FED34-2F5F-4242-9F26-9BA027DAA948}" type="presParOf" srcId="{487DB0F4-B540-4A10-94CF-AB0BF06B6EB5}" destId="{74F004AC-5196-4374-B297-4B378E10567C}" srcOrd="1" destOrd="0" presId="urn:microsoft.com/office/officeart/2005/8/layout/hierarchy1"/>
    <dgm:cxn modelId="{CDDB58F2-7AB2-430C-9A99-D5079013777C}" type="presParOf" srcId="{404D187B-5D6D-4AB8-B697-4E247B169CB0}" destId="{8C74B879-22D7-4B1C-90AC-094DF2B4BDCF}"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0B3D314-D600-44BE-8132-CB1B5F7D764D}" type="datetimeFigureOut">
              <a:rPr lang="en-US" smtClean="0"/>
              <a:pPr/>
              <a:t>01/01/2013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E0B19FC-4BB4-455C-846D-8FDF5B08E63E}" type="slidenum">
              <a:rPr lang="en-US" smtClean="0"/>
              <a:pPr/>
              <a:t>‹#›</a:t>
            </a:fld>
            <a:endParaRPr lang="en-US"/>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B3D314-D600-44BE-8132-CB1B5F7D764D}" type="datetimeFigureOut">
              <a:rPr lang="en-US" smtClean="0"/>
              <a:pPr/>
              <a:t>01/01/2013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B19FC-4BB4-455C-846D-8FDF5B08E63E}" type="slidenum">
              <a:rPr lang="en-US" smtClean="0"/>
              <a:pPr/>
              <a:t>‹#›</a:t>
            </a:fld>
            <a:endParaRPr lang="en-US"/>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B3D314-D600-44BE-8132-CB1B5F7D764D}" type="datetimeFigureOut">
              <a:rPr lang="en-US" smtClean="0"/>
              <a:pPr/>
              <a:t>01/01/2013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B19FC-4BB4-455C-846D-8FDF5B08E63E}" type="slidenum">
              <a:rPr lang="en-US" smtClean="0"/>
              <a:pPr/>
              <a:t>‹#›</a:t>
            </a:fld>
            <a:endParaRPr lang="en-US"/>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0B3D314-D600-44BE-8132-CB1B5F7D764D}" type="datetimeFigureOut">
              <a:rPr lang="en-US" smtClean="0"/>
              <a:pPr/>
              <a:t>01/01/2013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E0B19FC-4BB4-455C-846D-8FDF5B08E63E}" type="slidenum">
              <a:rPr lang="en-US" smtClean="0"/>
              <a:pPr/>
              <a:t>‹#›</a:t>
            </a:fld>
            <a:endParaRPr lang="en-US"/>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B0B3D314-D600-44BE-8132-CB1B5F7D764D}" type="datetimeFigureOut">
              <a:rPr lang="en-US" smtClean="0"/>
              <a:pPr/>
              <a:t>01/01/2013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E0B19FC-4BB4-455C-846D-8FDF5B08E63E}"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0B3D314-D600-44BE-8132-CB1B5F7D764D}" type="datetimeFigureOut">
              <a:rPr lang="en-US" smtClean="0"/>
              <a:pPr/>
              <a:t>01/01/2013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E0B19FC-4BB4-455C-846D-8FDF5B08E63E}" type="slidenum">
              <a:rPr lang="en-US" smtClean="0"/>
              <a:pPr/>
              <a:t>‹#›</a:t>
            </a:fld>
            <a:endParaRPr lang="en-US"/>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B0B3D314-D600-44BE-8132-CB1B5F7D764D}" type="datetimeFigureOut">
              <a:rPr lang="en-US" smtClean="0"/>
              <a:pPr/>
              <a:t>01/01/2013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E0B19FC-4BB4-455C-846D-8FDF5B08E63E}"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0B3D314-D600-44BE-8132-CB1B5F7D764D}" type="datetimeFigureOut">
              <a:rPr lang="en-US" smtClean="0"/>
              <a:pPr/>
              <a:t>01/01/2013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B19FC-4BB4-455C-846D-8FDF5B08E63E}" type="slidenum">
              <a:rPr lang="en-US" smtClean="0"/>
              <a:pPr/>
              <a:t>‹#›</a:t>
            </a:fld>
            <a:endParaRPr lang="en-US"/>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0B3D314-D600-44BE-8132-CB1B5F7D764D}" type="datetimeFigureOut">
              <a:rPr lang="en-US" smtClean="0"/>
              <a:pPr/>
              <a:t>01/01/2013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B19FC-4BB4-455C-846D-8FDF5B08E63E}" type="slidenum">
              <a:rPr lang="en-US" smtClean="0"/>
              <a:pPr/>
              <a:t>‹#›</a:t>
            </a:fld>
            <a:endParaRPr lang="en-US"/>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0B3D314-D600-44BE-8132-CB1B5F7D764D}" type="datetimeFigureOut">
              <a:rPr lang="en-US" smtClean="0"/>
              <a:pPr/>
              <a:t>01/01/2013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B19FC-4BB4-455C-846D-8FDF5B08E63E}" type="slidenum">
              <a:rPr lang="en-US" smtClean="0"/>
              <a:pPr/>
              <a:t>‹#›</a:t>
            </a:fld>
            <a:endParaRPr lang="en-US"/>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B0B3D314-D600-44BE-8132-CB1B5F7D764D}" type="datetimeFigureOut">
              <a:rPr lang="en-US" smtClean="0"/>
              <a:pPr/>
              <a:t>01/01/2013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E0B19FC-4BB4-455C-846D-8FDF5B08E63E}"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0B3D314-D600-44BE-8132-CB1B5F7D764D}" type="datetimeFigureOut">
              <a:rPr lang="en-US" smtClean="0"/>
              <a:pPr/>
              <a:t>01/01/2013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E0B19FC-4BB4-455C-846D-8FDF5B08E63E}"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fade thruBlk="1"/>
  </p:transition>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57200"/>
            <a:ext cx="8686800" cy="1524000"/>
          </a:xfrm>
        </p:spPr>
        <p:txBody>
          <a:bodyPr>
            <a:noAutofit/>
          </a:bodyPr>
          <a:lstStyle/>
          <a:p>
            <a:pPr algn="ctr"/>
            <a:r>
              <a:rPr lang="en-US" sz="4400" dirty="0" smtClean="0">
                <a:solidFill>
                  <a:schemeClr val="tx1"/>
                </a:solidFill>
                <a:latin typeface="Algerian" pitchFamily="82" charset="0"/>
              </a:rPr>
              <a:t>Types </a:t>
            </a:r>
            <a:r>
              <a:rPr lang="en-US" sz="4400" smtClean="0">
                <a:solidFill>
                  <a:schemeClr val="tx1"/>
                </a:solidFill>
                <a:latin typeface="Algerian" pitchFamily="82" charset="0"/>
              </a:rPr>
              <a:t>of </a:t>
            </a:r>
            <a:r>
              <a:rPr lang="en-US" sz="4400" smtClean="0">
                <a:solidFill>
                  <a:schemeClr val="tx1"/>
                </a:solidFill>
                <a:latin typeface="Algerian" pitchFamily="82" charset="0"/>
              </a:rPr>
              <a:t>Bank</a:t>
            </a:r>
            <a:r>
              <a:rPr lang="en-US" sz="4400" u="sng" dirty="0" smtClean="0">
                <a:solidFill>
                  <a:schemeClr val="tx1"/>
                </a:solidFill>
                <a:latin typeface="Algerian" pitchFamily="82" charset="0"/>
              </a:rPr>
              <a:t/>
            </a:r>
            <a:br>
              <a:rPr lang="en-US" sz="4400" u="sng" dirty="0" smtClean="0">
                <a:solidFill>
                  <a:schemeClr val="tx1"/>
                </a:solidFill>
                <a:latin typeface="Algerian" pitchFamily="82" charset="0"/>
              </a:rPr>
            </a:br>
            <a:endParaRPr lang="en-US" sz="4400" u="sng" dirty="0"/>
          </a:p>
        </p:txBody>
      </p:sp>
      <p:sp>
        <p:nvSpPr>
          <p:cNvPr id="3" name="Content Placeholder 2"/>
          <p:cNvSpPr>
            <a:spLocks noGrp="1"/>
          </p:cNvSpPr>
          <p:nvPr>
            <p:ph sz="half" idx="1"/>
          </p:nvPr>
        </p:nvSpPr>
        <p:spPr>
          <a:xfrm>
            <a:off x="4343400" y="1905000"/>
            <a:ext cx="4495800" cy="4724400"/>
          </a:xfrm>
        </p:spPr>
        <p:txBody>
          <a:bodyPr/>
          <a:lstStyle/>
          <a:p>
            <a:pPr>
              <a:buNone/>
            </a:pPr>
            <a:r>
              <a:rPr lang="en-US" dirty="0" smtClean="0"/>
              <a:t>	</a:t>
            </a:r>
          </a:p>
          <a:p>
            <a:pPr algn="ctr">
              <a:buNone/>
            </a:pPr>
            <a:endParaRPr lang="en-US" dirty="0" smtClean="0">
              <a:solidFill>
                <a:schemeClr val="tx1"/>
              </a:solidFill>
              <a:latin typeface="Franklin Gothic Medium" pitchFamily="34" charset="0"/>
            </a:endParaRPr>
          </a:p>
          <a:p>
            <a:pPr algn="ctr">
              <a:buNone/>
            </a:pPr>
            <a:endParaRPr lang="en-US" dirty="0" smtClean="0">
              <a:solidFill>
                <a:schemeClr val="tx1"/>
              </a:solidFill>
              <a:latin typeface="Franklin Gothic Medium" pitchFamily="34" charset="0"/>
            </a:endParaRPr>
          </a:p>
          <a:p>
            <a:pPr algn="ctr">
              <a:buNone/>
            </a:pPr>
            <a:r>
              <a:rPr lang="en-US" dirty="0" smtClean="0">
                <a:solidFill>
                  <a:schemeClr val="tx1"/>
                </a:solidFill>
                <a:latin typeface="Franklin Gothic Medium" pitchFamily="34" charset="0"/>
              </a:rPr>
              <a:t>Presented by :-</a:t>
            </a:r>
          </a:p>
          <a:p>
            <a:pPr>
              <a:buNone/>
            </a:pPr>
            <a:endParaRPr lang="en-US" dirty="0" smtClean="0">
              <a:solidFill>
                <a:schemeClr val="tx1"/>
              </a:solidFill>
              <a:latin typeface="Franklin Gothic Medium" pitchFamily="34" charset="0"/>
            </a:endParaRPr>
          </a:p>
          <a:p>
            <a:pPr algn="r">
              <a:buNone/>
            </a:pPr>
            <a:r>
              <a:rPr lang="en-US" dirty="0" smtClean="0">
                <a:solidFill>
                  <a:schemeClr val="tx1"/>
                </a:solidFill>
                <a:latin typeface="Franklin Gothic Medium" pitchFamily="34" charset="0"/>
              </a:rPr>
              <a:t>	Surabhi Prajapati </a:t>
            </a:r>
          </a:p>
          <a:p>
            <a:pPr algn="r">
              <a:buNone/>
            </a:pPr>
            <a:r>
              <a:rPr lang="en-US" dirty="0" smtClean="0">
                <a:solidFill>
                  <a:schemeClr val="tx1"/>
                </a:solidFill>
                <a:latin typeface="Franklin Gothic Medium" pitchFamily="34" charset="0"/>
              </a:rPr>
              <a:t>	Somya Agrawal</a:t>
            </a:r>
            <a:endParaRPr lang="en-US" dirty="0">
              <a:solidFill>
                <a:schemeClr val="tx1"/>
              </a:solidFill>
              <a:latin typeface="Franklin Gothic Medium" pitchFamily="34" charset="0"/>
            </a:endParaRPr>
          </a:p>
        </p:txBody>
      </p:sp>
      <p:pic>
        <p:nvPicPr>
          <p:cNvPr id="5" name="Picture 2"/>
          <p:cNvPicPr>
            <a:picLocks noGrp="1" noChangeAspect="1" noChangeArrowheads="1"/>
          </p:cNvPicPr>
          <p:nvPr>
            <p:ph sz="half" idx="2"/>
          </p:nvPr>
        </p:nvPicPr>
        <p:blipFill>
          <a:blip r:embed="rId2"/>
          <a:srcRect/>
          <a:stretch>
            <a:fillRect/>
          </a:stretch>
        </p:blipFill>
        <p:spPr bwMode="auto">
          <a:xfrm>
            <a:off x="0" y="2438400"/>
            <a:ext cx="4495800" cy="4191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lgerian" pitchFamily="82" charset="0"/>
              </a:rPr>
              <a:t>Regional rural banks</a:t>
            </a:r>
            <a:endParaRPr lang="en-US" dirty="0">
              <a:solidFill>
                <a:schemeClr val="tx1"/>
              </a:solidFill>
              <a:latin typeface="Algerian" pitchFamily="82" charset="0"/>
            </a:endParaRPr>
          </a:p>
        </p:txBody>
      </p:sp>
      <p:sp>
        <p:nvSpPr>
          <p:cNvPr id="3" name="Content Placeholder 2"/>
          <p:cNvSpPr>
            <a:spLocks noGrp="1"/>
          </p:cNvSpPr>
          <p:nvPr>
            <p:ph sz="half" idx="1"/>
          </p:nvPr>
        </p:nvSpPr>
        <p:spPr/>
        <p:txBody>
          <a:bodyPr>
            <a:noAutofit/>
          </a:bodyPr>
          <a:lstStyle/>
          <a:p>
            <a:pPr>
              <a:buClr>
                <a:schemeClr val="accent1">
                  <a:lumMod val="50000"/>
                </a:schemeClr>
              </a:buClr>
            </a:pPr>
            <a:r>
              <a:rPr lang="en-US" sz="2000" dirty="0" smtClean="0">
                <a:solidFill>
                  <a:schemeClr val="tx1"/>
                </a:solidFill>
                <a:latin typeface="Times New Roman" pitchFamily="18" charset="0"/>
                <a:cs typeface="Times New Roman" pitchFamily="18" charset="0"/>
              </a:rPr>
              <a:t>They were set up on the recommendation of Narasimham Committee in 1975. </a:t>
            </a:r>
          </a:p>
          <a:p>
            <a:pPr>
              <a:buClr>
                <a:schemeClr val="accent1">
                  <a:lumMod val="50000"/>
                </a:schemeClr>
              </a:buClr>
            </a:pPr>
            <a:r>
              <a:rPr lang="en-US" sz="2000" dirty="0" smtClean="0">
                <a:solidFill>
                  <a:schemeClr val="tx1"/>
                </a:solidFill>
                <a:latin typeface="Times New Roman" pitchFamily="18" charset="0"/>
                <a:cs typeface="Times New Roman" pitchFamily="18" charset="0"/>
              </a:rPr>
              <a:t>The objective was to provide credit and other facilities to small and marginal farmers, agricultural labours and artisans. </a:t>
            </a:r>
          </a:p>
          <a:p>
            <a:pPr>
              <a:buClr>
                <a:schemeClr val="accent1">
                  <a:lumMod val="50000"/>
                </a:schemeClr>
              </a:buClr>
            </a:pPr>
            <a:r>
              <a:rPr lang="en-US" sz="2000" dirty="0" smtClean="0">
                <a:solidFill>
                  <a:schemeClr val="tx1"/>
                </a:solidFill>
                <a:latin typeface="Times New Roman" pitchFamily="18" charset="0"/>
                <a:cs typeface="Times New Roman" pitchFamily="18" charset="0"/>
              </a:rPr>
              <a:t>RRBs are working in all states except GOA and Sikkim.</a:t>
            </a:r>
          </a:p>
          <a:p>
            <a:pPr>
              <a:buClr>
                <a:schemeClr val="accent1">
                  <a:lumMod val="50000"/>
                </a:schemeClr>
              </a:buClr>
            </a:pPr>
            <a:r>
              <a:rPr lang="en-US" sz="2000" dirty="0" smtClean="0">
                <a:solidFill>
                  <a:schemeClr val="tx1"/>
                </a:solidFill>
                <a:latin typeface="Times New Roman" pitchFamily="18" charset="0"/>
                <a:cs typeface="Times New Roman" pitchFamily="18" charset="0"/>
              </a:rPr>
              <a:t>They are governed by Regional Rural Bank act, 1976</a:t>
            </a:r>
          </a:p>
          <a:p>
            <a:pPr>
              <a:buClr>
                <a:schemeClr val="accent1">
                  <a:lumMod val="50000"/>
                </a:schemeClr>
              </a:buClr>
            </a:pPr>
            <a:r>
              <a:rPr lang="en-US" sz="2000" dirty="0" smtClean="0">
                <a:solidFill>
                  <a:schemeClr val="tx1"/>
                </a:solidFill>
                <a:latin typeface="Times New Roman" pitchFamily="18" charset="0"/>
                <a:cs typeface="Times New Roman" pitchFamily="18" charset="0"/>
              </a:rPr>
              <a:t>50% capital is provided by central govt., 15% by state govt., 35% by sponsoring public sector bank. </a:t>
            </a:r>
          </a:p>
        </p:txBody>
      </p:sp>
      <p:sp>
        <p:nvSpPr>
          <p:cNvPr id="4" name="Content Placeholder 3"/>
          <p:cNvSpPr>
            <a:spLocks noGrp="1"/>
          </p:cNvSpPr>
          <p:nvPr>
            <p:ph sz="half" idx="2"/>
          </p:nvPr>
        </p:nvSpPr>
        <p:spPr/>
        <p:txBody>
          <a:bodyPr>
            <a:normAutofit fontScale="92500" lnSpcReduction="10000"/>
          </a:bodyPr>
          <a:lstStyle/>
          <a:p>
            <a:pPr>
              <a:buNone/>
            </a:pPr>
            <a:r>
              <a:rPr lang="en-US" b="1" dirty="0" smtClean="0">
                <a:solidFill>
                  <a:schemeClr val="tx1"/>
                </a:solidFill>
              </a:rPr>
              <a:t>Features of RRB:</a:t>
            </a:r>
            <a:endParaRPr lang="en-US" dirty="0" smtClean="0">
              <a:solidFill>
                <a:schemeClr val="tx1"/>
              </a:solidFill>
            </a:endParaRPr>
          </a:p>
          <a:p>
            <a:pPr lvl="0">
              <a:buClr>
                <a:schemeClr val="accent1">
                  <a:lumMod val="50000"/>
                </a:schemeClr>
              </a:buClr>
            </a:pPr>
            <a:r>
              <a:rPr lang="en-US" sz="2200" dirty="0" smtClean="0">
                <a:solidFill>
                  <a:schemeClr val="tx1"/>
                </a:solidFill>
                <a:latin typeface="Times New Roman" pitchFamily="18" charset="0"/>
                <a:cs typeface="Times New Roman" pitchFamily="18" charset="0"/>
              </a:rPr>
              <a:t>The area of RRB is limited to only a region, comprising of some district of a state</a:t>
            </a:r>
          </a:p>
          <a:p>
            <a:pPr lvl="0">
              <a:buClr>
                <a:schemeClr val="accent1">
                  <a:lumMod val="50000"/>
                </a:schemeClr>
              </a:buClr>
            </a:pPr>
            <a:r>
              <a:rPr lang="en-US" sz="2200" dirty="0" smtClean="0">
                <a:solidFill>
                  <a:schemeClr val="tx1"/>
                </a:solidFill>
                <a:latin typeface="Times New Roman" pitchFamily="18" charset="0"/>
                <a:cs typeface="Times New Roman" pitchFamily="18" charset="0"/>
              </a:rPr>
              <a:t>These banks grant loan only to the rural agriculture sector and small artisans.</a:t>
            </a:r>
          </a:p>
          <a:p>
            <a:pPr lvl="0">
              <a:buClr>
                <a:schemeClr val="accent1">
                  <a:lumMod val="50000"/>
                </a:schemeClr>
              </a:buClr>
            </a:pPr>
            <a:r>
              <a:rPr lang="en-US" sz="2200" dirty="0" smtClean="0">
                <a:solidFill>
                  <a:schemeClr val="tx1"/>
                </a:solidFill>
                <a:latin typeface="Times New Roman" pitchFamily="18" charset="0"/>
                <a:cs typeface="Times New Roman" pitchFamily="18" charset="0"/>
              </a:rPr>
              <a:t>The lending rates would be some what lower than the commercial banks.</a:t>
            </a:r>
          </a:p>
          <a:p>
            <a:pPr lvl="0">
              <a:buClr>
                <a:schemeClr val="accent1">
                  <a:lumMod val="50000"/>
                </a:schemeClr>
              </a:buClr>
            </a:pPr>
            <a:r>
              <a:rPr lang="en-US" sz="2200" dirty="0" smtClean="0">
                <a:solidFill>
                  <a:schemeClr val="tx1"/>
                </a:solidFill>
                <a:latin typeface="Times New Roman" pitchFamily="18" charset="0"/>
                <a:cs typeface="Times New Roman" pitchFamily="18" charset="0"/>
              </a:rPr>
              <a:t>These are intended to eliminate money lenders.</a:t>
            </a:r>
          </a:p>
          <a:p>
            <a:pPr lvl="0">
              <a:buClr>
                <a:schemeClr val="accent1">
                  <a:lumMod val="50000"/>
                </a:schemeClr>
              </a:buClr>
            </a:pPr>
            <a:r>
              <a:rPr lang="en-US" sz="2200" dirty="0" smtClean="0">
                <a:solidFill>
                  <a:schemeClr val="tx1"/>
                </a:solidFill>
                <a:latin typeface="Times New Roman" pitchFamily="18" charset="0"/>
                <a:cs typeface="Times New Roman" pitchFamily="18" charset="0"/>
              </a:rPr>
              <a:t>These banks are to supplement the effort of cooperative banks.</a:t>
            </a:r>
          </a:p>
          <a:p>
            <a:endParaRPr lang="en-US" sz="2200" dirty="0">
              <a:latin typeface="Times New Roman" pitchFamily="18" charset="0"/>
              <a:cs typeface="Times New Roman"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lgerian" pitchFamily="82" charset="0"/>
              </a:rPr>
              <a:t>Cooperative banks</a:t>
            </a:r>
            <a:endParaRPr lang="en-US" dirty="0">
              <a:solidFill>
                <a:schemeClr val="tx1"/>
              </a:solidFill>
              <a:latin typeface="Algerian" pitchFamily="82" charset="0"/>
            </a:endParaRPr>
          </a:p>
        </p:txBody>
      </p:sp>
      <p:sp>
        <p:nvSpPr>
          <p:cNvPr id="3" name="Content Placeholder 2"/>
          <p:cNvSpPr>
            <a:spLocks noGrp="1"/>
          </p:cNvSpPr>
          <p:nvPr>
            <p:ph sz="half" idx="1"/>
          </p:nvPr>
        </p:nvSpPr>
        <p:spPr/>
        <p:txBody>
          <a:bodyPr>
            <a:noAutofit/>
          </a:bodyPr>
          <a:lstStyle/>
          <a:p>
            <a:pPr>
              <a:buClr>
                <a:schemeClr val="accent1">
                  <a:lumMod val="50000"/>
                </a:schemeClr>
              </a:buClr>
            </a:pPr>
            <a:r>
              <a:rPr lang="en-US" sz="2400" dirty="0" smtClean="0">
                <a:solidFill>
                  <a:schemeClr val="tx1"/>
                </a:solidFill>
                <a:latin typeface="Times New Roman" pitchFamily="18" charset="0"/>
                <a:cs typeface="Times New Roman" pitchFamily="18" charset="0"/>
              </a:rPr>
              <a:t>Cooperative banking is a small scale banking carried on a no profit no loss basis for mutual cooperation and help.</a:t>
            </a:r>
          </a:p>
          <a:p>
            <a:pPr>
              <a:buClr>
                <a:schemeClr val="accent1">
                  <a:lumMod val="50000"/>
                </a:schemeClr>
              </a:buClr>
            </a:pPr>
            <a:r>
              <a:rPr lang="en-US" sz="2400" dirty="0" smtClean="0">
                <a:solidFill>
                  <a:schemeClr val="tx1"/>
                </a:solidFill>
                <a:latin typeface="Times New Roman" pitchFamily="18" charset="0"/>
                <a:cs typeface="Times New Roman" pitchFamily="18" charset="0"/>
              </a:rPr>
              <a:t>Engaged in financing rural and agricultural development.</a:t>
            </a:r>
          </a:p>
          <a:p>
            <a:pPr>
              <a:buClr>
                <a:schemeClr val="accent1">
                  <a:lumMod val="50000"/>
                </a:schemeClr>
              </a:buClr>
            </a:pPr>
            <a:r>
              <a:rPr lang="en-US" sz="2400" dirty="0" smtClean="0">
                <a:solidFill>
                  <a:schemeClr val="tx1"/>
                </a:solidFill>
                <a:latin typeface="Times New Roman" pitchFamily="18" charset="0"/>
                <a:cs typeface="Times New Roman" pitchFamily="18" charset="0"/>
              </a:rPr>
              <a:t>They are established under the Cooperative Credit Societies Act of 1904.</a:t>
            </a:r>
            <a:endParaRPr lang="en-US" sz="2400" dirty="0">
              <a:solidFill>
                <a:schemeClr val="tx1"/>
              </a:solidFill>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fontScale="25000" lnSpcReduction="20000"/>
          </a:bodyPr>
          <a:lstStyle/>
          <a:p>
            <a:pPr>
              <a:buClr>
                <a:schemeClr val="accent1">
                  <a:lumMod val="50000"/>
                </a:schemeClr>
              </a:buClr>
              <a:buNone/>
            </a:pPr>
            <a:r>
              <a:rPr lang="en-US" sz="8000" b="1" dirty="0" smtClean="0">
                <a:solidFill>
                  <a:schemeClr val="tx1"/>
                </a:solidFill>
                <a:latin typeface="Times New Roman" pitchFamily="18" charset="0"/>
                <a:cs typeface="Times New Roman" pitchFamily="18" charset="0"/>
              </a:rPr>
              <a:t>Feature of cooperative banks:</a:t>
            </a:r>
            <a:endParaRPr lang="en-US" sz="8000" dirty="0" smtClean="0">
              <a:solidFill>
                <a:schemeClr val="tx1"/>
              </a:solidFill>
              <a:latin typeface="Times New Roman" pitchFamily="18" charset="0"/>
              <a:cs typeface="Times New Roman" pitchFamily="18" charset="0"/>
            </a:endParaRPr>
          </a:p>
          <a:p>
            <a:pPr lvl="0">
              <a:buClr>
                <a:schemeClr val="accent1">
                  <a:lumMod val="50000"/>
                </a:schemeClr>
              </a:buClr>
            </a:pPr>
            <a:r>
              <a:rPr lang="en-US" sz="8000" dirty="0" smtClean="0">
                <a:solidFill>
                  <a:schemeClr val="tx1"/>
                </a:solidFill>
                <a:latin typeface="Times New Roman" pitchFamily="18" charset="0"/>
                <a:cs typeface="Times New Roman" pitchFamily="18" charset="0"/>
              </a:rPr>
              <a:t>Government  sponsored, supported and subsidized financial agencies in India.</a:t>
            </a:r>
          </a:p>
          <a:p>
            <a:pPr lvl="0">
              <a:buClr>
                <a:schemeClr val="accent1">
                  <a:lumMod val="50000"/>
                </a:schemeClr>
              </a:buClr>
            </a:pPr>
            <a:r>
              <a:rPr lang="en-US" sz="8000" dirty="0" smtClean="0">
                <a:solidFill>
                  <a:schemeClr val="tx1"/>
                </a:solidFill>
                <a:latin typeface="Times New Roman" pitchFamily="18" charset="0"/>
                <a:cs typeface="Times New Roman" pitchFamily="18" charset="0"/>
              </a:rPr>
              <a:t>Work on the principle of cooperation, self help and mutual help. </a:t>
            </a:r>
          </a:p>
          <a:p>
            <a:pPr lvl="0">
              <a:buClr>
                <a:schemeClr val="accent1">
                  <a:lumMod val="50000"/>
                </a:schemeClr>
              </a:buClr>
            </a:pPr>
            <a:r>
              <a:rPr lang="en-US" sz="8000" dirty="0" smtClean="0">
                <a:solidFill>
                  <a:schemeClr val="tx1"/>
                </a:solidFill>
                <a:latin typeface="Times New Roman" pitchFamily="18" charset="0"/>
                <a:cs typeface="Times New Roman" pitchFamily="18" charset="0"/>
              </a:rPr>
              <a:t>They function on “no profit no loss” basis.</a:t>
            </a:r>
          </a:p>
          <a:p>
            <a:pPr lvl="0">
              <a:buClr>
                <a:schemeClr val="accent1">
                  <a:lumMod val="50000"/>
                </a:schemeClr>
              </a:buClr>
            </a:pPr>
            <a:r>
              <a:rPr lang="en-US" sz="8000" dirty="0" smtClean="0">
                <a:solidFill>
                  <a:schemeClr val="tx1"/>
                </a:solidFill>
                <a:latin typeface="Times New Roman" pitchFamily="18" charset="0"/>
                <a:cs typeface="Times New Roman" pitchFamily="18" charset="0"/>
              </a:rPr>
              <a:t>Perform limited banking functions.</a:t>
            </a:r>
          </a:p>
          <a:p>
            <a:pPr lvl="0">
              <a:buClr>
                <a:schemeClr val="accent1">
                  <a:lumMod val="50000"/>
                </a:schemeClr>
              </a:buClr>
            </a:pPr>
            <a:r>
              <a:rPr lang="en-US" sz="8000" dirty="0" smtClean="0">
                <a:solidFill>
                  <a:schemeClr val="tx1"/>
                </a:solidFill>
                <a:latin typeface="Times New Roman" pitchFamily="18" charset="0"/>
                <a:cs typeface="Times New Roman" pitchFamily="18" charset="0"/>
              </a:rPr>
              <a:t>Some of them are scheduled banks but most are non- scheduled banks.</a:t>
            </a:r>
          </a:p>
          <a:p>
            <a:pPr lvl="0">
              <a:buClr>
                <a:schemeClr val="accent1">
                  <a:lumMod val="50000"/>
                </a:schemeClr>
              </a:buClr>
            </a:pPr>
            <a:r>
              <a:rPr lang="en-US" sz="8000" dirty="0" smtClean="0">
                <a:solidFill>
                  <a:schemeClr val="tx1"/>
                </a:solidFill>
                <a:latin typeface="Times New Roman" pitchFamily="18" charset="0"/>
                <a:cs typeface="Times New Roman" pitchFamily="18" charset="0"/>
              </a:rPr>
              <a:t>Cooperative banks are financial intermediaries only because a significant amount of their borrowings is from the RBI, NABARD, central and state government and cooperative apex institutions.</a:t>
            </a:r>
          </a:p>
          <a:p>
            <a:endParaRPr lang="en-US" dirty="0"/>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lgerian" pitchFamily="82" charset="0"/>
              </a:rPr>
              <a:t>Cont…</a:t>
            </a:r>
            <a:endParaRPr lang="en-US" dirty="0">
              <a:solidFill>
                <a:schemeClr val="tx1"/>
              </a:solidFill>
              <a:latin typeface="Algerian" pitchFamily="82" charset="0"/>
            </a:endParaRPr>
          </a:p>
        </p:txBody>
      </p:sp>
      <p:sp>
        <p:nvSpPr>
          <p:cNvPr id="3" name="Content Placeholder 2"/>
          <p:cNvSpPr>
            <a:spLocks noGrp="1"/>
          </p:cNvSpPr>
          <p:nvPr>
            <p:ph sz="half" idx="1"/>
          </p:nvPr>
        </p:nvSpPr>
        <p:spPr/>
        <p:txBody>
          <a:bodyPr>
            <a:normAutofit/>
          </a:bodyPr>
          <a:lstStyle/>
          <a:p>
            <a:pPr>
              <a:buNone/>
            </a:pPr>
            <a:r>
              <a:rPr lang="en-US" sz="3200" b="1" dirty="0" smtClean="0">
                <a:solidFill>
                  <a:schemeClr val="tx1"/>
                </a:solidFill>
              </a:rPr>
              <a:t>Characteristics</a:t>
            </a:r>
          </a:p>
          <a:p>
            <a:r>
              <a:rPr lang="en-US" sz="3200" dirty="0" smtClean="0">
                <a:solidFill>
                  <a:schemeClr val="tx1"/>
                </a:solidFill>
              </a:rPr>
              <a:t>Customer owned Entity</a:t>
            </a:r>
          </a:p>
          <a:p>
            <a:endParaRPr lang="en-US" sz="3200" dirty="0" smtClean="0">
              <a:solidFill>
                <a:schemeClr val="tx1"/>
              </a:solidFill>
            </a:endParaRPr>
          </a:p>
          <a:p>
            <a:r>
              <a:rPr lang="en-US" sz="3200" dirty="0" smtClean="0">
                <a:solidFill>
                  <a:schemeClr val="tx1"/>
                </a:solidFill>
              </a:rPr>
              <a:t>Democratic Control</a:t>
            </a:r>
          </a:p>
          <a:p>
            <a:endParaRPr lang="en-US" sz="3200" dirty="0" smtClean="0">
              <a:solidFill>
                <a:schemeClr val="tx1"/>
              </a:solidFill>
            </a:endParaRPr>
          </a:p>
          <a:p>
            <a:r>
              <a:rPr lang="en-US" sz="3200" dirty="0" smtClean="0">
                <a:solidFill>
                  <a:schemeClr val="tx1"/>
                </a:solidFill>
              </a:rPr>
              <a:t>Profit Allocation</a:t>
            </a:r>
            <a:endParaRPr lang="en-US" sz="3200" dirty="0">
              <a:solidFill>
                <a:schemeClr val="tx1"/>
              </a:solidFill>
            </a:endParaRPr>
          </a:p>
        </p:txBody>
      </p:sp>
      <p:sp>
        <p:nvSpPr>
          <p:cNvPr id="4" name="Content Placeholder 3"/>
          <p:cNvSpPr>
            <a:spLocks noGrp="1"/>
          </p:cNvSpPr>
          <p:nvPr>
            <p:ph sz="half" idx="2"/>
          </p:nvPr>
        </p:nvSpPr>
        <p:spPr/>
        <p:txBody>
          <a:bodyPr/>
          <a:lstStyle/>
          <a:p>
            <a:endParaRPr lang="en-US" dirty="0"/>
          </a:p>
        </p:txBody>
      </p:sp>
      <p:sp>
        <p:nvSpPr>
          <p:cNvPr id="1026" name="AutoShape 2" descr="data:image/jpeg;base64,/9j/4AAQSkZJRgABAQAAAQABAAD/2wCEAAkGBhQREBQUEBIVFRQVFxcXFxgWGBYWHBkcFRwXHBQWIBwcICkgGxolHBYbHy8gJCcpLywsFx4xNTIqNSYsLCkBCQoKDgwOGQ8PGiwlHyUsLi8qNSksLCwuLCwqLSktLCwuLSwpLCwpLSwsKSwsLDQsLC4sLC8qLCksLiksKSkpLP/AABEIAEABEAMBIgACEQEDEQH/xAAcAAAABwEBAAAAAAAAAAAAAAAAAQIDBAUGBwj/xABGEAABAwIEAwQDDQYDCQAAAAABAgMRAAQFEiExBkFRBxMiYTJxgRQWIzRCVJGTobGz0dIzUnJzdLIVFyUkNlNikqLC4fH/xAAbAQACAwEBAQAAAAAAAAAAAAACAwABBQQGB//EAC4RAAEDAgUCBAcAAwAAAAAAAAEAAhEDBBIhMUFRBRMiYYGhFDJSYnGRsTSy0f/aAAwDAQACEQMRAD8A7fTN3eIaTmcUEj7/ACA5mqTG+LkMkoaGdwaGfRSfPqfIVmF3S3VZnFFR+7yA5Csm86mygCG5n2Wjb2D6gxPyHuVc4nxM45ozKE9flH8vVUvC+Ktk3Gh/fG3tHL1iqRDelJdb0rzTOr3Aq45ny2WkbSiW4I9d10BCwoAggg7Eag0dc7ssZctj4DKeaDsfyPmK2WC46i5SSgEKHpJI29uxr1Vpf07kRoeFk3Nk+h4tRysb23fEmf6gfhu1ybBcAfvHO7tmytQEnYBI6lR0FdZ7bviTP9QPw3aoMLW7b8OKds8wccdPerR6SUhRBMjUQANeQUTXU4S4rYs6zqVo3DqXQJ0zVPcdkmIITmDSFaTCXEk+rWJNZB9hSFFK0lKkmFJUCCCNwQdjU3DuI7hhwOtPuBYM6rUoK8lAmFA+dXPaFjtveXDb9vIUWwHpSU+JO2++mk+QoDEZLSpursqBtSCDuBp+VmkU6itXZdmzndIcu7m3tA4JQl5UKI8wSAN9pkTrFQuI+DnrHIpZQ4056DrZlJ0mPIxr0OsGgc0xKfTu6L34GuzVMmnE1ocN4AuX27dbRQUv5iNVeAJ3UvwwBy0mZFON8BvrvHLZpSFd0EqW6ZShIUJ8z7PKlljuE4XtuCRiGWvoY/qzwpYrWf5crWlXua7trhaRJQ2vX2an7YqhwnBnbl4MtJlwzIOmXLooqPICluY4bLoo3lCo1zmuyGu0ftQxSq13+XC1Slm7tnXUgy2leum4/wDoFU9rwy6ti4dBSPcxIcQrMFiN4ER15/JNCaTxqEVPqFs8SH8c76KpoVbcOcMu3zikMlAKE5iVlQGpgDQHX8qiW2GrcuAwmO8Lnd67AgkH2aTRBhiU83FPE5uLNok+QUShWgteC33Ll1hCmz3P7RySEJ0nciZ30jkamK7PVLSo211b3CkiShtXi9mpH0xRdpx2XO7qNs0gF/HO+k8eqyiUE6AEnyBNJIrddl2EKNz3+dACM6CgkhZJA1CY2E661nOJ8GVbPlKltrz5lgtqKgAVK0OghXlQOpENxKmXzH3LrcbD33HoqlpkrUlKRKlEJA6k6AVfns4v/m//AHt/nVXg3xpj+c3/AHCtN2kYy+3iK0tvuoSENkJStSRqDJgGiptbhLnJN1Wr99tGjGYJznZZ3FeD7u2QVvMKSgbqBSoD15SY9ZqjVXSuzLG333nmX3FOsd0or7w5wnUAanWCCrQ9PKsRhGAOXlwWbYA+kZJhKUAwFE9NvM0wtEAt3SKV08OqMuI8MGRpBVQqmlVuR2ZqXKWL60edAMtpXrpuOf2geys5hPDTtzde5Rlbd8QIckAFHpA5QTOnSiwEKxeUXglrtNVRqpTDJWtKEiVKISB1KjAH01s7LsudUB39wxbKWSG23VeNcGAcuhAPLc67Cql/h16xxBll8DN3rRSU6pUnOPED0+0UzCQki7pPkMdJAVViuEuWrqmn05XExIkGJEjUabVErXdqDZVi7yUgqUe7AAEkkpEADmarOIuE3LEN9+413jgCu6SVKWkHmrw5RrpvqdpioQpRuA5jMR8TguhYz8ae/mK++l2pmANTU53AHbi6eyiEd4qVnbfl1PqrXYRgDduPCMyuazv7Og9VYA6dUuajichJz/4sqre06VJrRmYH83Vbh/DilCXTlHQb/wDqomKYI43qkZ09QJI9Y/KthRVoO6LbGmGAQed1jtvqodiP6WRw3hErhT/hT+4Nz6zy++tTbWqG0hLaQkDkNKz/ABZx7b2AhZzuxo0iM3kVHZA8z7AazXZ1xrcYhfvF5QS2lmUNp9FPjSJ6qVHM/ZXbb21K3GFgz90yo24uKZqv+Ufr0Tvbd8SZ/qB+G7XPOGuLbzDEy2g9y74gl1CwhR/eSrTWOaT0muh9t3xJn+oH4btZ7A+5xbDWrJbqWbq3PwJVssawAOehggaiAdaafmyWlaua20bjbLZM+Xmlp7QcOuz/AKhhyUk7uIAX7SQErj/qqi484SRZOsuWpK2HwFNz49RBy9VAyI56xVg32MXeb4V1htsekvMowOZjKOXUineKeKLZN1h7LKu9t7FSMyxqFEFIMR6UBMyOe1QzGaYwsbVHwxJEGRmRpl7pzF+Dry7Wm4xK5tbZSkhIS4vKQlPIJ2G+ozb1K4ksW2cBZQ0+H0puB8IkQmSpeZI30BMUfGHAVxe3arq3cZcYdSkpcU5AQEgAjY+HQnTqafvsHbcwQsWTyHvcrud5U5QSnMpwp8vFp1AqiNcktlYHtEv0cJAEBv5UTGcQW3gFkhCikOqKVwYlIznL6iYmqzhCxvLhi4YtciWXI75a/CBptmGu3ICn+IHQcEw4AiQtUiRI0Xyqdwqx7swl6zZcSm47zPlUcudPhMeY0g9IE0vV3ousHt2zjAzqGSRMZ6+imcHcKt2180pV9brcGYJbZOYqJSZE8hEnblULA8WZt8TvRcKKEPF1rOPkEqOum0ydeRAqRwrwwMPu2nL95ttZOVppKsyiVAjMo7JSAfp+0v8ABGU4hdsX2RKnwpdu4TogqKsvMAE6GD0jnUggCBGaA1GPqVMbi8FgzAjQ7cxqiZ7PnULS/h10y93ZCkEEAgjYaSk+0ielL4OvHF310xdCF3La0uJICfGkaaDT0SdutJwrs8ure4Q6t5ppttQUp0Ljwg6jYaEaa6a1X4lxIg4v7paPwaXEAH95KQEqPtE0PyQYjPRPE3HcphwqeDJ0QQQZAKncKXRsLJx46KXdNMnrlaVDn2Zqn2mFBvHX3FD4NtCrjy8afzzVC7TXG0BlhkgpKnX1QQdXDpt61VPxbFG/8J90JI799lu3VBE+EmdN+v00wQPDwuc9x7RWAzrS0/gkAewKo8CavL1u6QzkSy8sreWvQSdcubfYCQB99XHBvDLdvfNKN6wtyFhLbJzFUpMyeQA125CovD1t7swly0YWlL6Xc5Qo5c6ZBHrHL1gTT3CnDibC8aXevNodVKWmkqzGVAgqUdkiJA6k1GjQplzUhtamHYdQGhuboGRJ4P8AFG4MH+uOfx3X9yqx18PhXP41/wBxrbYMx7kx0h9SU5y8pJkRDpUWwTyJ6VmuKcDXa3BS4pCs+ZYymdCpUTpofKueqDg9StGzqN+J1+am2POJlQ8G+NMfzm/7hW+424uRb3im1WNu8QlBzuAFRkHT0ToKwGDmLlgnbvW/7hXQOMOCVXl2p5u5t0pUlCYUoz4QemlXRxYDh5Supdn4tnf+XCedZ8kzgXFrN8FWK7f3KHwQFW6gkExMEBIiQPMHY1n8Bwe9buLu0tMs/snnFCAE+IJIPySQomBJ+irnB+GWMMdFzeXbSi2CW229SokRPU76AD1mkcNYkL9rEWQtLVxdLLiAoxmSQBknnATBjkZ2p4kxi1Wa5zGdw24mnlMgkTOueZgKNw5wY3bXtup3ELbOlwZW2iVqUdYTOkT6qewn/eh3+Jz8NNRcD4O9wXLL+IvNMhKx3aEqzKWo6JOmyBMk/dVo3hymOIw44UhD4ccQcw9EISnXprRNEAZRmlVagc9/jxSwiYga6Bc14svlPXlwtwyouLHqCSQkDoABW24zdK1YKtWqlJbk8zq1WBxwzcPx/wAV3+5Vbjit0FOCQoaJbnUaatb9KobrsrNA7MDY/wCq3b3D7SMQfuErbXfONFVu2vZAQkJzRvqoxPIbczXCsUunXHnF3BUXio582+YaERyiIjlFa7jjG12+OKuGVSpvuyNZBGUZk+ogke2nO0vDWnQ1iNqQW7gDvACJSuNFEcpjKfNPnROzSLEGi5hfnjaIPEbLtOI4k1btlx5aW0DdSjA9XmfIa1zDiPtYccOSxBbQD+0UAVKjok6JT69fVVh2j9n1xdL79h5TuUfsFkAJ692dgT0Op68q5f3SkKKHElKkmFJUCCD0INBXe4DJD0eytqvjecR449N/4utcNdqTaxkvYbWB+0AJQqOo3SfpH3VUcU9qC3JbspbRsXD6Z/hHyR57+qsEDRKNcxuHlsSt1vRbRlXuR6bKFeSSSSSSZJOpJPMnma2/Yh8df/kf+aay1hgr1253ds2Vq5xskdVK2SPXXX+AOz0YdmcW5nfWnKrLohIkGBzJkekfoFdFEE5rP6xcUmUnUpzOyre274kz/UD8N2uKkV2rtu+JM/1A/Ddri1E/5kvpP+MPyUpbhIgkkDYEkgew7UmhQoVqgAaJaNo5U6kDoKZQadSaAo2wnkinU0ylVOJVSintTo++lpFNg0sGllPbCcG0chSqQDRg0spogaJQFCKKaFWCiR0IoqE1eJSBqhFEBG1HNETQ6qskRptSR0H0UomkE0QS3JJFIVSiabUaaEhySs8+ZphSR0H0CnVGmlGmhc7oTaqTFGTQo0tEBQijoVFF6tql4j4Qt75PwyYWBCXE6LT7eY8jIq6oV1ETkV8+Y91NwcwwVwribgi4sTJBdZnRxAJ9QUndJ+zzq34X7MHX4cu8zLW+TZxX6B69fIV16hSRQYDK2X9cuXUsGQPO6iYXhLVs2G2G0oQOQ5+ZO5Pmal0KFPWISXGSoGMNsFCRdIQtOYZQtvvBmIIECDB3HtqM1w7YqAKbW2IOx7lrWN/k+VWV1bBYSCSMqkq0/wCUyBVY3wwhK0LCj4DMQmCZmdBoZ51EbXQNSEhGCWBUpItrbMnf4Fv265YMSJjaaePDNl80tvqWuW/yaRd8NhwuS4oBwyQAmOW42J00O/maQ9wohR9M/Knwo1KpknSTv9gqkWL7inzwxZ7+5Lb6lr9NNPYNYoSVKtraAcphlsnN+7ASSVeW9I96SJJ7xUkAahEfJ5RHI+rMaktYEEthKXCClSVhUJmQkJ1GxkD7atTF9xSWeH7JYBTbWxBAIIaaMg7Hale920+bW+8fsmt+m29Hb4ElKysrWokQSYBOqCSSmCdWxpsJUNjUVXC4LgVn8MknwpzeklQgxvoZVvECqhTGfqKk+960+bW/1TX5UTeBWapy21uY0MNN/R6NRveiju8uc+jlnKmYlPloTlExz1p08LoO61akzASNCDI0HUhXrSKkK8f3FC6wuxaSFLYtwDse6QdhJOidgBJPKnhgFp82t+n7Jr6NqZc4ZSWUtZyAkqMgDXOCk6bDQ0XvXRnUpS1EkyJCND4oO24zRPkKkeSmP7inBg9mQk9xbwuAk903rOojw8xQTg9mSAGLclUgQ20Zy+ly5RRtYCENJbbcUMjneJUQlRnWQZ3Gp8/oorfh5KHA4lZkEn0UfKmdY21OnXWpAVdw/UUl7CrJBhTFuNUjVtvdZhA9Hcmh/hdlnKO4t8wEkd03y31yxMEGJnUUu+wEPKUVLUASlQymCFJSUg+YG4HWaK6wALWpRcImJGVMEiIzDZY02PXepA4V9w/UUpGCWZmLe3MHKfgm9D023pJwWz8X+z2/g9L4JvTSdfD01ppzhVs/KIMhRhKQDqdwB5wOnKi96ydYcUArfwo1HhiTGplIlW5qR5KYz9RTy8FswkqNvbhIEk9030n93pTaMLsStSAxb5k7juUCIidSmDEjbrTauEkHN41eIzqEnkudxv4zB3ECnLrhlK1OKLih3hOkJPpZZGu48I9VSPJTH9xTi8CswQDbW8kwB3Teuk/u9BRt8O2agCm2tyDqD3TX6aZHCqPD4lSkgzCRJT6JOmu0a1Z2Ft3baUkyRM+0kn2a1IQl52cVE97Fp80t/qWv00XvWtPmlv8AUtfpq0oVcIcbuSqv3q2fzS3+pa/TQ96tn80t/qWv01aUKkKY3cqr96tn80t/qWv00PerZ/NLf6lr9NWlCpCmN3K//9k="/>
          <p:cNvSpPr>
            <a:spLocks noChangeAspect="1" noChangeArrowheads="1"/>
          </p:cNvSpPr>
          <p:nvPr/>
        </p:nvSpPr>
        <p:spPr bwMode="auto">
          <a:xfrm>
            <a:off x="155575" y="-288925"/>
            <a:ext cx="2590800" cy="6096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jpeg;base64,/9j/4AAQSkZJRgABAQAAAQABAAD/2wCEAAkGBhQREBQUEBIVFRQVFxcXFxgWGBYWHBkcFRwXHBQWIBwcICkgGxolHBYbHy8gJCcpLywsFx4xNTIqNSYsLCkBCQoKDgwOGQ8PGiwlHyUsLi8qNSksLCwuLCwqLSktLCwuLSwpLCwpLSwsKSwsLDQsLC4sLC8qLCksLiksKSkpLP/AABEIAEABEAMBIgACEQEDEQH/xAAcAAAABwEBAAAAAAAAAAAAAAAAAQIDBAUGBwj/xABGEAABAwIEAwQDDQYDCQAAAAABAgMRAAQFEiExBkFRBxMiYTJxgRQWIzRCVJGTobGz0dIzUnJzdLIVFyUkNlNikqLC4fH/xAAbAQACAwEBAQAAAAAAAAAAAAACAwABBQQGB//EAC4RAAEDAgUCBAcAAwAAAAAAAAEAAhEDBBIhMUFRBRMiYYGhFDJSYnGRsTSy0f/aAAwDAQACEQMRAD8A7fTN3eIaTmcUEj7/ACA5mqTG+LkMkoaGdwaGfRSfPqfIVmF3S3VZnFFR+7yA5Csm86mygCG5n2Wjb2D6gxPyHuVc4nxM45ozKE9flH8vVUvC+Ktk3Gh/fG3tHL1iqRDelJdb0rzTOr3Aq45ny2WkbSiW4I9d10BCwoAggg7Eag0dc7ssZctj4DKeaDsfyPmK2WC46i5SSgEKHpJI29uxr1Vpf07kRoeFk3Nk+h4tRysb23fEmf6gfhu1ybBcAfvHO7tmytQEnYBI6lR0FdZ7bviTP9QPw3aoMLW7b8OKds8wccdPerR6SUhRBMjUQANeQUTXU4S4rYs6zqVo3DqXQJ0zVPcdkmIITmDSFaTCXEk+rWJNZB9hSFFK0lKkmFJUCCCNwQdjU3DuI7hhwOtPuBYM6rUoK8lAmFA+dXPaFjtveXDb9vIUWwHpSU+JO2++mk+QoDEZLSpursqBtSCDuBp+VmkU6itXZdmzndIcu7m3tA4JQl5UKI8wSAN9pkTrFQuI+DnrHIpZQ4056DrZlJ0mPIxr0OsGgc0xKfTu6L34GuzVMmnE1ocN4AuX27dbRQUv5iNVeAJ3UvwwBy0mZFON8BvrvHLZpSFd0EqW6ZShIUJ8z7PKlljuE4XtuCRiGWvoY/qzwpYrWf5crWlXua7trhaRJQ2vX2an7YqhwnBnbl4MtJlwzIOmXLooqPICluY4bLoo3lCo1zmuyGu0ftQxSq13+XC1Slm7tnXUgy2leum4/wDoFU9rwy6ti4dBSPcxIcQrMFiN4ER15/JNCaTxqEVPqFs8SH8c76KpoVbcOcMu3zikMlAKE5iVlQGpgDQHX8qiW2GrcuAwmO8Lnd67AgkH2aTRBhiU83FPE5uLNok+QUShWgteC33Ll1hCmz3P7RySEJ0nciZ30jkamK7PVLSo211b3CkiShtXi9mpH0xRdpx2XO7qNs0gF/HO+k8eqyiUE6AEnyBNJIrddl2EKNz3+dACM6CgkhZJA1CY2E661nOJ8GVbPlKltrz5lgtqKgAVK0OghXlQOpENxKmXzH3LrcbD33HoqlpkrUlKRKlEJA6k6AVfns4v/m//AHt/nVXg3xpj+c3/AHCtN2kYy+3iK0tvuoSENkJStSRqDJgGiptbhLnJN1Wr99tGjGYJznZZ3FeD7u2QVvMKSgbqBSoD15SY9ZqjVXSuzLG333nmX3FOsd0or7w5wnUAanWCCrQ9PKsRhGAOXlwWbYA+kZJhKUAwFE9NvM0wtEAt3SKV08OqMuI8MGRpBVQqmlVuR2ZqXKWL60edAMtpXrpuOf2geys5hPDTtzde5Rlbd8QIckAFHpA5QTOnSiwEKxeUXglrtNVRqpTDJWtKEiVKISB1KjAH01s7LsudUB39wxbKWSG23VeNcGAcuhAPLc67Cql/h16xxBll8DN3rRSU6pUnOPED0+0UzCQki7pPkMdJAVViuEuWrqmn05XExIkGJEjUabVErXdqDZVi7yUgqUe7AAEkkpEADmarOIuE3LEN9+413jgCu6SVKWkHmrw5RrpvqdpioQpRuA5jMR8TguhYz8ae/mK++l2pmANTU53AHbi6eyiEd4qVnbfl1PqrXYRgDduPCMyuazv7Og9VYA6dUuajichJz/4sqre06VJrRmYH83Vbh/DilCXTlHQb/wDqomKYI43qkZ09QJI9Y/KthRVoO6LbGmGAQed1jtvqodiP6WRw3hErhT/hT+4Nz6zy++tTbWqG0hLaQkDkNKz/ABZx7b2AhZzuxo0iM3kVHZA8z7AazXZ1xrcYhfvF5QS2lmUNp9FPjSJ6qVHM/ZXbb21K3GFgz90yo24uKZqv+Ufr0Tvbd8SZ/qB+G7XPOGuLbzDEy2g9y74gl1CwhR/eSrTWOaT0muh9t3xJn+oH4btZ7A+5xbDWrJbqWbq3PwJVssawAOehggaiAdaafmyWlaua20bjbLZM+Xmlp7QcOuz/AKhhyUk7uIAX7SQErj/qqi484SRZOsuWpK2HwFNz49RBy9VAyI56xVg32MXeb4V1htsekvMowOZjKOXUineKeKLZN1h7LKu9t7FSMyxqFEFIMR6UBMyOe1QzGaYwsbVHwxJEGRmRpl7pzF+Dry7Wm4xK5tbZSkhIS4vKQlPIJ2G+ozb1K4ksW2cBZQ0+H0puB8IkQmSpeZI30BMUfGHAVxe3arq3cZcYdSkpcU5AQEgAjY+HQnTqafvsHbcwQsWTyHvcrud5U5QSnMpwp8vFp1AqiNcktlYHtEv0cJAEBv5UTGcQW3gFkhCikOqKVwYlIznL6iYmqzhCxvLhi4YtciWXI75a/CBptmGu3ICn+IHQcEw4AiQtUiRI0Xyqdwqx7swl6zZcSm47zPlUcudPhMeY0g9IE0vV3ousHt2zjAzqGSRMZ6+imcHcKt2180pV9brcGYJbZOYqJSZE8hEnblULA8WZt8TvRcKKEPF1rOPkEqOum0ydeRAqRwrwwMPu2nL95ttZOVppKsyiVAjMo7JSAfp+0v8ABGU4hdsX2RKnwpdu4TogqKsvMAE6GD0jnUggCBGaA1GPqVMbi8FgzAjQ7cxqiZ7PnULS/h10y93ZCkEEAgjYaSk+0ielL4OvHF310xdCF3La0uJICfGkaaDT0SdutJwrs8ure4Q6t5ppttQUp0Ljwg6jYaEaa6a1X4lxIg4v7paPwaXEAH95KQEqPtE0PyQYjPRPE3HcphwqeDJ0QQQZAKncKXRsLJx46KXdNMnrlaVDn2Zqn2mFBvHX3FD4NtCrjy8afzzVC7TXG0BlhkgpKnX1QQdXDpt61VPxbFG/8J90JI799lu3VBE+EmdN+v00wQPDwuc9x7RWAzrS0/gkAewKo8CavL1u6QzkSy8sreWvQSdcubfYCQB99XHBvDLdvfNKN6wtyFhLbJzFUpMyeQA125CovD1t7swly0YWlL6Xc5Qo5c6ZBHrHL1gTT3CnDibC8aXevNodVKWmkqzGVAgqUdkiJA6k1GjQplzUhtamHYdQGhuboGRJ4P8AFG4MH+uOfx3X9yqx18PhXP41/wBxrbYMx7kx0h9SU5y8pJkRDpUWwTyJ6VmuKcDXa3BS4pCs+ZYymdCpUTpofKueqDg9StGzqN+J1+am2POJlQ8G+NMfzm/7hW+424uRb3im1WNu8QlBzuAFRkHT0ToKwGDmLlgnbvW/7hXQOMOCVXl2p5u5t0pUlCYUoz4QemlXRxYDh5Supdn4tnf+XCedZ8kzgXFrN8FWK7f3KHwQFW6gkExMEBIiQPMHY1n8Bwe9buLu0tMs/snnFCAE+IJIPySQomBJ+irnB+GWMMdFzeXbSi2CW229SokRPU76AD1mkcNYkL9rEWQtLVxdLLiAoxmSQBknnATBjkZ2p4kxi1Wa5zGdw24mnlMgkTOueZgKNw5wY3bXtup3ELbOlwZW2iVqUdYTOkT6qewn/eh3+Jz8NNRcD4O9wXLL+IvNMhKx3aEqzKWo6JOmyBMk/dVo3hymOIw44UhD4ccQcw9EISnXprRNEAZRmlVagc9/jxSwiYga6Bc14svlPXlwtwyouLHqCSQkDoABW24zdK1YKtWqlJbk8zq1WBxwzcPx/wAV3+5Vbjit0FOCQoaJbnUaatb9KobrsrNA7MDY/wCq3b3D7SMQfuErbXfONFVu2vZAQkJzRvqoxPIbczXCsUunXHnF3BUXio582+YaERyiIjlFa7jjG12+OKuGVSpvuyNZBGUZk+ogke2nO0vDWnQ1iNqQW7gDvACJSuNFEcpjKfNPnROzSLEGi5hfnjaIPEbLtOI4k1btlx5aW0DdSjA9XmfIa1zDiPtYccOSxBbQD+0UAVKjok6JT69fVVh2j9n1xdL79h5TuUfsFkAJ692dgT0Op68q5f3SkKKHElKkmFJUCCD0INBXe4DJD0eytqvjecR449N/4utcNdqTaxkvYbWB+0AJQqOo3SfpH3VUcU9qC3JbspbRsXD6Z/hHyR57+qsEDRKNcxuHlsSt1vRbRlXuR6bKFeSSSSSSZJOpJPMnma2/Yh8df/kf+aay1hgr1253ds2Vq5xskdVK2SPXXX+AOz0YdmcW5nfWnKrLohIkGBzJkekfoFdFEE5rP6xcUmUnUpzOyre274kz/UD8N2uKkV2rtu+JM/1A/Ddri1E/5kvpP+MPyUpbhIgkkDYEkgew7UmhQoVqgAaJaNo5U6kDoKZQadSaAo2wnkinU0ylVOJVSintTo++lpFNg0sGllPbCcG0chSqQDRg0spogaJQFCKKaFWCiR0IoqE1eJSBqhFEBG1HNETQ6qskRptSR0H0UomkE0QS3JJFIVSiabUaaEhySs8+ZphSR0H0CnVGmlGmhc7oTaqTFGTQo0tEBQijoVFF6tql4j4Qt75PwyYWBCXE6LT7eY8jIq6oV1ETkV8+Y91NwcwwVwribgi4sTJBdZnRxAJ9QUndJ+zzq34X7MHX4cu8zLW+TZxX6B69fIV16hSRQYDK2X9cuXUsGQPO6iYXhLVs2G2G0oQOQ5+ZO5Pmal0KFPWISXGSoGMNsFCRdIQtOYZQtvvBmIIECDB3HtqM1w7YqAKbW2IOx7lrWN/k+VWV1bBYSCSMqkq0/wCUyBVY3wwhK0LCj4DMQmCZmdBoZ51EbXQNSEhGCWBUpItrbMnf4Fv265YMSJjaaePDNl80tvqWuW/yaRd8NhwuS4oBwyQAmOW42J00O/maQ9wohR9M/Knwo1KpknSTv9gqkWL7inzwxZ7+5Lb6lr9NNPYNYoSVKtraAcphlsnN+7ASSVeW9I96SJJ7xUkAahEfJ5RHI+rMaktYEEthKXCClSVhUJmQkJ1GxkD7atTF9xSWeH7JYBTbWxBAIIaaMg7Hale920+bW+8fsmt+m29Hb4ElKysrWokQSYBOqCSSmCdWxpsJUNjUVXC4LgVn8MknwpzeklQgxvoZVvECqhTGfqKk+960+bW/1TX5UTeBWapy21uY0MNN/R6NRveiju8uc+jlnKmYlPloTlExz1p08LoO61akzASNCDI0HUhXrSKkK8f3FC6wuxaSFLYtwDse6QdhJOidgBJPKnhgFp82t+n7Jr6NqZc4ZSWUtZyAkqMgDXOCk6bDQ0XvXRnUpS1EkyJCND4oO24zRPkKkeSmP7inBg9mQk9xbwuAk903rOojw8xQTg9mSAGLclUgQ20Zy+ly5RRtYCENJbbcUMjneJUQlRnWQZ3Gp8/oorfh5KHA4lZkEn0UfKmdY21OnXWpAVdw/UUl7CrJBhTFuNUjVtvdZhA9Hcmh/hdlnKO4t8wEkd03y31yxMEGJnUUu+wEPKUVLUASlQymCFJSUg+YG4HWaK6wALWpRcImJGVMEiIzDZY02PXepA4V9w/UUpGCWZmLe3MHKfgm9D023pJwWz8X+z2/g9L4JvTSdfD01ppzhVs/KIMhRhKQDqdwB5wOnKi96ydYcUArfwo1HhiTGplIlW5qR5KYz9RTy8FswkqNvbhIEk9030n93pTaMLsStSAxb5k7juUCIidSmDEjbrTauEkHN41eIzqEnkudxv4zB3ECnLrhlK1OKLih3hOkJPpZZGu48I9VSPJTH9xTi8CswQDbW8kwB3Teuk/u9BRt8O2agCm2tyDqD3TX6aZHCqPD4lSkgzCRJT6JOmu0a1Z2Ft3baUkyRM+0kn2a1IQl52cVE97Fp80t/qWv00XvWtPmlv8AUtfpq0oVcIcbuSqv3q2fzS3+pa/TQ96tn80t/qWv01aUKkKY3cqr96tn80t/qWv00PerZ/NLf6lr9NWlCpCmN3K//9k="/>
          <p:cNvSpPr>
            <a:spLocks noChangeAspect="1" noChangeArrowheads="1"/>
          </p:cNvSpPr>
          <p:nvPr/>
        </p:nvSpPr>
        <p:spPr bwMode="auto">
          <a:xfrm>
            <a:off x="155575" y="-288925"/>
            <a:ext cx="2590800" cy="6096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descr="C:\Documents and Settings\Administrator\Desktop\index.jpg"/>
          <p:cNvPicPr>
            <a:picLocks noChangeAspect="1" noChangeArrowheads="1"/>
          </p:cNvPicPr>
          <p:nvPr/>
        </p:nvPicPr>
        <p:blipFill>
          <a:blip r:embed="rId2"/>
          <a:srcRect/>
          <a:stretch>
            <a:fillRect/>
          </a:stretch>
        </p:blipFill>
        <p:spPr bwMode="auto">
          <a:xfrm>
            <a:off x="4800600" y="1828800"/>
            <a:ext cx="4210050" cy="990600"/>
          </a:xfrm>
          <a:prstGeom prst="rect">
            <a:avLst/>
          </a:prstGeom>
          <a:noFill/>
        </p:spPr>
      </p:pic>
      <p:pic>
        <p:nvPicPr>
          <p:cNvPr id="1030" name="Picture 6" descr="C:\Documents and Settings\Administrator\Desktop\images.jpg"/>
          <p:cNvPicPr>
            <a:picLocks noChangeAspect="1" noChangeArrowheads="1"/>
          </p:cNvPicPr>
          <p:nvPr/>
        </p:nvPicPr>
        <p:blipFill>
          <a:blip r:embed="rId3"/>
          <a:srcRect/>
          <a:stretch>
            <a:fillRect/>
          </a:stretch>
        </p:blipFill>
        <p:spPr bwMode="auto">
          <a:xfrm>
            <a:off x="4876800" y="4953000"/>
            <a:ext cx="3981450" cy="1143000"/>
          </a:xfrm>
          <a:prstGeom prst="rect">
            <a:avLst/>
          </a:prstGeom>
          <a:noFill/>
        </p:spPr>
      </p:pic>
      <p:pic>
        <p:nvPicPr>
          <p:cNvPr id="1031" name="Picture 7" descr="C:\Documents and Settings\Administrator\Desktop\28308.jpg"/>
          <p:cNvPicPr>
            <a:picLocks noChangeAspect="1" noChangeArrowheads="1"/>
          </p:cNvPicPr>
          <p:nvPr/>
        </p:nvPicPr>
        <p:blipFill>
          <a:blip r:embed="rId4"/>
          <a:srcRect/>
          <a:stretch>
            <a:fillRect/>
          </a:stretch>
        </p:blipFill>
        <p:spPr bwMode="auto">
          <a:xfrm>
            <a:off x="4876800" y="3276600"/>
            <a:ext cx="3962400" cy="1143000"/>
          </a:xfrm>
          <a:prstGeom prst="rect">
            <a:avLst/>
          </a:prstGeom>
          <a:noFill/>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1752" y="457200"/>
            <a:ext cx="8686800" cy="5486400"/>
          </a:xfrm>
        </p:spPr>
        <p:txBody>
          <a:bodyPr>
            <a:normAutofit/>
          </a:bodyPr>
          <a:lstStyle/>
          <a:p>
            <a:pPr algn="ctr"/>
            <a:r>
              <a:rPr lang="en-US" sz="4400" dirty="0" smtClean="0">
                <a:solidFill>
                  <a:schemeClr val="tx1"/>
                </a:solidFill>
                <a:latin typeface="Algerian" pitchFamily="82" charset="0"/>
              </a:rPr>
              <a:t>Questions???</a:t>
            </a:r>
            <a:endParaRPr lang="en-US" sz="4400" dirty="0">
              <a:solidFill>
                <a:schemeClr val="tx1"/>
              </a:solidFill>
              <a:latin typeface="Algerian" pitchFamily="82"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1752" y="457200"/>
            <a:ext cx="8686800" cy="5181600"/>
          </a:xfrm>
        </p:spPr>
        <p:txBody>
          <a:bodyPr>
            <a:normAutofit/>
          </a:bodyPr>
          <a:lstStyle/>
          <a:p>
            <a:pPr algn="ctr"/>
            <a:r>
              <a:rPr lang="en-US" sz="4400" cap="none" dirty="0" smtClean="0">
                <a:solidFill>
                  <a:schemeClr val="tx1"/>
                </a:solidFill>
                <a:latin typeface="Lucida Calligraphy" pitchFamily="66" charset="0"/>
              </a:rPr>
              <a:t>Thank </a:t>
            </a:r>
            <a:r>
              <a:rPr lang="en-US" sz="4400" dirty="0" smtClean="0">
                <a:solidFill>
                  <a:schemeClr val="tx1"/>
                </a:solidFill>
                <a:latin typeface="Lucida Calligraphy" pitchFamily="66" charset="0"/>
              </a:rPr>
              <a:t>y</a:t>
            </a:r>
            <a:r>
              <a:rPr lang="en-US" sz="4400" cap="none" dirty="0" smtClean="0">
                <a:solidFill>
                  <a:schemeClr val="tx1"/>
                </a:solidFill>
                <a:latin typeface="Lucida Calligraphy" pitchFamily="66" charset="0"/>
              </a:rPr>
              <a:t>ou</a:t>
            </a:r>
            <a:endParaRPr lang="en-US" sz="4400" dirty="0">
              <a:solidFill>
                <a:schemeClr val="tx1"/>
              </a:solidFill>
              <a:latin typeface="Lucida Calligraphy" pitchFamily="66"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0"/>
            <a:ext cx="2133600" cy="1066800"/>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1981200" y="0"/>
            <a:ext cx="2133600" cy="1066800"/>
          </a:xfrm>
          <a:prstGeom prst="rect">
            <a:avLst/>
          </a:prstGeom>
          <a:noFill/>
          <a:ln w="9525">
            <a:noFill/>
            <a:miter lim="800000"/>
            <a:headEnd/>
            <a:tailEnd/>
          </a:ln>
          <a:effectLst/>
        </p:spPr>
      </p:pic>
      <p:pic>
        <p:nvPicPr>
          <p:cNvPr id="8" name="Picture 2"/>
          <p:cNvPicPr>
            <a:picLocks noChangeAspect="1" noChangeArrowheads="1"/>
          </p:cNvPicPr>
          <p:nvPr/>
        </p:nvPicPr>
        <p:blipFill>
          <a:blip r:embed="rId2"/>
          <a:srcRect/>
          <a:stretch>
            <a:fillRect/>
          </a:stretch>
        </p:blipFill>
        <p:spPr bwMode="auto">
          <a:xfrm>
            <a:off x="7010400" y="0"/>
            <a:ext cx="2133600" cy="1066800"/>
          </a:xfrm>
          <a:prstGeom prst="rect">
            <a:avLst/>
          </a:prstGeom>
          <a:noFill/>
          <a:ln w="9525">
            <a:noFill/>
            <a:miter lim="800000"/>
            <a:headEnd/>
            <a:tailEnd/>
          </a:ln>
          <a:effectLst/>
        </p:spPr>
      </p:pic>
      <p:pic>
        <p:nvPicPr>
          <p:cNvPr id="10" name="Picture 2"/>
          <p:cNvPicPr>
            <a:picLocks noChangeAspect="1" noChangeArrowheads="1"/>
          </p:cNvPicPr>
          <p:nvPr/>
        </p:nvPicPr>
        <p:blipFill>
          <a:blip r:embed="rId2"/>
          <a:srcRect/>
          <a:stretch>
            <a:fillRect/>
          </a:stretch>
        </p:blipFill>
        <p:spPr bwMode="auto">
          <a:xfrm>
            <a:off x="3429000" y="0"/>
            <a:ext cx="2133600" cy="1066800"/>
          </a:xfrm>
          <a:prstGeom prst="rect">
            <a:avLst/>
          </a:prstGeom>
          <a:noFill/>
          <a:ln w="9525">
            <a:noFill/>
            <a:miter lim="800000"/>
            <a:headEnd/>
            <a:tailEnd/>
          </a:ln>
          <a:effectLst/>
        </p:spPr>
      </p:pic>
      <p:pic>
        <p:nvPicPr>
          <p:cNvPr id="11" name="Picture 2"/>
          <p:cNvPicPr>
            <a:picLocks noChangeAspect="1" noChangeArrowheads="1"/>
          </p:cNvPicPr>
          <p:nvPr/>
        </p:nvPicPr>
        <p:blipFill>
          <a:blip r:embed="rId2"/>
          <a:srcRect/>
          <a:stretch>
            <a:fillRect/>
          </a:stretch>
        </p:blipFill>
        <p:spPr bwMode="auto">
          <a:xfrm>
            <a:off x="4876800" y="0"/>
            <a:ext cx="2133600" cy="1066800"/>
          </a:xfrm>
          <a:prstGeom prst="rect">
            <a:avLst/>
          </a:prstGeom>
          <a:noFill/>
          <a:ln w="9525">
            <a:noFill/>
            <a:miter lim="800000"/>
            <a:headEnd/>
            <a:tailEnd/>
          </a:ln>
          <a:effectLst/>
        </p:spPr>
      </p:pic>
      <p:graphicFrame>
        <p:nvGraphicFramePr>
          <p:cNvPr id="12" name="Content Placeholder 11"/>
          <p:cNvGraphicFramePr>
            <a:graphicFrameLocks noGrp="1"/>
          </p:cNvGraphicFramePr>
          <p:nvPr>
            <p:ph idx="1"/>
          </p:nvPr>
        </p:nvGraphicFramePr>
        <p:xfrm>
          <a:off x="304800" y="228600"/>
          <a:ext cx="86868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lgerian" pitchFamily="82" charset="0"/>
              </a:rPr>
              <a:t>Scheduled banks</a:t>
            </a:r>
            <a:endParaRPr lang="en-US" dirty="0"/>
          </a:p>
        </p:txBody>
      </p:sp>
      <p:sp>
        <p:nvSpPr>
          <p:cNvPr id="5" name="Content Placeholder 4"/>
          <p:cNvSpPr>
            <a:spLocks noGrp="1"/>
          </p:cNvSpPr>
          <p:nvPr>
            <p:ph idx="1"/>
          </p:nvPr>
        </p:nvSpPr>
        <p:spPr>
          <a:xfrm>
            <a:off x="304800" y="1828800"/>
            <a:ext cx="8686800" cy="5029200"/>
          </a:xfrm>
        </p:spPr>
        <p:txBody>
          <a:bodyPr>
            <a:normAutofit/>
          </a:bodyPr>
          <a:lstStyle/>
          <a:p>
            <a:pPr>
              <a:buClr>
                <a:schemeClr val="accent1">
                  <a:lumMod val="50000"/>
                </a:schemeClr>
              </a:buClr>
            </a:pPr>
            <a:r>
              <a:rPr lang="en-US" sz="2800" dirty="0" smtClean="0">
                <a:solidFill>
                  <a:schemeClr val="tx1"/>
                </a:solidFill>
                <a:latin typeface="Times New Roman" pitchFamily="18" charset="0"/>
                <a:cs typeface="Times New Roman" pitchFamily="18" charset="0"/>
              </a:rPr>
              <a:t>Scheduled commercial banks are those included in the </a:t>
            </a:r>
            <a:r>
              <a:rPr lang="en-US" sz="2800" b="1" dirty="0" smtClean="0">
                <a:solidFill>
                  <a:schemeClr val="tx1"/>
                </a:solidFill>
                <a:latin typeface="Times New Roman" pitchFamily="18" charset="0"/>
                <a:cs typeface="Times New Roman" pitchFamily="18" charset="0"/>
              </a:rPr>
              <a:t>second schedule </a:t>
            </a:r>
            <a:r>
              <a:rPr lang="en-US" sz="2800" dirty="0" smtClean="0">
                <a:solidFill>
                  <a:schemeClr val="tx1"/>
                </a:solidFill>
                <a:latin typeface="Times New Roman" pitchFamily="18" charset="0"/>
                <a:cs typeface="Times New Roman" pitchFamily="18" charset="0"/>
              </a:rPr>
              <a:t>of the Reserve Bank of India Act, 1934.</a:t>
            </a:r>
          </a:p>
          <a:p>
            <a:pPr>
              <a:buClr>
                <a:schemeClr val="accent1">
                  <a:lumMod val="50000"/>
                </a:schemeClr>
              </a:buClr>
            </a:pPr>
            <a:r>
              <a:rPr lang="en-US" sz="2800" dirty="0" smtClean="0">
                <a:solidFill>
                  <a:schemeClr val="tx1"/>
                </a:solidFill>
                <a:latin typeface="Times New Roman" pitchFamily="18" charset="0"/>
                <a:cs typeface="Times New Roman" pitchFamily="18" charset="0"/>
              </a:rPr>
              <a:t>For this, they have to satisfy three conditions:</a:t>
            </a:r>
          </a:p>
          <a:p>
            <a:pPr lvl="1">
              <a:buClr>
                <a:schemeClr val="accent1">
                  <a:lumMod val="50000"/>
                </a:schemeClr>
              </a:buClr>
            </a:pPr>
            <a:r>
              <a:rPr lang="en-US" dirty="0" smtClean="0">
                <a:solidFill>
                  <a:schemeClr val="tx1"/>
                </a:solidFill>
                <a:latin typeface="Times New Roman" pitchFamily="18" charset="0"/>
                <a:cs typeface="Times New Roman" pitchFamily="18" charset="0"/>
              </a:rPr>
              <a:t>It must have paid-up capital and reserves of an aggregate value of </a:t>
            </a:r>
            <a:r>
              <a:rPr lang="en-US" dirty="0" err="1" smtClean="0">
                <a:solidFill>
                  <a:schemeClr val="tx1"/>
                </a:solidFill>
                <a:latin typeface="Times New Roman" pitchFamily="18" charset="0"/>
                <a:cs typeface="Times New Roman" pitchFamily="18" charset="0"/>
              </a:rPr>
              <a:t>atleast</a:t>
            </a:r>
            <a:r>
              <a:rPr lang="en-US" dirty="0" smtClean="0">
                <a:solidFill>
                  <a:schemeClr val="tx1"/>
                </a:solidFill>
                <a:latin typeface="Times New Roman" pitchFamily="18" charset="0"/>
                <a:cs typeface="Times New Roman" pitchFamily="18" charset="0"/>
              </a:rPr>
              <a:t> Rs. 5 </a:t>
            </a:r>
            <a:r>
              <a:rPr lang="en-US" dirty="0" err="1" smtClean="0">
                <a:solidFill>
                  <a:schemeClr val="tx1"/>
                </a:solidFill>
                <a:latin typeface="Times New Roman" pitchFamily="18" charset="0"/>
                <a:cs typeface="Times New Roman" pitchFamily="18" charset="0"/>
              </a:rPr>
              <a:t>lakhs</a:t>
            </a:r>
            <a:r>
              <a:rPr lang="en-US" dirty="0" smtClean="0">
                <a:solidFill>
                  <a:schemeClr val="tx1"/>
                </a:solidFill>
                <a:latin typeface="Times New Roman" pitchFamily="18" charset="0"/>
                <a:cs typeface="Times New Roman" pitchFamily="18" charset="0"/>
              </a:rPr>
              <a:t>.</a:t>
            </a:r>
          </a:p>
          <a:p>
            <a:pPr lvl="1">
              <a:buClr>
                <a:schemeClr val="accent1">
                  <a:lumMod val="50000"/>
                </a:schemeClr>
              </a:buClr>
            </a:pPr>
            <a:r>
              <a:rPr lang="en-US" dirty="0" smtClean="0">
                <a:solidFill>
                  <a:schemeClr val="tx1"/>
                </a:solidFill>
                <a:latin typeface="Times New Roman" pitchFamily="18" charset="0"/>
                <a:cs typeface="Times New Roman" pitchFamily="18" charset="0"/>
              </a:rPr>
              <a:t>It is carrying on the business of banking in India.</a:t>
            </a:r>
          </a:p>
          <a:p>
            <a:pPr lvl="1">
              <a:buClr>
                <a:schemeClr val="accent1">
                  <a:lumMod val="50000"/>
                </a:schemeClr>
              </a:buClr>
            </a:pPr>
            <a:r>
              <a:rPr lang="en-US" dirty="0" smtClean="0">
                <a:solidFill>
                  <a:schemeClr val="tx1"/>
                </a:solidFill>
                <a:latin typeface="Times New Roman" pitchFamily="18" charset="0"/>
                <a:cs typeface="Times New Roman" pitchFamily="18" charset="0"/>
              </a:rPr>
              <a:t>It must be a corporation or cooperative society and not a partnership or sole proprietorship firm.</a:t>
            </a:r>
          </a:p>
        </p:txBody>
      </p:sp>
      <p:pic>
        <p:nvPicPr>
          <p:cNvPr id="2051" name="Picture 3"/>
          <p:cNvPicPr>
            <a:picLocks noChangeAspect="1" noChangeArrowheads="1"/>
          </p:cNvPicPr>
          <p:nvPr/>
        </p:nvPicPr>
        <p:blipFill>
          <a:blip r:embed="rId2"/>
          <a:srcRect/>
          <a:stretch>
            <a:fillRect/>
          </a:stretch>
        </p:blipFill>
        <p:spPr bwMode="auto">
          <a:xfrm>
            <a:off x="7467600" y="228600"/>
            <a:ext cx="1447800" cy="1524000"/>
          </a:xfrm>
          <a:prstGeom prst="rect">
            <a:avLst/>
          </a:prstGeom>
          <a:noFill/>
          <a:ln w="9525">
            <a:noFill/>
            <a:miter lim="800000"/>
            <a:headEnd/>
            <a:tailEnd/>
          </a:ln>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10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10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10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5">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10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0" dur="1000" fill="hold"/>
                                        <p:tgtEl>
                                          <p:spTgt spid="5">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 calcmode="lin" valueType="num">
                                      <p:cBhvr additive="base">
                                        <p:cTn id="33" dur="10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34" dur="10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lgerian" pitchFamily="82" charset="0"/>
              </a:rPr>
              <a:t>Scheduled Banks</a:t>
            </a:r>
            <a:endParaRPr lang="en-US" dirty="0">
              <a:solidFill>
                <a:schemeClr val="tx1"/>
              </a:solidFill>
              <a:latin typeface="Algerian" pitchFamily="82" charset="0"/>
            </a:endParaRPr>
          </a:p>
        </p:txBody>
      </p:sp>
      <p:sp>
        <p:nvSpPr>
          <p:cNvPr id="3" name="Content Placeholder 2"/>
          <p:cNvSpPr>
            <a:spLocks noGrp="1"/>
          </p:cNvSpPr>
          <p:nvPr>
            <p:ph sz="half" idx="1"/>
          </p:nvPr>
        </p:nvSpPr>
        <p:spPr/>
        <p:txBody>
          <a:bodyPr>
            <a:normAutofit/>
          </a:bodyPr>
          <a:lstStyle/>
          <a:p>
            <a:pPr>
              <a:buNone/>
            </a:pPr>
            <a:r>
              <a:rPr lang="en-US" sz="2400" b="1" dirty="0" smtClean="0">
                <a:solidFill>
                  <a:schemeClr val="tx1"/>
                </a:solidFill>
                <a:latin typeface="Times New Roman" pitchFamily="18" charset="0"/>
                <a:cs typeface="Times New Roman" pitchFamily="18" charset="0"/>
              </a:rPr>
              <a:t>INDIAN BANKS</a:t>
            </a:r>
          </a:p>
          <a:p>
            <a:pPr>
              <a:buClr>
                <a:schemeClr val="accent1">
                  <a:lumMod val="50000"/>
                </a:schemeClr>
              </a:buClr>
            </a:pPr>
            <a:r>
              <a:rPr lang="en-US" sz="2400" dirty="0" smtClean="0">
                <a:solidFill>
                  <a:schemeClr val="tx1"/>
                </a:solidFill>
                <a:latin typeface="Times New Roman" pitchFamily="18" charset="0"/>
                <a:cs typeface="Times New Roman" pitchFamily="18" charset="0"/>
              </a:rPr>
              <a:t>Registered or incorporated in India.</a:t>
            </a:r>
          </a:p>
          <a:p>
            <a:pPr>
              <a:buClr>
                <a:schemeClr val="accent1">
                  <a:lumMod val="50000"/>
                </a:schemeClr>
              </a:buClr>
            </a:pPr>
            <a:r>
              <a:rPr lang="en-US" sz="2400" dirty="0" smtClean="0">
                <a:solidFill>
                  <a:schemeClr val="tx1"/>
                </a:solidFill>
                <a:latin typeface="Times New Roman" pitchFamily="18" charset="0"/>
                <a:cs typeface="Times New Roman" pitchFamily="18" charset="0"/>
              </a:rPr>
              <a:t>They have their headquarter in India and can have branches all over India.</a:t>
            </a:r>
          </a:p>
          <a:p>
            <a:pPr>
              <a:buClr>
                <a:schemeClr val="accent1">
                  <a:lumMod val="50000"/>
                </a:schemeClr>
              </a:buClr>
            </a:pPr>
            <a:r>
              <a:rPr lang="en-US" sz="2400" dirty="0" smtClean="0">
                <a:solidFill>
                  <a:schemeClr val="tx1"/>
                </a:solidFill>
                <a:latin typeface="Times New Roman" pitchFamily="18" charset="0"/>
                <a:cs typeface="Times New Roman" pitchFamily="18" charset="0"/>
              </a:rPr>
              <a:t>They can also operate in foreign countries.</a:t>
            </a:r>
            <a:endParaRPr lang="en-US" sz="2400" dirty="0">
              <a:solidFill>
                <a:schemeClr val="tx1"/>
              </a:solidFill>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a:bodyPr>
          <a:lstStyle/>
          <a:p>
            <a:pPr>
              <a:buNone/>
            </a:pPr>
            <a:r>
              <a:rPr lang="en-US" sz="2400" b="1" dirty="0" smtClean="0">
                <a:solidFill>
                  <a:schemeClr val="tx1"/>
                </a:solidFill>
                <a:latin typeface="Times New Roman" pitchFamily="18" charset="0"/>
                <a:cs typeface="Times New Roman" pitchFamily="18" charset="0"/>
              </a:rPr>
              <a:t>FOREIGN BANKS</a:t>
            </a:r>
          </a:p>
          <a:p>
            <a:pPr>
              <a:buClr>
                <a:schemeClr val="accent1">
                  <a:lumMod val="50000"/>
                </a:schemeClr>
              </a:buClr>
            </a:pPr>
            <a:r>
              <a:rPr lang="en-US" sz="2400" dirty="0" smtClean="0">
                <a:solidFill>
                  <a:schemeClr val="tx1"/>
                </a:solidFill>
                <a:latin typeface="Times New Roman" pitchFamily="18" charset="0"/>
                <a:cs typeface="Times New Roman" pitchFamily="18" charset="0"/>
              </a:rPr>
              <a:t>Registered or incorporated in their home country, not in India.</a:t>
            </a:r>
          </a:p>
          <a:p>
            <a:pPr>
              <a:buClr>
                <a:schemeClr val="accent1">
                  <a:lumMod val="50000"/>
                </a:schemeClr>
              </a:buClr>
            </a:pPr>
            <a:r>
              <a:rPr lang="en-US" sz="2400" dirty="0" smtClean="0">
                <a:solidFill>
                  <a:schemeClr val="tx1"/>
                </a:solidFill>
                <a:latin typeface="Times New Roman" pitchFamily="18" charset="0"/>
                <a:cs typeface="Times New Roman" pitchFamily="18" charset="0"/>
              </a:rPr>
              <a:t>They have their office and/or branches in India.</a:t>
            </a:r>
          </a:p>
          <a:p>
            <a:pPr>
              <a:buClr>
                <a:schemeClr val="accent1">
                  <a:lumMod val="50000"/>
                </a:schemeClr>
              </a:buClr>
            </a:pPr>
            <a:r>
              <a:rPr lang="en-US" sz="2400" dirty="0" smtClean="0">
                <a:solidFill>
                  <a:schemeClr val="tx1"/>
                </a:solidFill>
                <a:latin typeface="Times New Roman" pitchFamily="18" charset="0"/>
                <a:cs typeface="Times New Roman" pitchFamily="18" charset="0"/>
              </a:rPr>
              <a:t>They play an important role in shaping the attitude and policies of foreign govt., companies and their clients towards India.</a:t>
            </a:r>
            <a:endParaRPr lang="en-US" sz="2400" dirty="0">
              <a:solidFill>
                <a:schemeClr val="tx1"/>
              </a:solidFill>
              <a:latin typeface="Times New Roman" pitchFamily="18" charset="0"/>
              <a:cs typeface="Times New Roman"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linds(horizontal)">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blinds(horizontal)">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blinds(horizontal)">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blinds(horizontal)">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1"/>
                </a:solidFill>
                <a:latin typeface="Algerian" pitchFamily="82" charset="0"/>
              </a:rPr>
              <a:t>Public sector banks</a:t>
            </a:r>
            <a:endParaRPr lang="en-US" u="sng" dirty="0">
              <a:solidFill>
                <a:schemeClr val="tx1"/>
              </a:solidFill>
              <a:latin typeface="Algerian" pitchFamily="82" charset="0"/>
            </a:endParaRPr>
          </a:p>
        </p:txBody>
      </p:sp>
      <p:sp>
        <p:nvSpPr>
          <p:cNvPr id="3" name="Content Placeholder 2"/>
          <p:cNvSpPr>
            <a:spLocks noGrp="1"/>
          </p:cNvSpPr>
          <p:nvPr>
            <p:ph sz="half" idx="1"/>
          </p:nvPr>
        </p:nvSpPr>
        <p:spPr/>
        <p:txBody>
          <a:bodyPr>
            <a:normAutofit/>
          </a:bodyPr>
          <a:lstStyle/>
          <a:p>
            <a:pPr>
              <a:buClr>
                <a:schemeClr val="accent1">
                  <a:lumMod val="50000"/>
                </a:schemeClr>
              </a:buClr>
            </a:pPr>
            <a:r>
              <a:rPr lang="en-US" dirty="0" smtClean="0">
                <a:solidFill>
                  <a:schemeClr val="tx1"/>
                </a:solidFill>
                <a:latin typeface="Times New Roman" pitchFamily="18" charset="0"/>
                <a:cs typeface="Times New Roman" pitchFamily="18" charset="0"/>
              </a:rPr>
              <a:t>Public sector banks are banks in which the government has a major holding. </a:t>
            </a:r>
          </a:p>
          <a:p>
            <a:pPr>
              <a:buClr>
                <a:schemeClr val="accent1">
                  <a:lumMod val="50000"/>
                </a:schemeClr>
              </a:buClr>
            </a:pPr>
            <a:r>
              <a:rPr lang="en-US" dirty="0" smtClean="0">
                <a:solidFill>
                  <a:schemeClr val="tx1"/>
                </a:solidFill>
                <a:latin typeface="Times New Roman" pitchFamily="18" charset="0"/>
                <a:cs typeface="Times New Roman" pitchFamily="18" charset="0"/>
              </a:rPr>
              <a:t>At least 51% ownership is vested with the government.</a:t>
            </a:r>
          </a:p>
          <a:p>
            <a:pPr>
              <a:buClr>
                <a:schemeClr val="accent1">
                  <a:lumMod val="50000"/>
                </a:schemeClr>
              </a:buClr>
            </a:pPr>
            <a:r>
              <a:rPr lang="en-US" dirty="0" smtClean="0">
                <a:solidFill>
                  <a:schemeClr val="tx1"/>
                </a:solidFill>
                <a:latin typeface="Times New Roman" pitchFamily="18" charset="0"/>
                <a:cs typeface="Times New Roman" pitchFamily="18" charset="0"/>
              </a:rPr>
              <a:t>The shares of these banks are listed on stock exchanges. </a:t>
            </a:r>
          </a:p>
        </p:txBody>
      </p:sp>
      <p:sp>
        <p:nvSpPr>
          <p:cNvPr id="4" name="Content Placeholder 3"/>
          <p:cNvSpPr>
            <a:spLocks noGrp="1"/>
          </p:cNvSpPr>
          <p:nvPr>
            <p:ph sz="half" idx="2"/>
          </p:nvPr>
        </p:nvSpPr>
        <p:spPr/>
        <p:txBody>
          <a:bodyPr>
            <a:normAutofit/>
          </a:bodyPr>
          <a:lstStyle/>
          <a:p>
            <a:pPr>
              <a:buNone/>
            </a:pPr>
            <a:endParaRPr lang="en-US" sz="2000" dirty="0">
              <a:solidFill>
                <a:schemeClr val="tx1"/>
              </a:solidFill>
              <a:latin typeface="Times New Roman" pitchFamily="18" charset="0"/>
              <a:cs typeface="Times New Roman" pitchFamily="18" charset="0"/>
            </a:endParaRPr>
          </a:p>
        </p:txBody>
      </p:sp>
      <p:pic>
        <p:nvPicPr>
          <p:cNvPr id="5" name="Picture 3"/>
          <p:cNvPicPr>
            <a:picLocks noChangeAspect="1" noChangeArrowheads="1"/>
          </p:cNvPicPr>
          <p:nvPr/>
        </p:nvPicPr>
        <p:blipFill>
          <a:blip r:embed="rId2"/>
          <a:srcRect/>
          <a:stretch>
            <a:fillRect/>
          </a:stretch>
        </p:blipFill>
        <p:spPr bwMode="auto">
          <a:xfrm>
            <a:off x="4724400" y="1600200"/>
            <a:ext cx="1428750" cy="1428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4"/>
          <p:cNvPicPr>
            <a:picLocks noChangeAspect="1" noChangeArrowheads="1"/>
          </p:cNvPicPr>
          <p:nvPr/>
        </p:nvPicPr>
        <p:blipFill>
          <a:blip r:embed="rId3"/>
          <a:srcRect/>
          <a:stretch>
            <a:fillRect/>
          </a:stretch>
        </p:blipFill>
        <p:spPr bwMode="auto">
          <a:xfrm>
            <a:off x="6477000" y="1600200"/>
            <a:ext cx="2057400" cy="1219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Picture 6" descr="D:\PGDM\search\banks\225px-Allahabad_Bank_Logo.png"/>
          <p:cNvPicPr>
            <a:picLocks noChangeAspect="1" noChangeArrowheads="1"/>
          </p:cNvPicPr>
          <p:nvPr/>
        </p:nvPicPr>
        <p:blipFill>
          <a:blip r:embed="rId4"/>
          <a:srcRect/>
          <a:stretch>
            <a:fillRect/>
          </a:stretch>
        </p:blipFill>
        <p:spPr bwMode="auto">
          <a:xfrm>
            <a:off x="5257800" y="3352800"/>
            <a:ext cx="2895600" cy="1113692"/>
          </a:xfrm>
          <a:prstGeom prst="rect">
            <a:avLst/>
          </a:prstGeom>
          <a:ln>
            <a:noFill/>
          </a:ln>
          <a:effectLst>
            <a:outerShdw blurRad="292100" dist="139700" dir="2700000" algn="tl" rotWithShape="0">
              <a:srgbClr val="333333">
                <a:alpha val="65000"/>
              </a:srgbClr>
            </a:outerShdw>
          </a:effectLst>
        </p:spPr>
      </p:pic>
      <p:pic>
        <p:nvPicPr>
          <p:cNvPr id="8" name="Picture 7" descr="D:\PGDM\search\banks\250px-Canara_Bank_Logo.svg.png"/>
          <p:cNvPicPr>
            <a:picLocks noChangeAspect="1" noChangeArrowheads="1"/>
          </p:cNvPicPr>
          <p:nvPr/>
        </p:nvPicPr>
        <p:blipFill>
          <a:blip r:embed="rId5"/>
          <a:srcRect/>
          <a:stretch>
            <a:fillRect/>
          </a:stretch>
        </p:blipFill>
        <p:spPr bwMode="auto">
          <a:xfrm>
            <a:off x="5334000" y="4953000"/>
            <a:ext cx="2819400" cy="8382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par>
                                <p:cTn id="26" presetID="3" presetClass="entr" presetSubtype="1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par>
                                <p:cTn id="29" presetID="3" presetClass="entr" presetSubtype="1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par>
                                <p:cTn id="32" presetID="3" presetClass="entr" presetSubtype="1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lgerian" pitchFamily="82" charset="0"/>
              </a:rPr>
              <a:t>State Bank of </a:t>
            </a:r>
            <a:r>
              <a:rPr lang="en-US" dirty="0" err="1" smtClean="0">
                <a:solidFill>
                  <a:schemeClr val="tx1"/>
                </a:solidFill>
                <a:latin typeface="Algerian" pitchFamily="82" charset="0"/>
              </a:rPr>
              <a:t>india</a:t>
            </a:r>
            <a:endParaRPr lang="en-US" dirty="0">
              <a:solidFill>
                <a:schemeClr val="tx1"/>
              </a:solidFill>
              <a:latin typeface="Algerian" pitchFamily="82" charset="0"/>
            </a:endParaRPr>
          </a:p>
        </p:txBody>
      </p:sp>
      <p:sp>
        <p:nvSpPr>
          <p:cNvPr id="3" name="Content Placeholder 2"/>
          <p:cNvSpPr>
            <a:spLocks noGrp="1"/>
          </p:cNvSpPr>
          <p:nvPr>
            <p:ph sz="half" idx="1"/>
          </p:nvPr>
        </p:nvSpPr>
        <p:spPr/>
        <p:txBody>
          <a:bodyPr>
            <a:normAutofit fontScale="92500" lnSpcReduction="10000"/>
          </a:bodyPr>
          <a:lstStyle/>
          <a:p>
            <a:pPr>
              <a:buClr>
                <a:schemeClr val="accent1">
                  <a:lumMod val="50000"/>
                </a:schemeClr>
              </a:buClr>
            </a:pPr>
            <a:r>
              <a:rPr lang="en-US" dirty="0" smtClean="0">
                <a:solidFill>
                  <a:schemeClr val="tx1"/>
                </a:solidFill>
              </a:rPr>
              <a:t>Government of India entered in commercial banking when it took over Imperial Bank of India and converted into State Bank of India on 1 July 1955.</a:t>
            </a:r>
          </a:p>
          <a:p>
            <a:pPr>
              <a:buClr>
                <a:schemeClr val="accent1">
                  <a:lumMod val="50000"/>
                </a:schemeClr>
              </a:buClr>
            </a:pPr>
            <a:r>
              <a:rPr lang="en-US" dirty="0" smtClean="0">
                <a:solidFill>
                  <a:schemeClr val="tx1"/>
                </a:solidFill>
              </a:rPr>
              <a:t>It was first one to make public issue in 1993-94 after which the share holding of RBI has come down to 68.93%.</a:t>
            </a:r>
          </a:p>
          <a:p>
            <a:pPr>
              <a:buClr>
                <a:schemeClr val="accent1">
                  <a:lumMod val="50000"/>
                </a:schemeClr>
              </a:buClr>
            </a:pPr>
            <a:endParaRPr lang="en-US" dirty="0">
              <a:solidFill>
                <a:schemeClr val="tx1"/>
              </a:solidFill>
            </a:endParaRPr>
          </a:p>
        </p:txBody>
      </p:sp>
      <p:sp>
        <p:nvSpPr>
          <p:cNvPr id="4" name="Content Placeholder 3"/>
          <p:cNvSpPr>
            <a:spLocks noGrp="1"/>
          </p:cNvSpPr>
          <p:nvPr>
            <p:ph sz="half" idx="2"/>
          </p:nvPr>
        </p:nvSpPr>
        <p:spPr/>
        <p:txBody>
          <a:bodyPr>
            <a:normAutofit fontScale="92500" lnSpcReduction="10000"/>
          </a:bodyPr>
          <a:lstStyle/>
          <a:p>
            <a:pPr>
              <a:buClr>
                <a:schemeClr val="accent1">
                  <a:lumMod val="50000"/>
                </a:schemeClr>
              </a:buClr>
              <a:buNone/>
            </a:pPr>
            <a:r>
              <a:rPr lang="en-US" b="1" dirty="0" smtClean="0">
                <a:solidFill>
                  <a:schemeClr val="tx1"/>
                </a:solidFill>
              </a:rPr>
              <a:t>State Bank Group</a:t>
            </a:r>
          </a:p>
          <a:p>
            <a:pPr>
              <a:buClr>
                <a:schemeClr val="accent1">
                  <a:lumMod val="50000"/>
                </a:schemeClr>
              </a:buClr>
            </a:pPr>
            <a:r>
              <a:rPr lang="en-US" dirty="0" smtClean="0">
                <a:solidFill>
                  <a:schemeClr val="tx1"/>
                </a:solidFill>
              </a:rPr>
              <a:t>State Bank of Hyderabad</a:t>
            </a:r>
          </a:p>
          <a:p>
            <a:pPr>
              <a:buClr>
                <a:schemeClr val="accent1">
                  <a:lumMod val="50000"/>
                </a:schemeClr>
              </a:buClr>
            </a:pPr>
            <a:r>
              <a:rPr lang="en-US" dirty="0" smtClean="0">
                <a:solidFill>
                  <a:schemeClr val="tx1"/>
                </a:solidFill>
              </a:rPr>
              <a:t>State Bank of Patiala</a:t>
            </a:r>
          </a:p>
          <a:p>
            <a:pPr>
              <a:buClr>
                <a:schemeClr val="accent1">
                  <a:lumMod val="50000"/>
                </a:schemeClr>
              </a:buClr>
            </a:pPr>
            <a:r>
              <a:rPr lang="en-US" dirty="0" smtClean="0">
                <a:solidFill>
                  <a:schemeClr val="tx1"/>
                </a:solidFill>
              </a:rPr>
              <a:t>State Bank of Travancore</a:t>
            </a:r>
          </a:p>
          <a:p>
            <a:pPr>
              <a:buClr>
                <a:schemeClr val="accent1">
                  <a:lumMod val="50000"/>
                </a:schemeClr>
              </a:buClr>
            </a:pPr>
            <a:r>
              <a:rPr lang="en-US" dirty="0" smtClean="0">
                <a:solidFill>
                  <a:schemeClr val="tx1"/>
                </a:solidFill>
              </a:rPr>
              <a:t>State Bank of Bikaner &amp; Jaipur</a:t>
            </a:r>
          </a:p>
          <a:p>
            <a:pPr>
              <a:buClr>
                <a:schemeClr val="accent1">
                  <a:lumMod val="50000"/>
                </a:schemeClr>
              </a:buClr>
            </a:pPr>
            <a:r>
              <a:rPr lang="en-US" dirty="0" smtClean="0">
                <a:solidFill>
                  <a:schemeClr val="tx1"/>
                </a:solidFill>
              </a:rPr>
              <a:t>State Bank of Maysore</a:t>
            </a:r>
          </a:p>
          <a:p>
            <a:pPr>
              <a:buClr>
                <a:schemeClr val="accent1">
                  <a:lumMod val="50000"/>
                </a:schemeClr>
              </a:buClr>
            </a:pPr>
            <a:r>
              <a:rPr lang="en-US" dirty="0" smtClean="0">
                <a:solidFill>
                  <a:schemeClr val="tx1"/>
                </a:solidFill>
              </a:rPr>
              <a:t>State Bank of Saurashtra</a:t>
            </a:r>
          </a:p>
          <a:p>
            <a:pPr>
              <a:buClr>
                <a:schemeClr val="accent1">
                  <a:lumMod val="50000"/>
                </a:schemeClr>
              </a:buClr>
            </a:pPr>
            <a:r>
              <a:rPr lang="en-US" dirty="0" smtClean="0">
                <a:solidFill>
                  <a:schemeClr val="tx1"/>
                </a:solidFill>
              </a:rPr>
              <a:t>State Bank of Indore</a:t>
            </a:r>
            <a:endParaRPr lang="en-US" dirty="0">
              <a:solidFill>
                <a:schemeClr val="tx1"/>
              </a:solidFill>
            </a:endParaRPr>
          </a:p>
        </p:txBody>
      </p:sp>
      <p:pic>
        <p:nvPicPr>
          <p:cNvPr id="6" name="Picture 5" descr="State Bank of India Logo"/>
          <p:cNvPicPr/>
          <p:nvPr/>
        </p:nvPicPr>
        <p:blipFill>
          <a:blip r:embed="rId2"/>
          <a:srcRect/>
          <a:stretch>
            <a:fillRect/>
          </a:stretch>
        </p:blipFill>
        <p:spPr bwMode="auto">
          <a:xfrm>
            <a:off x="7924800" y="228600"/>
            <a:ext cx="771525" cy="771525"/>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blinds(horizontal)">
                                      <p:cBhvr>
                                        <p:cTn id="27" dur="500"/>
                                        <p:tgtEl>
                                          <p:spTgt spid="4">
                                            <p:txEl>
                                              <p:pRg st="1" end="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blinds(horizontal)">
                                      <p:cBhvr>
                                        <p:cTn id="30" dur="500"/>
                                        <p:tgtEl>
                                          <p:spTgt spid="4">
                                            <p:txEl>
                                              <p:pRg st="2" end="2"/>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blinds(horizontal)">
                                      <p:cBhvr>
                                        <p:cTn id="33" dur="500"/>
                                        <p:tgtEl>
                                          <p:spTgt spid="4">
                                            <p:txEl>
                                              <p:pRg st="3" end="3"/>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blinds(horizontal)">
                                      <p:cBhvr>
                                        <p:cTn id="36" dur="500"/>
                                        <p:tgtEl>
                                          <p:spTgt spid="4">
                                            <p:txEl>
                                              <p:pRg st="4" end="4"/>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blinds(horizontal)">
                                      <p:cBhvr>
                                        <p:cTn id="39" dur="500"/>
                                        <p:tgtEl>
                                          <p:spTgt spid="4">
                                            <p:txEl>
                                              <p:pRg st="5" end="5"/>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blinds(horizontal)">
                                      <p:cBhvr>
                                        <p:cTn id="42" dur="500"/>
                                        <p:tgtEl>
                                          <p:spTgt spid="4">
                                            <p:txEl>
                                              <p:pRg st="6" end="6"/>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blinds(horizontal)">
                                      <p:cBhvr>
                                        <p:cTn id="4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lgerian" pitchFamily="82" charset="0"/>
              </a:rPr>
              <a:t>Nationalized banks</a:t>
            </a:r>
            <a:endParaRPr lang="en-US" dirty="0"/>
          </a:p>
        </p:txBody>
      </p:sp>
      <p:sp>
        <p:nvSpPr>
          <p:cNvPr id="3" name="Content Placeholder 2"/>
          <p:cNvSpPr>
            <a:spLocks noGrp="1"/>
          </p:cNvSpPr>
          <p:nvPr>
            <p:ph sz="half" idx="1"/>
          </p:nvPr>
        </p:nvSpPr>
        <p:spPr>
          <a:xfrm>
            <a:off x="304800" y="1600200"/>
            <a:ext cx="4191000" cy="5257800"/>
          </a:xfrm>
        </p:spPr>
        <p:txBody>
          <a:bodyPr>
            <a:normAutofit/>
          </a:bodyPr>
          <a:lstStyle/>
          <a:p>
            <a:pPr>
              <a:buClr>
                <a:schemeClr val="accent1">
                  <a:lumMod val="50000"/>
                </a:schemeClr>
              </a:buClr>
            </a:pPr>
            <a:r>
              <a:rPr lang="en-US" sz="2000" dirty="0" smtClean="0">
                <a:solidFill>
                  <a:schemeClr val="tx1"/>
                </a:solidFill>
                <a:latin typeface="Times New Roman" pitchFamily="18" charset="0"/>
                <a:cs typeface="Times New Roman" pitchFamily="18" charset="0"/>
              </a:rPr>
              <a:t>In 1969, 14 banks with deposit base of Rs.  50 Crores or more were nationalized. In 1980,, 6 more banks were nationalized.</a:t>
            </a:r>
          </a:p>
          <a:p>
            <a:pPr>
              <a:buClr>
                <a:schemeClr val="accent1">
                  <a:lumMod val="50000"/>
                </a:schemeClr>
              </a:buClr>
            </a:pPr>
            <a:r>
              <a:rPr lang="en-US" sz="2000" dirty="0" smtClean="0">
                <a:solidFill>
                  <a:schemeClr val="tx1"/>
                </a:solidFill>
                <a:latin typeface="Times New Roman" pitchFamily="18" charset="0"/>
                <a:cs typeface="Times New Roman" pitchFamily="18" charset="0"/>
              </a:rPr>
              <a:t>This step brought more than 90% of commercial banking in the public sector.</a:t>
            </a:r>
          </a:p>
          <a:p>
            <a:pPr>
              <a:buClr>
                <a:schemeClr val="accent1">
                  <a:lumMod val="50000"/>
                </a:schemeClr>
              </a:buClr>
            </a:pPr>
            <a:r>
              <a:rPr lang="en-US" sz="2000" dirty="0" smtClean="0">
                <a:solidFill>
                  <a:schemeClr val="tx1"/>
                </a:solidFill>
                <a:latin typeface="Times New Roman" pitchFamily="18" charset="0"/>
                <a:cs typeface="Times New Roman" pitchFamily="18" charset="0"/>
              </a:rPr>
              <a:t>The main function of nationalised bank is provide finance for the housing projects, health facilities and increase the chance to providinig the products and services to the people of rural areas.</a:t>
            </a:r>
          </a:p>
          <a:p>
            <a:pPr>
              <a:buClr>
                <a:schemeClr val="accent1">
                  <a:lumMod val="50000"/>
                </a:schemeClr>
              </a:buClr>
            </a:pPr>
            <a:endParaRPr lang="en-US" sz="2000" dirty="0" smtClean="0">
              <a:solidFill>
                <a:schemeClr val="tx1"/>
              </a:solidFill>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a:bodyPr>
          <a:lstStyle/>
          <a:p>
            <a:pPr lvl="0">
              <a:buClr>
                <a:schemeClr val="accent1">
                  <a:lumMod val="50000"/>
                </a:schemeClr>
              </a:buClr>
              <a:buFont typeface="Wingdings 2" pitchFamily="18" charset="2"/>
              <a:buChar char=""/>
            </a:pPr>
            <a:r>
              <a:rPr lang="en-US" dirty="0" smtClean="0">
                <a:solidFill>
                  <a:schemeClr val="tx1"/>
                </a:solidFill>
                <a:latin typeface="Times New Roman" pitchFamily="18" charset="0"/>
                <a:cs typeface="Times New Roman" pitchFamily="18" charset="0"/>
              </a:rPr>
              <a:t>Andhra Bank</a:t>
            </a:r>
          </a:p>
          <a:p>
            <a:pPr lvl="0">
              <a:buClr>
                <a:schemeClr val="accent1">
                  <a:lumMod val="50000"/>
                </a:schemeClr>
              </a:buClr>
              <a:buFont typeface="Wingdings 2" pitchFamily="18" charset="2"/>
              <a:buChar char=""/>
            </a:pPr>
            <a:r>
              <a:rPr lang="en-US" dirty="0" smtClean="0">
                <a:solidFill>
                  <a:schemeClr val="tx1"/>
                </a:solidFill>
                <a:latin typeface="Times New Roman" pitchFamily="18" charset="0"/>
                <a:cs typeface="Times New Roman" pitchFamily="18" charset="0"/>
              </a:rPr>
              <a:t>Punjab National Bank</a:t>
            </a:r>
          </a:p>
          <a:p>
            <a:pPr lvl="0">
              <a:buClr>
                <a:schemeClr val="accent1">
                  <a:lumMod val="50000"/>
                </a:schemeClr>
              </a:buClr>
              <a:buFont typeface="Wingdings 2" pitchFamily="18" charset="2"/>
              <a:buChar char=""/>
            </a:pPr>
            <a:r>
              <a:rPr lang="en-US" dirty="0" smtClean="0">
                <a:solidFill>
                  <a:schemeClr val="tx1"/>
                </a:solidFill>
                <a:latin typeface="Times New Roman" pitchFamily="18" charset="0"/>
                <a:cs typeface="Times New Roman" pitchFamily="18" charset="0"/>
              </a:rPr>
              <a:t>Indian Overseas Bank</a:t>
            </a:r>
          </a:p>
          <a:p>
            <a:pPr lvl="0">
              <a:buClr>
                <a:schemeClr val="accent1">
                  <a:lumMod val="50000"/>
                </a:schemeClr>
              </a:buClr>
              <a:buFont typeface="Wingdings 2" pitchFamily="18" charset="2"/>
              <a:buChar char=""/>
            </a:pPr>
            <a:r>
              <a:rPr lang="en-US" dirty="0" smtClean="0">
                <a:solidFill>
                  <a:schemeClr val="tx1"/>
                </a:solidFill>
                <a:latin typeface="Times New Roman" pitchFamily="18" charset="0"/>
                <a:cs typeface="Times New Roman" pitchFamily="18" charset="0"/>
              </a:rPr>
              <a:t>IDBI</a:t>
            </a:r>
          </a:p>
          <a:p>
            <a:pPr lvl="0">
              <a:buClr>
                <a:schemeClr val="accent1">
                  <a:lumMod val="50000"/>
                </a:schemeClr>
              </a:buClr>
              <a:buFont typeface="Wingdings 2" pitchFamily="18" charset="2"/>
              <a:buChar char=""/>
            </a:pPr>
            <a:r>
              <a:rPr lang="en-US" dirty="0" smtClean="0">
                <a:solidFill>
                  <a:schemeClr val="tx1"/>
                </a:solidFill>
                <a:latin typeface="Times New Roman" pitchFamily="18" charset="0"/>
                <a:cs typeface="Times New Roman" pitchFamily="18" charset="0"/>
              </a:rPr>
              <a:t>Allahabad Bank</a:t>
            </a:r>
          </a:p>
          <a:p>
            <a:pPr lvl="0">
              <a:buClr>
                <a:schemeClr val="accent1">
                  <a:lumMod val="50000"/>
                </a:schemeClr>
              </a:buClr>
              <a:buFont typeface="Wingdings 2" pitchFamily="18" charset="2"/>
              <a:buChar char=""/>
            </a:pPr>
            <a:r>
              <a:rPr lang="en-US" dirty="0" smtClean="0">
                <a:solidFill>
                  <a:schemeClr val="tx1"/>
                </a:solidFill>
                <a:latin typeface="Times New Roman" pitchFamily="18" charset="0"/>
                <a:cs typeface="Times New Roman" pitchFamily="18" charset="0"/>
              </a:rPr>
              <a:t>Syndicate Bank</a:t>
            </a:r>
          </a:p>
          <a:p>
            <a:pPr lvl="0">
              <a:buClr>
                <a:schemeClr val="accent1">
                  <a:lumMod val="50000"/>
                </a:schemeClr>
              </a:buClr>
              <a:buFont typeface="Wingdings 2" pitchFamily="18" charset="2"/>
              <a:buChar char=""/>
            </a:pPr>
            <a:r>
              <a:rPr lang="en-US" dirty="0" smtClean="0">
                <a:solidFill>
                  <a:schemeClr val="tx1"/>
                </a:solidFill>
                <a:latin typeface="Times New Roman" pitchFamily="18" charset="0"/>
                <a:cs typeface="Times New Roman" pitchFamily="18" charset="0"/>
              </a:rPr>
              <a:t>UCO Bank</a:t>
            </a:r>
          </a:p>
          <a:p>
            <a:pPr lvl="0">
              <a:buClr>
                <a:schemeClr val="accent1">
                  <a:lumMod val="50000"/>
                </a:schemeClr>
              </a:buClr>
              <a:buFont typeface="Wingdings 2" pitchFamily="18" charset="2"/>
              <a:buChar char=""/>
            </a:pPr>
            <a:r>
              <a:rPr lang="en-US" dirty="0" smtClean="0">
                <a:solidFill>
                  <a:schemeClr val="tx1"/>
                </a:solidFill>
                <a:latin typeface="Times New Roman" pitchFamily="18" charset="0"/>
                <a:cs typeface="Times New Roman" pitchFamily="18" charset="0"/>
              </a:rPr>
              <a:t>Dena Bank</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linds(horizont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blinds(horizontal)">
                                      <p:cBhvr>
                                        <p:cTn id="24" dur="500"/>
                                        <p:tgtEl>
                                          <p:spTgt spid="4">
                                            <p:txEl>
                                              <p:pRg st="0" end="0"/>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blinds(horizontal)">
                                      <p:cBhvr>
                                        <p:cTn id="27" dur="500"/>
                                        <p:tgtEl>
                                          <p:spTgt spid="4">
                                            <p:txEl>
                                              <p:pRg st="1" end="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blinds(horizontal)">
                                      <p:cBhvr>
                                        <p:cTn id="30" dur="500"/>
                                        <p:tgtEl>
                                          <p:spTgt spid="4">
                                            <p:txEl>
                                              <p:pRg st="2" end="2"/>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blinds(horizontal)">
                                      <p:cBhvr>
                                        <p:cTn id="33" dur="500"/>
                                        <p:tgtEl>
                                          <p:spTgt spid="4">
                                            <p:txEl>
                                              <p:pRg st="3" end="3"/>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blinds(horizontal)">
                                      <p:cBhvr>
                                        <p:cTn id="36" dur="500"/>
                                        <p:tgtEl>
                                          <p:spTgt spid="4">
                                            <p:txEl>
                                              <p:pRg st="4" end="4"/>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blinds(horizontal)">
                                      <p:cBhvr>
                                        <p:cTn id="39" dur="500"/>
                                        <p:tgtEl>
                                          <p:spTgt spid="4">
                                            <p:txEl>
                                              <p:pRg st="5" end="5"/>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blinds(horizontal)">
                                      <p:cBhvr>
                                        <p:cTn id="42" dur="500"/>
                                        <p:tgtEl>
                                          <p:spTgt spid="4">
                                            <p:txEl>
                                              <p:pRg st="6" end="6"/>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blinds(horizontal)">
                                      <p:cBhvr>
                                        <p:cTn id="4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lgerian" pitchFamily="82" charset="0"/>
              </a:rPr>
              <a:t>Private banks</a:t>
            </a:r>
            <a:endParaRPr lang="en-US" dirty="0">
              <a:solidFill>
                <a:schemeClr val="tx1"/>
              </a:solidFill>
              <a:latin typeface="Algerian" pitchFamily="82" charset="0"/>
            </a:endParaRPr>
          </a:p>
        </p:txBody>
      </p:sp>
      <p:sp>
        <p:nvSpPr>
          <p:cNvPr id="3" name="Content Placeholder 2"/>
          <p:cNvSpPr>
            <a:spLocks noGrp="1"/>
          </p:cNvSpPr>
          <p:nvPr>
            <p:ph sz="half" idx="1"/>
          </p:nvPr>
        </p:nvSpPr>
        <p:spPr/>
        <p:txBody>
          <a:bodyPr>
            <a:noAutofit/>
          </a:bodyPr>
          <a:lstStyle/>
          <a:p>
            <a:pPr>
              <a:buClr>
                <a:schemeClr val="accent1">
                  <a:lumMod val="50000"/>
                </a:schemeClr>
              </a:buClr>
            </a:pPr>
            <a:r>
              <a:rPr lang="en-US" sz="2400" dirty="0" smtClean="0">
                <a:solidFill>
                  <a:schemeClr val="tx1"/>
                </a:solidFill>
                <a:latin typeface="Times New Roman" pitchFamily="18" charset="0"/>
                <a:cs typeface="Times New Roman" pitchFamily="18" charset="0"/>
              </a:rPr>
              <a:t>All those banks in which majority of stake are held by private individuals</a:t>
            </a:r>
          </a:p>
          <a:p>
            <a:pPr>
              <a:buClr>
                <a:schemeClr val="accent1">
                  <a:lumMod val="50000"/>
                </a:schemeClr>
              </a:buClr>
            </a:pPr>
            <a:r>
              <a:rPr lang="en-US" sz="2400" dirty="0" smtClean="0">
                <a:solidFill>
                  <a:schemeClr val="tx1"/>
                </a:solidFill>
                <a:latin typeface="Times New Roman" pitchFamily="18" charset="0"/>
                <a:cs typeface="Times New Roman" pitchFamily="18" charset="0"/>
              </a:rPr>
              <a:t>The banks, which came in operation after 1991, with the introduction of economic reforms and financial sector reforms are called "new private-sector banks“</a:t>
            </a:r>
          </a:p>
          <a:p>
            <a:pPr>
              <a:buClr>
                <a:schemeClr val="accent1">
                  <a:lumMod val="50000"/>
                </a:schemeClr>
              </a:buClr>
            </a:pPr>
            <a:r>
              <a:rPr lang="en-US" sz="2400" dirty="0" smtClean="0">
                <a:solidFill>
                  <a:schemeClr val="tx1"/>
                </a:solidFill>
                <a:latin typeface="Times New Roman" pitchFamily="18" charset="0"/>
                <a:cs typeface="Times New Roman" pitchFamily="18" charset="0"/>
              </a:rPr>
              <a:t>New banks are strategic in their thinking and operations.</a:t>
            </a:r>
            <a:endParaRPr lang="en-US" sz="2400" dirty="0">
              <a:solidFill>
                <a:schemeClr val="tx1"/>
              </a:solidFill>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a:bodyPr>
          <a:lstStyle/>
          <a:p>
            <a:endParaRPr lang="en-US"/>
          </a:p>
        </p:txBody>
      </p:sp>
      <p:pic>
        <p:nvPicPr>
          <p:cNvPr id="5" name="Picture 8"/>
          <p:cNvPicPr>
            <a:picLocks noChangeAspect="1" noChangeArrowheads="1"/>
          </p:cNvPicPr>
          <p:nvPr/>
        </p:nvPicPr>
        <p:blipFill>
          <a:blip r:embed="rId2"/>
          <a:srcRect/>
          <a:stretch>
            <a:fillRect/>
          </a:stretch>
        </p:blipFill>
        <p:spPr bwMode="auto">
          <a:xfrm>
            <a:off x="4648200" y="1295400"/>
            <a:ext cx="2847975" cy="990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9"/>
          <p:cNvPicPr>
            <a:picLocks noChangeAspect="1" noChangeArrowheads="1"/>
          </p:cNvPicPr>
          <p:nvPr/>
        </p:nvPicPr>
        <p:blipFill>
          <a:blip r:embed="rId3"/>
          <a:srcRect/>
          <a:stretch>
            <a:fillRect/>
          </a:stretch>
        </p:blipFill>
        <p:spPr bwMode="auto">
          <a:xfrm>
            <a:off x="6934200" y="2438400"/>
            <a:ext cx="1905000" cy="6858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7" name="Picture 10" descr="D:\PGDM\search\banks\Dhandabanklogo.gif"/>
          <p:cNvPicPr>
            <a:picLocks noChangeAspect="1" noChangeArrowheads="1"/>
          </p:cNvPicPr>
          <p:nvPr/>
        </p:nvPicPr>
        <p:blipFill>
          <a:blip r:embed="rId4"/>
          <a:srcRect/>
          <a:stretch>
            <a:fillRect/>
          </a:stretch>
        </p:blipFill>
        <p:spPr bwMode="auto">
          <a:xfrm>
            <a:off x="4724400" y="3200400"/>
            <a:ext cx="2628900" cy="7334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Picture 11" descr="D:\PGDM\search\banks\250px-Federal_Bank_Logo.jpg"/>
          <p:cNvPicPr>
            <a:picLocks noChangeAspect="1" noChangeArrowheads="1"/>
          </p:cNvPicPr>
          <p:nvPr/>
        </p:nvPicPr>
        <p:blipFill>
          <a:blip r:embed="rId5"/>
          <a:srcRect/>
          <a:stretch>
            <a:fillRect/>
          </a:stretch>
        </p:blipFill>
        <p:spPr bwMode="auto">
          <a:xfrm>
            <a:off x="5638800" y="4267200"/>
            <a:ext cx="3175000" cy="571500"/>
          </a:xfrm>
          <a:prstGeom prst="rect">
            <a:avLst/>
          </a:prstGeom>
          <a:ln>
            <a:noFill/>
          </a:ln>
          <a:effectLst>
            <a:outerShdw blurRad="190500" algn="tl" rotWithShape="0">
              <a:srgbClr val="000000">
                <a:alpha val="70000"/>
              </a:srgbClr>
            </a:outerShdw>
          </a:effectLst>
        </p:spPr>
      </p:pic>
      <p:pic>
        <p:nvPicPr>
          <p:cNvPr id="9" name="Picture 12"/>
          <p:cNvPicPr>
            <a:picLocks noChangeAspect="1" noChangeArrowheads="1"/>
          </p:cNvPicPr>
          <p:nvPr/>
        </p:nvPicPr>
        <p:blipFill>
          <a:blip r:embed="rId6"/>
          <a:srcRect/>
          <a:stretch>
            <a:fillRect/>
          </a:stretch>
        </p:blipFill>
        <p:spPr bwMode="auto">
          <a:xfrm>
            <a:off x="4648200" y="5181600"/>
            <a:ext cx="2514600" cy="99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par>
                                <p:cTn id="29" presetID="3" presetClass="entr" presetSubtype="1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par>
                                <p:cTn id="32" presetID="3" presetClass="entr" presetSubtype="1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par>
                                <p:cTn id="35" presetID="3" presetClass="entr" presetSubtype="1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3" presetClass="entr" presetSubtype="1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lgerian" pitchFamily="82" charset="0"/>
              </a:rPr>
              <a:t>Non Scheduled Banks</a:t>
            </a:r>
            <a:endParaRPr lang="en-US" dirty="0">
              <a:solidFill>
                <a:schemeClr val="tx1"/>
              </a:solidFill>
              <a:latin typeface="Algerian" pitchFamily="82" charset="0"/>
            </a:endParaRPr>
          </a:p>
        </p:txBody>
      </p:sp>
      <p:sp>
        <p:nvSpPr>
          <p:cNvPr id="3" name="Content Placeholder 2"/>
          <p:cNvSpPr>
            <a:spLocks noGrp="1"/>
          </p:cNvSpPr>
          <p:nvPr>
            <p:ph idx="1"/>
          </p:nvPr>
        </p:nvSpPr>
        <p:spPr/>
        <p:txBody>
          <a:bodyPr>
            <a:normAutofit/>
          </a:bodyPr>
          <a:lstStyle/>
          <a:p>
            <a:pPr>
              <a:buClr>
                <a:schemeClr val="accent1">
                  <a:lumMod val="50000"/>
                </a:schemeClr>
              </a:buClr>
            </a:pPr>
            <a:r>
              <a:rPr lang="en-US" sz="2400" dirty="0" smtClean="0">
                <a:solidFill>
                  <a:schemeClr val="tx1"/>
                </a:solidFill>
                <a:latin typeface="Times New Roman" pitchFamily="18" charset="0"/>
                <a:cs typeface="Times New Roman" pitchFamily="18" charset="0"/>
              </a:rPr>
              <a:t>The banks which are not included in the 2</a:t>
            </a:r>
            <a:r>
              <a:rPr lang="en-US" sz="2400" baseline="30000" dirty="0" smtClean="0">
                <a:solidFill>
                  <a:schemeClr val="tx1"/>
                </a:solidFill>
                <a:latin typeface="Times New Roman" pitchFamily="18" charset="0"/>
                <a:cs typeface="Times New Roman" pitchFamily="18" charset="0"/>
              </a:rPr>
              <a:t>nd</a:t>
            </a:r>
            <a:r>
              <a:rPr lang="en-US" sz="2400" dirty="0" smtClean="0">
                <a:solidFill>
                  <a:schemeClr val="tx1"/>
                </a:solidFill>
                <a:latin typeface="Times New Roman" pitchFamily="18" charset="0"/>
                <a:cs typeface="Times New Roman" pitchFamily="18" charset="0"/>
              </a:rPr>
              <a:t> schedule of RBI Act, 1934.</a:t>
            </a:r>
          </a:p>
          <a:p>
            <a:pPr>
              <a:buClr>
                <a:schemeClr val="accent1">
                  <a:lumMod val="50000"/>
                </a:schemeClr>
              </a:buClr>
            </a:pPr>
            <a:r>
              <a:rPr lang="en-US" sz="2400" dirty="0" smtClean="0">
                <a:solidFill>
                  <a:schemeClr val="tx1"/>
                </a:solidFill>
                <a:latin typeface="Times New Roman" pitchFamily="18" charset="0"/>
                <a:cs typeface="Times New Roman" pitchFamily="18" charset="0"/>
              </a:rPr>
              <a:t>These also have to maintain statutory cash reserve but not with RBI.</a:t>
            </a:r>
          </a:p>
          <a:p>
            <a:pPr>
              <a:buClr>
                <a:schemeClr val="accent1">
                  <a:lumMod val="50000"/>
                </a:schemeClr>
              </a:buClr>
            </a:pPr>
            <a:r>
              <a:rPr lang="en-US" sz="2400" dirty="0" smtClean="0">
                <a:solidFill>
                  <a:schemeClr val="tx1"/>
                </a:solidFill>
                <a:latin typeface="Times New Roman" pitchFamily="18" charset="0"/>
                <a:cs typeface="Times New Roman" pitchFamily="18" charset="0"/>
              </a:rPr>
              <a:t>Their banking activities are limited, e.g., they cannot deal in foreign exchange.</a:t>
            </a:r>
          </a:p>
          <a:p>
            <a:pPr>
              <a:buClr>
                <a:schemeClr val="accent1">
                  <a:lumMod val="50000"/>
                </a:schemeClr>
              </a:buClr>
            </a:pPr>
            <a:r>
              <a:rPr lang="en-US" sz="2400" dirty="0" smtClean="0">
                <a:solidFill>
                  <a:schemeClr val="tx1"/>
                </a:solidFill>
                <a:latin typeface="Times New Roman" pitchFamily="18" charset="0"/>
                <a:cs typeface="Times New Roman" pitchFamily="18" charset="0"/>
              </a:rPr>
              <a:t>The share of these banks are almost nil. </a:t>
            </a:r>
            <a:endParaRPr lang="en-US" sz="2400" dirty="0">
              <a:solidFill>
                <a:schemeClr val="tx1"/>
              </a:solidFill>
              <a:latin typeface="Times New Roman" pitchFamily="18" charset="0"/>
              <a:cs typeface="Times New Roman"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Yamato Painting</Template>
  <TotalTime>385</TotalTime>
  <Words>805</Words>
  <Application>Microsoft Office PowerPoint</Application>
  <PresentationFormat>On-screen Show (4:3)</PresentationFormat>
  <Paragraphs>103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Trek</vt:lpstr>
      <vt:lpstr>Types of Bank </vt:lpstr>
      <vt:lpstr>Slide 2</vt:lpstr>
      <vt:lpstr>Scheduled banks</vt:lpstr>
      <vt:lpstr>Scheduled Banks</vt:lpstr>
      <vt:lpstr>Public sector banks</vt:lpstr>
      <vt:lpstr>State Bank of india</vt:lpstr>
      <vt:lpstr>Nationalized banks</vt:lpstr>
      <vt:lpstr>Private banks</vt:lpstr>
      <vt:lpstr>Non Scheduled Banks</vt:lpstr>
      <vt:lpstr>Regional rural banks</vt:lpstr>
      <vt:lpstr>Cooperative banks</vt:lpstr>
      <vt:lpstr>Cont…</vt:lpstr>
      <vt:lpstr>Questions???</vt:lpstr>
      <vt:lpstr>Thank you</vt:lpstr>
    </vt:vector>
  </TitlesOfParts>
  <Company>DDS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Banking</dc:title>
  <dc:creator>DDS</dc:creator>
  <cp:lastModifiedBy>abc</cp:lastModifiedBy>
  <cp:revision>101</cp:revision>
  <dcterms:created xsi:type="dcterms:W3CDTF">2012-09-06T13:12:40Z</dcterms:created>
  <dcterms:modified xsi:type="dcterms:W3CDTF">2013-01-01T07:57:49Z</dcterms:modified>
</cp:coreProperties>
</file>