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70" r:id="rId4"/>
    <p:sldId id="266" r:id="rId5"/>
    <p:sldId id="294" r:id="rId6"/>
    <p:sldId id="283" r:id="rId7"/>
    <p:sldId id="295" r:id="rId8"/>
    <p:sldId id="296" r:id="rId9"/>
    <p:sldId id="284" r:id="rId10"/>
    <p:sldId id="285" r:id="rId11"/>
    <p:sldId id="287" r:id="rId12"/>
    <p:sldId id="298" r:id="rId13"/>
    <p:sldId id="288" r:id="rId14"/>
    <p:sldId id="305" r:id="rId15"/>
    <p:sldId id="302" r:id="rId16"/>
    <p:sldId id="306" r:id="rId17"/>
    <p:sldId id="299" r:id="rId18"/>
    <p:sldId id="304" r:id="rId19"/>
    <p:sldId id="30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A0C1F-0157-914A-80D6-BBD6EA3C731C}">
          <p14:sldIdLst>
            <p14:sldId id="260"/>
            <p14:sldId id="263"/>
            <p14:sldId id="270"/>
            <p14:sldId id="266"/>
            <p14:sldId id="294"/>
            <p14:sldId id="283"/>
            <p14:sldId id="295"/>
            <p14:sldId id="296"/>
            <p14:sldId id="284"/>
            <p14:sldId id="285"/>
            <p14:sldId id="287"/>
            <p14:sldId id="298"/>
            <p14:sldId id="288"/>
            <p14:sldId id="305"/>
            <p14:sldId id="302"/>
            <p14:sldId id="306"/>
            <p14:sldId id="299"/>
            <p14:sldId id="304"/>
          </p14:sldIdLst>
        </p14:section>
        <p14:section name="Untitled Section" id="{154A897E-982C-6E4B-98BD-1BAEB56BA54C}">
          <p14:sldIdLst>
            <p14:sldId id="301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30" autoAdjust="0"/>
  </p:normalViewPr>
  <p:slideViewPr>
    <p:cSldViewPr>
      <p:cViewPr varScale="1">
        <p:scale>
          <a:sx n="90" d="100"/>
          <a:sy n="90" d="100"/>
        </p:scale>
        <p:origin x="-1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5F5D-A6EC-694D-B8F6-E693B7E800E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526F-F111-104C-8F3E-BEC866A7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6526F-F111-104C-8F3E-BEC866A72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Prediction of Credit Risk using Loan data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3505200"/>
            <a:ext cx="6019800" cy="2438400"/>
          </a:xfrm>
        </p:spPr>
        <p:txBody>
          <a:bodyPr/>
          <a:lstStyle/>
          <a:p>
            <a:r>
              <a:rPr lang="en-US" dirty="0" smtClean="0"/>
              <a:t>Kapil Agrawal</a:t>
            </a:r>
          </a:p>
          <a:p>
            <a:r>
              <a:rPr lang="en-US" dirty="0" smtClean="0"/>
              <a:t>2014B3A3579P</a:t>
            </a:r>
            <a:endParaRPr lang="en-US" dirty="0"/>
          </a:p>
          <a:p>
            <a:r>
              <a:rPr lang="en-US" dirty="0" smtClean="0"/>
              <a:t>Bits </a:t>
            </a:r>
            <a:r>
              <a:rPr lang="en-US" dirty="0" err="1" smtClean="0"/>
              <a:t>Pilani</a:t>
            </a:r>
            <a:r>
              <a:rPr lang="en-US" dirty="0" smtClean="0"/>
              <a:t>, </a:t>
            </a:r>
            <a:r>
              <a:rPr lang="en-US" dirty="0" err="1" smtClean="0"/>
              <a:t>Pilani</a:t>
            </a:r>
            <a:r>
              <a:rPr lang="en-US" dirty="0" smtClean="0"/>
              <a:t> Campus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b="1" i="1" dirty="0"/>
              <a:t>ROOT Node</a:t>
            </a:r>
            <a:r>
              <a:rPr lang="en-US" dirty="0"/>
              <a:t>: It represents entire population or sample and this further gets divided into two or more homogeneous sets. </a:t>
            </a: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b="1" i="1" dirty="0" smtClean="0"/>
              <a:t>SPLITTING</a:t>
            </a:r>
            <a:r>
              <a:rPr lang="en-US" dirty="0"/>
              <a:t>: It is a process of dividing a node into two or more sub-nodes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b="1" i="1" dirty="0" smtClean="0"/>
              <a:t>Decision </a:t>
            </a:r>
            <a:r>
              <a:rPr lang="en-US" b="1" i="1" dirty="0"/>
              <a:t>Node</a:t>
            </a:r>
            <a:r>
              <a:rPr lang="en-US" dirty="0"/>
              <a:t>: When </a:t>
            </a:r>
            <a:r>
              <a:rPr lang="en-US" dirty="0" smtClean="0"/>
              <a:t>a node </a:t>
            </a:r>
            <a:r>
              <a:rPr lang="en-US" dirty="0"/>
              <a:t>splits into further sub-nodes, then it is called decision node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b="1" i="1" dirty="0" smtClean="0"/>
              <a:t>Leaf</a:t>
            </a:r>
            <a:r>
              <a:rPr lang="en-US" b="1" i="1" dirty="0"/>
              <a:t>/ Terminal Node</a:t>
            </a:r>
            <a:r>
              <a:rPr lang="en-US" dirty="0"/>
              <a:t>: Nodes do not split is called Leaf or Terminal node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b="1" i="1" dirty="0"/>
              <a:t>Parent and Child Node</a:t>
            </a:r>
            <a:r>
              <a:rPr lang="en-US" dirty="0"/>
              <a:t>: A node, which is divided into sub-nodes is called parent node of sub-nodes where as sub-nodes are the child of parent node.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Terminology in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cision_Tre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457200" y="1524000"/>
            <a:ext cx="8229600" cy="46482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Decision Trees Terminology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2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07-08 at 6.43.59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304800" y="1143000"/>
            <a:ext cx="8229600" cy="44196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Code of the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638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code is open-sourced on my github account </a:t>
            </a:r>
            <a:r>
              <a:rPr lang="en-US" sz="2000" dirty="0"/>
              <a:t>-   </a:t>
            </a:r>
            <a:r>
              <a:rPr lang="en-US" sz="2000" b="1" dirty="0" smtClean="0"/>
              <a:t>https</a:t>
            </a:r>
            <a:r>
              <a:rPr lang="en-US" sz="2000" b="1" dirty="0"/>
              <a:t>://github.com/ubermankapil/credit_risk</a:t>
            </a:r>
          </a:p>
        </p:txBody>
      </p:sp>
    </p:spTree>
    <p:extLst>
      <p:ext uri="{BB962C8B-B14F-4D97-AF65-F5344CB8AC3E}">
        <p14:creationId xmlns:p14="http://schemas.microsoft.com/office/powerpoint/2010/main" val="383284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tree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b="9715"/>
          <a:stretch>
            <a:fillRect/>
          </a:stretch>
        </p:blipFill>
        <p:spPr>
          <a:xfrm>
            <a:off x="457200" y="1371600"/>
            <a:ext cx="8229600" cy="51054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Decision Tree with depth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2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It is </a:t>
            </a:r>
            <a:r>
              <a:rPr lang="en-US" dirty="0"/>
              <a:t>a table that is often used to describe the performance of a classification </a:t>
            </a:r>
            <a:r>
              <a:rPr lang="en-US" dirty="0" smtClean="0"/>
              <a:t>model </a:t>
            </a:r>
            <a:r>
              <a:rPr lang="en-US" dirty="0"/>
              <a:t>on a set of test data for which the true values are known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It can be tabulated for the prediction output of any classifier to check its performance and accuracy.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6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608966"/>
              </p:ext>
            </p:extLst>
          </p:nvPr>
        </p:nvGraphicFramePr>
        <p:xfrm>
          <a:off x="152400" y="2362200"/>
          <a:ext cx="8229600" cy="24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N =  50556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:</a:t>
                      </a:r>
                    </a:p>
                    <a:p>
                      <a:r>
                        <a:rPr lang="en-US" dirty="0" smtClean="0"/>
                        <a:t>Issue loan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</a:t>
                      </a:r>
                    </a:p>
                    <a:p>
                      <a:r>
                        <a:rPr lang="en-US" dirty="0" smtClean="0"/>
                        <a:t>Don’t issue</a:t>
                      </a:r>
                      <a:r>
                        <a:rPr lang="en-US" baseline="0" dirty="0" smtClean="0"/>
                        <a:t> loan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</a:t>
                      </a:r>
                    </a:p>
                    <a:p>
                      <a:r>
                        <a:rPr lang="en-US" dirty="0" smtClean="0"/>
                        <a:t>Issue loan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</a:t>
                      </a:r>
                    </a:p>
                    <a:p>
                      <a:r>
                        <a:rPr lang="en-US" dirty="0" smtClean="0"/>
                        <a:t>Don’t issue</a:t>
                      </a:r>
                      <a:r>
                        <a:rPr lang="en-US" baseline="0" dirty="0" smtClean="0"/>
                        <a:t> loan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62667"/>
            <a:ext cx="59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for a decision tree with depth =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5080000"/>
            <a:ext cx="929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Accuracy</a:t>
            </a:r>
            <a:r>
              <a:rPr lang="en-US" dirty="0" smtClean="0"/>
              <a:t> : (48329 + 925)/50556  = </a:t>
            </a:r>
            <a:r>
              <a:rPr lang="en-US" b="1" dirty="0" smtClean="0"/>
              <a:t>0.9742</a:t>
            </a:r>
            <a:r>
              <a:rPr lang="en-US" dirty="0" smtClean="0"/>
              <a:t>. It means our classification model is predicting 97.42% </a:t>
            </a:r>
          </a:p>
          <a:p>
            <a:r>
              <a:rPr lang="en-US" dirty="0"/>
              <a:t>o</a:t>
            </a:r>
            <a:r>
              <a:rPr lang="en-US" dirty="0" smtClean="0"/>
              <a:t>f correct results. </a:t>
            </a:r>
          </a:p>
          <a:p>
            <a:r>
              <a:rPr lang="en-US" sz="2000" b="1" i="1" dirty="0" smtClean="0"/>
              <a:t>For a bank, the cost of issuing a loan to a customer who actually doesn’t deserve a loan is more than the cost of not issuing a loan to a customer who deserves a loan.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5885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69048"/>
              </p:ext>
            </p:extLst>
          </p:nvPr>
        </p:nvGraphicFramePr>
        <p:xfrm>
          <a:off x="304800" y="15240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 50556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:</a:t>
                      </a:r>
                    </a:p>
                    <a:p>
                      <a:r>
                        <a:rPr lang="en-US" dirty="0" smtClean="0"/>
                        <a:t>Issue loan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</a:t>
                      </a:r>
                    </a:p>
                    <a:p>
                      <a:r>
                        <a:rPr lang="en-US" dirty="0" smtClean="0"/>
                        <a:t>Don’t issue</a:t>
                      </a:r>
                      <a:r>
                        <a:rPr lang="en-US" baseline="0" dirty="0" smtClean="0"/>
                        <a:t> loan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</a:t>
                      </a:r>
                    </a:p>
                    <a:p>
                      <a:r>
                        <a:rPr lang="en-US" dirty="0" smtClean="0"/>
                        <a:t>Issue loan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</a:t>
                      </a:r>
                    </a:p>
                    <a:p>
                      <a:r>
                        <a:rPr lang="en-US" dirty="0" smtClean="0"/>
                        <a:t>Don’t issue</a:t>
                      </a:r>
                      <a:r>
                        <a:rPr lang="en-US" baseline="0" dirty="0" smtClean="0"/>
                        <a:t> loan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Loss in the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21667"/>
            <a:ext cx="815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Equation for the model : </a:t>
            </a:r>
          </a:p>
          <a:p>
            <a:endParaRPr lang="en-US" dirty="0"/>
          </a:p>
          <a:p>
            <a:r>
              <a:rPr lang="en-US" sz="2000" b="1" dirty="0" smtClean="0"/>
              <a:t>Loss </a:t>
            </a:r>
            <a:r>
              <a:rPr lang="en-US" sz="2000" b="1" dirty="0"/>
              <a:t>= 1175 * </a:t>
            </a:r>
            <a:r>
              <a:rPr lang="en-US" sz="2000" b="1" dirty="0" smtClean="0"/>
              <a:t>average </a:t>
            </a:r>
            <a:r>
              <a:rPr lang="en-US" sz="2000" b="1" dirty="0"/>
              <a:t>loss bank suffers from 1 defaulter -  127 * </a:t>
            </a:r>
            <a:r>
              <a:rPr lang="en-US" sz="2000" b="1" dirty="0" smtClean="0"/>
              <a:t>average </a:t>
            </a:r>
            <a:r>
              <a:rPr lang="en-US" sz="2000" b="1" dirty="0"/>
              <a:t>loss bank suffers from not giving loan to 1 </a:t>
            </a:r>
            <a:r>
              <a:rPr lang="en-US" sz="2000" b="1" dirty="0" smtClean="0"/>
              <a:t>customer who deserves loan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562600"/>
            <a:ext cx="9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loss needs to be minimized to make bank more profitable.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6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tree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9" r="9979"/>
          <a:stretch>
            <a:fillRect/>
          </a:stretch>
        </p:blipFill>
        <p:spPr>
          <a:xfrm>
            <a:off x="228600" y="1447800"/>
            <a:ext cx="8686800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Decision tree with depth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3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47810"/>
              </p:ext>
            </p:extLst>
          </p:nvPr>
        </p:nvGraphicFramePr>
        <p:xfrm>
          <a:off x="304800" y="2362200"/>
          <a:ext cx="8229600" cy="221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N =  50556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:</a:t>
                      </a:r>
                    </a:p>
                    <a:p>
                      <a:r>
                        <a:rPr lang="en-US" dirty="0" smtClean="0"/>
                        <a:t>Issue loan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</a:t>
                      </a:r>
                    </a:p>
                    <a:p>
                      <a:r>
                        <a:rPr lang="en-US" dirty="0" smtClean="0"/>
                        <a:t>Don’t issue</a:t>
                      </a:r>
                      <a:r>
                        <a:rPr lang="en-US" baseline="0" dirty="0" smtClean="0"/>
                        <a:t> loan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972</a:t>
                      </a:r>
                      <a:endParaRPr lang="en-US" dirty="0"/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:</a:t>
                      </a:r>
                    </a:p>
                    <a:p>
                      <a:r>
                        <a:rPr lang="en-US" dirty="0" smtClean="0"/>
                        <a:t>Issue loan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</a:t>
                      </a:r>
                    </a:p>
                    <a:p>
                      <a:r>
                        <a:rPr lang="en-US" dirty="0" smtClean="0"/>
                        <a:t>Don’t issue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6333" y="1848556"/>
            <a:ext cx="498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for decision tree whose depth =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1" y="4967111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Accuracy</a:t>
            </a:r>
            <a:r>
              <a:rPr lang="en-US" dirty="0"/>
              <a:t> : (</a:t>
            </a:r>
            <a:r>
              <a:rPr lang="en-US" dirty="0" smtClean="0"/>
              <a:t>48375 </a:t>
            </a:r>
            <a:r>
              <a:rPr lang="en-US" dirty="0"/>
              <a:t>+ </a:t>
            </a:r>
            <a:r>
              <a:rPr lang="en-US" dirty="0" smtClean="0"/>
              <a:t>891)</a:t>
            </a:r>
            <a:r>
              <a:rPr lang="en-US" dirty="0"/>
              <a:t>/50556  = </a:t>
            </a:r>
            <a:r>
              <a:rPr lang="en-US" b="1" dirty="0" smtClean="0"/>
              <a:t>0.9745</a:t>
            </a:r>
            <a:r>
              <a:rPr lang="en-US" dirty="0" smtClean="0"/>
              <a:t>. </a:t>
            </a:r>
            <a:r>
              <a:rPr lang="en-US" dirty="0"/>
              <a:t>It means </a:t>
            </a:r>
            <a:r>
              <a:rPr lang="en-US" dirty="0" smtClean="0"/>
              <a:t>this </a:t>
            </a:r>
            <a:r>
              <a:rPr lang="en-US" dirty="0"/>
              <a:t>classification model is predicting </a:t>
            </a:r>
            <a:r>
              <a:rPr lang="en-US" dirty="0" smtClean="0"/>
              <a:t>97.45%  of correct </a:t>
            </a:r>
            <a:r>
              <a:rPr lang="en-US" dirty="0"/>
              <a:t>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Calculating </a:t>
            </a:r>
            <a:r>
              <a:rPr lang="en-US" dirty="0" smtClean="0"/>
              <a:t>the loss that bank may suffer, for different models. 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After calculation of losses for each model, select that model which best minimizes the loss and maximizes the profit for the bank.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model should reduce the number of cases of  issuing bad loans.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all is remaining now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</a:rPr>
              <a:t>Credit risk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is defined as the potential that a bank borrower or counterparty will fail to meet its obligations in accordance with agreed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</a:rPr>
              <a:t>terms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buFont typeface="Arial"/>
              <a:buChar char="•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simple words, It measures how much the borrower’s deviates from his/her promises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lang="en-US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/>
            <a:endParaRPr lang="en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buFont typeface="Arial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In Credit Risk Management, the term </a:t>
            </a: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</a:rPr>
              <a:t>“</a:t>
            </a:r>
            <a:r>
              <a:rPr lang="en" dirty="0" smtClean="0">
                <a:solidFill>
                  <a:srgbClr val="FF0000"/>
                </a:solidFill>
                <a:highlight>
                  <a:srgbClr val="FFFFFF"/>
                </a:highlight>
              </a:rPr>
              <a:t>DEFAULT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ER</a:t>
            </a:r>
            <a:r>
              <a:rPr lang="en" dirty="0" smtClean="0">
                <a:solidFill>
                  <a:srgbClr val="FF0000"/>
                </a:solidFill>
                <a:highlight>
                  <a:srgbClr val="FFFFFF"/>
                </a:highlight>
              </a:rPr>
              <a:t>”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means the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customer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who fails to pay the loan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Credit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0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2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9" b="16529"/>
          <a:stretch>
            <a:fillRect/>
          </a:stretch>
        </p:blipFill>
        <p:spPr>
          <a:xfrm>
            <a:off x="304800" y="1493837"/>
            <a:ext cx="8229600" cy="4678363"/>
          </a:xfrm>
        </p:spPr>
      </p:pic>
    </p:spTree>
    <p:extLst>
      <p:ext uri="{BB962C8B-B14F-4D97-AF65-F5344CB8AC3E}">
        <p14:creationId xmlns:p14="http://schemas.microsoft.com/office/powerpoint/2010/main" val="1267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Credit Risk Management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" b="1096"/>
          <a:stretch>
            <a:fillRect/>
          </a:stretch>
        </p:blipFill>
        <p:spPr>
          <a:xfrm>
            <a:off x="0" y="1447799"/>
            <a:ext cx="8915400" cy="4572001"/>
          </a:xfrm>
        </p:spPr>
      </p:pic>
    </p:spTree>
    <p:extLst>
      <p:ext uri="{BB962C8B-B14F-4D97-AF65-F5344CB8AC3E}">
        <p14:creationId xmlns:p14="http://schemas.microsoft.com/office/powerpoint/2010/main" val="298943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" b="1129"/>
          <a:stretch>
            <a:fillRect/>
          </a:stretch>
        </p:blipFill>
        <p:spPr>
          <a:xfrm>
            <a:off x="0" y="1295400"/>
            <a:ext cx="9144000" cy="5333999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Credit Risk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Bank provided the data of </a:t>
            </a:r>
            <a:r>
              <a:rPr lang="en-US" dirty="0" smtClean="0"/>
              <a:t>customer’s loan </a:t>
            </a:r>
            <a:r>
              <a:rPr lang="en-US" dirty="0" smtClean="0"/>
              <a:t>details and whether that customer have successfully paid his loan or not.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From the given data, we need to analyze what factors are suitable for bank and what factors will favor credit risk. 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So we can predict to which customers, bank should give loan and to which customers, bank should not give loan.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credit risk prediction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7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7 at 9.01.13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-110865" y="1447799"/>
            <a:ext cx="9199486" cy="5105401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2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Basically, there are 2 types of problem in any type of Data Analysis. They are Regression and Classification.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Using Regression, we predict output which takes only continuous values. For example, predicting price of the houses using some number of variables.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Classification, we predict the output which takes only discrete values.  For example, in our case it is whether to give a loan to customers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Regression vs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3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Based on the previous data of customer and bank details and whether customer paid his/her loan to the bank or not, our bank just want to predict whether to give loan to a new customer or not.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Since our output is of the form Yes/No ( which are discrete values), it</a:t>
            </a:r>
            <a:r>
              <a:rPr lang="fr-FR" dirty="0" smtClean="0"/>
              <a:t>’</a:t>
            </a:r>
            <a:r>
              <a:rPr lang="en-US" dirty="0" smtClean="0"/>
              <a:t>s a problem of classification and not regression. </a:t>
            </a:r>
          </a:p>
          <a:p>
            <a:pPr>
              <a:buFont typeface="Arial"/>
              <a:buChar char="•"/>
            </a:pPr>
            <a:r>
              <a:rPr lang="en-US" dirty="0" smtClean="0"/>
              <a:t>So, we need to use standard classification technique like Decision tree classifier.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Decision tree is a type of supervised learning algorithm that is mostly used in classification problems. 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A decision tree is a graphical representation of possible solutions to a decision based on certain conditions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this technique, we split the population or sample into two or more homogeneous sets based on most significant differentiator in input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6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882</Words>
  <Application>Microsoft Macintosh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Prediction of Credit Risk using Loan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Kapil Agrawal</cp:lastModifiedBy>
  <cp:revision>92</cp:revision>
  <dcterms:created xsi:type="dcterms:W3CDTF">2011-09-14T09:42:05Z</dcterms:created>
  <dcterms:modified xsi:type="dcterms:W3CDTF">2016-07-08T05:46:23Z</dcterms:modified>
</cp:coreProperties>
</file>