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263E58F-1C9C-4CF3-8F8B-91372E479555}">
  <a:tblStyle styleId="{A263E58F-1C9C-4CF3-8F8B-91372E47955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5EA187-2341-44D7-9A68-C70955F7712B}"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AC8AFDE-D1EF-4E96-A713-D4B53D91DC7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9D0EE92-7738-408C-AA92-3F909496C8FD}"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A857646-32F2-441B-B310-C84602EF821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D69CC4C-248F-4BBF-9DBB-3976B97D5CE4}"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10F7EA8B-1E60-4D66-9179-9534D7A1D8E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4556535B-27A4-4D17-B94D-44F303560353}"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18C2E969-5138-4605-85CA-5FE33B5D85EA}"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EA0E3E1-E37A-4E77-B1D7-3E23A1949AA3}"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A6930A5-F976-4130-AA00-C2D260B294FF}"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9FEAB10-D326-4A02-BE4B-3146F24D2946}"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05C8A0A-47D9-4E4D-A562-54B30CE84FB7}"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8D4645-6515-40F2-8F4A-53397C64F9DA}"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09C7F5-3711-441A-A565-7E00917E2AFB}" styleName="Table_1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4809DAFE-E93C-45D7-8D01-3E400B7CB54F}" styleName="Table_1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1B8D581C-8A04-4883-A068-DDD9ECBA2EE1}"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51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02193010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433900"/>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Equity Research Initiative Program</a:t>
            </a:r>
          </a:p>
        </p:txBody>
      </p:sp>
      <p:sp>
        <p:nvSpPr>
          <p:cNvPr id="51" name="Shape 5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dirty="0"/>
          </a:p>
        </p:txBody>
      </p:sp>
      <p:graphicFrame>
        <p:nvGraphicFramePr>
          <p:cNvPr id="52" name="Shape 52"/>
          <p:cNvGraphicFramePr/>
          <p:nvPr>
            <p:extLst>
              <p:ext uri="{D42A27DB-BD31-4B8C-83A1-F6EECF244321}">
                <p14:modId xmlns:p14="http://schemas.microsoft.com/office/powerpoint/2010/main" val="1900154752"/>
              </p:ext>
            </p:extLst>
          </p:nvPr>
        </p:nvGraphicFramePr>
        <p:xfrm>
          <a:off x="758008" y="2000250"/>
          <a:ext cx="4916733" cy="1916700"/>
        </p:xfrm>
        <a:graphic>
          <a:graphicData uri="http://schemas.openxmlformats.org/drawingml/2006/table">
            <a:tbl>
              <a:tblPr>
                <a:noFill/>
                <a:tableStyleId>{A263E58F-1C9C-4CF3-8F8B-91372E479555}</a:tableStyleId>
              </a:tblPr>
              <a:tblGrid>
                <a:gridCol w="4708483"/>
                <a:gridCol w="208250"/>
              </a:tblGrid>
              <a:tr h="638900">
                <a:tc>
                  <a:txBody>
                    <a:bodyPr/>
                    <a:lstStyle/>
                    <a:p>
                      <a:pPr>
                        <a:spcBef>
                          <a:spcPts val="0"/>
                        </a:spcBef>
                        <a:buNone/>
                      </a:pPr>
                      <a:r>
                        <a:rPr lang="en" sz="1800"/>
                        <a:t>KAPIL AGRAWAL</a:t>
                      </a:r>
                    </a:p>
                  </a:txBody>
                  <a:tcPr marL="91425" marR="91425" marT="91425" marB="91425">
                    <a:solidFill>
                      <a:srgbClr val="93C47D"/>
                    </a:solidFill>
                  </a:tcPr>
                </a:tc>
                <a:tc>
                  <a:txBody>
                    <a:bodyPr/>
                    <a:lstStyle/>
                    <a:p>
                      <a:pPr>
                        <a:spcBef>
                          <a:spcPts val="0"/>
                        </a:spcBef>
                        <a:buNone/>
                      </a:pPr>
                      <a:endParaRPr lang="en" sz="1800" dirty="0"/>
                    </a:p>
                  </a:txBody>
                  <a:tcPr marL="91425" marR="91425" marT="91425" marB="91425">
                    <a:solidFill>
                      <a:srgbClr val="93C47D"/>
                    </a:solidFill>
                  </a:tcPr>
                </a:tc>
              </a:tr>
              <a:tr h="638900">
                <a:tc>
                  <a:txBody>
                    <a:bodyPr/>
                    <a:lstStyle/>
                    <a:p>
                      <a:pPr>
                        <a:spcBef>
                          <a:spcPts val="0"/>
                        </a:spcBef>
                        <a:buNone/>
                      </a:pPr>
                      <a:r>
                        <a:rPr lang="en" dirty="0"/>
                        <a:t>2014B3A3579P</a:t>
                      </a:r>
                    </a:p>
                  </a:txBody>
                  <a:tcPr marL="91425" marR="91425" marT="91425" marB="91425">
                    <a:solidFill>
                      <a:srgbClr val="93C47D"/>
                    </a:solidFill>
                  </a:tcPr>
                </a:tc>
                <a:tc>
                  <a:txBody>
                    <a:bodyPr/>
                    <a:lstStyle/>
                    <a:p>
                      <a:pPr>
                        <a:spcBef>
                          <a:spcPts val="0"/>
                        </a:spcBef>
                        <a:buNone/>
                      </a:pPr>
                      <a:endParaRPr lang="en" dirty="0"/>
                    </a:p>
                  </a:txBody>
                  <a:tcPr marL="91425" marR="91425" marT="91425" marB="91425">
                    <a:solidFill>
                      <a:srgbClr val="93C47D"/>
                    </a:solidFill>
                  </a:tcPr>
                </a:tc>
              </a:tr>
              <a:tr h="638900">
                <a:tc>
                  <a:txBody>
                    <a:bodyPr/>
                    <a:lstStyle/>
                    <a:p>
                      <a:pPr>
                        <a:spcBef>
                          <a:spcPts val="0"/>
                        </a:spcBef>
                        <a:buNone/>
                      </a:pPr>
                      <a:r>
                        <a:rPr lang="en"/>
                        <a:t>BITS PILANI, PILANI CAMPUS</a:t>
                      </a:r>
                    </a:p>
                  </a:txBody>
                  <a:tcPr marL="91425" marR="91425" marT="91425" marB="91425">
                    <a:solidFill>
                      <a:srgbClr val="93C47D"/>
                    </a:solidFill>
                  </a:tcPr>
                </a:tc>
                <a:tc>
                  <a:txBody>
                    <a:bodyPr/>
                    <a:lstStyle/>
                    <a:p>
                      <a:pPr>
                        <a:spcBef>
                          <a:spcPts val="0"/>
                        </a:spcBef>
                        <a:buNone/>
                      </a:pPr>
                      <a:endParaRPr lang="en" dirty="0"/>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Swot Analysis</a:t>
            </a:r>
          </a:p>
        </p:txBody>
      </p:sp>
      <p:sp>
        <p:nvSpPr>
          <p:cNvPr id="108" name="Shape 108"/>
          <p:cNvSpPr txBox="1">
            <a:spLocks noGrp="1"/>
          </p:cNvSpPr>
          <p:nvPr>
            <p:ph type="body" idx="1"/>
          </p:nvPr>
        </p:nvSpPr>
        <p:spPr>
          <a:xfrm>
            <a:off x="311700" y="1152475"/>
            <a:ext cx="8520599" cy="3416400"/>
          </a:xfrm>
          <a:prstGeom prst="rect">
            <a:avLst/>
          </a:prstGeom>
          <a:solidFill>
            <a:srgbClr val="93C47D"/>
          </a:solidFill>
          <a:ln w="9525" cap="flat" cmpd="sng">
            <a:solidFill>
              <a:srgbClr val="8E7CC3"/>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a:solidFill>
                  <a:schemeClr val="dk1"/>
                </a:solidFill>
              </a:rPr>
              <a:t>Swot analysis means study of strengths, weaknesses, opportunities and threats of any company. Also, by performing swot analysis we get to know about the factors which are favourable for the company’s main objectives.</a:t>
            </a: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a:spcBef>
                <a:spcPts val="0"/>
              </a:spcBef>
              <a:buNone/>
            </a:pPr>
            <a:endParaRPr/>
          </a:p>
        </p:txBody>
      </p:sp>
      <p:pic>
        <p:nvPicPr>
          <p:cNvPr id="109" name="Shape 109"/>
          <p:cNvPicPr preferRelativeResize="0"/>
          <p:nvPr/>
        </p:nvPicPr>
        <p:blipFill>
          <a:blip r:embed="rId3">
            <a:alphaModFix/>
          </a:blip>
          <a:stretch>
            <a:fillRect/>
          </a:stretch>
        </p:blipFill>
        <p:spPr>
          <a:xfrm>
            <a:off x="5854899" y="2238849"/>
            <a:ext cx="2838525" cy="2838525"/>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Strengths of Company</a:t>
            </a:r>
          </a:p>
        </p:txBody>
      </p:sp>
      <p:sp>
        <p:nvSpPr>
          <p:cNvPr id="115" name="Shape 115"/>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rtl="0">
              <a:spcBef>
                <a:spcPts val="0"/>
              </a:spcBef>
              <a:buNone/>
            </a:pPr>
            <a:r>
              <a:rPr lang="en"/>
              <a:t>1.Tata is the leading manufacturer of automobiles in India and it has hence strong hold in Indian domestic market.</a:t>
            </a:r>
          </a:p>
          <a:p>
            <a:pPr rtl="0">
              <a:spcBef>
                <a:spcPts val="0"/>
              </a:spcBef>
              <a:buNone/>
            </a:pPr>
            <a:r>
              <a:rPr lang="en"/>
              <a:t>2.It produces many types of products which generally satisfies the needs of all types of people.</a:t>
            </a:r>
          </a:p>
          <a:p>
            <a:pPr rtl="0">
              <a:spcBef>
                <a:spcPts val="0"/>
              </a:spcBef>
              <a:buNone/>
            </a:pPr>
            <a:r>
              <a:rPr lang="en"/>
              <a:t>3.Also, Tata motors is present globally in many countries of the world.</a:t>
            </a:r>
          </a:p>
          <a:p>
            <a:pPr rtl="0">
              <a:spcBef>
                <a:spcPts val="0"/>
              </a:spcBef>
              <a:buNone/>
            </a:pPr>
            <a:r>
              <a:rPr lang="en"/>
              <a:t>4.Tata Motors is fourth biggest truck producer in the world.</a:t>
            </a:r>
          </a:p>
          <a:p>
            <a:pPr>
              <a:spcBef>
                <a:spcPts val="0"/>
              </a:spcBef>
              <a:buNone/>
            </a:pPr>
            <a:r>
              <a:rPr lang="en"/>
              <a:t>5.Tata Motors is the second biggest bus producer in the world.</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rtl="0">
              <a:spcBef>
                <a:spcPts val="0"/>
              </a:spcBef>
              <a:buNone/>
            </a:pPr>
            <a:r>
              <a:rPr lang="en"/>
              <a:t>Weaknesses of Company</a:t>
            </a:r>
          </a:p>
          <a:p>
            <a:pPr>
              <a:spcBef>
                <a:spcPts val="0"/>
              </a:spcBef>
              <a:buNone/>
            </a:pPr>
            <a:endParaRPr/>
          </a:p>
        </p:txBody>
      </p:sp>
      <p:sp>
        <p:nvSpPr>
          <p:cNvPr id="121" name="Shape 121"/>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rtl="0">
              <a:spcBef>
                <a:spcPts val="0"/>
              </a:spcBef>
              <a:buNone/>
            </a:pPr>
            <a:r>
              <a:rPr lang="en"/>
              <a:t>1.Tata motors products are not considered as luxorious because products are generally targeted for economy claass rather than luxury.</a:t>
            </a:r>
          </a:p>
          <a:p>
            <a:pPr rtl="0">
              <a:spcBef>
                <a:spcPts val="0"/>
              </a:spcBef>
              <a:buNone/>
            </a:pPr>
            <a:r>
              <a:rPr lang="en"/>
              <a:t>2.Also investors are not satisfied with the return on investment on Tata motors because earnings per shares is low.</a:t>
            </a:r>
          </a:p>
          <a:p>
            <a:pPr>
              <a:spcBef>
                <a:spcPts val="0"/>
              </a:spcBef>
              <a:buNone/>
            </a:pPr>
            <a:r>
              <a:rPr lang="en"/>
              <a:t>3.Also there is very less value of the Brand Recognition of the company.</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rtl="0">
              <a:spcBef>
                <a:spcPts val="0"/>
              </a:spcBef>
              <a:buNone/>
            </a:pPr>
            <a:r>
              <a:rPr lang="en"/>
              <a:t>Opportunities of Company</a:t>
            </a:r>
          </a:p>
          <a:p>
            <a:pPr>
              <a:spcBef>
                <a:spcPts val="0"/>
              </a:spcBef>
              <a:buNone/>
            </a:pPr>
            <a:endParaRPr/>
          </a:p>
        </p:txBody>
      </p:sp>
      <p:sp>
        <p:nvSpPr>
          <p:cNvPr id="127" name="Shape 127"/>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rtl="0">
              <a:spcBef>
                <a:spcPts val="0"/>
              </a:spcBef>
              <a:buNone/>
            </a:pPr>
            <a:r>
              <a:rPr lang="en"/>
              <a:t>1.Tata Motors industry needs to work on production of some luxurious cars and vehicles, as presently it does not have any luxorious vehicle.</a:t>
            </a:r>
          </a:p>
          <a:p>
            <a:pPr>
              <a:spcBef>
                <a:spcPts val="0"/>
              </a:spcBef>
              <a:buNone/>
            </a:pPr>
            <a:r>
              <a:rPr lang="en"/>
              <a:t>2.Also it has to make their investors happy by raising the value of Earnings per share.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Threats for company</a:t>
            </a:r>
          </a:p>
        </p:txBody>
      </p:sp>
      <p:sp>
        <p:nvSpPr>
          <p:cNvPr id="133" name="Shape 133"/>
          <p:cNvSpPr txBox="1">
            <a:spLocks noGrp="1"/>
          </p:cNvSpPr>
          <p:nvPr>
            <p:ph type="body" idx="1"/>
          </p:nvPr>
        </p:nvSpPr>
        <p:spPr>
          <a:xfrm>
            <a:off x="311700" y="1152475"/>
            <a:ext cx="8520599" cy="3845700"/>
          </a:xfrm>
          <a:prstGeom prst="rect">
            <a:avLst/>
          </a:prstGeom>
          <a:solidFill>
            <a:srgbClr val="93C47D"/>
          </a:solidFill>
        </p:spPr>
        <p:txBody>
          <a:bodyPr lIns="91425" tIns="91425" rIns="91425" bIns="91425" anchor="t" anchorCtr="0">
            <a:noAutofit/>
          </a:bodyPr>
          <a:lstStyle/>
          <a:p>
            <a:pPr rtl="0">
              <a:spcBef>
                <a:spcPts val="0"/>
              </a:spcBef>
              <a:buNone/>
            </a:pPr>
            <a:r>
              <a:rPr lang="en"/>
              <a:t>1.Other competing car manufacturers have been in the passenger car business for 40 to 50 years.Therefore, Tata Motors Limited has to catch up in terms of quality and lean production.</a:t>
            </a:r>
          </a:p>
          <a:p>
            <a:pPr rtl="0">
              <a:spcBef>
                <a:spcPts val="0"/>
              </a:spcBef>
              <a:buNone/>
            </a:pPr>
            <a:r>
              <a:rPr lang="en"/>
              <a:t>2.Low safety standards can hamper the public trusts it has already attained which may prove fatal to its domestic market.</a:t>
            </a:r>
          </a:p>
          <a:p>
            <a:pPr rtl="0">
              <a:spcBef>
                <a:spcPts val="0"/>
              </a:spcBef>
              <a:buNone/>
            </a:pPr>
            <a:r>
              <a:rPr lang="en"/>
              <a:t>3.Rising cost of manufacturing: The price of steel and aluminium is increasing and thus putting pressure on the costs of production.</a:t>
            </a:r>
          </a:p>
          <a:p>
            <a:pPr rtl="0">
              <a:spcBef>
                <a:spcPts val="0"/>
              </a:spcBef>
              <a:buNone/>
            </a:pPr>
            <a:r>
              <a:rPr lang="en"/>
              <a:t>4.Many of Tata’s products run on Diesel fuel which is becoming expensive globally and within the domestic market too.</a:t>
            </a:r>
          </a:p>
          <a:p>
            <a:pPr rtl="0">
              <a:spcBef>
                <a:spcPts val="0"/>
              </a:spcBef>
              <a:buNone/>
            </a:pPr>
            <a:endParaRPr/>
          </a:p>
          <a:p>
            <a:pPr>
              <a:spcBef>
                <a:spcPts val="0"/>
              </a:spcBef>
              <a:buNone/>
            </a:pPr>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Porter’s five forces model</a:t>
            </a:r>
          </a:p>
        </p:txBody>
      </p:sp>
      <p:sp>
        <p:nvSpPr>
          <p:cNvPr id="139" name="Shape 139"/>
          <p:cNvSpPr txBox="1">
            <a:spLocks noGrp="1"/>
          </p:cNvSpPr>
          <p:nvPr>
            <p:ph type="body" idx="1"/>
          </p:nvPr>
        </p:nvSpPr>
        <p:spPr>
          <a:xfrm>
            <a:off x="311700" y="1152475"/>
            <a:ext cx="8520599" cy="3745199"/>
          </a:xfrm>
          <a:prstGeom prst="rect">
            <a:avLst/>
          </a:prstGeom>
          <a:solidFill>
            <a:srgbClr val="93C47D"/>
          </a:solidFill>
        </p:spPr>
        <p:txBody>
          <a:bodyPr lIns="91425" tIns="91425" rIns="91425" bIns="91425" anchor="t" anchorCtr="0">
            <a:noAutofit/>
          </a:bodyPr>
          <a:lstStyle/>
          <a:p>
            <a:pPr>
              <a:spcBef>
                <a:spcPts val="0"/>
              </a:spcBef>
              <a:buNone/>
            </a:pPr>
            <a:r>
              <a:rPr lang="en"/>
              <a:t>The Porter’s Five Forces tool is helpful to assess the attractiveness of an industry or a market by analyzing the forces acting upon it.</a:t>
            </a:r>
          </a:p>
        </p:txBody>
      </p:sp>
      <p:pic>
        <p:nvPicPr>
          <p:cNvPr id="140" name="Shape 140"/>
          <p:cNvPicPr preferRelativeResize="0"/>
          <p:nvPr/>
        </p:nvPicPr>
        <p:blipFill>
          <a:blip r:embed="rId3">
            <a:alphaModFix/>
          </a:blip>
          <a:stretch>
            <a:fillRect/>
          </a:stretch>
        </p:blipFill>
        <p:spPr>
          <a:xfrm>
            <a:off x="3726425" y="2075250"/>
            <a:ext cx="4569074" cy="2724949"/>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Intensity of Existing Rivalry</a:t>
            </a:r>
          </a:p>
        </p:txBody>
      </p:sp>
      <p:sp>
        <p:nvSpPr>
          <p:cNvPr id="146" name="Shape 146"/>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Large industry size</a:t>
            </a:r>
          </a:p>
          <a:p>
            <a:pPr marL="457200" lvl="0" indent="-228600">
              <a:spcBef>
                <a:spcPts val="0"/>
              </a:spcBef>
            </a:pPr>
            <a:r>
              <a:rPr lang="en"/>
              <a:t>Fast industry growth rate</a:t>
            </a:r>
          </a:p>
        </p:txBody>
      </p:sp>
      <p:pic>
        <p:nvPicPr>
          <p:cNvPr id="147" name="Shape 147"/>
          <p:cNvPicPr preferRelativeResize="0"/>
          <p:nvPr/>
        </p:nvPicPr>
        <p:blipFill>
          <a:blip r:embed="rId3">
            <a:alphaModFix/>
          </a:blip>
          <a:stretch>
            <a:fillRect/>
          </a:stretch>
        </p:blipFill>
        <p:spPr>
          <a:xfrm>
            <a:off x="5464600" y="2235500"/>
            <a:ext cx="2828224" cy="2084074"/>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Bargaining power of suppliers</a:t>
            </a:r>
          </a:p>
        </p:txBody>
      </p:sp>
      <p:sp>
        <p:nvSpPr>
          <p:cNvPr id="153" name="Shape 153"/>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High competition among suppliers</a:t>
            </a:r>
          </a:p>
          <a:p>
            <a:pPr marL="457200" lvl="0" indent="-228600" rtl="0">
              <a:spcBef>
                <a:spcPts val="0"/>
              </a:spcBef>
            </a:pPr>
            <a:r>
              <a:rPr lang="en"/>
              <a:t>Diverse distribution channel</a:t>
            </a:r>
          </a:p>
          <a:p>
            <a:pPr marL="457200" lvl="0" indent="-228600" rtl="0">
              <a:spcBef>
                <a:spcPts val="0"/>
              </a:spcBef>
            </a:pPr>
            <a:r>
              <a:rPr lang="en"/>
              <a:t>Low cost of switching suppliers</a:t>
            </a:r>
          </a:p>
          <a:p>
            <a:pPr marL="457200" lvl="0" indent="-228600">
              <a:spcBef>
                <a:spcPts val="0"/>
              </a:spcBef>
            </a:pPr>
            <a:r>
              <a:rPr lang="en"/>
              <a:t>Volume is critical to suppliers</a:t>
            </a:r>
          </a:p>
        </p:txBody>
      </p:sp>
      <p:pic>
        <p:nvPicPr>
          <p:cNvPr id="154" name="Shape 154"/>
          <p:cNvPicPr preferRelativeResize="0"/>
          <p:nvPr/>
        </p:nvPicPr>
        <p:blipFill>
          <a:blip r:embed="rId3">
            <a:alphaModFix/>
          </a:blip>
          <a:stretch>
            <a:fillRect/>
          </a:stretch>
        </p:blipFill>
        <p:spPr>
          <a:xfrm>
            <a:off x="5763125" y="2870000"/>
            <a:ext cx="2476500" cy="1390650"/>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Bargaining power of customers</a:t>
            </a:r>
          </a:p>
        </p:txBody>
      </p:sp>
      <p:sp>
        <p:nvSpPr>
          <p:cNvPr id="160" name="Shape 160"/>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Driving prices far below competitors, causing them to exit, thus shifting power with buyers back to the firm.</a:t>
            </a:r>
          </a:p>
          <a:p>
            <a:pPr marL="457200" lvl="0" indent="-228600" rtl="0">
              <a:spcBef>
                <a:spcPts val="0"/>
              </a:spcBef>
            </a:pPr>
            <a:r>
              <a:rPr lang="en"/>
              <a:t>Low buyer price sensitivity.</a:t>
            </a:r>
          </a:p>
          <a:p>
            <a:pPr marL="457200" lvl="0" indent="-228600">
              <a:spcBef>
                <a:spcPts val="0"/>
              </a:spcBef>
            </a:pPr>
            <a:r>
              <a:rPr lang="en"/>
              <a:t>Large number of customers.</a:t>
            </a:r>
          </a:p>
        </p:txBody>
      </p:sp>
      <p:pic>
        <p:nvPicPr>
          <p:cNvPr id="161" name="Shape 161"/>
          <p:cNvPicPr preferRelativeResize="0"/>
          <p:nvPr/>
        </p:nvPicPr>
        <p:blipFill>
          <a:blip r:embed="rId3">
            <a:alphaModFix/>
          </a:blip>
          <a:stretch>
            <a:fillRect/>
          </a:stretch>
        </p:blipFill>
        <p:spPr>
          <a:xfrm>
            <a:off x="6185550" y="2877700"/>
            <a:ext cx="2241550" cy="1459400"/>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rtl="0">
              <a:spcBef>
                <a:spcPts val="0"/>
              </a:spcBef>
              <a:buNone/>
            </a:pPr>
            <a:r>
              <a:rPr lang="en"/>
              <a:t>Threat of substitutes</a:t>
            </a:r>
          </a:p>
          <a:p>
            <a:pPr>
              <a:spcBef>
                <a:spcPts val="0"/>
              </a:spcBef>
              <a:buNone/>
            </a:pPr>
            <a:endParaRPr/>
          </a:p>
        </p:txBody>
      </p:sp>
      <p:sp>
        <p:nvSpPr>
          <p:cNvPr id="167" name="Shape 167"/>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Price band.</a:t>
            </a:r>
          </a:p>
          <a:p>
            <a:pPr marL="457200" lvl="0" indent="-228600">
              <a:spcBef>
                <a:spcPts val="0"/>
              </a:spcBef>
            </a:pPr>
            <a:r>
              <a:rPr lang="en"/>
              <a:t>Substitutes performance.</a:t>
            </a:r>
          </a:p>
        </p:txBody>
      </p:sp>
      <p:pic>
        <p:nvPicPr>
          <p:cNvPr id="168" name="Shape 168"/>
          <p:cNvPicPr preferRelativeResize="0"/>
          <p:nvPr/>
        </p:nvPicPr>
        <p:blipFill>
          <a:blip r:embed="rId3">
            <a:alphaModFix/>
          </a:blip>
          <a:stretch>
            <a:fillRect/>
          </a:stretch>
        </p:blipFill>
        <p:spPr>
          <a:xfrm>
            <a:off x="6167350" y="2459675"/>
            <a:ext cx="2415250" cy="1890200"/>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201245" y="1017724"/>
            <a:ext cx="8520599" cy="3935099"/>
          </a:xfrm>
          <a:prstGeom prst="rect">
            <a:avLst/>
          </a:prstGeom>
          <a:solidFill>
            <a:srgbClr val="93C47D"/>
          </a:solidFill>
        </p:spPr>
        <p:txBody>
          <a:bodyPr lIns="91425" tIns="91425" rIns="91425" bIns="91425" anchor="t" anchorCtr="0">
            <a:noAutofit/>
          </a:bodyPr>
          <a:lstStyle/>
          <a:p>
            <a:pPr rtl="0">
              <a:spcBef>
                <a:spcPts val="0"/>
              </a:spcBef>
              <a:buNone/>
            </a:pPr>
            <a:r>
              <a:rPr lang="en"/>
              <a:t>Tata Motors Limited is an Indian multinational automotive manufacturing company.Its products includes passenger cars, trucks, vans, coaches, buses and military vehicles.It is headquartered in Mumbai. It has manufacturing plants in Jamshedpur, Pantnagar, Lucknow, Sanand, Dharwad and Pune districts of India and in countries like Argentina, South Africa, Thailand and United Kingdom. At present, Tata Motors is the world’s 17th-largest motor vehicle manufacturing company, fourth-largest truck manufacturer and second-largest bus manufacturer company.It is a part of Tata group and was established in 1945.It entered the segment n 1954.Over 9 million Tata Vehicles run on Indian roads, since first rolled out in 1954. It started exporting its products in the year 1961 and thus established the international footprint in the world.</a:t>
            </a:r>
          </a:p>
          <a:p>
            <a:pPr rtl="0">
              <a:spcBef>
                <a:spcPts val="0"/>
              </a:spcBef>
              <a:buNone/>
            </a:pPr>
            <a:endParaRPr/>
          </a:p>
          <a:p>
            <a:pPr rtl="0">
              <a:spcBef>
                <a:spcPts val="0"/>
              </a:spcBef>
              <a:buNone/>
            </a:pPr>
            <a:endParaRPr/>
          </a:p>
          <a:p>
            <a:pPr rtl="0">
              <a:spcBef>
                <a:spcPts val="0"/>
              </a:spcBef>
              <a:buNone/>
            </a:pPr>
            <a:r>
              <a:rPr lang="en"/>
              <a:t> </a:t>
            </a:r>
          </a:p>
          <a:p>
            <a:pPr>
              <a:spcBef>
                <a:spcPts val="0"/>
              </a:spcBef>
              <a:buNone/>
            </a:pPr>
            <a:r>
              <a:rPr lang="en"/>
              <a:t> </a:t>
            </a:r>
          </a:p>
        </p:txBody>
      </p:sp>
      <p:sp>
        <p:nvSpPr>
          <p:cNvPr id="58" name="Shape 58"/>
          <p:cNvSpPr txBox="1">
            <a:spLocks noGrp="1"/>
          </p:cNvSpPr>
          <p:nvPr>
            <p:ph type="title"/>
          </p:nvPr>
        </p:nvSpPr>
        <p:spPr>
          <a:xfrm>
            <a:off x="201250" y="445025"/>
            <a:ext cx="8520599" cy="572699"/>
          </a:xfrm>
          <a:prstGeom prst="rect">
            <a:avLst/>
          </a:prstGeom>
          <a:solidFill>
            <a:srgbClr val="38761D"/>
          </a:solidFill>
        </p:spPr>
        <p:txBody>
          <a:bodyPr lIns="91425" tIns="91425" rIns="91425" bIns="91425" anchor="t" anchorCtr="0">
            <a:noAutofit/>
          </a:bodyPr>
          <a:lstStyle/>
          <a:p>
            <a:pPr lvl="0" rtl="0">
              <a:spcBef>
                <a:spcPts val="0"/>
              </a:spcBef>
              <a:buNone/>
            </a:pPr>
            <a:r>
              <a:rPr lang="en"/>
              <a:t>Introduction</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Threat of new entrant</a:t>
            </a:r>
          </a:p>
        </p:txBody>
      </p:sp>
      <p:sp>
        <p:nvSpPr>
          <p:cNvPr id="174" name="Shape 174"/>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High capital requirements</a:t>
            </a:r>
          </a:p>
          <a:p>
            <a:pPr marL="457200" lvl="0" indent="-228600" rtl="0">
              <a:spcBef>
                <a:spcPts val="0"/>
              </a:spcBef>
            </a:pPr>
            <a:r>
              <a:rPr lang="en"/>
              <a:t>Strong distribution network required.</a:t>
            </a:r>
          </a:p>
          <a:p>
            <a:pPr marL="457200" lvl="0" indent="-228600" rtl="0">
              <a:spcBef>
                <a:spcPts val="0"/>
              </a:spcBef>
            </a:pPr>
            <a:r>
              <a:rPr lang="en"/>
              <a:t>Advanced technologies are required.</a:t>
            </a:r>
          </a:p>
          <a:p>
            <a:pPr marL="457200" lvl="0" indent="-228600" rtl="0">
              <a:spcBef>
                <a:spcPts val="0"/>
              </a:spcBef>
            </a:pPr>
            <a:r>
              <a:rPr lang="en"/>
              <a:t>Industry requires economies of scale.</a:t>
            </a:r>
          </a:p>
          <a:p>
            <a:pPr marL="457200" lvl="0" indent="-228600" rtl="0">
              <a:spcBef>
                <a:spcPts val="0"/>
              </a:spcBef>
            </a:pPr>
            <a:r>
              <a:rPr lang="en"/>
              <a:t>Entry barriers are high.</a:t>
            </a:r>
          </a:p>
        </p:txBody>
      </p:sp>
      <p:pic>
        <p:nvPicPr>
          <p:cNvPr id="175" name="Shape 175"/>
          <p:cNvPicPr preferRelativeResize="0"/>
          <p:nvPr/>
        </p:nvPicPr>
        <p:blipFill>
          <a:blip r:embed="rId3">
            <a:alphaModFix/>
          </a:blip>
          <a:stretch>
            <a:fillRect/>
          </a:stretch>
        </p:blipFill>
        <p:spPr>
          <a:xfrm>
            <a:off x="6347425" y="2566125"/>
            <a:ext cx="2095500" cy="1695450"/>
          </a:xfrm>
          <a:prstGeom prst="rect">
            <a:avLst/>
          </a:prstGeom>
          <a:noFill/>
          <a:ln>
            <a:noFill/>
          </a:ln>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Ratio Analysis </a:t>
            </a:r>
          </a:p>
        </p:txBody>
      </p:sp>
      <p:sp>
        <p:nvSpPr>
          <p:cNvPr id="181" name="Shape 181"/>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Ratio Analysis is quantitative analysis of information obtained in a company’s financial statements.</a:t>
            </a:r>
          </a:p>
          <a:p>
            <a:pPr marL="457200" lvl="0" indent="-228600" rtl="0">
              <a:spcBef>
                <a:spcPts val="0"/>
              </a:spcBef>
            </a:pPr>
            <a:r>
              <a:rPr lang="en"/>
              <a:t>It is used to evaluate various aspects of a company’s operating and financial performance such as its efficiency, liquidity, profitability and solvency.</a:t>
            </a:r>
          </a:p>
          <a:p>
            <a:pPr marL="457200" lvl="0" indent="-228600" rtl="0">
              <a:spcBef>
                <a:spcPts val="0"/>
              </a:spcBef>
            </a:pPr>
            <a:r>
              <a:rPr lang="en"/>
              <a:t>Values of ratios are compared with different companies ratios in the same sector to see how they stack up, and to get an idea of comparative valuations.</a:t>
            </a:r>
          </a:p>
          <a:p>
            <a:pPr marL="457200" lvl="0" indent="-228600">
              <a:spcBef>
                <a:spcPts val="0"/>
              </a:spcBef>
            </a:pPr>
            <a:r>
              <a:rPr lang="en"/>
              <a:t>It is a cornerstone of fundamental analysis.</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Operating Margin</a:t>
            </a:r>
          </a:p>
        </p:txBody>
      </p:sp>
      <p:sp>
        <p:nvSpPr>
          <p:cNvPr id="187" name="Shape 187"/>
          <p:cNvSpPr txBox="1">
            <a:spLocks noGrp="1"/>
          </p:cNvSpPr>
          <p:nvPr>
            <p:ph type="body" idx="1"/>
          </p:nvPr>
        </p:nvSpPr>
        <p:spPr>
          <a:xfrm>
            <a:off x="311700" y="1152475"/>
            <a:ext cx="8520599" cy="3990899"/>
          </a:xfrm>
          <a:prstGeom prst="rect">
            <a:avLst/>
          </a:prstGeom>
          <a:solidFill>
            <a:srgbClr val="00FF00"/>
          </a:solidFill>
        </p:spPr>
        <p:txBody>
          <a:bodyPr lIns="91425" tIns="91425" rIns="91425" bIns="91425" anchor="t" anchorCtr="0">
            <a:noAutofit/>
          </a:bodyPr>
          <a:lstStyle/>
          <a:p>
            <a:pPr rtl="0">
              <a:spcBef>
                <a:spcPts val="0"/>
              </a:spcBef>
              <a:buNone/>
            </a:pPr>
            <a:r>
              <a:rPr lang="en"/>
              <a:t>Operating Margin : EBIT / Net Sales </a:t>
            </a:r>
          </a:p>
          <a:p>
            <a:pPr rtl="0">
              <a:spcBef>
                <a:spcPts val="0"/>
              </a:spcBef>
              <a:buNone/>
            </a:pPr>
            <a:endParaRPr/>
          </a:p>
          <a:p>
            <a:pPr rtl="0">
              <a:spcBef>
                <a:spcPts val="0"/>
              </a:spcBef>
              <a:buNone/>
            </a:pPr>
            <a:endParaRPr/>
          </a:p>
          <a:p>
            <a:pPr rtl="0">
              <a:spcBef>
                <a:spcPts val="0"/>
              </a:spcBef>
              <a:buNone/>
            </a:pPr>
            <a:endParaRPr/>
          </a:p>
          <a:p>
            <a:pPr marL="457200" lvl="0" indent="-228600" rtl="0">
              <a:spcBef>
                <a:spcPts val="0"/>
              </a:spcBef>
            </a:pPr>
            <a:r>
              <a:rPr lang="en"/>
              <a:t>These values tells us that company made highest profit from it’s current operations in the year 2011 followed by 2012 which is followed by 2013 and further followed by 2014.In year 2015, company made losses from it’c current actions.</a:t>
            </a:r>
          </a:p>
        </p:txBody>
      </p:sp>
      <p:graphicFrame>
        <p:nvGraphicFramePr>
          <p:cNvPr id="188" name="Shape 188"/>
          <p:cNvGraphicFramePr/>
          <p:nvPr/>
        </p:nvGraphicFramePr>
        <p:xfrm>
          <a:off x="1140950" y="1816525"/>
          <a:ext cx="7239000" cy="1058919"/>
        </p:xfrm>
        <a:graphic>
          <a:graphicData uri="http://schemas.openxmlformats.org/drawingml/2006/table">
            <a:tbl>
              <a:tblPr>
                <a:noFill/>
                <a:tableStyleId>{7C5EA187-2341-44D7-9A68-C70955F7712B}</a:tableStyleId>
              </a:tblPr>
              <a:tblGrid>
                <a:gridCol w="1206500"/>
                <a:gridCol w="1206500"/>
                <a:gridCol w="1206500"/>
                <a:gridCol w="1206500"/>
                <a:gridCol w="1206500"/>
                <a:gridCol w="1206500"/>
              </a:tblGrid>
              <a:tr h="449350">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2011</a:t>
                      </a:r>
                    </a:p>
                  </a:txBody>
                  <a:tcPr marL="91425" marR="91425" marT="91425" marB="91425">
                    <a:solidFill>
                      <a:srgbClr val="93C47D"/>
                    </a:solidFill>
                  </a:tcPr>
                </a:tc>
                <a:tc>
                  <a:txBody>
                    <a:bodyPr/>
                    <a:lstStyle/>
                    <a:p>
                      <a:pPr>
                        <a:spcBef>
                          <a:spcPts val="0"/>
                        </a:spcBef>
                        <a:buNone/>
                      </a:pPr>
                      <a:r>
                        <a:rPr lang="en"/>
                        <a:t>2012</a:t>
                      </a:r>
                    </a:p>
                  </a:txBody>
                  <a:tcPr marL="91425" marR="91425" marT="91425" marB="91425">
                    <a:solidFill>
                      <a:srgbClr val="93C47D"/>
                    </a:solidFill>
                  </a:tcPr>
                </a:tc>
                <a:tc>
                  <a:txBody>
                    <a:bodyPr/>
                    <a:lstStyle/>
                    <a:p>
                      <a:pPr>
                        <a:spcBef>
                          <a:spcPts val="0"/>
                        </a:spcBef>
                        <a:buNone/>
                      </a:pPr>
                      <a:r>
                        <a:rPr lang="en"/>
                        <a:t>2013</a:t>
                      </a:r>
                    </a:p>
                  </a:txBody>
                  <a:tcPr marL="91425" marR="91425" marT="91425" marB="91425">
                    <a:solidFill>
                      <a:srgbClr val="93C47D"/>
                    </a:solidFill>
                  </a:tcPr>
                </a:tc>
                <a:tc>
                  <a:txBody>
                    <a:bodyPr/>
                    <a:lstStyle/>
                    <a:p>
                      <a:pPr>
                        <a:spcBef>
                          <a:spcPts val="0"/>
                        </a:spcBef>
                        <a:buNone/>
                      </a:pPr>
                      <a:r>
                        <a:rPr lang="en"/>
                        <a:t>2014</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r>
              <a:tr h="381000">
                <a:tc>
                  <a:txBody>
                    <a:bodyPr/>
                    <a:lstStyle/>
                    <a:p>
                      <a:pPr>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0.076</a:t>
                      </a:r>
                    </a:p>
                  </a:txBody>
                  <a:tcPr marL="91425" marR="91425" marT="91425" marB="91425">
                    <a:solidFill>
                      <a:srgbClr val="93C47D"/>
                    </a:solidFill>
                  </a:tcPr>
                </a:tc>
                <a:tc>
                  <a:txBody>
                    <a:bodyPr/>
                    <a:lstStyle/>
                    <a:p>
                      <a:pPr lvl="0" algn="r" rtl="0">
                        <a:lnSpc>
                          <a:spcPct val="115000"/>
                        </a:lnSpc>
                        <a:spcBef>
                          <a:spcPts val="0"/>
                        </a:spcBef>
                        <a:buNone/>
                      </a:pPr>
                      <a:r>
                        <a:rPr lang="en"/>
                        <a:t>0.047</a:t>
                      </a:r>
                    </a:p>
                  </a:txBody>
                  <a:tcPr marL="91425" marR="91425" marT="91425" marB="91425">
                    <a:solidFill>
                      <a:srgbClr val="93C47D"/>
                    </a:solidFill>
                  </a:tcPr>
                </a:tc>
                <a:tc>
                  <a:txBody>
                    <a:bodyPr/>
                    <a:lstStyle/>
                    <a:p>
                      <a:pPr lvl="0" algn="r" rtl="0">
                        <a:lnSpc>
                          <a:spcPct val="115000"/>
                        </a:lnSpc>
                        <a:spcBef>
                          <a:spcPts val="0"/>
                        </a:spcBef>
                        <a:buNone/>
                      </a:pPr>
                      <a:r>
                        <a:rPr lang="en"/>
                        <a:t>0.035</a:t>
                      </a:r>
                    </a:p>
                  </a:txBody>
                  <a:tcPr marL="91425" marR="91425" marT="91425" marB="91425">
                    <a:solidFill>
                      <a:srgbClr val="93C47D"/>
                    </a:solidFill>
                  </a:tcPr>
                </a:tc>
                <a:tc>
                  <a:txBody>
                    <a:bodyPr/>
                    <a:lstStyle/>
                    <a:p>
                      <a:pPr lvl="0" algn="r" rtl="0">
                        <a:lnSpc>
                          <a:spcPct val="115000"/>
                        </a:lnSpc>
                        <a:spcBef>
                          <a:spcPts val="0"/>
                        </a:spcBef>
                        <a:buNone/>
                      </a:pPr>
                      <a:r>
                        <a:rPr lang="en"/>
                        <a:t>0.009</a:t>
                      </a:r>
                    </a:p>
                  </a:txBody>
                  <a:tcPr marL="91425" marR="91425" marT="91425" marB="91425">
                    <a:solidFill>
                      <a:srgbClr val="93C47D"/>
                    </a:solidFill>
                  </a:tcPr>
                </a:tc>
                <a:tc>
                  <a:txBody>
                    <a:bodyPr/>
                    <a:lstStyle/>
                    <a:p>
                      <a:pPr lvl="0" algn="r" rtl="0">
                        <a:lnSpc>
                          <a:spcPct val="115000"/>
                        </a:lnSpc>
                        <a:spcBef>
                          <a:spcPts val="0"/>
                        </a:spcBef>
                        <a:buNone/>
                      </a:pPr>
                      <a:r>
                        <a:rPr lang="en"/>
                        <a:t>-0.065</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comparison with different competitors</a:t>
            </a:r>
          </a:p>
        </p:txBody>
      </p:sp>
      <p:sp>
        <p:nvSpPr>
          <p:cNvPr id="194" name="Shape 194"/>
          <p:cNvSpPr txBox="1">
            <a:spLocks noGrp="1"/>
          </p:cNvSpPr>
          <p:nvPr>
            <p:ph type="body" idx="1"/>
          </p:nvPr>
        </p:nvSpPr>
        <p:spPr>
          <a:xfrm>
            <a:off x="88950" y="1126300"/>
            <a:ext cx="8743200" cy="3926099"/>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457200" lvl="0" indent="-228600" rtl="0">
              <a:spcBef>
                <a:spcPts val="0"/>
              </a:spcBef>
            </a:pPr>
            <a:r>
              <a:rPr lang="en"/>
              <a:t>These values tells us that MAHINDRA is making most profit from it’s current performing actions than any other companies, followed by GM which is followed by FORD.</a:t>
            </a:r>
          </a:p>
          <a:p>
            <a:pPr marL="457200" lvl="0" indent="-228600" rtl="0">
              <a:spcBef>
                <a:spcPts val="0"/>
              </a:spcBef>
            </a:pPr>
            <a:r>
              <a:rPr lang="en"/>
              <a:t>TATA motors is making losses from it’s current performing actions.</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a:spcBef>
                <a:spcPts val="0"/>
              </a:spcBef>
              <a:buNone/>
            </a:pPr>
            <a:endParaRPr/>
          </a:p>
        </p:txBody>
      </p:sp>
      <p:graphicFrame>
        <p:nvGraphicFramePr>
          <p:cNvPr id="195" name="Shape 195"/>
          <p:cNvGraphicFramePr/>
          <p:nvPr/>
        </p:nvGraphicFramePr>
        <p:xfrm>
          <a:off x="827975" y="1299025"/>
          <a:ext cx="7239000" cy="1981049"/>
        </p:xfrm>
        <a:graphic>
          <a:graphicData uri="http://schemas.openxmlformats.org/drawingml/2006/table">
            <a:tbl>
              <a:tblPr>
                <a:noFill/>
                <a:tableStyleId>{5AC8AFDE-D1EF-4E96-A713-D4B53D91DC77}</a:tableStyleId>
              </a:tblPr>
              <a:tblGrid>
                <a:gridCol w="2413000"/>
                <a:gridCol w="2413000"/>
                <a:gridCol w="2413000"/>
              </a:tblGrid>
              <a:tr h="381000">
                <a:tc>
                  <a:txBody>
                    <a:bodyPr/>
                    <a:lstStyle/>
                    <a:p>
                      <a:pPr>
                        <a:spcBef>
                          <a:spcPts val="0"/>
                        </a:spcBef>
                        <a:buNone/>
                      </a:pPr>
                      <a:r>
                        <a:rPr lang="en"/>
                        <a:t>Company</a:t>
                      </a:r>
                    </a:p>
                  </a:txBody>
                  <a:tcPr marL="91425" marR="91425" marT="91425" marB="91425">
                    <a:solidFill>
                      <a:srgbClr val="93C47D"/>
                    </a:solidFill>
                  </a:tcPr>
                </a:tc>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Operating margin value</a:t>
                      </a:r>
                    </a:p>
                  </a:txBody>
                  <a:tcPr marL="91425" marR="91425" marT="91425" marB="91425">
                    <a:solidFill>
                      <a:srgbClr val="93C47D"/>
                    </a:solidFill>
                  </a:tcPr>
                </a:tc>
              </a:tr>
              <a:tr h="381000">
                <a:tc>
                  <a:txBody>
                    <a:bodyPr/>
                    <a:lstStyle/>
                    <a:p>
                      <a:pPr>
                        <a:spcBef>
                          <a:spcPts val="0"/>
                        </a:spcBef>
                        <a:buNone/>
                      </a:pPr>
                      <a:r>
                        <a:rPr lang="en"/>
                        <a:t>FORD</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2.97 %</a:t>
                      </a:r>
                    </a:p>
                  </a:txBody>
                  <a:tcPr marL="91425" marR="91425" marT="91425" marB="91425">
                    <a:solidFill>
                      <a:srgbClr val="93C47D"/>
                    </a:solidFill>
                  </a:tcPr>
                </a:tc>
              </a:tr>
              <a:tr h="381000">
                <a:tc>
                  <a:txBody>
                    <a:bodyPr/>
                    <a:lstStyle/>
                    <a:p>
                      <a:pPr>
                        <a:spcBef>
                          <a:spcPts val="0"/>
                        </a:spcBef>
                        <a:buNone/>
                      </a:pPr>
                      <a:r>
                        <a:rPr lang="en"/>
                        <a:t>GM</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3 %</a:t>
                      </a:r>
                    </a:p>
                  </a:txBody>
                  <a:tcPr marL="91425" marR="91425" marT="91425" marB="91425">
                    <a:solidFill>
                      <a:srgbClr val="93C47D"/>
                    </a:solidFill>
                  </a:tcPr>
                </a:tc>
              </a:tr>
              <a:tr h="381000">
                <a:tc>
                  <a:txBody>
                    <a:bodyPr/>
                    <a:lstStyle/>
                    <a:p>
                      <a:pPr>
                        <a:spcBef>
                          <a:spcPts val="0"/>
                        </a:spcBef>
                        <a:buNone/>
                      </a:pPr>
                      <a:r>
                        <a:rPr lang="en"/>
                        <a:t>MAHINDRA</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7.74 %</a:t>
                      </a:r>
                    </a:p>
                  </a:txBody>
                  <a:tcPr marL="91425" marR="91425" marT="91425" marB="91425">
                    <a:solidFill>
                      <a:srgbClr val="93C47D"/>
                    </a:solidFill>
                  </a:tcPr>
                </a:tc>
              </a:tr>
              <a:tr h="381000">
                <a:tc>
                  <a:txBody>
                    <a:bodyPr/>
                    <a:lstStyle/>
                    <a:p>
                      <a:pPr>
                        <a:spcBef>
                          <a:spcPts val="0"/>
                        </a:spcBef>
                        <a:buNone/>
                      </a:pPr>
                      <a:r>
                        <a:rPr lang="en"/>
                        <a:t>TATA MOTORS</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-6.5 %</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EBT margin</a:t>
            </a:r>
          </a:p>
        </p:txBody>
      </p:sp>
      <p:sp>
        <p:nvSpPr>
          <p:cNvPr id="201" name="Shape 201"/>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spcBef>
                <a:spcPts val="0"/>
              </a:spcBef>
            </a:pPr>
            <a:r>
              <a:rPr lang="en" dirty="0"/>
              <a:t>Formula: EBT / Net Sales</a:t>
            </a:r>
          </a:p>
          <a:p>
            <a:pPr marL="457200" lvl="0" indent="-228600" rtl="0">
              <a:spcBef>
                <a:spcPts val="0"/>
              </a:spcBef>
            </a:pPr>
            <a:r>
              <a:rPr lang="en" dirty="0"/>
              <a:t>It includes the total profit the company makes before paying tax.</a:t>
            </a:r>
          </a:p>
          <a:p>
            <a:pPr rtl="0">
              <a:spcBef>
                <a:spcPts val="0"/>
              </a:spcBef>
              <a:buNone/>
            </a:pPr>
            <a:endParaRPr dirty="0"/>
          </a:p>
          <a:p>
            <a:pPr rtl="0">
              <a:spcBef>
                <a:spcPts val="0"/>
              </a:spcBef>
              <a:buNone/>
            </a:pPr>
            <a:endParaRPr dirty="0"/>
          </a:p>
          <a:p>
            <a:pPr marL="457200" lvl="0" indent="-228600" rtl="0">
              <a:spcBef>
                <a:spcPts val="0"/>
              </a:spcBef>
            </a:pPr>
            <a:r>
              <a:rPr lang="en" dirty="0" smtClean="0"/>
              <a:t>These </a:t>
            </a:r>
            <a:r>
              <a:rPr lang="en" dirty="0"/>
              <a:t>values tells us that company company is highly likely to make most profit out of its sales in the year 2011 because of high EBT margin value followed by year 2012 which is followed by year 2013.</a:t>
            </a:r>
          </a:p>
          <a:p>
            <a:pPr marL="457200" lvl="0" indent="-228600" rtl="0">
              <a:spcBef>
                <a:spcPts val="0"/>
              </a:spcBef>
            </a:pPr>
            <a:r>
              <a:rPr lang="en" dirty="0"/>
              <a:t>In year 2014, 2015 company suffered from losses as it has made negative earnings which means losses.</a:t>
            </a:r>
          </a:p>
        </p:txBody>
      </p:sp>
      <p:graphicFrame>
        <p:nvGraphicFramePr>
          <p:cNvPr id="202" name="Shape 202"/>
          <p:cNvGraphicFramePr/>
          <p:nvPr/>
        </p:nvGraphicFramePr>
        <p:xfrm>
          <a:off x="952500" y="2190750"/>
          <a:ext cx="7239000" cy="1005779"/>
        </p:xfrm>
        <a:graphic>
          <a:graphicData uri="http://schemas.openxmlformats.org/drawingml/2006/table">
            <a:tbl>
              <a:tblPr>
                <a:noFill/>
                <a:tableStyleId>{B9D0EE92-7738-408C-AA92-3F909496C8FD}</a:tableStyleId>
              </a:tblPr>
              <a:tblGrid>
                <a:gridCol w="1206500"/>
                <a:gridCol w="1206500"/>
                <a:gridCol w="1206500"/>
                <a:gridCol w="1206500"/>
                <a:gridCol w="1206500"/>
                <a:gridCol w="1206500"/>
              </a:tblGrid>
              <a:tr h="381000">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2011</a:t>
                      </a:r>
                    </a:p>
                  </a:txBody>
                  <a:tcPr marL="91425" marR="91425" marT="91425" marB="91425">
                    <a:solidFill>
                      <a:srgbClr val="93C47D"/>
                    </a:solidFill>
                  </a:tcPr>
                </a:tc>
                <a:tc>
                  <a:txBody>
                    <a:bodyPr/>
                    <a:lstStyle/>
                    <a:p>
                      <a:pPr>
                        <a:spcBef>
                          <a:spcPts val="0"/>
                        </a:spcBef>
                        <a:buNone/>
                      </a:pPr>
                      <a:r>
                        <a:rPr lang="en"/>
                        <a:t>2012</a:t>
                      </a:r>
                    </a:p>
                  </a:txBody>
                  <a:tcPr marL="91425" marR="91425" marT="91425" marB="91425">
                    <a:solidFill>
                      <a:srgbClr val="93C47D"/>
                    </a:solidFill>
                  </a:tcPr>
                </a:tc>
                <a:tc>
                  <a:txBody>
                    <a:bodyPr/>
                    <a:lstStyle/>
                    <a:p>
                      <a:pPr>
                        <a:spcBef>
                          <a:spcPts val="0"/>
                        </a:spcBef>
                        <a:buNone/>
                      </a:pPr>
                      <a:r>
                        <a:rPr lang="en"/>
                        <a:t>2013</a:t>
                      </a:r>
                    </a:p>
                  </a:txBody>
                  <a:tcPr marL="91425" marR="91425" marT="91425" marB="91425">
                    <a:solidFill>
                      <a:srgbClr val="93C47D"/>
                    </a:solidFill>
                  </a:tcPr>
                </a:tc>
                <a:tc>
                  <a:txBody>
                    <a:bodyPr/>
                    <a:lstStyle/>
                    <a:p>
                      <a:pPr>
                        <a:spcBef>
                          <a:spcPts val="0"/>
                        </a:spcBef>
                        <a:buNone/>
                      </a:pPr>
                      <a:r>
                        <a:rPr lang="en"/>
                        <a:t>2014</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r>
              <a:tr h="381000">
                <a:tc>
                  <a:txBody>
                    <a:bodyPr/>
                    <a:lstStyle/>
                    <a:p>
                      <a:pPr>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0.047</a:t>
                      </a:r>
                    </a:p>
                  </a:txBody>
                  <a:tcPr marL="91425" marR="91425" marT="91425" marB="91425">
                    <a:solidFill>
                      <a:srgbClr val="93C47D"/>
                    </a:solidFill>
                  </a:tcPr>
                </a:tc>
                <a:tc>
                  <a:txBody>
                    <a:bodyPr/>
                    <a:lstStyle/>
                    <a:p>
                      <a:pPr lvl="0" algn="r" rtl="0">
                        <a:lnSpc>
                          <a:spcPct val="115000"/>
                        </a:lnSpc>
                        <a:spcBef>
                          <a:spcPts val="0"/>
                        </a:spcBef>
                        <a:buNone/>
                      </a:pPr>
                      <a:r>
                        <a:rPr lang="en"/>
                        <a:t>0.025</a:t>
                      </a:r>
                    </a:p>
                  </a:txBody>
                  <a:tcPr marL="91425" marR="91425" marT="91425" marB="91425">
                    <a:solidFill>
                      <a:srgbClr val="93C47D"/>
                    </a:solidFill>
                  </a:tcPr>
                </a:tc>
                <a:tc>
                  <a:txBody>
                    <a:bodyPr/>
                    <a:lstStyle/>
                    <a:p>
                      <a:pPr lvl="0" algn="r" rtl="0">
                        <a:lnSpc>
                          <a:spcPct val="115000"/>
                        </a:lnSpc>
                        <a:spcBef>
                          <a:spcPts val="0"/>
                        </a:spcBef>
                        <a:buNone/>
                      </a:pPr>
                      <a:r>
                        <a:rPr lang="en"/>
                        <a:t>0.004</a:t>
                      </a:r>
                    </a:p>
                  </a:txBody>
                  <a:tcPr marL="91425" marR="91425" marT="91425" marB="91425">
                    <a:solidFill>
                      <a:srgbClr val="93C47D"/>
                    </a:solidFill>
                  </a:tcPr>
                </a:tc>
                <a:tc>
                  <a:txBody>
                    <a:bodyPr/>
                    <a:lstStyle/>
                    <a:p>
                      <a:pPr lvl="0" algn="r" rtl="0">
                        <a:lnSpc>
                          <a:spcPct val="115000"/>
                        </a:lnSpc>
                        <a:spcBef>
                          <a:spcPts val="0"/>
                        </a:spcBef>
                        <a:buNone/>
                      </a:pPr>
                      <a:r>
                        <a:rPr lang="en"/>
                        <a:t>-0.03</a:t>
                      </a:r>
                    </a:p>
                  </a:txBody>
                  <a:tcPr marL="91425" marR="91425" marT="91425" marB="91425">
                    <a:solidFill>
                      <a:srgbClr val="93C47D"/>
                    </a:solidFill>
                  </a:tcPr>
                </a:tc>
                <a:tc>
                  <a:txBody>
                    <a:bodyPr/>
                    <a:lstStyle/>
                    <a:p>
                      <a:pPr lvl="0" algn="r" rtl="0">
                        <a:lnSpc>
                          <a:spcPct val="115000"/>
                        </a:lnSpc>
                        <a:spcBef>
                          <a:spcPts val="0"/>
                        </a:spcBef>
                        <a:buNone/>
                      </a:pPr>
                      <a:r>
                        <a:rPr lang="en"/>
                        <a:t>-0.11</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comparison of EBT margin with different companies</a:t>
            </a:r>
          </a:p>
        </p:txBody>
      </p:sp>
      <p:sp>
        <p:nvSpPr>
          <p:cNvPr id="208" name="Shape 208"/>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marL="457200" lvl="0" indent="-228600" rtl="0">
              <a:spcBef>
                <a:spcPts val="0"/>
              </a:spcBef>
            </a:pPr>
            <a:r>
              <a:rPr lang="en-US" dirty="0" smtClean="0"/>
              <a:t>   </a:t>
            </a:r>
            <a:r>
              <a:rPr lang="en" dirty="0" smtClean="0"/>
              <a:t>MAHINDRA </a:t>
            </a:r>
            <a:r>
              <a:rPr lang="en" dirty="0"/>
              <a:t>is highly likely to make the most profit than FORD, GM and TATA MOTORS in the year 2015. Hence by looking this values, investors best choice will be MAHINDRA followed by GM which is followed by FORD. Investors will try to avoid investing money in TATA MOTORS.</a:t>
            </a:r>
          </a:p>
          <a:p>
            <a:pPr lvl="0">
              <a:spcBef>
                <a:spcPts val="0"/>
              </a:spcBef>
              <a:buNone/>
            </a:pPr>
            <a:endParaRPr dirty="0"/>
          </a:p>
        </p:txBody>
      </p:sp>
      <p:graphicFrame>
        <p:nvGraphicFramePr>
          <p:cNvPr id="209" name="Shape 209"/>
          <p:cNvGraphicFramePr/>
          <p:nvPr/>
        </p:nvGraphicFramePr>
        <p:xfrm>
          <a:off x="952500" y="1236750"/>
          <a:ext cx="7239000" cy="2157750"/>
        </p:xfrm>
        <a:graphic>
          <a:graphicData uri="http://schemas.openxmlformats.org/drawingml/2006/table">
            <a:tbl>
              <a:tblPr>
                <a:noFill/>
                <a:tableStyleId>{AA857646-32F2-441B-B310-C84602EF8214}</a:tableStyleId>
              </a:tblPr>
              <a:tblGrid>
                <a:gridCol w="2413000"/>
                <a:gridCol w="2413000"/>
                <a:gridCol w="2413000"/>
              </a:tblGrid>
              <a:tr h="431550">
                <a:tc>
                  <a:txBody>
                    <a:bodyPr/>
                    <a:lstStyle/>
                    <a:p>
                      <a:pPr>
                        <a:spcBef>
                          <a:spcPts val="0"/>
                        </a:spcBef>
                        <a:buNone/>
                      </a:pPr>
                      <a:r>
                        <a:rPr lang="en"/>
                        <a:t>Company</a:t>
                      </a:r>
                    </a:p>
                  </a:txBody>
                  <a:tcPr marL="91425" marR="91425" marT="91425" marB="91425">
                    <a:solidFill>
                      <a:srgbClr val="93C47D"/>
                    </a:solidFill>
                  </a:tcPr>
                </a:tc>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EBT margin value</a:t>
                      </a:r>
                    </a:p>
                  </a:txBody>
                  <a:tcPr marL="91425" marR="91425" marT="91425" marB="91425">
                    <a:solidFill>
                      <a:srgbClr val="93C47D"/>
                    </a:solidFill>
                  </a:tcPr>
                </a:tc>
              </a:tr>
              <a:tr h="431550">
                <a:tc>
                  <a:txBody>
                    <a:bodyPr/>
                    <a:lstStyle/>
                    <a:p>
                      <a:pPr>
                        <a:spcBef>
                          <a:spcPts val="0"/>
                        </a:spcBef>
                        <a:buNone/>
                      </a:pPr>
                      <a:r>
                        <a:rPr lang="en"/>
                        <a:t>FORD</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3.69 %</a:t>
                      </a:r>
                    </a:p>
                  </a:txBody>
                  <a:tcPr marL="91425" marR="91425" marT="91425" marB="91425">
                    <a:solidFill>
                      <a:srgbClr val="93C47D"/>
                    </a:solidFill>
                  </a:tcPr>
                </a:tc>
              </a:tr>
              <a:tr h="431550">
                <a:tc>
                  <a:txBody>
                    <a:bodyPr/>
                    <a:lstStyle/>
                    <a:p>
                      <a:pPr>
                        <a:spcBef>
                          <a:spcPts val="0"/>
                        </a:spcBef>
                        <a:buNone/>
                      </a:pPr>
                      <a:r>
                        <a:rPr lang="en"/>
                        <a:t>GM</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4.79 %</a:t>
                      </a:r>
                    </a:p>
                  </a:txBody>
                  <a:tcPr marL="91425" marR="91425" marT="91425" marB="91425">
                    <a:solidFill>
                      <a:srgbClr val="93C47D"/>
                    </a:solidFill>
                  </a:tcPr>
                </a:tc>
              </a:tr>
              <a:tr h="431550">
                <a:tc>
                  <a:txBody>
                    <a:bodyPr/>
                    <a:lstStyle/>
                    <a:p>
                      <a:pPr>
                        <a:spcBef>
                          <a:spcPts val="0"/>
                        </a:spcBef>
                        <a:buNone/>
                      </a:pPr>
                      <a:r>
                        <a:rPr lang="en"/>
                        <a:t>MAHINDRA</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7.86 %</a:t>
                      </a:r>
                    </a:p>
                  </a:txBody>
                  <a:tcPr marL="91425" marR="91425" marT="91425" marB="91425">
                    <a:solidFill>
                      <a:srgbClr val="93C47D"/>
                    </a:solidFill>
                  </a:tcPr>
                </a:tc>
              </a:tr>
              <a:tr h="431550">
                <a:tc>
                  <a:txBody>
                    <a:bodyPr/>
                    <a:lstStyle/>
                    <a:p>
                      <a:pPr>
                        <a:spcBef>
                          <a:spcPts val="0"/>
                        </a:spcBef>
                        <a:buNone/>
                      </a:pPr>
                      <a:r>
                        <a:rPr lang="en"/>
                        <a:t>TATA MOTORS</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-11 %</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Return on Assets</a:t>
            </a:r>
          </a:p>
        </p:txBody>
      </p:sp>
      <p:sp>
        <p:nvSpPr>
          <p:cNvPr id="215" name="Shape 215"/>
          <p:cNvSpPr txBox="1">
            <a:spLocks noGrp="1"/>
          </p:cNvSpPr>
          <p:nvPr>
            <p:ph type="body" idx="1"/>
          </p:nvPr>
        </p:nvSpPr>
        <p:spPr>
          <a:xfrm>
            <a:off x="311700" y="1152475"/>
            <a:ext cx="8520599" cy="3882000"/>
          </a:xfrm>
          <a:prstGeom prst="rect">
            <a:avLst/>
          </a:prstGeom>
        </p:spPr>
        <p:txBody>
          <a:bodyPr lIns="91425" tIns="91425" rIns="91425" bIns="91425" anchor="t" anchorCtr="0">
            <a:noAutofit/>
          </a:bodyPr>
          <a:lstStyle/>
          <a:p>
            <a:pPr marL="457200" lvl="0" indent="-228600" rtl="0">
              <a:spcBef>
                <a:spcPts val="0"/>
              </a:spcBef>
            </a:pPr>
            <a:r>
              <a:rPr lang="en-US" dirty="0" smtClean="0"/>
              <a:t>   </a:t>
            </a:r>
            <a:r>
              <a:rPr lang="en" dirty="0" smtClean="0"/>
              <a:t>It </a:t>
            </a:r>
            <a:r>
              <a:rPr lang="en" dirty="0"/>
              <a:t>tells how much profit a company is able to generate for each unit of assets invested.</a:t>
            </a:r>
          </a:p>
          <a:p>
            <a:pPr rtl="0">
              <a:spcBef>
                <a:spcPts val="0"/>
              </a:spcBef>
              <a:buNone/>
            </a:pPr>
            <a:endParaRPr dirty="0"/>
          </a:p>
          <a:p>
            <a:pPr rtl="0">
              <a:spcBef>
                <a:spcPts val="0"/>
              </a:spcBef>
              <a:buNone/>
            </a:pPr>
            <a:endParaRPr dirty="0"/>
          </a:p>
          <a:p>
            <a:pPr rtl="0">
              <a:spcBef>
                <a:spcPts val="0"/>
              </a:spcBef>
              <a:buNone/>
            </a:pPr>
            <a:endParaRPr dirty="0"/>
          </a:p>
          <a:p>
            <a:pPr marL="457200" lvl="0" indent="-228600" rtl="0">
              <a:spcBef>
                <a:spcPts val="0"/>
              </a:spcBef>
            </a:pPr>
            <a:r>
              <a:rPr lang="en-US" dirty="0" smtClean="0"/>
              <a:t>   </a:t>
            </a:r>
            <a:r>
              <a:rPr lang="en" dirty="0" smtClean="0"/>
              <a:t>It </a:t>
            </a:r>
            <a:r>
              <a:rPr lang="en" dirty="0"/>
              <a:t>measures the operating efficiency of a company.</a:t>
            </a:r>
          </a:p>
          <a:p>
            <a:pPr marL="457200" lvl="0" indent="-228600" rtl="0">
              <a:spcBef>
                <a:spcPts val="0"/>
              </a:spcBef>
            </a:pPr>
            <a:r>
              <a:rPr lang="en-US" dirty="0" smtClean="0"/>
              <a:t>   </a:t>
            </a:r>
            <a:r>
              <a:rPr lang="en" dirty="0" smtClean="0"/>
              <a:t>The </a:t>
            </a:r>
            <a:r>
              <a:rPr lang="en" dirty="0"/>
              <a:t>company was able to make the most profit in the year 2011 and least in year 2013, while in 2015 company was not even able to make profit and suffered from losses.</a:t>
            </a:r>
          </a:p>
        </p:txBody>
      </p:sp>
      <p:graphicFrame>
        <p:nvGraphicFramePr>
          <p:cNvPr id="216" name="Shape 216"/>
          <p:cNvGraphicFramePr/>
          <p:nvPr/>
        </p:nvGraphicFramePr>
        <p:xfrm>
          <a:off x="952500" y="2190750"/>
          <a:ext cx="7239000" cy="1005779"/>
        </p:xfrm>
        <a:graphic>
          <a:graphicData uri="http://schemas.openxmlformats.org/drawingml/2006/table">
            <a:tbl>
              <a:tblPr>
                <a:noFill/>
                <a:tableStyleId>{BD69CC4C-248F-4BBF-9DBB-3976B97D5CE4}</a:tableStyleId>
              </a:tblPr>
              <a:tblGrid>
                <a:gridCol w="1206500"/>
                <a:gridCol w="1206500"/>
                <a:gridCol w="1206500"/>
                <a:gridCol w="1206500"/>
                <a:gridCol w="1206500"/>
                <a:gridCol w="1206500"/>
              </a:tblGrid>
              <a:tr h="381000">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2011</a:t>
                      </a:r>
                    </a:p>
                  </a:txBody>
                  <a:tcPr marL="91425" marR="91425" marT="91425" marB="91425">
                    <a:solidFill>
                      <a:srgbClr val="93C47D"/>
                    </a:solidFill>
                  </a:tcPr>
                </a:tc>
                <a:tc>
                  <a:txBody>
                    <a:bodyPr/>
                    <a:lstStyle/>
                    <a:p>
                      <a:pPr lvl="0" rtl="0">
                        <a:spcBef>
                          <a:spcPts val="0"/>
                        </a:spcBef>
                        <a:buNone/>
                      </a:pPr>
                      <a:r>
                        <a:rPr lang="en"/>
                        <a:t>2012</a:t>
                      </a:r>
                    </a:p>
                  </a:txBody>
                  <a:tcPr marL="91425" marR="91425" marT="91425" marB="91425">
                    <a:solidFill>
                      <a:srgbClr val="93C47D"/>
                    </a:solidFill>
                  </a:tcPr>
                </a:tc>
                <a:tc>
                  <a:txBody>
                    <a:bodyPr/>
                    <a:lstStyle/>
                    <a:p>
                      <a:pPr lvl="0" rtl="0">
                        <a:spcBef>
                          <a:spcPts val="0"/>
                        </a:spcBef>
                        <a:buNone/>
                      </a:pPr>
                      <a:r>
                        <a:rPr lang="en"/>
                        <a:t>2013</a:t>
                      </a:r>
                    </a:p>
                  </a:txBody>
                  <a:tcPr marL="91425" marR="91425" marT="91425" marB="91425">
                    <a:solidFill>
                      <a:srgbClr val="93C47D"/>
                    </a:solidFill>
                  </a:tcPr>
                </a:tc>
                <a:tc>
                  <a:txBody>
                    <a:bodyPr/>
                    <a:lstStyle/>
                    <a:p>
                      <a:pPr lvl="0" rtl="0">
                        <a:spcBef>
                          <a:spcPts val="0"/>
                        </a:spcBef>
                        <a:buNone/>
                      </a:pPr>
                      <a:r>
                        <a:rPr lang="en"/>
                        <a:t>2014</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r>
              <a:tr h="381000">
                <a:tc>
                  <a:txBody>
                    <a:bodyPr/>
                    <a:lstStyle/>
                    <a:p>
                      <a:pPr lvl="0" rtl="0">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0.05232</a:t>
                      </a:r>
                    </a:p>
                  </a:txBody>
                  <a:tcPr marL="91425" marR="91425" marT="91425" marB="91425">
                    <a:solidFill>
                      <a:srgbClr val="93C47D"/>
                    </a:solidFill>
                  </a:tcPr>
                </a:tc>
                <a:tc>
                  <a:txBody>
                    <a:bodyPr/>
                    <a:lstStyle/>
                    <a:p>
                      <a:pPr lvl="0" algn="r" rtl="0">
                        <a:lnSpc>
                          <a:spcPct val="115000"/>
                        </a:lnSpc>
                        <a:spcBef>
                          <a:spcPts val="0"/>
                        </a:spcBef>
                        <a:buNone/>
                      </a:pPr>
                      <a:r>
                        <a:rPr lang="en"/>
                        <a:t>0.040</a:t>
                      </a:r>
                    </a:p>
                  </a:txBody>
                  <a:tcPr marL="91425" marR="91425" marT="91425" marB="91425">
                    <a:solidFill>
                      <a:srgbClr val="93C47D"/>
                    </a:solidFill>
                  </a:tcPr>
                </a:tc>
                <a:tc>
                  <a:txBody>
                    <a:bodyPr/>
                    <a:lstStyle/>
                    <a:p>
                      <a:pPr lvl="0" algn="r" rtl="0">
                        <a:lnSpc>
                          <a:spcPct val="115000"/>
                        </a:lnSpc>
                        <a:spcBef>
                          <a:spcPts val="0"/>
                        </a:spcBef>
                        <a:buNone/>
                      </a:pPr>
                      <a:r>
                        <a:rPr lang="en"/>
                        <a:t>0.009</a:t>
                      </a:r>
                    </a:p>
                  </a:txBody>
                  <a:tcPr marL="91425" marR="91425" marT="91425" marB="91425">
                    <a:solidFill>
                      <a:srgbClr val="93C47D"/>
                    </a:solidFill>
                  </a:tcPr>
                </a:tc>
                <a:tc>
                  <a:txBody>
                    <a:bodyPr/>
                    <a:lstStyle/>
                    <a:p>
                      <a:pPr lvl="0" algn="r" rtl="0">
                        <a:lnSpc>
                          <a:spcPct val="115000"/>
                        </a:lnSpc>
                        <a:spcBef>
                          <a:spcPts val="0"/>
                        </a:spcBef>
                        <a:buNone/>
                      </a:pPr>
                      <a:r>
                        <a:rPr lang="en"/>
                        <a:t>0.01</a:t>
                      </a:r>
                    </a:p>
                  </a:txBody>
                  <a:tcPr marL="91425" marR="91425" marT="91425" marB="91425">
                    <a:solidFill>
                      <a:srgbClr val="93C47D"/>
                    </a:solidFill>
                  </a:tcPr>
                </a:tc>
                <a:tc>
                  <a:txBody>
                    <a:bodyPr/>
                    <a:lstStyle/>
                    <a:p>
                      <a:pPr lvl="0" algn="r" rtl="0">
                        <a:lnSpc>
                          <a:spcPct val="115000"/>
                        </a:lnSpc>
                        <a:spcBef>
                          <a:spcPts val="0"/>
                        </a:spcBef>
                        <a:buNone/>
                      </a:pPr>
                      <a:r>
                        <a:rPr lang="en"/>
                        <a:t>-0.1357</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comparison of ROA value with different companies</a:t>
            </a:r>
          </a:p>
        </p:txBody>
      </p:sp>
      <p:sp>
        <p:nvSpPr>
          <p:cNvPr id="222" name="Shape 222"/>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marL="457200" lvl="0" indent="-228600" rtl="0">
              <a:spcBef>
                <a:spcPts val="0"/>
              </a:spcBef>
            </a:pPr>
            <a:r>
              <a:rPr lang="en-US" dirty="0" smtClean="0"/>
              <a:t>   </a:t>
            </a:r>
            <a:r>
              <a:rPr lang="en" dirty="0" smtClean="0"/>
              <a:t>These </a:t>
            </a:r>
            <a:r>
              <a:rPr lang="en" dirty="0"/>
              <a:t>values shows that MAHINDRA managed to make the most profit out of it’s assets while GM the least and Tata Motors was not even able to make profit and suffered a huge losses. </a:t>
            </a:r>
          </a:p>
        </p:txBody>
      </p:sp>
      <p:graphicFrame>
        <p:nvGraphicFramePr>
          <p:cNvPr id="223" name="Shape 223"/>
          <p:cNvGraphicFramePr/>
          <p:nvPr/>
        </p:nvGraphicFramePr>
        <p:xfrm>
          <a:off x="952500" y="1245625"/>
          <a:ext cx="7239000" cy="2258025"/>
        </p:xfrm>
        <a:graphic>
          <a:graphicData uri="http://schemas.openxmlformats.org/drawingml/2006/table">
            <a:tbl>
              <a:tblPr>
                <a:noFill/>
                <a:tableStyleId>{10F7EA8B-1E60-4D66-9179-9534D7A1D8E9}</a:tableStyleId>
              </a:tblPr>
              <a:tblGrid>
                <a:gridCol w="2413000"/>
                <a:gridCol w="2413000"/>
                <a:gridCol w="2413000"/>
              </a:tblGrid>
              <a:tr h="443000">
                <a:tc>
                  <a:txBody>
                    <a:bodyPr/>
                    <a:lstStyle/>
                    <a:p>
                      <a:pPr lvl="0" rtl="0">
                        <a:spcBef>
                          <a:spcPts val="0"/>
                        </a:spcBef>
                        <a:buNone/>
                      </a:pPr>
                      <a:r>
                        <a:rPr lang="en"/>
                        <a:t>Company</a:t>
                      </a:r>
                    </a:p>
                  </a:txBody>
                  <a:tcPr marL="91425" marR="91425" marT="91425" marB="91425">
                    <a:solidFill>
                      <a:srgbClr val="93C47D"/>
                    </a:solidFill>
                  </a:tcPr>
                </a:tc>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ROA value</a:t>
                      </a:r>
                    </a:p>
                  </a:txBody>
                  <a:tcPr marL="91425" marR="91425" marT="91425" marB="91425">
                    <a:solidFill>
                      <a:srgbClr val="93C47D"/>
                    </a:solidFill>
                  </a:tcPr>
                </a:tc>
              </a:tr>
              <a:tr h="443000">
                <a:tc>
                  <a:txBody>
                    <a:bodyPr/>
                    <a:lstStyle/>
                    <a:p>
                      <a:pPr lvl="0" rtl="0">
                        <a:spcBef>
                          <a:spcPts val="0"/>
                        </a:spcBef>
                        <a:buNone/>
                      </a:pPr>
                      <a:r>
                        <a:rPr lang="en"/>
                        <a:t>FORD</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1.73 %</a:t>
                      </a:r>
                    </a:p>
                  </a:txBody>
                  <a:tcPr marL="91425" marR="91425" marT="91425" marB="91425">
                    <a:solidFill>
                      <a:srgbClr val="93C47D"/>
                    </a:solidFill>
                  </a:tcPr>
                </a:tc>
              </a:tr>
              <a:tr h="443000">
                <a:tc>
                  <a:txBody>
                    <a:bodyPr/>
                    <a:lstStyle/>
                    <a:p>
                      <a:pPr lvl="0" rtl="0">
                        <a:spcBef>
                          <a:spcPts val="0"/>
                        </a:spcBef>
                        <a:buNone/>
                      </a:pPr>
                      <a:r>
                        <a:rPr lang="en"/>
                        <a:t>GM</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2.49 %</a:t>
                      </a:r>
                    </a:p>
                  </a:txBody>
                  <a:tcPr marL="91425" marR="91425" marT="91425" marB="91425">
                    <a:solidFill>
                      <a:srgbClr val="93C47D"/>
                    </a:solidFill>
                  </a:tcPr>
                </a:tc>
              </a:tr>
              <a:tr h="443000">
                <a:tc>
                  <a:txBody>
                    <a:bodyPr/>
                    <a:lstStyle/>
                    <a:p>
                      <a:pPr lvl="0" rtl="0">
                        <a:spcBef>
                          <a:spcPts val="0"/>
                        </a:spcBef>
                        <a:buNone/>
                      </a:pPr>
                      <a:r>
                        <a:rPr lang="en"/>
                        <a:t>MAHINDRA</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5.67 %</a:t>
                      </a:r>
                    </a:p>
                  </a:txBody>
                  <a:tcPr marL="91425" marR="91425" marT="91425" marB="91425">
                    <a:solidFill>
                      <a:srgbClr val="93C47D"/>
                    </a:solidFill>
                  </a:tcPr>
                </a:tc>
              </a:tr>
              <a:tr h="486025">
                <a:tc>
                  <a:txBody>
                    <a:bodyPr/>
                    <a:lstStyle/>
                    <a:p>
                      <a:pPr lvl="0" rtl="0">
                        <a:spcBef>
                          <a:spcPts val="0"/>
                        </a:spcBef>
                        <a:buNone/>
                      </a:pPr>
                      <a:r>
                        <a:rPr lang="en"/>
                        <a:t>TATA MOTORS</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algn="l" rtl="0">
                        <a:lnSpc>
                          <a:spcPct val="115000"/>
                        </a:lnSpc>
                        <a:spcBef>
                          <a:spcPts val="0"/>
                        </a:spcBef>
                        <a:buNone/>
                      </a:pPr>
                      <a:r>
                        <a:rPr lang="en">
                          <a:solidFill>
                            <a:schemeClr val="dk1"/>
                          </a:solidFill>
                        </a:rPr>
                        <a:t>-13.57 %</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Return on Equity value (ROE)</a:t>
            </a:r>
          </a:p>
        </p:txBody>
      </p:sp>
      <p:sp>
        <p:nvSpPr>
          <p:cNvPr id="229" name="Shape 22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US" dirty="0" smtClean="0"/>
              <a:t>   </a:t>
            </a:r>
            <a:r>
              <a:rPr lang="en" dirty="0" smtClean="0"/>
              <a:t>Formula</a:t>
            </a:r>
            <a:r>
              <a:rPr lang="en" dirty="0"/>
              <a:t>: Net Profit / Shareholder Equity</a:t>
            </a:r>
          </a:p>
          <a:p>
            <a:pPr rtl="0">
              <a:spcBef>
                <a:spcPts val="0"/>
              </a:spcBef>
              <a:buNone/>
            </a:pPr>
            <a:endParaRPr dirty="0"/>
          </a:p>
          <a:p>
            <a:pPr rtl="0">
              <a:spcBef>
                <a:spcPts val="0"/>
              </a:spcBef>
              <a:buNone/>
            </a:pPr>
            <a:endParaRPr dirty="0"/>
          </a:p>
          <a:p>
            <a:pPr marL="457200" lvl="0" indent="-228600">
              <a:spcBef>
                <a:spcPts val="0"/>
              </a:spcBef>
            </a:pPr>
            <a:r>
              <a:rPr lang="en-US" dirty="0" smtClean="0"/>
              <a:t>   </a:t>
            </a:r>
            <a:r>
              <a:rPr lang="en" dirty="0" smtClean="0"/>
              <a:t>Very </a:t>
            </a:r>
            <a:r>
              <a:rPr lang="en" dirty="0"/>
              <a:t>low positive values in the year 2011-2014 indicates that company is making profits but it is very less and in 2015, the value is negative which means company is suffering from losses.</a:t>
            </a:r>
          </a:p>
        </p:txBody>
      </p:sp>
      <p:graphicFrame>
        <p:nvGraphicFramePr>
          <p:cNvPr id="230" name="Shape 230"/>
          <p:cNvGraphicFramePr/>
          <p:nvPr/>
        </p:nvGraphicFramePr>
        <p:xfrm>
          <a:off x="932525" y="1692650"/>
          <a:ext cx="7278950" cy="1005779"/>
        </p:xfrm>
        <a:graphic>
          <a:graphicData uri="http://schemas.openxmlformats.org/drawingml/2006/table">
            <a:tbl>
              <a:tblPr>
                <a:noFill/>
                <a:tableStyleId>{4556535B-27A4-4D17-B94D-44F303560353}</a:tableStyleId>
              </a:tblPr>
              <a:tblGrid>
                <a:gridCol w="1246450"/>
                <a:gridCol w="1206500"/>
                <a:gridCol w="1206500"/>
                <a:gridCol w="1206500"/>
                <a:gridCol w="1206500"/>
                <a:gridCol w="1206500"/>
              </a:tblGrid>
              <a:tr h="381000">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2011</a:t>
                      </a:r>
                    </a:p>
                  </a:txBody>
                  <a:tcPr marL="91425" marR="91425" marT="91425" marB="91425">
                    <a:solidFill>
                      <a:srgbClr val="93C47D"/>
                    </a:solidFill>
                  </a:tcPr>
                </a:tc>
                <a:tc>
                  <a:txBody>
                    <a:bodyPr/>
                    <a:lstStyle/>
                    <a:p>
                      <a:pPr>
                        <a:spcBef>
                          <a:spcPts val="0"/>
                        </a:spcBef>
                        <a:buNone/>
                      </a:pPr>
                      <a:r>
                        <a:rPr lang="en"/>
                        <a:t>2012</a:t>
                      </a:r>
                    </a:p>
                  </a:txBody>
                  <a:tcPr marL="91425" marR="91425" marT="91425" marB="91425">
                    <a:solidFill>
                      <a:srgbClr val="93C47D"/>
                    </a:solidFill>
                  </a:tcPr>
                </a:tc>
                <a:tc>
                  <a:txBody>
                    <a:bodyPr/>
                    <a:lstStyle/>
                    <a:p>
                      <a:pPr>
                        <a:spcBef>
                          <a:spcPts val="0"/>
                        </a:spcBef>
                        <a:buNone/>
                      </a:pPr>
                      <a:r>
                        <a:rPr lang="en"/>
                        <a:t>2013</a:t>
                      </a:r>
                    </a:p>
                  </a:txBody>
                  <a:tcPr marL="91425" marR="91425" marT="91425" marB="91425">
                    <a:solidFill>
                      <a:srgbClr val="93C47D"/>
                    </a:solidFill>
                  </a:tcPr>
                </a:tc>
                <a:tc>
                  <a:txBody>
                    <a:bodyPr/>
                    <a:lstStyle/>
                    <a:p>
                      <a:pPr>
                        <a:spcBef>
                          <a:spcPts val="0"/>
                        </a:spcBef>
                        <a:buNone/>
                      </a:pPr>
                      <a:r>
                        <a:rPr lang="en"/>
                        <a:t>2014</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r>
              <a:tr h="381000">
                <a:tc>
                  <a:txBody>
                    <a:bodyPr/>
                    <a:lstStyle/>
                    <a:p>
                      <a:pPr>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0.091</a:t>
                      </a:r>
                    </a:p>
                  </a:txBody>
                  <a:tcPr marL="91425" marR="91425" marT="91425" marB="91425">
                    <a:solidFill>
                      <a:srgbClr val="93C47D"/>
                    </a:solidFill>
                  </a:tcPr>
                </a:tc>
                <a:tc>
                  <a:txBody>
                    <a:bodyPr/>
                    <a:lstStyle/>
                    <a:p>
                      <a:pPr lvl="0" algn="r" rtl="0">
                        <a:lnSpc>
                          <a:spcPct val="115000"/>
                        </a:lnSpc>
                        <a:spcBef>
                          <a:spcPts val="0"/>
                        </a:spcBef>
                        <a:buNone/>
                      </a:pPr>
                      <a:r>
                        <a:rPr lang="en"/>
                        <a:t>0.063</a:t>
                      </a:r>
                    </a:p>
                  </a:txBody>
                  <a:tcPr marL="91425" marR="91425" marT="91425" marB="91425">
                    <a:solidFill>
                      <a:srgbClr val="93C47D"/>
                    </a:solidFill>
                  </a:tcPr>
                </a:tc>
                <a:tc>
                  <a:txBody>
                    <a:bodyPr/>
                    <a:lstStyle/>
                    <a:p>
                      <a:pPr lvl="0" algn="r" rtl="0">
                        <a:lnSpc>
                          <a:spcPct val="115000"/>
                        </a:lnSpc>
                        <a:spcBef>
                          <a:spcPts val="0"/>
                        </a:spcBef>
                        <a:buNone/>
                      </a:pPr>
                      <a:r>
                        <a:rPr lang="en"/>
                        <a:t>0.016</a:t>
                      </a:r>
                    </a:p>
                  </a:txBody>
                  <a:tcPr marL="91425" marR="91425" marT="91425" marB="91425">
                    <a:solidFill>
                      <a:srgbClr val="93C47D"/>
                    </a:solidFill>
                  </a:tcPr>
                </a:tc>
                <a:tc>
                  <a:txBody>
                    <a:bodyPr/>
                    <a:lstStyle/>
                    <a:p>
                      <a:pPr lvl="0" algn="r" rtl="0">
                        <a:lnSpc>
                          <a:spcPct val="115000"/>
                        </a:lnSpc>
                        <a:spcBef>
                          <a:spcPts val="0"/>
                        </a:spcBef>
                        <a:buNone/>
                      </a:pPr>
                      <a:r>
                        <a:rPr lang="en"/>
                        <a:t>0.018</a:t>
                      </a:r>
                    </a:p>
                  </a:txBody>
                  <a:tcPr marL="91425" marR="91425" marT="91425" marB="91425">
                    <a:solidFill>
                      <a:srgbClr val="93C47D"/>
                    </a:solidFill>
                  </a:tcPr>
                </a:tc>
                <a:tc>
                  <a:txBody>
                    <a:bodyPr/>
                    <a:lstStyle/>
                    <a:p>
                      <a:pPr lvl="0" algn="r" rtl="0">
                        <a:lnSpc>
                          <a:spcPct val="115000"/>
                        </a:lnSpc>
                        <a:spcBef>
                          <a:spcPts val="0"/>
                        </a:spcBef>
                        <a:buNone/>
                      </a:pPr>
                      <a:r>
                        <a:rPr lang="en"/>
                        <a:t>-0.32</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return on equity value of different companies</a:t>
            </a:r>
          </a:p>
        </p:txBody>
      </p:sp>
      <p:sp>
        <p:nvSpPr>
          <p:cNvPr id="236" name="Shape 236"/>
          <p:cNvSpPr txBox="1">
            <a:spLocks noGrp="1"/>
          </p:cNvSpPr>
          <p:nvPr>
            <p:ph type="body" idx="1"/>
          </p:nvPr>
        </p:nvSpPr>
        <p:spPr>
          <a:xfrm>
            <a:off x="311700" y="1152475"/>
            <a:ext cx="8520599" cy="4129941"/>
          </a:xfrm>
          <a:prstGeom prst="rect">
            <a:avLst/>
          </a:prstGeom>
        </p:spPr>
        <p:txBody>
          <a:bodyPr lIns="91425" tIns="91425" rIns="91425" bIns="91425" anchor="t" anchorCtr="0">
            <a:noAutofit/>
          </a:bodyPr>
          <a:lstStyle/>
          <a:p>
            <a:pPr rtl="0">
              <a:spcBef>
                <a:spcPts val="0"/>
              </a:spcBef>
              <a:buNone/>
            </a:pPr>
            <a:endParaRPr dirty="0"/>
          </a:p>
          <a:p>
            <a:pPr rtl="0">
              <a:spcBef>
                <a:spcPts val="0"/>
              </a:spcBef>
              <a:buNone/>
            </a:pPr>
            <a:endParaRPr dirty="0"/>
          </a:p>
          <a:p>
            <a:pPr rtl="0">
              <a:spcBef>
                <a:spcPts val="0"/>
              </a:spcBef>
              <a:buNone/>
            </a:pPr>
            <a:endParaRPr dirty="0"/>
          </a:p>
          <a:p>
            <a:pPr rtl="0">
              <a:spcBef>
                <a:spcPts val="0"/>
              </a:spcBef>
              <a:buNone/>
            </a:pPr>
            <a:endParaRPr dirty="0"/>
          </a:p>
          <a:p>
            <a:pPr marL="457200" lvl="0" indent="-228600" rtl="0">
              <a:spcBef>
                <a:spcPts val="0"/>
              </a:spcBef>
            </a:pPr>
            <a:r>
              <a:rPr lang="en" dirty="0"/>
              <a:t>A higher R/E value is better than lower. So, for Mahindra R/E value is the best and hence shareholders of Mahindra will make more profits and will get the maximum return followed by FORD and </a:t>
            </a:r>
            <a:r>
              <a:rPr lang="en" dirty="0" smtClean="0"/>
              <a:t>GM</a:t>
            </a:r>
            <a:r>
              <a:rPr lang="en-US" dirty="0" smtClean="0"/>
              <a:t> whereas </a:t>
            </a:r>
            <a:r>
              <a:rPr lang="en" dirty="0" smtClean="0"/>
              <a:t>negative </a:t>
            </a:r>
            <a:r>
              <a:rPr lang="en" dirty="0"/>
              <a:t>R/E value means shareholders of TATA MOTORS are incurring losses and hence there is no return at all rather they have to pay their own money for the suffered losses.</a:t>
            </a:r>
          </a:p>
        </p:txBody>
      </p:sp>
      <p:graphicFrame>
        <p:nvGraphicFramePr>
          <p:cNvPr id="237" name="Shape 237"/>
          <p:cNvGraphicFramePr/>
          <p:nvPr/>
        </p:nvGraphicFramePr>
        <p:xfrm>
          <a:off x="1041450" y="1245650"/>
          <a:ext cx="7239000" cy="1981049"/>
        </p:xfrm>
        <a:graphic>
          <a:graphicData uri="http://schemas.openxmlformats.org/drawingml/2006/table">
            <a:tbl>
              <a:tblPr>
                <a:noFill/>
                <a:tableStyleId>{18C2E969-5138-4605-85CA-5FE33B5D85EA}</a:tableStyleId>
              </a:tblPr>
              <a:tblGrid>
                <a:gridCol w="2413000"/>
                <a:gridCol w="2413000"/>
                <a:gridCol w="2413000"/>
              </a:tblGrid>
              <a:tr h="381000">
                <a:tc>
                  <a:txBody>
                    <a:bodyPr/>
                    <a:lstStyle/>
                    <a:p>
                      <a:pPr lvl="0" rtl="0">
                        <a:spcBef>
                          <a:spcPts val="0"/>
                        </a:spcBef>
                        <a:buNone/>
                      </a:pPr>
                      <a:r>
                        <a:rPr lang="en"/>
                        <a:t>Company</a:t>
                      </a:r>
                    </a:p>
                  </a:txBody>
                  <a:tcPr marL="91425" marR="91425" marT="91425" marB="91425">
                    <a:solidFill>
                      <a:srgbClr val="93C47D"/>
                    </a:solidFill>
                  </a:tcPr>
                </a:tc>
                <a:tc>
                  <a:txBody>
                    <a:bodyPr/>
                    <a:lstStyle/>
                    <a:p>
                      <a:pPr>
                        <a:spcBef>
                          <a:spcPts val="0"/>
                        </a:spcBef>
                        <a:buNone/>
                      </a:pPr>
                      <a:r>
                        <a:rPr lang="en"/>
                        <a:t>Year</a:t>
                      </a:r>
                    </a:p>
                  </a:txBody>
                  <a:tcPr marL="91425" marR="91425" marT="91425" marB="91425">
                    <a:solidFill>
                      <a:srgbClr val="93C47D"/>
                    </a:solidFill>
                  </a:tcPr>
                </a:tc>
                <a:tc>
                  <a:txBody>
                    <a:bodyPr/>
                    <a:lstStyle/>
                    <a:p>
                      <a:pPr>
                        <a:spcBef>
                          <a:spcPts val="0"/>
                        </a:spcBef>
                        <a:buNone/>
                      </a:pPr>
                      <a:r>
                        <a:rPr lang="en"/>
                        <a:t>ROE value</a:t>
                      </a:r>
                    </a:p>
                  </a:txBody>
                  <a:tcPr marL="91425" marR="91425" marT="91425" marB="91425">
                    <a:solidFill>
                      <a:srgbClr val="93C47D"/>
                    </a:solidFill>
                  </a:tcPr>
                </a:tc>
              </a:tr>
              <a:tr h="381000">
                <a:tc>
                  <a:txBody>
                    <a:bodyPr/>
                    <a:lstStyle/>
                    <a:p>
                      <a:pPr lvl="0" rtl="0">
                        <a:spcBef>
                          <a:spcPts val="0"/>
                        </a:spcBef>
                        <a:buNone/>
                      </a:pPr>
                      <a:r>
                        <a:rPr lang="en"/>
                        <a:t>FORD</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13.92 %</a:t>
                      </a:r>
                    </a:p>
                  </a:txBody>
                  <a:tcPr marL="91425" marR="91425" marT="91425" marB="91425">
                    <a:solidFill>
                      <a:srgbClr val="93C47D"/>
                    </a:solidFill>
                  </a:tcPr>
                </a:tc>
              </a:tr>
              <a:tr h="381000">
                <a:tc>
                  <a:txBody>
                    <a:bodyPr/>
                    <a:lstStyle/>
                    <a:p>
                      <a:pPr lvl="0" rtl="0">
                        <a:spcBef>
                          <a:spcPts val="0"/>
                        </a:spcBef>
                        <a:buNone/>
                      </a:pPr>
                      <a:r>
                        <a:rPr lang="en"/>
                        <a:t>GM</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12.29 %</a:t>
                      </a:r>
                    </a:p>
                  </a:txBody>
                  <a:tcPr marL="91425" marR="91425" marT="91425" marB="91425">
                    <a:solidFill>
                      <a:srgbClr val="93C47D"/>
                    </a:solidFill>
                  </a:tcPr>
                </a:tc>
              </a:tr>
              <a:tr h="381000">
                <a:tc>
                  <a:txBody>
                    <a:bodyPr/>
                    <a:lstStyle/>
                    <a:p>
                      <a:pPr lvl="0" rtl="0">
                        <a:spcBef>
                          <a:spcPts val="0"/>
                        </a:spcBef>
                        <a:buNone/>
                      </a:pPr>
                      <a:r>
                        <a:rPr lang="en"/>
                        <a:t>MAHINDRA</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21.57 %</a:t>
                      </a:r>
                    </a:p>
                  </a:txBody>
                  <a:tcPr marL="91425" marR="91425" marT="91425" marB="91425">
                    <a:solidFill>
                      <a:srgbClr val="93C47D"/>
                    </a:solidFill>
                  </a:tcPr>
                </a:tc>
              </a:tr>
              <a:tr h="381000">
                <a:tc>
                  <a:txBody>
                    <a:bodyPr/>
                    <a:lstStyle/>
                    <a:p>
                      <a:pPr lvl="0" rtl="0">
                        <a:spcBef>
                          <a:spcPts val="0"/>
                        </a:spcBef>
                        <a:buNone/>
                      </a:pPr>
                      <a:r>
                        <a:rPr lang="en"/>
                        <a:t>TATA MOTORS</a:t>
                      </a:r>
                    </a:p>
                  </a:txBody>
                  <a:tcPr marL="91425" marR="91425" marT="91425" marB="91425">
                    <a:solidFill>
                      <a:srgbClr val="93C47D"/>
                    </a:solidFill>
                  </a:tcPr>
                </a:tc>
                <a:tc>
                  <a:txBody>
                    <a:bodyPr/>
                    <a:lstStyle/>
                    <a:p>
                      <a:pPr>
                        <a:spcBef>
                          <a:spcPts val="0"/>
                        </a:spcBef>
                        <a:buNone/>
                      </a:pPr>
                      <a:r>
                        <a:rPr lang="en"/>
                        <a:t>2015</a:t>
                      </a:r>
                    </a:p>
                  </a:txBody>
                  <a:tcPr marL="91425" marR="91425" marT="91425" marB="91425">
                    <a:solidFill>
                      <a:srgbClr val="93C47D"/>
                    </a:solidFill>
                  </a:tcPr>
                </a:tc>
                <a:tc>
                  <a:txBody>
                    <a:bodyPr/>
                    <a:lstStyle/>
                    <a:p>
                      <a:pPr>
                        <a:spcBef>
                          <a:spcPts val="0"/>
                        </a:spcBef>
                        <a:buNone/>
                      </a:pPr>
                      <a:r>
                        <a:rPr lang="en"/>
                        <a:t>-32 %</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Overview of TML</a:t>
            </a:r>
          </a:p>
        </p:txBody>
      </p:sp>
      <p:sp>
        <p:nvSpPr>
          <p:cNvPr id="64" name="Shape 64"/>
          <p:cNvSpPr txBox="1">
            <a:spLocks noGrp="1"/>
          </p:cNvSpPr>
          <p:nvPr>
            <p:ph type="body" idx="1"/>
          </p:nvPr>
        </p:nvSpPr>
        <p:spPr>
          <a:xfrm>
            <a:off x="311700" y="1152475"/>
            <a:ext cx="8520599" cy="3753899"/>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dirty="0"/>
              <a:t>Company Name: Tata Motors Ltd</a:t>
            </a:r>
          </a:p>
          <a:p>
            <a:pPr marL="457200" lvl="0" indent="-228600" rtl="0">
              <a:spcBef>
                <a:spcPts val="0"/>
              </a:spcBef>
            </a:pPr>
            <a:r>
              <a:rPr lang="en" dirty="0"/>
              <a:t>Area served: Worldwide</a:t>
            </a:r>
          </a:p>
          <a:p>
            <a:pPr marL="457200" lvl="0" indent="-228600" rtl="0">
              <a:spcBef>
                <a:spcPts val="0"/>
              </a:spcBef>
            </a:pPr>
            <a:r>
              <a:rPr lang="en" dirty="0"/>
              <a:t>Year of Incorporation: </a:t>
            </a:r>
            <a:r>
              <a:rPr lang="en" dirty="0" smtClean="0"/>
              <a:t>1945</a:t>
            </a:r>
            <a:endParaRPr lang="en" dirty="0"/>
          </a:p>
          <a:p>
            <a:pPr marL="457200" lvl="0" indent="-228600" rtl="0">
              <a:spcBef>
                <a:spcPts val="0"/>
              </a:spcBef>
            </a:pPr>
            <a:r>
              <a:rPr lang="en" dirty="0"/>
              <a:t>Number of employees: 73,485</a:t>
            </a:r>
          </a:p>
          <a:p>
            <a:pPr marL="457200" lvl="0" indent="-228600" rtl="0">
              <a:spcBef>
                <a:spcPts val="0"/>
              </a:spcBef>
            </a:pPr>
            <a:r>
              <a:rPr lang="en" dirty="0"/>
              <a:t>Industry: Automotive</a:t>
            </a:r>
          </a:p>
          <a:p>
            <a:pPr marL="457200" lvl="0" indent="-228600" rtl="0">
              <a:spcBef>
                <a:spcPts val="0"/>
              </a:spcBef>
            </a:pPr>
            <a:r>
              <a:rPr lang="en" dirty="0"/>
              <a:t>Chairman Emeritus: Ratan </a:t>
            </a:r>
            <a:r>
              <a:rPr lang="en" dirty="0" smtClean="0"/>
              <a:t>Tata</a:t>
            </a:r>
            <a:endParaRPr lang="en" dirty="0"/>
          </a:p>
          <a:p>
            <a:pPr marL="457200" lvl="0" indent="-228600" rtl="0">
              <a:spcBef>
                <a:spcPts val="0"/>
              </a:spcBef>
            </a:pPr>
            <a:r>
              <a:rPr lang="en" dirty="0"/>
              <a:t>Chairman: Cyrus Pallonji </a:t>
            </a:r>
            <a:r>
              <a:rPr lang="en" dirty="0" smtClean="0"/>
              <a:t>Mistry</a:t>
            </a:r>
            <a:endParaRPr lang="en" dirty="0"/>
          </a:p>
          <a:p>
            <a:pPr lvl="0">
              <a:spcBef>
                <a:spcPts val="0"/>
              </a:spcBef>
              <a:buNone/>
            </a:pPr>
            <a:endParaRPr dirty="0"/>
          </a:p>
        </p:txBody>
      </p:sp>
      <p:pic>
        <p:nvPicPr>
          <p:cNvPr id="65" name="Shape 65"/>
          <p:cNvPicPr preferRelativeResize="0"/>
          <p:nvPr/>
        </p:nvPicPr>
        <p:blipFill>
          <a:blip r:embed="rId3">
            <a:alphaModFix/>
          </a:blip>
          <a:stretch>
            <a:fillRect/>
          </a:stretch>
        </p:blipFill>
        <p:spPr>
          <a:xfrm>
            <a:off x="6627800" y="1326775"/>
            <a:ext cx="2016750" cy="1550924"/>
          </a:xfrm>
          <a:prstGeom prst="rect">
            <a:avLst/>
          </a:prstGeom>
          <a:noFill/>
          <a:ln>
            <a:noFill/>
          </a:ln>
        </p:spPr>
      </p:pic>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Current ratio</a:t>
            </a:r>
          </a:p>
        </p:txBody>
      </p:sp>
      <p:sp>
        <p:nvSpPr>
          <p:cNvPr id="243" name="Shape 243"/>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spcBef>
                <a:spcPts val="0"/>
              </a:spcBef>
            </a:pPr>
            <a:r>
              <a:rPr lang="en"/>
              <a:t>It is measure of the ability of a firm to meet its short-term obligations.</a:t>
            </a:r>
          </a:p>
          <a:p>
            <a:pPr marL="457200" lvl="0" indent="-228600" rtl="0">
              <a:spcBef>
                <a:spcPts val="0"/>
              </a:spcBef>
            </a:pPr>
            <a:r>
              <a:rPr lang="en"/>
              <a:t>A current ratio of 2 to 3 is usually considered good.</a:t>
            </a:r>
          </a:p>
          <a:p>
            <a:pPr rtl="0">
              <a:spcBef>
                <a:spcPts val="0"/>
              </a:spcBef>
              <a:buNone/>
            </a:pPr>
            <a:endParaRPr/>
          </a:p>
          <a:p>
            <a:pPr rtl="0">
              <a:spcBef>
                <a:spcPts val="0"/>
              </a:spcBef>
              <a:buNone/>
            </a:pPr>
            <a:endParaRPr/>
          </a:p>
          <a:p>
            <a:pPr rtl="0">
              <a:spcBef>
                <a:spcPts val="0"/>
              </a:spcBef>
              <a:buNone/>
            </a:pPr>
            <a:endParaRPr/>
          </a:p>
          <a:p>
            <a:pPr marL="457200" lvl="0" indent="-228600" rtl="0">
              <a:spcBef>
                <a:spcPts val="0"/>
              </a:spcBef>
            </a:pPr>
            <a:r>
              <a:rPr lang="en"/>
              <a:t>A very high value ( &gt;3) indicates that the firm has too many assets tied up and is not making efficient use of them and also company having high current ratio value becomes attractive to creditors who are expecting to be paid in next few period of time. </a:t>
            </a:r>
          </a:p>
        </p:txBody>
      </p:sp>
      <p:graphicFrame>
        <p:nvGraphicFramePr>
          <p:cNvPr id="244" name="Shape 244"/>
          <p:cNvGraphicFramePr/>
          <p:nvPr/>
        </p:nvGraphicFramePr>
        <p:xfrm>
          <a:off x="952500" y="2190750"/>
          <a:ext cx="7239000" cy="1005779"/>
        </p:xfrm>
        <a:graphic>
          <a:graphicData uri="http://schemas.openxmlformats.org/drawingml/2006/table">
            <a:tbl>
              <a:tblPr>
                <a:noFill/>
                <a:tableStyleId>{0EA0E3E1-E37A-4E77-B1D7-3E23A1949AA3}</a:tableStyleId>
              </a:tblPr>
              <a:tblGrid>
                <a:gridCol w="1206500"/>
                <a:gridCol w="1206500"/>
                <a:gridCol w="1206500"/>
                <a:gridCol w="1206500"/>
                <a:gridCol w="1206500"/>
                <a:gridCol w="1206500"/>
              </a:tblGrid>
              <a:tr h="381000">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2011</a:t>
                      </a:r>
                    </a:p>
                  </a:txBody>
                  <a:tcPr marL="91425" marR="91425" marT="91425" marB="91425">
                    <a:solidFill>
                      <a:srgbClr val="93C47D"/>
                    </a:solidFill>
                  </a:tcPr>
                </a:tc>
                <a:tc>
                  <a:txBody>
                    <a:bodyPr/>
                    <a:lstStyle/>
                    <a:p>
                      <a:pPr lvl="0" rtl="0">
                        <a:spcBef>
                          <a:spcPts val="0"/>
                        </a:spcBef>
                        <a:buNone/>
                      </a:pPr>
                      <a:r>
                        <a:rPr lang="en"/>
                        <a:t>2012</a:t>
                      </a:r>
                    </a:p>
                  </a:txBody>
                  <a:tcPr marL="91425" marR="91425" marT="91425" marB="91425">
                    <a:solidFill>
                      <a:srgbClr val="93C47D"/>
                    </a:solidFill>
                  </a:tcPr>
                </a:tc>
                <a:tc>
                  <a:txBody>
                    <a:bodyPr/>
                    <a:lstStyle/>
                    <a:p>
                      <a:pPr lvl="0" rtl="0">
                        <a:spcBef>
                          <a:spcPts val="0"/>
                        </a:spcBef>
                        <a:buNone/>
                      </a:pPr>
                      <a:r>
                        <a:rPr lang="en"/>
                        <a:t>2013</a:t>
                      </a:r>
                    </a:p>
                  </a:txBody>
                  <a:tcPr marL="91425" marR="91425" marT="91425" marB="91425">
                    <a:solidFill>
                      <a:srgbClr val="93C47D"/>
                    </a:solidFill>
                  </a:tcPr>
                </a:tc>
                <a:tc>
                  <a:txBody>
                    <a:bodyPr/>
                    <a:lstStyle/>
                    <a:p>
                      <a:pPr lvl="0" rtl="0">
                        <a:spcBef>
                          <a:spcPts val="0"/>
                        </a:spcBef>
                        <a:buNone/>
                      </a:pPr>
                      <a:r>
                        <a:rPr lang="en"/>
                        <a:t>2014</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r>
              <a:tr h="381000">
                <a:tc>
                  <a:txBody>
                    <a:bodyPr/>
                    <a:lstStyle/>
                    <a:p>
                      <a:pPr lvl="0" rtl="0">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-0.32</a:t>
                      </a:r>
                    </a:p>
                  </a:txBody>
                  <a:tcPr marL="91425" marR="91425" marT="91425" marB="91425">
                    <a:solidFill>
                      <a:srgbClr val="93C47D"/>
                    </a:solidFill>
                  </a:tcPr>
                </a:tc>
                <a:tc>
                  <a:txBody>
                    <a:bodyPr/>
                    <a:lstStyle/>
                    <a:p>
                      <a:pPr lvl="0" algn="r" rtl="0">
                        <a:lnSpc>
                          <a:spcPct val="115000"/>
                        </a:lnSpc>
                        <a:spcBef>
                          <a:spcPts val="0"/>
                        </a:spcBef>
                        <a:buNone/>
                      </a:pPr>
                      <a:r>
                        <a:rPr lang="en"/>
                        <a:t>-0.44</a:t>
                      </a:r>
                    </a:p>
                  </a:txBody>
                  <a:tcPr marL="91425" marR="91425" marT="91425" marB="91425">
                    <a:solidFill>
                      <a:srgbClr val="93C47D"/>
                    </a:solidFill>
                  </a:tcPr>
                </a:tc>
                <a:tc>
                  <a:txBody>
                    <a:bodyPr/>
                    <a:lstStyle/>
                    <a:p>
                      <a:pPr lvl="0" algn="r" rtl="0">
                        <a:lnSpc>
                          <a:spcPct val="115000"/>
                        </a:lnSpc>
                        <a:spcBef>
                          <a:spcPts val="0"/>
                        </a:spcBef>
                        <a:buNone/>
                      </a:pPr>
                      <a:r>
                        <a:rPr lang="en"/>
                        <a:t>-0.41</a:t>
                      </a:r>
                    </a:p>
                  </a:txBody>
                  <a:tcPr marL="91425" marR="91425" marT="91425" marB="91425">
                    <a:solidFill>
                      <a:srgbClr val="93C47D"/>
                    </a:solidFill>
                  </a:tcPr>
                </a:tc>
                <a:tc>
                  <a:txBody>
                    <a:bodyPr/>
                    <a:lstStyle/>
                    <a:p>
                      <a:pPr lvl="0" algn="r" rtl="0">
                        <a:lnSpc>
                          <a:spcPct val="115000"/>
                        </a:lnSpc>
                        <a:spcBef>
                          <a:spcPts val="0"/>
                        </a:spcBef>
                        <a:buNone/>
                      </a:pPr>
                      <a:r>
                        <a:rPr lang="en"/>
                        <a:t>-0.48</a:t>
                      </a:r>
                    </a:p>
                  </a:txBody>
                  <a:tcPr marL="91425" marR="91425" marT="91425" marB="91425">
                    <a:solidFill>
                      <a:srgbClr val="93C47D"/>
                    </a:solidFill>
                  </a:tcPr>
                </a:tc>
                <a:tc>
                  <a:txBody>
                    <a:bodyPr/>
                    <a:lstStyle/>
                    <a:p>
                      <a:pPr lvl="0" algn="r" rtl="0">
                        <a:lnSpc>
                          <a:spcPct val="115000"/>
                        </a:lnSpc>
                        <a:spcBef>
                          <a:spcPts val="0"/>
                        </a:spcBef>
                        <a:buNone/>
                      </a:pPr>
                      <a:r>
                        <a:rPr lang="en"/>
                        <a:t>-0.32</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Current ratio of different companies</a:t>
            </a:r>
          </a:p>
        </p:txBody>
      </p:sp>
      <p:sp>
        <p:nvSpPr>
          <p:cNvPr id="250" name="Shape 250"/>
          <p:cNvSpPr txBox="1">
            <a:spLocks noGrp="1"/>
          </p:cNvSpPr>
          <p:nvPr>
            <p:ph type="body" idx="1"/>
          </p:nvPr>
        </p:nvSpPr>
        <p:spPr>
          <a:xfrm>
            <a:off x="88950" y="1152475"/>
            <a:ext cx="8743200" cy="3990899"/>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lvl="0" rtl="0">
              <a:spcBef>
                <a:spcPts val="0"/>
              </a:spcBef>
              <a:buNone/>
            </a:pPr>
            <a:endParaRPr/>
          </a:p>
          <a:p>
            <a:pPr marL="457200" lvl="0" indent="-228600">
              <a:spcBef>
                <a:spcPts val="0"/>
              </a:spcBef>
            </a:pPr>
            <a:r>
              <a:rPr lang="en"/>
              <a:t>The best value of current ratio is of FORD (close to 3) and the values of GM and MAHINDRA are not so bad but they have less potential to overcome their obligations. On the other way, TATA MOTORS having the current ratio value less than 1 which indicates company is in bad financial health.</a:t>
            </a:r>
          </a:p>
        </p:txBody>
      </p:sp>
      <p:graphicFrame>
        <p:nvGraphicFramePr>
          <p:cNvPr id="251" name="Shape 251"/>
          <p:cNvGraphicFramePr/>
          <p:nvPr/>
        </p:nvGraphicFramePr>
        <p:xfrm>
          <a:off x="845775" y="1281250"/>
          <a:ext cx="7239000" cy="1981049"/>
        </p:xfrm>
        <a:graphic>
          <a:graphicData uri="http://schemas.openxmlformats.org/drawingml/2006/table">
            <a:tbl>
              <a:tblPr>
                <a:noFill/>
                <a:tableStyleId>{7A6930A5-F976-4130-AA00-C2D260B294FF}</a:tableStyleId>
              </a:tblPr>
              <a:tblGrid>
                <a:gridCol w="2413000"/>
                <a:gridCol w="2413000"/>
                <a:gridCol w="2413000"/>
              </a:tblGrid>
              <a:tr h="381000">
                <a:tc>
                  <a:txBody>
                    <a:bodyPr/>
                    <a:lstStyle/>
                    <a:p>
                      <a:pPr lvl="0" rtl="0">
                        <a:spcBef>
                          <a:spcPts val="0"/>
                        </a:spcBef>
                        <a:buNone/>
                      </a:pPr>
                      <a:r>
                        <a:rPr lang="en"/>
                        <a:t>Company</a:t>
                      </a:r>
                    </a:p>
                  </a:txBody>
                  <a:tcPr marL="91425" marR="91425" marT="91425" marB="91425">
                    <a:solidFill>
                      <a:srgbClr val="93C47D"/>
                    </a:solidFill>
                  </a:tcPr>
                </a:tc>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Current ratio value</a:t>
                      </a:r>
                    </a:p>
                  </a:txBody>
                  <a:tcPr marL="91425" marR="91425" marT="91425" marB="91425">
                    <a:solidFill>
                      <a:srgbClr val="93C47D"/>
                    </a:solidFill>
                  </a:tcPr>
                </a:tc>
              </a:tr>
              <a:tr h="381000">
                <a:tc>
                  <a:txBody>
                    <a:bodyPr/>
                    <a:lstStyle/>
                    <a:p>
                      <a:pPr lvl="0" rtl="0">
                        <a:spcBef>
                          <a:spcPts val="0"/>
                        </a:spcBef>
                        <a:buNone/>
                      </a:pPr>
                      <a:r>
                        <a:rPr lang="en"/>
                        <a:t>FORD</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3.03</a:t>
                      </a:r>
                    </a:p>
                  </a:txBody>
                  <a:tcPr marL="91425" marR="91425" marT="91425" marB="91425">
                    <a:solidFill>
                      <a:srgbClr val="93C47D"/>
                    </a:solidFill>
                  </a:tcPr>
                </a:tc>
              </a:tr>
              <a:tr h="381000">
                <a:tc>
                  <a:txBody>
                    <a:bodyPr/>
                    <a:lstStyle/>
                    <a:p>
                      <a:pPr lvl="0" rtl="0">
                        <a:spcBef>
                          <a:spcPts val="0"/>
                        </a:spcBef>
                        <a:buNone/>
                      </a:pPr>
                      <a:r>
                        <a:rPr lang="en"/>
                        <a:t>GM</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1.22</a:t>
                      </a:r>
                    </a:p>
                  </a:txBody>
                  <a:tcPr marL="91425" marR="91425" marT="91425" marB="91425">
                    <a:solidFill>
                      <a:srgbClr val="93C47D"/>
                    </a:solidFill>
                  </a:tcPr>
                </a:tc>
              </a:tr>
              <a:tr h="381000">
                <a:tc>
                  <a:txBody>
                    <a:bodyPr/>
                    <a:lstStyle/>
                    <a:p>
                      <a:pPr lvl="0" rtl="0">
                        <a:spcBef>
                          <a:spcPts val="0"/>
                        </a:spcBef>
                        <a:buNone/>
                      </a:pPr>
                      <a:r>
                        <a:rPr lang="en"/>
                        <a:t>MAHINDRA</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1.44</a:t>
                      </a:r>
                    </a:p>
                  </a:txBody>
                  <a:tcPr marL="91425" marR="91425" marT="91425" marB="91425">
                    <a:solidFill>
                      <a:srgbClr val="93C47D"/>
                    </a:solidFill>
                  </a:tcPr>
                </a:tc>
              </a:tr>
              <a:tr h="381000">
                <a:tc>
                  <a:txBody>
                    <a:bodyPr/>
                    <a:lstStyle/>
                    <a:p>
                      <a:pPr lvl="0" rtl="0">
                        <a:spcBef>
                          <a:spcPts val="0"/>
                        </a:spcBef>
                        <a:buNone/>
                      </a:pPr>
                      <a:r>
                        <a:rPr lang="en"/>
                        <a:t>TATA MOTORS</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-0.32</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P/E ratio</a:t>
            </a:r>
          </a:p>
        </p:txBody>
      </p:sp>
      <p:sp>
        <p:nvSpPr>
          <p:cNvPr id="257" name="Shape 257"/>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spcBef>
                <a:spcPts val="0"/>
              </a:spcBef>
            </a:pPr>
            <a:r>
              <a:rPr lang="en"/>
              <a:t>Lesser the P/E ratio value, it becomes more attractive for the investors to invest money in that company.</a:t>
            </a:r>
          </a:p>
          <a:p>
            <a:pPr rtl="0">
              <a:spcBef>
                <a:spcPts val="0"/>
              </a:spcBef>
              <a:buNone/>
            </a:pPr>
            <a:endParaRPr/>
          </a:p>
          <a:p>
            <a:pPr lvl="0" rtl="0">
              <a:spcBef>
                <a:spcPts val="0"/>
              </a:spcBef>
              <a:buNone/>
            </a:pPr>
            <a:endParaRPr/>
          </a:p>
          <a:p>
            <a:pPr marL="457200" lvl="0" indent="-228600" rtl="0">
              <a:spcBef>
                <a:spcPts val="0"/>
              </a:spcBef>
            </a:pPr>
            <a:r>
              <a:rPr lang="en"/>
              <a:t>Industries like technology has a very high P/E ratio around 17 whereas public utilities industry have a very low P/E ratio value around 3.</a:t>
            </a:r>
          </a:p>
          <a:p>
            <a:pPr marL="457200" lvl="0" indent="-228600" rtl="0">
              <a:spcBef>
                <a:spcPts val="0"/>
              </a:spcBef>
            </a:pPr>
            <a:r>
              <a:rPr lang="en"/>
              <a:t>As the P/E value was very high in 2013-2014, TML was unfavourable for many investors as they had to deposit large amount of money to earn unit profit.</a:t>
            </a:r>
          </a:p>
          <a:p>
            <a:pPr lvl="0">
              <a:spcBef>
                <a:spcPts val="0"/>
              </a:spcBef>
              <a:buNone/>
            </a:pPr>
            <a:endParaRPr/>
          </a:p>
        </p:txBody>
      </p:sp>
      <p:graphicFrame>
        <p:nvGraphicFramePr>
          <p:cNvPr id="258" name="Shape 258"/>
          <p:cNvGraphicFramePr/>
          <p:nvPr/>
        </p:nvGraphicFramePr>
        <p:xfrm>
          <a:off x="952500" y="1972975"/>
          <a:ext cx="7239000" cy="1005779"/>
        </p:xfrm>
        <a:graphic>
          <a:graphicData uri="http://schemas.openxmlformats.org/drawingml/2006/table">
            <a:tbl>
              <a:tblPr>
                <a:noFill/>
                <a:tableStyleId>{E9FEAB10-D326-4A02-BE4B-3146F24D2946}</a:tableStyleId>
              </a:tblPr>
              <a:tblGrid>
                <a:gridCol w="1206500"/>
                <a:gridCol w="1206500"/>
                <a:gridCol w="1206500"/>
                <a:gridCol w="1206500"/>
                <a:gridCol w="1206500"/>
                <a:gridCol w="1206500"/>
              </a:tblGrid>
              <a:tr h="381000">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2011</a:t>
                      </a:r>
                    </a:p>
                  </a:txBody>
                  <a:tcPr marL="91425" marR="91425" marT="91425" marB="91425">
                    <a:solidFill>
                      <a:srgbClr val="93C47D"/>
                    </a:solidFill>
                  </a:tcPr>
                </a:tc>
                <a:tc>
                  <a:txBody>
                    <a:bodyPr/>
                    <a:lstStyle/>
                    <a:p>
                      <a:pPr lvl="0" rtl="0">
                        <a:spcBef>
                          <a:spcPts val="0"/>
                        </a:spcBef>
                        <a:buNone/>
                      </a:pPr>
                      <a:r>
                        <a:rPr lang="en"/>
                        <a:t>2012</a:t>
                      </a:r>
                    </a:p>
                  </a:txBody>
                  <a:tcPr marL="91425" marR="91425" marT="91425" marB="91425">
                    <a:solidFill>
                      <a:srgbClr val="93C47D"/>
                    </a:solidFill>
                  </a:tcPr>
                </a:tc>
                <a:tc>
                  <a:txBody>
                    <a:bodyPr/>
                    <a:lstStyle/>
                    <a:p>
                      <a:pPr lvl="0" rtl="0">
                        <a:spcBef>
                          <a:spcPts val="0"/>
                        </a:spcBef>
                        <a:buNone/>
                      </a:pPr>
                      <a:r>
                        <a:rPr lang="en"/>
                        <a:t>2013</a:t>
                      </a:r>
                    </a:p>
                  </a:txBody>
                  <a:tcPr marL="91425" marR="91425" marT="91425" marB="91425">
                    <a:solidFill>
                      <a:srgbClr val="93C47D"/>
                    </a:solidFill>
                  </a:tcPr>
                </a:tc>
                <a:tc>
                  <a:txBody>
                    <a:bodyPr/>
                    <a:lstStyle/>
                    <a:p>
                      <a:pPr lvl="0" rtl="0">
                        <a:spcBef>
                          <a:spcPts val="0"/>
                        </a:spcBef>
                        <a:buNone/>
                      </a:pPr>
                      <a:r>
                        <a:rPr lang="en"/>
                        <a:t>2014</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r>
              <a:tr h="381000">
                <a:tc>
                  <a:txBody>
                    <a:bodyPr/>
                    <a:lstStyle/>
                    <a:p>
                      <a:pPr lvl="0" rtl="0">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11.57</a:t>
                      </a:r>
                    </a:p>
                  </a:txBody>
                  <a:tcPr marL="91425" marR="91425" marT="91425" marB="91425">
                    <a:solidFill>
                      <a:srgbClr val="93C47D"/>
                    </a:solidFill>
                  </a:tcPr>
                </a:tc>
                <a:tc>
                  <a:txBody>
                    <a:bodyPr/>
                    <a:lstStyle/>
                    <a:p>
                      <a:pPr lvl="0" algn="r" rtl="0">
                        <a:lnSpc>
                          <a:spcPct val="115000"/>
                        </a:lnSpc>
                        <a:spcBef>
                          <a:spcPts val="0"/>
                        </a:spcBef>
                        <a:buNone/>
                      </a:pPr>
                      <a:r>
                        <a:rPr lang="en"/>
                        <a:t>84.46</a:t>
                      </a:r>
                    </a:p>
                  </a:txBody>
                  <a:tcPr marL="91425" marR="91425" marT="91425" marB="91425">
                    <a:solidFill>
                      <a:srgbClr val="93C47D"/>
                    </a:solidFill>
                  </a:tcPr>
                </a:tc>
                <a:tc>
                  <a:txBody>
                    <a:bodyPr/>
                    <a:lstStyle/>
                    <a:p>
                      <a:pPr lvl="0" algn="r" rtl="0">
                        <a:lnSpc>
                          <a:spcPct val="115000"/>
                        </a:lnSpc>
                        <a:spcBef>
                          <a:spcPts val="0"/>
                        </a:spcBef>
                        <a:buNone/>
                      </a:pPr>
                      <a:r>
                        <a:rPr lang="en"/>
                        <a:t>347.63</a:t>
                      </a:r>
                    </a:p>
                  </a:txBody>
                  <a:tcPr marL="91425" marR="91425" marT="91425" marB="91425">
                    <a:solidFill>
                      <a:srgbClr val="93C47D"/>
                    </a:solidFill>
                  </a:tcPr>
                </a:tc>
                <a:tc>
                  <a:txBody>
                    <a:bodyPr/>
                    <a:lstStyle/>
                    <a:p>
                      <a:pPr lvl="0" algn="r" rtl="0">
                        <a:lnSpc>
                          <a:spcPct val="115000"/>
                        </a:lnSpc>
                        <a:spcBef>
                          <a:spcPts val="0"/>
                        </a:spcBef>
                        <a:buNone/>
                      </a:pPr>
                      <a:r>
                        <a:rPr lang="en"/>
                        <a:t>317.55</a:t>
                      </a:r>
                    </a:p>
                  </a:txBody>
                  <a:tcPr marL="91425" marR="91425" marT="91425" marB="91425">
                    <a:solidFill>
                      <a:srgbClr val="93C47D"/>
                    </a:solidFill>
                  </a:tcPr>
                </a:tc>
                <a:tc>
                  <a:txBody>
                    <a:bodyPr/>
                    <a:lstStyle/>
                    <a:p>
                      <a:pPr lvl="0" algn="r" rtl="0">
                        <a:lnSpc>
                          <a:spcPct val="115000"/>
                        </a:lnSpc>
                        <a:spcBef>
                          <a:spcPts val="0"/>
                        </a:spcBef>
                        <a:buNone/>
                      </a:pPr>
                      <a:r>
                        <a:rPr lang="en"/>
                        <a:t>-22.44</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Meaning of negative P/E ratio</a:t>
            </a:r>
          </a:p>
        </p:txBody>
      </p:sp>
      <p:sp>
        <p:nvSpPr>
          <p:cNvPr id="264" name="Shape 26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P/E ratio can also be negative if the value of Earnings per share (EPS) is negative.</a:t>
            </a:r>
          </a:p>
          <a:p>
            <a:pPr marL="457200" lvl="0" indent="-228600" rtl="0">
              <a:spcBef>
                <a:spcPts val="0"/>
              </a:spcBef>
            </a:pPr>
            <a:r>
              <a:rPr lang="en"/>
              <a:t>EPS values below 0 means that the company is losing money.</a:t>
            </a:r>
          </a:p>
          <a:p>
            <a:pPr marL="457200" lvl="0" indent="-228600" rtl="0">
              <a:spcBef>
                <a:spcPts val="0"/>
              </a:spcBef>
            </a:pPr>
            <a:r>
              <a:rPr lang="en"/>
              <a:t>Investors buying a company with a negative P/E should be aware that they are buying a share of a company that has been losing money per share of its stock.</a:t>
            </a:r>
          </a:p>
          <a:p>
            <a:pPr marL="457200" lvl="0" indent="-228600" rtl="0">
              <a:spcBef>
                <a:spcPts val="0"/>
              </a:spcBef>
            </a:pPr>
            <a:r>
              <a:rPr lang="en"/>
              <a:t>It is very unfavourable value for the investors and investors will avoid to invest money in the company having negative P/E ratio.</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comparison of P/E ratio with different companies</a:t>
            </a:r>
          </a:p>
        </p:txBody>
      </p:sp>
      <p:sp>
        <p:nvSpPr>
          <p:cNvPr id="270" name="Shape 270"/>
          <p:cNvSpPr txBox="1">
            <a:spLocks noGrp="1"/>
          </p:cNvSpPr>
          <p:nvPr>
            <p:ph type="body" idx="1"/>
          </p:nvPr>
        </p:nvSpPr>
        <p:spPr>
          <a:xfrm>
            <a:off x="210587" y="1152600"/>
            <a:ext cx="8520599" cy="3990899"/>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457200" lvl="0" indent="-228600" rtl="0">
              <a:spcBef>
                <a:spcPts val="0"/>
              </a:spcBef>
            </a:pPr>
            <a:r>
              <a:rPr lang="en"/>
              <a:t>As Tata Motors is having negative P/E value, investors will avoid them.</a:t>
            </a:r>
          </a:p>
          <a:p>
            <a:pPr marL="457200" lvl="0" indent="-228600" rtl="0">
              <a:spcBef>
                <a:spcPts val="0"/>
              </a:spcBef>
            </a:pPr>
            <a:r>
              <a:rPr lang="en"/>
              <a:t>The best choice for investors will be GM followed by FORD which is followed by MAHINDRA.</a:t>
            </a:r>
          </a:p>
          <a:p>
            <a:pPr lvl="0">
              <a:spcBef>
                <a:spcPts val="0"/>
              </a:spcBef>
              <a:buNone/>
            </a:pPr>
            <a:endParaRPr/>
          </a:p>
        </p:txBody>
      </p:sp>
      <p:graphicFrame>
        <p:nvGraphicFramePr>
          <p:cNvPr id="271" name="Shape 271"/>
          <p:cNvGraphicFramePr/>
          <p:nvPr/>
        </p:nvGraphicFramePr>
        <p:xfrm>
          <a:off x="821450" y="1263450"/>
          <a:ext cx="7298875" cy="1981049"/>
        </p:xfrm>
        <a:graphic>
          <a:graphicData uri="http://schemas.openxmlformats.org/drawingml/2006/table">
            <a:tbl>
              <a:tblPr>
                <a:noFill/>
                <a:tableStyleId>{905C8A0A-47D9-4E4D-A562-54B30CE84FB7}</a:tableStyleId>
              </a:tblPr>
              <a:tblGrid>
                <a:gridCol w="2526250"/>
                <a:gridCol w="2359625"/>
                <a:gridCol w="2413000"/>
              </a:tblGrid>
              <a:tr h="381000">
                <a:tc>
                  <a:txBody>
                    <a:bodyPr/>
                    <a:lstStyle/>
                    <a:p>
                      <a:pPr lvl="0" rtl="0">
                        <a:spcBef>
                          <a:spcPts val="0"/>
                        </a:spcBef>
                        <a:buNone/>
                      </a:pPr>
                      <a:r>
                        <a:rPr lang="en"/>
                        <a:t>Company</a:t>
                      </a:r>
                    </a:p>
                  </a:txBody>
                  <a:tcPr marL="91425" marR="91425" marT="91425" marB="91425">
                    <a:solidFill>
                      <a:srgbClr val="93C47D"/>
                    </a:solidFill>
                  </a:tcPr>
                </a:tc>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P/E value</a:t>
                      </a:r>
                    </a:p>
                  </a:txBody>
                  <a:tcPr marL="91425" marR="91425" marT="91425" marB="91425">
                    <a:solidFill>
                      <a:srgbClr val="93C47D"/>
                    </a:solidFill>
                  </a:tcPr>
                </a:tc>
              </a:tr>
              <a:tr h="381000">
                <a:tc>
                  <a:txBody>
                    <a:bodyPr/>
                    <a:lstStyle/>
                    <a:p>
                      <a:pPr lvl="0" rtl="0">
                        <a:spcBef>
                          <a:spcPts val="0"/>
                        </a:spcBef>
                        <a:buNone/>
                      </a:pPr>
                      <a:r>
                        <a:rPr lang="en"/>
                        <a:t>FORD</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14.88</a:t>
                      </a:r>
                    </a:p>
                  </a:txBody>
                  <a:tcPr marL="91425" marR="91425" marT="91425" marB="91425">
                    <a:solidFill>
                      <a:srgbClr val="93C47D"/>
                    </a:solidFill>
                  </a:tcPr>
                </a:tc>
              </a:tr>
              <a:tr h="381000">
                <a:tc>
                  <a:txBody>
                    <a:bodyPr/>
                    <a:lstStyle/>
                    <a:p>
                      <a:pPr lvl="0" rtl="0">
                        <a:spcBef>
                          <a:spcPts val="0"/>
                        </a:spcBef>
                        <a:buNone/>
                      </a:pPr>
                      <a:r>
                        <a:rPr lang="en"/>
                        <a:t>GM</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11.12</a:t>
                      </a:r>
                    </a:p>
                  </a:txBody>
                  <a:tcPr marL="91425" marR="91425" marT="91425" marB="91425">
                    <a:solidFill>
                      <a:srgbClr val="93C47D"/>
                    </a:solidFill>
                  </a:tcPr>
                </a:tc>
              </a:tr>
              <a:tr h="381000">
                <a:tc>
                  <a:txBody>
                    <a:bodyPr/>
                    <a:lstStyle/>
                    <a:p>
                      <a:pPr lvl="0" rtl="0">
                        <a:spcBef>
                          <a:spcPts val="0"/>
                        </a:spcBef>
                        <a:buNone/>
                      </a:pPr>
                      <a:r>
                        <a:rPr lang="en"/>
                        <a:t>MAHINDRA</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22.01</a:t>
                      </a:r>
                    </a:p>
                  </a:txBody>
                  <a:tcPr marL="91425" marR="91425" marT="91425" marB="91425">
                    <a:solidFill>
                      <a:srgbClr val="93C47D"/>
                    </a:solidFill>
                  </a:tcPr>
                </a:tc>
              </a:tr>
              <a:tr h="381000">
                <a:tc>
                  <a:txBody>
                    <a:bodyPr/>
                    <a:lstStyle/>
                    <a:p>
                      <a:pPr lvl="0" rtl="0">
                        <a:spcBef>
                          <a:spcPts val="0"/>
                        </a:spcBef>
                        <a:buNone/>
                      </a:pPr>
                      <a:r>
                        <a:rPr lang="en"/>
                        <a:t>TATA MOTORS</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-22.44</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Assets turnover value</a:t>
            </a:r>
          </a:p>
        </p:txBody>
      </p:sp>
      <p:sp>
        <p:nvSpPr>
          <p:cNvPr id="277" name="Shape 277"/>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marL="457200" lvl="0" indent="-228600" rtl="0">
              <a:spcBef>
                <a:spcPts val="0"/>
              </a:spcBef>
            </a:pPr>
            <a:r>
              <a:rPr lang="en"/>
              <a:t>Value of Assets turnover indicates the efficiency with which a company is utilizing its assets in generating revenue.</a:t>
            </a:r>
          </a:p>
          <a:p>
            <a:pPr rtl="0">
              <a:spcBef>
                <a:spcPts val="0"/>
              </a:spcBef>
              <a:buNone/>
            </a:pPr>
            <a:endParaRPr/>
          </a:p>
          <a:p>
            <a:pPr rtl="0">
              <a:spcBef>
                <a:spcPts val="0"/>
              </a:spcBef>
              <a:buNone/>
            </a:pPr>
            <a:endParaRPr/>
          </a:p>
          <a:p>
            <a:pPr marL="457200" lvl="0" indent="-228600" rtl="0">
              <a:spcBef>
                <a:spcPts val="0"/>
              </a:spcBef>
            </a:pPr>
            <a:r>
              <a:rPr lang="en"/>
              <a:t>Since value is close to 1 in 2014 and 2015, which is not good for company. If value of assets turnover is close to 1, then it means there is very less chance of making profits. </a:t>
            </a:r>
          </a:p>
          <a:p>
            <a:pPr marL="457200" lvl="0" indent="-228600" rtl="0">
              <a:spcBef>
                <a:spcPts val="0"/>
              </a:spcBef>
            </a:pPr>
            <a:r>
              <a:rPr lang="en"/>
              <a:t>Higher the assets turnover ratio value, better the company is performing since higher ratios that the company is generating more revenue per unit of assets.</a:t>
            </a:r>
          </a:p>
        </p:txBody>
      </p:sp>
      <p:graphicFrame>
        <p:nvGraphicFramePr>
          <p:cNvPr id="278" name="Shape 278"/>
          <p:cNvGraphicFramePr/>
          <p:nvPr/>
        </p:nvGraphicFramePr>
        <p:xfrm>
          <a:off x="952500" y="2074575"/>
          <a:ext cx="7239000" cy="1005779"/>
        </p:xfrm>
        <a:graphic>
          <a:graphicData uri="http://schemas.openxmlformats.org/drawingml/2006/table">
            <a:tbl>
              <a:tblPr>
                <a:noFill/>
                <a:tableStyleId>{BA8D4645-6515-40F2-8F4A-53397C64F9DA}</a:tableStyleId>
              </a:tblPr>
              <a:tblGrid>
                <a:gridCol w="1206500"/>
                <a:gridCol w="1206500"/>
                <a:gridCol w="1206500"/>
                <a:gridCol w="1206500"/>
                <a:gridCol w="1206500"/>
                <a:gridCol w="1206500"/>
              </a:tblGrid>
              <a:tr h="381000">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2011</a:t>
                      </a:r>
                    </a:p>
                  </a:txBody>
                  <a:tcPr marL="91425" marR="91425" marT="91425" marB="91425">
                    <a:solidFill>
                      <a:srgbClr val="93C47D"/>
                    </a:solidFill>
                  </a:tcPr>
                </a:tc>
                <a:tc>
                  <a:txBody>
                    <a:bodyPr/>
                    <a:lstStyle/>
                    <a:p>
                      <a:pPr lvl="0" rtl="0">
                        <a:spcBef>
                          <a:spcPts val="0"/>
                        </a:spcBef>
                        <a:buNone/>
                      </a:pPr>
                      <a:r>
                        <a:rPr lang="en"/>
                        <a:t>2012</a:t>
                      </a:r>
                    </a:p>
                  </a:txBody>
                  <a:tcPr marL="91425" marR="91425" marT="91425" marB="91425">
                    <a:solidFill>
                      <a:srgbClr val="93C47D"/>
                    </a:solidFill>
                  </a:tcPr>
                </a:tc>
                <a:tc>
                  <a:txBody>
                    <a:bodyPr/>
                    <a:lstStyle/>
                    <a:p>
                      <a:pPr lvl="0" rtl="0">
                        <a:spcBef>
                          <a:spcPts val="0"/>
                        </a:spcBef>
                        <a:buNone/>
                      </a:pPr>
                      <a:r>
                        <a:rPr lang="en"/>
                        <a:t>2013</a:t>
                      </a:r>
                    </a:p>
                  </a:txBody>
                  <a:tcPr marL="91425" marR="91425" marT="91425" marB="91425">
                    <a:solidFill>
                      <a:srgbClr val="93C47D"/>
                    </a:solidFill>
                  </a:tcPr>
                </a:tc>
                <a:tc>
                  <a:txBody>
                    <a:bodyPr/>
                    <a:lstStyle/>
                    <a:p>
                      <a:pPr lvl="0" rtl="0">
                        <a:spcBef>
                          <a:spcPts val="0"/>
                        </a:spcBef>
                        <a:buNone/>
                      </a:pPr>
                      <a:r>
                        <a:rPr lang="en"/>
                        <a:t>2014</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r>
              <a:tr h="381000">
                <a:tc>
                  <a:txBody>
                    <a:bodyPr/>
                    <a:lstStyle/>
                    <a:p>
                      <a:pPr lvl="0" rtl="0">
                        <a:spcBef>
                          <a:spcPts val="0"/>
                        </a:spcBef>
                        <a:buNone/>
                      </a:pPr>
                      <a:r>
                        <a:rPr lang="en"/>
                        <a:t>  TATA MOTORS</a:t>
                      </a:r>
                    </a:p>
                  </a:txBody>
                  <a:tcPr marL="91425" marR="91425" marT="91425" marB="91425">
                    <a:solidFill>
                      <a:srgbClr val="93C47D"/>
                    </a:solidFill>
                  </a:tcPr>
                </a:tc>
                <a:tc>
                  <a:txBody>
                    <a:bodyPr/>
                    <a:lstStyle/>
                    <a:p>
                      <a:pPr lvl="0" algn="r" rtl="0">
                        <a:lnSpc>
                          <a:spcPct val="115000"/>
                        </a:lnSpc>
                        <a:spcBef>
                          <a:spcPts val="0"/>
                        </a:spcBef>
                        <a:buNone/>
                      </a:pPr>
                      <a:r>
                        <a:rPr lang="en"/>
                        <a:t>1.36</a:t>
                      </a:r>
                    </a:p>
                  </a:txBody>
                  <a:tcPr marL="91425" marR="91425" marT="91425" marB="91425">
                    <a:solidFill>
                      <a:srgbClr val="93C47D"/>
                    </a:solidFill>
                  </a:tcPr>
                </a:tc>
                <a:tc>
                  <a:txBody>
                    <a:bodyPr/>
                    <a:lstStyle/>
                    <a:p>
                      <a:pPr lvl="0" algn="r" rtl="0">
                        <a:lnSpc>
                          <a:spcPct val="115000"/>
                        </a:lnSpc>
                        <a:spcBef>
                          <a:spcPts val="0"/>
                        </a:spcBef>
                        <a:buNone/>
                      </a:pPr>
                      <a:r>
                        <a:rPr lang="en"/>
                        <a:t>1.77</a:t>
                      </a:r>
                    </a:p>
                  </a:txBody>
                  <a:tcPr marL="91425" marR="91425" marT="91425" marB="91425">
                    <a:solidFill>
                      <a:srgbClr val="93C47D"/>
                    </a:solidFill>
                  </a:tcPr>
                </a:tc>
                <a:tc>
                  <a:txBody>
                    <a:bodyPr/>
                    <a:lstStyle/>
                    <a:p>
                      <a:pPr lvl="0" algn="r" rtl="0">
                        <a:lnSpc>
                          <a:spcPct val="115000"/>
                        </a:lnSpc>
                        <a:spcBef>
                          <a:spcPts val="0"/>
                        </a:spcBef>
                        <a:buNone/>
                      </a:pPr>
                      <a:r>
                        <a:rPr lang="en"/>
                        <a:t>1.34</a:t>
                      </a:r>
                    </a:p>
                  </a:txBody>
                  <a:tcPr marL="91425" marR="91425" marT="91425" marB="91425">
                    <a:solidFill>
                      <a:srgbClr val="93C47D"/>
                    </a:solidFill>
                  </a:tcPr>
                </a:tc>
                <a:tc>
                  <a:txBody>
                    <a:bodyPr/>
                    <a:lstStyle/>
                    <a:p>
                      <a:pPr lvl="0" algn="r" rtl="0">
                        <a:lnSpc>
                          <a:spcPct val="115000"/>
                        </a:lnSpc>
                        <a:spcBef>
                          <a:spcPts val="0"/>
                        </a:spcBef>
                        <a:buNone/>
                      </a:pPr>
                      <a:r>
                        <a:rPr lang="en"/>
                        <a:t>1.02</a:t>
                      </a:r>
                    </a:p>
                  </a:txBody>
                  <a:tcPr marL="91425" marR="91425" marT="91425" marB="91425">
                    <a:solidFill>
                      <a:srgbClr val="93C47D"/>
                    </a:solidFill>
                  </a:tcPr>
                </a:tc>
                <a:tc>
                  <a:txBody>
                    <a:bodyPr/>
                    <a:lstStyle/>
                    <a:p>
                      <a:pPr lvl="0" algn="r" rtl="0">
                        <a:lnSpc>
                          <a:spcPct val="115000"/>
                        </a:lnSpc>
                        <a:spcBef>
                          <a:spcPts val="0"/>
                        </a:spcBef>
                        <a:buNone/>
                      </a:pPr>
                      <a:r>
                        <a:rPr lang="en"/>
                        <a:t>1.04</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comparison with competitors</a:t>
            </a:r>
          </a:p>
        </p:txBody>
      </p:sp>
      <p:sp>
        <p:nvSpPr>
          <p:cNvPr id="284" name="Shape 284"/>
          <p:cNvSpPr txBox="1">
            <a:spLocks noGrp="1"/>
          </p:cNvSpPr>
          <p:nvPr>
            <p:ph type="body" idx="1"/>
          </p:nvPr>
        </p:nvSpPr>
        <p:spPr>
          <a:xfrm>
            <a:off x="311700" y="1152475"/>
            <a:ext cx="8520599" cy="39908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marL="457200" lvl="0" indent="-228600" rtl="0">
              <a:spcBef>
                <a:spcPts val="0"/>
              </a:spcBef>
            </a:pPr>
            <a:r>
              <a:rPr lang="en"/>
              <a:t>As the value for Tata Motors is highest, it means Tata motors is utilizing its resources in a best way than any other company.</a:t>
            </a:r>
          </a:p>
          <a:p>
            <a:pPr marL="457200" lvl="0" indent="-228600" rtl="0">
              <a:spcBef>
                <a:spcPts val="0"/>
              </a:spcBef>
            </a:pPr>
            <a:r>
              <a:rPr lang="en"/>
              <a:t>As the value for Ford is lowest, it means Ford’s efficiency of utilizing its assets  (resources) is very less and thus not able to generate more revenue per unit of assets.</a:t>
            </a:r>
          </a:p>
        </p:txBody>
      </p:sp>
      <p:graphicFrame>
        <p:nvGraphicFramePr>
          <p:cNvPr id="285" name="Shape 285"/>
          <p:cNvGraphicFramePr/>
          <p:nvPr/>
        </p:nvGraphicFramePr>
        <p:xfrm>
          <a:off x="952500" y="1152475"/>
          <a:ext cx="7239000" cy="1981049"/>
        </p:xfrm>
        <a:graphic>
          <a:graphicData uri="http://schemas.openxmlformats.org/drawingml/2006/table">
            <a:tbl>
              <a:tblPr>
                <a:noFill/>
                <a:tableStyleId>{2309C7F5-3711-441A-A565-7E00917E2AFB}</a:tableStyleId>
              </a:tblPr>
              <a:tblGrid>
                <a:gridCol w="2413000"/>
                <a:gridCol w="2413000"/>
                <a:gridCol w="2413000"/>
              </a:tblGrid>
              <a:tr h="381000">
                <a:tc>
                  <a:txBody>
                    <a:bodyPr/>
                    <a:lstStyle/>
                    <a:p>
                      <a:pPr lvl="0" rtl="0">
                        <a:spcBef>
                          <a:spcPts val="0"/>
                        </a:spcBef>
                        <a:buNone/>
                      </a:pPr>
                      <a:r>
                        <a:rPr lang="en"/>
                        <a:t>Company</a:t>
                      </a:r>
                    </a:p>
                  </a:txBody>
                  <a:tcPr marL="91425" marR="91425" marT="91425" marB="91425">
                    <a:solidFill>
                      <a:srgbClr val="93C47D"/>
                    </a:solidFill>
                  </a:tcPr>
                </a:tc>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Assets turnover value</a:t>
                      </a:r>
                    </a:p>
                  </a:txBody>
                  <a:tcPr marL="91425" marR="91425" marT="91425" marB="91425">
                    <a:solidFill>
                      <a:srgbClr val="93C47D"/>
                    </a:solidFill>
                  </a:tcPr>
                </a:tc>
              </a:tr>
              <a:tr h="381000">
                <a:tc>
                  <a:txBody>
                    <a:bodyPr/>
                    <a:lstStyle/>
                    <a:p>
                      <a:pPr lvl="0" rtl="0">
                        <a:spcBef>
                          <a:spcPts val="0"/>
                        </a:spcBef>
                        <a:buNone/>
                      </a:pPr>
                      <a:r>
                        <a:rPr lang="en"/>
                        <a:t>FORD</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0.66</a:t>
                      </a:r>
                    </a:p>
                  </a:txBody>
                  <a:tcPr marL="91425" marR="91425" marT="91425" marB="91425">
                    <a:solidFill>
                      <a:srgbClr val="93C47D"/>
                    </a:solidFill>
                  </a:tcPr>
                </a:tc>
              </a:tr>
              <a:tr h="381000">
                <a:tc>
                  <a:txBody>
                    <a:bodyPr/>
                    <a:lstStyle/>
                    <a:p>
                      <a:pPr lvl="0" rtl="0">
                        <a:spcBef>
                          <a:spcPts val="0"/>
                        </a:spcBef>
                        <a:buNone/>
                      </a:pPr>
                      <a:r>
                        <a:rPr lang="en"/>
                        <a:t>GM</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0.84</a:t>
                      </a:r>
                    </a:p>
                  </a:txBody>
                  <a:tcPr marL="91425" marR="91425" marT="91425" marB="91425">
                    <a:solidFill>
                      <a:srgbClr val="93C47D"/>
                    </a:solidFill>
                  </a:tcPr>
                </a:tc>
              </a:tr>
              <a:tr h="381000">
                <a:tc>
                  <a:txBody>
                    <a:bodyPr/>
                    <a:lstStyle/>
                    <a:p>
                      <a:pPr lvl="0" rtl="0">
                        <a:spcBef>
                          <a:spcPts val="0"/>
                        </a:spcBef>
                        <a:buNone/>
                      </a:pPr>
                      <a:r>
                        <a:rPr lang="en"/>
                        <a:t>MAHINDRA</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0.9</a:t>
                      </a:r>
                    </a:p>
                  </a:txBody>
                  <a:tcPr marL="91425" marR="91425" marT="91425" marB="91425">
                    <a:solidFill>
                      <a:srgbClr val="93C47D"/>
                    </a:solidFill>
                  </a:tcPr>
                </a:tc>
              </a:tr>
              <a:tr h="381000">
                <a:tc>
                  <a:txBody>
                    <a:bodyPr/>
                    <a:lstStyle/>
                    <a:p>
                      <a:pPr lvl="0" rtl="0">
                        <a:spcBef>
                          <a:spcPts val="0"/>
                        </a:spcBef>
                        <a:buNone/>
                      </a:pPr>
                      <a:r>
                        <a:rPr lang="en"/>
                        <a:t>TATA MOTORS</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1.04</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P/S ratio value</a:t>
            </a:r>
          </a:p>
        </p:txBody>
      </p:sp>
      <p:sp>
        <p:nvSpPr>
          <p:cNvPr id="291" name="Shape 29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00000"/>
              </a:lnSpc>
              <a:spcBef>
                <a:spcPts val="0"/>
              </a:spcBef>
              <a:spcAft>
                <a:spcPts val="0"/>
              </a:spcAft>
              <a:buNone/>
            </a:pPr>
            <a:endParaRPr/>
          </a:p>
          <a:p>
            <a:pPr rtl="0">
              <a:lnSpc>
                <a:spcPct val="100000"/>
              </a:lnSpc>
              <a:spcBef>
                <a:spcPts val="0"/>
              </a:spcBef>
              <a:spcAft>
                <a:spcPts val="0"/>
              </a:spcAft>
              <a:buNone/>
            </a:pPr>
            <a:endParaRPr/>
          </a:p>
          <a:p>
            <a:pPr rtl="0">
              <a:lnSpc>
                <a:spcPct val="100000"/>
              </a:lnSpc>
              <a:spcBef>
                <a:spcPts val="0"/>
              </a:spcBef>
              <a:spcAft>
                <a:spcPts val="0"/>
              </a:spcAft>
              <a:buNone/>
            </a:pPr>
            <a:endParaRPr/>
          </a:p>
          <a:p>
            <a:pPr rtl="0">
              <a:lnSpc>
                <a:spcPct val="100000"/>
              </a:lnSpc>
              <a:spcBef>
                <a:spcPts val="0"/>
              </a:spcBef>
              <a:spcAft>
                <a:spcPts val="0"/>
              </a:spcAft>
              <a:buNone/>
            </a:pPr>
            <a:endParaRPr/>
          </a:p>
          <a:p>
            <a:pPr marL="457200" lvl="0" indent="-228600" rtl="0">
              <a:lnSpc>
                <a:spcPct val="100000"/>
              </a:lnSpc>
              <a:spcBef>
                <a:spcPts val="0"/>
              </a:spcBef>
              <a:spcAft>
                <a:spcPts val="0"/>
              </a:spcAft>
            </a:pPr>
            <a:r>
              <a:rPr lang="en"/>
              <a:t>It is considered more stable than P/E ratio.</a:t>
            </a:r>
          </a:p>
          <a:p>
            <a:pPr marL="457200" lvl="0" indent="-228600" rtl="0">
              <a:lnSpc>
                <a:spcPct val="100000"/>
              </a:lnSpc>
              <a:spcBef>
                <a:spcPts val="0"/>
              </a:spcBef>
              <a:spcAft>
                <a:spcPts val="0"/>
              </a:spcAft>
            </a:pPr>
            <a:r>
              <a:rPr lang="en"/>
              <a:t>P/S ratio value was highest in the year 2014 followed by the year 2015 which is followed by the year 2013 and is further followed by the year 2012.</a:t>
            </a:r>
          </a:p>
          <a:p>
            <a:pPr marL="457200" lvl="0" indent="-228600" rtl="0">
              <a:lnSpc>
                <a:spcPct val="100000"/>
              </a:lnSpc>
              <a:spcBef>
                <a:spcPts val="0"/>
              </a:spcBef>
              <a:spcAft>
                <a:spcPts val="0"/>
              </a:spcAft>
            </a:pPr>
            <a:r>
              <a:rPr lang="en"/>
              <a:t>It helps determine a stock’s relative valuation.</a:t>
            </a:r>
          </a:p>
          <a:p>
            <a:pPr marL="457200" lvl="0" indent="-228600" rtl="0">
              <a:lnSpc>
                <a:spcPct val="100000"/>
              </a:lnSpc>
              <a:spcBef>
                <a:spcPts val="0"/>
              </a:spcBef>
              <a:spcAft>
                <a:spcPts val="0"/>
              </a:spcAft>
            </a:pPr>
            <a:r>
              <a:rPr lang="en"/>
              <a:t>P/S ratio = Price per share / Annual Net Sales per share</a:t>
            </a:r>
          </a:p>
          <a:p>
            <a:pPr lvl="0" rtl="0">
              <a:spcBef>
                <a:spcPts val="0"/>
              </a:spcBef>
              <a:buNone/>
            </a:pPr>
            <a:endParaRPr/>
          </a:p>
        </p:txBody>
      </p:sp>
      <p:graphicFrame>
        <p:nvGraphicFramePr>
          <p:cNvPr id="292" name="Shape 292"/>
          <p:cNvGraphicFramePr/>
          <p:nvPr/>
        </p:nvGraphicFramePr>
        <p:xfrm>
          <a:off x="796650" y="1152475"/>
          <a:ext cx="7239000" cy="1005779"/>
        </p:xfrm>
        <a:graphic>
          <a:graphicData uri="http://schemas.openxmlformats.org/drawingml/2006/table">
            <a:tbl>
              <a:tblPr>
                <a:noFill/>
                <a:tableStyleId>{4809DAFE-E93C-45D7-8D01-3E400B7CB54F}</a:tableStyleId>
              </a:tblPr>
              <a:tblGrid>
                <a:gridCol w="1206500"/>
                <a:gridCol w="1206500"/>
                <a:gridCol w="1206500"/>
                <a:gridCol w="1206500"/>
                <a:gridCol w="1206500"/>
                <a:gridCol w="1206500"/>
              </a:tblGrid>
              <a:tr h="381000">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2011</a:t>
                      </a:r>
                    </a:p>
                  </a:txBody>
                  <a:tcPr marL="91425" marR="91425" marT="91425" marB="91425">
                    <a:solidFill>
                      <a:srgbClr val="93C47D"/>
                    </a:solidFill>
                  </a:tcPr>
                </a:tc>
                <a:tc>
                  <a:txBody>
                    <a:bodyPr/>
                    <a:lstStyle/>
                    <a:p>
                      <a:pPr lvl="0" rtl="0">
                        <a:spcBef>
                          <a:spcPts val="0"/>
                        </a:spcBef>
                        <a:buNone/>
                      </a:pPr>
                      <a:r>
                        <a:rPr lang="en"/>
                        <a:t>2012</a:t>
                      </a:r>
                    </a:p>
                  </a:txBody>
                  <a:tcPr marL="91425" marR="91425" marT="91425" marB="91425">
                    <a:solidFill>
                      <a:srgbClr val="93C47D"/>
                    </a:solidFill>
                  </a:tcPr>
                </a:tc>
                <a:tc>
                  <a:txBody>
                    <a:bodyPr/>
                    <a:lstStyle/>
                    <a:p>
                      <a:pPr lvl="0" rtl="0">
                        <a:spcBef>
                          <a:spcPts val="0"/>
                        </a:spcBef>
                        <a:buNone/>
                      </a:pPr>
                      <a:r>
                        <a:rPr lang="en"/>
                        <a:t>2013</a:t>
                      </a:r>
                    </a:p>
                  </a:txBody>
                  <a:tcPr marL="91425" marR="91425" marT="91425" marB="91425">
                    <a:solidFill>
                      <a:srgbClr val="93C47D"/>
                    </a:solidFill>
                  </a:tcPr>
                </a:tc>
                <a:tc>
                  <a:txBody>
                    <a:bodyPr/>
                    <a:lstStyle/>
                    <a:p>
                      <a:pPr lvl="0" rtl="0">
                        <a:spcBef>
                          <a:spcPts val="0"/>
                        </a:spcBef>
                        <a:buNone/>
                      </a:pPr>
                      <a:r>
                        <a:rPr lang="en"/>
                        <a:t>2014</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r>
              <a:tr h="381000">
                <a:tc>
                  <a:txBody>
                    <a:bodyPr/>
                    <a:lstStyle/>
                    <a:p>
                      <a:pPr lvl="0" rtl="0">
                        <a:spcBef>
                          <a:spcPts val="0"/>
                        </a:spcBef>
                        <a:buNone/>
                      </a:pPr>
                      <a:r>
                        <a:rPr lang="en"/>
                        <a:t>  TATA MOTORS</a:t>
                      </a:r>
                    </a:p>
                  </a:txBody>
                  <a:tcPr marL="91425" marR="91425" marT="91425" marB="91425">
                    <a:solidFill>
                      <a:srgbClr val="93C47D"/>
                    </a:solidFill>
                  </a:tcPr>
                </a:tc>
                <a:tc>
                  <a:txBody>
                    <a:bodyPr/>
                    <a:lstStyle/>
                    <a:p>
                      <a:pPr lvl="0" rtl="0">
                        <a:spcBef>
                          <a:spcPts val="0"/>
                        </a:spcBef>
                        <a:buNone/>
                      </a:pPr>
                      <a:r>
                        <a:rPr lang="en"/>
                        <a:t>0.445</a:t>
                      </a:r>
                    </a:p>
                  </a:txBody>
                  <a:tcPr marL="91425" marR="91425" marT="91425" marB="91425">
                    <a:solidFill>
                      <a:srgbClr val="93C47D"/>
                    </a:solidFill>
                  </a:tcPr>
                </a:tc>
                <a:tc>
                  <a:txBody>
                    <a:bodyPr/>
                    <a:lstStyle/>
                    <a:p>
                      <a:pPr lvl="0" rtl="0">
                        <a:spcBef>
                          <a:spcPts val="0"/>
                        </a:spcBef>
                        <a:buNone/>
                      </a:pPr>
                      <a:r>
                        <a:rPr lang="en"/>
                        <a:t>1.93</a:t>
                      </a:r>
                    </a:p>
                  </a:txBody>
                  <a:tcPr marL="91425" marR="91425" marT="91425" marB="91425">
                    <a:solidFill>
                      <a:srgbClr val="93C47D"/>
                    </a:solidFill>
                  </a:tcPr>
                </a:tc>
                <a:tc>
                  <a:txBody>
                    <a:bodyPr/>
                    <a:lstStyle/>
                    <a:p>
                      <a:pPr lvl="0" rtl="0">
                        <a:spcBef>
                          <a:spcPts val="0"/>
                        </a:spcBef>
                        <a:buNone/>
                      </a:pPr>
                      <a:r>
                        <a:rPr lang="en"/>
                        <a:t>2.35</a:t>
                      </a:r>
                    </a:p>
                  </a:txBody>
                  <a:tcPr marL="91425" marR="91425" marT="91425" marB="91425">
                    <a:solidFill>
                      <a:srgbClr val="93C47D"/>
                    </a:solidFill>
                  </a:tcPr>
                </a:tc>
                <a:tc>
                  <a:txBody>
                    <a:bodyPr/>
                    <a:lstStyle/>
                    <a:p>
                      <a:pPr lvl="0" rtl="0">
                        <a:spcBef>
                          <a:spcPts val="0"/>
                        </a:spcBef>
                        <a:buNone/>
                      </a:pPr>
                      <a:r>
                        <a:rPr lang="en"/>
                        <a:t>3.1</a:t>
                      </a:r>
                    </a:p>
                  </a:txBody>
                  <a:tcPr marL="91425" marR="91425" marT="91425" marB="91425">
                    <a:solidFill>
                      <a:srgbClr val="93C47D"/>
                    </a:solidFill>
                  </a:tcPr>
                </a:tc>
                <a:tc>
                  <a:txBody>
                    <a:bodyPr/>
                    <a:lstStyle/>
                    <a:p>
                      <a:pPr lvl="0" rtl="0">
                        <a:spcBef>
                          <a:spcPts val="0"/>
                        </a:spcBef>
                        <a:buNone/>
                      </a:pPr>
                      <a:r>
                        <a:rPr lang="en"/>
                        <a:t>2.9287</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 P/S ratio values of different companies</a:t>
            </a:r>
          </a:p>
        </p:txBody>
      </p:sp>
      <p:sp>
        <p:nvSpPr>
          <p:cNvPr id="298" name="Shape 29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457200" lvl="0" indent="-228600" rtl="0">
              <a:spcBef>
                <a:spcPts val="0"/>
              </a:spcBef>
            </a:pPr>
            <a:r>
              <a:rPr lang="en"/>
              <a:t>The lower the ratio, the more attractive the investment.</a:t>
            </a:r>
          </a:p>
          <a:p>
            <a:pPr marL="457200" lvl="0" indent="-228600">
              <a:spcBef>
                <a:spcPts val="0"/>
              </a:spcBef>
            </a:pPr>
            <a:r>
              <a:rPr lang="en"/>
              <a:t>Hence from investors point of view, MAHINDRA is the best company to invest followed by GM which is further followed by FORD and TATA MOTORS is the company which investors will try to avoid.</a:t>
            </a:r>
          </a:p>
        </p:txBody>
      </p:sp>
      <p:graphicFrame>
        <p:nvGraphicFramePr>
          <p:cNvPr id="299" name="Shape 299"/>
          <p:cNvGraphicFramePr/>
          <p:nvPr/>
        </p:nvGraphicFramePr>
        <p:xfrm>
          <a:off x="952500" y="1152475"/>
          <a:ext cx="7239000" cy="1981049"/>
        </p:xfrm>
        <a:graphic>
          <a:graphicData uri="http://schemas.openxmlformats.org/drawingml/2006/table">
            <a:tbl>
              <a:tblPr>
                <a:noFill/>
                <a:tableStyleId>{1B8D581C-8A04-4883-A068-DDD9ECBA2EE1}</a:tableStyleId>
              </a:tblPr>
              <a:tblGrid>
                <a:gridCol w="2413000"/>
                <a:gridCol w="2413000"/>
                <a:gridCol w="2413000"/>
              </a:tblGrid>
              <a:tr h="381000">
                <a:tc>
                  <a:txBody>
                    <a:bodyPr/>
                    <a:lstStyle/>
                    <a:p>
                      <a:pPr lvl="0" rtl="0">
                        <a:spcBef>
                          <a:spcPts val="0"/>
                        </a:spcBef>
                        <a:buNone/>
                      </a:pPr>
                      <a:r>
                        <a:rPr lang="en"/>
                        <a:t>Company</a:t>
                      </a:r>
                    </a:p>
                  </a:txBody>
                  <a:tcPr marL="91425" marR="91425" marT="91425" marB="91425">
                    <a:solidFill>
                      <a:srgbClr val="93C47D"/>
                    </a:solidFill>
                  </a:tcPr>
                </a:tc>
                <a:tc>
                  <a:txBody>
                    <a:bodyPr/>
                    <a:lstStyle/>
                    <a:p>
                      <a:pPr lvl="0" rtl="0">
                        <a:spcBef>
                          <a:spcPts val="0"/>
                        </a:spcBef>
                        <a:buNone/>
                      </a:pPr>
                      <a:r>
                        <a:rPr lang="en"/>
                        <a:t>Year</a:t>
                      </a:r>
                    </a:p>
                  </a:txBody>
                  <a:tcPr marL="91425" marR="91425" marT="91425" marB="91425">
                    <a:solidFill>
                      <a:srgbClr val="93C47D"/>
                    </a:solidFill>
                  </a:tcPr>
                </a:tc>
                <a:tc>
                  <a:txBody>
                    <a:bodyPr/>
                    <a:lstStyle/>
                    <a:p>
                      <a:pPr lvl="0" rtl="0">
                        <a:spcBef>
                          <a:spcPts val="0"/>
                        </a:spcBef>
                        <a:buNone/>
                      </a:pPr>
                      <a:r>
                        <a:rPr lang="en"/>
                        <a:t>P/S  value</a:t>
                      </a:r>
                    </a:p>
                  </a:txBody>
                  <a:tcPr marL="91425" marR="91425" marT="91425" marB="91425">
                    <a:solidFill>
                      <a:srgbClr val="93C47D"/>
                    </a:solidFill>
                  </a:tcPr>
                </a:tc>
              </a:tr>
              <a:tr h="381000">
                <a:tc>
                  <a:txBody>
                    <a:bodyPr/>
                    <a:lstStyle/>
                    <a:p>
                      <a:pPr lvl="0" rtl="0">
                        <a:spcBef>
                          <a:spcPts val="0"/>
                        </a:spcBef>
                        <a:buNone/>
                      </a:pPr>
                      <a:r>
                        <a:rPr lang="en"/>
                        <a:t>FORD</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0.3872</a:t>
                      </a:r>
                    </a:p>
                  </a:txBody>
                  <a:tcPr marL="91425" marR="91425" marT="91425" marB="91425">
                    <a:solidFill>
                      <a:srgbClr val="93C47D"/>
                    </a:solidFill>
                  </a:tcPr>
                </a:tc>
              </a:tr>
              <a:tr h="381000">
                <a:tc>
                  <a:txBody>
                    <a:bodyPr/>
                    <a:lstStyle/>
                    <a:p>
                      <a:pPr lvl="0" rtl="0">
                        <a:spcBef>
                          <a:spcPts val="0"/>
                        </a:spcBef>
                        <a:buNone/>
                      </a:pPr>
                      <a:r>
                        <a:rPr lang="en"/>
                        <a:t>GM</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0.3297</a:t>
                      </a:r>
                    </a:p>
                  </a:txBody>
                  <a:tcPr marL="91425" marR="91425" marT="91425" marB="91425">
                    <a:solidFill>
                      <a:srgbClr val="93C47D"/>
                    </a:solidFill>
                  </a:tcPr>
                </a:tc>
              </a:tr>
              <a:tr h="381000">
                <a:tc>
                  <a:txBody>
                    <a:bodyPr/>
                    <a:lstStyle/>
                    <a:p>
                      <a:pPr lvl="0" rtl="0">
                        <a:spcBef>
                          <a:spcPts val="0"/>
                        </a:spcBef>
                        <a:buNone/>
                      </a:pPr>
                      <a:r>
                        <a:rPr lang="en"/>
                        <a:t>MAHINDRA</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0.176</a:t>
                      </a:r>
                    </a:p>
                  </a:txBody>
                  <a:tcPr marL="91425" marR="91425" marT="91425" marB="91425">
                    <a:solidFill>
                      <a:srgbClr val="93C47D"/>
                    </a:solidFill>
                  </a:tcPr>
                </a:tc>
              </a:tr>
              <a:tr h="381000">
                <a:tc>
                  <a:txBody>
                    <a:bodyPr/>
                    <a:lstStyle/>
                    <a:p>
                      <a:pPr lvl="0" rtl="0">
                        <a:spcBef>
                          <a:spcPts val="0"/>
                        </a:spcBef>
                        <a:buNone/>
                      </a:pPr>
                      <a:r>
                        <a:rPr lang="en"/>
                        <a:t>TATA MOTORS</a:t>
                      </a:r>
                    </a:p>
                  </a:txBody>
                  <a:tcPr marL="91425" marR="91425" marT="91425" marB="91425">
                    <a:solidFill>
                      <a:srgbClr val="93C47D"/>
                    </a:solidFill>
                  </a:tcPr>
                </a:tc>
                <a:tc>
                  <a:txBody>
                    <a:bodyPr/>
                    <a:lstStyle/>
                    <a:p>
                      <a:pPr lvl="0" rtl="0">
                        <a:spcBef>
                          <a:spcPts val="0"/>
                        </a:spcBef>
                        <a:buNone/>
                      </a:pPr>
                      <a:r>
                        <a:rPr lang="en"/>
                        <a:t>2015</a:t>
                      </a:r>
                    </a:p>
                  </a:txBody>
                  <a:tcPr marL="91425" marR="91425" marT="91425" marB="91425">
                    <a:solidFill>
                      <a:srgbClr val="93C47D"/>
                    </a:solidFill>
                  </a:tcPr>
                </a:tc>
                <a:tc>
                  <a:txBody>
                    <a:bodyPr/>
                    <a:lstStyle/>
                    <a:p>
                      <a:pPr lvl="0" rtl="0">
                        <a:spcBef>
                          <a:spcPts val="0"/>
                        </a:spcBef>
                        <a:buNone/>
                      </a:pPr>
                      <a:r>
                        <a:rPr lang="en"/>
                        <a:t>2.9287</a:t>
                      </a:r>
                    </a:p>
                  </a:txBody>
                  <a:tcPr marL="91425" marR="91425" marT="91425" marB="91425">
                    <a:solidFill>
                      <a:srgbClr val="93C47D"/>
                    </a:solidFill>
                  </a:tcPr>
                </a:tc>
              </a:tr>
            </a:tbl>
          </a:graphicData>
        </a:graphic>
      </p:graphicFrame>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Pest Analysis</a:t>
            </a:r>
          </a:p>
        </p:txBody>
      </p:sp>
      <p:sp>
        <p:nvSpPr>
          <p:cNvPr id="71" name="Shape 71"/>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Pest analysis means Political, Economical, Social and Technolgical way of analyzing any company.</a:t>
            </a:r>
          </a:p>
          <a:p>
            <a:pPr marL="457200" lvl="0" indent="-228600" rtl="0">
              <a:spcBef>
                <a:spcPts val="0"/>
              </a:spcBef>
            </a:pPr>
            <a:r>
              <a:rPr lang="en"/>
              <a:t>It is a standard way of analyzing macro-economical forces which impact a company or corporation.</a:t>
            </a:r>
          </a:p>
          <a:p>
            <a:pPr marL="457200" lvl="0" indent="-228600" rtl="0">
              <a:spcBef>
                <a:spcPts val="0"/>
              </a:spcBef>
            </a:pPr>
            <a:r>
              <a:rPr lang="en"/>
              <a:t>Pest analysis helps to infer whether a particular factor is helping the organization to achieve its goals.</a:t>
            </a:r>
          </a:p>
          <a:p>
            <a:pPr marL="457200" lvl="0" indent="-228600">
              <a:spcBef>
                <a:spcPts val="0"/>
              </a:spcBef>
            </a:pPr>
            <a:r>
              <a:rPr lang="en"/>
              <a:t>Hence, its very important to perform Pest analysis on any company to study its behaviour.</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Illustration of Pest Analysis</a:t>
            </a:r>
          </a:p>
        </p:txBody>
      </p:sp>
      <p:sp>
        <p:nvSpPr>
          <p:cNvPr id="77" name="Shape 7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a:p>
        </p:txBody>
      </p:sp>
      <p:pic>
        <p:nvPicPr>
          <p:cNvPr id="78" name="Shape 78"/>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dirty="0" smtClean="0"/>
              <a:t>Politica</a:t>
            </a:r>
            <a:r>
              <a:rPr lang="en-US" dirty="0" smtClean="0"/>
              <a:t>l </a:t>
            </a:r>
            <a:r>
              <a:rPr lang="en" dirty="0" smtClean="0"/>
              <a:t>factors</a:t>
            </a:r>
            <a:endParaRPr lang="en" dirty="0"/>
          </a:p>
        </p:txBody>
      </p:sp>
      <p:sp>
        <p:nvSpPr>
          <p:cNvPr id="84" name="Shape 84"/>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Tata Motors Limited have a good political relation with the both previous and present governments of India.</a:t>
            </a:r>
          </a:p>
          <a:p>
            <a:pPr marL="457200" marR="0" lvl="0" indent="-228600" algn="l" rtl="0">
              <a:lnSpc>
                <a:spcPct val="100000"/>
              </a:lnSpc>
              <a:spcBef>
                <a:spcPts val="0"/>
              </a:spcBef>
              <a:spcAft>
                <a:spcPts val="0"/>
              </a:spcAft>
            </a:pPr>
            <a:r>
              <a:rPr lang="en"/>
              <a:t>For the manufacturing of Nano Cars, Tata Motors Limited accquired a land of 997 acres with the Gujarat state government, with this decision farmers were displaced and thus they were unhappy. Taking advantage it, other opposition parties like TMC of Mamata Bannerjee started a “Save Farmland” movement. Anyway, finally plant was estabblished in Sanand, Gujarat.</a:t>
            </a:r>
          </a:p>
          <a:p>
            <a:pPr marR="0" lvl="0" algn="l" rtl="0">
              <a:lnSpc>
                <a:spcPct val="100000"/>
              </a:lnSpc>
              <a:spcBef>
                <a:spcPts val="0"/>
              </a:spcBef>
              <a:spcAft>
                <a:spcPts val="0"/>
              </a:spcAft>
              <a:buNone/>
            </a:pPr>
            <a:endParaRPr/>
          </a:p>
          <a:p>
            <a:pPr marL="457200" marR="0" lvl="0" indent="-228600" algn="l" rtl="0">
              <a:lnSpc>
                <a:spcPct val="100000"/>
              </a:lnSpc>
              <a:spcBef>
                <a:spcPts val="0"/>
              </a:spcBef>
              <a:spcAft>
                <a:spcPts val="0"/>
              </a:spcAft>
            </a:pPr>
            <a:r>
              <a:rPr lang="en"/>
              <a:t>Conclusion : Tata Motors Limited mantains a good relation with major powerful political parties which helps them in taking important actions.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Economical factors</a:t>
            </a:r>
          </a:p>
        </p:txBody>
      </p:sp>
      <p:sp>
        <p:nvSpPr>
          <p:cNvPr id="90" name="Shape 90"/>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TML’s economic scenario is quite promising with GDP growth rate around 7%.</a:t>
            </a:r>
          </a:p>
          <a:p>
            <a:pPr marL="457200" lvl="0" indent="-228600" rtl="0">
              <a:spcBef>
                <a:spcPts val="0"/>
              </a:spcBef>
            </a:pPr>
            <a:r>
              <a:rPr lang="en"/>
              <a:t>However, high interest rates and low freight availability impacted its financial infrastructure in first quarter of 2013.</a:t>
            </a:r>
          </a:p>
          <a:p>
            <a:pPr marL="457200" lvl="0" indent="-228600" rtl="0">
              <a:spcBef>
                <a:spcPts val="0"/>
              </a:spcBef>
            </a:pPr>
            <a:r>
              <a:rPr lang="en"/>
              <a:t>During the same time, price pressure from competitors also married its financial position.</a:t>
            </a:r>
          </a:p>
          <a:p>
            <a:pPr marL="457200" lvl="0" indent="-228600" rtl="0">
              <a:spcBef>
                <a:spcPts val="0"/>
              </a:spcBef>
            </a:pPr>
            <a:r>
              <a:rPr lang="en"/>
              <a:t>The commercial vehicle segment of TML gave it an edge over others this time and the big and mid-sized vehicles helped TML to regain its ground.</a:t>
            </a:r>
          </a:p>
          <a:p>
            <a:pPr lvl="0">
              <a:spcBef>
                <a:spcPts val="0"/>
              </a:spcBef>
              <a:buNone/>
            </a:pPr>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Social factors</a:t>
            </a:r>
          </a:p>
        </p:txBody>
      </p:sp>
      <p:sp>
        <p:nvSpPr>
          <p:cNvPr id="96" name="Shape 96"/>
          <p:cNvSpPr txBox="1">
            <a:spLocks noGrp="1"/>
          </p:cNvSpPr>
          <p:nvPr>
            <p:ph type="body" idx="1"/>
          </p:nvPr>
        </p:nvSpPr>
        <p:spPr>
          <a:xfrm>
            <a:off x="311700" y="1152475"/>
            <a:ext cx="8520599" cy="3884583"/>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dirty="0"/>
              <a:t>Where ever TML goes, may it be domestic or international markets, it hires mostly the local population generating employment.</a:t>
            </a:r>
          </a:p>
          <a:p>
            <a:pPr marL="457200" lvl="0" indent="-228600" rtl="0">
              <a:spcBef>
                <a:spcPts val="0"/>
              </a:spcBef>
            </a:pPr>
            <a:r>
              <a:rPr lang="en" dirty="0"/>
              <a:t>Due to its age long history and its welfare activities, Tata enjoys full public support.</a:t>
            </a:r>
          </a:p>
          <a:p>
            <a:pPr marL="457200" lvl="0" indent="-228600" rtl="0">
              <a:spcBef>
                <a:spcPts val="0"/>
              </a:spcBef>
            </a:pPr>
            <a:r>
              <a:rPr lang="en" dirty="0"/>
              <a:t>Tata also works towards provided high standards of education to students.Some of the institutes opened and managed by Tata are Indian Institute of Science, Tata Memorial Centre, Tata Institute of Social Sciences, etc.</a:t>
            </a:r>
          </a:p>
          <a:p>
            <a:pPr marL="457200" lvl="0" indent="-228600" rtl="0">
              <a:spcBef>
                <a:spcPts val="0"/>
              </a:spcBef>
            </a:pPr>
            <a:r>
              <a:rPr lang="en" dirty="0"/>
              <a:t>Besides automotive industries, there are many beneficial Tata products available in Indian market which are the daily basic needs of the people. </a:t>
            </a:r>
          </a:p>
          <a:p>
            <a:pPr lvl="0" rtl="0">
              <a:spcBef>
                <a:spcPts val="0"/>
              </a:spcBef>
              <a:buNone/>
            </a:pPr>
            <a:r>
              <a:rPr lang="en" dirty="0"/>
              <a:t> </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599" cy="572699"/>
          </a:xfrm>
          <a:prstGeom prst="rect">
            <a:avLst/>
          </a:prstGeom>
          <a:solidFill>
            <a:srgbClr val="38761D"/>
          </a:solidFill>
        </p:spPr>
        <p:txBody>
          <a:bodyPr lIns="91425" tIns="91425" rIns="91425" bIns="91425" anchor="t" anchorCtr="0">
            <a:noAutofit/>
          </a:bodyPr>
          <a:lstStyle/>
          <a:p>
            <a:pPr>
              <a:spcBef>
                <a:spcPts val="0"/>
              </a:spcBef>
              <a:buNone/>
            </a:pPr>
            <a:r>
              <a:rPr lang="en"/>
              <a:t>Technological factors</a:t>
            </a:r>
          </a:p>
        </p:txBody>
      </p:sp>
      <p:sp>
        <p:nvSpPr>
          <p:cNvPr id="102" name="Shape 102"/>
          <p:cNvSpPr txBox="1">
            <a:spLocks noGrp="1"/>
          </p:cNvSpPr>
          <p:nvPr>
            <p:ph type="body" idx="1"/>
          </p:nvPr>
        </p:nvSpPr>
        <p:spPr>
          <a:xfrm>
            <a:off x="311700" y="1152475"/>
            <a:ext cx="8520599" cy="3416400"/>
          </a:xfrm>
          <a:prstGeom prst="rect">
            <a:avLst/>
          </a:prstGeom>
          <a:solidFill>
            <a:srgbClr val="93C47D"/>
          </a:solidFill>
        </p:spPr>
        <p:txBody>
          <a:bodyPr lIns="91425" tIns="91425" rIns="91425" bIns="91425" anchor="t" anchorCtr="0">
            <a:noAutofit/>
          </a:bodyPr>
          <a:lstStyle/>
          <a:p>
            <a:pPr marL="457200" lvl="0" indent="-228600" rtl="0">
              <a:spcBef>
                <a:spcPts val="0"/>
              </a:spcBef>
            </a:pPr>
            <a:r>
              <a:rPr lang="en"/>
              <a:t>In order to adapt with the latest technology, TML owns Tata Technologies Limited.</a:t>
            </a:r>
          </a:p>
          <a:p>
            <a:pPr marL="457200" lvl="0" indent="-228600" rtl="0">
              <a:spcBef>
                <a:spcPts val="0"/>
              </a:spcBef>
            </a:pPr>
            <a:r>
              <a:rPr lang="en"/>
              <a:t>Tata Technologies Limited helps TML in the upgradation of designs and technology.</a:t>
            </a:r>
          </a:p>
          <a:p>
            <a:pPr marL="457200" lvl="0" indent="-228600">
              <a:spcBef>
                <a:spcPts val="0"/>
              </a:spcBef>
            </a:pPr>
            <a:r>
              <a:rPr lang="en"/>
              <a:t>Tata faced some technological challenges when Tata Nano was introduced in the markets but it later assured the customers that Nano is perfectly safe to drive.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2509</Words>
  <Application>Microsoft Macintosh PowerPoint</Application>
  <PresentationFormat>On-screen Show (16:9)</PresentationFormat>
  <Paragraphs>429</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simple-light-2</vt:lpstr>
      <vt:lpstr>Equity Research Initiative Program</vt:lpstr>
      <vt:lpstr>Introduction</vt:lpstr>
      <vt:lpstr>Overview of TML</vt:lpstr>
      <vt:lpstr>Pest Analysis</vt:lpstr>
      <vt:lpstr>Illustration of Pest Analysis</vt:lpstr>
      <vt:lpstr>Political factors</vt:lpstr>
      <vt:lpstr>Economical factors</vt:lpstr>
      <vt:lpstr>Social factors</vt:lpstr>
      <vt:lpstr>Technological factors</vt:lpstr>
      <vt:lpstr>Swot Analysis</vt:lpstr>
      <vt:lpstr>Strengths of Company</vt:lpstr>
      <vt:lpstr>Weaknesses of Company </vt:lpstr>
      <vt:lpstr>Opportunities of Company </vt:lpstr>
      <vt:lpstr>Threats for company</vt:lpstr>
      <vt:lpstr>Porter’s five forces model</vt:lpstr>
      <vt:lpstr>Intensity of Existing Rivalry</vt:lpstr>
      <vt:lpstr>Bargaining power of suppliers</vt:lpstr>
      <vt:lpstr>Bargaining power of customers</vt:lpstr>
      <vt:lpstr>Threat of substitutes </vt:lpstr>
      <vt:lpstr>Threat of new entrant</vt:lpstr>
      <vt:lpstr>Ratio Analysis </vt:lpstr>
      <vt:lpstr>Operating Margin</vt:lpstr>
      <vt:lpstr>comparison with different competitors</vt:lpstr>
      <vt:lpstr>EBT margin</vt:lpstr>
      <vt:lpstr>comparison of EBT margin with different companies</vt:lpstr>
      <vt:lpstr>Return on Assets</vt:lpstr>
      <vt:lpstr>comparison of ROA value with different companies</vt:lpstr>
      <vt:lpstr>Return on Equity value (ROE)</vt:lpstr>
      <vt:lpstr>return on equity value of different companies</vt:lpstr>
      <vt:lpstr>Current ratio</vt:lpstr>
      <vt:lpstr>Current ratio of different companies</vt:lpstr>
      <vt:lpstr>P/E ratio</vt:lpstr>
      <vt:lpstr>Meaning of negative P/E ratio</vt:lpstr>
      <vt:lpstr>comparison of P/E ratio with different companies</vt:lpstr>
      <vt:lpstr>Assets turnover value</vt:lpstr>
      <vt:lpstr>comparison with competitors</vt:lpstr>
      <vt:lpstr>P/S ratio value</vt:lpstr>
      <vt:lpstr> P/S ratio values of different companies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Initiative Program</dc:title>
  <cp:lastModifiedBy>Kapil Agrawal</cp:lastModifiedBy>
  <cp:revision>3</cp:revision>
  <dcterms:modified xsi:type="dcterms:W3CDTF">2015-11-28T06:53:37Z</dcterms:modified>
</cp:coreProperties>
</file>