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BD9-35E7-5ABC-A5E2-A03D70FEE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E2B0A-2200-93F1-478D-345797EB9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4E12-38BD-8C2F-9EEC-DA8351E4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3565-7710-EF7F-1CD7-E92E1B02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989B-7614-AB33-29DE-9940AC85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072D-0A62-07D5-37DF-587240B1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1934A-C644-28EA-BBB4-D2B3D0BD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A4B3-5725-E38E-303A-ADE44B22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AADF-B8DE-6A2D-2171-B837717D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A464-B74C-6BDD-E575-5E652DB3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9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F7D54-709C-C465-D425-829035322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11BFF-D450-3E9A-C362-7DF970C1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F41E-445C-74CD-8D0D-AFC250E2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3CDC-5943-DC35-7788-E62CD669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DCE4-A321-BE12-A6D8-BEA456AC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5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94E-D2F1-30FC-D0CD-9D293340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8B05-8616-931C-1CC4-E39952B1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A2AF-BDCB-773A-B161-0499E9E6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8C64-668C-AE76-04A4-444DD47C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7421-5226-DDE1-8D26-A4350BE9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4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BC44-4AA5-00D6-49C2-CA329E30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9741-730B-4F4A-495D-29210B15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4225-7A32-2C9B-08A9-1AC32A75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0D51-3381-B88D-DAF2-C8B33B5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36B0-1E5C-A883-8E82-2FAA8C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ED97-9F3A-1389-6797-46E8833F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2D3A-DA7C-1801-0EE1-D18068B21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5F1E8-A6E8-0520-8C7B-68B1F6DE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4E4E-B1BE-16C3-1545-5B2B703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A646B-9C8B-CBF0-0D6B-74FEAA4C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0DA7-F6CE-4F33-8327-B21514B0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FF01-F66F-2EA6-78C3-E933AB3F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BF938-ED8C-D507-A7CF-E62CE598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39261-4912-0443-E2EE-6EEE9775D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EFD4-35F3-B287-9F97-A997A13CF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D2453-322D-6D6D-D45E-73D9B4D50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E75FA-F248-6C51-5894-A5010786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BF47-33D8-322B-0E7A-8BACE61F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1C7BA-AC4E-AFF8-98A8-E2CCFB2A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4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9B42-C02E-CA8F-9E60-F86DB96E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03A3E-1AE5-3A3E-69D0-43BB77F5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A6A57-3306-F16C-0DA5-686873FF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1C714-1581-9683-8A09-C926C595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09B58-9409-89AC-CAE7-6574DADA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EA2AB-3074-0E35-F976-446520D3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6E56-EC7E-AB9C-7374-E6215D44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8A81-4CF7-8C48-D236-685F0C38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62D7-DE01-05C8-3FD4-587A094C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3DD25-55BB-BB57-5687-57B719EE8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7CBD-CBE5-613B-D74A-5C001D24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32F15-B01D-1742-8F98-972393E1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7E963-8342-D2A0-8884-4E62EEC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67A1-9234-CEF7-EFED-A389C13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EDD2C-A173-5A02-419F-188DFC5C7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995F3-6CC7-10FE-B4A4-79972CC2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54BBA-55B4-60EC-9E23-65DECF4C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4C43-0B11-69ED-B6D4-EC6D7594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8EB3-CE9F-C165-7E94-58639A37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7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D7CC7-5C69-95B6-AE66-06048160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50EF-E415-3FA2-8318-52DCED4D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9AE0-D117-187C-32B6-ADD5B751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BCC9-D39B-4D1D-AFFE-A767336C15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ABCC-83FA-716D-71C8-3F8B26E2D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4361-04BE-CE54-EB22-3F969E32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BA1-AE7E-4E03-9C5E-148358D4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DCB7-4614-9827-61B0-95F1EFD8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88" y="960437"/>
            <a:ext cx="11368726" cy="2387600"/>
          </a:xfrm>
        </p:spPr>
        <p:txBody>
          <a:bodyPr>
            <a:normAutofit/>
          </a:bodyPr>
          <a:lstStyle/>
          <a:p>
            <a:r>
              <a:rPr lang="en-US" dirty="0"/>
              <a:t>Portfolio Optimization: Analyzing Strategies for Maximum Returns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6EF2-A335-1BA8-B82D-3C38D5B1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2994" y="35099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Team Members: Anuj Gupta (21d070014)</a:t>
            </a:r>
            <a:br>
              <a:rPr lang="en-IN" dirty="0"/>
            </a:br>
            <a:r>
              <a:rPr lang="en-IN" dirty="0"/>
              <a:t>           Aryan Dangi ()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Aarya</a:t>
            </a:r>
            <a:r>
              <a:rPr lang="en-IN" dirty="0"/>
              <a:t> </a:t>
            </a:r>
            <a:r>
              <a:rPr lang="en-IN" dirty="0" err="1"/>
              <a:t>Bhuva</a:t>
            </a:r>
            <a:r>
              <a:rPr lang="en-IN" dirty="0"/>
              <a:t> ()</a:t>
            </a:r>
            <a:br>
              <a:rPr lang="en-IN" dirty="0"/>
            </a:br>
            <a:r>
              <a:rPr lang="en-IN" dirty="0"/>
              <a:t>	 </a:t>
            </a:r>
            <a:r>
              <a:rPr lang="en-IN" dirty="0" err="1"/>
              <a:t>Snehaa</a:t>
            </a:r>
            <a:r>
              <a:rPr lang="en-IN" dirty="0"/>
              <a:t> Reddy ()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dirty="0" err="1"/>
              <a:t>Aagam</a:t>
            </a:r>
            <a:r>
              <a:rPr lang="en-IN" dirty="0"/>
              <a:t> Shah 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8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E689-2359-73D2-E622-4E7B2FCA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5043-C039-A1A6-7976-E210F8E4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Insights, Challenges </a:t>
            </a:r>
            <a:r>
              <a:rPr lang="en-IN"/>
              <a:t>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D097-0BC6-6B9D-F01A-5F2AB07B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Insights</a:t>
            </a:r>
          </a:p>
          <a:p>
            <a:pPr lvl="1"/>
            <a:r>
              <a:rPr lang="en-US" dirty="0"/>
              <a:t>Risk-adjusted returns improve with diversification constraints.</a:t>
            </a:r>
          </a:p>
          <a:p>
            <a:pPr lvl="1"/>
            <a:r>
              <a:rPr lang="en-US" dirty="0"/>
              <a:t>Performance is sensitive to input parameters like max risk and max weight.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Data dependency: Results rely on the quality and timeframe of data.</a:t>
            </a:r>
          </a:p>
          <a:p>
            <a:pPr lvl="1"/>
            <a:r>
              <a:rPr lang="en-US" dirty="0" err="1"/>
              <a:t>Backtesting</a:t>
            </a:r>
            <a:r>
              <a:rPr lang="en-US" dirty="0"/>
              <a:t> limitation: Real-world factors like transaction costs are excluded.</a:t>
            </a:r>
          </a:p>
          <a:p>
            <a:r>
              <a:rPr lang="en-IN" dirty="0"/>
              <a:t>Future Scope</a:t>
            </a:r>
          </a:p>
          <a:p>
            <a:pPr lvl="1"/>
            <a:r>
              <a:rPr lang="en-IN" dirty="0"/>
              <a:t>Incorporate real-world constraints: Transaction costs, liquidity, taxes.</a:t>
            </a:r>
          </a:p>
          <a:p>
            <a:pPr lvl="1"/>
            <a:r>
              <a:rPr lang="en-IN" dirty="0"/>
              <a:t>Explore additional algorithms: Genetic algorithms and particle swarm optimisation.</a:t>
            </a:r>
          </a:p>
          <a:p>
            <a:pPr lvl="1"/>
            <a:r>
              <a:rPr lang="en-IN" dirty="0"/>
              <a:t>Apply to different datasets: Broader asset classes and markets.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9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F462-9BD8-1FF3-F312-1266F0C6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to Portfolio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026B-398C-78FD-59DC-20D7B363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Definition: Balancing risk and return by allocating capital across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 portfolio return.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 risk within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diversification.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Relevance: Practical applications in finance and investment.</a:t>
            </a:r>
          </a:p>
        </p:txBody>
      </p:sp>
    </p:spTree>
    <p:extLst>
      <p:ext uri="{BB962C8B-B14F-4D97-AF65-F5344CB8AC3E}">
        <p14:creationId xmlns:p14="http://schemas.microsoft.com/office/powerpoint/2010/main" val="343406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B2A6-0D0D-4836-DE39-855A25F3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5AC-A6F8-F5F0-F316-37EF7E48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Optimize asset allocation to achieve:</a:t>
            </a:r>
          </a:p>
          <a:p>
            <a:pPr lvl="1"/>
            <a:r>
              <a:rPr lang="en-IN" dirty="0"/>
              <a:t>Target returns.</a:t>
            </a:r>
          </a:p>
          <a:p>
            <a:pPr lvl="1"/>
            <a:r>
              <a:rPr lang="en-IN" dirty="0"/>
              <a:t>Diversified exposure.</a:t>
            </a:r>
          </a:p>
          <a:p>
            <a:r>
              <a:rPr lang="en-IN" dirty="0"/>
              <a:t>Constraints:</a:t>
            </a:r>
          </a:p>
          <a:p>
            <a:pPr lvl="1"/>
            <a:r>
              <a:rPr lang="en-IN" dirty="0"/>
              <a:t>Risk tolerance: </a:t>
            </a:r>
            <a:r>
              <a:rPr lang="en-IN" dirty="0" err="1"/>
              <a:t>max_risk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Maximum allocation per asset: </a:t>
            </a:r>
            <a:r>
              <a:rPr lang="en-IN" dirty="0" err="1"/>
              <a:t>max_weight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86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11C9-6FFF-5927-C6D4-95884222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F185-45C0-5CF7-09DD-1FC59F66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Dataset: asset_prices.csv</a:t>
            </a:r>
          </a:p>
          <a:p>
            <a:pPr lvl="1"/>
            <a:r>
              <a:rPr lang="en-IN" dirty="0"/>
              <a:t>Timeframe: Data before 2022 for optimisation; 2022 onward for </a:t>
            </a:r>
            <a:r>
              <a:rPr lang="en-IN" dirty="0" err="1"/>
              <a:t>backtesting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Features: Prices, returns, year, and month.</a:t>
            </a:r>
          </a:p>
          <a:p>
            <a:r>
              <a:rPr lang="en-IN" dirty="0"/>
              <a:t>Key Metrics:</a:t>
            </a:r>
          </a:p>
          <a:p>
            <a:pPr lvl="1"/>
            <a:r>
              <a:rPr lang="en-IN" dirty="0"/>
              <a:t>Mean Returns.</a:t>
            </a:r>
          </a:p>
          <a:p>
            <a:pPr lvl="1"/>
            <a:r>
              <a:rPr lang="en-IN" dirty="0"/>
              <a:t>Covariance Matrix.</a:t>
            </a:r>
          </a:p>
        </p:txBody>
      </p:sp>
    </p:spTree>
    <p:extLst>
      <p:ext uri="{BB962C8B-B14F-4D97-AF65-F5344CB8AC3E}">
        <p14:creationId xmlns:p14="http://schemas.microsoft.com/office/powerpoint/2010/main" val="103746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7030-25BD-D028-1EB1-0109CEF9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CD0B-9F35-FF49-EB74-DF69EB28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Sequential Least Squares Programming (SLSQP):</a:t>
            </a:r>
          </a:p>
          <a:p>
            <a:pPr lvl="1"/>
            <a:r>
              <a:rPr lang="en-US" dirty="0"/>
              <a:t>Gradient-based method for constrained </a:t>
            </a:r>
            <a:r>
              <a:rPr lang="en-US" dirty="0" err="1"/>
              <a:t>optimisation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Ensures risk and weight constraints are satisfied.</a:t>
            </a:r>
          </a:p>
          <a:p>
            <a:pPr lvl="1"/>
            <a:r>
              <a:rPr lang="en-US" dirty="0"/>
              <a:t>Suitable for problems with smooth objective functions.</a:t>
            </a:r>
            <a:endParaRPr lang="en-IN" dirty="0"/>
          </a:p>
          <a:p>
            <a:r>
              <a:rPr lang="en-IN" dirty="0"/>
              <a:t>Quadratic Programming (QP):</a:t>
            </a:r>
          </a:p>
          <a:p>
            <a:pPr lvl="1"/>
            <a:r>
              <a:rPr lang="en-IN" dirty="0"/>
              <a:t>Solves convex problems with a quadratic objective function.</a:t>
            </a:r>
          </a:p>
          <a:p>
            <a:pPr lvl="1"/>
            <a:r>
              <a:rPr lang="en-IN" dirty="0"/>
              <a:t>Efficient for minimising risk while meeting linear constraints.</a:t>
            </a:r>
          </a:p>
          <a:p>
            <a:pPr lvl="1"/>
            <a:r>
              <a:rPr lang="en-IN" dirty="0"/>
              <a:t>Delivers precise, globally optimal solutions for convex portfolios.</a:t>
            </a:r>
          </a:p>
          <a:p>
            <a:r>
              <a:rPr lang="en-IN" dirty="0"/>
              <a:t>Differential Evolution (DE):</a:t>
            </a:r>
          </a:p>
          <a:p>
            <a:pPr lvl="1"/>
            <a:r>
              <a:rPr lang="en-IN" dirty="0"/>
              <a:t>Evolutionary algorithm for non-linear, multi-modal problems.</a:t>
            </a:r>
          </a:p>
          <a:p>
            <a:pPr lvl="1"/>
            <a:r>
              <a:rPr lang="en-IN" dirty="0"/>
              <a:t>Stochastic exploration enables broader solution search.</a:t>
            </a:r>
          </a:p>
          <a:p>
            <a:pPr lvl="1"/>
            <a:r>
              <a:rPr lang="en-IN" dirty="0"/>
              <a:t>Ideal for scenarios with complex or non-linear constraints.</a:t>
            </a:r>
          </a:p>
        </p:txBody>
      </p:sp>
    </p:spTree>
    <p:extLst>
      <p:ext uri="{BB962C8B-B14F-4D97-AF65-F5344CB8AC3E}">
        <p14:creationId xmlns:p14="http://schemas.microsoft.com/office/powerpoint/2010/main" val="36045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2B3E-58F1-A5CF-ACD7-85DB8733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Optimization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4B863-37CD-C005-46C4-7C92134EF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Objective: Maximize portfolio return.</a:t>
                </a:r>
              </a:p>
              <a:p>
                <a:pPr lvl="1"/>
                <a:r>
                  <a:rPr lang="en-IN" dirty="0"/>
                  <a:t>Objective Function: max⁡−∑(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) (For SLSQP and DE)</a:t>
                </a:r>
              </a:p>
              <a:p>
                <a:pPr lvl="1"/>
                <a:r>
                  <a:rPr lang="en-IN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−∑(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(For QP)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, Q – Covariance matrix between asset's return</a:t>
                </a:r>
              </a:p>
              <a:p>
                <a:r>
                  <a:rPr lang="en-IN" dirty="0"/>
                  <a:t>Constraints:</a:t>
                </a:r>
              </a:p>
              <a:p>
                <a:pPr lvl="1"/>
                <a:r>
                  <a:rPr lang="en-IN" dirty="0"/>
                  <a:t>Weights sum to 1: ∑𝑤𝑖=1</a:t>
                </a:r>
              </a:p>
              <a:p>
                <a:pPr lvl="1"/>
                <a:r>
                  <a:rPr lang="en-IN" dirty="0"/>
                  <a:t>Risk tolerance: Risk ≤ </a:t>
                </a:r>
                <a:r>
                  <a:rPr lang="en-IN" dirty="0" err="1"/>
                  <a:t>max_risk</a:t>
                </a:r>
                <a:endParaRPr lang="en-IN" dirty="0"/>
              </a:p>
              <a:p>
                <a:pPr lvl="1"/>
                <a:r>
                  <a:rPr lang="en-IN" dirty="0"/>
                  <a:t>Asset weight limit: 𝑤𝑖≤ </a:t>
                </a:r>
                <a:r>
                  <a:rPr lang="en-IN" dirty="0" err="1"/>
                  <a:t>max_weight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4B863-37CD-C005-46C4-7C92134EF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9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3190-CE06-0978-F7CC-E9F7D508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9D71-A9E8-AD0D-BB29-7D28522C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preprocessing: Extract returns and prices.</a:t>
            </a:r>
          </a:p>
          <a:p>
            <a:r>
              <a:rPr lang="en-IN" dirty="0"/>
              <a:t>Compute statistical metrics: Mean returns, covariance matrix.</a:t>
            </a:r>
          </a:p>
          <a:p>
            <a:r>
              <a:rPr lang="en-IN" dirty="0"/>
              <a:t>Apply optimization methods: SLSQP, QP, DE.</a:t>
            </a:r>
          </a:p>
          <a:p>
            <a:r>
              <a:rPr lang="en-IN" dirty="0"/>
              <a:t>Validate and </a:t>
            </a:r>
            <a:r>
              <a:rPr lang="en-IN" dirty="0" err="1"/>
              <a:t>backtest</a:t>
            </a:r>
            <a:r>
              <a:rPr lang="en-IN" dirty="0"/>
              <a:t> portfolio.</a:t>
            </a:r>
          </a:p>
        </p:txBody>
      </p:sp>
    </p:spTree>
    <p:extLst>
      <p:ext uri="{BB962C8B-B14F-4D97-AF65-F5344CB8AC3E}">
        <p14:creationId xmlns:p14="http://schemas.microsoft.com/office/powerpoint/2010/main" val="20001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526C-F864-1E4A-23D8-DA24856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Optimization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B833-C3DF-CC98-9237-5E167F73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Optimal Weights: Distribution of capital across assets.</a:t>
            </a:r>
          </a:p>
          <a:p>
            <a:r>
              <a:rPr lang="en-IN" dirty="0"/>
              <a:t>Risk-Return </a:t>
            </a:r>
            <a:r>
              <a:rPr lang="en-IN" dirty="0" err="1"/>
              <a:t>Tradeoff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Optimized Return: </a:t>
            </a:r>
            <a:r>
              <a:rPr lang="en-IN" dirty="0" err="1"/>
              <a:t>optimized_return</a:t>
            </a:r>
            <a:endParaRPr lang="en-IN" dirty="0"/>
          </a:p>
          <a:p>
            <a:pPr lvl="1"/>
            <a:r>
              <a:rPr lang="en-IN" dirty="0"/>
              <a:t>Optimized Risk: </a:t>
            </a:r>
            <a:r>
              <a:rPr lang="en-IN" dirty="0" err="1"/>
              <a:t>optimized_risk</a:t>
            </a:r>
            <a:endParaRPr lang="en-IN" dirty="0"/>
          </a:p>
          <a:p>
            <a:r>
              <a:rPr lang="en-IN" dirty="0"/>
              <a:t>Comparison of methods: SLSQP vs QP vs DE.</a:t>
            </a:r>
          </a:p>
        </p:txBody>
      </p:sp>
    </p:spTree>
    <p:extLst>
      <p:ext uri="{BB962C8B-B14F-4D97-AF65-F5344CB8AC3E}">
        <p14:creationId xmlns:p14="http://schemas.microsoft.com/office/powerpoint/2010/main" val="224191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7245-63A4-71F9-7DA2-850E663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Backtesting</a:t>
            </a:r>
            <a:r>
              <a:rPr lang="en-IN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C279-0237-9792-FABF-1628F52E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Timeframe: Data from 2022 onward.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Calculate portfolio returns using weights.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Compute cumulative returns.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Evaluate portfolio performance (Portfolio value at the end).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0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Portfolio Optimization: Analyzing Strategies for Maximum Returns</vt:lpstr>
      <vt:lpstr>Introduction to Portfolio Optimization</vt:lpstr>
      <vt:lpstr>Problem Statement</vt:lpstr>
      <vt:lpstr>Data Overview</vt:lpstr>
      <vt:lpstr>Optimization Techniques</vt:lpstr>
      <vt:lpstr>Optimization Model</vt:lpstr>
      <vt:lpstr>Implementation Workflow</vt:lpstr>
      <vt:lpstr>Optimization Results</vt:lpstr>
      <vt:lpstr>Backtesting Methodology</vt:lpstr>
      <vt:lpstr>Key Insights, Challenges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Gupta</dc:creator>
  <cp:lastModifiedBy>Anuj Gupta</cp:lastModifiedBy>
  <cp:revision>1</cp:revision>
  <dcterms:created xsi:type="dcterms:W3CDTF">2024-11-25T18:04:34Z</dcterms:created>
  <dcterms:modified xsi:type="dcterms:W3CDTF">2024-11-25T18:35:46Z</dcterms:modified>
</cp:coreProperties>
</file>