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65" r:id="rId3"/>
    <p:sldId id="258" r:id="rId4"/>
    <p:sldId id="273" r:id="rId5"/>
    <p:sldId id="266" r:id="rId6"/>
    <p:sldId id="278" r:id="rId7"/>
    <p:sldId id="285" r:id="rId8"/>
    <p:sldId id="275" r:id="rId9"/>
    <p:sldId id="279" r:id="rId10"/>
    <p:sldId id="281" r:id="rId11"/>
    <p:sldId id="283" r:id="rId12"/>
    <p:sldId id="276" r:id="rId13"/>
    <p:sldId id="286" r:id="rId14"/>
    <p:sldId id="287" r:id="rId15"/>
    <p:sldId id="288" r:id="rId16"/>
    <p:sldId id="263" r:id="rId17"/>
    <p:sldId id="282" r:id="rId18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42647348-FD11-8D66-FF92-ED98FAC73DA4}" name="Mercado Auf der Maur, Zahira (STUDENTS)" initials="MAdMZ(" userId="Mercado Auf der Maur, Zahira (STUDENTS)" providerId="None"/>
  <p188:author id="{D33346DE-6B13-DDA2-F519-4DC319C18C49}" name="Colombo, Aaron (STUDENTS)" initials="CA(" userId="S::aaron.colombo@students.unibe.ch::dd93b515-2347-448d-9abc-cd91c5ebb34d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1076A30-A231-4410-BF5A-6C58FD2F7994}" v="728" dt="2022-12-21T07:47:19.976"/>
    <p1510:client id="{5D191D1F-C72D-134D-BAB2-924B7E8813DF}" v="773" dt="2022-12-20T20:16:49.520"/>
    <p1510:client id="{BFC29DA1-EC3F-5A4F-8AAF-5C5005CB34DA}" v="49" dt="2022-12-20T18:06:38.3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88"/>
    <p:restoredTop sz="92394"/>
  </p:normalViewPr>
  <p:slideViewPr>
    <p:cSldViewPr snapToGrid="0">
      <p:cViewPr varScale="1">
        <p:scale>
          <a:sx n="114" d="100"/>
          <a:sy n="114" d="100"/>
        </p:scale>
        <p:origin x="51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8/10/relationships/authors" Target="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C914FE-05B9-E546-83AC-0DAA4094444C}" type="datetimeFigureOut">
              <a:rPr lang="en-CH" smtClean="0"/>
              <a:t>09.09.2024</a:t>
            </a:fld>
            <a:endParaRPr lang="en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BEE717-D42B-4E4A-9140-D57258F0977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397075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BEE717-D42B-4E4A-9140-D57258F0977B}" type="slidenum">
              <a:rPr lang="en-CH" smtClean="0"/>
              <a:t>1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1340714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BEE717-D42B-4E4A-9140-D57258F0977B}" type="slidenum">
              <a:rPr lang="en-CH" smtClean="0"/>
              <a:t>11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2577304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BEE717-D42B-4E4A-9140-D57258F0977B}" type="slidenum">
              <a:rPr lang="en-CH" smtClean="0"/>
              <a:t>12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7788850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BEE717-D42B-4E4A-9140-D57258F0977B}" type="slidenum">
              <a:rPr lang="en-CH" smtClean="0"/>
              <a:t>13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1132511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BEE717-D42B-4E4A-9140-D57258F0977B}" type="slidenum">
              <a:rPr lang="en-CH" smtClean="0"/>
              <a:t>14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9568707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BEE717-D42B-4E4A-9140-D57258F0977B}" type="slidenum">
              <a:rPr lang="en-CH" smtClean="0"/>
              <a:t>15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9127818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BEE717-D42B-4E4A-9140-D57258F0977B}" type="slidenum">
              <a:rPr lang="en-CH" smtClean="0"/>
              <a:t>16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9095124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hsd</a:t>
            </a:r>
            <a:r>
              <a:rPr lang="de-DE" dirty="0"/>
              <a:t> </a:t>
            </a:r>
            <a:r>
              <a:rPr lang="de-DE" dirty="0" err="1"/>
              <a:t>dist</a:t>
            </a:r>
            <a:endParaRPr lang="de-DE" dirty="0"/>
          </a:p>
          <a:p>
            <a:r>
              <a:rPr lang="de-DE" dirty="0"/>
              <a:t>95 in </a:t>
            </a:r>
            <a:r>
              <a:rPr lang="de-DE" dirty="0" err="1"/>
              <a:t>add</a:t>
            </a:r>
            <a:r>
              <a:rPr lang="de-DE" dirty="0"/>
              <a:t> </a:t>
            </a:r>
          </a:p>
          <a:p>
            <a:r>
              <a:rPr lang="de-DE" dirty="0" err="1"/>
              <a:t>maybe</a:t>
            </a:r>
            <a:r>
              <a:rPr lang="de-DE" dirty="0"/>
              <a:t> 90</a:t>
            </a:r>
          </a:p>
          <a:p>
            <a:r>
              <a:rPr lang="de-DE" dirty="0" err="1"/>
              <a:t>seperated</a:t>
            </a:r>
            <a:r>
              <a:rPr lang="de-DE" dirty="0"/>
              <a:t> </a:t>
            </a:r>
            <a:r>
              <a:rPr lang="de-DE" dirty="0" err="1"/>
              <a:t>pip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BEE717-D42B-4E4A-9140-D57258F0977B}" type="slidenum">
              <a:rPr lang="en-CH" smtClean="0"/>
              <a:t>17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2459218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BEE717-D42B-4E4A-9140-D57258F0977B}" type="slidenum">
              <a:rPr lang="en-CH" smtClean="0"/>
              <a:t>2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7810464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BEE717-D42B-4E4A-9140-D57258F0977B}" type="slidenum">
              <a:rPr lang="en-CH" smtClean="0"/>
              <a:t>3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5202599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BEE717-D42B-4E4A-9140-D57258F0977B}" type="slidenum">
              <a:rPr lang="en-CH" smtClean="0"/>
              <a:t>4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2435991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BEE717-D42B-4E4A-9140-D57258F0977B}" type="slidenum">
              <a:rPr lang="en-CH" smtClean="0"/>
              <a:t>5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8828732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BEE717-D42B-4E4A-9140-D57258F0977B}" type="slidenum">
              <a:rPr lang="en-CH" smtClean="0"/>
              <a:t>6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8328314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BEE717-D42B-4E4A-9140-D57258F0977B}" type="slidenum">
              <a:rPr lang="en-CH" smtClean="0"/>
              <a:t>7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6537179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BEE717-D42B-4E4A-9140-D57258F0977B}" type="slidenum">
              <a:rPr lang="en-CH" smtClean="0"/>
              <a:t>8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2527226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BEE717-D42B-4E4A-9140-D57258F0977B}" type="slidenum">
              <a:rPr lang="en-CH" smtClean="0"/>
              <a:t>10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5834197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E9B4B-8668-EE39-D28A-F28D9FC805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B4EBFC-3E1D-ABA6-BECC-52515ABE70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EDBA62-58DB-C932-EFF4-C3E4F1201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42146-D650-3541-8B02-23DE2811A45B}" type="datetime1">
              <a:rPr lang="de-CH" smtClean="0"/>
              <a:t>09.09.24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CDEAA2-DAAA-96D0-BEF6-A9FD32565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89038F-F23C-C30A-A7ED-4D6ABAFB9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DA2B9-BCB3-C64F-ADEC-8092B394DED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543006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97A84-3BDB-168E-5FBB-733390A43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91B243-5AAE-B1B6-73CF-CAEDB3D6E9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8ECAF3-58BE-7107-E278-2D4C33B0A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45606-F97D-FD4D-AF03-8222D113324F}" type="datetime1">
              <a:rPr lang="de-CH" smtClean="0"/>
              <a:t>09.09.24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B77BDF-4657-D249-4B4D-2247E18BC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295393-6A79-39BB-202F-F460E1E86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DA2B9-BCB3-C64F-ADEC-8092B394DED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273107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7CBDB9-4366-75ED-F635-AD6830E512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ABC9C7-4FF8-FF3B-AB71-B0D162FCD5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2409A6-B8A4-78DE-00FC-60CFF670D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D6597-241F-984D-87C9-EB84775B4514}" type="datetime1">
              <a:rPr lang="de-CH" smtClean="0"/>
              <a:t>09.09.24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9DF64D-D23B-2394-44BD-48B2E2A73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81607D-C017-E128-EEC2-62AA5C851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DA2B9-BCB3-C64F-ADEC-8092B394DED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758312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0BABD-A8A6-1821-ED4D-59CFA0C7F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2AD492-06EA-B7EE-42C6-4323718AA8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591352-8EB0-6878-32EA-3BF748025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60E53-7002-6E43-A0C6-EC681B088C32}" type="datetime1">
              <a:rPr lang="de-CH" smtClean="0"/>
              <a:t>09.09.24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049E41-35BE-3D5E-464D-9A0F634C0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629856-1E04-0763-9DC2-5143BFA11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DA2B9-BCB3-C64F-ADEC-8092B394DED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95082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5B707-DAFC-6B3C-7168-59B3174BF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A6315A-E560-850E-B4C6-CDBDC9ECDC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F315FB-38E5-9611-82B3-B7B0C65E5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FD0BF-65F6-9642-925C-62BD287817C5}" type="datetime1">
              <a:rPr lang="de-CH" smtClean="0"/>
              <a:t>09.09.24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DF6C16-0284-5B2D-EC5D-A696FF4D1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B5C7B1-56F1-CFA4-4F1F-6AAB23354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DA2B9-BCB3-C64F-ADEC-8092B394DED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142224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84154-05F2-D199-F050-5BCFAF207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0C55F0-9412-BF4B-D4AB-7657FB0F05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CDB08E-00F2-EDB4-0D2E-E24F5BF06E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BD0DA7-91EC-5841-FCCA-F5FCD82F7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F46E5-0E38-1F44-B503-2E9B97CD7F8D}" type="datetime1">
              <a:rPr lang="de-CH" smtClean="0"/>
              <a:t>09.09.24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3AB8BC-0670-A966-F4BA-6593059E1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C7F591-5783-02F0-21E4-FED536D45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DA2B9-BCB3-C64F-ADEC-8092B394DED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241395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2FF54-84B9-1F5C-A91E-1AFEC0EFA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E2CA77-0374-6126-0636-7116929F10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8774D6-190D-69CE-2F62-B632A71315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0B7100-A93F-DA46-04A3-B39384DE9B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40C742-B499-A620-93F8-A069D03FED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03ADFE-C5F0-9A25-4B96-8FBC88792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3F273-FC79-0642-92F4-44D02235701E}" type="datetime1">
              <a:rPr lang="de-CH" smtClean="0"/>
              <a:t>09.09.24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46768D-5C4D-C265-3AED-38D6BF610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68CFE6-184E-12B4-A746-C4919EC42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DA2B9-BCB3-C64F-ADEC-8092B394DED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520213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1AA2F-92AF-EB1B-9AFF-A37971357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1E6B3A-DFF7-12F5-84D3-B38EF05EB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48CF3-6EBE-2045-8E14-2981018E7F9B}" type="datetime1">
              <a:rPr lang="de-CH" smtClean="0"/>
              <a:t>09.09.24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8110E4-C8B2-BE7E-6DFB-F24D14A42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EE32C0-FEB6-E305-BE6B-F972FB8FB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DA2B9-BCB3-C64F-ADEC-8092B394DED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88767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51C524-70F4-A474-4A28-D7B36EDD6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861A9-41C7-C047-8A3F-12074A6A9014}" type="datetime1">
              <a:rPr lang="de-CH" smtClean="0"/>
              <a:t>09.09.24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7A4DC8-ECA6-E187-EE78-14F7C8845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8E7491-308E-8220-C108-370CBAA27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DA2B9-BCB3-C64F-ADEC-8092B394DED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193508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5940F-04FE-7BDD-F147-D09AF461E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A860D6-274C-998A-8EFB-EFBD7FFEDE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BA2BF9-7770-0159-441F-D39924D628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32EA14-3597-44CF-FB5D-33C64349B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CCD4B-7C79-A944-9527-34A3BC1FAB66}" type="datetime1">
              <a:rPr lang="de-CH" smtClean="0"/>
              <a:t>09.09.24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AB588A-86A9-7632-DE65-7F550BAC9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EAEB23-2ACD-EFA7-3B60-08856A73E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DA2B9-BCB3-C64F-ADEC-8092B394DED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450206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9D639-390F-9BE9-E083-FC7B46E7F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499A0F-0F2A-F512-2FBB-5DE72DC3C4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92583A-D7AB-CCAA-78F5-D06037EAD6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3F760B-8AAB-12A4-0EAD-42BD04B2F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04636-8411-1241-848C-9411CADAF735}" type="datetime1">
              <a:rPr lang="de-CH" smtClean="0"/>
              <a:t>09.09.24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E2E554-BD2F-5A10-BB86-A9C77BA9B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43A410-427C-61EE-2DF1-F08469F3D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DA2B9-BCB3-C64F-ADEC-8092B394DED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012133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89BF6A-88FB-818D-BE61-7E2165727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939816-2611-51BC-1D12-9746328EF2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AB410D-BBEE-E9C0-22F6-DB372BD4B3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E6090F-E3E7-764D-AF6F-FB2AA2D52234}" type="datetime1">
              <a:rPr lang="de-CH" smtClean="0"/>
              <a:t>09.09.24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76979C-4ACB-AD80-B26B-E0166C1710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41C9D5-9748-9310-BA02-E83A61F63E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5DA2B9-BCB3-C64F-ADEC-8092B394DEDB}" type="slidenum">
              <a:rPr lang="en-CH" smtClean="0"/>
              <a:t>‹#›</a:t>
            </a:fld>
            <a:endParaRPr lang="en-CH"/>
          </a:p>
        </p:txBody>
      </p:sp>
      <p:pic>
        <p:nvPicPr>
          <p:cNvPr id="8" name="Picture 7" descr="A picture containing text&#10;&#10;Description automatically generated">
            <a:extLst>
              <a:ext uri="{FF2B5EF4-FFF2-40B4-BE49-F238E27FC236}">
                <a16:creationId xmlns:a16="http://schemas.microsoft.com/office/drawing/2014/main" id="{DA97688C-EF96-FADF-669E-D95517CE0634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9906000" y="-144462"/>
            <a:ext cx="2286000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969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CE5F5-7EBC-DD11-005D-30B0B53A2E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MIA Lab</a:t>
            </a:r>
            <a:br>
              <a:rPr lang="en-GB" dirty="0"/>
            </a:br>
            <a:r>
              <a:rPr lang="en-GB" dirty="0"/>
              <a:t>Final Presentation: </a:t>
            </a:r>
            <a:br>
              <a:rPr lang="en-GB" dirty="0"/>
            </a:br>
            <a:r>
              <a:rPr lang="en-GB" dirty="0"/>
              <a:t>Hypothesis H</a:t>
            </a:r>
            <a:endParaRPr lang="en-CH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D52A00-AAFB-145B-636C-0DF25EC7C6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Group X: Name A, Name B, Name C</a:t>
            </a:r>
            <a:endParaRPr lang="en-CH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562933-DB1B-4E85-9300-C6C749DCB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DA2B9-BCB3-C64F-ADEC-8092B394DEDB}" type="slidenum">
              <a:rPr lang="en-CH" smtClean="0"/>
              <a:t>1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2935214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904678D-D6C9-1A86-EFCF-7E34837BA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DA2B9-BCB3-C64F-ADEC-8092B394DEDB}" type="slidenum">
              <a:rPr lang="en-CH" smtClean="0"/>
              <a:t>10</a:t>
            </a:fld>
            <a:endParaRPr lang="en-CH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F32C26-58E7-8BC9-3C6D-A44A60DBB7A2}"/>
              </a:ext>
            </a:extLst>
          </p:cNvPr>
          <p:cNvSpPr/>
          <p:nvPr/>
        </p:nvSpPr>
        <p:spPr>
          <a:xfrm>
            <a:off x="10523086" y="587339"/>
            <a:ext cx="1325366" cy="83220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F4C1C28B-DE76-6DF0-5A56-C366CB67736C}"/>
              </a:ext>
            </a:extLst>
          </p:cNvPr>
          <p:cNvGrpSpPr>
            <a:grpSpLocks noChangeAspect="1"/>
          </p:cNvGrpSpPr>
          <p:nvPr/>
        </p:nvGrpSpPr>
        <p:grpSpPr>
          <a:xfrm>
            <a:off x="924915" y="0"/>
            <a:ext cx="10342170" cy="6851619"/>
            <a:chOff x="1006227" y="107739"/>
            <a:chExt cx="10179543" cy="6743880"/>
          </a:xfrm>
        </p:grpSpPr>
        <p:pic>
          <p:nvPicPr>
            <p:cNvPr id="5" name="Grafik 4">
              <a:extLst>
                <a:ext uri="{FF2B5EF4-FFF2-40B4-BE49-F238E27FC236}">
                  <a16:creationId xmlns:a16="http://schemas.microsoft.com/office/drawing/2014/main" id="{6596B357-3F38-0D19-6344-B0305FC3DAA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49294"/>
            <a:stretch/>
          </p:blipFill>
          <p:spPr>
            <a:xfrm>
              <a:off x="1006227" y="3376444"/>
              <a:ext cx="10179543" cy="3475175"/>
            </a:xfrm>
            <a:prstGeom prst="rect">
              <a:avLst/>
            </a:prstGeom>
          </p:spPr>
        </p:pic>
        <p:pic>
          <p:nvPicPr>
            <p:cNvPr id="3" name="Grafik 2">
              <a:extLst>
                <a:ext uri="{FF2B5EF4-FFF2-40B4-BE49-F238E27FC236}">
                  <a16:creationId xmlns:a16="http://schemas.microsoft.com/office/drawing/2014/main" id="{99FC5C38-0C99-BDA3-D272-414C652C9B6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49620"/>
            <a:stretch/>
          </p:blipFill>
          <p:spPr>
            <a:xfrm>
              <a:off x="1006227" y="107739"/>
              <a:ext cx="10179542" cy="332126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748009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90A2A-0F6A-8538-9712-C4BFD31C7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Experiment3 - 3 pipelines</a:t>
            </a:r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F33326-E360-6A97-9E59-77E11A540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DA2B9-BCB3-C64F-ADEC-8092B394DEDB}" type="slidenum">
              <a:rPr lang="en-CH" smtClean="0"/>
              <a:t>11</a:t>
            </a:fld>
            <a:endParaRPr lang="en-CH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49E55CD-AA8E-CC99-0709-EA15CAC2D6B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3962290" y="2968571"/>
            <a:ext cx="4267419" cy="3251367"/>
          </a:xfrm>
          <a:prstGeom prst="rect">
            <a:avLst/>
          </a:prstGeom>
        </p:spPr>
      </p:pic>
      <p:sp>
        <p:nvSpPr>
          <p:cNvPr id="9" name="Textfeld 10">
            <a:extLst>
              <a:ext uri="{FF2B5EF4-FFF2-40B4-BE49-F238E27FC236}">
                <a16:creationId xmlns:a16="http://schemas.microsoft.com/office/drawing/2014/main" id="{E3ABD316-D4D2-BC11-FB98-3245CB5F2593}"/>
              </a:ext>
            </a:extLst>
          </p:cNvPr>
          <p:cNvSpPr txBox="1"/>
          <p:nvPr/>
        </p:nvSpPr>
        <p:spPr>
          <a:xfrm>
            <a:off x="838200" y="1690688"/>
            <a:ext cx="10515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Original pipeline: 	All labels were classified together</a:t>
            </a:r>
          </a:p>
          <a:p>
            <a:r>
              <a:rPr lang="en-GB"/>
              <a:t>Combined pipeline:	White and grey matter classified in first pipeline</a:t>
            </a:r>
          </a:p>
          <a:p>
            <a:r>
              <a:rPr lang="en-GB"/>
              <a:t>		Hippocampus, Amygdala classified in second pipeline</a:t>
            </a:r>
          </a:p>
          <a:p>
            <a:r>
              <a:rPr lang="en-GB"/>
              <a:t>		Thalamus classified in third pipeline</a:t>
            </a:r>
          </a:p>
        </p:txBody>
      </p:sp>
    </p:spTree>
    <p:extLst>
      <p:ext uri="{BB962C8B-B14F-4D97-AF65-F5344CB8AC3E}">
        <p14:creationId xmlns:p14="http://schemas.microsoft.com/office/powerpoint/2010/main" val="18771023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nhaltsplatzhalter 13">
            <a:extLst>
              <a:ext uri="{FF2B5EF4-FFF2-40B4-BE49-F238E27FC236}">
                <a16:creationId xmlns:a16="http://schemas.microsoft.com/office/drawing/2014/main" id="{D9A3B408-C0B1-4A20-EF0C-E7F6511FA2C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2613785"/>
            <a:ext cx="5181600" cy="3886200"/>
          </a:xfrm>
        </p:spPr>
      </p:pic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B371FE56-F7BB-E6C1-D60D-8618CB536E5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4"/>
          <a:stretch>
            <a:fillRect/>
          </a:stretch>
        </p:blipFill>
        <p:spPr>
          <a:xfrm>
            <a:off x="838200" y="2613785"/>
            <a:ext cx="5181600" cy="38862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4690A2A-0F6A-8538-9712-C4BFD31C7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Experiment3 - 3 pipelines</a:t>
            </a:r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F33326-E360-6A97-9E59-77E11A540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DA2B9-BCB3-C64F-ADEC-8092B394DEDB}" type="slidenum">
              <a:rPr lang="en-CH" smtClean="0"/>
              <a:t>12</a:t>
            </a:fld>
            <a:endParaRPr lang="en-CH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F700D13B-5713-7A76-270B-B22308C1EDDF}"/>
              </a:ext>
            </a:extLst>
          </p:cNvPr>
          <p:cNvSpPr txBox="1"/>
          <p:nvPr/>
        </p:nvSpPr>
        <p:spPr>
          <a:xfrm>
            <a:off x="838200" y="1690688"/>
            <a:ext cx="10515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Original pipeline: 	All labels were classified together</a:t>
            </a:r>
          </a:p>
          <a:p>
            <a:r>
              <a:rPr lang="en-GB"/>
              <a:t>Combined pipeline:	White and grey matter classified in first pipeline</a:t>
            </a:r>
          </a:p>
          <a:p>
            <a:r>
              <a:rPr lang="en-GB"/>
              <a:t>		Hippocampus, Amygdala classified in second pipeline</a:t>
            </a:r>
          </a:p>
          <a:p>
            <a:r>
              <a:rPr lang="en-GB"/>
              <a:t>		Thalamus classified in third pipeline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50B3E335-B3C8-E951-1755-A18B5B1C335A}"/>
              </a:ext>
            </a:extLst>
          </p:cNvPr>
          <p:cNvSpPr/>
          <p:nvPr/>
        </p:nvSpPr>
        <p:spPr>
          <a:xfrm>
            <a:off x="9235605" y="3113591"/>
            <a:ext cx="798991" cy="205372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6979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A61A23-6279-1507-2AF4-E98F7D651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400"/>
              <a:t>Experiment3 - Thalamus</a:t>
            </a:r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904678D-D6C9-1A86-EFCF-7E34837BA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DA2B9-BCB3-C64F-ADEC-8092B394DEDB}" type="slidenum">
              <a:rPr lang="en-CH" smtClean="0"/>
              <a:t>13</a:t>
            </a:fld>
            <a:endParaRPr lang="en-CH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C9674146-85A1-7A69-76A5-A9A5BBCBA9C1}"/>
              </a:ext>
            </a:extLst>
          </p:cNvPr>
          <p:cNvSpPr txBox="1"/>
          <p:nvPr/>
        </p:nvSpPr>
        <p:spPr>
          <a:xfrm>
            <a:off x="838200" y="1690688"/>
            <a:ext cx="10515600" cy="646331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r>
              <a:rPr lang="en-GB"/>
              <a:t>Gold:	Thalamus combined pipeline experiment3</a:t>
            </a:r>
          </a:p>
          <a:p>
            <a:r>
              <a:rPr lang="en-GB"/>
              <a:t>Blue:	Thalamus original pipeline</a:t>
            </a:r>
          </a:p>
          <a:p>
            <a:r>
              <a:rPr lang="en-GB"/>
              <a:t>Red:	Thalamus combined pipeline experiment1</a:t>
            </a:r>
          </a:p>
        </p:txBody>
      </p:sp>
      <p:pic>
        <p:nvPicPr>
          <p:cNvPr id="14" name="Inhaltsplatzhalter 13">
            <a:extLst>
              <a:ext uri="{FF2B5EF4-FFF2-40B4-BE49-F238E27FC236}">
                <a16:creationId xmlns:a16="http://schemas.microsoft.com/office/drawing/2014/main" id="{45305009-4F09-5660-AD98-0EF994DA0D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50192" b="-1"/>
          <a:stretch/>
        </p:blipFill>
        <p:spPr>
          <a:xfrm>
            <a:off x="251460" y="2461399"/>
            <a:ext cx="11689200" cy="3770608"/>
          </a:xfrm>
        </p:spPr>
      </p:pic>
    </p:spTree>
    <p:extLst>
      <p:ext uri="{BB962C8B-B14F-4D97-AF65-F5344CB8AC3E}">
        <p14:creationId xmlns:p14="http://schemas.microsoft.com/office/powerpoint/2010/main" val="25449047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A61A23-6279-1507-2AF4-E98F7D651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400"/>
              <a:t>Experiment3 - Thalamus</a:t>
            </a:r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904678D-D6C9-1A86-EFCF-7E34837BA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DA2B9-BCB3-C64F-ADEC-8092B394DEDB}" type="slidenum">
              <a:rPr lang="en-CH" smtClean="0"/>
              <a:t>14</a:t>
            </a:fld>
            <a:endParaRPr lang="en-CH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C9674146-85A1-7A69-76A5-A9A5BBCBA9C1}"/>
              </a:ext>
            </a:extLst>
          </p:cNvPr>
          <p:cNvSpPr txBox="1"/>
          <p:nvPr/>
        </p:nvSpPr>
        <p:spPr>
          <a:xfrm>
            <a:off x="838200" y="1690688"/>
            <a:ext cx="10515600" cy="646331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r>
              <a:rPr lang="en-GB"/>
              <a:t>Gold:	Thalamus combined pipeline experiment3</a:t>
            </a:r>
          </a:p>
          <a:p>
            <a:r>
              <a:rPr lang="en-GB"/>
              <a:t>Blue:	Thalamus original pipeline</a:t>
            </a:r>
          </a:p>
          <a:p>
            <a:r>
              <a:rPr lang="en-GB"/>
              <a:t>Red:	Thalamus combined pipeline experiment1</a:t>
            </a:r>
          </a:p>
        </p:txBody>
      </p:sp>
      <p:pic>
        <p:nvPicPr>
          <p:cNvPr id="16" name="Grafik 15" descr="Ein Bild, das Text, Screenshot, dunkel enthält.&#10;&#10;Automatisch generierte Beschreibung">
            <a:extLst>
              <a:ext uri="{FF2B5EF4-FFF2-40B4-BE49-F238E27FC236}">
                <a16:creationId xmlns:a16="http://schemas.microsoft.com/office/drawing/2014/main" id="{A8EAAEE4-6553-F847-85E8-DA2DAE7F807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9903"/>
          <a:stretch/>
        </p:blipFill>
        <p:spPr>
          <a:xfrm>
            <a:off x="255026" y="2451642"/>
            <a:ext cx="11681948" cy="3790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4092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8F96A-7BE2-F48B-7E08-5C429B682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Conclusion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8D93A2-8AED-4E18-FF00-2E6521780B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Hypothesis (currently) disproved</a:t>
            </a:r>
          </a:p>
          <a:p>
            <a:r>
              <a:rPr lang="en-GB"/>
              <a:t>Currently time-consuming</a:t>
            </a:r>
          </a:p>
          <a:p>
            <a:r>
              <a:rPr lang="en-GB"/>
              <a:t>Overlaps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CB3C25-E91E-A2FF-8F41-72429901A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DA2B9-BCB3-C64F-ADEC-8092B394DEDB}" type="slidenum">
              <a:rPr lang="en-CH" smtClean="0"/>
              <a:t>15</a:t>
            </a:fld>
            <a:endParaRPr lang="en-CH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DB1A19B2-719B-0815-929F-0C601C65128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7689" t="6863" r="30144" b="49981"/>
          <a:stretch/>
        </p:blipFill>
        <p:spPr>
          <a:xfrm>
            <a:off x="6428572" y="3369739"/>
            <a:ext cx="3230880" cy="2807224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EE42BEAA-A9A8-F417-A429-95B657D50707}"/>
              </a:ext>
            </a:extLst>
          </p:cNvPr>
          <p:cNvSpPr/>
          <p:nvPr/>
        </p:nvSpPr>
        <p:spPr>
          <a:xfrm>
            <a:off x="7026786" y="4458471"/>
            <a:ext cx="634030" cy="775876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F799815-128B-BF92-BE56-BC32B9F567A4}"/>
              </a:ext>
            </a:extLst>
          </p:cNvPr>
          <p:cNvSpPr/>
          <p:nvPr/>
        </p:nvSpPr>
        <p:spPr>
          <a:xfrm>
            <a:off x="7717985" y="3535998"/>
            <a:ext cx="652639" cy="775876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6" name="Grafik 4">
            <a:extLst>
              <a:ext uri="{FF2B5EF4-FFF2-40B4-BE49-F238E27FC236}">
                <a16:creationId xmlns:a16="http://schemas.microsoft.com/office/drawing/2014/main" id="{FE83379C-60A1-4B75-C0C8-28FACD1AF0C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0060" r="66366" b="1"/>
          <a:stretch/>
        </p:blipFill>
        <p:spPr>
          <a:xfrm>
            <a:off x="2965294" y="3359262"/>
            <a:ext cx="2818572" cy="2817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706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728B7-6E51-8BD9-935B-CE673F911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Outlook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56CBFD-AEE6-A074-CD74-2539C517AD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Features</a:t>
            </a:r>
          </a:p>
          <a:p>
            <a:r>
              <a:rPr lang="en-GB"/>
              <a:t>Optimize </a:t>
            </a:r>
            <a:r>
              <a:rPr lang="en-GB" err="1"/>
              <a:t>Preprocessing</a:t>
            </a:r>
            <a:endParaRPr lang="en-GB"/>
          </a:p>
          <a:p>
            <a:r>
              <a:rPr lang="en-GB"/>
              <a:t>Implement Postprocessing</a:t>
            </a:r>
          </a:p>
          <a:p>
            <a:pPr lvl="1"/>
            <a:r>
              <a:rPr lang="en-GB"/>
              <a:t>Keep the biggest volume</a:t>
            </a:r>
          </a:p>
          <a:p>
            <a:pPr lvl="1"/>
            <a:r>
              <a:rPr lang="en-GB"/>
              <a:t>Combine all volumes</a:t>
            </a:r>
          </a:p>
          <a:p>
            <a:r>
              <a:rPr lang="en-GB"/>
              <a:t>Randomize training and test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95A47A-FB7C-BE7B-C282-24150BD79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DA2B9-BCB3-C64F-ADEC-8092B394DEDB}" type="slidenum">
              <a:rPr lang="en-CH" smtClean="0"/>
              <a:t>16</a:t>
            </a:fld>
            <a:endParaRPr lang="en-CH"/>
          </a:p>
        </p:txBody>
      </p:sp>
      <p:pic>
        <p:nvPicPr>
          <p:cNvPr id="5" name="Inhaltsplatzhalter 5">
            <a:extLst>
              <a:ext uri="{FF2B5EF4-FFF2-40B4-BE49-F238E27FC236}">
                <a16:creationId xmlns:a16="http://schemas.microsoft.com/office/drawing/2014/main" id="{04DD6CB4-943B-F265-AB8D-E7EE5D33CF2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7149" t="8788" r="28306" b="56714"/>
          <a:stretch/>
        </p:blipFill>
        <p:spPr>
          <a:xfrm>
            <a:off x="7056609" y="2342851"/>
            <a:ext cx="3230880" cy="2172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431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AAF388-EF09-1C31-BCB4-0F82FB0EE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DA2B9-BCB3-C64F-ADEC-8092B394DEDB}" type="slidenum">
              <a:rPr lang="en-CH" smtClean="0"/>
              <a:t>17</a:t>
            </a:fld>
            <a:endParaRPr lang="en-CH"/>
          </a:p>
        </p:txBody>
      </p:sp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7BB24BB9-9105-8177-CBE8-A118C53E8A9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537" t="12235" r="10321" b="7133"/>
          <a:stretch/>
        </p:blipFill>
        <p:spPr>
          <a:xfrm>
            <a:off x="3581401" y="705722"/>
            <a:ext cx="4939003" cy="5650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376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AD2D2-CDA7-3C11-F89E-9DC177056D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5400" b="1" i="0" u="none" strike="noStrike" dirty="0">
                <a:solidFill>
                  <a:srgbClr val="1E1E1E"/>
                </a:solidFill>
                <a:effectLst/>
                <a:latin typeface="Open Sans" panose="020B0606030504020204" pitchFamily="34" charset="0"/>
              </a:rPr>
              <a:t>Group dependent classifiers</a:t>
            </a:r>
            <a:endParaRPr lang="en-CH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CEB347-6BA9-31B4-CC5E-D36E6FECE4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2800" i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Hypothesis: The segmentation becomes more accurate with two classifiers, one for large structures and one for small structures, than one classifier for all the brain structures.</a:t>
            </a:r>
            <a:endParaRPr lang="en-CH" sz="2800" i="1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2865E1-F8DF-C247-8BB2-56076976A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DA2B9-BCB3-C64F-ADEC-8092B394DEDB}" type="slidenum">
              <a:rPr lang="en-CH" smtClean="0"/>
              <a:t>2</a:t>
            </a:fld>
            <a:endParaRPr lang="en-CH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5B5412A5-63B3-96F1-12F8-5398014394FF}"/>
              </a:ext>
            </a:extLst>
          </p:cNvPr>
          <p:cNvSpPr txBox="1">
            <a:spLocks/>
          </p:cNvSpPr>
          <p:nvPr/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800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Hypothesis: The segmentation becomes more accurate with more than one classifier ( e.g. one for large structures and one for small structures) than one classifier for all brain structures</a:t>
            </a:r>
            <a:endParaRPr lang="en-CH" sz="2800" i="1" dirty="0"/>
          </a:p>
        </p:txBody>
      </p:sp>
    </p:spTree>
    <p:extLst>
      <p:ext uri="{BB962C8B-B14F-4D97-AF65-F5344CB8AC3E}">
        <p14:creationId xmlns:p14="http://schemas.microsoft.com/office/powerpoint/2010/main" val="2698166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5740F-3E1D-0DD5-F0B7-3FB92BFE7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Methods – Pipeline </a:t>
            </a:r>
            <a:r>
              <a:rPr lang="de-CH"/>
              <a:t>Adaption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7321D4-8C94-7FF7-1D15-4EE36E8DEC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>
              <a:sym typeface="Wingdings" panose="05000000000000000000" pitchFamily="2" charset="2"/>
            </a:endParaRPr>
          </a:p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A94AF2-D89D-CA25-80D1-60200ECE5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DA2B9-BCB3-C64F-ADEC-8092B394DEDB}" type="slidenum">
              <a:rPr lang="en-CH" smtClean="0"/>
              <a:t>3</a:t>
            </a:fld>
            <a:endParaRPr lang="en-CH"/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48C9B3D6-F38F-C456-CADA-556A3E17AD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5801" y="1791491"/>
            <a:ext cx="9300397" cy="4929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607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F5786D-7FF4-0B91-58FE-147F39A4C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Methods – Parameter Search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81956E67-15BD-1720-16E8-95282F89A21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838200" y="2419095"/>
            <a:ext cx="5181600" cy="3889009"/>
          </a:xfrm>
        </p:spPr>
      </p:pic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E64ACE67-5E4D-4B40-2076-7DBD6E9CEA2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172200" y="2419095"/>
            <a:ext cx="5181600" cy="3889009"/>
          </a:xfr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00158AC-908E-C581-BA2C-923A98833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DA2B9-BCB3-C64F-ADEC-8092B394DEDB}" type="slidenum">
              <a:rPr lang="en-CH" smtClean="0"/>
              <a:t>4</a:t>
            </a:fld>
            <a:endParaRPr lang="en-CH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28CF7B72-0FA0-A0F0-D100-09A6A580D409}"/>
              </a:ext>
            </a:extLst>
          </p:cNvPr>
          <p:cNvSpPr txBox="1"/>
          <p:nvPr/>
        </p:nvSpPr>
        <p:spPr>
          <a:xfrm>
            <a:off x="838200" y="1690688"/>
            <a:ext cx="1051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Simplified grid search for two parameter of the classifier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Number of estimators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Max depth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686B3B75-D9F3-198C-A27B-FA9274E035C5}"/>
              </a:ext>
            </a:extLst>
          </p:cNvPr>
          <p:cNvSpPr/>
          <p:nvPr/>
        </p:nvSpPr>
        <p:spPr>
          <a:xfrm>
            <a:off x="3089275" y="3635375"/>
            <a:ext cx="400051" cy="371475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CEC58EAA-34F2-34BF-B76E-785F1D577C42}"/>
              </a:ext>
            </a:extLst>
          </p:cNvPr>
          <p:cNvSpPr/>
          <p:nvPr/>
        </p:nvSpPr>
        <p:spPr>
          <a:xfrm>
            <a:off x="8427756" y="3635374"/>
            <a:ext cx="400051" cy="371475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331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90A2A-0F6A-8538-9712-C4BFD31C7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Experiment1 - 2 pipelines</a:t>
            </a:r>
            <a:endParaRPr lang="en-CH"/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454958F9-81F4-193B-58E0-EC58F751B2B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838200" y="2621603"/>
            <a:ext cx="5181600" cy="3886200"/>
          </a:xfrm>
        </p:spPr>
      </p:pic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8A1A4DAB-9519-56F0-EAF1-F9F0F4A6524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172200" y="2621603"/>
            <a:ext cx="5181600" cy="38862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F33326-E360-6A97-9E59-77E11A540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DA2B9-BCB3-C64F-ADEC-8092B394DEDB}" type="slidenum">
              <a:rPr lang="en-CH" smtClean="0"/>
              <a:t>5</a:t>
            </a:fld>
            <a:endParaRPr lang="en-CH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F700D13B-5713-7A76-270B-B22308C1EDDF}"/>
              </a:ext>
            </a:extLst>
          </p:cNvPr>
          <p:cNvSpPr txBox="1"/>
          <p:nvPr/>
        </p:nvSpPr>
        <p:spPr>
          <a:xfrm>
            <a:off x="838200" y="1690688"/>
            <a:ext cx="1051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Original pipeline: 	All labels were classified together</a:t>
            </a:r>
          </a:p>
          <a:p>
            <a:r>
              <a:rPr lang="en-GB" dirty="0"/>
              <a:t>Combined pipeline:	White and grey matter classified in one pipeline</a:t>
            </a:r>
          </a:p>
          <a:p>
            <a:r>
              <a:rPr lang="en-GB" dirty="0"/>
              <a:t>		Hippocampus, Amygdala, and Thalamus classified in another pipeline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C364B295-5D86-5AD4-8C53-CEEE423B720C}"/>
              </a:ext>
            </a:extLst>
          </p:cNvPr>
          <p:cNvSpPr/>
          <p:nvPr/>
        </p:nvSpPr>
        <p:spPr>
          <a:xfrm>
            <a:off x="3107184" y="4190260"/>
            <a:ext cx="798991" cy="701336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955DF917-F1E1-4027-E441-64DAC0F044D7}"/>
              </a:ext>
            </a:extLst>
          </p:cNvPr>
          <p:cNvSpPr/>
          <p:nvPr/>
        </p:nvSpPr>
        <p:spPr>
          <a:xfrm>
            <a:off x="1492927" y="4102962"/>
            <a:ext cx="798991" cy="850777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FDD4CC81-E36F-45BC-C1D5-ABE9AA1D8CFE}"/>
              </a:ext>
            </a:extLst>
          </p:cNvPr>
          <p:cNvSpPr/>
          <p:nvPr/>
        </p:nvSpPr>
        <p:spPr>
          <a:xfrm>
            <a:off x="3922450" y="3588913"/>
            <a:ext cx="798991" cy="654381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A7FB6E90-2D73-17FC-F317-477E2F1EA26E}"/>
              </a:ext>
            </a:extLst>
          </p:cNvPr>
          <p:cNvSpPr/>
          <p:nvPr/>
        </p:nvSpPr>
        <p:spPr>
          <a:xfrm>
            <a:off x="9238057" y="4304355"/>
            <a:ext cx="798991" cy="969211"/>
          </a:xfrm>
          <a:prstGeom prst="rect">
            <a:avLst/>
          </a:prstGeom>
          <a:noFill/>
          <a:ln w="28575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88882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A61A23-6279-1507-2AF4-E98F7D651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400" dirty="0"/>
              <a:t>Experiment1 - Hippocampus</a:t>
            </a:r>
            <a:endParaRPr lang="de-DE" dirty="0"/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81A3453F-9B13-ABFF-1369-168D73A0AE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50120"/>
          <a:stretch/>
        </p:blipFill>
        <p:spPr>
          <a:xfrm>
            <a:off x="116441" y="2755688"/>
            <a:ext cx="11959118" cy="4016187"/>
          </a:xfr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904678D-D6C9-1A86-EFCF-7E34837BA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DA2B9-BCB3-C64F-ADEC-8092B394DEDB}" type="slidenum">
              <a:rPr lang="en-CH" smtClean="0"/>
              <a:t>6</a:t>
            </a:fld>
            <a:endParaRPr lang="en-CH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C9674146-85A1-7A69-76A5-A9A5BBCBA9C1}"/>
              </a:ext>
            </a:extLst>
          </p:cNvPr>
          <p:cNvSpPr txBox="1"/>
          <p:nvPr/>
        </p:nvSpPr>
        <p:spPr>
          <a:xfrm>
            <a:off x="838200" y="1690688"/>
            <a:ext cx="1051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Gold:	Original pipeline</a:t>
            </a:r>
          </a:p>
          <a:p>
            <a:r>
              <a:rPr lang="en-GB" dirty="0"/>
              <a:t>Brown:	Combined pipeline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BD550F1-9751-F64D-A7A9-0C946B64DB58}"/>
              </a:ext>
            </a:extLst>
          </p:cNvPr>
          <p:cNvSpPr/>
          <p:nvPr/>
        </p:nvSpPr>
        <p:spPr>
          <a:xfrm>
            <a:off x="278898" y="5285306"/>
            <a:ext cx="609188" cy="283287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FD43F23-B97B-A340-B1B4-F6E5CFA42B1A}"/>
              </a:ext>
            </a:extLst>
          </p:cNvPr>
          <p:cNvSpPr/>
          <p:nvPr/>
        </p:nvSpPr>
        <p:spPr>
          <a:xfrm>
            <a:off x="3727495" y="5295304"/>
            <a:ext cx="272188" cy="246978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86560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nhaltsplatzhalter 5">
            <a:extLst>
              <a:ext uri="{FF2B5EF4-FFF2-40B4-BE49-F238E27FC236}">
                <a16:creationId xmlns:a16="http://schemas.microsoft.com/office/drawing/2014/main" id="{B54171E7-3B68-81D9-BB91-E6FBBFE986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b="50570"/>
          <a:stretch/>
        </p:blipFill>
        <p:spPr>
          <a:xfrm>
            <a:off x="116400" y="2789155"/>
            <a:ext cx="11959200" cy="3979935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51A61A23-6279-1507-2AF4-E98F7D651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400"/>
              <a:t>Experiment1 - Hippocampus</a:t>
            </a:r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904678D-D6C9-1A86-EFCF-7E34837BA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DA2B9-BCB3-C64F-ADEC-8092B394DEDB}" type="slidenum">
              <a:rPr lang="en-CH" smtClean="0"/>
              <a:t>7</a:t>
            </a:fld>
            <a:endParaRPr lang="en-CH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C9674146-85A1-7A69-76A5-A9A5BBCBA9C1}"/>
              </a:ext>
            </a:extLst>
          </p:cNvPr>
          <p:cNvSpPr txBox="1"/>
          <p:nvPr/>
        </p:nvSpPr>
        <p:spPr>
          <a:xfrm>
            <a:off x="838200" y="1690688"/>
            <a:ext cx="1051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Gold:	Original pipeline</a:t>
            </a:r>
          </a:p>
          <a:p>
            <a:r>
              <a:rPr lang="en-GB"/>
              <a:t>Brown:	Combined pipeline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E0BD5D1-DBEE-654B-015B-0AB3EF71E2B7}"/>
              </a:ext>
            </a:extLst>
          </p:cNvPr>
          <p:cNvSpPr/>
          <p:nvPr/>
        </p:nvSpPr>
        <p:spPr>
          <a:xfrm>
            <a:off x="4802921" y="3581666"/>
            <a:ext cx="691362" cy="738086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DCEB0D1-CBF2-0127-04FB-0FF49DCB163D}"/>
              </a:ext>
            </a:extLst>
          </p:cNvPr>
          <p:cNvSpPr/>
          <p:nvPr/>
        </p:nvSpPr>
        <p:spPr>
          <a:xfrm>
            <a:off x="7537372" y="4391436"/>
            <a:ext cx="983890" cy="775876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67988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90A2A-0F6A-8538-9712-C4BFD31C7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Experiment2 - 5 pipelines</a:t>
            </a:r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F33326-E360-6A97-9E59-77E11A540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DA2B9-BCB3-C64F-ADEC-8092B394DEDB}" type="slidenum">
              <a:rPr lang="en-CH" smtClean="0"/>
              <a:t>8</a:t>
            </a:fld>
            <a:endParaRPr lang="en-CH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F700D13B-5713-7A76-270B-B22308C1EDDF}"/>
              </a:ext>
            </a:extLst>
          </p:cNvPr>
          <p:cNvSpPr txBox="1"/>
          <p:nvPr/>
        </p:nvSpPr>
        <p:spPr>
          <a:xfrm>
            <a:off x="838200" y="1690688"/>
            <a:ext cx="1051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Original pipeline: 	All labels were classified together</a:t>
            </a:r>
          </a:p>
          <a:p>
            <a:r>
              <a:rPr lang="en-GB" dirty="0"/>
              <a:t>Combined pipeline:	Each label was classified in one pipeline</a:t>
            </a:r>
          </a:p>
        </p:txBody>
      </p:sp>
      <p:pic>
        <p:nvPicPr>
          <p:cNvPr id="12" name="Inhaltsplatzhalter 11">
            <a:extLst>
              <a:ext uri="{FF2B5EF4-FFF2-40B4-BE49-F238E27FC236}">
                <a16:creationId xmlns:a16="http://schemas.microsoft.com/office/drawing/2014/main" id="{B6D1097B-87C6-99AF-2373-7E1832B53B7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838200" y="2621608"/>
            <a:ext cx="5181600" cy="3886200"/>
          </a:xfrm>
        </p:spPr>
      </p:pic>
      <p:pic>
        <p:nvPicPr>
          <p:cNvPr id="14" name="Inhaltsplatzhalter 13">
            <a:extLst>
              <a:ext uri="{FF2B5EF4-FFF2-40B4-BE49-F238E27FC236}">
                <a16:creationId xmlns:a16="http://schemas.microsoft.com/office/drawing/2014/main" id="{656B8436-5F10-E788-D9A2-797A4515B4C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172200" y="2621608"/>
            <a:ext cx="5181600" cy="3886200"/>
          </a:xfrm>
        </p:spPr>
      </p:pic>
    </p:spTree>
    <p:extLst>
      <p:ext uri="{BB962C8B-B14F-4D97-AF65-F5344CB8AC3E}">
        <p14:creationId xmlns:p14="http://schemas.microsoft.com/office/powerpoint/2010/main" val="1585599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6596B357-3F38-0D19-6344-B0305FC3DA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9294"/>
          <a:stretch/>
        </p:blipFill>
        <p:spPr>
          <a:xfrm>
            <a:off x="1006228" y="2881175"/>
            <a:ext cx="10179543" cy="3475175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51A61A23-6279-1507-2AF4-E98F7D651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400" dirty="0"/>
              <a:t>Experiment2 - </a:t>
            </a:r>
            <a:r>
              <a:rPr lang="de-DE" sz="4400" dirty="0" err="1"/>
              <a:t>Structural</a:t>
            </a:r>
            <a:r>
              <a:rPr lang="de-DE" sz="4400" dirty="0"/>
              <a:t> </a:t>
            </a:r>
            <a:r>
              <a:rPr lang="de-DE" sz="4400" dirty="0" err="1"/>
              <a:t>Overlap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904678D-D6C9-1A86-EFCF-7E34837BA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DA2B9-BCB3-C64F-ADEC-8092B394DEDB}" type="slidenum">
              <a:rPr lang="en-CH" smtClean="0"/>
              <a:t>9</a:t>
            </a:fld>
            <a:endParaRPr lang="en-CH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C9674146-85A1-7A69-76A5-A9A5BBCBA9C1}"/>
              </a:ext>
            </a:extLst>
          </p:cNvPr>
          <p:cNvSpPr txBox="1"/>
          <p:nvPr/>
        </p:nvSpPr>
        <p:spPr>
          <a:xfrm>
            <a:off x="838200" y="1690688"/>
            <a:ext cx="10515600" cy="923330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r>
              <a:rPr lang="en-GB" dirty="0"/>
              <a:t>Light grey:	</a:t>
            </a:r>
            <a:r>
              <a:rPr lang="de-CH" dirty="0"/>
              <a:t>White</a:t>
            </a:r>
            <a:r>
              <a:rPr lang="en-GB" dirty="0"/>
              <a:t> matter</a:t>
            </a:r>
          </a:p>
          <a:p>
            <a:r>
              <a:rPr lang="en-GB" dirty="0"/>
              <a:t>Dark grey:	</a:t>
            </a:r>
            <a:r>
              <a:rPr lang="de-CH"/>
              <a:t>Grey</a:t>
            </a:r>
            <a:r>
              <a:rPr lang="en-GB"/>
              <a:t> </a:t>
            </a:r>
            <a:r>
              <a:rPr lang="en-GB" dirty="0"/>
              <a:t>matter</a:t>
            </a:r>
          </a:p>
          <a:p>
            <a:endParaRPr lang="en-GB" dirty="0"/>
          </a:p>
          <a:p>
            <a:r>
              <a:rPr lang="en-GB" dirty="0"/>
              <a:t>Light brown:	Hippocampus</a:t>
            </a:r>
          </a:p>
          <a:p>
            <a:r>
              <a:rPr lang="en-GB" dirty="0"/>
              <a:t>White:		Amygdala</a:t>
            </a:r>
          </a:p>
          <a:p>
            <a:r>
              <a:rPr lang="en-GB" dirty="0"/>
              <a:t>Gold:		Thalamus</a:t>
            </a:r>
          </a:p>
        </p:txBody>
      </p:sp>
    </p:spTree>
    <p:extLst>
      <p:ext uri="{BB962C8B-B14F-4D97-AF65-F5344CB8AC3E}">
        <p14:creationId xmlns:p14="http://schemas.microsoft.com/office/powerpoint/2010/main" val="23514769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424</Words>
  <Application>Microsoft Macintosh PowerPoint</Application>
  <PresentationFormat>Widescreen</PresentationFormat>
  <Paragraphs>96</Paragraphs>
  <Slides>17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Open Sans</vt:lpstr>
      <vt:lpstr>Wingdings</vt:lpstr>
      <vt:lpstr>Office Theme</vt:lpstr>
      <vt:lpstr>MIA Lab Final Presentation:  Hypothesis H</vt:lpstr>
      <vt:lpstr>Group dependent classifiers</vt:lpstr>
      <vt:lpstr>Methods – Pipeline Adaption</vt:lpstr>
      <vt:lpstr>Methods – Parameter Search</vt:lpstr>
      <vt:lpstr>Experiment1 - 2 pipelines</vt:lpstr>
      <vt:lpstr>Experiment1 - Hippocampus</vt:lpstr>
      <vt:lpstr>Experiment1 - Hippocampus</vt:lpstr>
      <vt:lpstr>Experiment2 - 5 pipelines</vt:lpstr>
      <vt:lpstr>Experiment2 - Structural Overlap</vt:lpstr>
      <vt:lpstr>PowerPoint Presentation</vt:lpstr>
      <vt:lpstr>Experiment3 - 3 pipelines</vt:lpstr>
      <vt:lpstr>Experiment3 - 3 pipelines</vt:lpstr>
      <vt:lpstr>Experiment3 - Thalamus</vt:lpstr>
      <vt:lpstr>Experiment3 - Thalamus</vt:lpstr>
      <vt:lpstr>Conclusion</vt:lpstr>
      <vt:lpstr>Outlook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Portmann, Rafaela Tamara (STUDENTS)</dc:creator>
  <cp:lastModifiedBy>Kamath, Amith Jagannath (ARTORG)</cp:lastModifiedBy>
  <cp:revision>4</cp:revision>
  <dcterms:created xsi:type="dcterms:W3CDTF">2022-11-10T12:20:49Z</dcterms:created>
  <dcterms:modified xsi:type="dcterms:W3CDTF">2024-09-09T09:44:47Z</dcterms:modified>
</cp:coreProperties>
</file>