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9" r:id="rId1"/>
  </p:sldMasterIdLst>
  <p:sldIdLst>
    <p:sldId id="256" r:id="rId2"/>
    <p:sldId id="257" r:id="rId3"/>
    <p:sldId id="268" r:id="rId4"/>
    <p:sldId id="269" r:id="rId5"/>
    <p:sldId id="258" r:id="rId6"/>
    <p:sldId id="265" r:id="rId7"/>
    <p:sldId id="259" r:id="rId8"/>
    <p:sldId id="260" r:id="rId9"/>
    <p:sldId id="267" r:id="rId10"/>
    <p:sldId id="266" r:id="rId11"/>
    <p:sldId id="272" r:id="rId12"/>
    <p:sldId id="270" r:id="rId13"/>
    <p:sldId id="264" r:id="rId14"/>
    <p:sldId id="262" r:id="rId15"/>
    <p:sldId id="271" r:id="rId16"/>
    <p:sldId id="261" r:id="rId17"/>
    <p:sldId id="274" r:id="rId18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4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34" y="48"/>
      </p:cViewPr>
      <p:guideLst>
        <p:guide orient="horz" pos="2880"/>
        <p:guide pos="54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10313" cy="106934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24753" y="1"/>
            <a:ext cx="18217920" cy="1027259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1" y="6677150"/>
            <a:ext cx="17665085" cy="316349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1"/>
            <a:ext cx="13595958" cy="712390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252286" y="457357"/>
            <a:ext cx="17724117" cy="896855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1389601" y="1033253"/>
            <a:ext cx="15210725" cy="4313734"/>
          </a:xfrm>
        </p:spPr>
        <p:txBody>
          <a:bodyPr anchor="b">
            <a:normAutofit/>
          </a:bodyPr>
          <a:lstStyle>
            <a:lvl1pPr algn="r">
              <a:defRPr sz="124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532835" y="5465530"/>
            <a:ext cx="15210725" cy="858112"/>
          </a:xfrm>
        </p:spPr>
        <p:txBody>
          <a:bodyPr anchor="t">
            <a:noAutofit/>
          </a:bodyPr>
          <a:lstStyle>
            <a:lvl1pPr marL="0" indent="0" algn="r">
              <a:buNone/>
              <a:defRPr sz="4366">
                <a:solidFill>
                  <a:schemeClr val="bg1">
                    <a:lumMod val="50000"/>
                  </a:schemeClr>
                </a:solidFill>
              </a:defRPr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7715988" y="7139011"/>
            <a:ext cx="9579459" cy="1813593"/>
          </a:xfrm>
        </p:spPr>
        <p:txBody>
          <a:bodyPr/>
          <a:lstStyle>
            <a:lvl1pPr algn="ctr">
              <a:defRPr sz="842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8668" y="7613900"/>
            <a:ext cx="6310636" cy="1864154"/>
          </a:xfrm>
        </p:spPr>
        <p:txBody>
          <a:bodyPr vert="horz" lIns="91440" tIns="45720" rIns="91440" bIns="45720" rtlCol="0" anchor="ctr"/>
          <a:lstStyle>
            <a:lvl1pPr algn="r">
              <a:defRPr lang="en-US" sz="842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15361303" y="5976092"/>
            <a:ext cx="1414525" cy="777244"/>
          </a:xfrm>
        </p:spPr>
        <p:txBody>
          <a:bodyPr/>
          <a:lstStyle>
            <a:lvl1pPr>
              <a:defRPr sz="374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6582173" y="7969929"/>
            <a:ext cx="803613" cy="80362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777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30" y="6402838"/>
            <a:ext cx="16207895" cy="918164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69333" y="1069339"/>
            <a:ext cx="16204472" cy="4981682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299" y="7333076"/>
            <a:ext cx="16207926" cy="1064151"/>
          </a:xfrm>
        </p:spPr>
        <p:txBody>
          <a:bodyPr anchor="t"/>
          <a:lstStyle>
            <a:lvl1pPr marL="0" indent="0" algn="l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75712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32" y="1069341"/>
            <a:ext cx="16211316" cy="4981682"/>
          </a:xfrm>
        </p:spPr>
        <p:txBody>
          <a:bodyPr anchor="ctr">
            <a:normAutofit/>
          </a:bodyPr>
          <a:lstStyle>
            <a:lvl1pPr algn="ctr">
              <a:defRPr sz="74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298" y="6402838"/>
            <a:ext cx="16207927" cy="19858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7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038179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055" y="1069340"/>
            <a:ext cx="14851838" cy="4547898"/>
          </a:xfrm>
        </p:spPr>
        <p:txBody>
          <a:bodyPr anchor="ctr">
            <a:normAutofit/>
          </a:bodyPr>
          <a:lstStyle>
            <a:lvl1pPr algn="ctr">
              <a:defRPr sz="74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417241" y="5628976"/>
            <a:ext cx="13515466" cy="589038"/>
          </a:xfrm>
        </p:spPr>
        <p:txBody>
          <a:bodyPr anchor="t">
            <a:normAutofit/>
          </a:bodyPr>
          <a:lstStyle>
            <a:lvl1pPr marL="0" indent="0" algn="r">
              <a:buNone/>
              <a:defRPr sz="218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31" y="6402839"/>
            <a:ext cx="16211285" cy="19775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7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  <p:sp>
        <p:nvSpPr>
          <p:cNvPr id="13" name="TextBox 12"/>
          <p:cNvSpPr txBox="1"/>
          <p:nvPr/>
        </p:nvSpPr>
        <p:spPr>
          <a:xfrm>
            <a:off x="1069331" y="1391839"/>
            <a:ext cx="950516" cy="911817"/>
          </a:xfrm>
          <a:prstGeom prst="rect">
            <a:avLst/>
          </a:prstGeom>
        </p:spPr>
        <p:txBody>
          <a:bodyPr vert="horz" lIns="142577" tIns="71289" rIns="142577" bIns="7128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47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330100" y="4557445"/>
            <a:ext cx="950516" cy="911817"/>
          </a:xfrm>
          <a:prstGeom prst="rect">
            <a:avLst/>
          </a:prstGeom>
        </p:spPr>
        <p:txBody>
          <a:bodyPr vert="horz" lIns="142577" tIns="71289" rIns="142577" bIns="7128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47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05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31" y="2687936"/>
            <a:ext cx="16207893" cy="3916602"/>
          </a:xfrm>
        </p:spPr>
        <p:txBody>
          <a:bodyPr anchor="b">
            <a:normAutofit/>
          </a:bodyPr>
          <a:lstStyle>
            <a:lvl1pPr algn="l">
              <a:defRPr sz="74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31" y="6622904"/>
            <a:ext cx="16207893" cy="1778560"/>
          </a:xfrm>
        </p:spPr>
        <p:txBody>
          <a:bodyPr anchor="t">
            <a:normAutofit/>
          </a:bodyPr>
          <a:lstStyle>
            <a:lvl1pPr marL="0" indent="0" algn="l">
              <a:buNone/>
              <a:defRPr sz="2807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976397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69333" y="1069341"/>
            <a:ext cx="16207892" cy="17962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69333" y="3217368"/>
            <a:ext cx="5161300" cy="89854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742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69333" y="4115911"/>
            <a:ext cx="5161300" cy="4264462"/>
          </a:xfrm>
        </p:spPr>
        <p:txBody>
          <a:bodyPr anchor="t">
            <a:normAutofit/>
          </a:bodyPr>
          <a:lstStyle>
            <a:lvl1pPr marL="0" indent="0" algn="ctr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2812" y="3217368"/>
            <a:ext cx="5161300" cy="89854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742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02811" y="4115911"/>
            <a:ext cx="5161300" cy="4264462"/>
          </a:xfrm>
        </p:spPr>
        <p:txBody>
          <a:bodyPr anchor="t">
            <a:normAutofit/>
          </a:bodyPr>
          <a:lstStyle>
            <a:lvl1pPr marL="0" indent="0" algn="ctr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115925" y="3217368"/>
            <a:ext cx="5161300" cy="89854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742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115925" y="4115911"/>
            <a:ext cx="5161300" cy="4264462"/>
          </a:xfrm>
        </p:spPr>
        <p:txBody>
          <a:bodyPr anchor="t">
            <a:normAutofit/>
          </a:bodyPr>
          <a:lstStyle>
            <a:lvl1pPr marL="0" indent="0" algn="ctr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777617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69331" y="1069341"/>
            <a:ext cx="16211285" cy="17962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78748" y="5945494"/>
            <a:ext cx="5161300" cy="89854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430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69299" y="3217368"/>
            <a:ext cx="5161300" cy="2396153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78748" y="6844037"/>
            <a:ext cx="5161300" cy="1536337"/>
          </a:xfrm>
        </p:spPr>
        <p:txBody>
          <a:bodyPr anchor="t">
            <a:normAutofit/>
          </a:bodyPr>
          <a:lstStyle>
            <a:lvl1pPr marL="0" indent="0" algn="ctr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7160" y="5945494"/>
            <a:ext cx="5161300" cy="89854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430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604960" y="3217368"/>
            <a:ext cx="5161300" cy="2393833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04960" y="6844035"/>
            <a:ext cx="5161300" cy="1536338"/>
          </a:xfrm>
        </p:spPr>
        <p:txBody>
          <a:bodyPr anchor="t">
            <a:normAutofit/>
          </a:bodyPr>
          <a:lstStyle>
            <a:lvl1pPr marL="0" indent="0" algn="ctr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113686" y="5945494"/>
            <a:ext cx="5161300" cy="89854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430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113491" y="3217366"/>
            <a:ext cx="5161300" cy="239688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113491" y="6844032"/>
            <a:ext cx="5161300" cy="1536341"/>
          </a:xfrm>
        </p:spPr>
        <p:txBody>
          <a:bodyPr anchor="t">
            <a:normAutofit/>
          </a:bodyPr>
          <a:lstStyle>
            <a:lvl1pPr marL="0" indent="0" algn="ctr">
              <a:buNone/>
              <a:defRPr sz="2183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4023938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069331" y="3217369"/>
            <a:ext cx="16207893" cy="516300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636399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6087" y="1069341"/>
            <a:ext cx="3531138" cy="731103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069331" y="1069341"/>
            <a:ext cx="12324943" cy="731103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49251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69331" y="3217370"/>
            <a:ext cx="16207893" cy="5163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2025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33" y="1069341"/>
            <a:ext cx="16207893" cy="4979474"/>
          </a:xfrm>
        </p:spPr>
        <p:txBody>
          <a:bodyPr anchor="b">
            <a:normAutofit/>
          </a:bodyPr>
          <a:lstStyle>
            <a:lvl1pPr algn="l">
              <a:defRPr sz="8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33" y="5835165"/>
            <a:ext cx="16207893" cy="2556583"/>
          </a:xfrm>
        </p:spPr>
        <p:txBody>
          <a:bodyPr anchor="t">
            <a:normAutofit/>
          </a:bodyPr>
          <a:lstStyle>
            <a:lvl1pPr marL="0" indent="0" algn="l">
              <a:buNone/>
              <a:defRPr sz="3118">
                <a:solidFill>
                  <a:schemeClr val="bg1">
                    <a:lumMod val="50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69450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69331" y="1069340"/>
            <a:ext cx="16211285" cy="1805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69330" y="3217370"/>
            <a:ext cx="7934551" cy="516300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346068" y="3217370"/>
            <a:ext cx="7931158" cy="516300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73106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69333" y="1069340"/>
            <a:ext cx="16207893" cy="1805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1942" y="3217369"/>
            <a:ext cx="7571939" cy="106028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054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069333" y="4462184"/>
            <a:ext cx="7934548" cy="39181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95683" y="3217369"/>
            <a:ext cx="7584932" cy="106028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054" b="0">
                <a:solidFill>
                  <a:schemeClr val="accent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346066" y="4462184"/>
            <a:ext cx="7934549" cy="39181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8886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43989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09768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559" y="1069340"/>
            <a:ext cx="6434785" cy="3154774"/>
          </a:xfrm>
        </p:spPr>
        <p:txBody>
          <a:bodyPr anchor="b">
            <a:normAutofit/>
          </a:bodyPr>
          <a:lstStyle>
            <a:lvl1pPr algn="ctr">
              <a:defRPr sz="5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868156" y="1069341"/>
            <a:ext cx="9409068" cy="7311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1558" y="4224115"/>
            <a:ext cx="6434787" cy="4156257"/>
          </a:xfrm>
        </p:spPr>
        <p:txBody>
          <a:bodyPr anchor="t">
            <a:normAutofit/>
          </a:bodyPr>
          <a:lstStyle>
            <a:lvl1pPr marL="0" indent="0" algn="ctr">
              <a:buNone/>
              <a:defRPr sz="2807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73719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30" y="1069340"/>
            <a:ext cx="9893879" cy="3154774"/>
          </a:xfrm>
        </p:spPr>
        <p:txBody>
          <a:bodyPr anchor="b">
            <a:normAutofit/>
          </a:bodyPr>
          <a:lstStyle>
            <a:lvl1pPr algn="ctr">
              <a:defRPr sz="5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6834" y="1"/>
            <a:ext cx="5610391" cy="7907835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32" y="4224115"/>
            <a:ext cx="9893878" cy="368372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7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74918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10313" cy="106934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39600" y="1"/>
            <a:ext cx="18719280" cy="10359845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31" y="1069341"/>
            <a:ext cx="16211285" cy="179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31" y="3217370"/>
            <a:ext cx="16211286" cy="5163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79498" y="8977176"/>
            <a:ext cx="5901118" cy="777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89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333" y="8977176"/>
            <a:ext cx="8575408" cy="777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89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03161" y="8977176"/>
            <a:ext cx="1414525" cy="777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89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38100">
              <a:lnSpc>
                <a:spcPts val="1235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08160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842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120000"/>
        </a:lnSpc>
        <a:spcBef>
          <a:spcPts val="1559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311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80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49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8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8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8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8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8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120000"/>
        </a:lnSpc>
        <a:spcBef>
          <a:spcPts val="78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18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8756" y="317500"/>
            <a:ext cx="10744200" cy="344812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200"/>
              </a:lnSpc>
              <a:spcBef>
                <a:spcPts val="85"/>
              </a:spcBef>
            </a:pPr>
            <a:r>
              <a:rPr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cs typeface="Calibri"/>
              </a:rPr>
              <a:t>Generative Adversarial Neural  Networks on FPGA</a:t>
            </a:r>
          </a:p>
          <a:p>
            <a:pPr algn="ctr">
              <a:lnSpc>
                <a:spcPts val="1664"/>
              </a:lnSpc>
            </a:pPr>
            <a:r>
              <a:rPr sz="2800" spc="40" dirty="0">
                <a:latin typeface="Calibri"/>
                <a:cs typeface="Calibri"/>
              </a:rPr>
              <a:t>Embedded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Deep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60" dirty="0">
                <a:latin typeface="Calibri"/>
                <a:cs typeface="Calibri"/>
              </a:rPr>
              <a:t>Learning</a:t>
            </a:r>
            <a:endParaRPr sz="2800" dirty="0">
              <a:latin typeface="Calibri"/>
              <a:cs typeface="Calibri"/>
            </a:endParaRPr>
          </a:p>
          <a:p>
            <a:pPr marL="1287145" marR="1280160" algn="ctr">
              <a:lnSpc>
                <a:spcPct val="166900"/>
              </a:lnSpc>
              <a:spcBef>
                <a:spcPts val="745"/>
              </a:spcBef>
            </a:pPr>
            <a:r>
              <a:rPr sz="3200" spc="35" dirty="0">
                <a:latin typeface="Calibri"/>
                <a:cs typeface="Calibri"/>
              </a:rPr>
              <a:t>Alessandro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Mileto </a:t>
            </a:r>
            <a:endParaRPr lang="en-US" sz="3200" spc="30" dirty="0">
              <a:latin typeface="Calibri"/>
              <a:cs typeface="Calibri"/>
            </a:endParaRPr>
          </a:p>
          <a:p>
            <a:pPr marL="1287145" marR="1280160" algn="ctr">
              <a:lnSpc>
                <a:spcPct val="166900"/>
              </a:lnSpc>
              <a:spcBef>
                <a:spcPts val="745"/>
              </a:spcBef>
            </a:pPr>
            <a:r>
              <a:rPr sz="3200" spc="-300" dirty="0">
                <a:latin typeface="Calibri"/>
                <a:cs typeface="Calibri"/>
              </a:rPr>
              <a:t> </a:t>
            </a:r>
            <a:r>
              <a:rPr sz="3200" spc="40" dirty="0">
                <a:latin typeface="Calibri"/>
                <a:cs typeface="Calibri"/>
              </a:rPr>
              <a:t>March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03,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2023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3053" y="3779408"/>
            <a:ext cx="6352659" cy="3826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41062" y="7861300"/>
            <a:ext cx="32054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30" dirty="0">
                <a:latin typeface="Calibri"/>
                <a:cs typeface="Calibri"/>
              </a:rPr>
              <a:t>Credits: 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https://sthalles.github.io/intro-to-gans/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12081" y="8292008"/>
            <a:ext cx="2527478" cy="746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87272" y="8330388"/>
            <a:ext cx="1353312" cy="6743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12" y="1069341"/>
            <a:ext cx="16211285" cy="17962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Quantization: integers are cool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AD747F-2341-B991-6D5D-3738CFB6E4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1156" y="2356820"/>
            <a:ext cx="16207893" cy="5163002"/>
          </a:xfrm>
        </p:spPr>
        <p:txBody>
          <a:bodyPr/>
          <a:lstStyle/>
          <a:p>
            <a:r>
              <a:rPr lang="en-US" sz="4800" dirty="0"/>
              <a:t>Deep learning uses floating point precision</a:t>
            </a:r>
          </a:p>
          <a:p>
            <a:r>
              <a:rPr lang="en-US" sz="4800" dirty="0"/>
              <a:t>Integer arithmetic is fine for most applications </a:t>
            </a:r>
          </a:p>
          <a:p>
            <a:r>
              <a:rPr lang="en-US" sz="4800" dirty="0"/>
              <a:t>We need to go from floats to integers</a:t>
            </a:r>
          </a:p>
          <a:p>
            <a:endParaRPr lang="en-US" sz="36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4404F2-A443-884F-7745-97FF0D328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556" y="5215223"/>
            <a:ext cx="6734041" cy="31213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787417-FAEE-03B3-42E6-38BEBC744339}"/>
              </a:ext>
            </a:extLst>
          </p:cNvPr>
          <p:cNvSpPr txBox="1"/>
          <p:nvPr/>
        </p:nvSpPr>
        <p:spPr>
          <a:xfrm>
            <a:off x="11176952" y="8415923"/>
            <a:ext cx="9555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https://docs.xilinx.com/r/2.5-English/ug1414-vitis-ai/Vitis-AI-Quantizer</a:t>
            </a:r>
          </a:p>
        </p:txBody>
      </p:sp>
    </p:spTree>
    <p:extLst>
      <p:ext uri="{BB962C8B-B14F-4D97-AF65-F5344CB8AC3E}">
        <p14:creationId xmlns:p14="http://schemas.microsoft.com/office/powerpoint/2010/main" val="107302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4C89-94E8-D8AE-0968-C2538A40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56" y="317500"/>
            <a:ext cx="17678399" cy="17962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Quantized partitioned computation graph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2DC5-E838-CDBB-116C-CA1ECB9E89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2608" y="1993900"/>
            <a:ext cx="16207893" cy="9101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Only the top of the network is not run on </a:t>
            </a:r>
            <a:r>
              <a:rPr lang="en-US" sz="4400" dirty="0" err="1"/>
              <a:t>dpu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6FCB5-1F24-27F3-88B1-3A3BDD586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156" y="3517900"/>
            <a:ext cx="4747671" cy="5951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08793B-10FE-4245-CE6D-BE23FD1A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556" y="3136900"/>
            <a:ext cx="4747670" cy="61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4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12" y="698499"/>
            <a:ext cx="16211285" cy="179621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Dpu</a:t>
            </a:r>
            <a:r>
              <a:rPr lang="en-US" dirty="0"/>
              <a:t>: One soft core to rule them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404A-48A3-659C-29DE-0C5B5193A6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37554" y="2100800"/>
            <a:ext cx="14935200" cy="113873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000" dirty="0"/>
              <a:t>Ip by Xilinx for accelerating tensor operations in integer arithmetic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A461EFF-81F6-FF18-442B-FACC55892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254" y="3904872"/>
            <a:ext cx="8287543" cy="435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5006442D-D36C-989C-C136-43000F6F7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69" y="3894631"/>
            <a:ext cx="5334000" cy="61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4EF8B7-9811-BAB1-AFD1-4B1F988D2182}"/>
              </a:ext>
            </a:extLst>
          </p:cNvPr>
          <p:cNvSpPr txBox="1"/>
          <p:nvPr/>
        </p:nvSpPr>
        <p:spPr>
          <a:xfrm>
            <a:off x="9251976" y="8282099"/>
            <a:ext cx="9549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Images: https://docs.xilinx.com/r/en-US/pg338-dpu/Hardware-Architecture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3C37EB-2ED4-61D0-70FE-1555AC419A6B}"/>
              </a:ext>
            </a:extLst>
          </p:cNvPr>
          <p:cNvSpPr txBox="1">
            <a:spLocks/>
          </p:cNvSpPr>
          <p:nvPr/>
        </p:nvSpPr>
        <p:spPr>
          <a:xfrm>
            <a:off x="1961356" y="2908300"/>
            <a:ext cx="14935200" cy="113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6433" indent="-356433" algn="l" defTabSz="1425732" rtl="0" eaLnBrk="1" latinLnBrk="0" hangingPunct="1">
              <a:lnSpc>
                <a:spcPct val="120000"/>
              </a:lnSpc>
              <a:spcBef>
                <a:spcPts val="1559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3118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069299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80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782166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495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95032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07898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920764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633631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346497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059363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This work leverages a single core </a:t>
            </a:r>
            <a:r>
              <a:rPr lang="en-US" sz="4400" b="1" dirty="0">
                <a:solidFill>
                  <a:srgbClr val="0070C0"/>
                </a:solidFill>
              </a:rPr>
              <a:t>DPUCZDX8G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20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12" y="1069341"/>
            <a:ext cx="16211285" cy="179621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Pynq</a:t>
            </a:r>
            <a:r>
              <a:rPr lang="en-US" dirty="0"/>
              <a:t>: the anti headaches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404A-48A3-659C-29DE-0C5B5193A6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7241" y="2865553"/>
            <a:ext cx="8435825" cy="11387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Running the network is as easy as…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054F08-B550-DA17-7F06-7A0580F31F2B}"/>
              </a:ext>
            </a:extLst>
          </p:cNvPr>
          <p:cNvSpPr txBox="1">
            <a:spLocks/>
          </p:cNvSpPr>
          <p:nvPr/>
        </p:nvSpPr>
        <p:spPr>
          <a:xfrm>
            <a:off x="5287241" y="7632700"/>
            <a:ext cx="8435825" cy="11387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56433" indent="-356433" algn="l" defTabSz="1425732" rtl="0" eaLnBrk="1" latinLnBrk="0" hangingPunct="1">
              <a:lnSpc>
                <a:spcPct val="120000"/>
              </a:lnSpc>
              <a:spcBef>
                <a:spcPts val="1559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3118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069299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80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782166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495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95032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07898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920764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633631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346497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059363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200" dirty="0"/>
              <a:t>NO more tears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510E3-BF22-F1FF-D70A-BE78B8F9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56" y="4432300"/>
            <a:ext cx="13868400" cy="24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12" y="1069341"/>
            <a:ext cx="16211285" cy="17962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Unleash the beast: ultra96v2 at 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9DDE96-DFC3-FB64-7266-F83556823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172" y="2930883"/>
            <a:ext cx="15475968" cy="1796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76CA19-B2EB-1155-D68C-85C4A41E9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657" y="5173783"/>
            <a:ext cx="14240401" cy="14783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FAF0A0-5765-B3D8-0A7B-0509EAE38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807" y="7142048"/>
            <a:ext cx="1367210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5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0ABD-9A3B-B22D-A1CF-CD9E4F2B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331" y="622300"/>
            <a:ext cx="16211285" cy="1796212"/>
          </a:xfrm>
        </p:spPr>
        <p:txBody>
          <a:bodyPr/>
          <a:lstStyle/>
          <a:p>
            <a:r>
              <a:rPr lang="en-US" dirty="0"/>
              <a:t>A very tiny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45C0-E347-597B-497F-F7526247F0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328" y="2146300"/>
            <a:ext cx="16207893" cy="1595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generating one image on </a:t>
            </a:r>
            <a:r>
              <a:rPr lang="en-US" sz="3600" dirty="0" err="1"/>
              <a:t>cpu</a:t>
            </a:r>
            <a:r>
              <a:rPr lang="en-US" sz="3600" dirty="0"/>
              <a:t> takes two and a half more than on </a:t>
            </a:r>
            <a:r>
              <a:rPr lang="en-US" sz="3600" dirty="0" err="1"/>
              <a:t>dpu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0F470-5DD0-240A-81E5-44B34F28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503" y="8013700"/>
            <a:ext cx="13019306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18A13-AB37-8D49-2D31-BCD131D18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352" y="3975100"/>
            <a:ext cx="13221846" cy="1653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AE23E7-0CBC-3CD3-0FD6-12BEFCAF5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352" y="5880100"/>
            <a:ext cx="13221846" cy="172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3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12" y="1069341"/>
            <a:ext cx="16211285" cy="1796212"/>
          </a:xfrm>
        </p:spPr>
        <p:txBody>
          <a:bodyPr/>
          <a:lstStyle/>
          <a:p>
            <a:pPr algn="ctr"/>
            <a:r>
              <a:rPr lang="en-US" dirty="0"/>
              <a:t>One last word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404A-48A3-659C-29DE-0C5B5193A6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7243" y="2865553"/>
            <a:ext cx="8435825" cy="11387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Giving back: is it important?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054F08-B550-DA17-7F06-7A0580F31F2B}"/>
              </a:ext>
            </a:extLst>
          </p:cNvPr>
          <p:cNvSpPr txBox="1">
            <a:spLocks/>
          </p:cNvSpPr>
          <p:nvPr/>
        </p:nvSpPr>
        <p:spPr>
          <a:xfrm>
            <a:off x="4957060" y="4092400"/>
            <a:ext cx="8435825" cy="11387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56433" indent="-356433" algn="l" defTabSz="1425732" rtl="0" eaLnBrk="1" latinLnBrk="0" hangingPunct="1">
              <a:lnSpc>
                <a:spcPct val="120000"/>
              </a:lnSpc>
              <a:spcBef>
                <a:spcPts val="1559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3118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069299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80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782166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495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95032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07898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920764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633631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346497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059363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200" dirty="0"/>
              <a:t>NO!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A7DA74-5A9E-59DB-0EB1-B52A3A01FEB1}"/>
              </a:ext>
            </a:extLst>
          </p:cNvPr>
          <p:cNvSpPr txBox="1">
            <a:spLocks/>
          </p:cNvSpPr>
          <p:nvPr/>
        </p:nvSpPr>
        <p:spPr>
          <a:xfrm>
            <a:off x="4957060" y="5366774"/>
            <a:ext cx="8435825" cy="11387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56433" indent="-356433" algn="l" defTabSz="1425732" rtl="0" eaLnBrk="1" latinLnBrk="0" hangingPunct="1">
              <a:lnSpc>
                <a:spcPct val="120000"/>
              </a:lnSpc>
              <a:spcBef>
                <a:spcPts val="1559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3118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069299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80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782166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495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95032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07898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920764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633631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346497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059363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200" dirty="0"/>
              <a:t>It is </a:t>
            </a:r>
            <a:r>
              <a:rPr lang="en-US" sz="7200" u="sng" dirty="0"/>
              <a:t>crucial</a:t>
            </a:r>
            <a:r>
              <a:rPr lang="en-US" sz="7200" dirty="0"/>
              <a:t>! </a:t>
            </a:r>
          </a:p>
        </p:txBody>
      </p:sp>
      <p:pic>
        <p:nvPicPr>
          <p:cNvPr id="8194" name="Picture 2" descr="Community Partners - DTRIC Insurance">
            <a:extLst>
              <a:ext uri="{FF2B5EF4-FFF2-40B4-BE49-F238E27FC236}">
                <a16:creationId xmlns:a16="http://schemas.microsoft.com/office/drawing/2014/main" id="{93554063-1F3A-B56A-BBAB-1A92AEC6D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546" y="6641148"/>
            <a:ext cx="4797409" cy="29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17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0ABD-9A3B-B22D-A1CF-CD9E4F2B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956" y="1384300"/>
            <a:ext cx="14630400" cy="5346700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Thanks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231363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12" y="1069341"/>
            <a:ext cx="16211285" cy="1796212"/>
          </a:xfrm>
        </p:spPr>
        <p:txBody>
          <a:bodyPr/>
          <a:lstStyle/>
          <a:p>
            <a:pPr algn="ctr"/>
            <a:r>
              <a:rPr lang="en-US" dirty="0"/>
              <a:t>GENERATIVE ADVERSARIAL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404A-48A3-659C-29DE-0C5B5193A6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1156" y="2963857"/>
            <a:ext cx="10591800" cy="5173060"/>
          </a:xfrm>
        </p:spPr>
        <p:txBody>
          <a:bodyPr>
            <a:normAutofit lnSpcReduction="10000"/>
          </a:bodyPr>
          <a:lstStyle/>
          <a:p>
            <a:r>
              <a:rPr lang="en-US" sz="4800" dirty="0"/>
              <a:t>THE HOLY GRAIL OF IMAGE GENERATION</a:t>
            </a:r>
          </a:p>
          <a:p>
            <a:r>
              <a:rPr lang="en-US" sz="4800" dirty="0"/>
              <a:t>Discriminator and generator</a:t>
            </a:r>
          </a:p>
          <a:p>
            <a:r>
              <a:rPr lang="en-US" sz="4800" dirty="0"/>
              <a:t>Data generation from noise</a:t>
            </a:r>
          </a:p>
          <a:p>
            <a:r>
              <a:rPr lang="en-US" sz="4800" dirty="0"/>
              <a:t>Training is a minimax game</a:t>
            </a:r>
          </a:p>
          <a:p>
            <a:r>
              <a:rPr lang="en-US" sz="4800" dirty="0"/>
              <a:t>Convergence Is cumbersome </a:t>
            </a:r>
          </a:p>
          <a:p>
            <a:pPr algn="ctr"/>
            <a:endParaRPr lang="en-US" sz="4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9886D1-3724-F942-B3F8-B7687E6AD972}"/>
              </a:ext>
            </a:extLst>
          </p:cNvPr>
          <p:cNvSpPr txBox="1">
            <a:spLocks/>
          </p:cNvSpPr>
          <p:nvPr/>
        </p:nvSpPr>
        <p:spPr>
          <a:xfrm>
            <a:off x="818356" y="4411657"/>
            <a:ext cx="8435825" cy="113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6433" indent="-356433" algn="l" defTabSz="1425732" rtl="0" eaLnBrk="1" latinLnBrk="0" hangingPunct="1">
              <a:lnSpc>
                <a:spcPct val="120000"/>
              </a:lnSpc>
              <a:spcBef>
                <a:spcPts val="1559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3118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069299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80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782166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495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95032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07898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920764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633631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346497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059363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11A0A3-919A-95BC-0432-7692A6F9D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992" y="2699573"/>
            <a:ext cx="8240569" cy="3719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53E547-58B0-253D-8D6E-ECF58D091D3F}"/>
              </a:ext>
            </a:extLst>
          </p:cNvPr>
          <p:cNvSpPr txBox="1"/>
          <p:nvPr/>
        </p:nvSpPr>
        <p:spPr>
          <a:xfrm>
            <a:off x="10318751" y="6517527"/>
            <a:ext cx="770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Credits: https://medium.com/analytics-vidhya/introduction-to-generative-adversarial-networks-gans-852c8a29bd70</a:t>
            </a:r>
          </a:p>
        </p:txBody>
      </p:sp>
    </p:spTree>
    <p:extLst>
      <p:ext uri="{BB962C8B-B14F-4D97-AF65-F5344CB8AC3E}">
        <p14:creationId xmlns:p14="http://schemas.microsoft.com/office/powerpoint/2010/main" val="18188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13" y="296756"/>
            <a:ext cx="16211285" cy="1796212"/>
          </a:xfrm>
        </p:spPr>
        <p:txBody>
          <a:bodyPr/>
          <a:lstStyle/>
          <a:p>
            <a:r>
              <a:rPr lang="en-US" dirty="0"/>
              <a:t>Gan: what for?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4C6E05-BBF4-423A-5A13-0090E393C7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3556" y="2765199"/>
            <a:ext cx="16207893" cy="5163002"/>
          </a:xfrm>
        </p:spPr>
        <p:txBody>
          <a:bodyPr/>
          <a:lstStyle/>
          <a:p>
            <a:r>
              <a:rPr lang="en-US" sz="4800" dirty="0"/>
              <a:t>Images generation</a:t>
            </a:r>
          </a:p>
          <a:p>
            <a:r>
              <a:rPr lang="en-US" sz="4800" dirty="0"/>
              <a:t>Planning</a:t>
            </a:r>
          </a:p>
          <a:p>
            <a:r>
              <a:rPr lang="en-US" sz="4800" dirty="0"/>
              <a:t>Anomaly detection</a:t>
            </a:r>
          </a:p>
          <a:p>
            <a:r>
              <a:rPr lang="en-US" sz="4400" dirty="0">
                <a:solidFill>
                  <a:srgbClr val="FF0000"/>
                </a:solidFill>
              </a:rPr>
              <a:t>imbalanced datasets augmentation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E4AFF3-A869-F3B4-9DB6-CA535F1F7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156" y="774700"/>
            <a:ext cx="8340051" cy="47491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97A577-891D-3C51-0D9E-7E7BA3803C82}"/>
              </a:ext>
            </a:extLst>
          </p:cNvPr>
          <p:cNvSpPr txBox="1"/>
          <p:nvPr/>
        </p:nvSpPr>
        <p:spPr>
          <a:xfrm>
            <a:off x="9281391" y="5556261"/>
            <a:ext cx="95495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Credits: https://mobilemonitoringsolutions.com/wp-content/uploads/2019/01/data_imbalance3.png</a:t>
            </a:r>
          </a:p>
        </p:txBody>
      </p:sp>
    </p:spTree>
    <p:extLst>
      <p:ext uri="{BB962C8B-B14F-4D97-AF65-F5344CB8AC3E}">
        <p14:creationId xmlns:p14="http://schemas.microsoft.com/office/powerpoint/2010/main" val="359521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FAC5-3775-0DFE-BBD9-60B2B4F6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939" y="1003300"/>
            <a:ext cx="16211285" cy="1796212"/>
          </a:xfrm>
        </p:spPr>
        <p:txBody>
          <a:bodyPr/>
          <a:lstStyle/>
          <a:p>
            <a:r>
              <a:rPr lang="en-US" dirty="0"/>
              <a:t>Gan: examples 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FCA93-CE33-24BA-99A9-36BEA2CB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845" y="976671"/>
            <a:ext cx="10039350" cy="6917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0F3CC9-F03B-B204-8403-F9A22D7EE73C}"/>
              </a:ext>
            </a:extLst>
          </p:cNvPr>
          <p:cNvSpPr txBox="1"/>
          <p:nvPr/>
        </p:nvSpPr>
        <p:spPr>
          <a:xfrm>
            <a:off x="432260" y="8285912"/>
            <a:ext cx="9549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Credits for the images: https://machinelearningmastery.com/impressive-applications-of-generative-adversarial-networks/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FC050C-E586-36EB-BBC1-6E51FFA80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6" y="2799512"/>
            <a:ext cx="7028930" cy="369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6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12" y="1069341"/>
            <a:ext cx="16211285" cy="17962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Embedded deep learning: oh dear, why?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B12DDA-0871-1C02-1614-5C4FAAD3B6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4517" y="2493212"/>
            <a:ext cx="16207893" cy="5163002"/>
          </a:xfrm>
        </p:spPr>
        <p:txBody>
          <a:bodyPr>
            <a:normAutofit/>
          </a:bodyPr>
          <a:lstStyle/>
          <a:p>
            <a:r>
              <a:rPr lang="en-US" sz="4000" dirty="0"/>
              <a:t>Modern applications require low latencies </a:t>
            </a:r>
          </a:p>
          <a:p>
            <a:r>
              <a:rPr lang="en-US" sz="4000" dirty="0"/>
              <a:t>Privacy matters: keep data close to the user</a:t>
            </a:r>
          </a:p>
          <a:p>
            <a:r>
              <a:rPr lang="en-US" sz="4000" dirty="0"/>
              <a:t>Some embedded devices have programmable fabric</a:t>
            </a:r>
          </a:p>
          <a:p>
            <a:r>
              <a:rPr lang="en-US" sz="4000" dirty="0"/>
              <a:t> model complexity has to be tuned appropriately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32C027-3B6B-FA4D-750A-521FFB3ECBE8}"/>
              </a:ext>
            </a:extLst>
          </p:cNvPr>
          <p:cNvSpPr txBox="1">
            <a:spLocks/>
          </p:cNvSpPr>
          <p:nvPr/>
        </p:nvSpPr>
        <p:spPr>
          <a:xfrm>
            <a:off x="4487058" y="7023100"/>
            <a:ext cx="10036192" cy="2296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56433" indent="-356433" algn="l" defTabSz="1425732" rtl="0" eaLnBrk="1" latinLnBrk="0" hangingPunct="1">
              <a:lnSpc>
                <a:spcPct val="120000"/>
              </a:lnSpc>
              <a:spcBef>
                <a:spcPts val="1559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3118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069299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80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782166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495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95032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07898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920764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633631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346497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059363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200" dirty="0">
                <a:solidFill>
                  <a:schemeClr val="accent1"/>
                </a:solidFill>
              </a:rPr>
              <a:t>Did somebody say </a:t>
            </a:r>
            <a:r>
              <a:rPr lang="en-US" sz="7200" dirty="0" err="1">
                <a:solidFill>
                  <a:schemeClr val="accent1"/>
                </a:solidFill>
              </a:rPr>
              <a:t>fpga</a:t>
            </a:r>
            <a:r>
              <a:rPr lang="en-US" sz="7200" dirty="0">
                <a:solidFill>
                  <a:schemeClr val="accent1"/>
                </a:solidFill>
              </a:rPr>
              <a:t>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19F59F-0D8C-94A7-6A4F-9D2EC492A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956" y="2488666"/>
            <a:ext cx="5487818" cy="30059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8E2B75-6D82-D87B-62F5-A194E749F56E}"/>
              </a:ext>
            </a:extLst>
          </p:cNvPr>
          <p:cNvSpPr txBox="1"/>
          <p:nvPr/>
        </p:nvSpPr>
        <p:spPr>
          <a:xfrm>
            <a:off x="8678463" y="5864420"/>
            <a:ext cx="9540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Credits: https://www.plugandplaytechcenter.com/resources/tinyml-making-smart-devices-tinier-ever/</a:t>
            </a:r>
          </a:p>
        </p:txBody>
      </p:sp>
    </p:spTree>
    <p:extLst>
      <p:ext uri="{BB962C8B-B14F-4D97-AF65-F5344CB8AC3E}">
        <p14:creationId xmlns:p14="http://schemas.microsoft.com/office/powerpoint/2010/main" val="154101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12" y="1069341"/>
            <a:ext cx="16211285" cy="17962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Slow down: Taming Model complexity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CC7D05E-B7E3-E3DE-131F-9ACDE12C7A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4517" y="2493212"/>
            <a:ext cx="16207893" cy="5163002"/>
          </a:xfrm>
        </p:spPr>
        <p:txBody>
          <a:bodyPr>
            <a:normAutofit/>
          </a:bodyPr>
          <a:lstStyle/>
          <a:p>
            <a:r>
              <a:rPr lang="en-US" sz="4000" dirty="0"/>
              <a:t>Modern applications are demanding</a:t>
            </a:r>
          </a:p>
          <a:p>
            <a:r>
              <a:rPr lang="en-US" sz="4000" dirty="0"/>
              <a:t>Deep learning models are complex</a:t>
            </a:r>
          </a:p>
          <a:p>
            <a:r>
              <a:rPr lang="en-US" sz="4000" dirty="0"/>
              <a:t>Embedded devices are constrained </a:t>
            </a:r>
          </a:p>
          <a:p>
            <a:endParaRPr lang="en-US" sz="4000" dirty="0"/>
          </a:p>
        </p:txBody>
      </p:sp>
      <p:pic>
        <p:nvPicPr>
          <p:cNvPr id="5122" name="Picture 2" descr="Visualizing Artificial Neural Networks (ANNs) with just One Line of ...">
            <a:extLst>
              <a:ext uri="{FF2B5EF4-FFF2-40B4-BE49-F238E27FC236}">
                <a16:creationId xmlns:a16="http://schemas.microsoft.com/office/drawing/2014/main" id="{FD06E7BF-32A9-081E-F7D1-B3EB8C9CA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997" y="2521152"/>
            <a:ext cx="6869408" cy="482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7350A3-8790-67E8-B30C-4F13C764B2A9}"/>
              </a:ext>
            </a:extLst>
          </p:cNvPr>
          <p:cNvSpPr txBox="1"/>
          <p:nvPr/>
        </p:nvSpPr>
        <p:spPr>
          <a:xfrm>
            <a:off x="9047956" y="7501171"/>
            <a:ext cx="9540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https://towardsdatascience.com/visualizing-artificial-neural-networks-anns-with-just-one-line-of-code-b4233607209e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3E2C166-53D1-75BB-E477-48365F131E5E}"/>
              </a:ext>
            </a:extLst>
          </p:cNvPr>
          <p:cNvSpPr txBox="1">
            <a:spLocks/>
          </p:cNvSpPr>
          <p:nvPr/>
        </p:nvSpPr>
        <p:spPr>
          <a:xfrm>
            <a:off x="970756" y="6032500"/>
            <a:ext cx="16211285" cy="179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42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2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Who is </a:t>
            </a:r>
            <a:r>
              <a:rPr lang="en-US" dirty="0" err="1"/>
              <a:t>gonna</a:t>
            </a:r>
            <a:r>
              <a:rPr lang="en-US" dirty="0"/>
              <a:t> save us now?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DDE23F-08EE-9B3F-5CC8-0E5AA8FA9180}"/>
              </a:ext>
            </a:extLst>
          </p:cNvPr>
          <p:cNvSpPr txBox="1">
            <a:spLocks/>
          </p:cNvSpPr>
          <p:nvPr/>
        </p:nvSpPr>
        <p:spPr>
          <a:xfrm>
            <a:off x="1580356" y="7378685"/>
            <a:ext cx="16211285" cy="179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42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2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Did somebody say </a:t>
            </a:r>
            <a:r>
              <a:rPr lang="en-US" dirty="0" err="1"/>
              <a:t>fpga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163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72444" y="323502"/>
            <a:ext cx="16211285" cy="1796212"/>
          </a:xfrm>
        </p:spPr>
        <p:txBody>
          <a:bodyPr/>
          <a:lstStyle/>
          <a:p>
            <a:pPr algn="ctr"/>
            <a:r>
              <a:rPr lang="en-US" dirty="0" err="1"/>
              <a:t>Fpga</a:t>
            </a:r>
            <a:r>
              <a:rPr lang="en-US" dirty="0"/>
              <a:t>: programmable magic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CCA8A90-7B9A-8E97-E35B-9B5317C679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4517" y="2493212"/>
            <a:ext cx="16207893" cy="5163002"/>
          </a:xfrm>
        </p:spPr>
        <p:txBody>
          <a:bodyPr>
            <a:normAutofit/>
          </a:bodyPr>
          <a:lstStyle/>
          <a:p>
            <a:r>
              <a:rPr lang="en-US" sz="4000" dirty="0"/>
              <a:t>Tailor made hardware acceleration</a:t>
            </a:r>
          </a:p>
          <a:p>
            <a:r>
              <a:rPr lang="en-US" sz="4000" dirty="0"/>
              <a:t>Limited Power consumption</a:t>
            </a:r>
          </a:p>
          <a:p>
            <a:r>
              <a:rPr lang="en-US" sz="4000" dirty="0"/>
              <a:t>No smooth sailing </a:t>
            </a:r>
          </a:p>
          <a:p>
            <a:endParaRPr 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7AE906-1399-9948-45EC-D523F5672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953" y="5072173"/>
            <a:ext cx="4191000" cy="46196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64C8757-09E3-1929-FBE7-9D12CA656890}"/>
              </a:ext>
            </a:extLst>
          </p:cNvPr>
          <p:cNvSpPr txBox="1">
            <a:spLocks/>
          </p:cNvSpPr>
          <p:nvPr/>
        </p:nvSpPr>
        <p:spPr>
          <a:xfrm>
            <a:off x="1427956" y="6946900"/>
            <a:ext cx="16211285" cy="179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42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2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Why so serious?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BB39B4-9C38-EC1B-F3B8-62D78C650DF1}"/>
              </a:ext>
            </a:extLst>
          </p:cNvPr>
          <p:cNvSpPr txBox="1"/>
          <p:nvPr/>
        </p:nvSpPr>
        <p:spPr>
          <a:xfrm>
            <a:off x="9962356" y="9392441"/>
            <a:ext cx="9540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https://2.bp.blogspot.com/-WaXzouU9D3Y/UTZbaLVpRvI/AAAAAAAAANI/PB3p9nzT3oM/s1600/steep+learning+curve.jpg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89F17D-B7D6-CBC2-FCE3-D908FF76E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756" y="780484"/>
            <a:ext cx="5410200" cy="33543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0C7212-0454-76C0-E0C8-BA014B5882A2}"/>
              </a:ext>
            </a:extLst>
          </p:cNvPr>
          <p:cNvSpPr txBox="1"/>
          <p:nvPr/>
        </p:nvSpPr>
        <p:spPr>
          <a:xfrm>
            <a:off x="7196296" y="4235180"/>
            <a:ext cx="10713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https://semiconductorclub.com/what-is-fpga-introduction-to-fpgas/</a:t>
            </a:r>
          </a:p>
        </p:txBody>
      </p:sp>
    </p:spTree>
    <p:extLst>
      <p:ext uri="{BB962C8B-B14F-4D97-AF65-F5344CB8AC3E}">
        <p14:creationId xmlns:p14="http://schemas.microsoft.com/office/powerpoint/2010/main" val="323568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13" y="241300"/>
            <a:ext cx="16211285" cy="1796212"/>
          </a:xfrm>
        </p:spPr>
        <p:txBody>
          <a:bodyPr/>
          <a:lstStyle/>
          <a:p>
            <a:pPr algn="ctr"/>
            <a:r>
              <a:rPr lang="en-US" dirty="0"/>
              <a:t>Brace yourself: </a:t>
            </a:r>
            <a:r>
              <a:rPr lang="en-US" dirty="0" err="1"/>
              <a:t>vitis</a:t>
            </a:r>
            <a:r>
              <a:rPr lang="en-US" dirty="0"/>
              <a:t> ai+ </a:t>
            </a:r>
            <a:r>
              <a:rPr lang="en-US" dirty="0" err="1"/>
              <a:t>Pynq</a:t>
            </a:r>
            <a:r>
              <a:rPr lang="en-US" dirty="0"/>
              <a:t> </a:t>
            </a:r>
            <a:r>
              <a:rPr lang="en-US" dirty="0" err="1"/>
              <a:t>dpu</a:t>
            </a:r>
            <a:r>
              <a:rPr lang="en-US" dirty="0"/>
              <a:t>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E77CBF-18C2-3FE1-AB36-2D942E4FEC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4956" y="4249471"/>
            <a:ext cx="16207893" cy="5163002"/>
          </a:xfrm>
        </p:spPr>
        <p:txBody>
          <a:bodyPr>
            <a:normAutofit/>
          </a:bodyPr>
          <a:lstStyle/>
          <a:p>
            <a:r>
              <a:rPr lang="en-US" sz="4400" dirty="0"/>
              <a:t>inspection</a:t>
            </a:r>
          </a:p>
          <a:p>
            <a:r>
              <a:rPr lang="en-US" sz="4400" dirty="0"/>
              <a:t>Quantization</a:t>
            </a:r>
          </a:p>
          <a:p>
            <a:r>
              <a:rPr lang="en-US" sz="4400" dirty="0"/>
              <a:t>Optimization (license required) </a:t>
            </a:r>
          </a:p>
          <a:p>
            <a:r>
              <a:rPr lang="en-US" sz="4400" dirty="0"/>
              <a:t>Compilation for </a:t>
            </a:r>
            <a:r>
              <a:rPr lang="en-US" sz="4400" dirty="0" err="1"/>
              <a:t>dpu</a:t>
            </a:r>
            <a:endParaRPr lang="en-US" sz="4400" dirty="0"/>
          </a:p>
        </p:txBody>
      </p:sp>
      <p:pic>
        <p:nvPicPr>
          <p:cNvPr id="9218" name="Picture 2" descr="Xilinx Vitis AI Now Available for Download">
            <a:extLst>
              <a:ext uri="{FF2B5EF4-FFF2-40B4-BE49-F238E27FC236}">
                <a16:creationId xmlns:a16="http://schemas.microsoft.com/office/drawing/2014/main" id="{2DDC9F71-5BC6-3E88-0395-211F12BEF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79" y="1832970"/>
            <a:ext cx="62484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PU-PYNQ now available for ZU+ and RFSoC devices - Announcements - PYNQ">
            <a:extLst>
              <a:ext uri="{FF2B5EF4-FFF2-40B4-BE49-F238E27FC236}">
                <a16:creationId xmlns:a16="http://schemas.microsoft.com/office/drawing/2014/main" id="{7F88A3A6-3503-A690-F0D1-7BF92818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918" y="1832970"/>
            <a:ext cx="6227244" cy="327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3B3D9D8-6EC8-234F-AF15-3E00603B72EC}"/>
              </a:ext>
            </a:extLst>
          </p:cNvPr>
          <p:cNvSpPr txBox="1">
            <a:spLocks/>
          </p:cNvSpPr>
          <p:nvPr/>
        </p:nvSpPr>
        <p:spPr>
          <a:xfrm>
            <a:off x="1389501" y="4114413"/>
            <a:ext cx="16207893" cy="5163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6433" indent="-356433" algn="l" defTabSz="1425732" rtl="0" eaLnBrk="1" latinLnBrk="0" hangingPunct="1">
              <a:lnSpc>
                <a:spcPct val="120000"/>
              </a:lnSpc>
              <a:spcBef>
                <a:spcPts val="1559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3118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069299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80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782166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495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95032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07898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920764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633631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346497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059363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400" dirty="0"/>
              <a:t>High level interface to the hardware </a:t>
            </a:r>
          </a:p>
          <a:p>
            <a:pPr algn="r"/>
            <a:r>
              <a:rPr lang="en-US" sz="4400" dirty="0"/>
              <a:t>Libraries for scientific computing</a:t>
            </a:r>
          </a:p>
          <a:p>
            <a:pPr algn="r"/>
            <a:r>
              <a:rPr lang="en-US" sz="4400" dirty="0"/>
              <a:t>Linux base</a:t>
            </a:r>
          </a:p>
        </p:txBody>
      </p:sp>
    </p:spTree>
    <p:extLst>
      <p:ext uri="{BB962C8B-B14F-4D97-AF65-F5344CB8AC3E}">
        <p14:creationId xmlns:p14="http://schemas.microsoft.com/office/powerpoint/2010/main" val="42259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34A1-D976-4325-E06C-16BD9DBF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312" y="578803"/>
            <a:ext cx="16716241" cy="17962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pruning: entia non sunt </a:t>
            </a:r>
            <a:r>
              <a:rPr lang="en-US" dirty="0" err="1"/>
              <a:t>multiplicanda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CBEB5DA-685A-5AAF-8637-D3B1CBC4FC75}"/>
              </a:ext>
            </a:extLst>
          </p:cNvPr>
          <p:cNvSpPr txBox="1">
            <a:spLocks/>
          </p:cNvSpPr>
          <p:nvPr/>
        </p:nvSpPr>
        <p:spPr>
          <a:xfrm>
            <a:off x="742156" y="2878253"/>
            <a:ext cx="16207893" cy="5163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6433" indent="-356433" algn="l" defTabSz="1425732" rtl="0" eaLnBrk="1" latinLnBrk="0" hangingPunct="1">
              <a:lnSpc>
                <a:spcPct val="120000"/>
              </a:lnSpc>
              <a:spcBef>
                <a:spcPts val="1559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3118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1069299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807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782166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495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95032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07898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920764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633631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346497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059363" indent="-356433" algn="l" defTabSz="1425732" rtl="0" eaLnBrk="1" latinLnBrk="0" hangingPunct="1">
              <a:lnSpc>
                <a:spcPct val="120000"/>
              </a:lnSpc>
              <a:spcBef>
                <a:spcPts val="78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183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Some model parameters are not needed</a:t>
            </a:r>
          </a:p>
          <a:p>
            <a:r>
              <a:rPr lang="en-US" sz="4800" dirty="0"/>
              <a:t>Pruning is about cutting parameters</a:t>
            </a:r>
          </a:p>
          <a:p>
            <a:r>
              <a:rPr lang="en-US" sz="4800" dirty="0"/>
              <a:t>Good pruning tools are not always free</a:t>
            </a:r>
          </a:p>
          <a:p>
            <a:endParaRPr lang="en-US" sz="3600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D389B0-6C20-84A6-DCAE-365DF34AC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4955" y="2222500"/>
            <a:ext cx="636895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9A796D-C2BF-AE29-8ABC-9E26F6CE8B6B}"/>
              </a:ext>
            </a:extLst>
          </p:cNvPr>
          <p:cNvSpPr txBox="1"/>
          <p:nvPr/>
        </p:nvSpPr>
        <p:spPr>
          <a:xfrm>
            <a:off x="12179929" y="5038923"/>
            <a:ext cx="9540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https://docs.xilinx.com/r/2.5-English/ug1414-vitis-ai/Vitis-AI-Optimizer</a:t>
            </a:r>
          </a:p>
        </p:txBody>
      </p:sp>
    </p:spTree>
    <p:extLst>
      <p:ext uri="{BB962C8B-B14F-4D97-AF65-F5344CB8AC3E}">
        <p14:creationId xmlns:p14="http://schemas.microsoft.com/office/powerpoint/2010/main" val="284874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492</Words>
  <Application>Microsoft Office PowerPoint</Application>
  <PresentationFormat>Custom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Impact</vt:lpstr>
      <vt:lpstr>Main Event</vt:lpstr>
      <vt:lpstr>PowerPoint Presentation</vt:lpstr>
      <vt:lpstr>GENERATIVE ADVERSARIAL NETWORKS</vt:lpstr>
      <vt:lpstr>Gan: what for?</vt:lpstr>
      <vt:lpstr>Gan: examples  </vt:lpstr>
      <vt:lpstr>Embedded deep learning: oh dear, why? </vt:lpstr>
      <vt:lpstr>Slow down: Taming Model complexity</vt:lpstr>
      <vt:lpstr>Fpga: programmable magic</vt:lpstr>
      <vt:lpstr>Brace yourself: vitis ai+ Pynq dpu </vt:lpstr>
      <vt:lpstr>pruning: entia non sunt multiplicanda</vt:lpstr>
      <vt:lpstr>Quantization: integers are cool </vt:lpstr>
      <vt:lpstr>Quantized partitioned computation graph </vt:lpstr>
      <vt:lpstr>Dpu: One soft core to rule them all</vt:lpstr>
      <vt:lpstr>Pynq: the anti headaches</vt:lpstr>
      <vt:lpstr>Unleash the beast: ultra96v2 at work</vt:lpstr>
      <vt:lpstr>A very tiny benchmark</vt:lpstr>
      <vt:lpstr>One last word </vt:lpstr>
      <vt:lpstr>Thanks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Mileto</dc:creator>
  <cp:lastModifiedBy>Alessandro Mileto</cp:lastModifiedBy>
  <cp:revision>2</cp:revision>
  <dcterms:created xsi:type="dcterms:W3CDTF">2023-03-02T20:09:59Z</dcterms:created>
  <dcterms:modified xsi:type="dcterms:W3CDTF">2023-03-02T23:13:07Z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2023-03-02T00:00:00Z</vt:filetime>
  </property>
  <property fmtid="{D5CDD505-2E9C-101B-9397-08002B2CF9AE}" pid="3" name="Creator">
    <vt:lpwstr>LaTeX with hyperref</vt:lpwstr>
  </property>
  <property fmtid="{D5CDD505-2E9C-101B-9397-08002B2CF9AE}" pid="4" name="LastSaved">
    <vt:filetime>2023-03-02T00:00:00Z</vt:filetime>
  </property>
</Properties>
</file>