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122480"/>
            <a:ext cx="77720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628560" y="6356520"/>
            <a:ext cx="2057040" cy="364680"/>
          </a:xfrm>
          <a:prstGeom prst="rect">
            <a:avLst/>
          </a:prstGeom>
        </p:spPr>
        <p:txBody>
          <a:bodyPr anchor="ctr">
            <a:noAutofit/>
          </a:bodyPr>
          <a:p>
            <a:pPr>
              <a:lnSpc>
                <a:spcPct val="100000"/>
              </a:lnSpc>
            </a:pPr>
            <a:fld id="{9A174E16-6121-4B9A-8CEF-679CDD7D0904}" type="datetime">
              <a:rPr b="0" lang="en-GB" sz="1200" spc="-1" strike="noStrike">
                <a:solidFill>
                  <a:srgbClr val="8b8b8b"/>
                </a:solidFill>
                <a:latin typeface="Calibri"/>
              </a:rPr>
              <a:t>29/01/22</a:t>
            </a:fld>
            <a:endParaRPr b="0" lang="it-IT" sz="1200" spc="-1" strike="noStrike">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noAutofit/>
          </a:bodyPr>
          <a:p>
            <a:endParaRPr b="0" lang="it-IT" sz="2400" spc="-1" strike="noStrike">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B000042B-3853-45AE-9395-628E21189F9D}" type="slidenum">
              <a:rPr b="0" lang="en-GB" sz="1200" spc="-1" strike="noStrike">
                <a:solidFill>
                  <a:srgbClr val="8b8b8b"/>
                </a:solidFill>
                <a:latin typeface="Calibri"/>
              </a:rPr>
              <a:t>&lt;number&gt;</a:t>
            </a:fld>
            <a:endParaRPr b="0" lang="it-IT"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628560" y="1825560"/>
            <a:ext cx="78865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628560" y="6356520"/>
            <a:ext cx="2057040" cy="364680"/>
          </a:xfrm>
          <a:prstGeom prst="rect">
            <a:avLst/>
          </a:prstGeom>
        </p:spPr>
        <p:txBody>
          <a:bodyPr anchor="ctr">
            <a:noAutofit/>
          </a:bodyPr>
          <a:p>
            <a:pPr>
              <a:lnSpc>
                <a:spcPct val="100000"/>
              </a:lnSpc>
            </a:pPr>
            <a:fld id="{EB093FC4-BFB4-430C-A043-AE4DCE82080D}" type="datetime">
              <a:rPr b="0" lang="en-GB" sz="1200" spc="-1" strike="noStrike">
                <a:solidFill>
                  <a:srgbClr val="8b8b8b"/>
                </a:solidFill>
                <a:latin typeface="Calibri"/>
              </a:rPr>
              <a:t>29/01/22</a:t>
            </a:fld>
            <a:endParaRPr b="0" lang="it-IT" sz="1200" spc="-1" strike="noStrike">
              <a:latin typeface="Times New Roman"/>
            </a:endParaRPr>
          </a:p>
        </p:txBody>
      </p:sp>
      <p:sp>
        <p:nvSpPr>
          <p:cNvPr id="44" name="PlaceHolder 4"/>
          <p:cNvSpPr>
            <a:spLocks noGrp="1"/>
          </p:cNvSpPr>
          <p:nvPr>
            <p:ph type="ftr"/>
          </p:nvPr>
        </p:nvSpPr>
        <p:spPr>
          <a:xfrm>
            <a:off x="3029040" y="6356520"/>
            <a:ext cx="3085920" cy="364680"/>
          </a:xfrm>
          <a:prstGeom prst="rect">
            <a:avLst/>
          </a:prstGeom>
        </p:spPr>
        <p:txBody>
          <a:bodyPr anchor="ctr">
            <a:noAutofit/>
          </a:bodyPr>
          <a:p>
            <a:endParaRPr b="0" lang="it-IT" sz="2400" spc="-1" strike="noStrike">
              <a:latin typeface="Times New Roman"/>
            </a:endParaRPr>
          </a:p>
        </p:txBody>
      </p:sp>
      <p:sp>
        <p:nvSpPr>
          <p:cNvPr id="45" name="PlaceHolder 5"/>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FA40A151-D88A-4050-BEA5-419C45918542}" type="slidenum">
              <a:rPr b="0" lang="en-GB" sz="1200" spc="-1" strike="noStrike">
                <a:solidFill>
                  <a:srgbClr val="8b8b8b"/>
                </a:solidFill>
                <a:latin typeface="Calibri"/>
              </a:rPr>
              <a:t>&lt;number&gt;</a:t>
            </a:fld>
            <a:endParaRPr b="0" lang="it-IT"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628560" y="6356520"/>
            <a:ext cx="2057040" cy="364680"/>
          </a:xfrm>
          <a:prstGeom prst="rect">
            <a:avLst/>
          </a:prstGeom>
        </p:spPr>
        <p:txBody>
          <a:bodyPr anchor="ctr">
            <a:noAutofit/>
          </a:bodyPr>
          <a:p>
            <a:pPr>
              <a:lnSpc>
                <a:spcPct val="100000"/>
              </a:lnSpc>
            </a:pPr>
            <a:fld id="{7443748A-5583-40BD-AB7A-1EA22868273D}" type="datetime">
              <a:rPr b="0" lang="en-GB" sz="1200" spc="-1" strike="noStrike">
                <a:solidFill>
                  <a:srgbClr val="8b8b8b"/>
                </a:solidFill>
                <a:latin typeface="Calibri"/>
              </a:rPr>
              <a:t>29/01/22</a:t>
            </a:fld>
            <a:endParaRPr b="0" lang="it-IT" sz="1200" spc="-1" strike="noStrike">
              <a:latin typeface="Times New Roman"/>
            </a:endParaRPr>
          </a:p>
        </p:txBody>
      </p:sp>
      <p:sp>
        <p:nvSpPr>
          <p:cNvPr id="84" name="PlaceHolder 3"/>
          <p:cNvSpPr>
            <a:spLocks noGrp="1"/>
          </p:cNvSpPr>
          <p:nvPr>
            <p:ph type="ftr"/>
          </p:nvPr>
        </p:nvSpPr>
        <p:spPr>
          <a:xfrm>
            <a:off x="3029040" y="6356520"/>
            <a:ext cx="3085920" cy="364680"/>
          </a:xfrm>
          <a:prstGeom prst="rect">
            <a:avLst/>
          </a:prstGeom>
        </p:spPr>
        <p:txBody>
          <a:bodyPr anchor="ctr">
            <a:noAutofit/>
          </a:bodyPr>
          <a:p>
            <a:endParaRPr b="0" lang="it-IT" sz="2400" spc="-1" strike="noStrike">
              <a:latin typeface="Times New Roman"/>
            </a:endParaRPr>
          </a:p>
        </p:txBody>
      </p:sp>
      <p:sp>
        <p:nvSpPr>
          <p:cNvPr id="85" name="PlaceHolder 4"/>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9D96D152-A386-4B3A-9548-6D96CD32B90E}" type="slidenum">
              <a:rPr b="0" lang="en-GB" sz="1200" spc="-1" strike="noStrike">
                <a:solidFill>
                  <a:srgbClr val="8b8b8b"/>
                </a:solidFill>
                <a:latin typeface="Calibri"/>
              </a:rPr>
              <a:t>&lt;number&gt;</a:t>
            </a:fld>
            <a:endParaRPr b="0" lang="it-IT" sz="12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24" name="PlaceHolder 2"/>
          <p:cNvSpPr>
            <a:spLocks noGrp="1"/>
          </p:cNvSpPr>
          <p:nvPr>
            <p:ph type="body"/>
          </p:nvPr>
        </p:nvSpPr>
        <p:spPr>
          <a:xfrm>
            <a:off x="628560" y="1825560"/>
            <a:ext cx="38858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5" name="PlaceHolder 3"/>
          <p:cNvSpPr>
            <a:spLocks noGrp="1"/>
          </p:cNvSpPr>
          <p:nvPr>
            <p:ph type="body"/>
          </p:nvPr>
        </p:nvSpPr>
        <p:spPr>
          <a:xfrm>
            <a:off x="4629240" y="1825560"/>
            <a:ext cx="38858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6" name="PlaceHolder 4"/>
          <p:cNvSpPr>
            <a:spLocks noGrp="1"/>
          </p:cNvSpPr>
          <p:nvPr>
            <p:ph type="dt"/>
          </p:nvPr>
        </p:nvSpPr>
        <p:spPr>
          <a:xfrm>
            <a:off x="628560" y="6356520"/>
            <a:ext cx="2057040" cy="364680"/>
          </a:xfrm>
          <a:prstGeom prst="rect">
            <a:avLst/>
          </a:prstGeom>
        </p:spPr>
        <p:txBody>
          <a:bodyPr anchor="ctr">
            <a:noAutofit/>
          </a:bodyPr>
          <a:p>
            <a:pPr>
              <a:lnSpc>
                <a:spcPct val="100000"/>
              </a:lnSpc>
            </a:pPr>
            <a:fld id="{4E8FA1F8-E481-4C49-87B9-ECDD408A22F0}" type="datetime">
              <a:rPr b="0" lang="en-GB" sz="1200" spc="-1" strike="noStrike">
                <a:solidFill>
                  <a:srgbClr val="8b8b8b"/>
                </a:solidFill>
                <a:latin typeface="Calibri"/>
              </a:rPr>
              <a:t>29/01/22</a:t>
            </a:fld>
            <a:endParaRPr b="0" lang="it-IT" sz="1200" spc="-1" strike="noStrike">
              <a:latin typeface="Times New Roman"/>
            </a:endParaRPr>
          </a:p>
        </p:txBody>
      </p:sp>
      <p:sp>
        <p:nvSpPr>
          <p:cNvPr id="127" name="PlaceHolder 5"/>
          <p:cNvSpPr>
            <a:spLocks noGrp="1"/>
          </p:cNvSpPr>
          <p:nvPr>
            <p:ph type="ftr"/>
          </p:nvPr>
        </p:nvSpPr>
        <p:spPr>
          <a:xfrm>
            <a:off x="3029040" y="6356520"/>
            <a:ext cx="3085920" cy="364680"/>
          </a:xfrm>
          <a:prstGeom prst="rect">
            <a:avLst/>
          </a:prstGeom>
        </p:spPr>
        <p:txBody>
          <a:bodyPr anchor="ctr">
            <a:noAutofit/>
          </a:bodyPr>
          <a:p>
            <a:endParaRPr b="0" lang="it-IT" sz="2400" spc="-1" strike="noStrike">
              <a:latin typeface="Times New Roman"/>
            </a:endParaRPr>
          </a:p>
        </p:txBody>
      </p:sp>
      <p:sp>
        <p:nvSpPr>
          <p:cNvPr id="128" name="PlaceHolder 6"/>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28CBF642-A7BD-4112-B556-ADAB0B2CFACC}" type="slidenum">
              <a:rPr b="0" lang="en-GB" sz="1200" spc="-1" strike="noStrike">
                <a:solidFill>
                  <a:srgbClr val="8b8b8b"/>
                </a:solidFill>
                <a:latin typeface="Calibri"/>
              </a:rPr>
              <a:t>&lt;number&gt;</a:t>
            </a:fld>
            <a:endParaRPr b="0" lang="it-IT"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itle 1"/>
          <p:cNvSpPr txBox="1"/>
          <p:nvPr/>
        </p:nvSpPr>
        <p:spPr>
          <a:xfrm>
            <a:off x="685800" y="1122480"/>
            <a:ext cx="7772040" cy="2387160"/>
          </a:xfrm>
          <a:prstGeom prst="rect">
            <a:avLst/>
          </a:prstGeom>
          <a:noFill/>
          <a:ln w="0">
            <a:noFill/>
          </a:ln>
        </p:spPr>
        <p:txBody>
          <a:bodyPr anchor="b">
            <a:noAutofit/>
          </a:bodyPr>
          <a:p>
            <a:pPr algn="ctr">
              <a:lnSpc>
                <a:spcPct val="90000"/>
              </a:lnSpc>
            </a:pPr>
            <a:r>
              <a:rPr b="0" lang="en-GB" sz="6000" spc="-1" strike="noStrike">
                <a:solidFill>
                  <a:srgbClr val="000000"/>
                </a:solidFill>
                <a:latin typeface="Calibri Light"/>
              </a:rPr>
              <a:t>D</a:t>
            </a:r>
            <a:r>
              <a:rPr b="0" lang="en-GB" sz="6000" spc="-1" strike="noStrike">
                <a:solidFill>
                  <a:srgbClr val="000000"/>
                </a:solidFill>
                <a:latin typeface="Calibri Light"/>
              </a:rPr>
              <a:t>a</a:t>
            </a:r>
            <a:r>
              <a:rPr b="0" lang="en-GB" sz="6000" spc="-1" strike="noStrike">
                <a:solidFill>
                  <a:srgbClr val="000000"/>
                </a:solidFill>
                <a:latin typeface="Calibri Light"/>
              </a:rPr>
              <a:t>t</a:t>
            </a:r>
            <a:r>
              <a:rPr b="0" lang="en-GB" sz="6000" spc="-1" strike="noStrike">
                <a:solidFill>
                  <a:srgbClr val="000000"/>
                </a:solidFill>
                <a:latin typeface="Calibri Light"/>
              </a:rPr>
              <a:t>a</a:t>
            </a:r>
            <a:r>
              <a:rPr b="0" lang="en-GB" sz="6000" spc="-1" strike="noStrike">
                <a:solidFill>
                  <a:srgbClr val="000000"/>
                </a:solidFill>
                <a:latin typeface="Calibri Light"/>
              </a:rPr>
              <a:t> </a:t>
            </a:r>
            <a:r>
              <a:rPr b="0" lang="en-GB" sz="6000" spc="-1" strike="noStrike">
                <a:solidFill>
                  <a:srgbClr val="000000"/>
                </a:solidFill>
                <a:latin typeface="Calibri Light"/>
              </a:rPr>
              <a:t>b</a:t>
            </a:r>
            <a:r>
              <a:rPr b="0" lang="en-GB" sz="6000" spc="-1" strike="noStrike">
                <a:solidFill>
                  <a:srgbClr val="000000"/>
                </a:solidFill>
                <a:latin typeface="Calibri Light"/>
              </a:rPr>
              <a:t>a</a:t>
            </a:r>
            <a:r>
              <a:rPr b="0" lang="en-GB" sz="6000" spc="-1" strike="noStrike">
                <a:solidFill>
                  <a:srgbClr val="000000"/>
                </a:solidFill>
                <a:latin typeface="Calibri Light"/>
              </a:rPr>
              <a:t>s</a:t>
            </a:r>
            <a:r>
              <a:rPr b="0" lang="en-GB" sz="6000" spc="-1" strike="noStrike">
                <a:solidFill>
                  <a:srgbClr val="000000"/>
                </a:solidFill>
                <a:latin typeface="Calibri Light"/>
              </a:rPr>
              <a:t>e</a:t>
            </a:r>
            <a:r>
              <a:rPr b="0" lang="en-GB" sz="6000" spc="-1" strike="noStrike">
                <a:solidFill>
                  <a:srgbClr val="000000"/>
                </a:solidFill>
                <a:latin typeface="Calibri Light"/>
              </a:rPr>
              <a:t>s</a:t>
            </a:r>
            <a:r>
              <a:rPr b="0" lang="en-GB" sz="6000" spc="-1" strike="noStrike">
                <a:solidFill>
                  <a:srgbClr val="000000"/>
                </a:solidFill>
                <a:latin typeface="Calibri Light"/>
              </a:rPr>
              <a:t> </a:t>
            </a:r>
            <a:r>
              <a:rPr b="0" lang="en-GB" sz="6000" spc="-1" strike="noStrike">
                <a:solidFill>
                  <a:srgbClr val="000000"/>
                </a:solidFill>
                <a:latin typeface="Calibri Light"/>
              </a:rPr>
              <a:t>2</a:t>
            </a:r>
            <a:endParaRPr b="0" lang="en-US" sz="6000" spc="-1" strike="noStrike">
              <a:solidFill>
                <a:srgbClr val="000000"/>
              </a:solidFill>
              <a:latin typeface="Calibri"/>
            </a:endParaRPr>
          </a:p>
        </p:txBody>
      </p:sp>
      <p:sp>
        <p:nvSpPr>
          <p:cNvPr id="166" name="Subtitle 2"/>
          <p:cNvSpPr txBox="1"/>
          <p:nvPr/>
        </p:nvSpPr>
        <p:spPr>
          <a:xfrm>
            <a:off x="1143000" y="3602160"/>
            <a:ext cx="6857640" cy="1655280"/>
          </a:xfrm>
          <a:prstGeom prst="rect">
            <a:avLst/>
          </a:prstGeom>
          <a:noFill/>
          <a:ln w="0">
            <a:noFill/>
          </a:ln>
        </p:spPr>
        <p:txBody>
          <a:bodyPr>
            <a:noAutofit/>
          </a:bodyPr>
          <a:p>
            <a:pPr algn="ctr">
              <a:lnSpc>
                <a:spcPct val="90000"/>
              </a:lnSpc>
              <a:spcBef>
                <a:spcPts val="1001"/>
              </a:spcBef>
              <a:tabLst>
                <a:tab algn="l" pos="0"/>
              </a:tabLst>
            </a:pPr>
            <a:r>
              <a:rPr b="0" lang="en-GB" sz="2400" spc="-1" strike="noStrike">
                <a:solidFill>
                  <a:srgbClr val="000000"/>
                </a:solidFill>
                <a:latin typeface="Calibri"/>
              </a:rPr>
              <a:t>Telco service application project documentation</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Immagine 4" descr=""/>
          <p:cNvPicPr/>
          <p:nvPr/>
        </p:nvPicPr>
        <p:blipFill>
          <a:blip r:embed="rId1"/>
          <a:stretch/>
        </p:blipFill>
        <p:spPr>
          <a:xfrm>
            <a:off x="0" y="99360"/>
            <a:ext cx="5207760" cy="6758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Immagine 5" descr=""/>
          <p:cNvPicPr/>
          <p:nvPr/>
        </p:nvPicPr>
        <p:blipFill>
          <a:blip r:embed="rId1"/>
          <a:stretch/>
        </p:blipFill>
        <p:spPr>
          <a:xfrm>
            <a:off x="0" y="67320"/>
            <a:ext cx="7024320" cy="6663960"/>
          </a:xfrm>
          <a:prstGeom prst="rect">
            <a:avLst/>
          </a:prstGeom>
          <a:ln w="0">
            <a:noFill/>
          </a:ln>
        </p:spPr>
      </p:pic>
      <p:sp>
        <p:nvSpPr>
          <p:cNvPr id="183" name="Rettangolo 1"/>
          <p:cNvSpPr/>
          <p:nvPr/>
        </p:nvSpPr>
        <p:spPr>
          <a:xfrm>
            <a:off x="67320" y="2204280"/>
            <a:ext cx="5717160" cy="9576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Immagine 4" descr=""/>
          <p:cNvPicPr/>
          <p:nvPr/>
        </p:nvPicPr>
        <p:blipFill>
          <a:blip r:embed="rId1"/>
          <a:stretch/>
        </p:blipFill>
        <p:spPr>
          <a:xfrm>
            <a:off x="84960" y="0"/>
            <a:ext cx="8766360" cy="54453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itle 1_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Motivations of the logical design</a:t>
            </a:r>
            <a:endParaRPr b="0" lang="en-US" sz="4400" spc="-1" strike="noStrike">
              <a:solidFill>
                <a:srgbClr val="000000"/>
              </a:solidFill>
              <a:latin typeface="Calibri"/>
            </a:endParaRPr>
          </a:p>
        </p:txBody>
      </p:sp>
      <p:sp>
        <p:nvSpPr>
          <p:cNvPr id="186" name="Content Placeholder 2_0"/>
          <p:cNvSpPr txBox="1"/>
          <p:nvPr/>
        </p:nvSpPr>
        <p:spPr>
          <a:xfrm>
            <a:off x="628560" y="1825560"/>
            <a:ext cx="7886520" cy="4350960"/>
          </a:xfrm>
          <a:prstGeom prst="rect">
            <a:avLst/>
          </a:prstGeom>
          <a:noFill/>
          <a:ln w="0">
            <a:noFill/>
          </a:ln>
        </p:spPr>
        <p:txBody>
          <a:bodyPr>
            <a:normAutofit fontScale="32000"/>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TelcoUser, Consumer and Employee</a:t>
            </a:r>
            <a:endParaRPr b="0" lang="en-US" sz="2800" spc="-1" strike="noStrike">
              <a:solidFill>
                <a:srgbClr val="000000"/>
              </a:solidFill>
              <a:latin typeface="Calibri"/>
            </a:endParaRPr>
          </a:p>
          <a:p>
            <a:pPr marL="457200">
              <a:lnSpc>
                <a:spcPct val="90000"/>
              </a:lnSpc>
              <a:spcBef>
                <a:spcPts val="499"/>
              </a:spcBef>
              <a:tabLst>
                <a:tab algn="l" pos="0"/>
              </a:tabLst>
            </a:pPr>
            <a:r>
              <a:rPr b="0" lang="en-GB" sz="2400" spc="-1" strike="noStrike">
                <a:solidFill>
                  <a:srgbClr val="000000"/>
                </a:solidFill>
                <a:latin typeface="Calibri"/>
              </a:rPr>
              <a:t>We introduced three tables and we modelled the hierarchical relationship by means of foreign key constraints. The attribute DTYPE is used to support the ORM (as we will show later).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Service and children entity sets</a:t>
            </a:r>
            <a:endParaRPr b="0" lang="en-US" sz="2800" spc="-1" strike="noStrike">
              <a:solidFill>
                <a:srgbClr val="000000"/>
              </a:solidFill>
              <a:latin typeface="Calibri"/>
            </a:endParaRPr>
          </a:p>
          <a:p>
            <a:pPr marL="457200">
              <a:lnSpc>
                <a:spcPct val="90000"/>
              </a:lnSpc>
              <a:spcBef>
                <a:spcPts val="499"/>
              </a:spcBef>
              <a:tabLst>
                <a:tab algn="l" pos="0"/>
              </a:tabLst>
            </a:pPr>
            <a:r>
              <a:rPr b="0" lang="en-GB" sz="2400" spc="-1" strike="noStrike">
                <a:solidFill>
                  <a:srgbClr val="000000"/>
                </a:solidFill>
                <a:latin typeface="Calibri"/>
              </a:rPr>
              <a:t>The modelling strategy is the same as TelcoUser, Consumer and Employee.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ValidityPeriod</a:t>
            </a:r>
            <a:endParaRPr b="0" lang="en-US" sz="2800" spc="-1" strike="noStrike">
              <a:solidFill>
                <a:srgbClr val="000000"/>
              </a:solidFill>
              <a:latin typeface="Calibri"/>
            </a:endParaRPr>
          </a:p>
          <a:p>
            <a:pPr marL="457200">
              <a:lnSpc>
                <a:spcPct val="90000"/>
              </a:lnSpc>
              <a:spcBef>
                <a:spcPts val="499"/>
              </a:spcBef>
              <a:tabLst>
                <a:tab algn="l" pos="0"/>
              </a:tabLst>
            </a:pPr>
            <a:r>
              <a:rPr b="0" lang="en-GB" sz="2400" spc="-1" strike="noStrike">
                <a:solidFill>
                  <a:srgbClr val="000000"/>
                </a:solidFill>
                <a:latin typeface="Calibri"/>
              </a:rPr>
              <a:t>We have introduced a separate table with only three possible values for the attribute </a:t>
            </a:r>
            <a:r>
              <a:rPr b="0" i="1" lang="en-GB" sz="2400" spc="-1" strike="noStrike">
                <a:solidFill>
                  <a:srgbClr val="000000"/>
                </a:solidFill>
                <a:latin typeface="Calibri"/>
              </a:rPr>
              <a:t>months</a:t>
            </a:r>
            <a:r>
              <a:rPr b="0" lang="en-GB" sz="2400" spc="-1" strike="noStrike">
                <a:solidFill>
                  <a:srgbClr val="000000"/>
                </a:solidFill>
                <a:latin typeface="Calibri"/>
              </a:rPr>
              <a:t> (12, 24 and 36 as remarked into the specification) by means of a SQL constraint.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ServiceActivationSchedule</a:t>
            </a:r>
            <a:endParaRPr b="0" lang="en-US" sz="2800" spc="-1" strike="noStrike">
              <a:solidFill>
                <a:srgbClr val="000000"/>
              </a:solidFill>
              <a:latin typeface="Calibri"/>
            </a:endParaRPr>
          </a:p>
          <a:p>
            <a:pPr marL="457200">
              <a:lnSpc>
                <a:spcPct val="90000"/>
              </a:lnSpc>
              <a:spcBef>
                <a:spcPts val="499"/>
              </a:spcBef>
              <a:tabLst>
                <a:tab algn="l" pos="0"/>
              </a:tabLst>
            </a:pPr>
            <a:r>
              <a:rPr b="0" lang="en-GB" sz="2400" spc="-1" strike="noStrike">
                <a:solidFill>
                  <a:srgbClr val="000000"/>
                </a:solidFill>
                <a:latin typeface="Calibri"/>
              </a:rPr>
              <a:t>This entity only includes the endDate attribute related to the service subscription to whom it is associated. The other attributes depend on the related order.</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rPr>
              <a:t>ServicePackage</a:t>
            </a:r>
            <a:endParaRPr b="0" lang="en-US" sz="2800" spc="-1" strike="noStrike">
              <a:solidFill>
                <a:srgbClr val="000000"/>
              </a:solidFill>
              <a:latin typeface="Calibri"/>
            </a:endParaRPr>
          </a:p>
          <a:p>
            <a:pPr lvl="1" marL="864000" indent="-324000">
              <a:spcBef>
                <a:spcPts val="1134"/>
              </a:spcBef>
              <a:tabLst>
                <a:tab algn="l" pos="0"/>
              </a:tabLst>
            </a:pPr>
            <a:r>
              <a:rPr b="0" lang="en-GB" sz="2800" spc="-1" strike="noStrike">
                <a:solidFill>
                  <a:srgbClr val="000000"/>
                </a:solidFill>
                <a:latin typeface="Calibri"/>
              </a:rPr>
              <a:t>We assumed that there cannot be two different ServicePackages with the same name (UNIQUE CONSTRAINT). </a:t>
            </a: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itle 1_2"/>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Motivations of the logical design</a:t>
            </a:r>
            <a:endParaRPr b="0" lang="en-US" sz="4400" spc="-1" strike="noStrike">
              <a:solidFill>
                <a:srgbClr val="000000"/>
              </a:solidFill>
              <a:latin typeface="Calibri"/>
            </a:endParaRPr>
          </a:p>
        </p:txBody>
      </p:sp>
      <p:sp>
        <p:nvSpPr>
          <p:cNvPr id="188" name="Content Placeholder 2_2"/>
          <p:cNvSpPr txBox="1"/>
          <p:nvPr/>
        </p:nvSpPr>
        <p:spPr>
          <a:xfrm>
            <a:off x="573480" y="1620000"/>
            <a:ext cx="7886520" cy="4350960"/>
          </a:xfrm>
          <a:prstGeom prst="rect">
            <a:avLst/>
          </a:prstGeom>
          <a:noFill/>
          <a:ln w="0">
            <a:noFill/>
          </a:ln>
        </p:spPr>
        <p:txBody>
          <a:bodyPr>
            <a:normAutofit fontScale="28000"/>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Considerations on consistency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foreign key constraint</a:t>
            </a:r>
            <a:endParaRPr b="0" lang="en-US" sz="2800" spc="-1" strike="noStrike">
              <a:solidFill>
                <a:srgbClr val="000000"/>
              </a:solidFill>
              <a:latin typeface="Calibri"/>
            </a:endParaRPr>
          </a:p>
          <a:p>
            <a:pPr marL="457200">
              <a:lnSpc>
                <a:spcPct val="90000"/>
              </a:lnSpc>
              <a:spcBef>
                <a:spcPts val="499"/>
              </a:spcBef>
              <a:tabLst>
                <a:tab algn="l" pos="0"/>
              </a:tabLst>
            </a:pPr>
            <a:r>
              <a:rPr b="0" lang="en-GB" sz="2800" spc="-1" strike="noStrike">
                <a:solidFill>
                  <a:srgbClr val="000000"/>
                </a:solidFill>
                <a:latin typeface="Calibri"/>
              </a:rPr>
              <a:t> </a:t>
            </a: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a:p>
            <a:pPr marL="457200">
              <a:lnSpc>
                <a:spcPct val="90000"/>
              </a:lnSpc>
              <a:spcBef>
                <a:spcPts val="499"/>
              </a:spcBef>
              <a:tabLst>
                <a:tab algn="l" pos="0"/>
              </a:tabLst>
            </a:pPr>
            <a:endParaRPr b="0" lang="en-US" sz="2800" spc="-1" strike="noStrike">
              <a:solidFill>
                <a:srgbClr val="000000"/>
              </a:solidFill>
              <a:latin typeface="Calibri"/>
            </a:endParaRPr>
          </a:p>
          <a:p>
            <a:pPr marL="457200">
              <a:lnSpc>
                <a:spcPct val="90000"/>
              </a:lnSpc>
              <a:spcBef>
                <a:spcPts val="499"/>
              </a:spcBef>
              <a:tabLst>
                <a:tab algn="l" pos="0"/>
              </a:tabLst>
            </a:pPr>
            <a:r>
              <a:rPr b="0" lang="en-GB" sz="2400" spc="-1" strike="noStrike">
                <a:solidFill>
                  <a:srgbClr val="000000"/>
                </a:solidFill>
                <a:latin typeface="Calibri"/>
              </a:rPr>
              <a:t>would have been appropriate to grant a better consistency level as far as the PurchasesPerPackageVP table is concerned but it was deliberately omitted because, given that we chose to use a separate trigger to initialize the tuples of the table above on each new ServicePackage tuple insertion, this would have resulted in a foreign key constraint violation. In fact, at the time in which an insertion of a tuple &lt;SP, VP, 0&gt; is carried out by the trigger the corresponding ServicePackage in the database (transaction has not committed yet). </a:t>
            </a:r>
            <a:endParaRPr b="0" lang="en-US" sz="2400" spc="-1" strike="noStrike">
              <a:solidFill>
                <a:srgbClr val="000000"/>
              </a:solidFill>
              <a:latin typeface="Calibri"/>
            </a:endParaRPr>
          </a:p>
          <a:p>
            <a:pPr marL="457200">
              <a:lnSpc>
                <a:spcPct val="90000"/>
              </a:lnSpc>
              <a:spcBef>
                <a:spcPts val="499"/>
              </a:spcBef>
              <a:tabLst>
                <a:tab algn="l" pos="0"/>
              </a:tabLst>
            </a:pPr>
            <a:endParaRPr b="0" lang="en-US" sz="2400" spc="-1" strike="noStrike">
              <a:solidFill>
                <a:srgbClr val="000000"/>
              </a:solidFill>
              <a:latin typeface="Calibri"/>
            </a:endParaRPr>
          </a:p>
          <a:p>
            <a:pPr marL="457200">
              <a:lnSpc>
                <a:spcPct val="90000"/>
              </a:lnSpc>
              <a:spcBef>
                <a:spcPts val="499"/>
              </a:spcBef>
              <a:tabLst>
                <a:tab algn="l" pos="0"/>
              </a:tabLst>
            </a:pPr>
            <a:r>
              <a:rPr b="0" lang="en-GB" sz="2400" spc="-1" strike="noStrike">
                <a:solidFill>
                  <a:srgbClr val="000000"/>
                </a:solidFill>
                <a:latin typeface="Calibri"/>
              </a:rPr>
              <a:t>Similar considerations apply to salesSP_OP and OptionalProduct_sales tables. </a:t>
            </a:r>
            <a:endParaRPr b="0" lang="en-US" sz="2400" spc="-1" strike="noStrike">
              <a:solidFill>
                <a:srgbClr val="000000"/>
              </a:solidFill>
              <a:latin typeface="Calibri"/>
            </a:endParaRPr>
          </a:p>
        </p:txBody>
      </p:sp>
      <p:pic>
        <p:nvPicPr>
          <p:cNvPr id="189" name="" descr=""/>
          <p:cNvPicPr/>
          <p:nvPr/>
        </p:nvPicPr>
        <p:blipFill>
          <a:blip r:embed="rId1"/>
          <a:stretch/>
        </p:blipFill>
        <p:spPr>
          <a:xfrm>
            <a:off x="720000" y="2264040"/>
            <a:ext cx="7781400" cy="18759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Trigger design &amp; code</a:t>
            </a:r>
            <a:endParaRPr b="0" lang="en-US" sz="4400" spc="-1" strike="noStrike">
              <a:solidFill>
                <a:srgbClr val="000000"/>
              </a:solidFill>
              <a:latin typeface="Calibri"/>
            </a:endParaRPr>
          </a:p>
        </p:txBody>
      </p:sp>
      <p:sp>
        <p:nvSpPr>
          <p:cNvPr id="191" name="Content Placeholder 2"/>
          <p:cNvSpPr txBox="1"/>
          <p:nvPr/>
        </p:nvSpPr>
        <p:spPr>
          <a:xfrm>
            <a:off x="628560" y="1825560"/>
            <a:ext cx="7886520" cy="4350960"/>
          </a:xfrm>
          <a:prstGeom prst="rect">
            <a:avLst/>
          </a:prstGeom>
          <a:noFill/>
          <a:ln w="0">
            <a:noFill/>
          </a:ln>
        </p:spPr>
        <p:txBody>
          <a:bodyPr>
            <a:normAutofit fontScale="27000"/>
          </a:bodyPr>
          <a:p>
            <a:pPr marL="228600" indent="-228240">
              <a:lnSpc>
                <a:spcPct val="90000"/>
              </a:lnSpc>
              <a:spcBef>
                <a:spcPts val="1001"/>
              </a:spcBef>
              <a:buClr>
                <a:srgbClr val="000000"/>
              </a:buClr>
              <a:buFont typeface="Arial"/>
              <a:buChar char="•"/>
            </a:pPr>
            <a:r>
              <a:rPr b="0" lang="it-IT" sz="2800" spc="-1" strike="noStrike">
                <a:solidFill>
                  <a:srgbClr val="000000"/>
                </a:solidFill>
                <a:latin typeface="Calibri"/>
              </a:rPr>
              <a:t>createServiceActivationSchedule</a:t>
            </a:r>
            <a:endParaRPr b="0" lang="en-US" sz="2800" spc="-1" strike="noStrike">
              <a:solidFill>
                <a:srgbClr val="000000"/>
              </a:solidFill>
              <a:latin typeface="Calibri"/>
            </a:endParaRPr>
          </a:p>
          <a:p>
            <a:pPr marL="457200">
              <a:lnSpc>
                <a:spcPct val="90000"/>
              </a:lnSpc>
              <a:spcBef>
                <a:spcPts val="499"/>
              </a:spcBef>
              <a:tabLst>
                <a:tab algn="l" pos="0"/>
              </a:tabLst>
            </a:pPr>
            <a:r>
              <a:rPr b="0" lang="it-IT" sz="2400" spc="-1" strike="noStrike">
                <a:solidFill>
                  <a:srgbClr val="000000"/>
                </a:solidFill>
                <a:latin typeface="Calibri"/>
              </a:rPr>
              <a:t>After an update on the Order table is issued, for each updated row, if the update concerns the status column and its value is set to 2 (order ACCEPTED) then the corresponding ServiceActivationSchedule is created.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it-IT" sz="2800" spc="-1" strike="noStrike">
                <a:solidFill>
                  <a:srgbClr val="000000"/>
                </a:solidFill>
                <a:latin typeface="Calibri"/>
              </a:rPr>
              <a:t>updateOrderOnPayment</a:t>
            </a:r>
            <a:endParaRPr b="0" lang="en-US" sz="2800" spc="-1" strike="noStrike">
              <a:solidFill>
                <a:srgbClr val="000000"/>
              </a:solidFill>
              <a:latin typeface="Calibri"/>
            </a:endParaRPr>
          </a:p>
          <a:p>
            <a:pPr marL="457200">
              <a:lnSpc>
                <a:spcPct val="90000"/>
              </a:lnSpc>
              <a:spcBef>
                <a:spcPts val="499"/>
              </a:spcBef>
              <a:tabLst>
                <a:tab algn="l" pos="0"/>
              </a:tabLst>
            </a:pPr>
            <a:r>
              <a:rPr b="0" lang="it-IT" sz="2400" spc="-1" strike="noStrike">
                <a:solidFill>
                  <a:srgbClr val="000000"/>
                </a:solidFill>
                <a:latin typeface="Calibri"/>
              </a:rPr>
              <a:t>After an insertion of a tuple into the Payment table, if the status of the payment is rejected (status = 1), then the corresponding order is marked as rejected. Otherwise, the order is marked as accepted (status = 2).</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it-IT" sz="2800" spc="-1" strike="noStrike">
                <a:solidFill>
                  <a:srgbClr val="000000"/>
                </a:solidFill>
                <a:latin typeface="Calibri"/>
              </a:rPr>
              <a:t>setUserSolvent</a:t>
            </a:r>
            <a:endParaRPr b="0" lang="en-US" sz="2800" spc="-1" strike="noStrike">
              <a:solidFill>
                <a:srgbClr val="000000"/>
              </a:solidFill>
              <a:latin typeface="Calibri"/>
            </a:endParaRPr>
          </a:p>
          <a:p>
            <a:pPr marL="457200">
              <a:lnSpc>
                <a:spcPct val="90000"/>
              </a:lnSpc>
              <a:spcBef>
                <a:spcPts val="499"/>
              </a:spcBef>
              <a:tabLst>
                <a:tab algn="l" pos="0"/>
              </a:tabLst>
            </a:pPr>
            <a:r>
              <a:rPr b="0" lang="it-IT" sz="2400" spc="-1" strike="noStrike">
                <a:solidFill>
                  <a:srgbClr val="000000"/>
                </a:solidFill>
                <a:latin typeface="Calibri"/>
              </a:rPr>
              <a:t>After an update on the Order table, for each updated row, if the status switches from REJECTED to ACCEPTED and there are no more REJECTED orders associated with the related consumer, then an update on the Consumer table is issued to mark the user as SOLVENT.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it-IT" sz="2800" spc="-1" strike="noStrike">
                <a:solidFill>
                  <a:srgbClr val="000000"/>
                </a:solidFill>
                <a:latin typeface="Calibri"/>
              </a:rPr>
              <a:t>createAlertOnThirdFailedPayment</a:t>
            </a:r>
            <a:endParaRPr b="0" lang="en-US" sz="2800" spc="-1" strike="noStrike">
              <a:solidFill>
                <a:srgbClr val="000000"/>
              </a:solidFill>
              <a:latin typeface="Calibri"/>
            </a:endParaRPr>
          </a:p>
          <a:p>
            <a:pPr marL="457200">
              <a:lnSpc>
                <a:spcPct val="90000"/>
              </a:lnSpc>
              <a:spcBef>
                <a:spcPts val="499"/>
              </a:spcBef>
              <a:tabLst>
                <a:tab algn="l" pos="0"/>
              </a:tabLst>
            </a:pPr>
            <a:r>
              <a:rPr b="0" lang="it-IT" sz="2400" spc="-1" strike="noStrike">
                <a:solidFill>
                  <a:srgbClr val="000000"/>
                </a:solidFill>
                <a:latin typeface="Calibri"/>
              </a:rPr>
              <a:t>After an insertion on the payment table, for each inserted tuple, if the status attribute of the inserted tuple is equal to 1 (payment REJECTED) and there are exactly three failed payments associated with the user related to the new inserted tuple then, if there is no alert associated with the given user, a new one is created.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Trigger design &amp; code</a:t>
            </a:r>
            <a:endParaRPr b="0" lang="en-US" sz="4400" spc="-1" strike="noStrike">
              <a:solidFill>
                <a:srgbClr val="000000"/>
              </a:solidFill>
              <a:latin typeface="Calibri"/>
            </a:endParaRPr>
          </a:p>
        </p:txBody>
      </p:sp>
      <p:sp>
        <p:nvSpPr>
          <p:cNvPr id="193" name="Content Placeholder 2"/>
          <p:cNvSpPr txBox="1"/>
          <p:nvPr/>
        </p:nvSpPr>
        <p:spPr>
          <a:xfrm>
            <a:off x="628560" y="1825560"/>
            <a:ext cx="7886520" cy="4350960"/>
          </a:xfrm>
          <a:prstGeom prst="rect">
            <a:avLst/>
          </a:prstGeom>
          <a:noFill/>
          <a:ln w="0">
            <a:noFill/>
          </a:ln>
        </p:spPr>
        <p:txBody>
          <a:bodyPr>
            <a:normAutofit fontScale="45000"/>
          </a:bodyPr>
          <a:p>
            <a:pPr marL="228600" indent="-228240">
              <a:lnSpc>
                <a:spcPct val="90000"/>
              </a:lnSpc>
              <a:spcBef>
                <a:spcPts val="1001"/>
              </a:spcBef>
              <a:buClr>
                <a:srgbClr val="000000"/>
              </a:buClr>
              <a:buFont typeface="Arial"/>
              <a:buChar char="•"/>
            </a:pPr>
            <a:r>
              <a:rPr b="0" lang="it-IT" sz="2800" spc="-1" strike="noStrike">
                <a:solidFill>
                  <a:srgbClr val="000000"/>
                </a:solidFill>
                <a:latin typeface="Calibri"/>
              </a:rPr>
              <a:t>markUserInsolventAfterFailedPayment</a:t>
            </a:r>
            <a:endParaRPr b="0" lang="en-US" sz="2800" spc="-1" strike="noStrike">
              <a:solidFill>
                <a:srgbClr val="000000"/>
              </a:solidFill>
              <a:latin typeface="Calibri"/>
            </a:endParaRPr>
          </a:p>
          <a:p>
            <a:pPr marL="457200">
              <a:lnSpc>
                <a:spcPct val="90000"/>
              </a:lnSpc>
              <a:spcBef>
                <a:spcPts val="499"/>
              </a:spcBef>
              <a:tabLst>
                <a:tab algn="l" pos="0"/>
              </a:tabLst>
            </a:pPr>
            <a:r>
              <a:rPr b="0" lang="it-IT" sz="2400" spc="-1" strike="noStrike">
                <a:solidFill>
                  <a:srgbClr val="000000"/>
                </a:solidFill>
                <a:latin typeface="Calibri"/>
              </a:rPr>
              <a:t>For each row inserted into the payment table, if the value of the status attribute is 1 (payment rejected) then the associated user is marked as insolvent (whatever his previous status was).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it-IT" sz="2800" spc="-1" strike="noStrike">
                <a:solidFill>
                  <a:srgbClr val="000000"/>
                </a:solidFill>
                <a:latin typeface="Calibri"/>
              </a:rPr>
              <a:t>onServicePackageInsertion</a:t>
            </a:r>
            <a:endParaRPr b="0" lang="en-US" sz="2800" spc="-1" strike="noStrike">
              <a:solidFill>
                <a:srgbClr val="000000"/>
              </a:solidFill>
              <a:latin typeface="Calibri"/>
            </a:endParaRPr>
          </a:p>
          <a:p>
            <a:pPr marL="457200">
              <a:lnSpc>
                <a:spcPct val="90000"/>
              </a:lnSpc>
              <a:spcBef>
                <a:spcPts val="499"/>
              </a:spcBef>
              <a:tabLst>
                <a:tab algn="l" pos="0"/>
              </a:tabLst>
            </a:pPr>
            <a:r>
              <a:rPr b="0" lang="it-IT" sz="2400" spc="-1" strike="noStrike">
                <a:solidFill>
                  <a:srgbClr val="000000"/>
                </a:solidFill>
                <a:latin typeface="Calibri"/>
              </a:rPr>
              <a:t>After an insertion on the table service package, for each inserted tuple, an insertion into the salesSP_OP table is issued so that the counters associated with the id of the newly created package are set to 0. Likewise, three insertions on the purchasesPerPackageVP table are executed in order to carry out the counter initialization.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it-IT" sz="2800" spc="-1" strike="noStrike">
                <a:solidFill>
                  <a:srgbClr val="000000"/>
                </a:solidFill>
                <a:latin typeface="Calibri"/>
              </a:rPr>
              <a:t>onOptionalProductInsertion</a:t>
            </a:r>
            <a:endParaRPr b="0" lang="en-US" sz="2800" spc="-1" strike="noStrike">
              <a:solidFill>
                <a:srgbClr val="000000"/>
              </a:solidFill>
              <a:latin typeface="Calibri"/>
            </a:endParaRPr>
          </a:p>
          <a:p>
            <a:pPr marL="457200">
              <a:lnSpc>
                <a:spcPct val="90000"/>
              </a:lnSpc>
              <a:spcBef>
                <a:spcPts val="499"/>
              </a:spcBef>
              <a:tabLst>
                <a:tab algn="l" pos="0"/>
              </a:tabLst>
            </a:pPr>
            <a:r>
              <a:rPr b="0" lang="it-IT" sz="2400" spc="-1" strike="noStrike">
                <a:solidFill>
                  <a:srgbClr val="000000"/>
                </a:solidFill>
                <a:latin typeface="Calibri"/>
              </a:rPr>
              <a:t>For each newly created OptionalProduct tuple a counter of the sales is initialized to 0 inserting a new tuple into the optionalProduct_sales table.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Trigger design &amp; code</a:t>
            </a:r>
            <a:endParaRPr b="0" lang="en-US" sz="4400" spc="-1" strike="noStrike">
              <a:solidFill>
                <a:srgbClr val="000000"/>
              </a:solidFill>
              <a:latin typeface="Calibri"/>
            </a:endParaRPr>
          </a:p>
        </p:txBody>
      </p:sp>
      <p:sp>
        <p:nvSpPr>
          <p:cNvPr id="195" name="Content Placeholder 2"/>
          <p:cNvSpPr txBox="1"/>
          <p:nvPr/>
        </p:nvSpPr>
        <p:spPr>
          <a:xfrm>
            <a:off x="628560" y="1825560"/>
            <a:ext cx="7886520" cy="4350960"/>
          </a:xfrm>
          <a:prstGeom prst="rect">
            <a:avLst/>
          </a:prstGeom>
          <a:noFill/>
          <a:ln w="0">
            <a:noFill/>
          </a:ln>
        </p:spPr>
        <p:txBody>
          <a:bodyPr>
            <a:normAutofit fontScale="30000"/>
          </a:bodyPr>
          <a:p>
            <a:pPr marL="228600" indent="-228240">
              <a:lnSpc>
                <a:spcPct val="90000"/>
              </a:lnSpc>
              <a:spcBef>
                <a:spcPts val="1001"/>
              </a:spcBef>
              <a:buClr>
                <a:srgbClr val="000000"/>
              </a:buClr>
              <a:buFont typeface="Arial"/>
              <a:buChar char="•"/>
            </a:pPr>
            <a:r>
              <a:rPr b="0" lang="it-IT" sz="2800" spc="-1" strike="noStrike">
                <a:solidFill>
                  <a:srgbClr val="000000"/>
                </a:solidFill>
                <a:latin typeface="Calibri"/>
              </a:rPr>
              <a:t>updateSalesSPVP</a:t>
            </a:r>
            <a:endParaRPr b="0" lang="en-US" sz="2800" spc="-1" strike="noStrike">
              <a:solidFill>
                <a:srgbClr val="000000"/>
              </a:solidFill>
              <a:latin typeface="Calibri"/>
            </a:endParaRPr>
          </a:p>
          <a:p>
            <a:pPr marL="457200">
              <a:lnSpc>
                <a:spcPct val="90000"/>
              </a:lnSpc>
              <a:spcBef>
                <a:spcPts val="499"/>
              </a:spcBef>
              <a:tabLst>
                <a:tab algn="l" pos="0"/>
              </a:tabLst>
            </a:pPr>
            <a:r>
              <a:rPr b="0" lang="it-IT" sz="2400" spc="-1" strike="noStrike">
                <a:solidFill>
                  <a:srgbClr val="000000"/>
                </a:solidFill>
                <a:latin typeface="Calibri"/>
              </a:rPr>
              <a:t>After an insertion on the table Payment, for each tuple, if the payment is approved an update on purchasesPerPackageVP is issued to increment the value of the sales counter related to the ServicePackage - VaildityPeriod couple associated with the tuple inserted in Payment (through the corresponding Order tuple).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it-IT" sz="2800" spc="-1" strike="noStrike">
                <a:solidFill>
                  <a:srgbClr val="000000"/>
                </a:solidFill>
                <a:latin typeface="Calibri"/>
              </a:rPr>
              <a:t>updateSalesSPOP</a:t>
            </a:r>
            <a:endParaRPr b="0" lang="en-US" sz="2800" spc="-1" strike="noStrike">
              <a:solidFill>
                <a:srgbClr val="000000"/>
              </a:solidFill>
              <a:latin typeface="Calibri"/>
            </a:endParaRPr>
          </a:p>
          <a:p>
            <a:pPr marL="457200">
              <a:lnSpc>
                <a:spcPct val="90000"/>
              </a:lnSpc>
              <a:spcBef>
                <a:spcPts val="499"/>
              </a:spcBef>
              <a:tabLst>
                <a:tab algn="l" pos="0"/>
              </a:tabLst>
            </a:pPr>
            <a:r>
              <a:rPr b="0" lang="it-IT" sz="2400" spc="-1" strike="noStrike">
                <a:solidFill>
                  <a:srgbClr val="000000"/>
                </a:solidFill>
                <a:latin typeface="Calibri"/>
              </a:rPr>
              <a:t>After an insertion on the table Payment, for each tuple, if the payment is approved and the related order includes at least one optional product then an update on  salesSP_OP is issued to increment the value of the sales with optional products counter corresponding to the ServicePackage associated with the tuple inserted in Payment (through the corresponding Order tuple) . The total number of optional products ever sold with the given service package is incremented as well. Moreover, a stored procedure is called to align the content of the optionalProduct_sales table. More specifically, for each optional product associated with the accepted order, the counter of the sales of the product is incremented by one.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itle 1_0"/>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Trigger design motivation</a:t>
            </a:r>
            <a:endParaRPr b="0" lang="en-US" sz="4400" spc="-1" strike="noStrike">
              <a:solidFill>
                <a:srgbClr val="000000"/>
              </a:solidFill>
              <a:latin typeface="Calibri"/>
            </a:endParaRPr>
          </a:p>
        </p:txBody>
      </p:sp>
      <p:sp>
        <p:nvSpPr>
          <p:cNvPr id="197" name="Content Placeholder 2_1"/>
          <p:cNvSpPr txBox="1"/>
          <p:nvPr/>
        </p:nvSpPr>
        <p:spPr>
          <a:xfrm>
            <a:off x="573480" y="108000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it-IT" sz="2400" spc="-1" strike="noStrike">
                <a:solidFill>
                  <a:srgbClr val="000000"/>
                </a:solidFill>
                <a:latin typeface="Calibri"/>
              </a:rPr>
              <a:t>Given that we used the DBMS MariaDB/MySQL, STATEMENT-level triggers where not available. So, every trigger is designed to work on row granularity. Moreover, all triggers fire AFTER the described events because, according to our design choices, there has been no need to introduce before triggers to manipulate modifications made to the database. Possibly, BEFORE triggers could have been included to grant a better consistency level. For instance, an additional trigger could be used to prevent an Employee from associating two Service entities of the same type (eg. two different MobileInternetService) with the same ServicePackage.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itle 1_3"/>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Trigger design motivation</a:t>
            </a:r>
            <a:endParaRPr b="0" lang="en-US" sz="4400" spc="-1" strike="noStrike">
              <a:solidFill>
                <a:srgbClr val="000000"/>
              </a:solidFill>
              <a:latin typeface="Calibri"/>
            </a:endParaRPr>
          </a:p>
        </p:txBody>
      </p:sp>
      <p:sp>
        <p:nvSpPr>
          <p:cNvPr id="199" name="Content Placeholder 2_3"/>
          <p:cNvSpPr txBox="1"/>
          <p:nvPr/>
        </p:nvSpPr>
        <p:spPr>
          <a:xfrm>
            <a:off x="573480" y="108000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endParaRPr b="0" lang="en-US" sz="2800" spc="-1" strike="noStrike">
              <a:solidFill>
                <a:srgbClr val="000000"/>
              </a:solidFill>
              <a:latin typeface="Calibri"/>
            </a:endParaRPr>
          </a:p>
          <a:p>
            <a:r>
              <a:rPr b="0" lang="it-IT" sz="1800" spc="-1" strike="noStrike">
                <a:solidFill>
                  <a:srgbClr val="000000"/>
                </a:solidFill>
                <a:latin typeface="Calibri"/>
              </a:rPr>
              <a:t>As far </a:t>
            </a:r>
            <a:r>
              <a:rPr b="1" lang="it-IT" sz="1800" spc="-1" strike="noStrike">
                <a:solidFill>
                  <a:srgbClr val="000000"/>
                </a:solidFill>
                <a:latin typeface="Calibri"/>
              </a:rPr>
              <a:t>triggering cycle</a:t>
            </a:r>
            <a:r>
              <a:rPr b="0" lang="it-IT" sz="1800" spc="-1" strike="noStrike">
                <a:solidFill>
                  <a:srgbClr val="000000"/>
                </a:solidFill>
                <a:latin typeface="Calibri"/>
              </a:rPr>
              <a:t> is concerned, the triggers which fire on the insertion of ServicePackage and OptionalProduct tuples do not activate other tirggers as they only manage tuples initialization in the managed sales report tables. The same holds true for triggers which fire as soon as an ACCEPTED Payment is inserted into the database and manipulate the statistics to keep track of bought optional products and service packages sales. The triggers mantaining the status of orders, instead, can cause other trigger to fire. For instance, in one case </a:t>
            </a:r>
            <a:r>
              <a:rPr b="0" i="1" lang="it-IT" sz="1800" spc="-1" strike="noStrike">
                <a:solidFill>
                  <a:srgbClr val="000000"/>
                </a:solidFill>
                <a:latin typeface="Calibri"/>
              </a:rPr>
              <a:t>updateOrderOnPayment</a:t>
            </a:r>
            <a:r>
              <a:rPr b="0" lang="it-IT" sz="1800" spc="-1" strike="noStrike">
                <a:solidFill>
                  <a:srgbClr val="000000"/>
                </a:solidFill>
                <a:latin typeface="Calibri"/>
              </a:rPr>
              <a:t> sets the status of the Order associated with each inserted ACCEPTED Payment to ACCEPTED (status = 2) and this activates </a:t>
            </a:r>
            <a:r>
              <a:rPr b="0" i="1" lang="it-IT" sz="1800" spc="-1" strike="noStrike">
                <a:solidFill>
                  <a:srgbClr val="000000"/>
                </a:solidFill>
                <a:latin typeface="Calibri"/>
              </a:rPr>
              <a:t>createServiceActivationSchedule </a:t>
            </a:r>
            <a:r>
              <a:rPr b="0" lang="it-IT" sz="1800" spc="-1" strike="noStrike">
                <a:solidFill>
                  <a:srgbClr val="000000"/>
                </a:solidFill>
                <a:latin typeface="Calibri"/>
              </a:rPr>
              <a:t>and the trigger </a:t>
            </a:r>
            <a:r>
              <a:rPr b="0" i="1" lang="it-IT" sz="1800" spc="-1" strike="noStrike">
                <a:solidFill>
                  <a:srgbClr val="000000"/>
                </a:solidFill>
                <a:latin typeface="Calibri"/>
              </a:rPr>
              <a:t>setUserSolvent</a:t>
            </a:r>
            <a:r>
              <a:rPr b="0" lang="it-IT" sz="1800" spc="-1" strike="noStrike">
                <a:solidFill>
                  <a:srgbClr val="000000"/>
                </a:solidFill>
                <a:latin typeface="Calibri"/>
              </a:rPr>
              <a:t>. In the other case, the insertion of a REJECTED Payment causes the former trigger to activate </a:t>
            </a:r>
            <a:r>
              <a:rPr b="0" i="1" lang="it-IT" sz="1800" spc="-1" strike="noStrike">
                <a:solidFill>
                  <a:srgbClr val="000000"/>
                </a:solidFill>
                <a:latin typeface="Calibri"/>
              </a:rPr>
              <a:t>setUserInsolvent</a:t>
            </a:r>
            <a:r>
              <a:rPr b="0" lang="it-IT" sz="1800" spc="-1" strike="noStrike">
                <a:solidFill>
                  <a:srgbClr val="000000"/>
                </a:solidFill>
                <a:latin typeface="Calibri"/>
              </a:rPr>
              <a:t> because this latter fires whenever an Order is marked as rejected. Moreover, a failed payment causes the firing of </a:t>
            </a:r>
            <a:r>
              <a:rPr b="0" i="1" lang="it-IT" sz="1800" spc="-1" strike="noStrike">
                <a:solidFill>
                  <a:srgbClr val="000000"/>
                </a:solidFill>
                <a:latin typeface="Calibri"/>
                <a:ea typeface="JetBrains Mono"/>
              </a:rPr>
              <a:t>createAlertOnThirdFailedPayment</a:t>
            </a:r>
            <a:r>
              <a:rPr b="0" i="1" lang="it-IT" sz="1800" spc="-1" strike="noStrike">
                <a:solidFill>
                  <a:srgbClr val="000000"/>
                </a:solidFill>
                <a:latin typeface="Calibri"/>
              </a:rPr>
              <a:t> </a:t>
            </a:r>
            <a:r>
              <a:rPr b="0" lang="it-IT" sz="1800" spc="-1" strike="noStrike">
                <a:solidFill>
                  <a:srgbClr val="000000"/>
                </a:solidFill>
                <a:latin typeface="Calibri"/>
              </a:rPr>
              <a:t>too because on three failed purchases an alert has to be created. Given that all the triggers activated in sequence do not call each other (neither directly nor indirectly), the absence of (mutually ) recursive calls is enough to conclude triggers </a:t>
            </a:r>
            <a:r>
              <a:rPr b="1" lang="it-IT" sz="1800" spc="-1" strike="noStrike">
                <a:solidFill>
                  <a:srgbClr val="000000"/>
                </a:solidFill>
                <a:latin typeface="Calibri"/>
              </a:rPr>
              <a:t>termination</a:t>
            </a:r>
            <a:r>
              <a:rPr b="0" lang="it-IT" sz="1800" spc="-1" strike="noStrike">
                <a:solidFill>
                  <a:srgbClr val="000000"/>
                </a:solidFill>
                <a:latin typeface="Calibri"/>
              </a:rPr>
              <a:t>.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Index</a:t>
            </a:r>
            <a:endParaRPr b="0" lang="en-US" sz="4400" spc="-1" strike="noStrike">
              <a:solidFill>
                <a:srgbClr val="000000"/>
              </a:solidFill>
              <a:latin typeface="Calibri"/>
            </a:endParaRPr>
          </a:p>
        </p:txBody>
      </p:sp>
      <p:sp>
        <p:nvSpPr>
          <p:cNvPr id="168" name="Content Placeholder 2"/>
          <p:cNvSpPr txBox="1"/>
          <p:nvPr/>
        </p:nvSpPr>
        <p:spPr>
          <a:xfrm>
            <a:off x="628560" y="1825560"/>
            <a:ext cx="7886520" cy="4350960"/>
          </a:xfrm>
          <a:prstGeom prst="rect">
            <a:avLst/>
          </a:prstGeom>
          <a:noFill/>
          <a:ln w="0">
            <a:noFill/>
          </a:ln>
        </p:spPr>
        <p:txBody>
          <a:bodyPr>
            <a:normAutofit fontScale="69000"/>
          </a:bodyPr>
          <a:p>
            <a:pPr marL="228600" indent="-228240">
              <a:lnSpc>
                <a:spcPct val="90000"/>
              </a:lnSpc>
              <a:spcBef>
                <a:spcPts val="1001"/>
              </a:spcBef>
              <a:buClr>
                <a:srgbClr val="000000"/>
              </a:buClr>
              <a:buFont typeface="Arial"/>
              <a:buChar char="•"/>
            </a:pPr>
            <a:r>
              <a:rPr b="0" lang="it-IT" sz="2400" spc="-1" strike="noStrike">
                <a:solidFill>
                  <a:srgbClr val="000000"/>
                </a:solidFill>
                <a:latin typeface="Calibri"/>
              </a:rPr>
              <a:t>Specification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it-IT" sz="2000" spc="-1" strike="noStrike">
                <a:solidFill>
                  <a:srgbClr val="000000"/>
                </a:solidFill>
                <a:latin typeface="Calibri"/>
              </a:rPr>
              <a:t>Revision of the specifications (if needed)</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it-IT" sz="2400" spc="-1" strike="noStrike">
                <a:solidFill>
                  <a:srgbClr val="000000"/>
                </a:solidFill>
                <a:latin typeface="Calibri"/>
              </a:rPr>
              <a:t>Conceptual (ER) and logical data models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it-IT" sz="2000" spc="-1" strike="noStrike">
                <a:solidFill>
                  <a:srgbClr val="000000"/>
                </a:solidFill>
                <a:latin typeface="Calibri"/>
              </a:rPr>
              <a:t>Explanation of the ER diagram (if needed)</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it-IT" sz="2000" spc="-1" strike="noStrike">
                <a:solidFill>
                  <a:srgbClr val="000000"/>
                </a:solidFill>
                <a:latin typeface="Calibri"/>
              </a:rPr>
              <a:t>Explanation of the logical model (if needed)</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it-IT" sz="2400" spc="-1" strike="noStrike">
                <a:solidFill>
                  <a:srgbClr val="000000"/>
                </a:solidFill>
                <a:latin typeface="Calibri"/>
              </a:rPr>
              <a:t>Trigger design and code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it-IT" sz="2400" spc="-1" strike="noStrike">
                <a:solidFill>
                  <a:srgbClr val="000000"/>
                </a:solidFill>
                <a:latin typeface="Calibri"/>
              </a:rPr>
              <a:t>ORM relationship design with explanations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it-IT" sz="2400" spc="-1" strike="noStrike">
                <a:solidFill>
                  <a:srgbClr val="000000"/>
                </a:solidFill>
                <a:latin typeface="Calibri"/>
              </a:rPr>
              <a:t>Entities code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it-IT" sz="2400" spc="-1" strike="noStrike">
                <a:solidFill>
                  <a:srgbClr val="000000"/>
                </a:solidFill>
                <a:latin typeface="Calibri"/>
              </a:rPr>
              <a:t>Interface diagrams or functional analysis of the specifications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it-IT" sz="2400" spc="-1" strike="noStrike">
                <a:solidFill>
                  <a:srgbClr val="000000"/>
                </a:solidFill>
                <a:latin typeface="Calibri"/>
              </a:rPr>
              <a:t>List of components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it-IT" sz="2000" spc="-1" strike="noStrike">
                <a:solidFill>
                  <a:srgbClr val="000000"/>
                </a:solidFill>
                <a:latin typeface="Calibri"/>
              </a:rPr>
              <a:t>Motivations of the components design (if needed)</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it-IT" sz="2400" spc="-1" strike="noStrike">
                <a:solidFill>
                  <a:srgbClr val="000000"/>
                </a:solidFill>
                <a:latin typeface="Calibri"/>
              </a:rPr>
              <a:t>UML sequence diagrams (optional, only for salient events)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itle 3"/>
          <p:cNvSpPr txBox="1"/>
          <p:nvPr/>
        </p:nvSpPr>
        <p:spPr>
          <a:xfrm>
            <a:off x="685800" y="1122480"/>
            <a:ext cx="7772040" cy="2387160"/>
          </a:xfrm>
          <a:prstGeom prst="rect">
            <a:avLst/>
          </a:prstGeom>
          <a:noFill/>
          <a:ln w="0">
            <a:noFill/>
          </a:ln>
        </p:spPr>
        <p:txBody>
          <a:bodyPr anchor="b">
            <a:noAutofit/>
          </a:bodyPr>
          <a:p>
            <a:pPr algn="ctr">
              <a:lnSpc>
                <a:spcPct val="90000"/>
              </a:lnSpc>
            </a:pPr>
            <a:r>
              <a:rPr b="0" lang="it-IT" sz="6000" spc="-1" strike="noStrike">
                <a:solidFill>
                  <a:srgbClr val="000000"/>
                </a:solidFill>
                <a:latin typeface="Calibri Light"/>
              </a:rPr>
              <a:t>ORM design</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Auditing - Consumer </a:t>
            </a:r>
            <a:endParaRPr b="0" lang="en-US" sz="4400" spc="-1" strike="noStrike">
              <a:solidFill>
                <a:srgbClr val="000000"/>
              </a:solidFill>
              <a:latin typeface="Calibri"/>
            </a:endParaRPr>
          </a:p>
        </p:txBody>
      </p:sp>
      <p:sp>
        <p:nvSpPr>
          <p:cNvPr id="202"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203"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Consumer</a:t>
            </a:r>
            <a:endParaRPr b="0" lang="it-IT" sz="1800" spc="-1" strike="noStrike">
              <a:latin typeface="Arial"/>
            </a:endParaRPr>
          </a:p>
        </p:txBody>
      </p:sp>
      <p:sp>
        <p:nvSpPr>
          <p:cNvPr id="204"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Auditing</a:t>
            </a:r>
            <a:endParaRPr b="0" lang="it-IT" sz="1800" spc="-1" strike="noStrike">
              <a:latin typeface="Arial"/>
            </a:endParaRPr>
          </a:p>
        </p:txBody>
      </p:sp>
      <p:sp>
        <p:nvSpPr>
          <p:cNvPr id="205"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206"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07"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08" name="TextBox 10"/>
          <p:cNvSpPr/>
          <p:nvPr/>
        </p:nvSpPr>
        <p:spPr>
          <a:xfrm>
            <a:off x="251568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0:1</a:t>
            </a:r>
            <a:endParaRPr b="0" lang="it-IT" sz="1800" spc="-1" strike="noStrike">
              <a:latin typeface="Arial"/>
            </a:endParaRPr>
          </a:p>
        </p:txBody>
      </p:sp>
      <p:sp>
        <p:nvSpPr>
          <p:cNvPr id="209" name="TextBox 11"/>
          <p:cNvSpPr/>
          <p:nvPr/>
        </p:nvSpPr>
        <p:spPr>
          <a:xfrm>
            <a:off x="179208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1:1</a:t>
            </a:r>
            <a:endParaRPr b="0" lang="it-IT" sz="1800" spc="-1" strike="noStrike">
              <a:latin typeface="Arial"/>
            </a:endParaRPr>
          </a:p>
        </p:txBody>
      </p:sp>
      <p:sp>
        <p:nvSpPr>
          <p:cNvPr id="210"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211"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12"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13"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214"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15"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16"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217"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218"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Consumer - Order</a:t>
            </a:r>
            <a:endParaRPr b="0" lang="en-US" sz="4400" spc="-1" strike="noStrike">
              <a:solidFill>
                <a:srgbClr val="000000"/>
              </a:solidFill>
              <a:latin typeface="Calibri"/>
            </a:endParaRPr>
          </a:p>
        </p:txBody>
      </p:sp>
      <p:sp>
        <p:nvSpPr>
          <p:cNvPr id="220"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221"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Consumer</a:t>
            </a:r>
            <a:endParaRPr b="0" lang="it-IT" sz="1800" spc="-1" strike="noStrike">
              <a:latin typeface="Arial"/>
            </a:endParaRPr>
          </a:p>
        </p:txBody>
      </p:sp>
      <p:sp>
        <p:nvSpPr>
          <p:cNvPr id="222"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Order</a:t>
            </a:r>
            <a:endParaRPr b="0" lang="it-IT" sz="1800" spc="-1" strike="noStrike">
              <a:latin typeface="Arial"/>
            </a:endParaRPr>
          </a:p>
        </p:txBody>
      </p:sp>
      <p:sp>
        <p:nvSpPr>
          <p:cNvPr id="223"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224"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25"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26" name="TextBox 10"/>
          <p:cNvSpPr/>
          <p:nvPr/>
        </p:nvSpPr>
        <p:spPr>
          <a:xfrm>
            <a:off x="251784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0:n</a:t>
            </a:r>
            <a:endParaRPr b="0" lang="it-IT" sz="1800" spc="-1" strike="noStrike">
              <a:latin typeface="Arial"/>
            </a:endParaRPr>
          </a:p>
        </p:txBody>
      </p:sp>
      <p:sp>
        <p:nvSpPr>
          <p:cNvPr id="227" name="TextBox 11"/>
          <p:cNvSpPr/>
          <p:nvPr/>
        </p:nvSpPr>
        <p:spPr>
          <a:xfrm>
            <a:off x="179208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1:1</a:t>
            </a:r>
            <a:endParaRPr b="0" lang="it-IT" sz="1800" spc="-1" strike="noStrike">
              <a:latin typeface="Arial"/>
            </a:endParaRPr>
          </a:p>
        </p:txBody>
      </p:sp>
      <p:sp>
        <p:nvSpPr>
          <p:cNvPr id="228"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229"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30"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31"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232"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33"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34"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235"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236"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itle 1"/>
          <p:cNvSpPr txBox="1"/>
          <p:nvPr/>
        </p:nvSpPr>
        <p:spPr>
          <a:xfrm>
            <a:off x="594000" y="146160"/>
            <a:ext cx="7886520" cy="1325160"/>
          </a:xfrm>
          <a:prstGeom prst="rect">
            <a:avLst/>
          </a:prstGeom>
          <a:noFill/>
          <a:ln w="0">
            <a:noFill/>
          </a:ln>
        </p:spPr>
        <p:txBody>
          <a:bodyPr anchor="ctr">
            <a:normAutofit fontScale="56000"/>
          </a:bodyPr>
          <a:p>
            <a:pPr>
              <a:lnSpc>
                <a:spcPct val="90000"/>
              </a:lnSpc>
            </a:pPr>
            <a:r>
              <a:rPr b="0" lang="en-GB" sz="4400" spc="-1" strike="noStrike">
                <a:solidFill>
                  <a:srgbClr val="000000"/>
                </a:solidFill>
                <a:latin typeface="Calibri Light"/>
              </a:rPr>
              <a:t>Relationship ServiceActivationSchedule - Order</a:t>
            </a:r>
            <a:endParaRPr b="0" lang="en-US" sz="4400" spc="-1" strike="noStrike">
              <a:solidFill>
                <a:srgbClr val="000000"/>
              </a:solidFill>
              <a:latin typeface="Calibri"/>
            </a:endParaRPr>
          </a:p>
        </p:txBody>
      </p:sp>
      <p:sp>
        <p:nvSpPr>
          <p:cNvPr id="238"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239"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Order</a:t>
            </a:r>
            <a:endParaRPr b="0" lang="it-IT" sz="1800" spc="-1" strike="noStrike">
              <a:latin typeface="Arial"/>
            </a:endParaRPr>
          </a:p>
        </p:txBody>
      </p:sp>
      <p:sp>
        <p:nvSpPr>
          <p:cNvPr id="240"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SAS</a:t>
            </a:r>
            <a:endParaRPr b="0" lang="it-IT" sz="1800" spc="-1" strike="noStrike">
              <a:latin typeface="Arial"/>
            </a:endParaRPr>
          </a:p>
        </p:txBody>
      </p:sp>
      <p:sp>
        <p:nvSpPr>
          <p:cNvPr id="241"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242"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43"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44" name="TextBox 10"/>
          <p:cNvSpPr/>
          <p:nvPr/>
        </p:nvSpPr>
        <p:spPr>
          <a:xfrm>
            <a:off x="251568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0:1</a:t>
            </a:r>
            <a:endParaRPr b="0" lang="it-IT" sz="1800" spc="-1" strike="noStrike">
              <a:latin typeface="Arial"/>
            </a:endParaRPr>
          </a:p>
        </p:txBody>
      </p:sp>
      <p:sp>
        <p:nvSpPr>
          <p:cNvPr id="245" name="TextBox 11"/>
          <p:cNvSpPr/>
          <p:nvPr/>
        </p:nvSpPr>
        <p:spPr>
          <a:xfrm>
            <a:off x="179208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1:1</a:t>
            </a:r>
            <a:endParaRPr b="0" lang="it-IT" sz="1800" spc="-1" strike="noStrike">
              <a:latin typeface="Arial"/>
            </a:endParaRPr>
          </a:p>
        </p:txBody>
      </p:sp>
      <p:sp>
        <p:nvSpPr>
          <p:cNvPr id="246"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247"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48"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49"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250"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51"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52"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253"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254"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Order - ValidityPeriod </a:t>
            </a:r>
            <a:endParaRPr b="0" lang="en-US" sz="4400" spc="-1" strike="noStrike">
              <a:solidFill>
                <a:srgbClr val="000000"/>
              </a:solidFill>
              <a:latin typeface="Calibri"/>
            </a:endParaRPr>
          </a:p>
        </p:txBody>
      </p:sp>
      <p:sp>
        <p:nvSpPr>
          <p:cNvPr id="256"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257"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ValidityPeriod</a:t>
            </a:r>
            <a:endParaRPr b="0" lang="it-IT" sz="1800" spc="-1" strike="noStrike">
              <a:latin typeface="Arial"/>
            </a:endParaRPr>
          </a:p>
        </p:txBody>
      </p:sp>
      <p:sp>
        <p:nvSpPr>
          <p:cNvPr id="258"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Order</a:t>
            </a:r>
            <a:endParaRPr b="0" lang="it-IT" sz="1800" spc="-1" strike="noStrike">
              <a:latin typeface="Arial"/>
            </a:endParaRPr>
          </a:p>
        </p:txBody>
      </p:sp>
      <p:sp>
        <p:nvSpPr>
          <p:cNvPr id="259"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260"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61"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62" name="TextBox 10"/>
          <p:cNvSpPr/>
          <p:nvPr/>
        </p:nvSpPr>
        <p:spPr>
          <a:xfrm>
            <a:off x="251784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0:n</a:t>
            </a:r>
            <a:endParaRPr b="0" lang="it-IT" sz="1800" spc="-1" strike="noStrike">
              <a:latin typeface="Arial"/>
            </a:endParaRPr>
          </a:p>
        </p:txBody>
      </p:sp>
      <p:sp>
        <p:nvSpPr>
          <p:cNvPr id="263" name="TextBox 11"/>
          <p:cNvSpPr/>
          <p:nvPr/>
        </p:nvSpPr>
        <p:spPr>
          <a:xfrm>
            <a:off x="179208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1:1</a:t>
            </a:r>
            <a:endParaRPr b="0" lang="it-IT" sz="1800" spc="-1" strike="noStrike">
              <a:latin typeface="Arial"/>
            </a:endParaRPr>
          </a:p>
        </p:txBody>
      </p:sp>
      <p:sp>
        <p:nvSpPr>
          <p:cNvPr id="264"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265"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66"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67"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268"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69"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70"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271"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272"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itle 1"/>
          <p:cNvSpPr txBox="1"/>
          <p:nvPr/>
        </p:nvSpPr>
        <p:spPr>
          <a:xfrm>
            <a:off x="665640" y="22140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Order - ServicePackage</a:t>
            </a:r>
            <a:endParaRPr b="0" lang="en-US" sz="4400" spc="-1" strike="noStrike">
              <a:solidFill>
                <a:srgbClr val="000000"/>
              </a:solidFill>
              <a:latin typeface="Calibri"/>
            </a:endParaRPr>
          </a:p>
        </p:txBody>
      </p:sp>
      <p:sp>
        <p:nvSpPr>
          <p:cNvPr id="274"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275"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SP</a:t>
            </a:r>
            <a:endParaRPr b="0" lang="it-IT" sz="1800" spc="-1" strike="noStrike">
              <a:latin typeface="Arial"/>
            </a:endParaRPr>
          </a:p>
        </p:txBody>
      </p:sp>
      <p:sp>
        <p:nvSpPr>
          <p:cNvPr id="276"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Order</a:t>
            </a:r>
            <a:endParaRPr b="0" lang="it-IT" sz="1800" spc="-1" strike="noStrike">
              <a:latin typeface="Arial"/>
            </a:endParaRPr>
          </a:p>
        </p:txBody>
      </p:sp>
      <p:sp>
        <p:nvSpPr>
          <p:cNvPr id="277"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278"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79"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80" name="TextBox 10"/>
          <p:cNvSpPr/>
          <p:nvPr/>
        </p:nvSpPr>
        <p:spPr>
          <a:xfrm>
            <a:off x="251784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1:n</a:t>
            </a:r>
            <a:endParaRPr b="0" lang="it-IT" sz="1800" spc="-1" strike="noStrike">
              <a:latin typeface="Arial"/>
            </a:endParaRPr>
          </a:p>
        </p:txBody>
      </p:sp>
      <p:sp>
        <p:nvSpPr>
          <p:cNvPr id="281" name="TextBox 11"/>
          <p:cNvSpPr/>
          <p:nvPr/>
        </p:nvSpPr>
        <p:spPr>
          <a:xfrm>
            <a:off x="179208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1:1</a:t>
            </a:r>
            <a:endParaRPr b="0" lang="it-IT" sz="1800" spc="-1" strike="noStrike">
              <a:latin typeface="Arial"/>
            </a:endParaRPr>
          </a:p>
        </p:txBody>
      </p:sp>
      <p:sp>
        <p:nvSpPr>
          <p:cNvPr id="282"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283"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84"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85"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286"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287"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288"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289"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290"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itle 1"/>
          <p:cNvSpPr txBox="1"/>
          <p:nvPr/>
        </p:nvSpPr>
        <p:spPr>
          <a:xfrm>
            <a:off x="665640" y="22140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Order - Payment</a:t>
            </a:r>
            <a:endParaRPr b="0" lang="en-US" sz="4400" spc="-1" strike="noStrike">
              <a:solidFill>
                <a:srgbClr val="000000"/>
              </a:solidFill>
              <a:latin typeface="Calibri"/>
            </a:endParaRPr>
          </a:p>
        </p:txBody>
      </p:sp>
      <p:sp>
        <p:nvSpPr>
          <p:cNvPr id="292"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293"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Payment</a:t>
            </a:r>
            <a:endParaRPr b="0" lang="it-IT" sz="1800" spc="-1" strike="noStrike">
              <a:latin typeface="Arial"/>
            </a:endParaRPr>
          </a:p>
        </p:txBody>
      </p:sp>
      <p:sp>
        <p:nvSpPr>
          <p:cNvPr id="294"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Order</a:t>
            </a:r>
            <a:endParaRPr b="0" lang="it-IT" sz="1800" spc="-1" strike="noStrike">
              <a:latin typeface="Arial"/>
            </a:endParaRPr>
          </a:p>
        </p:txBody>
      </p:sp>
      <p:sp>
        <p:nvSpPr>
          <p:cNvPr id="295"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296"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97"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298" name="TextBox 10"/>
          <p:cNvSpPr/>
          <p:nvPr/>
        </p:nvSpPr>
        <p:spPr>
          <a:xfrm>
            <a:off x="251568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1:1</a:t>
            </a:r>
            <a:endParaRPr b="0" lang="it-IT" sz="1800" spc="-1" strike="noStrike">
              <a:latin typeface="Arial"/>
            </a:endParaRPr>
          </a:p>
        </p:txBody>
      </p:sp>
      <p:sp>
        <p:nvSpPr>
          <p:cNvPr id="299" name="TextBox 11"/>
          <p:cNvSpPr/>
          <p:nvPr/>
        </p:nvSpPr>
        <p:spPr>
          <a:xfrm>
            <a:off x="179424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0:n</a:t>
            </a:r>
            <a:endParaRPr b="0" lang="it-IT" sz="1800" spc="-1" strike="noStrike">
              <a:latin typeface="Arial"/>
            </a:endParaRPr>
          </a:p>
        </p:txBody>
      </p:sp>
      <p:sp>
        <p:nvSpPr>
          <p:cNvPr id="300"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301"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02"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03"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304"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05"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06"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307"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308"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itle 1"/>
          <p:cNvSpPr txBox="1"/>
          <p:nvPr/>
        </p:nvSpPr>
        <p:spPr>
          <a:xfrm>
            <a:off x="665640" y="22140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Consumer - Payment</a:t>
            </a:r>
            <a:endParaRPr b="0" lang="en-US" sz="4400" spc="-1" strike="noStrike">
              <a:solidFill>
                <a:srgbClr val="000000"/>
              </a:solidFill>
              <a:latin typeface="Calibri"/>
            </a:endParaRPr>
          </a:p>
        </p:txBody>
      </p:sp>
      <p:sp>
        <p:nvSpPr>
          <p:cNvPr id="310"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311"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Payment</a:t>
            </a:r>
            <a:endParaRPr b="0" lang="it-IT" sz="1800" spc="-1" strike="noStrike">
              <a:latin typeface="Arial"/>
            </a:endParaRPr>
          </a:p>
        </p:txBody>
      </p:sp>
      <p:sp>
        <p:nvSpPr>
          <p:cNvPr id="312"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Consumer</a:t>
            </a:r>
            <a:endParaRPr b="0" lang="it-IT" sz="1800" spc="-1" strike="noStrike">
              <a:latin typeface="Arial"/>
            </a:endParaRPr>
          </a:p>
        </p:txBody>
      </p:sp>
      <p:sp>
        <p:nvSpPr>
          <p:cNvPr id="313"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314"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15"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16" name="TextBox 10"/>
          <p:cNvSpPr/>
          <p:nvPr/>
        </p:nvSpPr>
        <p:spPr>
          <a:xfrm>
            <a:off x="251568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1:1</a:t>
            </a:r>
            <a:endParaRPr b="0" lang="it-IT" sz="1800" spc="-1" strike="noStrike">
              <a:latin typeface="Arial"/>
            </a:endParaRPr>
          </a:p>
        </p:txBody>
      </p:sp>
      <p:sp>
        <p:nvSpPr>
          <p:cNvPr id="317" name="TextBox 11"/>
          <p:cNvSpPr/>
          <p:nvPr/>
        </p:nvSpPr>
        <p:spPr>
          <a:xfrm>
            <a:off x="179424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0:n</a:t>
            </a:r>
            <a:endParaRPr b="0" lang="it-IT" sz="1800" spc="-1" strike="noStrike">
              <a:latin typeface="Arial"/>
            </a:endParaRPr>
          </a:p>
        </p:txBody>
      </p:sp>
      <p:sp>
        <p:nvSpPr>
          <p:cNvPr id="318"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319"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20"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21"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322"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23"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24"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325"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326"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itle 1"/>
          <p:cNvSpPr txBox="1"/>
          <p:nvPr/>
        </p:nvSpPr>
        <p:spPr>
          <a:xfrm>
            <a:off x="619920" y="1562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Order - OptionalProduct</a:t>
            </a:r>
            <a:endParaRPr b="0" lang="en-US" sz="4400" spc="-1" strike="noStrike">
              <a:solidFill>
                <a:srgbClr val="000000"/>
              </a:solidFill>
              <a:latin typeface="Calibri"/>
            </a:endParaRPr>
          </a:p>
        </p:txBody>
      </p:sp>
      <p:sp>
        <p:nvSpPr>
          <p:cNvPr id="328"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a:t>
            </a:r>
            <a:r>
              <a:rPr b="0" lang="en-GB" sz="2400" spc="-1" strike="noStrike">
                <a:solidFill>
                  <a:srgbClr val="000000"/>
                </a:solidFill>
                <a:latin typeface="Calibri"/>
              </a:rPr>
              <a:t>@OneToOne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329"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OP</a:t>
            </a:r>
            <a:endParaRPr b="0" lang="it-IT" sz="1800" spc="-1" strike="noStrike">
              <a:latin typeface="Arial"/>
            </a:endParaRPr>
          </a:p>
        </p:txBody>
      </p:sp>
      <p:sp>
        <p:nvSpPr>
          <p:cNvPr id="330"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Order</a:t>
            </a:r>
            <a:endParaRPr b="0" lang="it-IT" sz="1800" spc="-1" strike="noStrike">
              <a:latin typeface="Arial"/>
            </a:endParaRPr>
          </a:p>
        </p:txBody>
      </p:sp>
      <p:sp>
        <p:nvSpPr>
          <p:cNvPr id="331"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332"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33"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34" name="TextBox 10"/>
          <p:cNvSpPr/>
          <p:nvPr/>
        </p:nvSpPr>
        <p:spPr>
          <a:xfrm>
            <a:off x="251784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0:n</a:t>
            </a:r>
            <a:endParaRPr b="0" lang="it-IT" sz="1800" spc="-1" strike="noStrike">
              <a:latin typeface="Arial"/>
            </a:endParaRPr>
          </a:p>
        </p:txBody>
      </p:sp>
      <p:sp>
        <p:nvSpPr>
          <p:cNvPr id="335" name="TextBox 11"/>
          <p:cNvSpPr/>
          <p:nvPr/>
        </p:nvSpPr>
        <p:spPr>
          <a:xfrm>
            <a:off x="179424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0:n</a:t>
            </a:r>
            <a:endParaRPr b="0" lang="it-IT" sz="1800" spc="-1" strike="noStrike">
              <a:latin typeface="Arial"/>
            </a:endParaRPr>
          </a:p>
        </p:txBody>
      </p:sp>
      <p:sp>
        <p:nvSpPr>
          <p:cNvPr id="336"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337"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38"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39"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340"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41"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42"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343"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344"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itle 1"/>
          <p:cNvSpPr txBox="1"/>
          <p:nvPr/>
        </p:nvSpPr>
        <p:spPr>
          <a:xfrm>
            <a:off x="619920" y="1562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ServicePackage - OptionalProduct</a:t>
            </a:r>
            <a:endParaRPr b="0" lang="en-US" sz="4400" spc="-1" strike="noStrike">
              <a:solidFill>
                <a:srgbClr val="000000"/>
              </a:solidFill>
              <a:latin typeface="Calibri"/>
            </a:endParaRPr>
          </a:p>
        </p:txBody>
      </p:sp>
      <p:sp>
        <p:nvSpPr>
          <p:cNvPr id="346"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347"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OP</a:t>
            </a:r>
            <a:endParaRPr b="0" lang="it-IT" sz="1800" spc="-1" strike="noStrike">
              <a:latin typeface="Arial"/>
            </a:endParaRPr>
          </a:p>
        </p:txBody>
      </p:sp>
      <p:sp>
        <p:nvSpPr>
          <p:cNvPr id="348"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SP</a:t>
            </a:r>
            <a:endParaRPr b="0" lang="it-IT" sz="1800" spc="-1" strike="noStrike">
              <a:latin typeface="Arial"/>
            </a:endParaRPr>
          </a:p>
        </p:txBody>
      </p:sp>
      <p:sp>
        <p:nvSpPr>
          <p:cNvPr id="349"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350"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51"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52" name="TextBox 10"/>
          <p:cNvSpPr/>
          <p:nvPr/>
        </p:nvSpPr>
        <p:spPr>
          <a:xfrm>
            <a:off x="251784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0:n</a:t>
            </a:r>
            <a:endParaRPr b="0" lang="it-IT" sz="1800" spc="-1" strike="noStrike">
              <a:latin typeface="Arial"/>
            </a:endParaRPr>
          </a:p>
        </p:txBody>
      </p:sp>
      <p:sp>
        <p:nvSpPr>
          <p:cNvPr id="353" name="TextBox 11"/>
          <p:cNvSpPr/>
          <p:nvPr/>
        </p:nvSpPr>
        <p:spPr>
          <a:xfrm>
            <a:off x="179424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1:n</a:t>
            </a:r>
            <a:endParaRPr b="0" lang="it-IT" sz="1800" spc="-1" strike="noStrike">
              <a:latin typeface="Arial"/>
            </a:endParaRPr>
          </a:p>
        </p:txBody>
      </p:sp>
      <p:sp>
        <p:nvSpPr>
          <p:cNvPr id="354"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355"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56"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57"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358"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59"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60"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361"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362"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itle 1"/>
          <p:cNvSpPr txBox="1"/>
          <p:nvPr/>
        </p:nvSpPr>
        <p:spPr>
          <a:xfrm>
            <a:off x="423360" y="365040"/>
            <a:ext cx="8091360" cy="452520"/>
          </a:xfrm>
          <a:prstGeom prst="rect">
            <a:avLst/>
          </a:prstGeom>
          <a:noFill/>
          <a:ln w="0">
            <a:noFill/>
          </a:ln>
        </p:spPr>
        <p:txBody>
          <a:bodyPr anchor="ctr">
            <a:normAutofit fontScale="47000"/>
          </a:bodyPr>
          <a:p>
            <a:pPr>
              <a:lnSpc>
                <a:spcPct val="90000"/>
              </a:lnSpc>
            </a:pPr>
            <a:r>
              <a:rPr b="0" lang="en-GB" sz="4400" spc="-1" strike="noStrike">
                <a:solidFill>
                  <a:srgbClr val="000000"/>
                </a:solidFill>
                <a:latin typeface="Calibri Light"/>
              </a:rPr>
              <a:t>Specifications</a:t>
            </a:r>
            <a:endParaRPr b="0" lang="en-US" sz="4400" spc="-1" strike="noStrike">
              <a:solidFill>
                <a:srgbClr val="000000"/>
              </a:solidFill>
              <a:latin typeface="Calibri"/>
            </a:endParaRPr>
          </a:p>
        </p:txBody>
      </p:sp>
      <p:sp>
        <p:nvSpPr>
          <p:cNvPr id="170" name="Content Placeholder 2"/>
          <p:cNvSpPr txBox="1"/>
          <p:nvPr/>
        </p:nvSpPr>
        <p:spPr>
          <a:xfrm>
            <a:off x="423360" y="962640"/>
            <a:ext cx="8469720" cy="572652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US" sz="6400" spc="-1" strike="noStrike">
                <a:solidFill>
                  <a:srgbClr val="000000"/>
                </a:solidFill>
                <a:latin typeface="Calibri"/>
              </a:rPr>
              <a:t>A telco company offers pre-paid online services to web users. Two client applications using the same</a:t>
            </a:r>
            <a:br/>
            <a:r>
              <a:rPr b="0" lang="en-US" sz="6400" spc="-1" strike="noStrike">
                <a:solidFill>
                  <a:srgbClr val="000000"/>
                </a:solidFill>
                <a:latin typeface="Calibri"/>
              </a:rPr>
              <a:t>database need to be developed.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6400" spc="-1" strike="noStrike">
                <a:solidFill>
                  <a:srgbClr val="000000"/>
                </a:solidFill>
                <a:latin typeface="Calibri"/>
              </a:rPr>
              <a:t>Consumer Application:</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6400" spc="-1" strike="noStrike">
                <a:solidFill>
                  <a:srgbClr val="000000"/>
                </a:solidFill>
                <a:latin typeface="Calibri"/>
              </a:rPr>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etc).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t>
            </a:r>
            <a:endParaRPr b="0" lang="en-US" sz="6400" spc="-1" strike="noStrike">
              <a:solidFill>
                <a:srgbClr val="000000"/>
              </a:solidFill>
              <a:latin typeface="Calibri"/>
            </a:endParaRPr>
          </a:p>
          <a:p>
            <a:pPr>
              <a:lnSpc>
                <a:spcPct val="90000"/>
              </a:lnSpc>
              <a:spcBef>
                <a:spcPts val="1001"/>
              </a:spcBef>
              <a:tabLst>
                <a:tab algn="l" pos="0"/>
              </a:tabLst>
            </a:pPr>
            <a:endParaRPr b="0" lang="en-US" sz="6400" spc="-1" strike="noStrike">
              <a:solidFill>
                <a:srgbClr val="000000"/>
              </a:solidFill>
              <a:latin typeface="Calibri"/>
            </a:endParaRPr>
          </a:p>
          <a:p>
            <a:pPr>
              <a:lnSpc>
                <a:spcPct val="90000"/>
              </a:lnSpc>
              <a:spcBef>
                <a:spcPts val="1001"/>
              </a:spcBef>
              <a:tabLst>
                <a:tab algn="l" pos="0"/>
              </a:tabLst>
            </a:pPr>
            <a:br/>
            <a:endParaRPr b="0" lang="en-US" sz="6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itle 1"/>
          <p:cNvSpPr txBox="1"/>
          <p:nvPr/>
        </p:nvSpPr>
        <p:spPr>
          <a:xfrm>
            <a:off x="619920" y="1562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ServicePackage - ValidityPeriod</a:t>
            </a:r>
            <a:endParaRPr b="0" lang="en-US" sz="4400" spc="-1" strike="noStrike">
              <a:solidFill>
                <a:srgbClr val="000000"/>
              </a:solidFill>
              <a:latin typeface="Calibri"/>
            </a:endParaRPr>
          </a:p>
        </p:txBody>
      </p:sp>
      <p:sp>
        <p:nvSpPr>
          <p:cNvPr id="364"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365"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ValidityPeriod</a:t>
            </a:r>
            <a:endParaRPr b="0" lang="it-IT" sz="1800" spc="-1" strike="noStrike">
              <a:latin typeface="Arial"/>
            </a:endParaRPr>
          </a:p>
        </p:txBody>
      </p:sp>
      <p:sp>
        <p:nvSpPr>
          <p:cNvPr id="366"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SP</a:t>
            </a:r>
            <a:endParaRPr b="0" lang="it-IT" sz="1800" spc="-1" strike="noStrike">
              <a:latin typeface="Arial"/>
            </a:endParaRPr>
          </a:p>
        </p:txBody>
      </p:sp>
      <p:sp>
        <p:nvSpPr>
          <p:cNvPr id="367"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368"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69"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70" name="TextBox 10"/>
          <p:cNvSpPr/>
          <p:nvPr/>
        </p:nvSpPr>
        <p:spPr>
          <a:xfrm>
            <a:off x="251784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1:n</a:t>
            </a:r>
            <a:endParaRPr b="0" lang="it-IT" sz="1800" spc="-1" strike="noStrike">
              <a:latin typeface="Arial"/>
            </a:endParaRPr>
          </a:p>
        </p:txBody>
      </p:sp>
      <p:sp>
        <p:nvSpPr>
          <p:cNvPr id="371" name="TextBox 11"/>
          <p:cNvSpPr/>
          <p:nvPr/>
        </p:nvSpPr>
        <p:spPr>
          <a:xfrm>
            <a:off x="179424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1:n</a:t>
            </a:r>
            <a:endParaRPr b="0" lang="it-IT" sz="1800" spc="-1" strike="noStrike">
              <a:latin typeface="Arial"/>
            </a:endParaRPr>
          </a:p>
        </p:txBody>
      </p:sp>
      <p:sp>
        <p:nvSpPr>
          <p:cNvPr id="372"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373"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74"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75"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376"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77"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78"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379"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380"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
        <p:nvSpPr>
          <p:cNvPr id="381" name="Connettore diritto 3"/>
          <p:cNvSpPr/>
          <p:nvPr/>
        </p:nvSpPr>
        <p:spPr>
          <a:xfrm flipH="1" flipV="1">
            <a:off x="2402280" y="2177280"/>
            <a:ext cx="3960" cy="297720"/>
          </a:xfrm>
          <a:prstGeom prst="line">
            <a:avLst/>
          </a:prstGeom>
          <a:ln>
            <a:solidFill>
              <a:srgbClr val="5b9bd5"/>
            </a:solidFill>
          </a:ln>
        </p:spPr>
        <p:style>
          <a:lnRef idx="1">
            <a:schemeClr val="accent1"/>
          </a:lnRef>
          <a:fillRef idx="0">
            <a:schemeClr val="accent1"/>
          </a:fillRef>
          <a:effectRef idx="0">
            <a:schemeClr val="accent1"/>
          </a:effectRef>
          <a:fontRef idx="minor"/>
        </p:style>
      </p:sp>
      <p:sp>
        <p:nvSpPr>
          <p:cNvPr id="382" name="Ovale 21"/>
          <p:cNvSpPr/>
          <p:nvPr/>
        </p:nvSpPr>
        <p:spPr>
          <a:xfrm>
            <a:off x="2323800" y="2446200"/>
            <a:ext cx="160920" cy="171360"/>
          </a:xfrm>
          <a:prstGeom prst="ellipse">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sp>
      <p:sp>
        <p:nvSpPr>
          <p:cNvPr id="383" name="CasellaDiTesto 22"/>
          <p:cNvSpPr/>
          <p:nvPr/>
        </p:nvSpPr>
        <p:spPr>
          <a:xfrm>
            <a:off x="1983600" y="2618280"/>
            <a:ext cx="128880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Calibri"/>
              </a:rPr>
              <a:t>monthlyFee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itle 1"/>
          <p:cNvSpPr txBox="1"/>
          <p:nvPr/>
        </p:nvSpPr>
        <p:spPr>
          <a:xfrm>
            <a:off x="619920" y="1562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Relationship ServicePackage - Service</a:t>
            </a:r>
            <a:endParaRPr b="0" lang="en-US" sz="4400" spc="-1" strike="noStrike">
              <a:solidFill>
                <a:srgbClr val="000000"/>
              </a:solidFill>
              <a:latin typeface="Calibri"/>
            </a:endParaRPr>
          </a:p>
        </p:txBody>
      </p:sp>
      <p:sp>
        <p:nvSpPr>
          <p:cNvPr id="385" name="Content Placeholder 4"/>
          <p:cNvSpPr txBox="1"/>
          <p:nvPr/>
        </p:nvSpPr>
        <p:spPr>
          <a:xfrm>
            <a:off x="4680360" y="154008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a:t>
            </a:r>
            <a:r>
              <a:rPr b="0" lang="en-GB" sz="2800" spc="-1" strike="noStrike">
                <a:solidFill>
                  <a:srgbClr val="000000"/>
                </a:solidFill>
                <a:latin typeface="Wingdings"/>
              </a:rPr>
              <a:t></a:t>
            </a:r>
            <a:r>
              <a:rPr b="0" lang="en-GB" sz="2800" spc="-1" strike="noStrike">
                <a:solidFill>
                  <a:srgbClr val="000000"/>
                </a:solidFill>
                <a:latin typeface="Calibri"/>
              </a:rPr>
              <a:t> B … describe ORM here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The relationship is marked by means of a @OneToOne tag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 </a:t>
            </a:r>
            <a:r>
              <a:rPr b="0" lang="en-GB" sz="2800" spc="-1" strike="noStrike">
                <a:solidFill>
                  <a:srgbClr val="000000"/>
                </a:solidFill>
                <a:latin typeface="Wingdings"/>
              </a:rPr>
              <a:t></a:t>
            </a:r>
            <a:r>
              <a:rPr b="0" lang="en-GB" sz="2800" spc="-1" strike="noStrike">
                <a:solidFill>
                  <a:srgbClr val="000000"/>
                </a:solidFill>
                <a:latin typeface="Calibri"/>
              </a:rPr>
              <a:t> A … describe ORM here</a:t>
            </a:r>
            <a:endParaRPr b="0" lang="en-US" sz="2800" spc="-1" strike="noStrike">
              <a:solidFill>
                <a:srgbClr val="000000"/>
              </a:solidFill>
              <a:latin typeface="Calibri"/>
            </a:endParaRPr>
          </a:p>
        </p:txBody>
      </p:sp>
      <p:sp>
        <p:nvSpPr>
          <p:cNvPr id="386" name="Rectangle 5"/>
          <p:cNvSpPr/>
          <p:nvPr/>
        </p:nvSpPr>
        <p:spPr>
          <a:xfrm>
            <a:off x="296856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Service</a:t>
            </a:r>
            <a:endParaRPr b="0" lang="it-IT" sz="1800" spc="-1" strike="noStrike">
              <a:latin typeface="Arial"/>
            </a:endParaRPr>
          </a:p>
        </p:txBody>
      </p:sp>
      <p:sp>
        <p:nvSpPr>
          <p:cNvPr id="387" name="Rectangle 6"/>
          <p:cNvSpPr/>
          <p:nvPr/>
        </p:nvSpPr>
        <p:spPr>
          <a:xfrm>
            <a:off x="204480" y="1744200"/>
            <a:ext cx="1568520" cy="471240"/>
          </a:xfrm>
          <a:prstGeom prst="rect">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SP</a:t>
            </a:r>
            <a:endParaRPr b="0" lang="it-IT" sz="1800" spc="-1" strike="noStrike">
              <a:latin typeface="Arial"/>
            </a:endParaRPr>
          </a:p>
        </p:txBody>
      </p:sp>
      <p:sp>
        <p:nvSpPr>
          <p:cNvPr id="388" name="Diamond 7"/>
          <p:cNvSpPr/>
          <p:nvPr/>
        </p:nvSpPr>
        <p:spPr>
          <a:xfrm rot="5400000">
            <a:off x="2205360" y="1771200"/>
            <a:ext cx="394200" cy="416880"/>
          </a:xfrm>
          <a:prstGeom prst="diamond">
            <a:avLst/>
          </a:prstGeom>
          <a:solidFill>
            <a:srgbClr val="ffffff"/>
          </a:solidFill>
          <a:ln w="38100">
            <a:solidFill>
              <a:srgbClr val="5b9bd5"/>
            </a:solidFill>
          </a:ln>
        </p:spPr>
        <p:style>
          <a:lnRef idx="2">
            <a:schemeClr val="accent1"/>
          </a:lnRef>
          <a:fillRef idx="1">
            <a:schemeClr val="lt1"/>
          </a:fillRef>
          <a:effectRef idx="0">
            <a:schemeClr val="accent1"/>
          </a:effectRef>
          <a:fontRef idx="minor"/>
        </p:style>
      </p:sp>
      <p:sp>
        <p:nvSpPr>
          <p:cNvPr id="389" name="Straight Connector 8"/>
          <p:cNvSpPr/>
          <p:nvPr/>
        </p:nvSpPr>
        <p:spPr>
          <a:xfrm flipH="1">
            <a:off x="2639520" y="1980000"/>
            <a:ext cx="329040" cy="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90" name="Straight Connector 9"/>
          <p:cNvSpPr/>
          <p:nvPr/>
        </p:nvSpPr>
        <p:spPr>
          <a:xfrm flipH="1">
            <a:off x="1773360" y="1980000"/>
            <a:ext cx="420120" cy="360"/>
          </a:xfrm>
          <a:prstGeom prst="line">
            <a:avLst/>
          </a:prstGeom>
          <a:ln w="28575">
            <a:solidFill>
              <a:srgbClr val="5b9bd5"/>
            </a:solidFill>
          </a:ln>
        </p:spPr>
        <p:style>
          <a:lnRef idx="1">
            <a:schemeClr val="accent1"/>
          </a:lnRef>
          <a:fillRef idx="0">
            <a:schemeClr val="accent1"/>
          </a:fillRef>
          <a:effectRef idx="0">
            <a:schemeClr val="accent1"/>
          </a:effectRef>
          <a:fontRef idx="minor"/>
        </p:style>
      </p:sp>
      <p:sp>
        <p:nvSpPr>
          <p:cNvPr id="391" name="TextBox 10"/>
          <p:cNvSpPr/>
          <p:nvPr/>
        </p:nvSpPr>
        <p:spPr>
          <a:xfrm>
            <a:off x="2517840" y="210564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0:n</a:t>
            </a:r>
            <a:endParaRPr b="0" lang="it-IT" sz="1800" spc="-1" strike="noStrike">
              <a:latin typeface="Arial"/>
            </a:endParaRPr>
          </a:p>
        </p:txBody>
      </p:sp>
      <p:sp>
        <p:nvSpPr>
          <p:cNvPr id="392" name="TextBox 11"/>
          <p:cNvSpPr/>
          <p:nvPr/>
        </p:nvSpPr>
        <p:spPr>
          <a:xfrm>
            <a:off x="1794240" y="2110680"/>
            <a:ext cx="5468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1:n</a:t>
            </a:r>
            <a:endParaRPr b="0" lang="it-IT" sz="1800" spc="-1" strike="noStrike">
              <a:latin typeface="Arial"/>
            </a:endParaRPr>
          </a:p>
        </p:txBody>
      </p:sp>
      <p:sp>
        <p:nvSpPr>
          <p:cNvPr id="393" name="TextBox 12"/>
          <p:cNvSpPr/>
          <p:nvPr/>
        </p:nvSpPr>
        <p:spPr>
          <a:xfrm>
            <a:off x="1486440" y="1355400"/>
            <a:ext cx="1702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responsibility</a:t>
            </a:r>
            <a:endParaRPr b="0" lang="it-IT" sz="1800" spc="-1" strike="noStrike">
              <a:latin typeface="Arial"/>
            </a:endParaRPr>
          </a:p>
        </p:txBody>
      </p:sp>
      <p:sp>
        <p:nvSpPr>
          <p:cNvPr id="394" name="Rectangle 13"/>
          <p:cNvSpPr/>
          <p:nvPr/>
        </p:nvSpPr>
        <p:spPr>
          <a:xfrm>
            <a:off x="298620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95" name="Rectangle 14"/>
          <p:cNvSpPr/>
          <p:nvPr/>
        </p:nvSpPr>
        <p:spPr>
          <a:xfrm>
            <a:off x="222120" y="316728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96" name="Straight Connector 15"/>
          <p:cNvSpPr/>
          <p:nvPr/>
        </p:nvSpPr>
        <p:spPr>
          <a:xfrm flipH="1">
            <a:off x="1791000" y="3402720"/>
            <a:ext cx="1195200" cy="360"/>
          </a:xfrm>
          <a:prstGeom prst="line">
            <a:avLst/>
          </a:prstGeom>
          <a:ln w="38100">
            <a:solidFill>
              <a:srgbClr val="00b050"/>
            </a:solidFill>
            <a:headEnd len="med" type="triangle" w="med"/>
          </a:ln>
        </p:spPr>
        <p:style>
          <a:lnRef idx="1">
            <a:schemeClr val="accent1"/>
          </a:lnRef>
          <a:fillRef idx="0">
            <a:schemeClr val="accent1"/>
          </a:fillRef>
          <a:effectRef idx="0">
            <a:schemeClr val="accent1"/>
          </a:effectRef>
          <a:fontRef idx="minor"/>
        </p:style>
      </p:sp>
      <p:sp>
        <p:nvSpPr>
          <p:cNvPr id="397" name="Rectangle 16"/>
          <p:cNvSpPr/>
          <p:nvPr/>
        </p:nvSpPr>
        <p:spPr>
          <a:xfrm>
            <a:off x="299412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B</a:t>
            </a:r>
            <a:endParaRPr b="0" lang="it-IT" sz="1800" spc="-1" strike="noStrike">
              <a:latin typeface="Arial"/>
            </a:endParaRPr>
          </a:p>
        </p:txBody>
      </p:sp>
      <p:sp>
        <p:nvSpPr>
          <p:cNvPr id="398" name="Rectangle 17"/>
          <p:cNvSpPr/>
          <p:nvPr/>
        </p:nvSpPr>
        <p:spPr>
          <a:xfrm>
            <a:off x="230040" y="4474440"/>
            <a:ext cx="1568520" cy="471240"/>
          </a:xfrm>
          <a:prstGeom prst="rect">
            <a:avLst/>
          </a:prstGeom>
          <a:noFill/>
          <a:ln w="38100">
            <a:solidFill>
              <a:srgbClr val="00b050"/>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pPr>
            <a:r>
              <a:rPr b="0" lang="en-GB" sz="1800" spc="-1" strike="noStrike">
                <a:solidFill>
                  <a:srgbClr val="000000"/>
                </a:solidFill>
                <a:latin typeface="Calibri"/>
              </a:rPr>
              <a:t>A</a:t>
            </a:r>
            <a:endParaRPr b="0" lang="it-IT" sz="1800" spc="-1" strike="noStrike">
              <a:latin typeface="Arial"/>
            </a:endParaRPr>
          </a:p>
        </p:txBody>
      </p:sp>
      <p:sp>
        <p:nvSpPr>
          <p:cNvPr id="399" name="Straight Connector 18"/>
          <p:cNvSpPr/>
          <p:nvPr/>
        </p:nvSpPr>
        <p:spPr>
          <a:xfrm flipH="1">
            <a:off x="1798920" y="4710240"/>
            <a:ext cx="1195200" cy="360"/>
          </a:xfrm>
          <a:prstGeom prst="line">
            <a:avLst/>
          </a:prstGeom>
          <a:ln w="38100">
            <a:solidFill>
              <a:srgbClr val="00b050"/>
            </a:solidFill>
            <a:tailEnd len="med" type="triangle" w="med"/>
          </a:ln>
        </p:spPr>
        <p:style>
          <a:lnRef idx="1">
            <a:schemeClr val="accent1"/>
          </a:lnRef>
          <a:fillRef idx="0">
            <a:schemeClr val="accent1"/>
          </a:fillRef>
          <a:effectRef idx="0">
            <a:schemeClr val="accent1"/>
          </a:effectRef>
          <a:fontRef idx="minor"/>
        </p:style>
      </p:sp>
      <p:sp>
        <p:nvSpPr>
          <p:cNvPr id="400" name="TextBox 19"/>
          <p:cNvSpPr/>
          <p:nvPr/>
        </p:nvSpPr>
        <p:spPr>
          <a:xfrm>
            <a:off x="2674080" y="3134160"/>
            <a:ext cx="2955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a:t>
            </a:r>
            <a:endParaRPr b="0" lang="it-IT" sz="1800" spc="-1" strike="noStrike">
              <a:latin typeface="Arial"/>
            </a:endParaRPr>
          </a:p>
        </p:txBody>
      </p:sp>
      <p:sp>
        <p:nvSpPr>
          <p:cNvPr id="401" name="TextBox 20"/>
          <p:cNvSpPr/>
          <p:nvPr/>
        </p:nvSpPr>
        <p:spPr>
          <a:xfrm>
            <a:off x="1774800" y="4308480"/>
            <a:ext cx="3243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en-GB" sz="1800" spc="-1" strike="noStrike">
                <a:solidFill>
                  <a:srgbClr val="000000"/>
                </a:solidFill>
                <a:latin typeface="Calibri"/>
              </a:rPr>
              <a:t>1</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ORM design motivations</a:t>
            </a:r>
            <a:endParaRPr b="0" lang="en-US" sz="4400" spc="-1" strike="noStrike">
              <a:solidFill>
                <a:srgbClr val="000000"/>
              </a:solidFill>
              <a:latin typeface="Calibri"/>
            </a:endParaRPr>
          </a:p>
        </p:txBody>
      </p:sp>
      <p:sp>
        <p:nvSpPr>
          <p:cNvPr id="403" name="Content Placeholder 4"/>
          <p:cNvSpPr txBox="1"/>
          <p:nvPr/>
        </p:nvSpPr>
        <p:spPr>
          <a:xfrm>
            <a:off x="628560" y="182556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it-IT" sz="2800" spc="-1" strike="noStrike">
                <a:solidFill>
                  <a:srgbClr val="000000"/>
                </a:solidFill>
                <a:latin typeface="Calibri"/>
              </a:rPr>
              <a:t>If there are aspects of the ORM that you want to illustrate or motivate, write your explanations after each relationship ORM design slide or at the end of the ORM design section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TelcoUser</a:t>
            </a:r>
            <a:endParaRPr b="0" lang="en-US" sz="4400" spc="-1" strike="noStrike">
              <a:solidFill>
                <a:srgbClr val="000000"/>
              </a:solidFill>
              <a:latin typeface="Calibri"/>
            </a:endParaRPr>
          </a:p>
        </p:txBody>
      </p:sp>
      <p:sp>
        <p:nvSpPr>
          <p:cNvPr id="405" name="Content Placeholder 4"/>
          <p:cNvSpPr txBox="1"/>
          <p:nvPr/>
        </p:nvSpPr>
        <p:spPr>
          <a:xfrm>
            <a:off x="0" y="1434240"/>
            <a:ext cx="9143640" cy="5341680"/>
          </a:xfrm>
          <a:prstGeom prst="rect">
            <a:avLst/>
          </a:prstGeom>
          <a:noFill/>
          <a:ln w="0">
            <a:noFill/>
          </a:ln>
        </p:spPr>
        <p:txBody>
          <a:bodyPr>
            <a:normAutofit/>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java.io.Serializable;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@NamedQuery(name = "TelcoUser.checkCredentials",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query = "SELECT 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"FROM TelcoUser 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"WHERE t.username = :username and t.password = :password")   </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 ="TelcoUser",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@Inheritance (strategy = InheritanceType.JOINED)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@DiscriminatorColumn(name = "DTYPE") //defaults to a String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TelcoUser implements Serializable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String username;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String email;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String password;</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Consumer</a:t>
            </a:r>
            <a:endParaRPr b="0" lang="en-US" sz="4400" spc="-1" strike="noStrike">
              <a:solidFill>
                <a:srgbClr val="000000"/>
              </a:solidFill>
              <a:latin typeface="Calibri"/>
            </a:endParaRPr>
          </a:p>
        </p:txBody>
      </p:sp>
      <p:sp>
        <p:nvSpPr>
          <p:cNvPr id="407" name="Content Placeholder 4"/>
          <p:cNvSpPr txBox="1"/>
          <p:nvPr/>
        </p:nvSpPr>
        <p:spPr>
          <a:xfrm>
            <a:off x="0" y="1434240"/>
            <a:ext cx="9143640" cy="5341680"/>
          </a:xfrm>
          <a:prstGeom prst="rect">
            <a:avLst/>
          </a:prstGeom>
          <a:noFill/>
          <a:ln w="0">
            <a:noFill/>
          </a:ln>
        </p:spPr>
        <p:txBody>
          <a:bodyPr>
            <a:normAutofit fontScale="84000"/>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javax.persistence.DiscriminatorValue;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javax.persistence.EnumType;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javax.persistence.Enumerated;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@NamedQuery(name = "Consumer.checkCredentials", query = "SELECT c FROM Consumer c  WHERE c.username = :username and c.password = :password"),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@NamedQuery(name = "Consumer.findUserByStatus", query = "SELECT c FROM Consumer c WHERE c.status = :status")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 = "Consumer",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@DiscriminatorValue("CONS")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Consumer extends TelcoUser{</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@Enumerated(EnumType.ORDINAL)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UserStatus status  = UserStatus.SOLVENT;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Employee</a:t>
            </a:r>
            <a:endParaRPr b="0" lang="en-US" sz="4400" spc="-1" strike="noStrike">
              <a:solidFill>
                <a:srgbClr val="000000"/>
              </a:solidFill>
              <a:latin typeface="Calibri"/>
            </a:endParaRPr>
          </a:p>
        </p:txBody>
      </p:sp>
      <p:sp>
        <p:nvSpPr>
          <p:cNvPr id="409" name="Content Placeholder 4"/>
          <p:cNvSpPr txBox="1"/>
          <p:nvPr/>
        </p:nvSpPr>
        <p:spPr>
          <a:xfrm>
            <a:off x="0" y="1434240"/>
            <a:ext cx="9143640" cy="5341680"/>
          </a:xfrm>
          <a:prstGeom prst="rect">
            <a:avLst/>
          </a:prstGeom>
          <a:noFill/>
          <a:ln w="0">
            <a:noFill/>
          </a:ln>
        </p:spPr>
        <p:txBody>
          <a:bodyPr>
            <a:normAutofit/>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@NamedQuery(name = "Employee.checkCredentials",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query = "SELECT e FROM Employee e  WHERE e.username = ?1 and e.password = ?2")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 = "Employee",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@DiscriminatorValue("EMP")</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Employee extends TelcoUser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Auditing</a:t>
            </a:r>
            <a:endParaRPr b="0" lang="en-US" sz="4400" spc="-1" strike="noStrike">
              <a:solidFill>
                <a:srgbClr val="000000"/>
              </a:solidFill>
              <a:latin typeface="Calibri"/>
            </a:endParaRPr>
          </a:p>
        </p:txBody>
      </p:sp>
      <p:sp>
        <p:nvSpPr>
          <p:cNvPr id="411" name="Content Placeholder 4"/>
          <p:cNvSpPr txBox="1"/>
          <p:nvPr/>
        </p:nvSpPr>
        <p:spPr>
          <a:xfrm>
            <a:off x="0" y="1434240"/>
            <a:ext cx="9143640" cy="5341680"/>
          </a:xfrm>
          <a:prstGeom prst="rect">
            <a:avLst/>
          </a:prstGeom>
          <a:noFill/>
          <a:ln w="0">
            <a:noFill/>
          </a:ln>
        </p:spPr>
        <p:txBody>
          <a:bodyPr>
            <a:normAutofit fontScale="76000"/>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java.util.Date;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javax.persistence.OneToOne;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javax.persistence.PrimaryKeyJoinColumn;</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javax.persistence.Table;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javax.persistence.Temporal;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javax.persistence.TemporalType;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@NamedQuery (name = "Auditing.findAll", query = "SELECT a FROM Auditing A")</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 = "Auditing",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Auditing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String username;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String email;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double value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@Temporal (value = TemporalType.TIME)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Date time;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@OneToOne @PrimaryKeyJoinColumn (name = "username")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Consumer insolventConsumer;</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FixedInternetService</a:t>
            </a:r>
            <a:endParaRPr b="0" lang="en-US" sz="4400" spc="-1" strike="noStrike">
              <a:solidFill>
                <a:srgbClr val="000000"/>
              </a:solidFill>
              <a:latin typeface="Calibri"/>
            </a:endParaRPr>
          </a:p>
        </p:txBody>
      </p:sp>
      <p:sp>
        <p:nvSpPr>
          <p:cNvPr id="413" name="Content Placeholder 4"/>
          <p:cNvSpPr txBox="1"/>
          <p:nvPr/>
        </p:nvSpPr>
        <p:spPr>
          <a:xfrm>
            <a:off x="0" y="1434240"/>
            <a:ext cx="9143640" cy="5341680"/>
          </a:xfrm>
          <a:prstGeom prst="rect">
            <a:avLst/>
          </a:prstGeom>
          <a:noFill/>
          <a:ln w="0">
            <a:noFill/>
          </a:ln>
        </p:spPr>
        <p:txBody>
          <a:bodyPr>
            <a:normAutofit/>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@DiscriminatorValue("FIS")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 = "FixedInternetService",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FixedInternetService extends Service{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gigabytes;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double fee; </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FixedPhoneService</a:t>
            </a:r>
            <a:endParaRPr b="0" lang="en-US" sz="4400" spc="-1" strike="noStrike">
              <a:solidFill>
                <a:srgbClr val="000000"/>
              </a:solidFill>
              <a:latin typeface="Calibri"/>
            </a:endParaRPr>
          </a:p>
        </p:txBody>
      </p:sp>
      <p:sp>
        <p:nvSpPr>
          <p:cNvPr id="415" name="Content Placeholder 4"/>
          <p:cNvSpPr txBox="1"/>
          <p:nvPr/>
        </p:nvSpPr>
        <p:spPr>
          <a:xfrm>
            <a:off x="0" y="1434240"/>
            <a:ext cx="9143640" cy="5341680"/>
          </a:xfrm>
          <a:prstGeom prst="rect">
            <a:avLst/>
          </a:prstGeom>
          <a:noFill/>
          <a:ln w="0">
            <a:noFill/>
          </a:ln>
        </p:spPr>
        <p:txBody>
          <a:bodyPr>
            <a:normAutofit/>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javax.persistence.DiscriminatorValue;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@DiscriminatorValue ("FPS")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 = "FixedPhoneService",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FixedPhoneService extends Service{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MobileInternetService</a:t>
            </a:r>
            <a:endParaRPr b="0" lang="en-US" sz="4400" spc="-1" strike="noStrike">
              <a:solidFill>
                <a:srgbClr val="000000"/>
              </a:solidFill>
              <a:latin typeface="Calibri"/>
            </a:endParaRPr>
          </a:p>
        </p:txBody>
      </p:sp>
      <p:sp>
        <p:nvSpPr>
          <p:cNvPr id="417" name="Content Placeholder 4"/>
          <p:cNvSpPr txBox="1"/>
          <p:nvPr/>
        </p:nvSpPr>
        <p:spPr>
          <a:xfrm>
            <a:off x="0" y="1434240"/>
            <a:ext cx="9143640" cy="5341680"/>
          </a:xfrm>
          <a:prstGeom prst="rect">
            <a:avLst/>
          </a:prstGeom>
          <a:noFill/>
          <a:ln w="0">
            <a:noFill/>
          </a:ln>
        </p:spPr>
        <p:txBody>
          <a:bodyPr>
            <a:normAutofit/>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@DiscriminatorValue ("MIS")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@Table(name ="MobileInternetService", schema="telcoServiceDB")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MobileInternetService extends Service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gigabytes;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double fee; </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Segnaposto contenuto 2"/>
          <p:cNvSpPr txBox="1"/>
          <p:nvPr/>
        </p:nvSpPr>
        <p:spPr>
          <a:xfrm>
            <a:off x="269640" y="279000"/>
            <a:ext cx="8681760" cy="6487200"/>
          </a:xfrm>
          <a:prstGeom prst="rect">
            <a:avLst/>
          </a:prstGeom>
          <a:noFill/>
          <a:ln w="0">
            <a:noFill/>
          </a:ln>
        </p:spPr>
        <p:txBody>
          <a:bodyPr>
            <a:normAutofit/>
          </a:bodyPr>
          <a:p>
            <a:pPr>
              <a:lnSpc>
                <a:spcPct val="90000"/>
              </a:lnSpc>
              <a:spcBef>
                <a:spcPts val="1001"/>
              </a:spcBef>
              <a:tabLst>
                <a:tab algn="l" pos="0"/>
              </a:tabLst>
            </a:pPr>
            <a:r>
              <a:rPr b="0" lang="en-US" sz="1600" spc="-1" strike="noStrike">
                <a:solidFill>
                  <a:srgbClr val="000000"/>
                </a:solidFill>
                <a:latin typeface="Calibri"/>
              </a:rPr>
              <a:t>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a:t>
            </a:r>
            <a:r>
              <a:rPr b="0" lang="en-US" sz="1400" spc="-1" strike="noStrike">
                <a:solidFill>
                  <a:srgbClr val="000000"/>
                </a:solidFill>
                <a:latin typeface="Calibri"/>
              </a:rPr>
              <a:t> </a:t>
            </a:r>
            <a:r>
              <a:rPr b="0" lang="en-US" sz="1600" spc="-1" strike="noStrike">
                <a:solidFill>
                  <a:srgbClr val="000000"/>
                </a:solidFill>
                <a:latin typeface="Calibri"/>
              </a:rPr>
              <a:t>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 </a:t>
            </a:r>
            <a:b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MobilePhoneService</a:t>
            </a:r>
            <a:endParaRPr b="0" lang="en-US" sz="4400" spc="-1" strike="noStrike">
              <a:solidFill>
                <a:srgbClr val="000000"/>
              </a:solidFill>
              <a:latin typeface="Calibri"/>
            </a:endParaRPr>
          </a:p>
        </p:txBody>
      </p:sp>
      <p:sp>
        <p:nvSpPr>
          <p:cNvPr id="419" name="Content Placeholder 4"/>
          <p:cNvSpPr txBox="1"/>
          <p:nvPr/>
        </p:nvSpPr>
        <p:spPr>
          <a:xfrm>
            <a:off x="0" y="1434240"/>
            <a:ext cx="9143640" cy="5341680"/>
          </a:xfrm>
          <a:prstGeom prst="rect">
            <a:avLst/>
          </a:prstGeom>
          <a:noFill/>
          <a:ln w="0">
            <a:noFill/>
          </a:ln>
        </p:spPr>
        <p:txBody>
          <a:bodyPr>
            <a:normAutofit/>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@DiscriminatorValue ("MPS")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@Table(name = "MobilePhoneService", schema="telcoServiceDB")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MobilePhoneService extends Service{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minutes;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double extraMinutesFee;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SMSs;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double extraSMSsFee;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OptionalProduct_sales</a:t>
            </a:r>
            <a:endParaRPr b="0" lang="en-US" sz="4400" spc="-1" strike="noStrike">
              <a:solidFill>
                <a:srgbClr val="000000"/>
              </a:solidFill>
              <a:latin typeface="Calibri"/>
            </a:endParaRPr>
          </a:p>
        </p:txBody>
      </p:sp>
      <p:sp>
        <p:nvSpPr>
          <p:cNvPr id="421" name="Content Placeholder 4"/>
          <p:cNvSpPr txBox="1"/>
          <p:nvPr/>
        </p:nvSpPr>
        <p:spPr>
          <a:xfrm>
            <a:off x="0" y="1434240"/>
            <a:ext cx="9143640" cy="5341680"/>
          </a:xfrm>
          <a:prstGeom prst="rect">
            <a:avLst/>
          </a:prstGeom>
          <a:noFill/>
          <a:ln w="0">
            <a:noFill/>
          </a:ln>
        </p:spPr>
        <p:txBody>
          <a:bodyPr>
            <a:normAutofit fontScale="94000"/>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java.io.Serializable;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@NamedQuery (name="OptionalProduct_sales.findBestSeller", // there //could be more than one best seller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query = "SELECT 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 FROM OptionalProduct_sales 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"ORDER BY S.sales DESC")</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(name="optionalProduct_sales" ,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OptionalProduct_sales implements Serializable{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String productName;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sales  ;</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OptionalProduct</a:t>
            </a:r>
            <a:endParaRPr b="0" lang="en-US" sz="4400" spc="-1" strike="noStrike">
              <a:solidFill>
                <a:srgbClr val="000000"/>
              </a:solidFill>
              <a:latin typeface="Calibri"/>
            </a:endParaRPr>
          </a:p>
        </p:txBody>
      </p:sp>
      <p:sp>
        <p:nvSpPr>
          <p:cNvPr id="423" name="Content Placeholder 4"/>
          <p:cNvSpPr txBox="1"/>
          <p:nvPr/>
        </p:nvSpPr>
        <p:spPr>
          <a:xfrm>
            <a:off x="0" y="1434240"/>
            <a:ext cx="9143640" cy="5341680"/>
          </a:xfrm>
          <a:prstGeom prst="rect">
            <a:avLst/>
          </a:prstGeom>
          <a:noFill/>
          <a:ln w="0">
            <a:noFill/>
          </a:ln>
        </p:spPr>
        <p:txBody>
          <a:bodyPr>
            <a:normAutofit/>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*The class models the entity OptionalProduct.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*The entity set (ER MODEL) has a ManyToMany relationship with ServicePackage                *but this side (OP -&gt; PS)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*doesn't need to be mapped. The same holds true for the ManyToMany *relationship with Order.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@NamedQueries({ @NamedQuery (name = "OptionalProduct.findAll", query = "SELECT ops FROM OptionalProduct ops")})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@Table(name = "OptionalProduct", schema="telcoServiceDB")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OptionalProduct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String name;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double fee;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Order</a:t>
            </a:r>
            <a:endParaRPr b="0" lang="en-US" sz="4400" spc="-1" strike="noStrike">
              <a:solidFill>
                <a:srgbClr val="000000"/>
              </a:solidFill>
              <a:latin typeface="Calibri"/>
            </a:endParaRPr>
          </a:p>
        </p:txBody>
      </p:sp>
      <p:sp>
        <p:nvSpPr>
          <p:cNvPr id="425" name="Content Placeholder 4"/>
          <p:cNvSpPr txBox="1"/>
          <p:nvPr/>
        </p:nvSpPr>
        <p:spPr>
          <a:xfrm>
            <a:off x="0" y="1434240"/>
            <a:ext cx="9143640" cy="5341680"/>
          </a:xfrm>
          <a:prstGeom prst="rect">
            <a:avLst/>
          </a:prstGeom>
          <a:noFill/>
          <a:ln w="0">
            <a:noFill/>
          </a:ln>
        </p:spPr>
        <p:txBody>
          <a:bodyPr>
            <a:normAutofit fontScale="36000"/>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java.io.Serializable;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java.util.Calendar;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java.util.Collection;</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java.util.Date;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@NamedQueries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{@NamedQuery (name = "Order.findOrdersByUserAndStatus",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query = "SELECT o FROM Order o WHERE o.consumer = :consumer and o.status = :status"),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@NamedQuery (name= "Order.findOrdersByStatus", query = "SELECT o FROM Order o WHERE o.status=:status")})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 = "Order",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Order implements Serializable{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@GeneratedValue(strategy= GenerationType.IDENTITY)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@Temporal (TemporalType.TIME)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Date time;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@Temporal(TemporalType.DATE)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Calendar date;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double totalValue;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@Temporal (TemporalType.DATE)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Calendar startingDate;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@Enumerated(EnumType.ORDINAL)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OrderStatus status = OrderStatus.NEWLY_CREATED; //DEFAULT NEWLY-CREATED -&gt; SPECIFY ?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//Order is the owner of the MANY-TO-ONE relation between Order and Consumer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ff0000"/>
                </a:solidFill>
                <a:latin typeface="Courier New"/>
              </a:rPr>
              <a:t>@ManyToOne @JoinColumn (name="consUsername")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Consumer consumer;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@ManyToOne (fetch=FetchType.LAZY) //because whenever a package is fetched its associated services are fetched as well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@JoinColumn(name="packageID")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ServicePackage servicePackage;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@ManyToOne (fetch = FetchType.EAGER) @JoinColumn(name="vpMonths")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ValidityPeriod validityPeriod;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@OneToOne (mappedBy = "order")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ServiceActivationSchedule serviceActivationSchedule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@ManyToMany (fetch = FetchType.LAZY) //check</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@JoinTable (name="Includes", joinColumns =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@JoinColumn(name = "orderID"),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inverseJoinColumns = @JoinColumn(name = "productName"), schema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Collection&lt;OptionalProduct&gt; includedOptionalProducts;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Payment</a:t>
            </a:r>
            <a:endParaRPr b="0" lang="en-US" sz="4400" spc="-1" strike="noStrike">
              <a:solidFill>
                <a:srgbClr val="000000"/>
              </a:solidFill>
              <a:latin typeface="Calibri"/>
            </a:endParaRPr>
          </a:p>
        </p:txBody>
      </p:sp>
      <p:sp>
        <p:nvSpPr>
          <p:cNvPr id="427" name="Content Placeholder 4"/>
          <p:cNvSpPr txBox="1"/>
          <p:nvPr/>
        </p:nvSpPr>
        <p:spPr>
          <a:xfrm>
            <a:off x="0" y="1434240"/>
            <a:ext cx="9143640" cy="5341680"/>
          </a:xfrm>
          <a:prstGeom prst="rect">
            <a:avLst/>
          </a:prstGeom>
          <a:noFill/>
          <a:ln w="0">
            <a:noFill/>
          </a:ln>
        </p:spPr>
        <p:txBody>
          <a:bodyPr>
            <a:normAutofit fontScale="88000"/>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java.util.*;</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javax.persistence.EnumType;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javax.persistence.Enumerated;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javax.persistence.JoinColumn;</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javax.persistence.OneToOne;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 ="Payment",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Payment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paymentId;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ff0000"/>
                </a:solidFill>
                <a:latin typeface="Courier New"/>
              </a:rPr>
              <a:t>@OneToOne @JoinColumn (name = "user")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Consumer user;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@OneToOne @JoinColumn (name = "orderID")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Order order;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@Enumerated(EnumType.ORDINAL)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PaymentStatus status ;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Calendar date;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Date time;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double totalValue ;</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PurchasesPackageValidity</a:t>
            </a:r>
            <a:endParaRPr b="0" lang="en-US" sz="4400" spc="-1" strike="noStrike">
              <a:solidFill>
                <a:srgbClr val="000000"/>
              </a:solidFill>
              <a:latin typeface="Calibri"/>
            </a:endParaRPr>
          </a:p>
        </p:txBody>
      </p:sp>
      <p:sp>
        <p:nvSpPr>
          <p:cNvPr id="429" name="Content Placeholder 4"/>
          <p:cNvSpPr txBox="1"/>
          <p:nvPr/>
        </p:nvSpPr>
        <p:spPr>
          <a:xfrm>
            <a:off x="0" y="1434240"/>
            <a:ext cx="9143640" cy="5341680"/>
          </a:xfrm>
          <a:prstGeom prst="rect">
            <a:avLst/>
          </a:prstGeom>
          <a:noFill/>
          <a:ln w="0">
            <a:noFill/>
          </a:ln>
        </p:spPr>
        <p:txBody>
          <a:bodyPr>
            <a:normAutofit fontScale="56000"/>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java.io.Serializable;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javax.persistence.EmbeddedId;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entities.embeddable.PackageVPKEY;</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@NamedQuery (name="PurchasesPackageValidityPeriod.findAll", query = "SELECT p FROM PurchasesPackageValidityPeriod p"),</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@NamedQuery (name="PurchasesPackageValidityPeriod.purchasesSP",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query = "SELECT p.key.servicePackage, sum(p.counter) FROM PurchasesPackageValidityPeriod p GROUP BY p.key.servicePackage"),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@NamedQuery (name = "PurchasesPackageValidityPeriod.purchasesNoOptionalProducts",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query = "SELECT p.key.servicePackage, sum(p.counter)- (S.purchasesWithOptionalProducts)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"FROM PurchasesPackageValidityPeriod p, SalesSP_OP 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"WHERE p.key.servicePackage = S.packageID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"GROUP BY p.key.servicePackage")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@Table(name = "purchasesPerPackageVP",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PurchasesPackageValidityPeriod implements Serializable{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@EmbeddedId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PackageVPKEY key;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counter;</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SalesSP_OP</a:t>
            </a:r>
            <a:endParaRPr b="0" lang="en-US" sz="4400" spc="-1" strike="noStrike">
              <a:solidFill>
                <a:srgbClr val="000000"/>
              </a:solidFill>
              <a:latin typeface="Calibri"/>
            </a:endParaRPr>
          </a:p>
        </p:txBody>
      </p:sp>
      <p:sp>
        <p:nvSpPr>
          <p:cNvPr id="431" name="Content Placeholder 4"/>
          <p:cNvSpPr txBox="1"/>
          <p:nvPr/>
        </p:nvSpPr>
        <p:spPr>
          <a:xfrm>
            <a:off x="0" y="1434240"/>
            <a:ext cx="9143640" cy="5341680"/>
          </a:xfrm>
          <a:prstGeom prst="rect">
            <a:avLst/>
          </a:prstGeom>
          <a:noFill/>
          <a:ln w="0">
            <a:noFill/>
          </a:ln>
        </p:spPr>
        <p:txBody>
          <a:bodyPr>
            <a:normAutofit/>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java.io.Serializable;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javax.persistence.NamedQuery;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@NamedQuery (name="SalesSP_OP.purchasesOptionalProducts",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query = "SELECT S.packageID,S.purchasesWithOptionalProducts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 FROM SalesSP_OP 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@Table(name = "salesSP_OP",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SalesSP_OP implements Serializable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packageID;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totalOptionalProducts;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ServiceActivationSchedule</a:t>
            </a:r>
            <a:endParaRPr b="0" lang="en-US" sz="4400" spc="-1" strike="noStrike">
              <a:solidFill>
                <a:srgbClr val="000000"/>
              </a:solidFill>
              <a:latin typeface="Calibri"/>
            </a:endParaRPr>
          </a:p>
        </p:txBody>
      </p:sp>
      <p:sp>
        <p:nvSpPr>
          <p:cNvPr id="433" name="Content Placeholder 4"/>
          <p:cNvSpPr txBox="1"/>
          <p:nvPr/>
        </p:nvSpPr>
        <p:spPr>
          <a:xfrm>
            <a:off x="0" y="1434240"/>
            <a:ext cx="9143640" cy="5341680"/>
          </a:xfrm>
          <a:prstGeom prst="rect">
            <a:avLst/>
          </a:prstGeom>
          <a:noFill/>
          <a:ln w="0">
            <a:noFill/>
          </a:ln>
        </p:spPr>
        <p:txBody>
          <a:bodyPr>
            <a:normAutofit fontScale="94000"/>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java.io.Serializable;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java.util.Calendar;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r>
              <a:rPr b="0" lang="en-GB" sz="1500" spc="-1" strike="noStrike">
                <a:solidFill>
                  <a:srgbClr val="000000"/>
                </a:solidFill>
                <a:latin typeface="Courier New"/>
              </a:rPr>
              <a:t>	</a:t>
            </a:r>
            <a:r>
              <a:rPr b="0" lang="en-GB" sz="1500" spc="-1" strike="noStrike">
                <a:solidFill>
                  <a:srgbClr val="000000"/>
                </a:solidFill>
                <a:latin typeface="Courier New"/>
              </a:rPr>
              <a:t>Class which models a ServiceActivationSchedule. It is of no use for the *application except for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r>
              <a:rPr b="0" lang="en-GB" sz="1500" spc="-1" strike="noStrike">
                <a:solidFill>
                  <a:srgbClr val="000000"/>
                </a:solidFill>
                <a:latin typeface="Courier New"/>
              </a:rPr>
              <a:t>	</a:t>
            </a:r>
            <a:r>
              <a:rPr b="0" lang="en-GB" sz="1500" spc="-1" strike="noStrike">
                <a:solidFill>
                  <a:srgbClr val="000000"/>
                </a:solidFill>
                <a:latin typeface="Courier New"/>
              </a:rPr>
              <a:t>demo and debugging purposes.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@NamedQueries(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{@NamedQuery(name = "ServiceActivationSchedule.findAll",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query = "Select s from ServiceActivationSchedule 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@Table(name = "ServiceActivationSchedule" ,schema="telcoServiceDB")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ServiceActivationSchedule implements Serializable{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orderID;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@Temporal(value = TemporalType.DATE)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Calendar endDate;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ff0000"/>
                </a:solidFill>
                <a:latin typeface="Courier New"/>
              </a:rPr>
              <a:t>@OneToOne @PrimaryKeyJoinColumn(name="orderID")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Order order ; </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ServicePackage</a:t>
            </a:r>
            <a:endParaRPr b="0" lang="en-US" sz="4400" spc="-1" strike="noStrike">
              <a:solidFill>
                <a:srgbClr val="000000"/>
              </a:solidFill>
              <a:latin typeface="Calibri"/>
            </a:endParaRPr>
          </a:p>
        </p:txBody>
      </p:sp>
      <p:sp>
        <p:nvSpPr>
          <p:cNvPr id="435" name="Content Placeholder 4"/>
          <p:cNvSpPr txBox="1"/>
          <p:nvPr/>
        </p:nvSpPr>
        <p:spPr>
          <a:xfrm>
            <a:off x="0" y="1434240"/>
            <a:ext cx="9143640" cy="5341680"/>
          </a:xfrm>
          <a:prstGeom prst="rect">
            <a:avLst/>
          </a:prstGeom>
          <a:noFill/>
          <a:ln w="0">
            <a:noFill/>
          </a:ln>
        </p:spPr>
        <p:txBody>
          <a:bodyPr>
            <a:normAutofit fontScale="34000"/>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java.io.Serializable;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java.util.*;</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a:t>
            </a:r>
            <a:r>
              <a:rPr b="0" lang="en-GB" sz="1500" spc="-1" strike="noStrike">
                <a:solidFill>
                  <a:srgbClr val="000000"/>
                </a:solidFill>
                <a:latin typeface="Courier New"/>
              </a:rPr>
              <a:t>	</a:t>
            </a:r>
            <a:r>
              <a:rPr b="0" lang="en-GB" sz="1500" spc="-1" strike="noStrike">
                <a:solidFill>
                  <a:srgbClr val="000000"/>
                </a:solidFill>
                <a:latin typeface="Courier New"/>
              </a:rPr>
              <a:t>Class which models a ServicePackge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@NamedQueries({ @NamedQuery (name = "ServicePackage.findAll",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	</a:t>
            </a:r>
            <a:r>
              <a:rPr b="0" lang="en-GB" sz="1500" spc="-1" strike="noStrike">
                <a:solidFill>
                  <a:srgbClr val="000000"/>
                </a:solidFill>
                <a:latin typeface="Courier New"/>
              </a:rPr>
              <a:t>query = "SELECT s FROM ServicePackage 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 (name = "ServicePackage", schema =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ServicePackage implements Serializable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 @GeneratedValue (strategy = GenerationType.IDENTITY)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id;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String name;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@ManyToMany (fetch = FetchType.EAGER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@JoinTable (name="SPS", joinColumns =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@JoinColumn(name = "packageID"), //owner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inverseJoinColumns = @JoinColumn(name = "serviceID"), schema ="telcoServiceDB") //service //FATHER 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List&lt;Service&gt; services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 Fetch type is LAZY because optional products that could be associated with a given product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 are retrieved only when the user explicitly asks.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@ManyToMany (fetch = FetchType.LAZY)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@JoinTable (name="Offers", joinColumns =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@JoinColumn(name = "packageID"), //packageID is the owner of the relation according to this //choice (no natural owner).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inverseJoinColumns = @JoinColumn(name = "productName"),schema ="telcoServiceDB")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List&lt;OptionalProduct&gt; optionalProducts;</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@ElementCollection (fetch = FetchType.EAGER) //entity key element collection (no cascading, inverse and orphan //removal)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@CollectionTable (name = "HasValidity",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	</a:t>
            </a:r>
            <a:r>
              <a:rPr b="0" lang="en-GB" sz="1500" spc="-1" strike="noStrike">
                <a:solidFill>
                  <a:srgbClr val="ff0000"/>
                </a:solidFill>
                <a:latin typeface="Courier New"/>
              </a:rPr>
              <a:t>joinColumns = @JoinColumn(name = "packageID"), schema = "telcoServiceDB")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@MapKeyJoinColumn (name = "validityMonths")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@Column (name = "monthlyFee")</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ff0000"/>
                </a:solidFill>
                <a:latin typeface="Courier New"/>
              </a:rPr>
              <a:t>	</a:t>
            </a:r>
            <a:r>
              <a:rPr b="0" lang="en-GB" sz="1500" spc="-1" strike="noStrike">
                <a:solidFill>
                  <a:srgbClr val="ff0000"/>
                </a:solidFill>
                <a:latin typeface="Courier New"/>
              </a:rPr>
              <a:t>private Map&lt;ValidityPeriod, Double&gt; costs; </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ValidityPeriod</a:t>
            </a:r>
            <a:endParaRPr b="0" lang="en-US" sz="4400" spc="-1" strike="noStrike">
              <a:solidFill>
                <a:srgbClr val="000000"/>
              </a:solidFill>
              <a:latin typeface="Calibri"/>
            </a:endParaRPr>
          </a:p>
        </p:txBody>
      </p:sp>
      <p:sp>
        <p:nvSpPr>
          <p:cNvPr id="437" name="Content Placeholder 4"/>
          <p:cNvSpPr txBox="1"/>
          <p:nvPr/>
        </p:nvSpPr>
        <p:spPr>
          <a:xfrm>
            <a:off x="0" y="1434240"/>
            <a:ext cx="9143640" cy="5341680"/>
          </a:xfrm>
          <a:prstGeom prst="rect">
            <a:avLst/>
          </a:prstGeom>
          <a:noFill/>
          <a:ln w="0">
            <a:noFill/>
          </a:ln>
        </p:spPr>
        <p:txBody>
          <a:bodyPr>
            <a:normAutofit/>
          </a:bodyPr>
          <a:p>
            <a:pPr>
              <a:lnSpc>
                <a:spcPct val="90000"/>
              </a:lnSpc>
              <a:tabLst>
                <a:tab algn="l" pos="0"/>
              </a:tabLst>
            </a:pPr>
            <a:r>
              <a:rPr b="0" lang="en-GB" sz="1500" spc="-1" strike="noStrike">
                <a:solidFill>
                  <a:srgbClr val="000000"/>
                </a:solidFill>
                <a:latin typeface="Courier New"/>
              </a:rPr>
              <a:t>package entities;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java.io.Serializable;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javax.persistence.Entity;</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import javax.persistence.Table;</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@Entity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@Table(name = "ValidityPeriod", schema="telcoServiceDB")</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public class ValidityPeriod implements Serializable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static final long serialVersionUID = 1L;</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*MANYTOONE side of relationship between ValidityPeriod and ServicePackage can  *be omitted because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*no access from a given validityPeriod to its associated ServicePackages is *done in the application.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@Id</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private int months;</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public ValidityPeriod() {</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	</a:t>
            </a: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//constructor, getter and setter</a:t>
            </a:r>
            <a:endParaRPr b="0" lang="en-US" sz="1500" spc="-1" strike="noStrike">
              <a:solidFill>
                <a:srgbClr val="000000"/>
              </a:solidFill>
              <a:latin typeface="Calibri"/>
            </a:endParaRPr>
          </a:p>
          <a:p>
            <a:pPr>
              <a:lnSpc>
                <a:spcPct val="90000"/>
              </a:lnSpc>
              <a:tabLst>
                <a:tab algn="l" pos="0"/>
              </a:tabLst>
            </a:pPr>
            <a:r>
              <a:rPr b="0" lang="en-GB" sz="1500" spc="-1" strike="noStrike">
                <a:solidFill>
                  <a:srgbClr val="000000"/>
                </a:solidFill>
                <a:latin typeface="Courier New"/>
              </a:rPr>
              <a:t>}</a:t>
            </a: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a:p>
            <a:pPr>
              <a:lnSpc>
                <a:spcPct val="90000"/>
              </a:lnSpc>
              <a:tabLst>
                <a:tab algn="l" pos="0"/>
              </a:tabLst>
            </a:pP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Segnaposto contenuto 2"/>
          <p:cNvSpPr txBox="1"/>
          <p:nvPr/>
        </p:nvSpPr>
        <p:spPr>
          <a:xfrm>
            <a:off x="231120" y="201960"/>
            <a:ext cx="8283960" cy="59745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Employee Application: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n-US" sz="1600" spc="-1" strike="noStrike">
                <a:solidFill>
                  <a:srgbClr val="000000"/>
                </a:solidFill>
                <a:latin typeface="Calibri"/>
              </a:rPr>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a:t>
            </a:r>
            <a:br/>
            <a:r>
              <a:rPr b="0" lang="en-US" sz="1600" spc="-1" strike="noStrike">
                <a:solidFill>
                  <a:srgbClr val="000000"/>
                </a:solidFill>
                <a:latin typeface="Calibri"/>
              </a:rPr>
              <a:t>A Sales Report page allows the employee to inspect the essential data about the sales and about the users over the entire lifespan of the application:</a:t>
            </a:r>
            <a:br/>
            <a:r>
              <a:rPr b="0" lang="en-US" sz="1600" spc="-1" strike="noStrike">
                <a:solidFill>
                  <a:srgbClr val="000000"/>
                </a:solidFill>
                <a:latin typeface="Symbol"/>
              </a:rPr>
              <a:t> </a:t>
            </a:r>
            <a:r>
              <a:rPr b="0" lang="en-US" sz="1600" spc="-1" strike="noStrike">
                <a:solidFill>
                  <a:srgbClr val="000000"/>
                </a:solidFill>
                <a:latin typeface="Calibri"/>
              </a:rPr>
              <a:t>Number of total purchases per package.</a:t>
            </a:r>
            <a:br/>
            <a:r>
              <a:rPr b="0" lang="en-US" sz="1600" spc="-1" strike="noStrike">
                <a:solidFill>
                  <a:srgbClr val="000000"/>
                </a:solidFill>
                <a:latin typeface="Symbol"/>
              </a:rPr>
              <a:t> </a:t>
            </a:r>
            <a:r>
              <a:rPr b="0" lang="en-US" sz="1600" spc="-1" strike="noStrike">
                <a:solidFill>
                  <a:srgbClr val="000000"/>
                </a:solidFill>
                <a:latin typeface="Calibri"/>
              </a:rPr>
              <a:t>Number of total purchases per package and validity period.</a:t>
            </a:r>
            <a:br/>
            <a:r>
              <a:rPr b="0" lang="en-US" sz="1600" spc="-1" strike="noStrike">
                <a:solidFill>
                  <a:srgbClr val="000000"/>
                </a:solidFill>
                <a:latin typeface="Symbol"/>
              </a:rPr>
              <a:t> </a:t>
            </a:r>
            <a:r>
              <a:rPr b="0" lang="en-US" sz="1600" spc="-1" strike="noStrike">
                <a:solidFill>
                  <a:srgbClr val="000000"/>
                </a:solidFill>
                <a:latin typeface="Calibri"/>
              </a:rPr>
              <a:t>Total value of sales per package with and without the optional products.</a:t>
            </a:r>
            <a:br/>
            <a:r>
              <a:rPr b="0" lang="en-US" sz="1600" spc="-1" strike="noStrike">
                <a:solidFill>
                  <a:srgbClr val="000000"/>
                </a:solidFill>
                <a:latin typeface="Symbol"/>
              </a:rPr>
              <a:t> </a:t>
            </a:r>
            <a:r>
              <a:rPr b="0" lang="en-US" sz="1600" spc="-1" strike="noStrike">
                <a:solidFill>
                  <a:srgbClr val="000000"/>
                </a:solidFill>
                <a:latin typeface="Calibri"/>
              </a:rPr>
              <a:t>Average number of optional products sold together with each service package.</a:t>
            </a:r>
            <a:br/>
            <a:r>
              <a:rPr b="0" lang="en-US" sz="1600" spc="-1" strike="noStrike">
                <a:solidFill>
                  <a:srgbClr val="000000"/>
                </a:solidFill>
                <a:latin typeface="Symbol"/>
              </a:rPr>
              <a:t> </a:t>
            </a:r>
            <a:r>
              <a:rPr b="0" lang="en-US" sz="1600" spc="-1" strike="noStrike">
                <a:solidFill>
                  <a:srgbClr val="000000"/>
                </a:solidFill>
                <a:latin typeface="Calibri"/>
              </a:rPr>
              <a:t>List of insolvent users, suspended orders and alerts.</a:t>
            </a:r>
            <a:br/>
            <a:r>
              <a:rPr b="0" lang="en-US" sz="1600" spc="-1" strike="noStrike">
                <a:solidFill>
                  <a:srgbClr val="000000"/>
                </a:solidFill>
                <a:latin typeface="Symbol"/>
              </a:rPr>
              <a:t> </a:t>
            </a:r>
            <a:r>
              <a:rPr b="0" lang="en-US" sz="1600" spc="-1" strike="noStrike">
                <a:solidFill>
                  <a:srgbClr val="000000"/>
                </a:solidFill>
                <a:latin typeface="Calibri"/>
              </a:rPr>
              <a:t>Best seller optional product, i.e. the optional product with the greatest value of sales across all the sold service packages.</a:t>
            </a:r>
            <a:r>
              <a:rPr b="0" lang="en-US" sz="1600" spc="-1" strike="noStrike">
                <a:solidFill>
                  <a:srgbClr val="000000"/>
                </a:solidFill>
                <a:latin typeface="Calibri"/>
              </a:rPr>
              <a:t>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The call to the external service must be simulated with a function that returns true or false</a:t>
            </a:r>
            <a:br/>
            <a:r>
              <a:rPr b="0" lang="en-US" sz="1600" spc="-1" strike="noStrike">
                <a:solidFill>
                  <a:srgbClr val="000000"/>
                </a:solidFill>
                <a:latin typeface="Calibri"/>
              </a:rPr>
              <a:t>pseudo-randomly. For testing purposes, the demonstration should be able to show at least</a:t>
            </a:r>
            <a:br/>
            <a:r>
              <a:rPr b="0" lang="en-US" sz="1600" spc="-1" strike="noStrike">
                <a:solidFill>
                  <a:srgbClr val="000000"/>
                </a:solidFill>
                <a:latin typeface="Calibri"/>
              </a:rPr>
              <a:t>one case in which the service call fails and one case in which the service call succeeds.</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The aggregate data of the sales report must be computed by triggers that populate</a:t>
            </a:r>
            <a:br/>
            <a:r>
              <a:rPr b="0" lang="en-US" sz="1600" spc="-1" strike="noStrike">
                <a:solidFill>
                  <a:srgbClr val="000000"/>
                </a:solidFill>
                <a:latin typeface="Calibri"/>
              </a:rPr>
              <a:t>materialized view tables. The documentation must describe the SQL code of the view that</a:t>
            </a:r>
            <a:br/>
            <a:r>
              <a:rPr b="0" lang="en-US" sz="1600" spc="-1" strike="noStrike">
                <a:solidFill>
                  <a:srgbClr val="000000"/>
                </a:solidFill>
                <a:latin typeface="Calibri"/>
              </a:rPr>
              <a:t>would compute the aggregate data, the logical schema of the materialized view table(s) that</a:t>
            </a:r>
            <a:br/>
            <a:r>
              <a:rPr b="0" lang="en-US" sz="1600" spc="-1" strike="noStrike">
                <a:solidFill>
                  <a:srgbClr val="000000"/>
                </a:solidFill>
                <a:latin typeface="Calibri"/>
              </a:rPr>
              <a:t>store the aggregate data and the triggers that populate the content of the materialized view</a:t>
            </a:r>
            <a:br/>
            <a:r>
              <a:rPr b="0" lang="en-US" sz="1600" spc="-1" strike="noStrike">
                <a:solidFill>
                  <a:srgbClr val="000000"/>
                </a:solidFill>
                <a:latin typeface="Calibri"/>
              </a:rPr>
              <a:t>table(s).</a:t>
            </a:r>
            <a:r>
              <a:rPr b="0" lang="en-US" sz="1600" spc="-1" strike="noStrike">
                <a:solidFill>
                  <a:srgbClr val="000000"/>
                </a:solidFill>
                <a:latin typeface="Calibri"/>
              </a:rPr>
              <a:t> </a:t>
            </a:r>
            <a:br/>
            <a:br/>
            <a:r>
              <a:rPr b="0" lang="it-IT" sz="1600" spc="-1" strike="noStrike">
                <a:solidFill>
                  <a:srgbClr val="000000"/>
                </a:solidFill>
                <a:latin typeface="Calibri"/>
              </a:rPr>
              <a:t> </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Functional analysis of the interaction</a:t>
            </a:r>
            <a:endParaRPr b="0" lang="en-US" sz="4400" spc="-1" strike="noStrike">
              <a:solidFill>
                <a:srgbClr val="000000"/>
              </a:solidFill>
              <a:latin typeface="Calibri"/>
            </a:endParaRPr>
          </a:p>
        </p:txBody>
      </p:sp>
      <p:sp>
        <p:nvSpPr>
          <p:cNvPr id="439" name="Content Placeholder 4"/>
          <p:cNvSpPr txBox="1"/>
          <p:nvPr/>
        </p:nvSpPr>
        <p:spPr>
          <a:xfrm>
            <a:off x="628560" y="182556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it-IT" sz="2800" spc="-1" strike="noStrike">
                <a:solidFill>
                  <a:srgbClr val="000000"/>
                </a:solidFill>
                <a:latin typeface="Calibri"/>
              </a:rPr>
              <a:t>Describe the interaction diagrams of the application using any graphical notation (e.g., IFML or similar --- www.ifmledit.org) or a textual notation (see next slides)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Example of diagram</a:t>
            </a:r>
            <a:endParaRPr b="0" lang="en-US" sz="4400" spc="-1" strike="noStrike">
              <a:solidFill>
                <a:srgbClr val="000000"/>
              </a:solidFill>
              <a:latin typeface="Calibri"/>
            </a:endParaRPr>
          </a:p>
        </p:txBody>
      </p:sp>
      <p:sp>
        <p:nvSpPr>
          <p:cNvPr id="441" name="Google Shape;197;p33"/>
          <p:cNvSpPr/>
          <p:nvPr/>
        </p:nvSpPr>
        <p:spPr>
          <a:xfrm>
            <a:off x="323640" y="2753280"/>
            <a:ext cx="2808000" cy="1508400"/>
          </a:xfrm>
          <a:prstGeom prst="rect">
            <a:avLst/>
          </a:prstGeom>
          <a:solidFill>
            <a:schemeClr val="lt1"/>
          </a:solidFill>
          <a:ln w="25400">
            <a:solidFill>
              <a:srgbClr val="000000"/>
            </a:solidFill>
            <a:round/>
          </a:ln>
        </p:spPr>
        <p:style>
          <a:lnRef idx="0"/>
          <a:fillRef idx="0"/>
          <a:effectRef idx="0"/>
          <a:fontRef idx="minor"/>
        </p:style>
        <p:txBody>
          <a:bodyPr>
            <a:noAutofit/>
          </a:bodyPr>
          <a:p>
            <a:pPr>
              <a:lnSpc>
                <a:spcPct val="100000"/>
              </a:lnSpc>
              <a:tabLst>
                <a:tab algn="l" pos="0"/>
              </a:tabLst>
            </a:pPr>
            <a:r>
              <a:rPr b="0" lang="es-419" sz="1800" spc="-1" strike="noStrike">
                <a:solidFill>
                  <a:srgbClr val="000000"/>
                </a:solidFill>
                <a:latin typeface="Calibri"/>
                <a:ea typeface="Calibri"/>
              </a:rPr>
              <a:t>LOGIN PAGE</a:t>
            </a:r>
            <a:endParaRPr b="0" lang="it-IT" sz="1800" spc="-1" strike="noStrike">
              <a:latin typeface="Arial"/>
            </a:endParaRPr>
          </a:p>
        </p:txBody>
      </p:sp>
      <p:sp>
        <p:nvSpPr>
          <p:cNvPr id="442" name="Google Shape;198;p33"/>
          <p:cNvSpPr/>
          <p:nvPr/>
        </p:nvSpPr>
        <p:spPr>
          <a:xfrm>
            <a:off x="467280" y="3133440"/>
            <a:ext cx="1836000" cy="860040"/>
          </a:xfrm>
          <a:prstGeom prst="roundRect">
            <a:avLst>
              <a:gd name="adj" fmla="val 16667"/>
            </a:avLst>
          </a:prstGeom>
          <a:solidFill>
            <a:schemeClr val="lt1"/>
          </a:solidFill>
          <a:ln w="25400">
            <a:solidFill>
              <a:srgbClr val="a5a5a5"/>
            </a:solidFill>
            <a:round/>
          </a:ln>
        </p:spPr>
        <p:style>
          <a:lnRef idx="0"/>
          <a:fillRef idx="0"/>
          <a:effectRef idx="0"/>
          <a:fontRef idx="minor"/>
        </p:style>
        <p:txBody>
          <a:bodyPr anchor="ctr">
            <a:noAutofit/>
          </a:bodyPr>
          <a:p>
            <a:pPr algn="ctr">
              <a:lnSpc>
                <a:spcPct val="100000"/>
              </a:lnSpc>
              <a:tabLst>
                <a:tab algn="l" pos="0"/>
              </a:tabLst>
            </a:pPr>
            <a:r>
              <a:rPr b="0" lang="es-419" sz="1800" spc="-1" strike="noStrike">
                <a:solidFill>
                  <a:srgbClr val="000000"/>
                </a:solidFill>
                <a:latin typeface="Calibri"/>
                <a:ea typeface="Calibri"/>
              </a:rPr>
              <a:t>Login form</a:t>
            </a:r>
            <a:br/>
            <a:r>
              <a:rPr b="0" lang="es-419" sz="1800" spc="-1" strike="noStrike">
                <a:solidFill>
                  <a:srgbClr val="000000"/>
                </a:solidFill>
                <a:latin typeface="Calibri"/>
                <a:ea typeface="Calibri"/>
              </a:rPr>
              <a:t>[field: username</a:t>
            </a:r>
            <a:endParaRPr b="0" lang="it-IT" sz="1800" spc="-1" strike="noStrike">
              <a:latin typeface="Arial"/>
            </a:endParaRPr>
          </a:p>
          <a:p>
            <a:pPr algn="ctr">
              <a:lnSpc>
                <a:spcPct val="100000"/>
              </a:lnSpc>
              <a:tabLst>
                <a:tab algn="l" pos="0"/>
              </a:tabLst>
            </a:pPr>
            <a:r>
              <a:rPr b="0" lang="es-419" sz="1800" spc="-1" strike="noStrike">
                <a:solidFill>
                  <a:srgbClr val="000000"/>
                </a:solidFill>
                <a:latin typeface="Calibri"/>
                <a:ea typeface="Calibri"/>
              </a:rPr>
              <a:t>field: password]</a:t>
            </a:r>
            <a:endParaRPr b="0" lang="it-IT" sz="1800" spc="-1" strike="noStrike">
              <a:latin typeface="Arial"/>
            </a:endParaRPr>
          </a:p>
        </p:txBody>
      </p:sp>
      <p:sp>
        <p:nvSpPr>
          <p:cNvPr id="443" name="Google Shape;199;p33"/>
          <p:cNvSpPr/>
          <p:nvPr/>
        </p:nvSpPr>
        <p:spPr>
          <a:xfrm>
            <a:off x="5755320" y="4500000"/>
            <a:ext cx="2520000" cy="1295640"/>
          </a:xfrm>
          <a:prstGeom prst="rect">
            <a:avLst/>
          </a:prstGeom>
          <a:solidFill>
            <a:schemeClr val="lt1"/>
          </a:solidFill>
          <a:ln w="25400">
            <a:solidFill>
              <a:srgbClr val="000000"/>
            </a:solidFill>
            <a:round/>
          </a:ln>
        </p:spPr>
        <p:style>
          <a:lnRef idx="0"/>
          <a:fillRef idx="0"/>
          <a:effectRef idx="0"/>
          <a:fontRef idx="minor"/>
        </p:style>
        <p:txBody>
          <a:bodyPr>
            <a:noAutofit/>
          </a:bodyPr>
          <a:p>
            <a:pPr>
              <a:lnSpc>
                <a:spcPct val="100000"/>
              </a:lnSpc>
              <a:tabLst>
                <a:tab algn="l" pos="0"/>
              </a:tabLst>
            </a:pPr>
            <a:r>
              <a:rPr b="0" lang="es-419" sz="1800" spc="-1" strike="noStrike">
                <a:solidFill>
                  <a:srgbClr val="000000"/>
                </a:solidFill>
                <a:latin typeface="Calibri"/>
                <a:ea typeface="Calibri"/>
              </a:rPr>
              <a:t>HOME</a:t>
            </a:r>
            <a:endParaRPr b="0" lang="it-IT" sz="1800" spc="-1" strike="noStrike">
              <a:latin typeface="Arial"/>
            </a:endParaRPr>
          </a:p>
        </p:txBody>
      </p:sp>
      <p:sp>
        <p:nvSpPr>
          <p:cNvPr id="444" name="Google Shape;200;p33"/>
          <p:cNvSpPr/>
          <p:nvPr/>
        </p:nvSpPr>
        <p:spPr>
          <a:xfrm>
            <a:off x="2195640" y="3342600"/>
            <a:ext cx="287640" cy="215640"/>
          </a:xfrm>
          <a:prstGeom prst="ellipse">
            <a:avLst/>
          </a:prstGeom>
          <a:solidFill>
            <a:schemeClr val="accent1"/>
          </a:solidFill>
          <a:ln w="25400">
            <a:solidFill>
              <a:srgbClr val="395e89"/>
            </a:solidFill>
            <a:round/>
          </a:ln>
        </p:spPr>
        <p:style>
          <a:lnRef idx="0"/>
          <a:fillRef idx="0"/>
          <a:effectRef idx="0"/>
          <a:fontRef idx="minor"/>
        </p:style>
      </p:sp>
      <p:sp>
        <p:nvSpPr>
          <p:cNvPr id="445" name="Google Shape;201;p33"/>
          <p:cNvSpPr/>
          <p:nvPr/>
        </p:nvSpPr>
        <p:spPr>
          <a:xfrm flipH="1" rot="10800000">
            <a:off x="4726080" y="3456720"/>
            <a:ext cx="1598760" cy="5400"/>
          </a:xfrm>
          <a:prstGeom prst="bentConnector3">
            <a:avLst>
              <a:gd name="adj1" fmla="val 50001"/>
            </a:avLst>
          </a:pr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446" name="Google Shape;204;p33"/>
          <p:cNvSpPr/>
          <p:nvPr/>
        </p:nvSpPr>
        <p:spPr>
          <a:xfrm>
            <a:off x="2328120" y="3622320"/>
            <a:ext cx="831960" cy="27648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419" sz="1800" spc="-1" strike="noStrike">
                <a:solidFill>
                  <a:srgbClr val="000000"/>
                </a:solidFill>
                <a:latin typeface="Calibri"/>
                <a:ea typeface="Calibri"/>
              </a:rPr>
              <a:t>submit</a:t>
            </a:r>
            <a:endParaRPr b="0" lang="it-IT" sz="1800" spc="-1" strike="noStrike">
              <a:latin typeface="Arial"/>
            </a:endParaRPr>
          </a:p>
        </p:txBody>
      </p:sp>
      <p:sp>
        <p:nvSpPr>
          <p:cNvPr id="447" name="Google Shape;205;p33"/>
          <p:cNvSpPr/>
          <p:nvPr/>
        </p:nvSpPr>
        <p:spPr>
          <a:xfrm rot="5400000">
            <a:off x="2502360" y="3127680"/>
            <a:ext cx="359280" cy="1908000"/>
          </a:xfrm>
          <a:prstGeom prst="bentConnector3">
            <a:avLst>
              <a:gd name="adj1" fmla="val 166194"/>
            </a:avLst>
          </a:pr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448" name="Google Shape;207;p33"/>
          <p:cNvSpPr/>
          <p:nvPr/>
        </p:nvSpPr>
        <p:spPr>
          <a:xfrm>
            <a:off x="755640" y="4505760"/>
            <a:ext cx="2488320" cy="27648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419" sz="1800" spc="-1" strike="noStrike">
                <a:solidFill>
                  <a:srgbClr val="000000"/>
                </a:solidFill>
                <a:latin typeface="Calibri"/>
                <a:ea typeface="Calibri"/>
              </a:rPr>
              <a:t>wrong user + pswd</a:t>
            </a:r>
            <a:endParaRPr b="0" lang="it-IT" sz="1800" spc="-1" strike="noStrike">
              <a:latin typeface="Arial"/>
            </a:endParaRPr>
          </a:p>
        </p:txBody>
      </p:sp>
      <p:sp>
        <p:nvSpPr>
          <p:cNvPr id="449" name="Google Shape;208;p33"/>
          <p:cNvSpPr/>
          <p:nvPr/>
        </p:nvSpPr>
        <p:spPr>
          <a:xfrm>
            <a:off x="3641400" y="2813760"/>
            <a:ext cx="2186280" cy="307440"/>
          </a:xfrm>
          <a:prstGeom prst="rect">
            <a:avLst/>
          </a:prstGeom>
          <a:solidFill>
            <a:schemeClr val="lt1"/>
          </a:solidFill>
          <a:ln w="25400">
            <a:noFill/>
          </a:ln>
        </p:spPr>
        <p:style>
          <a:lnRef idx="0"/>
          <a:fillRef idx="0"/>
          <a:effectRef idx="0"/>
          <a:fontRef idx="minor"/>
        </p:style>
        <p:txBody>
          <a:bodyPr>
            <a:noAutofit/>
          </a:bodyPr>
          <a:p>
            <a:pPr>
              <a:lnSpc>
                <a:spcPct val="100000"/>
              </a:lnSpc>
              <a:tabLst>
                <a:tab algn="l" pos="0"/>
              </a:tabLst>
            </a:pPr>
            <a:r>
              <a:rPr b="0" lang="es-419" sz="1600" spc="-1" strike="noStrike">
                <a:solidFill>
                  <a:srgbClr val="000000"/>
                </a:solidFill>
                <a:latin typeface="Calibri"/>
                <a:ea typeface="Calibri"/>
              </a:rPr>
              <a:t>username, password</a:t>
            </a:r>
            <a:endParaRPr b="0" lang="it-IT" sz="1600" spc="-1" strike="noStrike">
              <a:latin typeface="Arial"/>
            </a:endParaRPr>
          </a:p>
        </p:txBody>
      </p:sp>
      <p:sp>
        <p:nvSpPr>
          <p:cNvPr id="450" name="Google Shape;209;p33"/>
          <p:cNvSpPr/>
          <p:nvPr/>
        </p:nvSpPr>
        <p:spPr>
          <a:xfrm flipH="1">
            <a:off x="3185280" y="2890440"/>
            <a:ext cx="472320" cy="558000"/>
          </a:xfrm>
          <a:custGeom>
            <a:avLst/>
            <a:gdLst/>
            <a:ahLst/>
            <a:rect l="l" t="t" r="r" b="b"/>
            <a:pathLst>
              <a:path w="21600" h="21600">
                <a:moveTo>
                  <a:pt x="0" y="0"/>
                </a:moveTo>
                <a:lnTo>
                  <a:pt x="21600" y="21600"/>
                </a:lnTo>
              </a:path>
            </a:pathLst>
          </a:custGeom>
          <a:noFill/>
          <a:ln w="9525">
            <a:solidFill>
              <a:srgbClr val="4a7dba"/>
            </a:solidFill>
            <a:round/>
          </a:ln>
        </p:spPr>
        <p:style>
          <a:lnRef idx="0"/>
          <a:fillRef idx="0"/>
          <a:effectRef idx="0"/>
          <a:fontRef idx="minor"/>
        </p:style>
      </p:sp>
      <p:sp>
        <p:nvSpPr>
          <p:cNvPr id="451" name="Google Shape;202;p33"/>
          <p:cNvSpPr/>
          <p:nvPr/>
        </p:nvSpPr>
        <p:spPr>
          <a:xfrm>
            <a:off x="3420000" y="3216600"/>
            <a:ext cx="1367640" cy="490320"/>
          </a:xfrm>
          <a:prstGeom prst="parallelogram">
            <a:avLst>
              <a:gd name="adj" fmla="val 25000"/>
            </a:avLst>
          </a:prstGeom>
          <a:solidFill>
            <a:schemeClr val="lt1"/>
          </a:solidFill>
          <a:ln w="25400">
            <a:solidFill>
              <a:srgbClr val="ed7d31"/>
            </a:solidFill>
            <a:round/>
          </a:ln>
        </p:spPr>
        <p:style>
          <a:lnRef idx="0"/>
          <a:fillRef idx="0"/>
          <a:effectRef idx="0"/>
          <a:fontRef idx="minor"/>
        </p:style>
        <p:txBody>
          <a:bodyPr anchor="ctr">
            <a:noAutofit/>
          </a:bodyPr>
          <a:p>
            <a:pPr algn="ctr">
              <a:lnSpc>
                <a:spcPct val="100000"/>
              </a:lnSpc>
              <a:tabLst>
                <a:tab algn="l" pos="0"/>
              </a:tabLst>
            </a:pPr>
            <a:r>
              <a:rPr b="0" lang="es-419" sz="1800" spc="-1" strike="noStrike">
                <a:solidFill>
                  <a:srgbClr val="000000"/>
                </a:solidFill>
                <a:latin typeface="Calibri"/>
                <a:ea typeface="Calibri"/>
              </a:rPr>
              <a:t>Check</a:t>
            </a:r>
            <a:br/>
            <a:r>
              <a:rPr b="0" lang="es-419" sz="1800" spc="-1" strike="noStrike">
                <a:solidFill>
                  <a:srgbClr val="000000"/>
                </a:solidFill>
                <a:latin typeface="Calibri"/>
                <a:ea typeface="Calibri"/>
              </a:rPr>
              <a:t>Login</a:t>
            </a:r>
            <a:endParaRPr b="0" lang="it-IT" sz="1800" spc="-1" strike="noStrike">
              <a:latin typeface="Arial"/>
            </a:endParaRPr>
          </a:p>
        </p:txBody>
      </p:sp>
      <p:sp>
        <p:nvSpPr>
          <p:cNvPr id="452" name="Google Shape;210;p33"/>
          <p:cNvSpPr/>
          <p:nvPr/>
        </p:nvSpPr>
        <p:spPr>
          <a:xfrm>
            <a:off x="2483640" y="3450600"/>
            <a:ext cx="997200" cy="11160"/>
          </a:xfrm>
          <a:custGeom>
            <a:avLst/>
            <a:gdLst/>
            <a:ahLst/>
            <a:rect l="l" t="t" r="r" b="b"/>
            <a:pathLst>
              <a:path w="21600" h="21600">
                <a:moveTo>
                  <a:pt x="0" y="0"/>
                </a:moveTo>
                <a:lnTo>
                  <a:pt x="21600" y="21600"/>
                </a:lnTo>
              </a:path>
            </a:pathLst>
          </a:cu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453" name="Google Shape;211;p33"/>
          <p:cNvSpPr/>
          <p:nvPr/>
        </p:nvSpPr>
        <p:spPr>
          <a:xfrm>
            <a:off x="4572000" y="3383640"/>
            <a:ext cx="287640" cy="215640"/>
          </a:xfrm>
          <a:prstGeom prst="ellipse">
            <a:avLst/>
          </a:prstGeom>
          <a:solidFill>
            <a:schemeClr val="accent1"/>
          </a:solidFill>
          <a:ln w="25400">
            <a:solidFill>
              <a:srgbClr val="395e89"/>
            </a:solidFill>
            <a:round/>
          </a:ln>
        </p:spPr>
        <p:style>
          <a:lnRef idx="0"/>
          <a:fillRef idx="0"/>
          <a:effectRef idx="0"/>
          <a:fontRef idx="minor"/>
        </p:style>
      </p:sp>
      <p:sp>
        <p:nvSpPr>
          <p:cNvPr id="454" name="Google Shape;206;p33"/>
          <p:cNvSpPr/>
          <p:nvPr/>
        </p:nvSpPr>
        <p:spPr>
          <a:xfrm>
            <a:off x="3492000" y="3686040"/>
            <a:ext cx="287640" cy="215640"/>
          </a:xfrm>
          <a:prstGeom prst="ellipse">
            <a:avLst/>
          </a:prstGeom>
          <a:solidFill>
            <a:schemeClr val="accent1"/>
          </a:solidFill>
          <a:ln w="25400">
            <a:solidFill>
              <a:srgbClr val="395e89"/>
            </a:solidFill>
            <a:round/>
          </a:ln>
        </p:spPr>
        <p:style>
          <a:lnRef idx="0"/>
          <a:fillRef idx="0"/>
          <a:effectRef idx="0"/>
          <a:fontRef idx="minor"/>
        </p:style>
      </p:sp>
      <p:sp>
        <p:nvSpPr>
          <p:cNvPr id="455" name="Google Shape;212;p33"/>
          <p:cNvSpPr/>
          <p:nvPr/>
        </p:nvSpPr>
        <p:spPr>
          <a:xfrm>
            <a:off x="4788000" y="3599640"/>
            <a:ext cx="1551600" cy="27648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419" sz="1800" spc="-1" strike="noStrike">
                <a:solidFill>
                  <a:srgbClr val="000000"/>
                </a:solidFill>
                <a:latin typeface="Calibri"/>
                <a:ea typeface="Calibri"/>
              </a:rPr>
              <a:t>user -&gt; session</a:t>
            </a:r>
            <a:endParaRPr b="0" lang="it-IT" sz="1800" spc="-1" strike="noStrike">
              <a:latin typeface="Arial"/>
            </a:endParaRPr>
          </a:p>
        </p:txBody>
      </p:sp>
      <p:sp>
        <p:nvSpPr>
          <p:cNvPr id="456" name="Google Shape;213;p33"/>
          <p:cNvSpPr/>
          <p:nvPr/>
        </p:nvSpPr>
        <p:spPr>
          <a:xfrm flipH="1">
            <a:off x="7015320" y="3456360"/>
            <a:ext cx="868320" cy="1043280"/>
          </a:xfrm>
          <a:prstGeom prst="bentConnector4">
            <a:avLst>
              <a:gd name="adj1" fmla="val -34482"/>
              <a:gd name="adj2" fmla="val 61752"/>
            </a:avLst>
          </a:pr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457" name="Google Shape;203;p33"/>
          <p:cNvSpPr/>
          <p:nvPr/>
        </p:nvSpPr>
        <p:spPr>
          <a:xfrm>
            <a:off x="6264360" y="3210840"/>
            <a:ext cx="1680480" cy="490320"/>
          </a:xfrm>
          <a:prstGeom prst="parallelogram">
            <a:avLst>
              <a:gd name="adj" fmla="val 25000"/>
            </a:avLst>
          </a:prstGeom>
          <a:solidFill>
            <a:schemeClr val="lt1"/>
          </a:solidFill>
          <a:ln w="25400">
            <a:solidFill>
              <a:srgbClr val="ed7d31"/>
            </a:solidFill>
            <a:round/>
          </a:ln>
        </p:spPr>
        <p:style>
          <a:lnRef idx="0"/>
          <a:fillRef idx="0"/>
          <a:effectRef idx="0"/>
          <a:fontRef idx="minor"/>
        </p:style>
        <p:txBody>
          <a:bodyPr anchor="ctr">
            <a:noAutofit/>
          </a:bodyPr>
          <a:p>
            <a:pPr algn="ctr">
              <a:lnSpc>
                <a:spcPct val="100000"/>
              </a:lnSpc>
              <a:tabLst>
                <a:tab algn="l" pos="0"/>
              </a:tabLst>
            </a:pPr>
            <a:r>
              <a:rPr b="0" lang="es-419" sz="1800" spc="-1" strike="noStrike">
                <a:solidFill>
                  <a:srgbClr val="000000"/>
                </a:solidFill>
                <a:latin typeface="Calibri"/>
                <a:ea typeface="Calibri"/>
              </a:rPr>
              <a:t>GoToHome</a:t>
            </a:r>
            <a:endParaRPr b="0" lang="it-IT" sz="1800" spc="-1" strike="noStrike">
              <a:latin typeface="Arial"/>
            </a:endParaRPr>
          </a:p>
        </p:txBody>
      </p:sp>
      <p:sp>
        <p:nvSpPr>
          <p:cNvPr id="458" name="Google Shape;214;p33"/>
          <p:cNvSpPr/>
          <p:nvPr/>
        </p:nvSpPr>
        <p:spPr>
          <a:xfrm>
            <a:off x="7105320" y="4132800"/>
            <a:ext cx="1551600" cy="27648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419" sz="1800" spc="-1" strike="noStrike">
                <a:solidFill>
                  <a:srgbClr val="000000"/>
                </a:solidFill>
                <a:latin typeface="Calibri"/>
                <a:ea typeface="Calibri"/>
              </a:rPr>
              <a:t>missions</a:t>
            </a:r>
            <a:endParaRPr b="0" lang="it-IT" sz="1800" spc="-1" strike="noStrike">
              <a:latin typeface="Arial"/>
            </a:endParaRPr>
          </a:p>
        </p:txBody>
      </p:sp>
      <p:sp>
        <p:nvSpPr>
          <p:cNvPr id="459" name="Straight Arrow Connector 22"/>
          <p:cNvSpPr/>
          <p:nvPr/>
        </p:nvSpPr>
        <p:spPr>
          <a:xfrm flipH="1">
            <a:off x="1905840" y="2096640"/>
            <a:ext cx="838080" cy="1036440"/>
          </a:xfrm>
          <a:custGeom>
            <a:avLst/>
            <a:gdLst/>
            <a:ahLst/>
            <a:rect l="l" t="t" r="r" b="b"/>
            <a:pathLst>
              <a:path w="21600" h="21600">
                <a:moveTo>
                  <a:pt x="0" y="0"/>
                </a:moveTo>
                <a:lnTo>
                  <a:pt x="21600" y="21600"/>
                </a:lnTo>
              </a:path>
            </a:pathLst>
          </a:custGeom>
          <a:noFill/>
          <a:ln w="57150">
            <a:solidFill>
              <a:srgbClr val="ff0000"/>
            </a:solidFill>
            <a:tailEnd len="med" type="triangle" w="med"/>
          </a:ln>
        </p:spPr>
        <p:style>
          <a:lnRef idx="3">
            <a:schemeClr val="accent1"/>
          </a:lnRef>
          <a:fillRef idx="0">
            <a:schemeClr val="accent1"/>
          </a:fillRef>
          <a:effectRef idx="2">
            <a:schemeClr val="accent1"/>
          </a:effectRef>
          <a:fontRef idx="minor"/>
        </p:style>
      </p:sp>
      <p:sp>
        <p:nvSpPr>
          <p:cNvPr id="460" name="TextBox 23"/>
          <p:cNvSpPr/>
          <p:nvPr/>
        </p:nvSpPr>
        <p:spPr>
          <a:xfrm>
            <a:off x="2575800" y="1911960"/>
            <a:ext cx="232992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it-IT" sz="1800" spc="-1" strike="noStrike">
                <a:solidFill>
                  <a:srgbClr val="000000"/>
                </a:solidFill>
                <a:latin typeface="Calibri"/>
              </a:rPr>
              <a:t>PAGE COMPONENT</a:t>
            </a:r>
            <a:endParaRPr b="0" lang="it-IT" sz="1800" spc="-1" strike="noStrike">
              <a:latin typeface="Arial"/>
            </a:endParaRPr>
          </a:p>
        </p:txBody>
      </p:sp>
      <p:sp>
        <p:nvSpPr>
          <p:cNvPr id="461" name="Straight Arrow Connector 25"/>
          <p:cNvSpPr/>
          <p:nvPr/>
        </p:nvSpPr>
        <p:spPr>
          <a:xfrm flipH="1">
            <a:off x="1356480" y="1565640"/>
            <a:ext cx="1529640" cy="1187280"/>
          </a:xfrm>
          <a:custGeom>
            <a:avLst/>
            <a:gdLst/>
            <a:ahLst/>
            <a:rect l="l" t="t" r="r" b="b"/>
            <a:pathLst>
              <a:path w="21600" h="21600">
                <a:moveTo>
                  <a:pt x="0" y="0"/>
                </a:moveTo>
                <a:lnTo>
                  <a:pt x="21600" y="21600"/>
                </a:lnTo>
              </a:path>
            </a:pathLst>
          </a:custGeom>
          <a:noFill/>
          <a:ln w="57150">
            <a:solidFill>
              <a:srgbClr val="ff0000"/>
            </a:solidFill>
            <a:tailEnd len="med" type="triangle" w="med"/>
          </a:ln>
        </p:spPr>
        <p:style>
          <a:lnRef idx="3">
            <a:schemeClr val="accent1"/>
          </a:lnRef>
          <a:fillRef idx="0">
            <a:schemeClr val="accent1"/>
          </a:fillRef>
          <a:effectRef idx="2">
            <a:schemeClr val="accent1"/>
          </a:effectRef>
          <a:fontRef idx="minor"/>
        </p:style>
      </p:sp>
      <p:sp>
        <p:nvSpPr>
          <p:cNvPr id="462" name="TextBox 26"/>
          <p:cNvSpPr/>
          <p:nvPr/>
        </p:nvSpPr>
        <p:spPr>
          <a:xfrm>
            <a:off x="2887200" y="1380960"/>
            <a:ext cx="675360" cy="638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Calibri"/>
              </a:rPr>
              <a:t>PAGE</a:t>
            </a:r>
            <a:endParaRPr b="0" lang="it-IT" sz="1800" spc="-1" strike="noStrike">
              <a:latin typeface="Arial"/>
            </a:endParaRPr>
          </a:p>
        </p:txBody>
      </p:sp>
      <p:sp>
        <p:nvSpPr>
          <p:cNvPr id="463" name="Straight Arrow Connector 29"/>
          <p:cNvSpPr/>
          <p:nvPr/>
        </p:nvSpPr>
        <p:spPr>
          <a:xfrm flipH="1">
            <a:off x="2405520" y="2394720"/>
            <a:ext cx="790200" cy="945720"/>
          </a:xfrm>
          <a:custGeom>
            <a:avLst/>
            <a:gdLst/>
            <a:ahLst/>
            <a:rect l="l" t="t" r="r" b="b"/>
            <a:pathLst>
              <a:path w="21600" h="21600">
                <a:moveTo>
                  <a:pt x="0" y="0"/>
                </a:moveTo>
                <a:lnTo>
                  <a:pt x="21600" y="21600"/>
                </a:lnTo>
              </a:path>
            </a:pathLst>
          </a:custGeom>
          <a:noFill/>
          <a:ln w="57150">
            <a:solidFill>
              <a:srgbClr val="ff0000"/>
            </a:solidFill>
            <a:tailEnd len="med" type="triangle" w="med"/>
          </a:ln>
        </p:spPr>
        <p:style>
          <a:lnRef idx="3">
            <a:schemeClr val="accent1"/>
          </a:lnRef>
          <a:fillRef idx="0">
            <a:schemeClr val="accent1"/>
          </a:fillRef>
          <a:effectRef idx="2">
            <a:schemeClr val="accent1"/>
          </a:effectRef>
          <a:fontRef idx="minor"/>
        </p:style>
      </p:sp>
      <p:sp>
        <p:nvSpPr>
          <p:cNvPr id="464" name="TextBox 30"/>
          <p:cNvSpPr/>
          <p:nvPr/>
        </p:nvSpPr>
        <p:spPr>
          <a:xfrm>
            <a:off x="3129120" y="2210400"/>
            <a:ext cx="93708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it-IT" sz="1800" spc="-1" strike="noStrike">
                <a:solidFill>
                  <a:srgbClr val="000000"/>
                </a:solidFill>
                <a:latin typeface="Calibri"/>
              </a:rPr>
              <a:t>EVENT</a:t>
            </a:r>
            <a:endParaRPr b="0" lang="it-IT" sz="1800" spc="-1" strike="noStrike">
              <a:latin typeface="Arial"/>
            </a:endParaRPr>
          </a:p>
        </p:txBody>
      </p:sp>
      <p:sp>
        <p:nvSpPr>
          <p:cNvPr id="465" name="Straight Arrow Connector 32"/>
          <p:cNvSpPr/>
          <p:nvPr/>
        </p:nvSpPr>
        <p:spPr>
          <a:xfrm flipH="1">
            <a:off x="6670440" y="2491200"/>
            <a:ext cx="655200" cy="656280"/>
          </a:xfrm>
          <a:custGeom>
            <a:avLst/>
            <a:gdLst/>
            <a:ahLst/>
            <a:rect l="l" t="t" r="r" b="b"/>
            <a:pathLst>
              <a:path w="21600" h="21600">
                <a:moveTo>
                  <a:pt x="0" y="0"/>
                </a:moveTo>
                <a:lnTo>
                  <a:pt x="21600" y="21600"/>
                </a:lnTo>
              </a:path>
            </a:pathLst>
          </a:custGeom>
          <a:noFill/>
          <a:ln w="57150">
            <a:solidFill>
              <a:srgbClr val="ff0000"/>
            </a:solidFill>
            <a:tailEnd len="med" type="triangle" w="med"/>
          </a:ln>
        </p:spPr>
        <p:style>
          <a:lnRef idx="3">
            <a:schemeClr val="accent1"/>
          </a:lnRef>
          <a:fillRef idx="0">
            <a:schemeClr val="accent1"/>
          </a:fillRef>
          <a:effectRef idx="2">
            <a:schemeClr val="accent1"/>
          </a:effectRef>
          <a:fontRef idx="minor"/>
        </p:style>
      </p:sp>
      <p:sp>
        <p:nvSpPr>
          <p:cNvPr id="466" name="TextBox 33"/>
          <p:cNvSpPr/>
          <p:nvPr/>
        </p:nvSpPr>
        <p:spPr>
          <a:xfrm>
            <a:off x="7256880" y="2306520"/>
            <a:ext cx="10497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it-IT" sz="1800" spc="-1" strike="noStrike">
                <a:solidFill>
                  <a:srgbClr val="000000"/>
                </a:solidFill>
                <a:latin typeface="Calibri"/>
              </a:rPr>
              <a:t>ACTION</a:t>
            </a:r>
            <a:endParaRPr b="0" lang="it-IT" sz="1800" spc="-1" strike="noStrike">
              <a:latin typeface="Arial"/>
            </a:endParaRPr>
          </a:p>
        </p:txBody>
      </p:sp>
      <p:sp>
        <p:nvSpPr>
          <p:cNvPr id="467" name="Straight Arrow Connector 34"/>
          <p:cNvSpPr/>
          <p:nvPr/>
        </p:nvSpPr>
        <p:spPr>
          <a:xfrm flipH="1">
            <a:off x="5754600" y="2096640"/>
            <a:ext cx="800280" cy="1351800"/>
          </a:xfrm>
          <a:custGeom>
            <a:avLst/>
            <a:gdLst/>
            <a:ahLst/>
            <a:rect l="l" t="t" r="r" b="b"/>
            <a:pathLst>
              <a:path w="21600" h="21600">
                <a:moveTo>
                  <a:pt x="0" y="0"/>
                </a:moveTo>
                <a:lnTo>
                  <a:pt x="21600" y="21600"/>
                </a:lnTo>
              </a:path>
            </a:pathLst>
          </a:custGeom>
          <a:noFill/>
          <a:ln w="57150">
            <a:solidFill>
              <a:srgbClr val="ff0000"/>
            </a:solidFill>
            <a:tailEnd len="med" type="triangle" w="med"/>
          </a:ln>
        </p:spPr>
        <p:style>
          <a:lnRef idx="3">
            <a:schemeClr val="accent1"/>
          </a:lnRef>
          <a:fillRef idx="0">
            <a:schemeClr val="accent1"/>
          </a:fillRef>
          <a:effectRef idx="2">
            <a:schemeClr val="accent1"/>
          </a:effectRef>
          <a:fontRef idx="minor"/>
        </p:style>
      </p:sp>
      <p:sp>
        <p:nvSpPr>
          <p:cNvPr id="468" name="TextBox 35"/>
          <p:cNvSpPr/>
          <p:nvPr/>
        </p:nvSpPr>
        <p:spPr>
          <a:xfrm>
            <a:off x="6450120" y="1911960"/>
            <a:ext cx="158940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it-IT" sz="1800" spc="-1" strike="noStrike">
                <a:solidFill>
                  <a:srgbClr val="000000"/>
                </a:solidFill>
                <a:latin typeface="Calibri"/>
              </a:rPr>
              <a:t>NAVIGATION</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Example of textual notation</a:t>
            </a:r>
            <a:endParaRPr b="0" lang="en-US" sz="4400" spc="-1" strike="noStrike">
              <a:solidFill>
                <a:srgbClr val="000000"/>
              </a:solidFill>
              <a:latin typeface="Calibri"/>
            </a:endParaRPr>
          </a:p>
        </p:txBody>
      </p:sp>
      <p:sp>
        <p:nvSpPr>
          <p:cNvPr id="470" name="Content Placeholder 4"/>
          <p:cNvSpPr txBox="1"/>
          <p:nvPr/>
        </p:nvSpPr>
        <p:spPr>
          <a:xfrm>
            <a:off x="211680" y="1386000"/>
            <a:ext cx="8854920" cy="5235840"/>
          </a:xfrm>
          <a:prstGeom prst="rect">
            <a:avLst/>
          </a:prstGeom>
          <a:noFill/>
          <a:ln w="0">
            <a:noFill/>
          </a:ln>
        </p:spPr>
        <p:txBody>
          <a:bodyPr>
            <a:normAutofit fontScale="22000"/>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 Web application allows the management of travel expenses. After </a:t>
            </a:r>
            <a:r>
              <a:rPr b="0" lang="en-GB" sz="2800" spc="-1" strike="noStrike">
                <a:solidFill>
                  <a:srgbClr val="c00000"/>
                </a:solidFill>
                <a:latin typeface="Calibri"/>
              </a:rPr>
              <a:t>logging in</a:t>
            </a:r>
            <a:r>
              <a:rPr b="0" lang="en-GB" sz="2800" spc="-1" strike="noStrike">
                <a:solidFill>
                  <a:srgbClr val="000000"/>
                </a:solidFill>
                <a:latin typeface="Calibri"/>
              </a:rPr>
              <a:t>, the user </a:t>
            </a:r>
            <a:r>
              <a:rPr b="0" lang="en-GB" sz="2800" spc="-1" strike="noStrike">
                <a:solidFill>
                  <a:srgbClr val="0070c0"/>
                </a:solidFill>
                <a:latin typeface="Calibri"/>
              </a:rPr>
              <a:t>accesses</a:t>
            </a:r>
            <a:r>
              <a:rPr b="0" lang="en-GB" sz="2800" spc="-1" strike="noStrike">
                <a:solidFill>
                  <a:srgbClr val="000000"/>
                </a:solidFill>
                <a:latin typeface="Calibri"/>
              </a:rPr>
              <a:t> a </a:t>
            </a:r>
            <a:r>
              <a:rPr b="0" lang="en-GB" sz="2800" spc="-1" strike="noStrike">
                <a:solidFill>
                  <a:srgbClr val="ff0000"/>
                </a:solidFill>
                <a:latin typeface="Calibri"/>
              </a:rPr>
              <a:t>HOME</a:t>
            </a:r>
            <a:r>
              <a:rPr b="0" lang="en-GB" sz="2800" spc="-1" strike="noStrike">
                <a:solidFill>
                  <a:srgbClr val="000000"/>
                </a:solidFill>
                <a:latin typeface="Calibri"/>
              </a:rPr>
              <a:t> </a:t>
            </a:r>
            <a:r>
              <a:rPr b="0" lang="en-GB" sz="2800" spc="-1" strike="noStrike">
                <a:solidFill>
                  <a:srgbClr val="ff0000"/>
                </a:solidFill>
                <a:latin typeface="Calibri"/>
              </a:rPr>
              <a:t>page</a:t>
            </a:r>
            <a:r>
              <a:rPr b="0" lang="en-GB" sz="2800" spc="-1" strike="noStrike">
                <a:solidFill>
                  <a:srgbClr val="000000"/>
                </a:solidFill>
                <a:latin typeface="Calibri"/>
              </a:rPr>
              <a:t> where there is a </a:t>
            </a:r>
            <a:r>
              <a:rPr b="0" lang="en-GB" sz="2800" spc="-1" strike="noStrike">
                <a:solidFill>
                  <a:srgbClr val="00b050"/>
                </a:solidFill>
                <a:latin typeface="Calibri"/>
              </a:rPr>
              <a:t>list of travel missions</a:t>
            </a:r>
            <a:r>
              <a:rPr b="0" lang="en-GB" sz="2800" spc="-1" strike="noStrike">
                <a:solidFill>
                  <a:srgbClr val="000000"/>
                </a:solidFill>
                <a:latin typeface="Calibri"/>
              </a:rPr>
              <a:t>; a mission belongs to a user and has a date, a place, a description, a number of days of duration, and a status ("open", "finalized", "closed"). The list shows the date and place of the missions, which are sorted by date in descending order. On the HOME page there is a </a:t>
            </a:r>
            <a:r>
              <a:rPr b="0" lang="en-GB" sz="2800" spc="-1" strike="noStrike">
                <a:solidFill>
                  <a:srgbClr val="00b050"/>
                </a:solidFill>
                <a:latin typeface="Calibri"/>
              </a:rPr>
              <a:t>form</a:t>
            </a:r>
            <a:r>
              <a:rPr b="0" lang="en-GB" sz="2800" spc="-1" strike="noStrike">
                <a:solidFill>
                  <a:srgbClr val="000000"/>
                </a:solidFill>
                <a:latin typeface="Calibri"/>
              </a:rPr>
              <a:t>, with which the user can </a:t>
            </a:r>
            <a:r>
              <a:rPr b="0" lang="en-GB" sz="2800" spc="-1" strike="noStrike">
                <a:solidFill>
                  <a:srgbClr val="c00000"/>
                </a:solidFill>
                <a:latin typeface="Calibri"/>
              </a:rPr>
              <a:t>create a new mission</a:t>
            </a:r>
            <a:r>
              <a:rPr b="0" lang="en-GB" sz="2800" spc="-1" strike="noStrike">
                <a:solidFill>
                  <a:srgbClr val="000000"/>
                </a:solidFill>
                <a:latin typeface="Calibri"/>
              </a:rPr>
              <a:t>, by entering all the data, which are mandatory. A new mission is always in the "open" state. After creating a mission, one is returned to the HOME page. When the user </a:t>
            </a:r>
            <a:r>
              <a:rPr b="0" lang="en-GB" sz="2800" spc="-1" strike="noStrike">
                <a:solidFill>
                  <a:srgbClr val="0070c0"/>
                </a:solidFill>
                <a:latin typeface="Calibri"/>
              </a:rPr>
              <a:t>selects a mission </a:t>
            </a:r>
            <a:r>
              <a:rPr b="0" lang="en-GB" sz="2800" spc="-1" strike="noStrike">
                <a:solidFill>
                  <a:srgbClr val="000000"/>
                </a:solidFill>
                <a:latin typeface="Calibri"/>
              </a:rPr>
              <a:t>in the list, a </a:t>
            </a:r>
            <a:r>
              <a:rPr b="0" lang="en-GB" sz="2800" spc="-1" strike="noStrike">
                <a:solidFill>
                  <a:srgbClr val="ff0000"/>
                </a:solidFill>
                <a:latin typeface="Calibri"/>
              </a:rPr>
              <a:t>DETAIL_MISSION page </a:t>
            </a:r>
            <a:r>
              <a:rPr b="0" lang="en-GB" sz="2800" spc="-1" strike="noStrike">
                <a:solidFill>
                  <a:srgbClr val="000000"/>
                </a:solidFill>
                <a:latin typeface="Calibri"/>
              </a:rPr>
              <a:t>appears, showing </a:t>
            </a:r>
            <a:r>
              <a:rPr b="0" lang="en-GB" sz="2800" spc="-1" strike="noStrike">
                <a:solidFill>
                  <a:srgbClr val="00b050"/>
                </a:solidFill>
                <a:latin typeface="Calibri"/>
              </a:rPr>
              <a:t>all the mission data</a:t>
            </a:r>
            <a:r>
              <a:rPr b="0" lang="en-GB" sz="2800" spc="-1" strike="noStrike">
                <a:solidFill>
                  <a:srgbClr val="000000"/>
                </a:solidFill>
                <a:latin typeface="Calibri"/>
              </a:rPr>
              <a:t>. If the mission is in the "open" state, a </a:t>
            </a:r>
            <a:r>
              <a:rPr b="0" lang="en-GB" sz="2800" spc="-1" strike="noStrike">
                <a:solidFill>
                  <a:srgbClr val="00b050"/>
                </a:solidFill>
                <a:latin typeface="Calibri"/>
              </a:rPr>
              <a:t>form</a:t>
            </a:r>
            <a:r>
              <a:rPr b="0" lang="en-GB" sz="2800" spc="-1" strike="noStrike">
                <a:solidFill>
                  <a:srgbClr val="000000"/>
                </a:solidFill>
                <a:latin typeface="Calibri"/>
              </a:rPr>
              <a:t> appears for entering the expenses incurred during the mission; the form contains three fields: food costs, accommodation costs, transport costs. </a:t>
            </a:r>
            <a:r>
              <a:rPr b="0" lang="en-GB" sz="2800" spc="-1" strike="noStrike">
                <a:solidFill>
                  <a:srgbClr val="0070c0"/>
                </a:solidFill>
                <a:latin typeface="Calibri"/>
              </a:rPr>
              <a:t>Sending the form data </a:t>
            </a:r>
            <a:r>
              <a:rPr b="0" lang="en-GB" sz="2800" spc="-1" strike="noStrike">
                <a:solidFill>
                  <a:srgbClr val="000000"/>
                </a:solidFill>
                <a:latin typeface="Calibri"/>
              </a:rPr>
              <a:t>causes the </a:t>
            </a:r>
            <a:r>
              <a:rPr b="0" lang="en-GB" sz="2800" spc="-1" strike="noStrike">
                <a:solidFill>
                  <a:srgbClr val="c00000"/>
                </a:solidFill>
                <a:latin typeface="Calibri"/>
              </a:rPr>
              <a:t>mission status to change </a:t>
            </a:r>
            <a:r>
              <a:rPr b="0" lang="en-GB" sz="2800" spc="-1" strike="noStrike">
                <a:solidFill>
                  <a:srgbClr val="000000"/>
                </a:solidFill>
                <a:latin typeface="Calibri"/>
              </a:rPr>
              <a:t>from "open " to  “finalized ",  and the return to the DETAIL_MISSION page. If the mission is in the "finalized“ status, a </a:t>
            </a:r>
            <a:r>
              <a:rPr b="0" lang="en-GB" sz="2800" spc="-1" strike="noStrike">
                <a:solidFill>
                  <a:srgbClr val="00b050"/>
                </a:solidFill>
                <a:latin typeface="Calibri"/>
              </a:rPr>
              <a:t>"close“ button </a:t>
            </a:r>
            <a:r>
              <a:rPr b="0" lang="en-GB" sz="2800" spc="-1" strike="noStrike">
                <a:solidFill>
                  <a:srgbClr val="000000"/>
                </a:solidFill>
                <a:latin typeface="Calibri"/>
              </a:rPr>
              <a:t>appears which the user </a:t>
            </a:r>
            <a:r>
              <a:rPr b="0" lang="en-GB" sz="2800" spc="-1" strike="noStrike">
                <a:solidFill>
                  <a:srgbClr val="0070c0"/>
                </a:solidFill>
                <a:latin typeface="Calibri"/>
              </a:rPr>
              <a:t>can click </a:t>
            </a:r>
            <a:r>
              <a:rPr b="0" lang="en-GB" sz="2800" spc="-1" strike="noStrike">
                <a:solidFill>
                  <a:srgbClr val="000000"/>
                </a:solidFill>
                <a:latin typeface="Calibri"/>
              </a:rPr>
              <a:t>to report that he has received the reimbursement of expenses; this causes the </a:t>
            </a:r>
            <a:r>
              <a:rPr b="0" lang="en-GB" sz="2800" spc="-1" strike="noStrike">
                <a:solidFill>
                  <a:srgbClr val="c00000"/>
                </a:solidFill>
                <a:latin typeface="Calibri"/>
              </a:rPr>
              <a:t>mission status to change </a:t>
            </a:r>
            <a:r>
              <a:rPr b="0" lang="en-GB" sz="2800" spc="-1" strike="noStrike">
                <a:solidFill>
                  <a:srgbClr val="000000"/>
                </a:solidFill>
                <a:latin typeface="Calibri"/>
              </a:rPr>
              <a:t>from "finalized" to "closed" and the return to the DETAIL_MISSION page. If the mission is in the "closed" status, the DETAIL_MISSION page shows mission data also the value of the three types of expenditure. </a:t>
            </a:r>
            <a:endParaRPr b="0" lang="en-US" sz="2800" spc="-1" strike="noStrike">
              <a:solidFill>
                <a:srgbClr val="000000"/>
              </a:solidFill>
              <a:latin typeface="Calibri"/>
            </a:endParaRPr>
          </a:p>
          <a:p>
            <a:pPr marL="228600" indent="-228240">
              <a:lnSpc>
                <a:spcPct val="90000"/>
              </a:lnSpc>
              <a:spcBef>
                <a:spcPts val="1001"/>
              </a:spcBef>
              <a:buClr>
                <a:srgbClr val="ff0000"/>
              </a:buClr>
              <a:buFont typeface="Arial"/>
              <a:buChar char="•"/>
            </a:pPr>
            <a:r>
              <a:rPr b="0" lang="en-GB" sz="2800" spc="-1" strike="noStrike">
                <a:solidFill>
                  <a:srgbClr val="ff0000"/>
                </a:solidFill>
                <a:latin typeface="Calibri"/>
              </a:rPr>
              <a:t>Pages (views)</a:t>
            </a:r>
            <a:r>
              <a:rPr b="0" lang="en-GB" sz="2800" spc="-1" strike="noStrike">
                <a:solidFill>
                  <a:srgbClr val="000000"/>
                </a:solidFill>
                <a:latin typeface="Calibri"/>
              </a:rPr>
              <a:t>, </a:t>
            </a:r>
            <a:r>
              <a:rPr b="0" lang="en-GB" sz="2800" spc="-1" strike="noStrike">
                <a:solidFill>
                  <a:srgbClr val="00b050"/>
                </a:solidFill>
                <a:latin typeface="Calibri"/>
              </a:rPr>
              <a:t>view components</a:t>
            </a:r>
            <a:r>
              <a:rPr b="0" lang="en-GB" sz="2800" spc="-1" strike="noStrike">
                <a:solidFill>
                  <a:srgbClr val="000000"/>
                </a:solidFill>
                <a:latin typeface="Calibri"/>
              </a:rPr>
              <a:t>, </a:t>
            </a:r>
            <a:r>
              <a:rPr b="0" lang="en-GB" sz="2800" spc="-1" strike="noStrike">
                <a:solidFill>
                  <a:srgbClr val="0070c0"/>
                </a:solidFill>
                <a:latin typeface="Calibri"/>
              </a:rPr>
              <a:t>events</a:t>
            </a:r>
            <a:r>
              <a:rPr b="0" lang="en-GB" sz="2800" spc="-1" strike="noStrike">
                <a:solidFill>
                  <a:srgbClr val="000000"/>
                </a:solidFill>
                <a:latin typeface="Calibri"/>
              </a:rPr>
              <a:t>, </a:t>
            </a:r>
            <a:r>
              <a:rPr b="0" lang="en-GB" sz="2800" spc="-1" strike="noStrike">
                <a:solidFill>
                  <a:srgbClr val="c00000"/>
                </a:solidFill>
                <a:latin typeface="Calibri"/>
              </a:rPr>
              <a:t>actions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Components</a:t>
            </a:r>
            <a:endParaRPr b="0" lang="en-US" sz="4400" spc="-1" strike="noStrike">
              <a:solidFill>
                <a:srgbClr val="000000"/>
              </a:solidFill>
              <a:latin typeface="Calibri"/>
            </a:endParaRPr>
          </a:p>
        </p:txBody>
      </p:sp>
      <p:sp>
        <p:nvSpPr>
          <p:cNvPr id="472" name="Content Placeholder 3"/>
          <p:cNvSpPr txBox="1"/>
          <p:nvPr/>
        </p:nvSpPr>
        <p:spPr>
          <a:xfrm>
            <a:off x="628560" y="1825560"/>
            <a:ext cx="388584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Client components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000" spc="-1" strike="noStrike">
                <a:solidFill>
                  <a:srgbClr val="000000"/>
                </a:solidFill>
                <a:latin typeface="Calibri"/>
              </a:rPr>
              <a:t>Servlets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000" spc="-1" strike="noStrike">
                <a:solidFill>
                  <a:srgbClr val="000000"/>
                </a:solidFill>
                <a:latin typeface="Calibri"/>
              </a:rPr>
              <a:t>Views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000" spc="-1" strike="noStrike">
                <a:solidFill>
                  <a:srgbClr val="000000"/>
                </a:solidFill>
                <a:latin typeface="Calibri"/>
              </a:rPr>
              <a:t>Java Beans</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p:txBody>
      </p:sp>
      <p:sp>
        <p:nvSpPr>
          <p:cNvPr id="473" name="Content Placeholder 4"/>
          <p:cNvSpPr txBox="1"/>
          <p:nvPr/>
        </p:nvSpPr>
        <p:spPr>
          <a:xfrm>
            <a:off x="4629240" y="1825560"/>
            <a:ext cx="4418280" cy="4350960"/>
          </a:xfrm>
          <a:prstGeom prst="rect">
            <a:avLst/>
          </a:prstGeom>
          <a:noFill/>
          <a:ln w="0">
            <a:noFill/>
          </a:ln>
        </p:spPr>
        <p:txBody>
          <a:bodyPr>
            <a:normAutofit fontScale="66000"/>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Back end components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Entities</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GB" sz="2000" spc="-1" strike="noStrike">
                <a:solidFill>
                  <a:srgbClr val="000000"/>
                </a:solidFill>
                <a:latin typeface="Calibri"/>
              </a:rPr>
              <a:t>Entity1</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GB" sz="2000" spc="-1" strike="noStrike">
                <a:solidFill>
                  <a:srgbClr val="000000"/>
                </a:solidFill>
                <a:latin typeface="Calibri"/>
              </a:rPr>
              <a:t>Entity2</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GB" sz="2400" spc="-1" strike="noStrike">
                <a:solidFill>
                  <a:srgbClr val="000000"/>
                </a:solidFill>
                <a:latin typeface="Calibri"/>
              </a:rPr>
              <a:t>Business Components (EJBs)</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GB" sz="2000" spc="-1" strike="noStrike">
                <a:solidFill>
                  <a:srgbClr val="000000"/>
                </a:solidFill>
                <a:latin typeface="Calibri"/>
              </a:rPr>
              <a:t>BC1 </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GB" sz="1800" spc="-1" strike="noStrike">
                <a:solidFill>
                  <a:srgbClr val="000000"/>
                </a:solidFill>
                <a:latin typeface="Calibri"/>
              </a:rPr>
              <a:t>(stateless or stateful)</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GB" sz="1800" spc="-1" strike="noStrike">
                <a:solidFill>
                  <a:srgbClr val="000000"/>
                </a:solidFill>
                <a:latin typeface="Calibri"/>
              </a:rPr>
              <a:t>Method BC11( params)</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GB" sz="1800" spc="-1" strike="noStrike">
                <a:solidFill>
                  <a:srgbClr val="000000"/>
                </a:solidFill>
                <a:latin typeface="Calibri"/>
              </a:rPr>
              <a:t>Method BC11( params)</a:t>
            </a:r>
            <a:endParaRPr b="0" lang="en-US" sz="1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GB" sz="2000" spc="-1" strike="noStrike">
                <a:solidFill>
                  <a:srgbClr val="000000"/>
                </a:solidFill>
                <a:latin typeface="Calibri"/>
              </a:rPr>
              <a:t>BC2</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GB" sz="1800" spc="-1" strike="noStrike">
                <a:solidFill>
                  <a:srgbClr val="000000"/>
                </a:solidFill>
                <a:latin typeface="Calibri"/>
              </a:rPr>
              <a:t>(stateless or stateful)</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GB" sz="1800" spc="-1" strike="noStrike">
                <a:solidFill>
                  <a:srgbClr val="000000"/>
                </a:solidFill>
                <a:latin typeface="Calibri"/>
              </a:rPr>
              <a:t>Method BC21( params)</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GB" sz="1800" spc="-1" strike="noStrike">
                <a:solidFill>
                  <a:srgbClr val="000000"/>
                </a:solidFill>
                <a:latin typeface="Calibri"/>
              </a:rPr>
              <a:t>Method BC22( params)</a:t>
            </a:r>
            <a:endParaRPr b="0" lang="en-US" sz="1800" spc="-1" strike="noStrike">
              <a:solidFill>
                <a:srgbClr val="000000"/>
              </a:solidFill>
              <a:latin typeface="Calibri"/>
            </a:endParaRPr>
          </a:p>
          <a:p>
            <a:endParaRPr b="0" lang="en-US" sz="1800" spc="-1" strike="noStrike">
              <a:solidFill>
                <a:srgbClr val="000000"/>
              </a:solidFill>
              <a:latin typeface="Calibri"/>
            </a:endParaRPr>
          </a:p>
          <a:p>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Motivations of the components design</a:t>
            </a:r>
            <a:r>
              <a:rPr b="0" lang="en-GB" sz="4400" spc="-1" strike="noStrike">
                <a:solidFill>
                  <a:srgbClr val="000000"/>
                </a:solidFill>
                <a:latin typeface="Calibri Light"/>
              </a:rPr>
              <a:t> </a:t>
            </a:r>
            <a:endParaRPr b="0" lang="en-US" sz="4400" spc="-1" strike="noStrike">
              <a:solidFill>
                <a:srgbClr val="000000"/>
              </a:solidFill>
              <a:latin typeface="Calibri"/>
            </a:endParaRPr>
          </a:p>
        </p:txBody>
      </p:sp>
      <p:sp>
        <p:nvSpPr>
          <p:cNvPr id="475" name="Content Placeholder 3"/>
          <p:cNvSpPr txBox="1"/>
          <p:nvPr/>
        </p:nvSpPr>
        <p:spPr>
          <a:xfrm>
            <a:off x="628560" y="1825560"/>
            <a:ext cx="7539480" cy="43509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it-IT" sz="2800" spc="-1" strike="noStrike">
                <a:solidFill>
                  <a:srgbClr val="000000"/>
                </a:solidFill>
                <a:latin typeface="Calibri"/>
              </a:rPr>
              <a:t>If there are aspects of the components design that you want to illustrate or motivate, write here your explanations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UML sequence diagrams</a:t>
            </a:r>
            <a:endParaRPr b="0" lang="en-US" sz="4400" spc="-1" strike="noStrike">
              <a:solidFill>
                <a:srgbClr val="000000"/>
              </a:solidFill>
              <a:latin typeface="Calibri"/>
            </a:endParaRPr>
          </a:p>
        </p:txBody>
      </p:sp>
      <p:sp>
        <p:nvSpPr>
          <p:cNvPr id="477" name="Google Shape;273;p37"/>
          <p:cNvSpPr/>
          <p:nvPr/>
        </p:nvSpPr>
        <p:spPr>
          <a:xfrm>
            <a:off x="867600" y="2765160"/>
            <a:ext cx="1314360" cy="285480"/>
          </a:xfrm>
          <a:prstGeom prst="rect">
            <a:avLst/>
          </a:prstGeom>
          <a:solidFill>
            <a:schemeClr val="lt1"/>
          </a:solidFill>
          <a:ln w="25400">
            <a:solidFill>
              <a:srgbClr val="5b9bd5"/>
            </a:solidFill>
            <a:round/>
          </a:ln>
        </p:spPr>
        <p:style>
          <a:lnRef idx="0"/>
          <a:fillRef idx="0"/>
          <a:effectRef idx="0"/>
          <a:fontRef idx="minor"/>
        </p:style>
        <p:txBody>
          <a:bodyPr anchor="ctr">
            <a:noAutofit/>
          </a:bodyPr>
          <a:p>
            <a:pPr algn="ctr">
              <a:lnSpc>
                <a:spcPct val="100000"/>
              </a:lnSpc>
              <a:tabLst>
                <a:tab algn="l" pos="0"/>
              </a:tabLst>
            </a:pPr>
            <a:r>
              <a:rPr b="0" lang="es-419" sz="1400" spc="-1" strike="noStrike">
                <a:solidFill>
                  <a:srgbClr val="000000"/>
                </a:solidFill>
                <a:latin typeface="Calibri"/>
                <a:ea typeface="Calibri"/>
              </a:rPr>
              <a:t>CheckLogin</a:t>
            </a:r>
            <a:endParaRPr b="0" lang="it-IT" sz="1400" spc="-1" strike="noStrike">
              <a:latin typeface="Arial"/>
            </a:endParaRPr>
          </a:p>
        </p:txBody>
      </p:sp>
      <p:sp>
        <p:nvSpPr>
          <p:cNvPr id="478" name="Google Shape;274;p37"/>
          <p:cNvSpPr/>
          <p:nvPr/>
        </p:nvSpPr>
        <p:spPr>
          <a:xfrm flipH="1">
            <a:off x="1499760" y="3051000"/>
            <a:ext cx="24120" cy="3364920"/>
          </a:xfrm>
          <a:custGeom>
            <a:avLst/>
            <a:gdLst/>
            <a:ahLst/>
            <a:rect l="l" t="t" r="r" b="b"/>
            <a:pathLst>
              <a:path w="21600" h="21600">
                <a:moveTo>
                  <a:pt x="0" y="0"/>
                </a:moveTo>
                <a:lnTo>
                  <a:pt x="21600" y="21600"/>
                </a:lnTo>
              </a:path>
            </a:pathLst>
          </a:custGeom>
          <a:noFill/>
          <a:ln w="38100">
            <a:solidFill>
              <a:srgbClr val="5b9bd5"/>
            </a:solidFill>
            <a:prstDash val="dot"/>
            <a:round/>
          </a:ln>
          <a:effectLst>
            <a:outerShdw blurRad="39960" dir="5400000" dist="23040" rotWithShape="0">
              <a:srgbClr val="000000">
                <a:alpha val="35000"/>
              </a:srgbClr>
            </a:outerShdw>
          </a:effectLst>
        </p:spPr>
        <p:style>
          <a:lnRef idx="0"/>
          <a:fillRef idx="0"/>
          <a:effectRef idx="0"/>
          <a:fontRef idx="minor"/>
        </p:style>
      </p:sp>
      <p:sp>
        <p:nvSpPr>
          <p:cNvPr id="479" name="Google Shape;275;p37"/>
          <p:cNvSpPr/>
          <p:nvPr/>
        </p:nvSpPr>
        <p:spPr>
          <a:xfrm>
            <a:off x="429480" y="3908160"/>
            <a:ext cx="875880" cy="360"/>
          </a:xfrm>
          <a:custGeom>
            <a:avLst/>
            <a:gdLst/>
            <a:ahLst/>
            <a:rect l="l" t="t" r="r" b="b"/>
            <a:pathLst>
              <a:path w="21600" h="21600">
                <a:moveTo>
                  <a:pt x="0" y="0"/>
                </a:moveTo>
                <a:lnTo>
                  <a:pt x="21600" y="21600"/>
                </a:lnTo>
              </a:path>
            </a:pathLst>
          </a:cu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480" name="Google Shape;276;p37"/>
          <p:cNvSpPr/>
          <p:nvPr/>
        </p:nvSpPr>
        <p:spPr>
          <a:xfrm>
            <a:off x="353160" y="3630960"/>
            <a:ext cx="915120" cy="27648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419" sz="1400" spc="-1" strike="noStrike">
                <a:solidFill>
                  <a:srgbClr val="000000"/>
                </a:solidFill>
                <a:latin typeface="Calibri"/>
                <a:ea typeface="Calibri"/>
              </a:rPr>
              <a:t>doPOST</a:t>
            </a:r>
            <a:endParaRPr b="0" lang="it-IT" sz="1400" spc="-1" strike="noStrike">
              <a:latin typeface="Arial"/>
            </a:endParaRPr>
          </a:p>
        </p:txBody>
      </p:sp>
      <p:sp>
        <p:nvSpPr>
          <p:cNvPr id="481" name="Google Shape;277;p37"/>
          <p:cNvSpPr/>
          <p:nvPr/>
        </p:nvSpPr>
        <p:spPr>
          <a:xfrm>
            <a:off x="1342080" y="3212640"/>
            <a:ext cx="306360" cy="2900160"/>
          </a:xfrm>
          <a:prstGeom prst="rect">
            <a:avLst/>
          </a:prstGeom>
          <a:solidFill>
            <a:schemeClr val="lt1"/>
          </a:solidFill>
          <a:ln w="25400">
            <a:solidFill>
              <a:srgbClr val="5b9bd5"/>
            </a:solidFill>
            <a:round/>
          </a:ln>
        </p:spPr>
        <p:style>
          <a:lnRef idx="0"/>
          <a:fillRef idx="0"/>
          <a:effectRef idx="0"/>
          <a:fontRef idx="minor"/>
        </p:style>
      </p:sp>
      <p:sp>
        <p:nvSpPr>
          <p:cNvPr id="482" name="Google Shape;278;p37"/>
          <p:cNvSpPr/>
          <p:nvPr/>
        </p:nvSpPr>
        <p:spPr>
          <a:xfrm>
            <a:off x="2881080" y="2765160"/>
            <a:ext cx="983520" cy="285480"/>
          </a:xfrm>
          <a:prstGeom prst="rect">
            <a:avLst/>
          </a:prstGeom>
          <a:solidFill>
            <a:schemeClr val="lt1"/>
          </a:solidFill>
          <a:ln w="25400">
            <a:solidFill>
              <a:srgbClr val="5b9bd5"/>
            </a:solidFill>
            <a:round/>
          </a:ln>
        </p:spPr>
        <p:style>
          <a:lnRef idx="0"/>
          <a:fillRef idx="0"/>
          <a:effectRef idx="0"/>
          <a:fontRef idx="minor"/>
        </p:style>
        <p:txBody>
          <a:bodyPr anchor="ctr">
            <a:noAutofit/>
          </a:bodyPr>
          <a:p>
            <a:pPr algn="ctr">
              <a:lnSpc>
                <a:spcPct val="100000"/>
              </a:lnSpc>
              <a:tabLst>
                <a:tab algn="l" pos="0"/>
              </a:tabLst>
            </a:pPr>
            <a:r>
              <a:rPr b="0" lang="es-419" sz="1400" spc="-1" strike="noStrike">
                <a:solidFill>
                  <a:srgbClr val="000000"/>
                </a:solidFill>
                <a:latin typeface="Calibri"/>
                <a:ea typeface="Calibri"/>
              </a:rPr>
              <a:t>UserDAO</a:t>
            </a:r>
            <a:endParaRPr b="0" lang="it-IT" sz="1400" spc="-1" strike="noStrike">
              <a:latin typeface="Arial"/>
            </a:endParaRPr>
          </a:p>
        </p:txBody>
      </p:sp>
      <p:sp>
        <p:nvSpPr>
          <p:cNvPr id="483" name="Google Shape;279;p37"/>
          <p:cNvSpPr/>
          <p:nvPr/>
        </p:nvSpPr>
        <p:spPr>
          <a:xfrm flipH="1">
            <a:off x="3397320" y="3051000"/>
            <a:ext cx="29880" cy="3257280"/>
          </a:xfrm>
          <a:custGeom>
            <a:avLst/>
            <a:gdLst/>
            <a:ahLst/>
            <a:rect l="l" t="t" r="r" b="b"/>
            <a:pathLst>
              <a:path w="21600" h="21600">
                <a:moveTo>
                  <a:pt x="0" y="0"/>
                </a:moveTo>
                <a:lnTo>
                  <a:pt x="21600" y="21600"/>
                </a:lnTo>
              </a:path>
            </a:pathLst>
          </a:custGeom>
          <a:noFill/>
          <a:ln w="38100">
            <a:solidFill>
              <a:srgbClr val="5b9bd5"/>
            </a:solidFill>
            <a:prstDash val="dot"/>
            <a:round/>
          </a:ln>
          <a:effectLst>
            <a:outerShdw blurRad="39960" dir="5400000" dist="23040" rotWithShape="0">
              <a:srgbClr val="000000">
                <a:alpha val="35000"/>
              </a:srgbClr>
            </a:outerShdw>
          </a:effectLst>
        </p:spPr>
        <p:style>
          <a:lnRef idx="0"/>
          <a:fillRef idx="0"/>
          <a:effectRef idx="0"/>
          <a:fontRef idx="minor"/>
        </p:style>
      </p:sp>
      <p:sp>
        <p:nvSpPr>
          <p:cNvPr id="484" name="Google Shape;280;p37"/>
          <p:cNvSpPr/>
          <p:nvPr/>
        </p:nvSpPr>
        <p:spPr>
          <a:xfrm>
            <a:off x="1648800" y="3565080"/>
            <a:ext cx="1595520" cy="360"/>
          </a:xfrm>
          <a:custGeom>
            <a:avLst/>
            <a:gdLst/>
            <a:ahLst/>
            <a:rect l="l" t="t" r="r" b="b"/>
            <a:pathLst>
              <a:path w="21600" h="21600">
                <a:moveTo>
                  <a:pt x="0" y="0"/>
                </a:moveTo>
                <a:lnTo>
                  <a:pt x="21600" y="21600"/>
                </a:lnTo>
              </a:path>
            </a:pathLst>
          </a:cu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485" name="Google Shape;281;p37"/>
          <p:cNvSpPr/>
          <p:nvPr/>
        </p:nvSpPr>
        <p:spPr>
          <a:xfrm>
            <a:off x="1644480" y="3126960"/>
            <a:ext cx="1717920" cy="23040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419" sz="1400" spc="-1" strike="noStrike">
                <a:solidFill>
                  <a:srgbClr val="000000"/>
                </a:solidFill>
                <a:latin typeface="Calibri"/>
                <a:ea typeface="Calibri"/>
              </a:rPr>
              <a:t>new UserDAO</a:t>
            </a:r>
            <a:br/>
            <a:r>
              <a:rPr b="0" lang="es-419" sz="1400" spc="-1" strike="noStrike">
                <a:solidFill>
                  <a:srgbClr val="000000"/>
                </a:solidFill>
                <a:latin typeface="Calibri"/>
                <a:ea typeface="Calibri"/>
              </a:rPr>
              <a:t>(user, pass)</a:t>
            </a:r>
            <a:endParaRPr b="0" lang="it-IT" sz="1400" spc="-1" strike="noStrike">
              <a:latin typeface="Arial"/>
            </a:endParaRPr>
          </a:p>
        </p:txBody>
      </p:sp>
      <p:sp>
        <p:nvSpPr>
          <p:cNvPr id="486" name="Google Shape;282;p37"/>
          <p:cNvSpPr/>
          <p:nvPr/>
        </p:nvSpPr>
        <p:spPr>
          <a:xfrm>
            <a:off x="3274560" y="3225600"/>
            <a:ext cx="304560" cy="942480"/>
          </a:xfrm>
          <a:prstGeom prst="rect">
            <a:avLst/>
          </a:prstGeom>
          <a:solidFill>
            <a:schemeClr val="lt1"/>
          </a:solidFill>
          <a:ln w="25400">
            <a:solidFill>
              <a:srgbClr val="5b9bd5"/>
            </a:solidFill>
            <a:round/>
          </a:ln>
        </p:spPr>
        <p:style>
          <a:lnRef idx="0"/>
          <a:fillRef idx="0"/>
          <a:effectRef idx="0"/>
          <a:fontRef idx="minor"/>
        </p:style>
      </p:sp>
      <p:sp>
        <p:nvSpPr>
          <p:cNvPr id="487" name="Google Shape;283;p37"/>
          <p:cNvSpPr/>
          <p:nvPr/>
        </p:nvSpPr>
        <p:spPr>
          <a:xfrm rot="10800000">
            <a:off x="1666440" y="4087440"/>
            <a:ext cx="1599840" cy="360"/>
          </a:xfrm>
          <a:custGeom>
            <a:avLst/>
            <a:gdLst/>
            <a:ahLst/>
            <a:rect l="l" t="t" r="r" b="b"/>
            <a:pathLst>
              <a:path w="21600" h="21600">
                <a:moveTo>
                  <a:pt x="0" y="0"/>
                </a:moveTo>
                <a:lnTo>
                  <a:pt x="21600" y="21600"/>
                </a:lnTo>
              </a:path>
            </a:pathLst>
          </a:cu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488" name="Google Shape;284;p37"/>
          <p:cNvSpPr/>
          <p:nvPr/>
        </p:nvSpPr>
        <p:spPr>
          <a:xfrm>
            <a:off x="1893240" y="3786840"/>
            <a:ext cx="1136520" cy="27648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419" sz="1400" spc="-1" strike="noStrike">
                <a:solidFill>
                  <a:srgbClr val="000000"/>
                </a:solidFill>
                <a:latin typeface="Calibri"/>
                <a:ea typeface="Calibri"/>
              </a:rPr>
              <a:t>user || null</a:t>
            </a:r>
            <a:endParaRPr b="0" lang="it-IT" sz="1400" spc="-1" strike="noStrike">
              <a:latin typeface="Arial"/>
            </a:endParaRPr>
          </a:p>
        </p:txBody>
      </p:sp>
      <p:sp>
        <p:nvSpPr>
          <p:cNvPr id="489" name="Google Shape;285;p37"/>
          <p:cNvSpPr/>
          <p:nvPr/>
        </p:nvSpPr>
        <p:spPr>
          <a:xfrm>
            <a:off x="5221440" y="2765160"/>
            <a:ext cx="750960" cy="285480"/>
          </a:xfrm>
          <a:prstGeom prst="rect">
            <a:avLst/>
          </a:prstGeom>
          <a:solidFill>
            <a:schemeClr val="lt1"/>
          </a:solidFill>
          <a:ln w="25400">
            <a:solidFill>
              <a:srgbClr val="5b9bd5"/>
            </a:solidFill>
            <a:round/>
          </a:ln>
        </p:spPr>
        <p:style>
          <a:lnRef idx="0"/>
          <a:fillRef idx="0"/>
          <a:effectRef idx="0"/>
          <a:fontRef idx="minor"/>
        </p:style>
        <p:txBody>
          <a:bodyPr anchor="ctr">
            <a:noAutofit/>
          </a:bodyPr>
          <a:p>
            <a:pPr algn="ctr">
              <a:lnSpc>
                <a:spcPct val="100000"/>
              </a:lnSpc>
              <a:tabLst>
                <a:tab algn="l" pos="0"/>
              </a:tabLst>
            </a:pPr>
            <a:r>
              <a:rPr b="0" lang="es-419" sz="1400" spc="-1" strike="noStrike">
                <a:solidFill>
                  <a:srgbClr val="000000"/>
                </a:solidFill>
                <a:latin typeface="Calibri"/>
                <a:ea typeface="Calibri"/>
              </a:rPr>
              <a:t>Session</a:t>
            </a:r>
            <a:endParaRPr b="0" lang="it-IT" sz="1400" spc="-1" strike="noStrike">
              <a:latin typeface="Arial"/>
            </a:endParaRPr>
          </a:p>
        </p:txBody>
      </p:sp>
      <p:sp>
        <p:nvSpPr>
          <p:cNvPr id="490" name="Google Shape;286;p37"/>
          <p:cNvSpPr/>
          <p:nvPr/>
        </p:nvSpPr>
        <p:spPr>
          <a:xfrm flipH="1">
            <a:off x="5565960" y="3051000"/>
            <a:ext cx="29880" cy="3257280"/>
          </a:xfrm>
          <a:custGeom>
            <a:avLst/>
            <a:gdLst/>
            <a:ahLst/>
            <a:rect l="l" t="t" r="r" b="b"/>
            <a:pathLst>
              <a:path w="21600" h="21600">
                <a:moveTo>
                  <a:pt x="0" y="0"/>
                </a:moveTo>
                <a:lnTo>
                  <a:pt x="21600" y="21600"/>
                </a:lnTo>
              </a:path>
            </a:pathLst>
          </a:custGeom>
          <a:noFill/>
          <a:ln w="38100">
            <a:solidFill>
              <a:srgbClr val="5b9bd5"/>
            </a:solidFill>
            <a:prstDash val="dot"/>
            <a:round/>
          </a:ln>
          <a:effectLst>
            <a:outerShdw blurRad="39960" dir="5400000" dist="23040" rotWithShape="0">
              <a:srgbClr val="000000">
                <a:alpha val="35000"/>
              </a:srgbClr>
            </a:outerShdw>
          </a:effectLst>
        </p:spPr>
        <p:style>
          <a:lnRef idx="0"/>
          <a:fillRef idx="0"/>
          <a:effectRef idx="0"/>
          <a:fontRef idx="minor"/>
        </p:style>
      </p:sp>
      <p:sp>
        <p:nvSpPr>
          <p:cNvPr id="491" name="Google Shape;287;p37"/>
          <p:cNvSpPr/>
          <p:nvPr/>
        </p:nvSpPr>
        <p:spPr>
          <a:xfrm>
            <a:off x="5434200" y="4884480"/>
            <a:ext cx="304560" cy="285480"/>
          </a:xfrm>
          <a:prstGeom prst="rect">
            <a:avLst/>
          </a:prstGeom>
          <a:solidFill>
            <a:schemeClr val="lt1"/>
          </a:solidFill>
          <a:ln w="25400">
            <a:solidFill>
              <a:srgbClr val="5b9bd5"/>
            </a:solidFill>
            <a:round/>
          </a:ln>
        </p:spPr>
        <p:style>
          <a:lnRef idx="0"/>
          <a:fillRef idx="0"/>
          <a:effectRef idx="0"/>
          <a:fontRef idx="minor"/>
        </p:style>
      </p:sp>
      <p:sp>
        <p:nvSpPr>
          <p:cNvPr id="492" name="Google Shape;288;p37"/>
          <p:cNvSpPr/>
          <p:nvPr/>
        </p:nvSpPr>
        <p:spPr>
          <a:xfrm flipH="1" rot="10800000">
            <a:off x="1648800" y="5026320"/>
            <a:ext cx="3793320" cy="2520"/>
          </a:xfrm>
          <a:custGeom>
            <a:avLst/>
            <a:gdLst/>
            <a:ahLst/>
            <a:rect l="l" t="t" r="r" b="b"/>
            <a:pathLst>
              <a:path w="21600" h="21600">
                <a:moveTo>
                  <a:pt x="0" y="0"/>
                </a:moveTo>
                <a:lnTo>
                  <a:pt x="21600" y="21600"/>
                </a:lnTo>
              </a:path>
            </a:pathLst>
          </a:cu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493" name="Google Shape;289;p37"/>
          <p:cNvSpPr/>
          <p:nvPr/>
        </p:nvSpPr>
        <p:spPr>
          <a:xfrm>
            <a:off x="1741320" y="4762440"/>
            <a:ext cx="3113280" cy="273600"/>
          </a:xfrm>
          <a:prstGeom prst="rect">
            <a:avLst/>
          </a:prstGeom>
          <a:noFill/>
          <a:ln w="0">
            <a:noFill/>
          </a:ln>
        </p:spPr>
        <p:style>
          <a:lnRef idx="0"/>
          <a:fillRef idx="0"/>
          <a:effectRef idx="0"/>
          <a:fontRef idx="minor"/>
        </p:style>
        <p:txBody>
          <a:bodyPr>
            <a:noAutofit/>
          </a:bodyPr>
          <a:p>
            <a:pPr>
              <a:lnSpc>
                <a:spcPct val="100000"/>
              </a:lnSpc>
            </a:pPr>
            <a:r>
              <a:rPr b="0" lang="es-419" sz="1400" spc="-1" strike="noStrike">
                <a:solidFill>
                  <a:srgbClr val="000000"/>
                </a:solidFill>
                <a:latin typeface="Calibri"/>
                <a:ea typeface="Calibri"/>
              </a:rPr>
              <a:t>[user != null ] setAttribute  ("user", user)</a:t>
            </a:r>
            <a:endParaRPr b="0" lang="it-IT" sz="1400" spc="-1" strike="noStrike">
              <a:latin typeface="Arial"/>
            </a:endParaRPr>
          </a:p>
        </p:txBody>
      </p:sp>
      <p:sp>
        <p:nvSpPr>
          <p:cNvPr id="494" name="Google Shape;290;p37"/>
          <p:cNvSpPr/>
          <p:nvPr/>
        </p:nvSpPr>
        <p:spPr>
          <a:xfrm>
            <a:off x="4092840" y="2765160"/>
            <a:ext cx="1055520" cy="285480"/>
          </a:xfrm>
          <a:prstGeom prst="rect">
            <a:avLst/>
          </a:prstGeom>
          <a:solidFill>
            <a:schemeClr val="lt1"/>
          </a:solidFill>
          <a:ln w="25400">
            <a:solidFill>
              <a:srgbClr val="5b9bd5"/>
            </a:solidFill>
            <a:round/>
          </a:ln>
        </p:spPr>
        <p:style>
          <a:lnRef idx="0"/>
          <a:fillRef idx="0"/>
          <a:effectRef idx="0"/>
          <a:fontRef idx="minor"/>
        </p:style>
        <p:txBody>
          <a:bodyPr anchor="ctr">
            <a:noAutofit/>
          </a:bodyPr>
          <a:p>
            <a:pPr algn="ctr">
              <a:lnSpc>
                <a:spcPct val="100000"/>
              </a:lnSpc>
              <a:tabLst>
                <a:tab algn="l" pos="0"/>
              </a:tabLst>
            </a:pPr>
            <a:r>
              <a:rPr b="0" lang="es-419" sz="1400" spc="-1" strike="noStrike">
                <a:solidFill>
                  <a:srgbClr val="000000"/>
                </a:solidFill>
                <a:latin typeface="Calibri"/>
                <a:ea typeface="Calibri"/>
              </a:rPr>
              <a:t>index.html</a:t>
            </a:r>
            <a:endParaRPr b="0" lang="it-IT" sz="1400" spc="-1" strike="noStrike">
              <a:latin typeface="Arial"/>
            </a:endParaRPr>
          </a:p>
        </p:txBody>
      </p:sp>
      <p:sp>
        <p:nvSpPr>
          <p:cNvPr id="495" name="Google Shape;291;p37"/>
          <p:cNvSpPr/>
          <p:nvPr/>
        </p:nvSpPr>
        <p:spPr>
          <a:xfrm flipH="1">
            <a:off x="4590000" y="3051000"/>
            <a:ext cx="29880" cy="3257280"/>
          </a:xfrm>
          <a:custGeom>
            <a:avLst/>
            <a:gdLst/>
            <a:ahLst/>
            <a:rect l="l" t="t" r="r" b="b"/>
            <a:pathLst>
              <a:path w="21600" h="21600">
                <a:moveTo>
                  <a:pt x="0" y="0"/>
                </a:moveTo>
                <a:lnTo>
                  <a:pt x="21600" y="21600"/>
                </a:lnTo>
              </a:path>
            </a:pathLst>
          </a:custGeom>
          <a:noFill/>
          <a:ln w="38100">
            <a:solidFill>
              <a:srgbClr val="5b9bd5"/>
            </a:solidFill>
            <a:prstDash val="dot"/>
            <a:round/>
          </a:ln>
          <a:effectLst>
            <a:outerShdw blurRad="39960" dir="5400000" dist="23040" rotWithShape="0">
              <a:srgbClr val="000000">
                <a:alpha val="35000"/>
              </a:srgbClr>
            </a:outerShdw>
          </a:effectLst>
        </p:spPr>
        <p:style>
          <a:lnRef idx="0"/>
          <a:fillRef idx="0"/>
          <a:effectRef idx="0"/>
          <a:fontRef idx="minor"/>
        </p:style>
      </p:sp>
      <p:sp>
        <p:nvSpPr>
          <p:cNvPr id="496" name="Google Shape;292;p37"/>
          <p:cNvSpPr/>
          <p:nvPr/>
        </p:nvSpPr>
        <p:spPr>
          <a:xfrm>
            <a:off x="4464000" y="4192920"/>
            <a:ext cx="304560" cy="664920"/>
          </a:xfrm>
          <a:prstGeom prst="rect">
            <a:avLst/>
          </a:prstGeom>
          <a:solidFill>
            <a:schemeClr val="lt1"/>
          </a:solidFill>
          <a:ln w="25400">
            <a:solidFill>
              <a:srgbClr val="5b9bd5"/>
            </a:solidFill>
            <a:round/>
          </a:ln>
        </p:spPr>
        <p:style>
          <a:lnRef idx="0"/>
          <a:fillRef idx="0"/>
          <a:effectRef idx="0"/>
          <a:fontRef idx="minor"/>
        </p:style>
      </p:sp>
      <p:sp>
        <p:nvSpPr>
          <p:cNvPr id="497" name="Google Shape;293;p37"/>
          <p:cNvSpPr/>
          <p:nvPr/>
        </p:nvSpPr>
        <p:spPr>
          <a:xfrm>
            <a:off x="1670400" y="4595760"/>
            <a:ext cx="2774520" cy="2520"/>
          </a:xfrm>
          <a:custGeom>
            <a:avLst/>
            <a:gdLst/>
            <a:ahLst/>
            <a:rect l="l" t="t" r="r" b="b"/>
            <a:pathLst>
              <a:path w="21600" h="21600">
                <a:moveTo>
                  <a:pt x="0" y="0"/>
                </a:moveTo>
                <a:lnTo>
                  <a:pt x="21600" y="21600"/>
                </a:lnTo>
              </a:path>
            </a:pathLst>
          </a:cu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498" name="Google Shape;294;p37"/>
          <p:cNvSpPr/>
          <p:nvPr/>
        </p:nvSpPr>
        <p:spPr>
          <a:xfrm>
            <a:off x="96120" y="4005000"/>
            <a:ext cx="1209240" cy="210780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419" sz="1200" spc="-1" strike="noStrike">
                <a:solidFill>
                  <a:srgbClr val="000000"/>
                </a:solidFill>
                <a:latin typeface="Calibri"/>
                <a:ea typeface="Calibri"/>
              </a:rPr>
              <a:t>POST</a:t>
            </a:r>
            <a:endParaRPr b="0" lang="it-IT" sz="1200" spc="-1" strike="noStrike">
              <a:latin typeface="Arial"/>
            </a:endParaRPr>
          </a:p>
          <a:p>
            <a:pPr>
              <a:lnSpc>
                <a:spcPct val="100000"/>
              </a:lnSpc>
              <a:tabLst>
                <a:tab algn="l" pos="0"/>
              </a:tabLst>
            </a:pPr>
            <a:r>
              <a:rPr b="0" lang="es-419" sz="1200" spc="-1" strike="noStrike">
                <a:solidFill>
                  <a:srgbClr val="000000"/>
                </a:solidFill>
                <a:latin typeface="Calibri"/>
                <a:ea typeface="Calibri"/>
              </a:rPr>
              <a:t>/CheckLogin</a:t>
            </a:r>
            <a:endParaRPr b="0" lang="it-IT" sz="1200" spc="-1" strike="noStrike">
              <a:latin typeface="Arial"/>
            </a:endParaRPr>
          </a:p>
          <a:p>
            <a:pPr>
              <a:lnSpc>
                <a:spcPct val="100000"/>
              </a:lnSpc>
              <a:tabLst>
                <a:tab algn="l" pos="0"/>
              </a:tabLst>
            </a:pPr>
            <a:r>
              <a:rPr b="0" lang="es-419" sz="1100" spc="-1" strike="noStrike">
                <a:solidFill>
                  <a:srgbClr val="000000"/>
                </a:solidFill>
                <a:latin typeface="Calibri"/>
                <a:ea typeface="Calibri"/>
              </a:rPr>
              <a:t>username</a:t>
            </a:r>
            <a:endParaRPr b="0" lang="it-IT" sz="1100" spc="-1" strike="noStrike">
              <a:latin typeface="Arial"/>
            </a:endParaRPr>
          </a:p>
          <a:p>
            <a:pPr>
              <a:lnSpc>
                <a:spcPct val="100000"/>
              </a:lnSpc>
              <a:tabLst>
                <a:tab algn="l" pos="0"/>
              </a:tabLst>
            </a:pPr>
            <a:r>
              <a:rPr b="0" lang="es-419" sz="1100" spc="-1" strike="noStrike">
                <a:solidFill>
                  <a:srgbClr val="000000"/>
                </a:solidFill>
                <a:latin typeface="Calibri"/>
                <a:ea typeface="Calibri"/>
              </a:rPr>
              <a:t>password</a:t>
            </a:r>
            <a:endParaRPr b="0" lang="it-IT" sz="1100" spc="-1" strike="noStrike">
              <a:latin typeface="Arial"/>
            </a:endParaRPr>
          </a:p>
          <a:p>
            <a:pPr>
              <a:lnSpc>
                <a:spcPct val="100000"/>
              </a:lnSpc>
              <a:tabLst>
                <a:tab algn="l" pos="0"/>
              </a:tabLst>
            </a:pPr>
            <a:endParaRPr b="0" lang="it-IT" sz="1100" spc="-1" strike="noStrike">
              <a:latin typeface="Arial"/>
            </a:endParaRPr>
          </a:p>
          <a:p>
            <a:pPr>
              <a:lnSpc>
                <a:spcPct val="100000"/>
              </a:lnSpc>
              <a:tabLst>
                <a:tab algn="l" pos="0"/>
              </a:tabLst>
            </a:pPr>
            <a:r>
              <a:rPr b="0" lang="es-419" sz="1200" spc="-1" strike="noStrike">
                <a:solidFill>
                  <a:srgbClr val="000000"/>
                </a:solidFill>
                <a:latin typeface="Calibri"/>
                <a:ea typeface="Calibri"/>
              </a:rPr>
              <a:t>From: index.html</a:t>
            </a:r>
            <a:endParaRPr b="0" lang="it-IT" sz="1200" spc="-1" strike="noStrike">
              <a:latin typeface="Arial"/>
            </a:endParaRPr>
          </a:p>
        </p:txBody>
      </p:sp>
      <p:sp>
        <p:nvSpPr>
          <p:cNvPr id="499" name="Google Shape;295;p37"/>
          <p:cNvSpPr/>
          <p:nvPr/>
        </p:nvSpPr>
        <p:spPr>
          <a:xfrm flipH="1">
            <a:off x="6593760" y="3084120"/>
            <a:ext cx="4320" cy="3298320"/>
          </a:xfrm>
          <a:custGeom>
            <a:avLst/>
            <a:gdLst/>
            <a:ahLst/>
            <a:rect l="l" t="t" r="r" b="b"/>
            <a:pathLst>
              <a:path w="21600" h="21600">
                <a:moveTo>
                  <a:pt x="0" y="0"/>
                </a:moveTo>
                <a:lnTo>
                  <a:pt x="21600" y="21600"/>
                </a:lnTo>
              </a:path>
            </a:pathLst>
          </a:custGeom>
          <a:noFill/>
          <a:ln w="38100">
            <a:solidFill>
              <a:srgbClr val="5b9bd5"/>
            </a:solidFill>
            <a:prstDash val="dot"/>
            <a:round/>
          </a:ln>
          <a:effectLst>
            <a:outerShdw blurRad="39960" dir="5400000" dist="23040" rotWithShape="0">
              <a:srgbClr val="000000">
                <a:alpha val="35000"/>
              </a:srgbClr>
            </a:outerShdw>
          </a:effectLst>
        </p:spPr>
        <p:style>
          <a:lnRef idx="0"/>
          <a:fillRef idx="0"/>
          <a:effectRef idx="0"/>
          <a:fontRef idx="minor"/>
        </p:style>
      </p:sp>
      <p:sp>
        <p:nvSpPr>
          <p:cNvPr id="500" name="Google Shape;296;p37"/>
          <p:cNvSpPr/>
          <p:nvPr/>
        </p:nvSpPr>
        <p:spPr>
          <a:xfrm>
            <a:off x="6443640" y="5115960"/>
            <a:ext cx="304560" cy="755640"/>
          </a:xfrm>
          <a:prstGeom prst="rect">
            <a:avLst/>
          </a:prstGeom>
          <a:solidFill>
            <a:schemeClr val="lt1"/>
          </a:solidFill>
          <a:ln w="25400">
            <a:solidFill>
              <a:srgbClr val="5b9bd5"/>
            </a:solidFill>
            <a:round/>
          </a:ln>
        </p:spPr>
        <p:style>
          <a:lnRef idx="0"/>
          <a:fillRef idx="0"/>
          <a:effectRef idx="0"/>
          <a:fontRef idx="minor"/>
        </p:style>
      </p:sp>
      <p:sp>
        <p:nvSpPr>
          <p:cNvPr id="501" name="Google Shape;297;p37"/>
          <p:cNvSpPr/>
          <p:nvPr/>
        </p:nvSpPr>
        <p:spPr>
          <a:xfrm>
            <a:off x="1707120" y="5196600"/>
            <a:ext cx="2862720" cy="253440"/>
          </a:xfrm>
          <a:prstGeom prst="rect">
            <a:avLst/>
          </a:prstGeom>
          <a:noFill/>
          <a:ln w="0">
            <a:noFill/>
          </a:ln>
        </p:spPr>
        <p:style>
          <a:lnRef idx="0"/>
          <a:fillRef idx="0"/>
          <a:effectRef idx="0"/>
          <a:fontRef idx="minor"/>
        </p:style>
        <p:txBody>
          <a:bodyPr>
            <a:noAutofit/>
          </a:bodyPr>
          <a:p>
            <a:pPr algn="ctr">
              <a:lnSpc>
                <a:spcPct val="100000"/>
              </a:lnSpc>
              <a:tabLst>
                <a:tab algn="l" pos="0"/>
              </a:tabLst>
            </a:pPr>
            <a:r>
              <a:rPr b="0" lang="es-419" sz="1200" spc="-1" strike="noStrike">
                <a:solidFill>
                  <a:srgbClr val="000000"/>
                </a:solidFill>
                <a:latin typeface="Calibri"/>
                <a:ea typeface="Calibri"/>
              </a:rPr>
              <a:t>[user != null ] redirect</a:t>
            </a:r>
            <a:endParaRPr b="0" lang="it-IT" sz="1200" spc="-1" strike="noStrike">
              <a:latin typeface="Arial"/>
            </a:endParaRPr>
          </a:p>
        </p:txBody>
      </p:sp>
      <p:sp>
        <p:nvSpPr>
          <p:cNvPr id="502" name="Google Shape;298;p37"/>
          <p:cNvSpPr/>
          <p:nvPr/>
        </p:nvSpPr>
        <p:spPr>
          <a:xfrm>
            <a:off x="1826280" y="4306680"/>
            <a:ext cx="2117160" cy="253440"/>
          </a:xfrm>
          <a:prstGeom prst="rect">
            <a:avLst/>
          </a:prstGeom>
          <a:noFill/>
          <a:ln w="0">
            <a:noFill/>
          </a:ln>
        </p:spPr>
        <p:style>
          <a:lnRef idx="0"/>
          <a:fillRef idx="0"/>
          <a:effectRef idx="0"/>
          <a:fontRef idx="minor"/>
        </p:style>
        <p:txBody>
          <a:bodyPr>
            <a:noAutofit/>
          </a:bodyPr>
          <a:p>
            <a:pPr algn="ctr">
              <a:lnSpc>
                <a:spcPct val="100000"/>
              </a:lnSpc>
              <a:tabLst>
                <a:tab algn="l" pos="0"/>
              </a:tabLst>
            </a:pPr>
            <a:r>
              <a:rPr b="0" lang="es-419" sz="1400" spc="-1" strike="noStrike">
                <a:solidFill>
                  <a:srgbClr val="000000"/>
                </a:solidFill>
                <a:latin typeface="Calibri"/>
                <a:ea typeface="Calibri"/>
              </a:rPr>
              <a:t>[user == null ] redirect</a:t>
            </a:r>
            <a:endParaRPr b="0" lang="it-IT" sz="1400" spc="-1" strike="noStrike">
              <a:latin typeface="Arial"/>
            </a:endParaRPr>
          </a:p>
        </p:txBody>
      </p:sp>
      <p:sp>
        <p:nvSpPr>
          <p:cNvPr id="503" name="Google Shape;299;p37"/>
          <p:cNvSpPr/>
          <p:nvPr/>
        </p:nvSpPr>
        <p:spPr>
          <a:xfrm flipH="1" rot="10800000">
            <a:off x="1670760" y="5494320"/>
            <a:ext cx="4772880" cy="5760"/>
          </a:xfrm>
          <a:custGeom>
            <a:avLst/>
            <a:gdLst/>
            <a:ahLst/>
            <a:rect l="l" t="t" r="r" b="b"/>
            <a:pathLst>
              <a:path w="21600" h="21600">
                <a:moveTo>
                  <a:pt x="0" y="0"/>
                </a:moveTo>
                <a:lnTo>
                  <a:pt x="21600" y="21600"/>
                </a:lnTo>
              </a:path>
            </a:pathLst>
          </a:cu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504" name="Google Shape;300;p37"/>
          <p:cNvSpPr/>
          <p:nvPr/>
        </p:nvSpPr>
        <p:spPr>
          <a:xfrm rot="10800000">
            <a:off x="1660680" y="3828240"/>
            <a:ext cx="1605600" cy="360"/>
          </a:xfrm>
          <a:custGeom>
            <a:avLst/>
            <a:gdLst/>
            <a:ahLst/>
            <a:rect l="l" t="t" r="r" b="b"/>
            <a:pathLst>
              <a:path w="21600" h="21600">
                <a:moveTo>
                  <a:pt x="0" y="0"/>
                </a:moveTo>
                <a:lnTo>
                  <a:pt x="21600" y="21600"/>
                </a:lnTo>
              </a:path>
            </a:pathLst>
          </a:cu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505" name="Google Shape;301;p37"/>
          <p:cNvSpPr/>
          <p:nvPr/>
        </p:nvSpPr>
        <p:spPr>
          <a:xfrm>
            <a:off x="1756080" y="3581640"/>
            <a:ext cx="1605960" cy="230400"/>
          </a:xfrm>
          <a:prstGeom prst="rect">
            <a:avLst/>
          </a:prstGeom>
          <a:noFill/>
          <a:ln w="0">
            <a:noFill/>
          </a:ln>
        </p:spPr>
        <p:style>
          <a:lnRef idx="0"/>
          <a:fillRef idx="0"/>
          <a:effectRef idx="0"/>
          <a:fontRef idx="minor"/>
        </p:style>
        <p:txBody>
          <a:bodyPr>
            <a:noAutofit/>
          </a:bodyPr>
          <a:p>
            <a:pPr>
              <a:lnSpc>
                <a:spcPct val="100000"/>
              </a:lnSpc>
              <a:tabLst>
                <a:tab algn="l" pos="0"/>
              </a:tabLst>
            </a:pPr>
            <a:r>
              <a:rPr b="0" lang="es-419" sz="1100" spc="-1" strike="noStrike">
                <a:solidFill>
                  <a:srgbClr val="000000"/>
                </a:solidFill>
                <a:latin typeface="Calibri"/>
                <a:ea typeface="Calibri"/>
              </a:rPr>
              <a:t>checkCredentials()</a:t>
            </a:r>
            <a:endParaRPr b="0" lang="it-IT" sz="1100" spc="-1" strike="noStrike">
              <a:latin typeface="Arial"/>
            </a:endParaRPr>
          </a:p>
        </p:txBody>
      </p:sp>
      <p:sp>
        <p:nvSpPr>
          <p:cNvPr id="506" name="Google Shape;302;p37"/>
          <p:cNvSpPr/>
          <p:nvPr/>
        </p:nvSpPr>
        <p:spPr>
          <a:xfrm>
            <a:off x="6133320" y="2769480"/>
            <a:ext cx="1136520" cy="276480"/>
          </a:xfrm>
          <a:prstGeom prst="rect">
            <a:avLst/>
          </a:prstGeom>
          <a:solidFill>
            <a:schemeClr val="lt1"/>
          </a:solidFill>
          <a:ln w="25400">
            <a:solidFill>
              <a:srgbClr val="5b9bd5"/>
            </a:solidFill>
            <a:round/>
          </a:ln>
        </p:spPr>
        <p:style>
          <a:lnRef idx="0"/>
          <a:fillRef idx="0"/>
          <a:effectRef idx="0"/>
          <a:fontRef idx="minor"/>
        </p:style>
        <p:txBody>
          <a:bodyPr anchor="ctr">
            <a:noAutofit/>
          </a:bodyPr>
          <a:p>
            <a:pPr algn="ctr">
              <a:lnSpc>
                <a:spcPct val="100000"/>
              </a:lnSpc>
              <a:tabLst>
                <a:tab algn="l" pos="0"/>
              </a:tabLst>
            </a:pPr>
            <a:r>
              <a:rPr b="0" lang="es-419" sz="1100" spc="-1" strike="noStrike">
                <a:solidFill>
                  <a:srgbClr val="000000"/>
                </a:solidFill>
                <a:latin typeface="Calibri"/>
                <a:ea typeface="Calibri"/>
              </a:rPr>
              <a:t>GoToHome</a:t>
            </a:r>
            <a:endParaRPr b="0" lang="it-IT" sz="1100" spc="-1" strike="noStrike">
              <a:latin typeface="Arial"/>
            </a:endParaRPr>
          </a:p>
        </p:txBody>
      </p:sp>
      <p:sp>
        <p:nvSpPr>
          <p:cNvPr id="507" name="Google Shape;303;p37"/>
          <p:cNvSpPr/>
          <p:nvPr/>
        </p:nvSpPr>
        <p:spPr>
          <a:xfrm>
            <a:off x="6748560" y="5493960"/>
            <a:ext cx="1118520" cy="360"/>
          </a:xfrm>
          <a:custGeom>
            <a:avLst/>
            <a:gdLst/>
            <a:ahLst/>
            <a:rect l="l" t="t" r="r" b="b"/>
            <a:pathLst>
              <a:path w="21600" h="21600">
                <a:moveTo>
                  <a:pt x="0" y="0"/>
                </a:moveTo>
                <a:lnTo>
                  <a:pt x="21600" y="21600"/>
                </a:lnTo>
              </a:path>
            </a:pathLst>
          </a:custGeom>
          <a:noFill/>
          <a:ln w="25400">
            <a:solidFill>
              <a:srgbClr val="5b9bd5"/>
            </a:solidFill>
            <a:round/>
            <a:tailEnd len="med" type="stealth" w="med"/>
          </a:ln>
          <a:effectLst>
            <a:outerShdw blurRad="39960" dir="5400000" dist="20160" rotWithShape="0">
              <a:srgbClr val="000000">
                <a:alpha val="38000"/>
              </a:srgbClr>
            </a:outerShdw>
          </a:effectLst>
        </p:spPr>
        <p:style>
          <a:lnRef idx="0"/>
          <a:fillRef idx="0"/>
          <a:effectRef idx="0"/>
          <a:fontRef idx="minor"/>
        </p:style>
      </p:sp>
      <p:sp>
        <p:nvSpPr>
          <p:cNvPr id="508" name="Google Shape;304;p37"/>
          <p:cNvSpPr/>
          <p:nvPr/>
        </p:nvSpPr>
        <p:spPr>
          <a:xfrm>
            <a:off x="6842520" y="5196600"/>
            <a:ext cx="2269080" cy="253440"/>
          </a:xfrm>
          <a:prstGeom prst="rect">
            <a:avLst/>
          </a:prstGeom>
          <a:noFill/>
          <a:ln w="0">
            <a:noFill/>
          </a:ln>
        </p:spPr>
        <p:style>
          <a:lnRef idx="0"/>
          <a:fillRef idx="0"/>
          <a:effectRef idx="0"/>
          <a:fontRef idx="minor"/>
        </p:style>
        <p:txBody>
          <a:bodyPr>
            <a:noAutofit/>
          </a:bodyPr>
          <a:p>
            <a:pPr algn="ctr">
              <a:lnSpc>
                <a:spcPct val="100000"/>
              </a:lnSpc>
              <a:tabLst>
                <a:tab algn="l" pos="0"/>
              </a:tabLst>
            </a:pPr>
            <a:r>
              <a:rPr b="1" lang="es-419" sz="1200" spc="-1" strike="noStrike">
                <a:solidFill>
                  <a:srgbClr val="000000"/>
                </a:solidFill>
                <a:latin typeface="Calibri"/>
                <a:ea typeface="Calibri"/>
              </a:rPr>
              <a:t>See slide “go to home”</a:t>
            </a:r>
            <a:endParaRPr b="0" lang="it-IT" sz="1200" spc="-1" strike="noStrike">
              <a:latin typeface="Arial"/>
            </a:endParaRPr>
          </a:p>
        </p:txBody>
      </p:sp>
      <p:sp>
        <p:nvSpPr>
          <p:cNvPr id="509" name="TextBox 37"/>
          <p:cNvSpPr/>
          <p:nvPr/>
        </p:nvSpPr>
        <p:spPr>
          <a:xfrm>
            <a:off x="189000" y="1690560"/>
            <a:ext cx="762444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0" lang="it-IT" sz="1800" spc="-1" strike="noStrike">
                <a:solidFill>
                  <a:srgbClr val="000000"/>
                </a:solidFill>
                <a:latin typeface="Calibri"/>
              </a:rPr>
              <a:t>Only if needed to illustrate some relevant component interaction</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itle 1"/>
          <p:cNvSpPr txBox="1"/>
          <p:nvPr/>
        </p:nvSpPr>
        <p:spPr>
          <a:xfrm>
            <a:off x="628560" y="89280"/>
            <a:ext cx="7886520" cy="1325160"/>
          </a:xfrm>
          <a:prstGeom prst="rect">
            <a:avLst/>
          </a:prstGeom>
          <a:noFill/>
          <a:ln w="0">
            <a:noFill/>
          </a:ln>
        </p:spPr>
        <p:txBody>
          <a:bodyPr anchor="ctr">
            <a:noAutofit/>
          </a:bodyPr>
          <a:p>
            <a:pPr>
              <a:lnSpc>
                <a:spcPct val="90000"/>
              </a:lnSpc>
            </a:pPr>
            <a:r>
              <a:rPr b="0" lang="it-IT" sz="4400" spc="-1" strike="noStrike">
                <a:solidFill>
                  <a:srgbClr val="000000"/>
                </a:solidFill>
                <a:latin typeface="Calibri Light"/>
              </a:rPr>
              <a:t>Specification interpretation</a:t>
            </a:r>
            <a:endParaRPr b="0" lang="en-US" sz="4400" spc="-1" strike="noStrike">
              <a:solidFill>
                <a:srgbClr val="000000"/>
              </a:solidFill>
              <a:latin typeface="Calibri"/>
            </a:endParaRPr>
          </a:p>
        </p:txBody>
      </p:sp>
      <p:sp>
        <p:nvSpPr>
          <p:cNvPr id="174" name="Content Placeholder 2"/>
          <p:cNvSpPr txBox="1"/>
          <p:nvPr/>
        </p:nvSpPr>
        <p:spPr>
          <a:xfrm>
            <a:off x="255240" y="1414800"/>
            <a:ext cx="8633520" cy="4838760"/>
          </a:xfrm>
          <a:prstGeom prst="rect">
            <a:avLst/>
          </a:prstGeom>
          <a:noFill/>
          <a:ln w="0">
            <a:noFill/>
          </a:ln>
        </p:spPr>
        <p:txBody>
          <a:bodyPr>
            <a:normAutofit fontScale="85000"/>
          </a:bodyPr>
          <a:p>
            <a:pPr>
              <a:lnSpc>
                <a:spcPct val="90000"/>
              </a:lnSpc>
              <a:spcBef>
                <a:spcPts val="1001"/>
              </a:spcBef>
              <a:tabLst>
                <a:tab algn="l" pos="0"/>
              </a:tabLst>
            </a:pPr>
            <a:r>
              <a:rPr b="0" lang="en-GB" sz="2800" spc="-1" strike="noStrike">
                <a:solidFill>
                  <a:srgbClr val="000000"/>
                </a:solidFill>
                <a:latin typeface="Calibri"/>
              </a:rPr>
              <a:t>We tried to be as compliant as possible with the specification. Nevertheless, we introduced some modifications.</a:t>
            </a:r>
            <a:endParaRPr b="0" lang="en-US" sz="2800" spc="-1" strike="noStrike">
              <a:solidFill>
                <a:srgbClr val="000000"/>
              </a:solidFill>
              <a:latin typeface="Calibri"/>
            </a:endParaRPr>
          </a:p>
          <a:p>
            <a:pPr>
              <a:lnSpc>
                <a:spcPct val="90000"/>
              </a:lnSpc>
              <a:spcBef>
                <a:spcPts val="1001"/>
              </a:spcBef>
              <a:tabLst>
                <a:tab algn="l" pos="0"/>
              </a:tabLst>
            </a:pPr>
            <a:r>
              <a:rPr b="0" lang="en-GB" sz="2800" spc="-1" strike="noStrike">
                <a:solidFill>
                  <a:srgbClr val="000000"/>
                </a:solidFill>
                <a:latin typeface="Calibri"/>
              </a:rPr>
              <a:t>First of all we included in the same page registration and login forms. </a:t>
            </a:r>
            <a:endParaRPr b="0" lang="en-US" sz="2800" spc="-1" strike="noStrike">
              <a:solidFill>
                <a:srgbClr val="000000"/>
              </a:solidFill>
              <a:latin typeface="Calibri"/>
            </a:endParaRPr>
          </a:p>
          <a:p>
            <a:pPr>
              <a:lnSpc>
                <a:spcPct val="90000"/>
              </a:lnSpc>
              <a:spcBef>
                <a:spcPts val="1001"/>
              </a:spcBef>
              <a:tabLst>
                <a:tab algn="l" pos="0"/>
              </a:tabLst>
            </a:pPr>
            <a:r>
              <a:rPr b="0" lang="en-GB" sz="2800" spc="-1" strike="noStrike">
                <a:solidFill>
                  <a:srgbClr val="000000"/>
                </a:solidFill>
                <a:latin typeface="Calibri"/>
              </a:rPr>
              <a:t>Secondly we introduced a buy button for each service package listed in the home page. So, the buy page refers to a single service package previously selected in the home page.</a:t>
            </a:r>
            <a:endParaRPr b="0" lang="en-US" sz="2800" spc="-1" strike="noStrike">
              <a:solidFill>
                <a:srgbClr val="000000"/>
              </a:solidFill>
              <a:latin typeface="Calibri"/>
            </a:endParaRPr>
          </a:p>
          <a:p>
            <a:pPr>
              <a:lnSpc>
                <a:spcPct val="90000"/>
              </a:lnSpc>
              <a:spcBef>
                <a:spcPts val="1001"/>
              </a:spcBef>
              <a:tabLst>
                <a:tab algn="l" pos="0"/>
              </a:tabLst>
            </a:pPr>
            <a:r>
              <a:rPr b="0" lang="en-GB" sz="2800" spc="-1" strike="noStrike">
                <a:solidFill>
                  <a:srgbClr val="000000"/>
                </a:solidFill>
                <a:latin typeface="Calibri"/>
              </a:rPr>
              <a:t>Finally, in accordance with the suggestions of the teachers, we included in the confirmation page two buttons in order to simulate payment approvals and rejections.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itle 1"/>
          <p:cNvSpPr txBox="1"/>
          <p:nvPr/>
        </p:nvSpPr>
        <p:spPr>
          <a:xfrm>
            <a:off x="628560" y="0"/>
            <a:ext cx="7886520" cy="1325160"/>
          </a:xfrm>
          <a:prstGeom prst="rect">
            <a:avLst/>
          </a:prstGeom>
          <a:noFill/>
          <a:ln w="0">
            <a:noFill/>
          </a:ln>
        </p:spPr>
        <p:txBody>
          <a:bodyPr anchor="ctr">
            <a:noAutofit/>
          </a:bodyPr>
          <a:p>
            <a:pPr>
              <a:lnSpc>
                <a:spcPct val="90000"/>
              </a:lnSpc>
            </a:pPr>
            <a:r>
              <a:rPr b="0" lang="en-GB" sz="4400" spc="-1" strike="noStrike">
                <a:solidFill>
                  <a:srgbClr val="000000"/>
                </a:solidFill>
                <a:latin typeface="Calibri Light"/>
              </a:rPr>
              <a:t>Entity Relationship</a:t>
            </a:r>
            <a:endParaRPr b="0" lang="en-US" sz="4400" spc="-1" strike="noStrike">
              <a:solidFill>
                <a:srgbClr val="000000"/>
              </a:solidFill>
              <a:latin typeface="Calibri"/>
            </a:endParaRPr>
          </a:p>
        </p:txBody>
      </p:sp>
      <p:pic>
        <p:nvPicPr>
          <p:cNvPr id="176" name="Immagine 33" descr=""/>
          <p:cNvPicPr/>
          <p:nvPr/>
        </p:nvPicPr>
        <p:blipFill>
          <a:blip r:embed="rId1"/>
          <a:srcRect l="1261" t="2893" r="2422" b="7869"/>
          <a:stretch/>
        </p:blipFill>
        <p:spPr>
          <a:xfrm>
            <a:off x="168480" y="1097280"/>
            <a:ext cx="8806680" cy="5091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itle 1"/>
          <p:cNvSpPr txBox="1"/>
          <p:nvPr/>
        </p:nvSpPr>
        <p:spPr>
          <a:xfrm>
            <a:off x="628560" y="220680"/>
            <a:ext cx="7003800" cy="741240"/>
          </a:xfrm>
          <a:prstGeom prst="rect">
            <a:avLst/>
          </a:prstGeom>
          <a:noFill/>
          <a:ln w="0">
            <a:noFill/>
          </a:ln>
        </p:spPr>
        <p:txBody>
          <a:bodyPr anchor="ctr">
            <a:normAutofit fontScale="40000"/>
          </a:bodyPr>
          <a:p>
            <a:pPr>
              <a:lnSpc>
                <a:spcPct val="90000"/>
              </a:lnSpc>
            </a:pPr>
            <a:r>
              <a:rPr b="0" lang="it-IT" sz="4400" spc="-1" strike="noStrike">
                <a:solidFill>
                  <a:srgbClr val="000000"/>
                </a:solidFill>
                <a:latin typeface="Calibri Light"/>
              </a:rPr>
              <a:t>Motivations of the ER design</a:t>
            </a:r>
            <a:endParaRPr b="0" lang="en-US" sz="4400" spc="-1" strike="noStrike">
              <a:solidFill>
                <a:srgbClr val="000000"/>
              </a:solidFill>
              <a:latin typeface="Calibri"/>
            </a:endParaRPr>
          </a:p>
        </p:txBody>
      </p:sp>
      <p:sp>
        <p:nvSpPr>
          <p:cNvPr id="178" name="Content Placeholder 2"/>
          <p:cNvSpPr txBox="1"/>
          <p:nvPr/>
        </p:nvSpPr>
        <p:spPr>
          <a:xfrm>
            <a:off x="322920" y="933480"/>
            <a:ext cx="8677080" cy="5726520"/>
          </a:xfrm>
          <a:prstGeom prst="rect">
            <a:avLst/>
          </a:prstGeom>
          <a:noFill/>
          <a:ln w="0">
            <a:noFill/>
          </a:ln>
        </p:spPr>
        <p:txBody>
          <a:bodyPr>
            <a:normAutofit fontScale="17000"/>
          </a:bodyPr>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As shown in the ER model, we assumed that users fall back into two categories (consumers and employees). For this reason we introduced an hierarchy whose father entity set is TelcoUser and whose children are Employee and Consumer. We decided to put a flag (integer attribute) on the Consumer in order to distinguish a solvent Consumer (status = 0) from an insolvent one (status = 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As remarked into the specifications, we used the same strategy for the Order table to separate newly created orders (status = 0) from REJECTED (status = 1) and ACCEPTED (status = 2) ones. For this reason we included the attribute </a:t>
            </a:r>
            <a:r>
              <a:rPr b="0" i="1" lang="en-GB" sz="2800" spc="-1" strike="noStrike">
                <a:solidFill>
                  <a:srgbClr val="000000"/>
                </a:solidFill>
                <a:latin typeface="Calibri"/>
              </a:rPr>
              <a:t>status </a:t>
            </a:r>
            <a:r>
              <a:rPr b="0" lang="en-GB" sz="2800" spc="-1" strike="noStrike">
                <a:solidFill>
                  <a:srgbClr val="000000"/>
                </a:solidFill>
                <a:latin typeface="Calibri"/>
              </a:rPr>
              <a:t>in this entity set as well.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The Payment entity set has been introduced for convenience to keep track of all the payments made by the consumers. Given that a payment could fail, we introduced a </a:t>
            </a:r>
            <a:r>
              <a:rPr b="0" i="1" lang="en-GB" sz="2800" spc="-1" strike="noStrike">
                <a:solidFill>
                  <a:srgbClr val="000000"/>
                </a:solidFill>
                <a:latin typeface="Calibri"/>
              </a:rPr>
              <a:t>status</a:t>
            </a:r>
            <a:r>
              <a:rPr b="0" lang="en-GB" sz="2800" spc="-1" strike="noStrike">
                <a:solidFill>
                  <a:srgbClr val="000000"/>
                </a:solidFill>
                <a:latin typeface="Calibri"/>
              </a:rPr>
              <a:t> attribute here as well, using the convention: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Courier New"/>
              <a:buChar char="o"/>
            </a:pPr>
            <a:r>
              <a:rPr b="0" lang="en-GB" sz="2400" spc="-1" strike="noStrike">
                <a:solidFill>
                  <a:srgbClr val="000000"/>
                </a:solidFill>
                <a:latin typeface="Calibri"/>
              </a:rPr>
              <a:t>0 for APPROVAL;</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Courier New"/>
              <a:buChar char="o"/>
            </a:pPr>
            <a:r>
              <a:rPr b="0" lang="en-GB" sz="2400" spc="-1" strike="noStrike">
                <a:solidFill>
                  <a:srgbClr val="000000"/>
                </a:solidFill>
                <a:latin typeface="Calibri"/>
              </a:rPr>
              <a:t>1 for REJECTION.</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Next, we introduced another hierarchy to model services with the entity set service as a father. In this way, we avoid including four many-to-many different relatioships between service package and the subtypes of the service.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As far as validity periods and service packages are concerned, we decided to model monthlyFee as an attribute of the relationship between the two entities.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An important remark is that we modelled ValidityPeriod as an entity set with only one attribute (months).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GB" sz="2800" spc="-1" strike="noStrike">
                <a:solidFill>
                  <a:srgbClr val="000000"/>
                </a:solidFill>
                <a:latin typeface="Calibri"/>
              </a:rPr>
              <a:t>Finally, the many-to-many relationship between ServicePackage and OptionalProduct has to be clearly distinguished from the many-to-many </a:t>
            </a:r>
            <a:r>
              <a:rPr b="0" lang="it-IT" sz="2800" spc="-1" strike="noStrike">
                <a:solidFill>
                  <a:srgbClr val="000000"/>
                </a:solidFill>
                <a:latin typeface="Calibri"/>
              </a:rPr>
              <a:t>relationship between OptionalProduct and Order. In fact, the former stands for the possibility of associating a given optional product to a service package purchase, while the latter represents the inclusion of an optional product into an order.</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Immagine 11" descr=""/>
          <p:cNvPicPr/>
          <p:nvPr/>
        </p:nvPicPr>
        <p:blipFill>
          <a:blip r:embed="rId1"/>
          <a:srcRect l="0" t="0" r="37382" b="-1226"/>
          <a:stretch/>
        </p:blipFill>
        <p:spPr>
          <a:xfrm>
            <a:off x="130680" y="246600"/>
            <a:ext cx="6318000" cy="6480360"/>
          </a:xfrm>
          <a:prstGeom prst="rect">
            <a:avLst/>
          </a:prstGeom>
          <a:ln w="0">
            <a:noFill/>
          </a:ln>
        </p:spPr>
      </p:pic>
      <p:sp>
        <p:nvSpPr>
          <p:cNvPr id="180" name="Title 1"/>
          <p:cNvSpPr txBox="1"/>
          <p:nvPr/>
        </p:nvSpPr>
        <p:spPr>
          <a:xfrm>
            <a:off x="628560" y="365040"/>
            <a:ext cx="7886520" cy="673920"/>
          </a:xfrm>
          <a:prstGeom prst="rect">
            <a:avLst/>
          </a:prstGeom>
          <a:noFill/>
          <a:ln w="0">
            <a:noFill/>
          </a:ln>
        </p:spPr>
        <p:txBody>
          <a:bodyPr anchor="ctr">
            <a:normAutofit fontScale="97000"/>
          </a:bodyPr>
          <a:p>
            <a:pPr algn="r">
              <a:lnSpc>
                <a:spcPct val="90000"/>
              </a:lnSpc>
            </a:pPr>
            <a:r>
              <a:rPr b="0" lang="en-GB" sz="4400" spc="-1" strike="noStrike">
                <a:solidFill>
                  <a:srgbClr val="000000"/>
                </a:solidFill>
                <a:latin typeface="Calibri Light"/>
              </a:rPr>
              <a:t>Relational model</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6950</TotalTime>
  <Application>LibreOffice/7.1.8.1$Linux_X86_64 LibreOffice_project/10$Build-1</Application>
  <AppVersion>15.0000</AppVersion>
  <Words>3264</Words>
  <Paragraphs>811</Paragraphs>
  <Company>HP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2020-11-06T10:16:45Z</dcterms:created>
  <dc:creator>Piero</dc:creator>
  <dc:description/>
  <dc:language>it-IT</dc:language>
  <cp:lastModifiedBy/>
  <dcterms:modified xsi:type="dcterms:W3CDTF">2022-01-29T17:24:11Z</dcterms:modified>
  <cp:revision>295</cp:revision>
  <dc:subject/>
  <dc:title>Data bases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Presentazione su schermo (4:3)</vt:lpwstr>
  </property>
  <property fmtid="{D5CDD505-2E9C-101B-9397-08002B2CF9AE}" pid="3" name="Slides">
    <vt:i4>52</vt:i4>
  </property>
</Properties>
</file>