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293" r:id="rId3"/>
    <p:sldId id="257" r:id="rId4"/>
    <p:sldId id="301" r:id="rId5"/>
    <p:sldId id="302" r:id="rId6"/>
    <p:sldId id="291" r:id="rId7"/>
    <p:sldId id="288" r:id="rId8"/>
    <p:sldId id="290" r:id="rId9"/>
    <p:sldId id="289" r:id="rId10"/>
    <p:sldId id="303" r:id="rId11"/>
    <p:sldId id="304" r:id="rId12"/>
    <p:sldId id="305" r:id="rId13"/>
    <p:sldId id="277" r:id="rId14"/>
    <p:sldId id="294" r:id="rId15"/>
    <p:sldId id="306" r:id="rId16"/>
    <p:sldId id="307" r:id="rId17"/>
    <p:sldId id="295" r:id="rId18"/>
    <p:sldId id="278" r:id="rId19"/>
    <p:sldId id="308" r:id="rId20"/>
    <p:sldId id="309" r:id="rId21"/>
    <p:sldId id="310" r:id="rId22"/>
    <p:sldId id="311" r:id="rId23"/>
    <p:sldId id="328" r:id="rId24"/>
    <p:sldId id="329" r:id="rId25"/>
    <p:sldId id="330" r:id="rId26"/>
    <p:sldId id="331" r:id="rId27"/>
    <p:sldId id="332" r:id="rId28"/>
    <p:sldId id="333" r:id="rId29"/>
    <p:sldId id="292" r:id="rId30"/>
    <p:sldId id="281" r:id="rId31"/>
    <p:sldId id="312" r:id="rId32"/>
    <p:sldId id="313" r:id="rId33"/>
    <p:sldId id="314" r:id="rId34"/>
    <p:sldId id="315" r:id="rId35"/>
    <p:sldId id="316" r:id="rId36"/>
    <p:sldId id="317" r:id="rId37"/>
    <p:sldId id="318" r:id="rId38"/>
    <p:sldId id="319" r:id="rId39"/>
    <p:sldId id="320" r:id="rId40"/>
    <p:sldId id="321" r:id="rId41"/>
    <p:sldId id="322" r:id="rId42"/>
    <p:sldId id="323" r:id="rId43"/>
    <p:sldId id="324" r:id="rId44"/>
    <p:sldId id="325" r:id="rId45"/>
    <p:sldId id="326" r:id="rId46"/>
    <p:sldId id="327" r:id="rId47"/>
    <p:sldId id="298" r:id="rId48"/>
    <p:sldId id="300" r:id="rId49"/>
    <p:sldId id="299" r:id="rId50"/>
    <p:sldId id="286" r:id="rId51"/>
    <p:sldId id="297" r:id="rId52"/>
    <p:sldId id="296"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67" d="100"/>
          <a:sy n="67" d="100"/>
        </p:scale>
        <p:origin x="1260"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2C02F-46E9-4319-AE92-CFF24FDD2824}" type="datetimeFigureOut">
              <a:rPr lang="en-GB" smtClean="0"/>
              <a:t>29/01/2022</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87BD1-250A-4D3C-93F8-CE8E4620A598}" type="slidenum">
              <a:rPr lang="en-GB" smtClean="0"/>
              <a:t>‹N›</a:t>
            </a:fld>
            <a:endParaRPr lang="en-GB" dirty="0"/>
          </a:p>
        </p:txBody>
      </p:sp>
    </p:spTree>
    <p:extLst>
      <p:ext uri="{BB962C8B-B14F-4D97-AF65-F5344CB8AC3E}">
        <p14:creationId xmlns:p14="http://schemas.microsoft.com/office/powerpoint/2010/main" val="141801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29/01/2022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01080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29/01/2022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82668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29/01/2022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9398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29/01/2022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3934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29/01/2022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8266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29/01/2022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80370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29/01/2022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3662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29/01/2022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99973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29/01/2022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365891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29/01/2022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02364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29/01/2022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09796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29/01/2022</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‹N›</a:t>
            </a:fld>
            <a:endParaRPr lang="en-GB" dirty="0"/>
          </a:p>
        </p:txBody>
      </p:sp>
    </p:spTree>
    <p:extLst>
      <p:ext uri="{BB962C8B-B14F-4D97-AF65-F5344CB8AC3E}">
        <p14:creationId xmlns:p14="http://schemas.microsoft.com/office/powerpoint/2010/main" val="2967015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bases 2</a:t>
            </a:r>
          </a:p>
        </p:txBody>
      </p:sp>
      <p:sp>
        <p:nvSpPr>
          <p:cNvPr id="3" name="Subtitle 2"/>
          <p:cNvSpPr>
            <a:spLocks noGrp="1"/>
          </p:cNvSpPr>
          <p:nvPr>
            <p:ph type="subTitle" idx="1"/>
          </p:nvPr>
        </p:nvSpPr>
        <p:spPr/>
        <p:txBody>
          <a:bodyPr/>
          <a:lstStyle/>
          <a:p>
            <a:r>
              <a:rPr lang="en-GB" dirty="0" smtClean="0"/>
              <a:t>Telco service application </a:t>
            </a:r>
            <a:r>
              <a:rPr lang="en-GB" dirty="0"/>
              <a:t>project documentation</a:t>
            </a:r>
          </a:p>
        </p:txBody>
      </p:sp>
    </p:spTree>
    <p:extLst>
      <p:ext uri="{BB962C8B-B14F-4D97-AF65-F5344CB8AC3E}">
        <p14:creationId xmlns:p14="http://schemas.microsoft.com/office/powerpoint/2010/main" val="120527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a:blip r:embed="rId2"/>
          <a:stretch>
            <a:fillRect/>
          </a:stretch>
        </p:blipFill>
        <p:spPr>
          <a:xfrm>
            <a:off x="0" y="99258"/>
            <a:ext cx="5208006" cy="6758742"/>
          </a:xfrm>
          <a:prstGeom prst="rect">
            <a:avLst/>
          </a:prstGeom>
        </p:spPr>
      </p:pic>
    </p:spTree>
    <p:extLst>
      <p:ext uri="{BB962C8B-B14F-4D97-AF65-F5344CB8AC3E}">
        <p14:creationId xmlns:p14="http://schemas.microsoft.com/office/powerpoint/2010/main" val="37687990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p:cNvPicPr>
            <a:picLocks noChangeAspect="1"/>
          </p:cNvPicPr>
          <p:nvPr/>
        </p:nvPicPr>
        <p:blipFill>
          <a:blip r:embed="rId2"/>
          <a:stretch>
            <a:fillRect/>
          </a:stretch>
        </p:blipFill>
        <p:spPr>
          <a:xfrm>
            <a:off x="0" y="67377"/>
            <a:ext cx="7024620" cy="6664209"/>
          </a:xfrm>
          <a:prstGeom prst="rect">
            <a:avLst/>
          </a:prstGeom>
        </p:spPr>
      </p:pic>
      <p:sp>
        <p:nvSpPr>
          <p:cNvPr id="2" name="Rettangolo 1"/>
          <p:cNvSpPr/>
          <p:nvPr/>
        </p:nvSpPr>
        <p:spPr>
          <a:xfrm>
            <a:off x="67377" y="2204185"/>
            <a:ext cx="5717407" cy="962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763167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a:blip r:embed="rId2"/>
          <a:stretch>
            <a:fillRect/>
          </a:stretch>
        </p:blipFill>
        <p:spPr>
          <a:xfrm>
            <a:off x="84798" y="0"/>
            <a:ext cx="8766641" cy="5445760"/>
          </a:xfrm>
          <a:prstGeom prst="rect">
            <a:avLst/>
          </a:prstGeom>
        </p:spPr>
      </p:pic>
    </p:spTree>
    <p:extLst>
      <p:ext uri="{BB962C8B-B14F-4D97-AF65-F5344CB8AC3E}">
        <p14:creationId xmlns:p14="http://schemas.microsoft.com/office/powerpoint/2010/main" val="24205262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Motivations of the logical design</a:t>
            </a:r>
          </a:p>
        </p:txBody>
      </p:sp>
      <p:sp>
        <p:nvSpPr>
          <p:cNvPr id="3" name="Content Placeholder 2"/>
          <p:cNvSpPr>
            <a:spLocks noGrp="1"/>
          </p:cNvSpPr>
          <p:nvPr>
            <p:ph idx="1"/>
          </p:nvPr>
        </p:nvSpPr>
        <p:spPr/>
        <p:txBody>
          <a:bodyPr>
            <a:normAutofit fontScale="85000" lnSpcReduction="20000"/>
          </a:bodyPr>
          <a:lstStyle/>
          <a:p>
            <a:r>
              <a:rPr lang="en-GB" dirty="0" err="1" smtClean="0"/>
              <a:t>TelcoUser</a:t>
            </a:r>
            <a:r>
              <a:rPr lang="en-GB" dirty="0" smtClean="0"/>
              <a:t>, Consumer and Employee</a:t>
            </a:r>
          </a:p>
          <a:p>
            <a:pPr marL="457200" lvl="1" indent="0">
              <a:buNone/>
            </a:pPr>
            <a:r>
              <a:rPr lang="en-GB" dirty="0" smtClean="0"/>
              <a:t>We introduced three tables and we modelled the hierarchical relationship by means of foreign key constraints. The attribute DTYPE is used to support the ORM (as we will show later).</a:t>
            </a:r>
          </a:p>
          <a:p>
            <a:r>
              <a:rPr lang="en-GB" dirty="0" smtClean="0"/>
              <a:t>Service and children entity sets</a:t>
            </a:r>
          </a:p>
          <a:p>
            <a:pPr marL="457200" lvl="1" indent="0">
              <a:buNone/>
            </a:pPr>
            <a:r>
              <a:rPr lang="en-GB" dirty="0" smtClean="0"/>
              <a:t>The modelling strategy is the same as </a:t>
            </a:r>
            <a:r>
              <a:rPr lang="en-GB" dirty="0" err="1" smtClean="0"/>
              <a:t>TelcoUser</a:t>
            </a:r>
            <a:r>
              <a:rPr lang="en-GB" dirty="0" smtClean="0"/>
              <a:t>, Consumer and Employee.</a:t>
            </a:r>
          </a:p>
          <a:p>
            <a:r>
              <a:rPr lang="en-GB" dirty="0" err="1" smtClean="0"/>
              <a:t>ValidityPeriod</a:t>
            </a:r>
            <a:endParaRPr lang="en-GB" dirty="0" smtClean="0"/>
          </a:p>
          <a:p>
            <a:pPr marL="457200" lvl="1" indent="0">
              <a:buNone/>
            </a:pPr>
            <a:r>
              <a:rPr lang="en-GB" dirty="0" smtClean="0"/>
              <a:t>We have introduced a separate table with only three possible values for the attribute </a:t>
            </a:r>
            <a:r>
              <a:rPr lang="en-GB" i="1" dirty="0" smtClean="0"/>
              <a:t>months</a:t>
            </a:r>
            <a:r>
              <a:rPr lang="en-GB" dirty="0" smtClean="0"/>
              <a:t> (12, 24 and 36 as remarked into the specification) by means of a SQL constraint.</a:t>
            </a:r>
          </a:p>
          <a:p>
            <a:r>
              <a:rPr lang="en-GB" dirty="0" err="1" smtClean="0"/>
              <a:t>ServiceActivationSchedule</a:t>
            </a:r>
            <a:endParaRPr lang="en-GB" dirty="0" smtClean="0"/>
          </a:p>
          <a:p>
            <a:pPr marL="457200" lvl="1" indent="0">
              <a:buNone/>
            </a:pPr>
            <a:r>
              <a:rPr lang="en-GB" dirty="0" smtClean="0"/>
              <a:t>This entity only includes the </a:t>
            </a:r>
            <a:r>
              <a:rPr lang="en-GB" dirty="0" err="1" smtClean="0"/>
              <a:t>endDate</a:t>
            </a:r>
            <a:r>
              <a:rPr lang="en-GB" dirty="0" smtClean="0"/>
              <a:t> attribute related to the service subscription to whom it is associated. The other attributes depend on the related order.</a:t>
            </a:r>
          </a:p>
          <a:p>
            <a:endParaRPr lang="en-GB" dirty="0" smtClean="0"/>
          </a:p>
          <a:p>
            <a:pPr marL="457200" lvl="1" indent="0">
              <a:buNone/>
            </a:pPr>
            <a:endParaRPr lang="en-GB" dirty="0"/>
          </a:p>
        </p:txBody>
      </p:sp>
    </p:spTree>
    <p:extLst>
      <p:ext uri="{BB962C8B-B14F-4D97-AF65-F5344CB8AC3E}">
        <p14:creationId xmlns:p14="http://schemas.microsoft.com/office/powerpoint/2010/main" val="31425457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Trigger design &amp; code</a:t>
            </a:r>
          </a:p>
        </p:txBody>
      </p:sp>
      <p:sp>
        <p:nvSpPr>
          <p:cNvPr id="3" name="Content Placeholder 2"/>
          <p:cNvSpPr>
            <a:spLocks noGrp="1"/>
          </p:cNvSpPr>
          <p:nvPr>
            <p:ph idx="1"/>
          </p:nvPr>
        </p:nvSpPr>
        <p:spPr/>
        <p:txBody>
          <a:bodyPr>
            <a:normAutofit fontScale="70000" lnSpcReduction="20000"/>
          </a:bodyPr>
          <a:lstStyle/>
          <a:p>
            <a:r>
              <a:rPr lang="it-IT" dirty="0" err="1" smtClean="0"/>
              <a:t>createServiceActivationSchedule</a:t>
            </a:r>
            <a:endParaRPr lang="it-IT" dirty="0"/>
          </a:p>
          <a:p>
            <a:pPr marL="457200" lvl="1" indent="0">
              <a:buNone/>
            </a:pPr>
            <a:r>
              <a:rPr lang="it-IT" dirty="0" err="1" smtClean="0"/>
              <a:t>After</a:t>
            </a:r>
            <a:r>
              <a:rPr lang="it-IT" dirty="0" smtClean="0"/>
              <a:t> an update on the </a:t>
            </a:r>
            <a:r>
              <a:rPr lang="it-IT" dirty="0"/>
              <a:t>O</a:t>
            </a:r>
            <a:r>
              <a:rPr lang="it-IT" dirty="0" smtClean="0"/>
              <a:t>rder </a:t>
            </a:r>
            <a:r>
              <a:rPr lang="it-IT" dirty="0" err="1" smtClean="0"/>
              <a:t>table</a:t>
            </a:r>
            <a:r>
              <a:rPr lang="it-IT" dirty="0" smtClean="0"/>
              <a:t> </a:t>
            </a:r>
            <a:r>
              <a:rPr lang="it-IT" dirty="0" err="1" smtClean="0"/>
              <a:t>is</a:t>
            </a:r>
            <a:r>
              <a:rPr lang="it-IT" dirty="0" smtClean="0"/>
              <a:t> </a:t>
            </a:r>
            <a:r>
              <a:rPr lang="it-IT" dirty="0" err="1" smtClean="0"/>
              <a:t>issued</a:t>
            </a:r>
            <a:r>
              <a:rPr lang="it-IT" dirty="0" smtClean="0"/>
              <a:t>, for </a:t>
            </a:r>
            <a:r>
              <a:rPr lang="it-IT" dirty="0" err="1" smtClean="0"/>
              <a:t>each</a:t>
            </a:r>
            <a:r>
              <a:rPr lang="it-IT" dirty="0" smtClean="0"/>
              <a:t> </a:t>
            </a:r>
            <a:r>
              <a:rPr lang="it-IT" dirty="0" err="1" smtClean="0"/>
              <a:t>updated</a:t>
            </a:r>
            <a:r>
              <a:rPr lang="it-IT" dirty="0" smtClean="0"/>
              <a:t> </a:t>
            </a:r>
            <a:r>
              <a:rPr lang="it-IT" dirty="0" err="1" smtClean="0"/>
              <a:t>row</a:t>
            </a:r>
            <a:r>
              <a:rPr lang="it-IT" dirty="0" smtClean="0"/>
              <a:t>, </a:t>
            </a:r>
            <a:r>
              <a:rPr lang="it-IT" dirty="0" err="1" smtClean="0"/>
              <a:t>if</a:t>
            </a:r>
            <a:r>
              <a:rPr lang="it-IT" dirty="0" smtClean="0"/>
              <a:t> the update </a:t>
            </a:r>
            <a:r>
              <a:rPr lang="it-IT" dirty="0" err="1" smtClean="0"/>
              <a:t>concerns</a:t>
            </a:r>
            <a:r>
              <a:rPr lang="it-IT" dirty="0" smtClean="0"/>
              <a:t> the status </a:t>
            </a:r>
            <a:r>
              <a:rPr lang="it-IT" dirty="0" err="1" smtClean="0"/>
              <a:t>column</a:t>
            </a:r>
            <a:r>
              <a:rPr lang="it-IT" dirty="0" smtClean="0"/>
              <a:t> and </a:t>
            </a:r>
            <a:r>
              <a:rPr lang="it-IT" dirty="0" err="1" smtClean="0"/>
              <a:t>its</a:t>
            </a:r>
            <a:r>
              <a:rPr lang="it-IT" dirty="0" smtClean="0"/>
              <a:t> </a:t>
            </a:r>
            <a:r>
              <a:rPr lang="it-IT" dirty="0" err="1" smtClean="0"/>
              <a:t>value</a:t>
            </a:r>
            <a:r>
              <a:rPr lang="it-IT" dirty="0" smtClean="0"/>
              <a:t> </a:t>
            </a:r>
            <a:r>
              <a:rPr lang="it-IT" dirty="0" err="1" smtClean="0"/>
              <a:t>is</a:t>
            </a:r>
            <a:r>
              <a:rPr lang="it-IT" dirty="0" smtClean="0"/>
              <a:t> set to 2 (</a:t>
            </a:r>
            <a:r>
              <a:rPr lang="it-IT" dirty="0" err="1" smtClean="0"/>
              <a:t>order</a:t>
            </a:r>
            <a:r>
              <a:rPr lang="it-IT" dirty="0" smtClean="0"/>
              <a:t> ACCEPTED) </a:t>
            </a:r>
            <a:r>
              <a:rPr lang="it-IT" dirty="0" err="1" smtClean="0"/>
              <a:t>then</a:t>
            </a:r>
            <a:r>
              <a:rPr lang="it-IT" dirty="0" smtClean="0"/>
              <a:t> the </a:t>
            </a:r>
            <a:r>
              <a:rPr lang="it-IT" dirty="0" err="1" smtClean="0"/>
              <a:t>corresponding</a:t>
            </a:r>
            <a:r>
              <a:rPr lang="it-IT" dirty="0" smtClean="0"/>
              <a:t> </a:t>
            </a:r>
            <a:r>
              <a:rPr lang="it-IT" dirty="0" err="1" smtClean="0"/>
              <a:t>ServiceActivationSchedule</a:t>
            </a:r>
            <a:r>
              <a:rPr lang="it-IT" dirty="0" smtClean="0"/>
              <a:t> </a:t>
            </a:r>
            <a:r>
              <a:rPr lang="it-IT" dirty="0" err="1" smtClean="0"/>
              <a:t>is</a:t>
            </a:r>
            <a:r>
              <a:rPr lang="it-IT" dirty="0" smtClean="0"/>
              <a:t> </a:t>
            </a:r>
            <a:r>
              <a:rPr lang="it-IT" dirty="0" err="1" smtClean="0"/>
              <a:t>created</a:t>
            </a:r>
            <a:r>
              <a:rPr lang="it-IT" dirty="0" smtClean="0"/>
              <a:t>. </a:t>
            </a:r>
          </a:p>
          <a:p>
            <a:r>
              <a:rPr lang="it-IT" dirty="0" err="1" smtClean="0"/>
              <a:t>updateOrderOnPayment</a:t>
            </a:r>
            <a:endParaRPr lang="it-IT" dirty="0" smtClean="0"/>
          </a:p>
          <a:p>
            <a:pPr marL="457200" lvl="1" indent="0">
              <a:buNone/>
            </a:pPr>
            <a:r>
              <a:rPr lang="it-IT" dirty="0" err="1" smtClean="0"/>
              <a:t>After</a:t>
            </a:r>
            <a:r>
              <a:rPr lang="it-IT" dirty="0" smtClean="0"/>
              <a:t> an </a:t>
            </a:r>
            <a:r>
              <a:rPr lang="it-IT" dirty="0" err="1" smtClean="0"/>
              <a:t>insertion</a:t>
            </a:r>
            <a:r>
              <a:rPr lang="it-IT" dirty="0" smtClean="0"/>
              <a:t> of a </a:t>
            </a:r>
            <a:r>
              <a:rPr lang="it-IT" dirty="0" err="1" smtClean="0"/>
              <a:t>tuple</a:t>
            </a:r>
            <a:r>
              <a:rPr lang="it-IT" dirty="0" smtClean="0"/>
              <a:t> </a:t>
            </a:r>
            <a:r>
              <a:rPr lang="it-IT" dirty="0" err="1" smtClean="0"/>
              <a:t>into</a:t>
            </a:r>
            <a:r>
              <a:rPr lang="it-IT" dirty="0" smtClean="0"/>
              <a:t> the </a:t>
            </a:r>
            <a:r>
              <a:rPr lang="it-IT" dirty="0" err="1" smtClean="0"/>
              <a:t>Payment</a:t>
            </a:r>
            <a:r>
              <a:rPr lang="it-IT" dirty="0" smtClean="0"/>
              <a:t> </a:t>
            </a:r>
            <a:r>
              <a:rPr lang="it-IT" dirty="0" err="1" smtClean="0"/>
              <a:t>table</a:t>
            </a:r>
            <a:r>
              <a:rPr lang="it-IT" dirty="0" smtClean="0"/>
              <a:t>, </a:t>
            </a:r>
            <a:r>
              <a:rPr lang="it-IT" dirty="0" err="1" smtClean="0"/>
              <a:t>if</a:t>
            </a:r>
            <a:r>
              <a:rPr lang="it-IT" dirty="0" smtClean="0"/>
              <a:t> the status of the </a:t>
            </a:r>
            <a:r>
              <a:rPr lang="it-IT" dirty="0" err="1" smtClean="0"/>
              <a:t>payment</a:t>
            </a:r>
            <a:r>
              <a:rPr lang="it-IT" dirty="0" smtClean="0"/>
              <a:t> </a:t>
            </a:r>
            <a:r>
              <a:rPr lang="it-IT" dirty="0" err="1" smtClean="0"/>
              <a:t>is</a:t>
            </a:r>
            <a:r>
              <a:rPr lang="it-IT" dirty="0" smtClean="0"/>
              <a:t> </a:t>
            </a:r>
            <a:r>
              <a:rPr lang="it-IT" dirty="0" err="1" smtClean="0"/>
              <a:t>rejected</a:t>
            </a:r>
            <a:r>
              <a:rPr lang="it-IT" dirty="0" smtClean="0"/>
              <a:t> (status = 1), </a:t>
            </a:r>
            <a:r>
              <a:rPr lang="it-IT" dirty="0" err="1" smtClean="0"/>
              <a:t>then</a:t>
            </a:r>
            <a:r>
              <a:rPr lang="it-IT" dirty="0" smtClean="0"/>
              <a:t> the </a:t>
            </a:r>
            <a:r>
              <a:rPr lang="it-IT" dirty="0" err="1" smtClean="0"/>
              <a:t>corresponding</a:t>
            </a:r>
            <a:r>
              <a:rPr lang="it-IT" dirty="0" smtClean="0"/>
              <a:t> </a:t>
            </a:r>
            <a:r>
              <a:rPr lang="it-IT" dirty="0" err="1" smtClean="0"/>
              <a:t>order</a:t>
            </a:r>
            <a:r>
              <a:rPr lang="it-IT" dirty="0" smtClean="0"/>
              <a:t> </a:t>
            </a:r>
            <a:r>
              <a:rPr lang="it-IT" dirty="0" err="1" smtClean="0"/>
              <a:t>is</a:t>
            </a:r>
            <a:r>
              <a:rPr lang="it-IT" dirty="0" smtClean="0"/>
              <a:t> </a:t>
            </a:r>
            <a:r>
              <a:rPr lang="it-IT" dirty="0" err="1" smtClean="0"/>
              <a:t>marked</a:t>
            </a:r>
            <a:r>
              <a:rPr lang="it-IT" dirty="0" smtClean="0"/>
              <a:t> </a:t>
            </a:r>
            <a:r>
              <a:rPr lang="it-IT" dirty="0" err="1" smtClean="0"/>
              <a:t>as</a:t>
            </a:r>
            <a:r>
              <a:rPr lang="it-IT" dirty="0" smtClean="0"/>
              <a:t> </a:t>
            </a:r>
            <a:r>
              <a:rPr lang="it-IT" dirty="0" err="1" smtClean="0"/>
              <a:t>rejected</a:t>
            </a:r>
            <a:r>
              <a:rPr lang="it-IT" dirty="0" smtClean="0"/>
              <a:t>. </a:t>
            </a:r>
            <a:r>
              <a:rPr lang="it-IT" dirty="0" err="1" smtClean="0"/>
              <a:t>Otherwise</a:t>
            </a:r>
            <a:r>
              <a:rPr lang="it-IT" dirty="0" smtClean="0"/>
              <a:t>, the </a:t>
            </a:r>
            <a:r>
              <a:rPr lang="it-IT" dirty="0" err="1" smtClean="0"/>
              <a:t>order</a:t>
            </a:r>
            <a:r>
              <a:rPr lang="it-IT" dirty="0" smtClean="0"/>
              <a:t> </a:t>
            </a:r>
            <a:r>
              <a:rPr lang="it-IT" dirty="0" err="1" smtClean="0"/>
              <a:t>is</a:t>
            </a:r>
            <a:r>
              <a:rPr lang="it-IT" dirty="0" smtClean="0"/>
              <a:t> </a:t>
            </a:r>
            <a:r>
              <a:rPr lang="it-IT" dirty="0" err="1" smtClean="0"/>
              <a:t>marked</a:t>
            </a:r>
            <a:r>
              <a:rPr lang="it-IT" dirty="0" smtClean="0"/>
              <a:t> </a:t>
            </a:r>
            <a:r>
              <a:rPr lang="it-IT" dirty="0" err="1" smtClean="0"/>
              <a:t>as</a:t>
            </a:r>
            <a:r>
              <a:rPr lang="it-IT" dirty="0" smtClean="0"/>
              <a:t> </a:t>
            </a:r>
            <a:r>
              <a:rPr lang="it-IT" dirty="0" err="1" smtClean="0"/>
              <a:t>accepted</a:t>
            </a:r>
            <a:r>
              <a:rPr lang="it-IT" dirty="0" smtClean="0"/>
              <a:t> (status = 2).</a:t>
            </a:r>
          </a:p>
          <a:p>
            <a:r>
              <a:rPr lang="it-IT" dirty="0" err="1" smtClean="0"/>
              <a:t>setUserSolvent</a:t>
            </a:r>
            <a:endParaRPr lang="it-IT" dirty="0"/>
          </a:p>
          <a:p>
            <a:pPr marL="457200" lvl="1" indent="0">
              <a:buNone/>
            </a:pPr>
            <a:r>
              <a:rPr lang="it-IT" dirty="0" err="1" smtClean="0"/>
              <a:t>After</a:t>
            </a:r>
            <a:r>
              <a:rPr lang="it-IT" dirty="0" smtClean="0"/>
              <a:t> an update on the Order </a:t>
            </a:r>
            <a:r>
              <a:rPr lang="it-IT" dirty="0" err="1" smtClean="0"/>
              <a:t>table</a:t>
            </a:r>
            <a:r>
              <a:rPr lang="it-IT" dirty="0" smtClean="0"/>
              <a:t>, for </a:t>
            </a:r>
            <a:r>
              <a:rPr lang="it-IT" dirty="0" err="1" smtClean="0"/>
              <a:t>each</a:t>
            </a:r>
            <a:r>
              <a:rPr lang="it-IT" dirty="0" smtClean="0"/>
              <a:t> </a:t>
            </a:r>
            <a:r>
              <a:rPr lang="it-IT" dirty="0" err="1" smtClean="0"/>
              <a:t>updated</a:t>
            </a:r>
            <a:r>
              <a:rPr lang="it-IT" dirty="0" smtClean="0"/>
              <a:t> </a:t>
            </a:r>
            <a:r>
              <a:rPr lang="it-IT" dirty="0" err="1" smtClean="0"/>
              <a:t>row</a:t>
            </a:r>
            <a:r>
              <a:rPr lang="it-IT" dirty="0" smtClean="0"/>
              <a:t>, </a:t>
            </a:r>
            <a:r>
              <a:rPr lang="it-IT" dirty="0" err="1" smtClean="0"/>
              <a:t>if</a:t>
            </a:r>
            <a:r>
              <a:rPr lang="it-IT" dirty="0" smtClean="0"/>
              <a:t> the status </a:t>
            </a:r>
            <a:r>
              <a:rPr lang="it-IT" dirty="0" err="1" smtClean="0"/>
              <a:t>switches</a:t>
            </a:r>
            <a:r>
              <a:rPr lang="it-IT" dirty="0" smtClean="0"/>
              <a:t> from REJECTED to ACCEPTED and </a:t>
            </a:r>
            <a:r>
              <a:rPr lang="it-IT" dirty="0" err="1" smtClean="0"/>
              <a:t>there</a:t>
            </a:r>
            <a:r>
              <a:rPr lang="it-IT" dirty="0" smtClean="0"/>
              <a:t> are no more REJECTED </a:t>
            </a:r>
            <a:r>
              <a:rPr lang="it-IT" dirty="0" err="1" smtClean="0"/>
              <a:t>orders</a:t>
            </a:r>
            <a:r>
              <a:rPr lang="it-IT" dirty="0" smtClean="0"/>
              <a:t> </a:t>
            </a:r>
            <a:r>
              <a:rPr lang="it-IT" dirty="0" err="1" smtClean="0"/>
              <a:t>associated</a:t>
            </a:r>
            <a:r>
              <a:rPr lang="it-IT" dirty="0" smtClean="0"/>
              <a:t> with the </a:t>
            </a:r>
            <a:r>
              <a:rPr lang="it-IT" dirty="0" err="1" smtClean="0"/>
              <a:t>related</a:t>
            </a:r>
            <a:r>
              <a:rPr lang="it-IT" dirty="0" smtClean="0"/>
              <a:t> consumer, </a:t>
            </a:r>
            <a:r>
              <a:rPr lang="it-IT" dirty="0" err="1" smtClean="0"/>
              <a:t>then</a:t>
            </a:r>
            <a:r>
              <a:rPr lang="it-IT" dirty="0" smtClean="0"/>
              <a:t> an update on the Consumer </a:t>
            </a:r>
            <a:r>
              <a:rPr lang="it-IT" dirty="0" err="1" smtClean="0"/>
              <a:t>table</a:t>
            </a:r>
            <a:r>
              <a:rPr lang="it-IT" dirty="0" smtClean="0"/>
              <a:t> </a:t>
            </a:r>
            <a:r>
              <a:rPr lang="it-IT" dirty="0" err="1" smtClean="0"/>
              <a:t>is</a:t>
            </a:r>
            <a:r>
              <a:rPr lang="it-IT" dirty="0" smtClean="0"/>
              <a:t> </a:t>
            </a:r>
            <a:r>
              <a:rPr lang="it-IT" dirty="0" err="1" smtClean="0"/>
              <a:t>issued</a:t>
            </a:r>
            <a:r>
              <a:rPr lang="it-IT" dirty="0" smtClean="0"/>
              <a:t> to </a:t>
            </a:r>
            <a:r>
              <a:rPr lang="it-IT" dirty="0" err="1" smtClean="0"/>
              <a:t>mark</a:t>
            </a:r>
            <a:r>
              <a:rPr lang="it-IT" dirty="0" smtClean="0"/>
              <a:t> the </a:t>
            </a:r>
            <a:r>
              <a:rPr lang="it-IT" dirty="0" err="1" smtClean="0"/>
              <a:t>user</a:t>
            </a:r>
            <a:r>
              <a:rPr lang="it-IT" dirty="0" smtClean="0"/>
              <a:t> </a:t>
            </a:r>
            <a:r>
              <a:rPr lang="it-IT" dirty="0" err="1" smtClean="0"/>
              <a:t>as</a:t>
            </a:r>
            <a:r>
              <a:rPr lang="it-IT" dirty="0" smtClean="0"/>
              <a:t> SOLVENT.</a:t>
            </a:r>
          </a:p>
          <a:p>
            <a:r>
              <a:rPr lang="it-IT" dirty="0" err="1" smtClean="0"/>
              <a:t>createAlertOnThirdFailedPayment</a:t>
            </a:r>
            <a:endParaRPr lang="it-IT" dirty="0" smtClean="0"/>
          </a:p>
          <a:p>
            <a:pPr marL="457200" lvl="1" indent="0">
              <a:buNone/>
            </a:pPr>
            <a:r>
              <a:rPr lang="it-IT" dirty="0" err="1" smtClean="0"/>
              <a:t>After</a:t>
            </a:r>
            <a:r>
              <a:rPr lang="it-IT" dirty="0" smtClean="0"/>
              <a:t> an </a:t>
            </a:r>
            <a:r>
              <a:rPr lang="it-IT" dirty="0" err="1" smtClean="0"/>
              <a:t>insertion</a:t>
            </a:r>
            <a:r>
              <a:rPr lang="it-IT" dirty="0" smtClean="0"/>
              <a:t> on the </a:t>
            </a:r>
            <a:r>
              <a:rPr lang="it-IT" dirty="0" err="1" smtClean="0"/>
              <a:t>payment</a:t>
            </a:r>
            <a:r>
              <a:rPr lang="it-IT" dirty="0" smtClean="0"/>
              <a:t> </a:t>
            </a:r>
            <a:r>
              <a:rPr lang="it-IT" dirty="0" err="1" smtClean="0"/>
              <a:t>table</a:t>
            </a:r>
            <a:r>
              <a:rPr lang="it-IT" dirty="0" smtClean="0"/>
              <a:t>, for </a:t>
            </a:r>
            <a:r>
              <a:rPr lang="it-IT" dirty="0" err="1" smtClean="0"/>
              <a:t>each</a:t>
            </a:r>
            <a:r>
              <a:rPr lang="it-IT" dirty="0" smtClean="0"/>
              <a:t> </a:t>
            </a:r>
            <a:r>
              <a:rPr lang="it-IT" dirty="0" err="1" smtClean="0"/>
              <a:t>inserted</a:t>
            </a:r>
            <a:r>
              <a:rPr lang="it-IT" dirty="0" smtClean="0"/>
              <a:t> </a:t>
            </a:r>
            <a:r>
              <a:rPr lang="it-IT" dirty="0" err="1" smtClean="0"/>
              <a:t>tuple</a:t>
            </a:r>
            <a:r>
              <a:rPr lang="it-IT" dirty="0" smtClean="0"/>
              <a:t>, </a:t>
            </a:r>
            <a:r>
              <a:rPr lang="it-IT" dirty="0" err="1" smtClean="0"/>
              <a:t>if</a:t>
            </a:r>
            <a:r>
              <a:rPr lang="it-IT" dirty="0" smtClean="0"/>
              <a:t> the status </a:t>
            </a:r>
            <a:r>
              <a:rPr lang="it-IT" dirty="0" err="1" smtClean="0"/>
              <a:t>attribute</a:t>
            </a:r>
            <a:r>
              <a:rPr lang="it-IT" dirty="0" smtClean="0"/>
              <a:t> of the </a:t>
            </a:r>
            <a:r>
              <a:rPr lang="it-IT" dirty="0" err="1" smtClean="0"/>
              <a:t>inserted</a:t>
            </a:r>
            <a:r>
              <a:rPr lang="it-IT" dirty="0" smtClean="0"/>
              <a:t> </a:t>
            </a:r>
            <a:r>
              <a:rPr lang="it-IT" dirty="0" err="1" smtClean="0"/>
              <a:t>tuple</a:t>
            </a:r>
            <a:r>
              <a:rPr lang="it-IT" dirty="0" smtClean="0"/>
              <a:t> </a:t>
            </a:r>
            <a:r>
              <a:rPr lang="it-IT" dirty="0" err="1" smtClean="0"/>
              <a:t>is</a:t>
            </a:r>
            <a:r>
              <a:rPr lang="it-IT" dirty="0" smtClean="0"/>
              <a:t> </a:t>
            </a:r>
            <a:r>
              <a:rPr lang="it-IT" dirty="0" err="1" smtClean="0"/>
              <a:t>equal</a:t>
            </a:r>
            <a:r>
              <a:rPr lang="it-IT" dirty="0" smtClean="0"/>
              <a:t> to 1 (</a:t>
            </a:r>
            <a:r>
              <a:rPr lang="it-IT" dirty="0" err="1" smtClean="0"/>
              <a:t>payment</a:t>
            </a:r>
            <a:r>
              <a:rPr lang="it-IT" dirty="0" smtClean="0"/>
              <a:t> REJECTED) and </a:t>
            </a:r>
            <a:r>
              <a:rPr lang="it-IT" dirty="0" err="1" smtClean="0"/>
              <a:t>there</a:t>
            </a:r>
            <a:r>
              <a:rPr lang="it-IT" dirty="0" smtClean="0"/>
              <a:t> are </a:t>
            </a:r>
            <a:r>
              <a:rPr lang="it-IT" dirty="0" err="1" smtClean="0"/>
              <a:t>exactly</a:t>
            </a:r>
            <a:r>
              <a:rPr lang="it-IT" dirty="0" smtClean="0"/>
              <a:t> </a:t>
            </a:r>
            <a:r>
              <a:rPr lang="it-IT" dirty="0" err="1" smtClean="0"/>
              <a:t>three</a:t>
            </a:r>
            <a:r>
              <a:rPr lang="it-IT" dirty="0" smtClean="0"/>
              <a:t> </a:t>
            </a:r>
            <a:r>
              <a:rPr lang="it-IT" dirty="0" err="1" smtClean="0"/>
              <a:t>failed</a:t>
            </a:r>
            <a:r>
              <a:rPr lang="it-IT" dirty="0" smtClean="0"/>
              <a:t> </a:t>
            </a:r>
            <a:r>
              <a:rPr lang="it-IT" dirty="0" err="1" smtClean="0"/>
              <a:t>payments</a:t>
            </a:r>
            <a:r>
              <a:rPr lang="it-IT" dirty="0" smtClean="0"/>
              <a:t> </a:t>
            </a:r>
            <a:r>
              <a:rPr lang="it-IT" dirty="0" err="1" smtClean="0"/>
              <a:t>associated</a:t>
            </a:r>
            <a:r>
              <a:rPr lang="it-IT" dirty="0" smtClean="0"/>
              <a:t> with the </a:t>
            </a:r>
            <a:r>
              <a:rPr lang="it-IT" dirty="0" err="1" smtClean="0"/>
              <a:t>user</a:t>
            </a:r>
            <a:r>
              <a:rPr lang="it-IT" dirty="0" smtClean="0"/>
              <a:t> </a:t>
            </a:r>
            <a:r>
              <a:rPr lang="it-IT" dirty="0" err="1" smtClean="0"/>
              <a:t>related</a:t>
            </a:r>
            <a:r>
              <a:rPr lang="it-IT" dirty="0" smtClean="0"/>
              <a:t> to the new </a:t>
            </a:r>
            <a:r>
              <a:rPr lang="it-IT" dirty="0" err="1" smtClean="0"/>
              <a:t>inserted</a:t>
            </a:r>
            <a:r>
              <a:rPr lang="it-IT" dirty="0" smtClean="0"/>
              <a:t> </a:t>
            </a:r>
            <a:r>
              <a:rPr lang="it-IT" dirty="0" err="1" smtClean="0"/>
              <a:t>tuple</a:t>
            </a:r>
            <a:r>
              <a:rPr lang="it-IT" dirty="0" smtClean="0"/>
              <a:t> </a:t>
            </a:r>
            <a:r>
              <a:rPr lang="it-IT" dirty="0" err="1" smtClean="0"/>
              <a:t>then</a:t>
            </a:r>
            <a:r>
              <a:rPr lang="it-IT" dirty="0" smtClean="0"/>
              <a:t>, </a:t>
            </a:r>
            <a:r>
              <a:rPr lang="it-IT" dirty="0" err="1" smtClean="0"/>
              <a:t>if</a:t>
            </a:r>
            <a:r>
              <a:rPr lang="it-IT" dirty="0" smtClean="0"/>
              <a:t> </a:t>
            </a:r>
            <a:r>
              <a:rPr lang="it-IT" dirty="0" err="1" smtClean="0"/>
              <a:t>there</a:t>
            </a:r>
            <a:r>
              <a:rPr lang="it-IT" dirty="0" smtClean="0"/>
              <a:t> </a:t>
            </a:r>
            <a:r>
              <a:rPr lang="it-IT" dirty="0" err="1" smtClean="0"/>
              <a:t>is</a:t>
            </a:r>
            <a:r>
              <a:rPr lang="it-IT" dirty="0" smtClean="0"/>
              <a:t> no </a:t>
            </a:r>
            <a:r>
              <a:rPr lang="it-IT" dirty="0" err="1" smtClean="0"/>
              <a:t>alert</a:t>
            </a:r>
            <a:r>
              <a:rPr lang="it-IT" dirty="0" smtClean="0"/>
              <a:t> </a:t>
            </a:r>
            <a:r>
              <a:rPr lang="it-IT" dirty="0" err="1" smtClean="0"/>
              <a:t>associated</a:t>
            </a:r>
            <a:r>
              <a:rPr lang="it-IT" dirty="0" smtClean="0"/>
              <a:t> with the </a:t>
            </a:r>
            <a:r>
              <a:rPr lang="it-IT" dirty="0" err="1" smtClean="0"/>
              <a:t>given</a:t>
            </a:r>
            <a:r>
              <a:rPr lang="it-IT" dirty="0" smtClean="0"/>
              <a:t> </a:t>
            </a:r>
            <a:r>
              <a:rPr lang="it-IT" dirty="0" err="1" smtClean="0"/>
              <a:t>user</a:t>
            </a:r>
            <a:r>
              <a:rPr lang="it-IT" dirty="0" smtClean="0"/>
              <a:t>, a new </a:t>
            </a:r>
            <a:r>
              <a:rPr lang="it-IT" dirty="0" err="1" smtClean="0"/>
              <a:t>one</a:t>
            </a:r>
            <a:r>
              <a:rPr lang="it-IT" dirty="0" smtClean="0"/>
              <a:t> </a:t>
            </a:r>
            <a:r>
              <a:rPr lang="it-IT" dirty="0" err="1" smtClean="0"/>
              <a:t>is</a:t>
            </a:r>
            <a:r>
              <a:rPr lang="it-IT" dirty="0" smtClean="0"/>
              <a:t> </a:t>
            </a:r>
            <a:r>
              <a:rPr lang="it-IT" dirty="0" err="1" smtClean="0"/>
              <a:t>created</a:t>
            </a:r>
            <a:r>
              <a:rPr lang="it-IT" dirty="0" smtClean="0"/>
              <a:t>. </a:t>
            </a:r>
            <a:endParaRPr lang="it-IT" dirty="0"/>
          </a:p>
        </p:txBody>
      </p:sp>
    </p:spTree>
    <p:extLst>
      <p:ext uri="{BB962C8B-B14F-4D97-AF65-F5344CB8AC3E}">
        <p14:creationId xmlns:p14="http://schemas.microsoft.com/office/powerpoint/2010/main" val="4094653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Trigger design &amp; code</a:t>
            </a:r>
          </a:p>
        </p:txBody>
      </p:sp>
      <p:sp>
        <p:nvSpPr>
          <p:cNvPr id="3" name="Content Placeholder 2"/>
          <p:cNvSpPr>
            <a:spLocks noGrp="1"/>
          </p:cNvSpPr>
          <p:nvPr>
            <p:ph idx="1"/>
          </p:nvPr>
        </p:nvSpPr>
        <p:spPr/>
        <p:txBody>
          <a:bodyPr>
            <a:normAutofit fontScale="92500" lnSpcReduction="20000"/>
          </a:bodyPr>
          <a:lstStyle/>
          <a:p>
            <a:r>
              <a:rPr lang="it-IT" dirty="0" err="1" smtClean="0"/>
              <a:t>markUserInsolventAfterFailedPayment</a:t>
            </a:r>
            <a:endParaRPr lang="it-IT" dirty="0"/>
          </a:p>
          <a:p>
            <a:pPr marL="457200" lvl="1" indent="0">
              <a:buNone/>
            </a:pPr>
            <a:r>
              <a:rPr lang="it-IT" dirty="0" smtClean="0"/>
              <a:t>For </a:t>
            </a:r>
            <a:r>
              <a:rPr lang="it-IT" dirty="0" err="1" smtClean="0"/>
              <a:t>each</a:t>
            </a:r>
            <a:r>
              <a:rPr lang="it-IT" dirty="0" smtClean="0"/>
              <a:t> </a:t>
            </a:r>
            <a:r>
              <a:rPr lang="it-IT" dirty="0" err="1" smtClean="0"/>
              <a:t>row</a:t>
            </a:r>
            <a:r>
              <a:rPr lang="it-IT" dirty="0" smtClean="0"/>
              <a:t> </a:t>
            </a:r>
            <a:r>
              <a:rPr lang="it-IT" dirty="0" err="1" smtClean="0"/>
              <a:t>inserted</a:t>
            </a:r>
            <a:r>
              <a:rPr lang="it-IT" dirty="0" smtClean="0"/>
              <a:t> </a:t>
            </a:r>
            <a:r>
              <a:rPr lang="it-IT" dirty="0" err="1" smtClean="0"/>
              <a:t>into</a:t>
            </a:r>
            <a:r>
              <a:rPr lang="it-IT" dirty="0" smtClean="0"/>
              <a:t> the </a:t>
            </a:r>
            <a:r>
              <a:rPr lang="it-IT" dirty="0" err="1" smtClean="0"/>
              <a:t>payment</a:t>
            </a:r>
            <a:r>
              <a:rPr lang="it-IT" dirty="0" smtClean="0"/>
              <a:t> </a:t>
            </a:r>
            <a:r>
              <a:rPr lang="it-IT" dirty="0" err="1" smtClean="0"/>
              <a:t>table</a:t>
            </a:r>
            <a:r>
              <a:rPr lang="it-IT" dirty="0" smtClean="0"/>
              <a:t>, </a:t>
            </a:r>
            <a:r>
              <a:rPr lang="it-IT" dirty="0" err="1" smtClean="0"/>
              <a:t>if</a:t>
            </a:r>
            <a:r>
              <a:rPr lang="it-IT" dirty="0" smtClean="0"/>
              <a:t> the </a:t>
            </a:r>
            <a:r>
              <a:rPr lang="it-IT" dirty="0" err="1" smtClean="0"/>
              <a:t>value</a:t>
            </a:r>
            <a:r>
              <a:rPr lang="it-IT" dirty="0" smtClean="0"/>
              <a:t> of the status </a:t>
            </a:r>
            <a:r>
              <a:rPr lang="it-IT" dirty="0" err="1" smtClean="0"/>
              <a:t>attribute</a:t>
            </a:r>
            <a:r>
              <a:rPr lang="it-IT" dirty="0" smtClean="0"/>
              <a:t> </a:t>
            </a:r>
            <a:r>
              <a:rPr lang="it-IT" dirty="0" err="1" smtClean="0"/>
              <a:t>is</a:t>
            </a:r>
            <a:r>
              <a:rPr lang="it-IT" dirty="0"/>
              <a:t> </a:t>
            </a:r>
            <a:r>
              <a:rPr lang="it-IT" dirty="0" smtClean="0"/>
              <a:t>1 (</a:t>
            </a:r>
            <a:r>
              <a:rPr lang="it-IT" dirty="0" err="1" smtClean="0"/>
              <a:t>payment</a:t>
            </a:r>
            <a:r>
              <a:rPr lang="it-IT" dirty="0" smtClean="0"/>
              <a:t> </a:t>
            </a:r>
            <a:r>
              <a:rPr lang="it-IT" dirty="0" err="1" smtClean="0"/>
              <a:t>rejected</a:t>
            </a:r>
            <a:r>
              <a:rPr lang="it-IT" dirty="0" smtClean="0"/>
              <a:t>) </a:t>
            </a:r>
            <a:r>
              <a:rPr lang="it-IT" dirty="0" err="1" smtClean="0"/>
              <a:t>then</a:t>
            </a:r>
            <a:r>
              <a:rPr lang="it-IT" dirty="0" smtClean="0"/>
              <a:t> the </a:t>
            </a:r>
            <a:r>
              <a:rPr lang="it-IT" dirty="0" err="1" smtClean="0"/>
              <a:t>associated</a:t>
            </a:r>
            <a:r>
              <a:rPr lang="it-IT" dirty="0" smtClean="0"/>
              <a:t> </a:t>
            </a:r>
            <a:r>
              <a:rPr lang="it-IT" dirty="0" err="1" smtClean="0"/>
              <a:t>user</a:t>
            </a:r>
            <a:r>
              <a:rPr lang="it-IT" dirty="0" smtClean="0"/>
              <a:t> </a:t>
            </a:r>
            <a:r>
              <a:rPr lang="it-IT" dirty="0" err="1" smtClean="0"/>
              <a:t>is</a:t>
            </a:r>
            <a:r>
              <a:rPr lang="it-IT" dirty="0" smtClean="0"/>
              <a:t> </a:t>
            </a:r>
            <a:r>
              <a:rPr lang="it-IT" dirty="0" err="1" smtClean="0"/>
              <a:t>marked</a:t>
            </a:r>
            <a:r>
              <a:rPr lang="it-IT" dirty="0" smtClean="0"/>
              <a:t> </a:t>
            </a:r>
            <a:r>
              <a:rPr lang="it-IT" dirty="0" err="1" smtClean="0"/>
              <a:t>as</a:t>
            </a:r>
            <a:r>
              <a:rPr lang="it-IT" dirty="0" smtClean="0"/>
              <a:t> </a:t>
            </a:r>
            <a:r>
              <a:rPr lang="it-IT" dirty="0" err="1" smtClean="0"/>
              <a:t>insolvent</a:t>
            </a:r>
            <a:r>
              <a:rPr lang="it-IT" dirty="0"/>
              <a:t> </a:t>
            </a:r>
            <a:r>
              <a:rPr lang="it-IT" dirty="0" smtClean="0"/>
              <a:t>(</a:t>
            </a:r>
            <a:r>
              <a:rPr lang="it-IT" dirty="0" err="1" smtClean="0"/>
              <a:t>whatever</a:t>
            </a:r>
            <a:r>
              <a:rPr lang="it-IT" dirty="0" smtClean="0"/>
              <a:t> </a:t>
            </a:r>
            <a:r>
              <a:rPr lang="it-IT" dirty="0" err="1" smtClean="0"/>
              <a:t>his</a:t>
            </a:r>
            <a:r>
              <a:rPr lang="it-IT" dirty="0" smtClean="0"/>
              <a:t> </a:t>
            </a:r>
            <a:r>
              <a:rPr lang="it-IT" dirty="0" err="1" smtClean="0"/>
              <a:t>previous</a:t>
            </a:r>
            <a:r>
              <a:rPr lang="it-IT" dirty="0" smtClean="0"/>
              <a:t> status </a:t>
            </a:r>
            <a:r>
              <a:rPr lang="it-IT" dirty="0" err="1" smtClean="0"/>
              <a:t>was</a:t>
            </a:r>
            <a:r>
              <a:rPr lang="it-IT" dirty="0" smtClean="0"/>
              <a:t>).</a:t>
            </a:r>
          </a:p>
          <a:p>
            <a:r>
              <a:rPr lang="it-IT" dirty="0" err="1" smtClean="0"/>
              <a:t>onServicePackageInsertion</a:t>
            </a:r>
            <a:endParaRPr lang="it-IT" dirty="0"/>
          </a:p>
          <a:p>
            <a:pPr marL="457200" lvl="1" indent="0">
              <a:buNone/>
            </a:pPr>
            <a:r>
              <a:rPr lang="it-IT" dirty="0" err="1" smtClean="0"/>
              <a:t>After</a:t>
            </a:r>
            <a:r>
              <a:rPr lang="it-IT" dirty="0" smtClean="0"/>
              <a:t> an </a:t>
            </a:r>
            <a:r>
              <a:rPr lang="it-IT" dirty="0" err="1" smtClean="0"/>
              <a:t>insertion</a:t>
            </a:r>
            <a:r>
              <a:rPr lang="it-IT" dirty="0" smtClean="0"/>
              <a:t> on the </a:t>
            </a:r>
            <a:r>
              <a:rPr lang="it-IT" dirty="0" err="1" smtClean="0"/>
              <a:t>table</a:t>
            </a:r>
            <a:r>
              <a:rPr lang="it-IT" dirty="0" smtClean="0"/>
              <a:t> service package, for </a:t>
            </a:r>
            <a:r>
              <a:rPr lang="it-IT" dirty="0" err="1" smtClean="0"/>
              <a:t>each</a:t>
            </a:r>
            <a:r>
              <a:rPr lang="it-IT" dirty="0" smtClean="0"/>
              <a:t> </a:t>
            </a:r>
            <a:r>
              <a:rPr lang="it-IT" dirty="0" err="1" smtClean="0"/>
              <a:t>inserted</a:t>
            </a:r>
            <a:r>
              <a:rPr lang="it-IT" dirty="0" smtClean="0"/>
              <a:t> </a:t>
            </a:r>
            <a:r>
              <a:rPr lang="it-IT" dirty="0" err="1" smtClean="0"/>
              <a:t>tuple</a:t>
            </a:r>
            <a:r>
              <a:rPr lang="it-IT" dirty="0" smtClean="0"/>
              <a:t>, an </a:t>
            </a:r>
            <a:r>
              <a:rPr lang="it-IT" dirty="0" err="1" smtClean="0"/>
              <a:t>insertion</a:t>
            </a:r>
            <a:r>
              <a:rPr lang="it-IT" dirty="0" smtClean="0"/>
              <a:t> </a:t>
            </a:r>
            <a:r>
              <a:rPr lang="it-IT" dirty="0" err="1" smtClean="0"/>
              <a:t>into</a:t>
            </a:r>
            <a:r>
              <a:rPr lang="it-IT" dirty="0" smtClean="0"/>
              <a:t> the </a:t>
            </a:r>
            <a:r>
              <a:rPr lang="it-IT" dirty="0" err="1" smtClean="0"/>
              <a:t>salesSP_OP</a:t>
            </a:r>
            <a:r>
              <a:rPr lang="it-IT" dirty="0" smtClean="0"/>
              <a:t> </a:t>
            </a:r>
            <a:r>
              <a:rPr lang="it-IT" dirty="0" err="1" smtClean="0"/>
              <a:t>table</a:t>
            </a:r>
            <a:r>
              <a:rPr lang="it-IT" dirty="0" smtClean="0"/>
              <a:t> </a:t>
            </a:r>
            <a:r>
              <a:rPr lang="it-IT" dirty="0" err="1" smtClean="0"/>
              <a:t>is</a:t>
            </a:r>
            <a:r>
              <a:rPr lang="it-IT" dirty="0" smtClean="0"/>
              <a:t> </a:t>
            </a:r>
            <a:r>
              <a:rPr lang="it-IT" dirty="0" err="1" smtClean="0"/>
              <a:t>issued</a:t>
            </a:r>
            <a:r>
              <a:rPr lang="it-IT" dirty="0" smtClean="0"/>
              <a:t> so </a:t>
            </a:r>
            <a:r>
              <a:rPr lang="it-IT" dirty="0" err="1" smtClean="0"/>
              <a:t>that</a:t>
            </a:r>
            <a:r>
              <a:rPr lang="it-IT" dirty="0" smtClean="0"/>
              <a:t> the </a:t>
            </a:r>
            <a:r>
              <a:rPr lang="it-IT" dirty="0" err="1" smtClean="0"/>
              <a:t>counters</a:t>
            </a:r>
            <a:r>
              <a:rPr lang="it-IT" dirty="0" smtClean="0"/>
              <a:t> </a:t>
            </a:r>
            <a:r>
              <a:rPr lang="it-IT" dirty="0" err="1" smtClean="0"/>
              <a:t>associated</a:t>
            </a:r>
            <a:r>
              <a:rPr lang="it-IT" dirty="0" smtClean="0"/>
              <a:t> with the id of the </a:t>
            </a:r>
            <a:r>
              <a:rPr lang="it-IT" dirty="0" err="1" smtClean="0"/>
              <a:t>newly</a:t>
            </a:r>
            <a:r>
              <a:rPr lang="it-IT" dirty="0" smtClean="0"/>
              <a:t> </a:t>
            </a:r>
            <a:r>
              <a:rPr lang="it-IT" dirty="0" err="1" smtClean="0"/>
              <a:t>created</a:t>
            </a:r>
            <a:r>
              <a:rPr lang="it-IT" dirty="0" smtClean="0"/>
              <a:t> package are set to 0. </a:t>
            </a:r>
            <a:r>
              <a:rPr lang="it-IT" dirty="0" err="1" smtClean="0"/>
              <a:t>Likewise</a:t>
            </a:r>
            <a:r>
              <a:rPr lang="it-IT" dirty="0" smtClean="0"/>
              <a:t>, </a:t>
            </a:r>
            <a:r>
              <a:rPr lang="it-IT" dirty="0" err="1" smtClean="0"/>
              <a:t>three</a:t>
            </a:r>
            <a:r>
              <a:rPr lang="it-IT" dirty="0" smtClean="0"/>
              <a:t> </a:t>
            </a:r>
            <a:r>
              <a:rPr lang="it-IT" dirty="0" err="1" smtClean="0"/>
              <a:t>insertions</a:t>
            </a:r>
            <a:r>
              <a:rPr lang="it-IT" dirty="0" smtClean="0"/>
              <a:t> on the </a:t>
            </a:r>
            <a:r>
              <a:rPr lang="it-IT" dirty="0" err="1" smtClean="0"/>
              <a:t>purchasesPerPackageVP</a:t>
            </a:r>
            <a:r>
              <a:rPr lang="it-IT" dirty="0" smtClean="0"/>
              <a:t> </a:t>
            </a:r>
            <a:r>
              <a:rPr lang="it-IT" dirty="0" err="1" smtClean="0"/>
              <a:t>table</a:t>
            </a:r>
            <a:r>
              <a:rPr lang="it-IT" dirty="0" smtClean="0"/>
              <a:t> are </a:t>
            </a:r>
            <a:r>
              <a:rPr lang="it-IT" dirty="0" err="1" smtClean="0"/>
              <a:t>executed</a:t>
            </a:r>
            <a:r>
              <a:rPr lang="it-IT" dirty="0" smtClean="0"/>
              <a:t> in </a:t>
            </a:r>
            <a:r>
              <a:rPr lang="it-IT" dirty="0" err="1" smtClean="0"/>
              <a:t>order</a:t>
            </a:r>
            <a:r>
              <a:rPr lang="it-IT" dirty="0" smtClean="0"/>
              <a:t> to </a:t>
            </a:r>
            <a:r>
              <a:rPr lang="it-IT" dirty="0" err="1" smtClean="0"/>
              <a:t>carry</a:t>
            </a:r>
            <a:r>
              <a:rPr lang="it-IT" dirty="0" smtClean="0"/>
              <a:t> out the </a:t>
            </a:r>
            <a:r>
              <a:rPr lang="it-IT" dirty="0" err="1" smtClean="0"/>
              <a:t>counter</a:t>
            </a:r>
            <a:r>
              <a:rPr lang="it-IT" dirty="0" smtClean="0"/>
              <a:t> </a:t>
            </a:r>
            <a:r>
              <a:rPr lang="it-IT" dirty="0" err="1" smtClean="0"/>
              <a:t>initialization</a:t>
            </a:r>
            <a:r>
              <a:rPr lang="it-IT" dirty="0"/>
              <a:t>.</a:t>
            </a:r>
            <a:endParaRPr lang="it-IT" dirty="0" smtClean="0"/>
          </a:p>
          <a:p>
            <a:r>
              <a:rPr lang="it-IT" dirty="0" err="1" smtClean="0"/>
              <a:t>onOptionalProductInsertion</a:t>
            </a:r>
            <a:endParaRPr lang="it-IT" dirty="0" smtClean="0"/>
          </a:p>
          <a:p>
            <a:pPr marL="457200" lvl="1" indent="0">
              <a:buNone/>
            </a:pPr>
            <a:r>
              <a:rPr lang="it-IT" dirty="0" smtClean="0"/>
              <a:t>For </a:t>
            </a:r>
            <a:r>
              <a:rPr lang="it-IT" dirty="0" err="1" smtClean="0"/>
              <a:t>each</a:t>
            </a:r>
            <a:r>
              <a:rPr lang="it-IT" dirty="0" smtClean="0"/>
              <a:t> </a:t>
            </a:r>
            <a:r>
              <a:rPr lang="it-IT" dirty="0" err="1" smtClean="0"/>
              <a:t>newly</a:t>
            </a:r>
            <a:r>
              <a:rPr lang="it-IT" dirty="0" smtClean="0"/>
              <a:t> </a:t>
            </a:r>
            <a:r>
              <a:rPr lang="it-IT" dirty="0" err="1" smtClean="0"/>
              <a:t>created</a:t>
            </a:r>
            <a:r>
              <a:rPr lang="it-IT" dirty="0" smtClean="0"/>
              <a:t> </a:t>
            </a:r>
            <a:r>
              <a:rPr lang="it-IT" dirty="0" err="1" smtClean="0"/>
              <a:t>OptionalProduct</a:t>
            </a:r>
            <a:r>
              <a:rPr lang="it-IT" dirty="0" smtClean="0"/>
              <a:t> </a:t>
            </a:r>
            <a:r>
              <a:rPr lang="it-IT" dirty="0" err="1" smtClean="0"/>
              <a:t>tuple</a:t>
            </a:r>
            <a:r>
              <a:rPr lang="it-IT" dirty="0" smtClean="0"/>
              <a:t> a </a:t>
            </a:r>
            <a:r>
              <a:rPr lang="it-IT" dirty="0" err="1" smtClean="0"/>
              <a:t>counter</a:t>
            </a:r>
            <a:r>
              <a:rPr lang="it-IT" dirty="0" smtClean="0"/>
              <a:t> of the sales </a:t>
            </a:r>
            <a:r>
              <a:rPr lang="it-IT" dirty="0" err="1" smtClean="0"/>
              <a:t>is</a:t>
            </a:r>
            <a:r>
              <a:rPr lang="it-IT" dirty="0" smtClean="0"/>
              <a:t> </a:t>
            </a:r>
            <a:r>
              <a:rPr lang="it-IT" dirty="0" err="1" smtClean="0"/>
              <a:t>initialized</a:t>
            </a:r>
            <a:r>
              <a:rPr lang="it-IT" dirty="0" smtClean="0"/>
              <a:t> to 0 </a:t>
            </a:r>
            <a:r>
              <a:rPr lang="it-IT" dirty="0" err="1" smtClean="0"/>
              <a:t>inserting</a:t>
            </a:r>
            <a:r>
              <a:rPr lang="it-IT" dirty="0" smtClean="0"/>
              <a:t> a new </a:t>
            </a:r>
            <a:r>
              <a:rPr lang="it-IT" dirty="0" err="1" smtClean="0"/>
              <a:t>tuple</a:t>
            </a:r>
            <a:r>
              <a:rPr lang="it-IT" dirty="0" smtClean="0"/>
              <a:t> </a:t>
            </a:r>
            <a:r>
              <a:rPr lang="it-IT" dirty="0" err="1" smtClean="0"/>
              <a:t>into</a:t>
            </a:r>
            <a:r>
              <a:rPr lang="it-IT" dirty="0" smtClean="0"/>
              <a:t> the </a:t>
            </a:r>
            <a:r>
              <a:rPr lang="it-IT" dirty="0" err="1" smtClean="0"/>
              <a:t>optionalProduct_sales</a:t>
            </a:r>
            <a:r>
              <a:rPr lang="it-IT" dirty="0" smtClean="0"/>
              <a:t> </a:t>
            </a:r>
            <a:r>
              <a:rPr lang="it-IT" dirty="0" err="1" smtClean="0"/>
              <a:t>table</a:t>
            </a:r>
            <a:r>
              <a:rPr lang="it-IT" dirty="0" smtClean="0"/>
              <a:t>. </a:t>
            </a:r>
            <a:endParaRPr lang="it-IT" dirty="0"/>
          </a:p>
        </p:txBody>
      </p:sp>
    </p:spTree>
    <p:extLst>
      <p:ext uri="{BB962C8B-B14F-4D97-AF65-F5344CB8AC3E}">
        <p14:creationId xmlns:p14="http://schemas.microsoft.com/office/powerpoint/2010/main" val="32907009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Trigger design &amp; code</a:t>
            </a:r>
          </a:p>
        </p:txBody>
      </p:sp>
      <p:sp>
        <p:nvSpPr>
          <p:cNvPr id="3" name="Content Placeholder 2"/>
          <p:cNvSpPr>
            <a:spLocks noGrp="1"/>
          </p:cNvSpPr>
          <p:nvPr>
            <p:ph idx="1"/>
          </p:nvPr>
        </p:nvSpPr>
        <p:spPr/>
        <p:txBody>
          <a:bodyPr>
            <a:normAutofit fontScale="85000" lnSpcReduction="20000"/>
          </a:bodyPr>
          <a:lstStyle/>
          <a:p>
            <a:r>
              <a:rPr lang="it-IT" dirty="0" err="1"/>
              <a:t>updateSalesSPVP</a:t>
            </a:r>
            <a:endParaRPr lang="it-IT" dirty="0"/>
          </a:p>
          <a:p>
            <a:pPr marL="457200" lvl="1" indent="0">
              <a:buNone/>
            </a:pPr>
            <a:r>
              <a:rPr lang="it-IT" dirty="0" err="1"/>
              <a:t>After</a:t>
            </a:r>
            <a:r>
              <a:rPr lang="it-IT" dirty="0"/>
              <a:t> an </a:t>
            </a:r>
            <a:r>
              <a:rPr lang="it-IT" dirty="0" err="1"/>
              <a:t>insertion</a:t>
            </a:r>
            <a:r>
              <a:rPr lang="it-IT" dirty="0"/>
              <a:t> on the </a:t>
            </a:r>
            <a:r>
              <a:rPr lang="it-IT" dirty="0" err="1"/>
              <a:t>table</a:t>
            </a:r>
            <a:r>
              <a:rPr lang="it-IT" dirty="0"/>
              <a:t> </a:t>
            </a:r>
            <a:r>
              <a:rPr lang="it-IT" dirty="0" err="1"/>
              <a:t>Payment</a:t>
            </a:r>
            <a:r>
              <a:rPr lang="it-IT" dirty="0"/>
              <a:t>, for </a:t>
            </a:r>
            <a:r>
              <a:rPr lang="it-IT" dirty="0" err="1"/>
              <a:t>each</a:t>
            </a:r>
            <a:r>
              <a:rPr lang="it-IT" dirty="0"/>
              <a:t> </a:t>
            </a:r>
            <a:r>
              <a:rPr lang="it-IT" dirty="0" err="1"/>
              <a:t>tuple</a:t>
            </a:r>
            <a:r>
              <a:rPr lang="it-IT" dirty="0"/>
              <a:t>, </a:t>
            </a:r>
            <a:r>
              <a:rPr lang="it-IT" dirty="0" err="1"/>
              <a:t>if</a:t>
            </a:r>
            <a:r>
              <a:rPr lang="it-IT" dirty="0"/>
              <a:t> the </a:t>
            </a:r>
            <a:r>
              <a:rPr lang="it-IT" dirty="0" err="1"/>
              <a:t>payment</a:t>
            </a:r>
            <a:r>
              <a:rPr lang="it-IT" dirty="0"/>
              <a:t> </a:t>
            </a:r>
            <a:r>
              <a:rPr lang="it-IT" dirty="0" err="1"/>
              <a:t>is</a:t>
            </a:r>
            <a:r>
              <a:rPr lang="it-IT" dirty="0"/>
              <a:t> </a:t>
            </a:r>
            <a:r>
              <a:rPr lang="it-IT" dirty="0" err="1"/>
              <a:t>approved</a:t>
            </a:r>
            <a:r>
              <a:rPr lang="it-IT" dirty="0"/>
              <a:t> an update on </a:t>
            </a:r>
            <a:r>
              <a:rPr lang="it-IT" dirty="0" err="1"/>
              <a:t>purchasesPerPackageVP</a:t>
            </a:r>
            <a:r>
              <a:rPr lang="it-IT" dirty="0"/>
              <a:t> </a:t>
            </a:r>
            <a:r>
              <a:rPr lang="it-IT" dirty="0" err="1"/>
              <a:t>is</a:t>
            </a:r>
            <a:r>
              <a:rPr lang="it-IT" dirty="0"/>
              <a:t> </a:t>
            </a:r>
            <a:r>
              <a:rPr lang="it-IT" dirty="0" err="1"/>
              <a:t>issued</a:t>
            </a:r>
            <a:r>
              <a:rPr lang="it-IT" dirty="0"/>
              <a:t> to </a:t>
            </a:r>
            <a:r>
              <a:rPr lang="it-IT" dirty="0" err="1"/>
              <a:t>increment</a:t>
            </a:r>
            <a:r>
              <a:rPr lang="it-IT" dirty="0"/>
              <a:t> the </a:t>
            </a:r>
            <a:r>
              <a:rPr lang="it-IT" dirty="0" err="1"/>
              <a:t>value</a:t>
            </a:r>
            <a:r>
              <a:rPr lang="it-IT" dirty="0"/>
              <a:t> of the sales </a:t>
            </a:r>
            <a:r>
              <a:rPr lang="it-IT" dirty="0" err="1"/>
              <a:t>counter</a:t>
            </a:r>
            <a:r>
              <a:rPr lang="it-IT" dirty="0"/>
              <a:t> </a:t>
            </a:r>
            <a:r>
              <a:rPr lang="it-IT" dirty="0" err="1"/>
              <a:t>related</a:t>
            </a:r>
            <a:r>
              <a:rPr lang="it-IT" dirty="0"/>
              <a:t> to the </a:t>
            </a:r>
            <a:r>
              <a:rPr lang="it-IT" dirty="0" err="1"/>
              <a:t>ServicePackage</a:t>
            </a:r>
            <a:r>
              <a:rPr lang="it-IT" dirty="0"/>
              <a:t> - </a:t>
            </a:r>
            <a:r>
              <a:rPr lang="it-IT" dirty="0" err="1"/>
              <a:t>VaildityPeriod</a:t>
            </a:r>
            <a:r>
              <a:rPr lang="it-IT" dirty="0"/>
              <a:t> </a:t>
            </a:r>
            <a:r>
              <a:rPr lang="it-IT" dirty="0" err="1"/>
              <a:t>couple</a:t>
            </a:r>
            <a:r>
              <a:rPr lang="it-IT" dirty="0"/>
              <a:t> </a:t>
            </a:r>
            <a:r>
              <a:rPr lang="it-IT" dirty="0" err="1"/>
              <a:t>associated</a:t>
            </a:r>
            <a:r>
              <a:rPr lang="it-IT" dirty="0"/>
              <a:t> with the </a:t>
            </a:r>
            <a:r>
              <a:rPr lang="it-IT" dirty="0" err="1"/>
              <a:t>tuple</a:t>
            </a:r>
            <a:r>
              <a:rPr lang="it-IT" dirty="0"/>
              <a:t> </a:t>
            </a:r>
            <a:r>
              <a:rPr lang="it-IT" dirty="0" err="1"/>
              <a:t>inserted</a:t>
            </a:r>
            <a:r>
              <a:rPr lang="it-IT" dirty="0"/>
              <a:t> in </a:t>
            </a:r>
            <a:r>
              <a:rPr lang="it-IT" dirty="0" err="1"/>
              <a:t>Payment</a:t>
            </a:r>
            <a:r>
              <a:rPr lang="it-IT" dirty="0"/>
              <a:t> (</a:t>
            </a:r>
            <a:r>
              <a:rPr lang="it-IT" dirty="0" err="1"/>
              <a:t>through</a:t>
            </a:r>
            <a:r>
              <a:rPr lang="it-IT" dirty="0"/>
              <a:t> the </a:t>
            </a:r>
            <a:r>
              <a:rPr lang="it-IT" dirty="0" err="1"/>
              <a:t>corresponding</a:t>
            </a:r>
            <a:r>
              <a:rPr lang="it-IT" dirty="0"/>
              <a:t> Order </a:t>
            </a:r>
            <a:r>
              <a:rPr lang="it-IT" dirty="0" err="1"/>
              <a:t>tuple</a:t>
            </a:r>
            <a:r>
              <a:rPr lang="it-IT" dirty="0"/>
              <a:t>). </a:t>
            </a:r>
          </a:p>
          <a:p>
            <a:r>
              <a:rPr lang="it-IT" dirty="0" err="1" smtClean="0"/>
              <a:t>updateSalesSPOP</a:t>
            </a:r>
            <a:endParaRPr lang="it-IT" dirty="0"/>
          </a:p>
          <a:p>
            <a:pPr marL="457200" lvl="1" indent="0">
              <a:buNone/>
            </a:pPr>
            <a:r>
              <a:rPr lang="it-IT" dirty="0" err="1"/>
              <a:t>After</a:t>
            </a:r>
            <a:r>
              <a:rPr lang="it-IT" dirty="0"/>
              <a:t> an </a:t>
            </a:r>
            <a:r>
              <a:rPr lang="it-IT" dirty="0" err="1"/>
              <a:t>insertion</a:t>
            </a:r>
            <a:r>
              <a:rPr lang="it-IT" dirty="0"/>
              <a:t> on the </a:t>
            </a:r>
            <a:r>
              <a:rPr lang="it-IT" dirty="0" err="1"/>
              <a:t>table</a:t>
            </a:r>
            <a:r>
              <a:rPr lang="it-IT" dirty="0"/>
              <a:t> </a:t>
            </a:r>
            <a:r>
              <a:rPr lang="it-IT" dirty="0" err="1"/>
              <a:t>Payment</a:t>
            </a:r>
            <a:r>
              <a:rPr lang="it-IT" dirty="0"/>
              <a:t>, for </a:t>
            </a:r>
            <a:r>
              <a:rPr lang="it-IT" dirty="0" err="1"/>
              <a:t>each</a:t>
            </a:r>
            <a:r>
              <a:rPr lang="it-IT" dirty="0"/>
              <a:t> </a:t>
            </a:r>
            <a:r>
              <a:rPr lang="it-IT" dirty="0" err="1"/>
              <a:t>tuple</a:t>
            </a:r>
            <a:r>
              <a:rPr lang="it-IT" dirty="0"/>
              <a:t>, </a:t>
            </a:r>
            <a:r>
              <a:rPr lang="it-IT" dirty="0" err="1"/>
              <a:t>if</a:t>
            </a:r>
            <a:r>
              <a:rPr lang="it-IT" dirty="0"/>
              <a:t> the </a:t>
            </a:r>
            <a:r>
              <a:rPr lang="it-IT" dirty="0" err="1"/>
              <a:t>payment</a:t>
            </a:r>
            <a:r>
              <a:rPr lang="it-IT" dirty="0"/>
              <a:t> </a:t>
            </a:r>
            <a:r>
              <a:rPr lang="it-IT" dirty="0" err="1"/>
              <a:t>is</a:t>
            </a:r>
            <a:r>
              <a:rPr lang="it-IT" dirty="0"/>
              <a:t> </a:t>
            </a:r>
            <a:r>
              <a:rPr lang="it-IT" dirty="0" err="1"/>
              <a:t>approved</a:t>
            </a:r>
            <a:r>
              <a:rPr lang="it-IT" dirty="0"/>
              <a:t> </a:t>
            </a:r>
            <a:r>
              <a:rPr lang="it-IT" dirty="0" smtClean="0"/>
              <a:t>and the </a:t>
            </a:r>
            <a:r>
              <a:rPr lang="it-IT" dirty="0" err="1" smtClean="0"/>
              <a:t>related</a:t>
            </a:r>
            <a:r>
              <a:rPr lang="it-IT" dirty="0" smtClean="0"/>
              <a:t> </a:t>
            </a:r>
            <a:r>
              <a:rPr lang="it-IT" dirty="0" err="1" smtClean="0"/>
              <a:t>order</a:t>
            </a:r>
            <a:r>
              <a:rPr lang="it-IT" dirty="0" smtClean="0"/>
              <a:t> </a:t>
            </a:r>
            <a:r>
              <a:rPr lang="it-IT" dirty="0" err="1" smtClean="0"/>
              <a:t>includes</a:t>
            </a:r>
            <a:r>
              <a:rPr lang="it-IT" dirty="0" smtClean="0"/>
              <a:t> </a:t>
            </a:r>
            <a:r>
              <a:rPr lang="it-IT" dirty="0" err="1" smtClean="0"/>
              <a:t>at</a:t>
            </a:r>
            <a:r>
              <a:rPr lang="it-IT" dirty="0" smtClean="0"/>
              <a:t> </a:t>
            </a:r>
            <a:r>
              <a:rPr lang="it-IT" dirty="0" err="1" smtClean="0"/>
              <a:t>least</a:t>
            </a:r>
            <a:r>
              <a:rPr lang="it-IT" dirty="0" smtClean="0"/>
              <a:t> </a:t>
            </a:r>
            <a:r>
              <a:rPr lang="it-IT" dirty="0" err="1" smtClean="0"/>
              <a:t>one</a:t>
            </a:r>
            <a:r>
              <a:rPr lang="it-IT" dirty="0" smtClean="0"/>
              <a:t> optional </a:t>
            </a:r>
            <a:r>
              <a:rPr lang="it-IT" dirty="0" err="1" smtClean="0"/>
              <a:t>product</a:t>
            </a:r>
            <a:r>
              <a:rPr lang="it-IT" dirty="0" smtClean="0"/>
              <a:t> </a:t>
            </a:r>
            <a:r>
              <a:rPr lang="it-IT" dirty="0" err="1" smtClean="0"/>
              <a:t>then</a:t>
            </a:r>
            <a:r>
              <a:rPr lang="it-IT" dirty="0" smtClean="0"/>
              <a:t> an </a:t>
            </a:r>
            <a:r>
              <a:rPr lang="it-IT" dirty="0"/>
              <a:t>update on </a:t>
            </a:r>
            <a:r>
              <a:rPr lang="it-IT" dirty="0" smtClean="0"/>
              <a:t> </a:t>
            </a:r>
            <a:r>
              <a:rPr lang="it-IT" dirty="0" err="1" smtClean="0"/>
              <a:t>salesSP_OP</a:t>
            </a:r>
            <a:r>
              <a:rPr lang="it-IT" dirty="0" smtClean="0"/>
              <a:t> </a:t>
            </a:r>
            <a:r>
              <a:rPr lang="it-IT" dirty="0" err="1" smtClean="0"/>
              <a:t>is</a:t>
            </a:r>
            <a:r>
              <a:rPr lang="it-IT" dirty="0" smtClean="0"/>
              <a:t> </a:t>
            </a:r>
            <a:r>
              <a:rPr lang="it-IT" dirty="0" err="1"/>
              <a:t>issued</a:t>
            </a:r>
            <a:r>
              <a:rPr lang="it-IT" dirty="0"/>
              <a:t> to </a:t>
            </a:r>
            <a:r>
              <a:rPr lang="it-IT" dirty="0" err="1"/>
              <a:t>increment</a:t>
            </a:r>
            <a:r>
              <a:rPr lang="it-IT" dirty="0"/>
              <a:t> the </a:t>
            </a:r>
            <a:r>
              <a:rPr lang="it-IT" dirty="0" err="1"/>
              <a:t>value</a:t>
            </a:r>
            <a:r>
              <a:rPr lang="it-IT" dirty="0"/>
              <a:t> of the sales </a:t>
            </a:r>
            <a:r>
              <a:rPr lang="it-IT" dirty="0" smtClean="0"/>
              <a:t>with optional </a:t>
            </a:r>
            <a:r>
              <a:rPr lang="it-IT" dirty="0" err="1" smtClean="0"/>
              <a:t>products</a:t>
            </a:r>
            <a:r>
              <a:rPr lang="it-IT" dirty="0" smtClean="0"/>
              <a:t> </a:t>
            </a:r>
            <a:r>
              <a:rPr lang="it-IT" dirty="0" err="1" smtClean="0"/>
              <a:t>counter</a:t>
            </a:r>
            <a:r>
              <a:rPr lang="it-IT" dirty="0" smtClean="0"/>
              <a:t> </a:t>
            </a:r>
            <a:r>
              <a:rPr lang="it-IT" dirty="0" err="1" smtClean="0"/>
              <a:t>corresponding</a:t>
            </a:r>
            <a:r>
              <a:rPr lang="it-IT" dirty="0" smtClean="0"/>
              <a:t> to </a:t>
            </a:r>
            <a:r>
              <a:rPr lang="it-IT" dirty="0"/>
              <a:t>the </a:t>
            </a:r>
            <a:r>
              <a:rPr lang="it-IT" dirty="0" err="1"/>
              <a:t>ServicePackage</a:t>
            </a:r>
            <a:r>
              <a:rPr lang="it-IT" dirty="0"/>
              <a:t> </a:t>
            </a:r>
            <a:r>
              <a:rPr lang="it-IT" dirty="0" err="1" smtClean="0"/>
              <a:t>associated</a:t>
            </a:r>
            <a:r>
              <a:rPr lang="it-IT" dirty="0" smtClean="0"/>
              <a:t> </a:t>
            </a:r>
            <a:r>
              <a:rPr lang="it-IT" dirty="0"/>
              <a:t>with the </a:t>
            </a:r>
            <a:r>
              <a:rPr lang="it-IT" dirty="0" err="1"/>
              <a:t>tuple</a:t>
            </a:r>
            <a:r>
              <a:rPr lang="it-IT" dirty="0"/>
              <a:t> </a:t>
            </a:r>
            <a:r>
              <a:rPr lang="it-IT" dirty="0" err="1"/>
              <a:t>inserted</a:t>
            </a:r>
            <a:r>
              <a:rPr lang="it-IT" dirty="0"/>
              <a:t> in </a:t>
            </a:r>
            <a:r>
              <a:rPr lang="it-IT" dirty="0" err="1"/>
              <a:t>Payment</a:t>
            </a:r>
            <a:r>
              <a:rPr lang="it-IT" dirty="0"/>
              <a:t> (</a:t>
            </a:r>
            <a:r>
              <a:rPr lang="it-IT" dirty="0" err="1"/>
              <a:t>through</a:t>
            </a:r>
            <a:r>
              <a:rPr lang="it-IT" dirty="0"/>
              <a:t> the </a:t>
            </a:r>
            <a:r>
              <a:rPr lang="it-IT" dirty="0" err="1"/>
              <a:t>corresponding</a:t>
            </a:r>
            <a:r>
              <a:rPr lang="it-IT" dirty="0"/>
              <a:t> Order </a:t>
            </a:r>
            <a:r>
              <a:rPr lang="it-IT" dirty="0" err="1"/>
              <a:t>tuple</a:t>
            </a:r>
            <a:r>
              <a:rPr lang="it-IT" dirty="0" smtClean="0"/>
              <a:t>) . The </a:t>
            </a:r>
            <a:r>
              <a:rPr lang="it-IT" dirty="0" err="1" smtClean="0"/>
              <a:t>total</a:t>
            </a:r>
            <a:r>
              <a:rPr lang="it-IT" dirty="0" smtClean="0"/>
              <a:t> </a:t>
            </a:r>
            <a:r>
              <a:rPr lang="it-IT" dirty="0" err="1" smtClean="0"/>
              <a:t>number</a:t>
            </a:r>
            <a:r>
              <a:rPr lang="it-IT" dirty="0" smtClean="0"/>
              <a:t> of optional </a:t>
            </a:r>
            <a:r>
              <a:rPr lang="it-IT" dirty="0" err="1" smtClean="0"/>
              <a:t>products</a:t>
            </a:r>
            <a:r>
              <a:rPr lang="it-IT" dirty="0" smtClean="0"/>
              <a:t> </a:t>
            </a:r>
            <a:r>
              <a:rPr lang="it-IT" dirty="0" err="1" smtClean="0"/>
              <a:t>ever</a:t>
            </a:r>
            <a:r>
              <a:rPr lang="it-IT" dirty="0" smtClean="0"/>
              <a:t> </a:t>
            </a:r>
            <a:r>
              <a:rPr lang="it-IT" dirty="0" err="1" smtClean="0"/>
              <a:t>sold</a:t>
            </a:r>
            <a:r>
              <a:rPr lang="it-IT" dirty="0" smtClean="0"/>
              <a:t> with the </a:t>
            </a:r>
            <a:r>
              <a:rPr lang="it-IT" dirty="0" err="1" smtClean="0"/>
              <a:t>given</a:t>
            </a:r>
            <a:r>
              <a:rPr lang="it-IT" dirty="0" smtClean="0"/>
              <a:t> service package </a:t>
            </a:r>
            <a:r>
              <a:rPr lang="it-IT" dirty="0" err="1" smtClean="0"/>
              <a:t>is</a:t>
            </a:r>
            <a:r>
              <a:rPr lang="it-IT" dirty="0" smtClean="0"/>
              <a:t> </a:t>
            </a:r>
            <a:r>
              <a:rPr lang="it-IT" dirty="0" err="1" smtClean="0"/>
              <a:t>incremented</a:t>
            </a:r>
            <a:r>
              <a:rPr lang="it-IT" dirty="0" smtClean="0"/>
              <a:t> </a:t>
            </a:r>
            <a:r>
              <a:rPr lang="it-IT" dirty="0" err="1" smtClean="0"/>
              <a:t>as</a:t>
            </a:r>
            <a:r>
              <a:rPr lang="it-IT" dirty="0" smtClean="0"/>
              <a:t> </a:t>
            </a:r>
            <a:r>
              <a:rPr lang="it-IT" dirty="0" err="1" smtClean="0"/>
              <a:t>well</a:t>
            </a:r>
            <a:r>
              <a:rPr lang="it-IT" dirty="0" smtClean="0"/>
              <a:t>. </a:t>
            </a:r>
            <a:r>
              <a:rPr lang="it-IT" dirty="0" err="1" smtClean="0"/>
              <a:t>Moreover</a:t>
            </a:r>
            <a:r>
              <a:rPr lang="it-IT" dirty="0" smtClean="0"/>
              <a:t>, a </a:t>
            </a:r>
            <a:r>
              <a:rPr lang="it-IT" dirty="0" err="1" smtClean="0"/>
              <a:t>stored</a:t>
            </a:r>
            <a:r>
              <a:rPr lang="it-IT" dirty="0" smtClean="0"/>
              <a:t> procedure </a:t>
            </a:r>
            <a:r>
              <a:rPr lang="it-IT" dirty="0" err="1" smtClean="0"/>
              <a:t>is</a:t>
            </a:r>
            <a:r>
              <a:rPr lang="it-IT" dirty="0" smtClean="0"/>
              <a:t> </a:t>
            </a:r>
            <a:r>
              <a:rPr lang="it-IT" dirty="0" err="1" smtClean="0"/>
              <a:t>called</a:t>
            </a:r>
            <a:r>
              <a:rPr lang="it-IT" dirty="0"/>
              <a:t> </a:t>
            </a:r>
            <a:r>
              <a:rPr lang="it-IT" dirty="0" smtClean="0"/>
              <a:t>to </a:t>
            </a:r>
            <a:r>
              <a:rPr lang="it-IT" dirty="0" err="1" smtClean="0"/>
              <a:t>align</a:t>
            </a:r>
            <a:r>
              <a:rPr lang="it-IT" dirty="0" smtClean="0"/>
              <a:t> the </a:t>
            </a:r>
            <a:r>
              <a:rPr lang="it-IT" dirty="0" err="1" smtClean="0"/>
              <a:t>content</a:t>
            </a:r>
            <a:r>
              <a:rPr lang="it-IT" dirty="0" smtClean="0"/>
              <a:t> of the </a:t>
            </a:r>
            <a:r>
              <a:rPr lang="it-IT" dirty="0" err="1" smtClean="0"/>
              <a:t>optionalProduct_sales</a:t>
            </a:r>
            <a:r>
              <a:rPr lang="it-IT" dirty="0" smtClean="0"/>
              <a:t> </a:t>
            </a:r>
            <a:r>
              <a:rPr lang="it-IT" dirty="0" err="1" smtClean="0"/>
              <a:t>table</a:t>
            </a:r>
            <a:r>
              <a:rPr lang="it-IT" dirty="0" smtClean="0"/>
              <a:t>. More </a:t>
            </a:r>
            <a:r>
              <a:rPr lang="it-IT" dirty="0" err="1" smtClean="0"/>
              <a:t>specifically</a:t>
            </a:r>
            <a:r>
              <a:rPr lang="it-IT" dirty="0" smtClean="0"/>
              <a:t>, for </a:t>
            </a:r>
            <a:r>
              <a:rPr lang="it-IT" dirty="0" err="1" smtClean="0"/>
              <a:t>each</a:t>
            </a:r>
            <a:r>
              <a:rPr lang="it-IT" dirty="0" smtClean="0"/>
              <a:t> optional </a:t>
            </a:r>
            <a:r>
              <a:rPr lang="it-IT" dirty="0" err="1" smtClean="0"/>
              <a:t>product</a:t>
            </a:r>
            <a:r>
              <a:rPr lang="it-IT" dirty="0" smtClean="0"/>
              <a:t> </a:t>
            </a:r>
            <a:r>
              <a:rPr lang="it-IT" dirty="0" err="1" smtClean="0"/>
              <a:t>associated</a:t>
            </a:r>
            <a:r>
              <a:rPr lang="it-IT" dirty="0" smtClean="0"/>
              <a:t> with the </a:t>
            </a:r>
            <a:r>
              <a:rPr lang="it-IT" dirty="0" err="1" smtClean="0"/>
              <a:t>accepted</a:t>
            </a:r>
            <a:r>
              <a:rPr lang="it-IT" dirty="0" smtClean="0"/>
              <a:t> </a:t>
            </a:r>
            <a:r>
              <a:rPr lang="it-IT" dirty="0" err="1" smtClean="0"/>
              <a:t>order</a:t>
            </a:r>
            <a:r>
              <a:rPr lang="it-IT" dirty="0" smtClean="0"/>
              <a:t>, the </a:t>
            </a:r>
            <a:r>
              <a:rPr lang="it-IT" dirty="0" err="1" smtClean="0"/>
              <a:t>counter</a:t>
            </a:r>
            <a:r>
              <a:rPr lang="it-IT" dirty="0" smtClean="0"/>
              <a:t> of the sales of the </a:t>
            </a:r>
            <a:r>
              <a:rPr lang="it-IT" dirty="0" err="1" smtClean="0"/>
              <a:t>product</a:t>
            </a:r>
            <a:r>
              <a:rPr lang="it-IT" dirty="0" smtClean="0"/>
              <a:t> </a:t>
            </a:r>
            <a:r>
              <a:rPr lang="it-IT" dirty="0" err="1" smtClean="0"/>
              <a:t>is</a:t>
            </a:r>
            <a:r>
              <a:rPr lang="it-IT" dirty="0" smtClean="0"/>
              <a:t> </a:t>
            </a:r>
            <a:r>
              <a:rPr lang="it-IT" dirty="0" err="1" smtClean="0"/>
              <a:t>incremented</a:t>
            </a:r>
            <a:r>
              <a:rPr lang="it-IT" dirty="0" smtClean="0"/>
              <a:t> by </a:t>
            </a:r>
            <a:r>
              <a:rPr lang="it-IT" dirty="0" err="1" smtClean="0"/>
              <a:t>one</a:t>
            </a:r>
            <a:r>
              <a:rPr lang="it-IT" dirty="0" smtClean="0"/>
              <a:t>. </a:t>
            </a:r>
            <a:endParaRPr lang="it-IT" dirty="0"/>
          </a:p>
        </p:txBody>
      </p:sp>
    </p:spTree>
    <p:extLst>
      <p:ext uri="{BB962C8B-B14F-4D97-AF65-F5344CB8AC3E}">
        <p14:creationId xmlns:p14="http://schemas.microsoft.com/office/powerpoint/2010/main" val="3994006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t-IT" dirty="0"/>
              <a:t>ORM design</a:t>
            </a:r>
          </a:p>
        </p:txBody>
      </p:sp>
    </p:spTree>
    <p:extLst>
      <p:ext uri="{BB962C8B-B14F-4D97-AF65-F5344CB8AC3E}">
        <p14:creationId xmlns:p14="http://schemas.microsoft.com/office/powerpoint/2010/main" val="15505619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Relationship Auditing - Consumer </a:t>
            </a:r>
            <a:endParaRPr lang="en-GB" dirty="0"/>
          </a:p>
        </p:txBody>
      </p:sp>
      <p:sp>
        <p:nvSpPr>
          <p:cNvPr id="5" name="Content Placeholder 4"/>
          <p:cNvSpPr>
            <a:spLocks noGrp="1"/>
          </p:cNvSpPr>
          <p:nvPr>
            <p:ph sz="half" idx="2"/>
          </p:nvPr>
        </p:nvSpPr>
        <p:spPr>
          <a:xfrm>
            <a:off x="4680479" y="1540224"/>
            <a:ext cx="3886200" cy="4351338"/>
          </a:xfrm>
        </p:spPr>
        <p:txBody>
          <a:bodyPr>
            <a:normAutofit/>
          </a:bodyPr>
          <a:lstStyle/>
          <a:p>
            <a:r>
              <a:rPr lang="en-GB" dirty="0"/>
              <a:t>A </a:t>
            </a:r>
            <a:r>
              <a:rPr lang="en-GB" dirty="0">
                <a:sym typeface="Wingdings" panose="05000000000000000000" pitchFamily="2" charset="2"/>
              </a:rPr>
              <a:t></a:t>
            </a:r>
            <a:r>
              <a:rPr lang="en-GB" dirty="0"/>
              <a:t> B … describe ORM here</a:t>
            </a:r>
          </a:p>
          <a:p>
            <a:pPr lvl="1"/>
            <a:r>
              <a:rPr lang="en-GB" dirty="0" smtClean="0"/>
              <a:t>The relationship is marked by means of a @</a:t>
            </a:r>
            <a:r>
              <a:rPr lang="en-GB" dirty="0" err="1"/>
              <a:t>O</a:t>
            </a:r>
            <a:r>
              <a:rPr lang="en-GB" dirty="0" err="1" smtClean="0"/>
              <a:t>neToOne</a:t>
            </a:r>
            <a:r>
              <a:rPr lang="en-GB" dirty="0" smtClean="0"/>
              <a:t> tag </a:t>
            </a:r>
            <a:endParaRPr lang="en-GB" dirty="0"/>
          </a:p>
          <a:p>
            <a:r>
              <a:rPr lang="en-GB" dirty="0"/>
              <a:t>B </a:t>
            </a:r>
            <a:r>
              <a:rPr lang="en-GB" dirty="0">
                <a:sym typeface="Wingdings" panose="05000000000000000000" pitchFamily="2" charset="2"/>
              </a:rPr>
              <a:t> A … describe ORM here</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Consumer</a:t>
            </a:r>
            <a:endParaRPr lang="en-GB" dirty="0"/>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Auditing</a:t>
            </a:r>
            <a:endParaRPr lang="en-GB" dirty="0"/>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smtClean="0"/>
              <a:t>0:1</a:t>
            </a:r>
            <a:endParaRPr lang="en-GB" dirty="0"/>
          </a:p>
        </p:txBody>
      </p:sp>
      <p:sp>
        <p:nvSpPr>
          <p:cNvPr id="12" name="TextBox 11"/>
          <p:cNvSpPr txBox="1"/>
          <p:nvPr/>
        </p:nvSpPr>
        <p:spPr>
          <a:xfrm>
            <a:off x="1824778" y="2110612"/>
            <a:ext cx="481222" cy="369332"/>
          </a:xfrm>
          <a:prstGeom prst="rect">
            <a:avLst/>
          </a:prstGeom>
          <a:noFill/>
        </p:spPr>
        <p:txBody>
          <a:bodyPr wrap="none" rtlCol="0">
            <a:spAutoFit/>
          </a:bodyPr>
          <a:lstStyle/>
          <a:p>
            <a:r>
              <a:rPr lang="en-GB" dirty="0"/>
              <a:t>1</a:t>
            </a:r>
            <a:r>
              <a:rPr lang="en-GB" dirty="0" smtClean="0"/>
              <a:t>:1</a:t>
            </a:r>
            <a:endParaRPr lang="en-GB" dirty="0"/>
          </a:p>
        </p:txBody>
      </p:sp>
      <p:sp>
        <p:nvSpPr>
          <p:cNvPr id="13" name="TextBox 12"/>
          <p:cNvSpPr txBox="1"/>
          <p:nvPr/>
        </p:nvSpPr>
        <p:spPr>
          <a:xfrm>
            <a:off x="1619446" y="1355558"/>
            <a:ext cx="1436804" cy="369332"/>
          </a:xfrm>
          <a:prstGeom prst="rect">
            <a:avLst/>
          </a:prstGeom>
          <a:noFill/>
        </p:spPr>
        <p:txBody>
          <a:bodyPr wrap="none" rtlCol="0">
            <a:spAutoFit/>
          </a:bodyPr>
          <a:lstStyle/>
          <a:p>
            <a:r>
              <a:rPr lang="en-GB" dirty="0"/>
              <a:t>responsibility</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1011177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Relationship </a:t>
            </a:r>
            <a:r>
              <a:rPr lang="en-GB" dirty="0" smtClean="0"/>
              <a:t>Consumer</a:t>
            </a:r>
            <a:r>
              <a:rPr lang="en-GB" dirty="0" smtClean="0"/>
              <a:t> </a:t>
            </a:r>
            <a:r>
              <a:rPr lang="en-GB" dirty="0" smtClean="0"/>
              <a:t>- </a:t>
            </a:r>
            <a:r>
              <a:rPr lang="en-GB" dirty="0" smtClean="0"/>
              <a:t>Order</a:t>
            </a:r>
            <a:endParaRPr lang="en-GB" dirty="0"/>
          </a:p>
        </p:txBody>
      </p:sp>
      <p:sp>
        <p:nvSpPr>
          <p:cNvPr id="5" name="Content Placeholder 4"/>
          <p:cNvSpPr>
            <a:spLocks noGrp="1"/>
          </p:cNvSpPr>
          <p:nvPr>
            <p:ph sz="half" idx="2"/>
          </p:nvPr>
        </p:nvSpPr>
        <p:spPr>
          <a:xfrm>
            <a:off x="4680479" y="1540224"/>
            <a:ext cx="3886200" cy="4351338"/>
          </a:xfrm>
        </p:spPr>
        <p:txBody>
          <a:bodyPr>
            <a:normAutofit/>
          </a:bodyPr>
          <a:lstStyle/>
          <a:p>
            <a:r>
              <a:rPr lang="en-GB" dirty="0"/>
              <a:t>A </a:t>
            </a:r>
            <a:r>
              <a:rPr lang="en-GB" dirty="0">
                <a:sym typeface="Wingdings" panose="05000000000000000000" pitchFamily="2" charset="2"/>
              </a:rPr>
              <a:t></a:t>
            </a:r>
            <a:r>
              <a:rPr lang="en-GB" dirty="0"/>
              <a:t> B … describe ORM here</a:t>
            </a:r>
          </a:p>
          <a:p>
            <a:pPr lvl="1"/>
            <a:r>
              <a:rPr lang="en-GB" dirty="0" smtClean="0"/>
              <a:t>The relationship is marked by means of a @</a:t>
            </a:r>
            <a:r>
              <a:rPr lang="en-GB" dirty="0" err="1"/>
              <a:t>O</a:t>
            </a:r>
            <a:r>
              <a:rPr lang="en-GB" dirty="0" err="1" smtClean="0"/>
              <a:t>neToOne</a:t>
            </a:r>
            <a:r>
              <a:rPr lang="en-GB" dirty="0" smtClean="0"/>
              <a:t> tag </a:t>
            </a:r>
            <a:endParaRPr lang="en-GB" dirty="0"/>
          </a:p>
          <a:p>
            <a:r>
              <a:rPr lang="en-GB" dirty="0"/>
              <a:t>B </a:t>
            </a:r>
            <a:r>
              <a:rPr lang="en-GB" dirty="0">
                <a:sym typeface="Wingdings" panose="05000000000000000000" pitchFamily="2" charset="2"/>
              </a:rPr>
              <a:t> A … describe ORM here</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Consumer</a:t>
            </a:r>
            <a:endParaRPr lang="en-GB" dirty="0"/>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Order</a:t>
            </a:r>
            <a:endParaRPr lang="en-GB" dirty="0"/>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6030" cy="369332"/>
          </a:xfrm>
          <a:prstGeom prst="rect">
            <a:avLst/>
          </a:prstGeom>
          <a:noFill/>
        </p:spPr>
        <p:txBody>
          <a:bodyPr wrap="none" rtlCol="0">
            <a:spAutoFit/>
          </a:bodyPr>
          <a:lstStyle/>
          <a:p>
            <a:r>
              <a:rPr lang="en-GB" dirty="0" smtClean="0"/>
              <a:t>0:n</a:t>
            </a:r>
            <a:endParaRPr lang="en-GB" dirty="0"/>
          </a:p>
        </p:txBody>
      </p:sp>
      <p:sp>
        <p:nvSpPr>
          <p:cNvPr id="12" name="TextBox 11"/>
          <p:cNvSpPr txBox="1"/>
          <p:nvPr/>
        </p:nvSpPr>
        <p:spPr>
          <a:xfrm>
            <a:off x="1824778" y="2110612"/>
            <a:ext cx="481222" cy="369332"/>
          </a:xfrm>
          <a:prstGeom prst="rect">
            <a:avLst/>
          </a:prstGeom>
          <a:noFill/>
        </p:spPr>
        <p:txBody>
          <a:bodyPr wrap="none" rtlCol="0">
            <a:spAutoFit/>
          </a:bodyPr>
          <a:lstStyle/>
          <a:p>
            <a:r>
              <a:rPr lang="en-GB" dirty="0" smtClean="0"/>
              <a:t>1:</a:t>
            </a:r>
            <a:r>
              <a:rPr lang="en-GB" dirty="0" smtClean="0"/>
              <a:t>1</a:t>
            </a:r>
            <a:endParaRPr lang="en-GB" dirty="0"/>
          </a:p>
        </p:txBody>
      </p:sp>
      <p:sp>
        <p:nvSpPr>
          <p:cNvPr id="13" name="TextBox 12"/>
          <p:cNvSpPr txBox="1"/>
          <p:nvPr/>
        </p:nvSpPr>
        <p:spPr>
          <a:xfrm>
            <a:off x="1619446" y="1355558"/>
            <a:ext cx="1436804" cy="369332"/>
          </a:xfrm>
          <a:prstGeom prst="rect">
            <a:avLst/>
          </a:prstGeom>
          <a:noFill/>
        </p:spPr>
        <p:txBody>
          <a:bodyPr wrap="none" rtlCol="0">
            <a:spAutoFit/>
          </a:bodyPr>
          <a:lstStyle/>
          <a:p>
            <a:r>
              <a:rPr lang="en-GB" dirty="0"/>
              <a:t>responsibility</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391322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Index</a:t>
            </a:r>
          </a:p>
        </p:txBody>
      </p:sp>
      <p:sp>
        <p:nvSpPr>
          <p:cNvPr id="3" name="Content Placeholder 2"/>
          <p:cNvSpPr>
            <a:spLocks noGrp="1"/>
          </p:cNvSpPr>
          <p:nvPr>
            <p:ph idx="1"/>
          </p:nvPr>
        </p:nvSpPr>
        <p:spPr/>
        <p:txBody>
          <a:bodyPr>
            <a:normAutofit fontScale="92500" lnSpcReduction="10000"/>
          </a:bodyPr>
          <a:lstStyle/>
          <a:p>
            <a:r>
              <a:rPr lang="it-IT" sz="2400" dirty="0"/>
              <a:t>Specification</a:t>
            </a:r>
          </a:p>
          <a:p>
            <a:pPr lvl="1"/>
            <a:r>
              <a:rPr lang="it-IT" sz="2000" dirty="0"/>
              <a:t>Revision of the specifications (if needed)</a:t>
            </a:r>
          </a:p>
          <a:p>
            <a:r>
              <a:rPr lang="it-IT" sz="2400" dirty="0"/>
              <a:t>Conceptual (ER) and logical data models</a:t>
            </a:r>
          </a:p>
          <a:p>
            <a:pPr lvl="1"/>
            <a:r>
              <a:rPr lang="it-IT" sz="2000" dirty="0"/>
              <a:t>Explanation of the ER diagram (if needed)</a:t>
            </a:r>
          </a:p>
          <a:p>
            <a:pPr lvl="1"/>
            <a:r>
              <a:rPr lang="it-IT" sz="2000" dirty="0"/>
              <a:t>Explanation of the logical model (if needed)</a:t>
            </a:r>
          </a:p>
          <a:p>
            <a:r>
              <a:rPr lang="it-IT" sz="2400" dirty="0"/>
              <a:t>Trigger design and code</a:t>
            </a:r>
          </a:p>
          <a:p>
            <a:r>
              <a:rPr lang="it-IT" sz="2400" dirty="0"/>
              <a:t>ORM relationship design with explanations</a:t>
            </a:r>
          </a:p>
          <a:p>
            <a:r>
              <a:rPr lang="it-IT" sz="2400" dirty="0"/>
              <a:t>Entities code</a:t>
            </a:r>
          </a:p>
          <a:p>
            <a:r>
              <a:rPr lang="it-IT" sz="2400" dirty="0"/>
              <a:t>Interface diagrams or functional analysis of the specifications</a:t>
            </a:r>
          </a:p>
          <a:p>
            <a:r>
              <a:rPr lang="it-IT" sz="2400" dirty="0"/>
              <a:t>List of components</a:t>
            </a:r>
          </a:p>
          <a:p>
            <a:pPr lvl="1"/>
            <a:r>
              <a:rPr lang="it-IT" sz="2000" dirty="0"/>
              <a:t>Motivations of the components design (if needed)</a:t>
            </a:r>
          </a:p>
          <a:p>
            <a:r>
              <a:rPr lang="it-IT" sz="2400" dirty="0"/>
              <a:t>UML sequence diagrams (optional, only for salient events)</a:t>
            </a:r>
          </a:p>
          <a:p>
            <a:endParaRPr lang="it-IT" sz="2400" dirty="0"/>
          </a:p>
          <a:p>
            <a:endParaRPr lang="it-IT" sz="2400" dirty="0"/>
          </a:p>
        </p:txBody>
      </p:sp>
    </p:spTree>
    <p:extLst>
      <p:ext uri="{BB962C8B-B14F-4D97-AF65-F5344CB8AC3E}">
        <p14:creationId xmlns:p14="http://schemas.microsoft.com/office/powerpoint/2010/main" val="31839506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161" y="146298"/>
            <a:ext cx="7886700" cy="1325563"/>
          </a:xfrm>
        </p:spPr>
        <p:txBody>
          <a:bodyPr>
            <a:normAutofit/>
          </a:bodyPr>
          <a:lstStyle/>
          <a:p>
            <a:r>
              <a:rPr lang="en-GB" dirty="0" smtClean="0"/>
              <a:t>Relationship </a:t>
            </a:r>
            <a:r>
              <a:rPr lang="en-GB" dirty="0" err="1" smtClean="0"/>
              <a:t>ServiceActivationSchedule</a:t>
            </a:r>
            <a:r>
              <a:rPr lang="en-GB" dirty="0" smtClean="0"/>
              <a:t> </a:t>
            </a:r>
            <a:r>
              <a:rPr lang="en-GB" dirty="0" smtClean="0"/>
              <a:t>- </a:t>
            </a:r>
            <a:r>
              <a:rPr lang="en-GB" dirty="0" smtClean="0"/>
              <a:t>Order</a:t>
            </a:r>
            <a:endParaRPr lang="en-GB" dirty="0"/>
          </a:p>
        </p:txBody>
      </p:sp>
      <p:sp>
        <p:nvSpPr>
          <p:cNvPr id="5" name="Content Placeholder 4"/>
          <p:cNvSpPr>
            <a:spLocks noGrp="1"/>
          </p:cNvSpPr>
          <p:nvPr>
            <p:ph sz="half" idx="2"/>
          </p:nvPr>
        </p:nvSpPr>
        <p:spPr>
          <a:xfrm>
            <a:off x="4680479" y="1540224"/>
            <a:ext cx="3886200" cy="4351338"/>
          </a:xfrm>
        </p:spPr>
        <p:txBody>
          <a:bodyPr>
            <a:normAutofit/>
          </a:bodyPr>
          <a:lstStyle/>
          <a:p>
            <a:r>
              <a:rPr lang="en-GB" dirty="0"/>
              <a:t>A </a:t>
            </a:r>
            <a:r>
              <a:rPr lang="en-GB" dirty="0">
                <a:sym typeface="Wingdings" panose="05000000000000000000" pitchFamily="2" charset="2"/>
              </a:rPr>
              <a:t></a:t>
            </a:r>
            <a:r>
              <a:rPr lang="en-GB" dirty="0"/>
              <a:t> B … describe ORM here</a:t>
            </a:r>
          </a:p>
          <a:p>
            <a:pPr lvl="1"/>
            <a:r>
              <a:rPr lang="en-GB" dirty="0" smtClean="0"/>
              <a:t>The relationship is marked by means of a @</a:t>
            </a:r>
            <a:r>
              <a:rPr lang="en-GB" dirty="0" err="1"/>
              <a:t>O</a:t>
            </a:r>
            <a:r>
              <a:rPr lang="en-GB" dirty="0" err="1" smtClean="0"/>
              <a:t>neToOne</a:t>
            </a:r>
            <a:r>
              <a:rPr lang="en-GB" dirty="0" smtClean="0"/>
              <a:t> tag </a:t>
            </a:r>
            <a:endParaRPr lang="en-GB" dirty="0"/>
          </a:p>
          <a:p>
            <a:r>
              <a:rPr lang="en-GB" dirty="0"/>
              <a:t>B </a:t>
            </a:r>
            <a:r>
              <a:rPr lang="en-GB" dirty="0">
                <a:sym typeface="Wingdings" panose="05000000000000000000" pitchFamily="2" charset="2"/>
              </a:rPr>
              <a:t> A … describe ORM here</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Order</a:t>
            </a:r>
            <a:endParaRPr lang="en-GB" dirty="0"/>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SAS</a:t>
            </a:r>
            <a:endParaRPr lang="en-GB" dirty="0"/>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0</a:t>
            </a:r>
            <a:r>
              <a:rPr lang="en-GB" dirty="0" smtClean="0"/>
              <a:t>:1</a:t>
            </a:r>
            <a:endParaRPr lang="en-GB" dirty="0"/>
          </a:p>
        </p:txBody>
      </p:sp>
      <p:sp>
        <p:nvSpPr>
          <p:cNvPr id="12" name="TextBox 11"/>
          <p:cNvSpPr txBox="1"/>
          <p:nvPr/>
        </p:nvSpPr>
        <p:spPr>
          <a:xfrm>
            <a:off x="1824778" y="2110612"/>
            <a:ext cx="481222" cy="369332"/>
          </a:xfrm>
          <a:prstGeom prst="rect">
            <a:avLst/>
          </a:prstGeom>
          <a:noFill/>
        </p:spPr>
        <p:txBody>
          <a:bodyPr wrap="none" rtlCol="0">
            <a:spAutoFit/>
          </a:bodyPr>
          <a:lstStyle/>
          <a:p>
            <a:r>
              <a:rPr lang="en-GB" dirty="0" smtClean="0"/>
              <a:t>1:1</a:t>
            </a:r>
            <a:endParaRPr lang="en-GB" dirty="0"/>
          </a:p>
        </p:txBody>
      </p:sp>
      <p:sp>
        <p:nvSpPr>
          <p:cNvPr id="13" name="TextBox 12"/>
          <p:cNvSpPr txBox="1"/>
          <p:nvPr/>
        </p:nvSpPr>
        <p:spPr>
          <a:xfrm>
            <a:off x="1619446" y="1355558"/>
            <a:ext cx="1436804" cy="369332"/>
          </a:xfrm>
          <a:prstGeom prst="rect">
            <a:avLst/>
          </a:prstGeom>
          <a:noFill/>
        </p:spPr>
        <p:txBody>
          <a:bodyPr wrap="none" rtlCol="0">
            <a:spAutoFit/>
          </a:bodyPr>
          <a:lstStyle/>
          <a:p>
            <a:r>
              <a:rPr lang="en-GB" dirty="0"/>
              <a:t>responsibility</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14535758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Relationship </a:t>
            </a:r>
            <a:r>
              <a:rPr lang="en-GB" dirty="0" smtClean="0"/>
              <a:t>Order</a:t>
            </a:r>
            <a:r>
              <a:rPr lang="en-GB" dirty="0" smtClean="0"/>
              <a:t> </a:t>
            </a:r>
            <a:r>
              <a:rPr lang="en-GB" dirty="0" smtClean="0"/>
              <a:t>- </a:t>
            </a:r>
            <a:r>
              <a:rPr lang="en-GB" dirty="0" err="1" smtClean="0"/>
              <a:t>ValidityPeriod</a:t>
            </a:r>
            <a:r>
              <a:rPr lang="en-GB" dirty="0" smtClean="0"/>
              <a:t> </a:t>
            </a:r>
            <a:endParaRPr lang="en-GB" dirty="0"/>
          </a:p>
        </p:txBody>
      </p:sp>
      <p:sp>
        <p:nvSpPr>
          <p:cNvPr id="5" name="Content Placeholder 4"/>
          <p:cNvSpPr>
            <a:spLocks noGrp="1"/>
          </p:cNvSpPr>
          <p:nvPr>
            <p:ph sz="half" idx="2"/>
          </p:nvPr>
        </p:nvSpPr>
        <p:spPr>
          <a:xfrm>
            <a:off x="4680479" y="1540224"/>
            <a:ext cx="3886200" cy="4351338"/>
          </a:xfrm>
        </p:spPr>
        <p:txBody>
          <a:bodyPr>
            <a:normAutofit/>
          </a:bodyPr>
          <a:lstStyle/>
          <a:p>
            <a:r>
              <a:rPr lang="en-GB" dirty="0"/>
              <a:t>A </a:t>
            </a:r>
            <a:r>
              <a:rPr lang="en-GB" dirty="0">
                <a:sym typeface="Wingdings" panose="05000000000000000000" pitchFamily="2" charset="2"/>
              </a:rPr>
              <a:t></a:t>
            </a:r>
            <a:r>
              <a:rPr lang="en-GB" dirty="0"/>
              <a:t> B … describe ORM here</a:t>
            </a:r>
          </a:p>
          <a:p>
            <a:pPr lvl="1"/>
            <a:r>
              <a:rPr lang="en-GB" dirty="0" smtClean="0"/>
              <a:t>The relationship is marked by means of a @</a:t>
            </a:r>
            <a:r>
              <a:rPr lang="en-GB" dirty="0" err="1"/>
              <a:t>O</a:t>
            </a:r>
            <a:r>
              <a:rPr lang="en-GB" dirty="0" err="1" smtClean="0"/>
              <a:t>neToOne</a:t>
            </a:r>
            <a:r>
              <a:rPr lang="en-GB" dirty="0" smtClean="0"/>
              <a:t> tag </a:t>
            </a:r>
            <a:endParaRPr lang="en-GB" dirty="0"/>
          </a:p>
          <a:p>
            <a:r>
              <a:rPr lang="en-GB" dirty="0"/>
              <a:t>B </a:t>
            </a:r>
            <a:r>
              <a:rPr lang="en-GB" dirty="0">
                <a:sym typeface="Wingdings" panose="05000000000000000000" pitchFamily="2" charset="2"/>
              </a:rPr>
              <a:t> A … describe ORM here</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smtClean="0"/>
              <a:t>ValidityPeriod</a:t>
            </a:r>
            <a:endParaRPr lang="en-GB" dirty="0"/>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Order</a:t>
            </a:r>
            <a:endParaRPr lang="en-GB" dirty="0"/>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6030" cy="369332"/>
          </a:xfrm>
          <a:prstGeom prst="rect">
            <a:avLst/>
          </a:prstGeom>
          <a:noFill/>
        </p:spPr>
        <p:txBody>
          <a:bodyPr wrap="none" rtlCol="0">
            <a:spAutoFit/>
          </a:bodyPr>
          <a:lstStyle/>
          <a:p>
            <a:r>
              <a:rPr lang="en-GB" dirty="0"/>
              <a:t>0</a:t>
            </a:r>
            <a:r>
              <a:rPr lang="en-GB" dirty="0" smtClean="0"/>
              <a:t>:n</a:t>
            </a:r>
            <a:endParaRPr lang="en-GB" dirty="0"/>
          </a:p>
        </p:txBody>
      </p:sp>
      <p:sp>
        <p:nvSpPr>
          <p:cNvPr id="12" name="TextBox 11"/>
          <p:cNvSpPr txBox="1"/>
          <p:nvPr/>
        </p:nvSpPr>
        <p:spPr>
          <a:xfrm>
            <a:off x="1824778" y="2110612"/>
            <a:ext cx="481222" cy="369332"/>
          </a:xfrm>
          <a:prstGeom prst="rect">
            <a:avLst/>
          </a:prstGeom>
          <a:noFill/>
        </p:spPr>
        <p:txBody>
          <a:bodyPr wrap="none" rtlCol="0">
            <a:spAutoFit/>
          </a:bodyPr>
          <a:lstStyle/>
          <a:p>
            <a:r>
              <a:rPr lang="en-GB" dirty="0"/>
              <a:t>1</a:t>
            </a:r>
            <a:r>
              <a:rPr lang="en-GB" dirty="0" smtClean="0"/>
              <a:t>:1</a:t>
            </a:r>
            <a:endParaRPr lang="en-GB" dirty="0"/>
          </a:p>
        </p:txBody>
      </p:sp>
      <p:sp>
        <p:nvSpPr>
          <p:cNvPr id="13" name="TextBox 12"/>
          <p:cNvSpPr txBox="1"/>
          <p:nvPr/>
        </p:nvSpPr>
        <p:spPr>
          <a:xfrm>
            <a:off x="1619446" y="1355558"/>
            <a:ext cx="1436804" cy="369332"/>
          </a:xfrm>
          <a:prstGeom prst="rect">
            <a:avLst/>
          </a:prstGeom>
          <a:noFill/>
        </p:spPr>
        <p:txBody>
          <a:bodyPr wrap="none" rtlCol="0">
            <a:spAutoFit/>
          </a:bodyPr>
          <a:lstStyle/>
          <a:p>
            <a:r>
              <a:rPr lang="en-GB" dirty="0"/>
              <a:t>responsibility</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41375896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645" y="221350"/>
            <a:ext cx="7886700" cy="1325563"/>
          </a:xfrm>
        </p:spPr>
        <p:txBody>
          <a:bodyPr/>
          <a:lstStyle/>
          <a:p>
            <a:r>
              <a:rPr lang="en-GB" dirty="0" smtClean="0"/>
              <a:t>Relationship </a:t>
            </a:r>
            <a:r>
              <a:rPr lang="en-GB" dirty="0" smtClean="0"/>
              <a:t>Order</a:t>
            </a:r>
            <a:r>
              <a:rPr lang="en-GB" dirty="0" smtClean="0"/>
              <a:t> </a:t>
            </a:r>
            <a:r>
              <a:rPr lang="en-GB" dirty="0" smtClean="0"/>
              <a:t>- </a:t>
            </a:r>
            <a:r>
              <a:rPr lang="en-GB" dirty="0" err="1" smtClean="0"/>
              <a:t>ServicePackage</a:t>
            </a:r>
            <a:endParaRPr lang="en-GB" dirty="0"/>
          </a:p>
        </p:txBody>
      </p:sp>
      <p:sp>
        <p:nvSpPr>
          <p:cNvPr id="5" name="Content Placeholder 4"/>
          <p:cNvSpPr>
            <a:spLocks noGrp="1"/>
          </p:cNvSpPr>
          <p:nvPr>
            <p:ph sz="half" idx="2"/>
          </p:nvPr>
        </p:nvSpPr>
        <p:spPr>
          <a:xfrm>
            <a:off x="4680479" y="1540224"/>
            <a:ext cx="3886200" cy="4351338"/>
          </a:xfrm>
        </p:spPr>
        <p:txBody>
          <a:bodyPr>
            <a:normAutofit/>
          </a:bodyPr>
          <a:lstStyle/>
          <a:p>
            <a:r>
              <a:rPr lang="en-GB" dirty="0"/>
              <a:t>A </a:t>
            </a:r>
            <a:r>
              <a:rPr lang="en-GB" dirty="0">
                <a:sym typeface="Wingdings" panose="05000000000000000000" pitchFamily="2" charset="2"/>
              </a:rPr>
              <a:t></a:t>
            </a:r>
            <a:r>
              <a:rPr lang="en-GB" dirty="0"/>
              <a:t> B … describe ORM here</a:t>
            </a:r>
          </a:p>
          <a:p>
            <a:pPr lvl="1"/>
            <a:r>
              <a:rPr lang="en-GB" dirty="0" smtClean="0"/>
              <a:t>The relationship is marked by means of a @</a:t>
            </a:r>
            <a:r>
              <a:rPr lang="en-GB" dirty="0" err="1"/>
              <a:t>O</a:t>
            </a:r>
            <a:r>
              <a:rPr lang="en-GB" dirty="0" err="1" smtClean="0"/>
              <a:t>neToOne</a:t>
            </a:r>
            <a:r>
              <a:rPr lang="en-GB" dirty="0" smtClean="0"/>
              <a:t> tag </a:t>
            </a:r>
            <a:endParaRPr lang="en-GB" dirty="0"/>
          </a:p>
          <a:p>
            <a:r>
              <a:rPr lang="en-GB" dirty="0"/>
              <a:t>B </a:t>
            </a:r>
            <a:r>
              <a:rPr lang="en-GB" dirty="0">
                <a:sym typeface="Wingdings" panose="05000000000000000000" pitchFamily="2" charset="2"/>
              </a:rPr>
              <a:t> A … describe ORM here</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SP</a:t>
            </a:r>
            <a:endParaRPr lang="en-GB" dirty="0"/>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Order</a:t>
            </a:r>
            <a:endParaRPr lang="en-GB" dirty="0"/>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6030" cy="369332"/>
          </a:xfrm>
          <a:prstGeom prst="rect">
            <a:avLst/>
          </a:prstGeom>
          <a:noFill/>
        </p:spPr>
        <p:txBody>
          <a:bodyPr wrap="none" rtlCol="0">
            <a:spAutoFit/>
          </a:bodyPr>
          <a:lstStyle/>
          <a:p>
            <a:r>
              <a:rPr lang="en-GB" dirty="0" smtClean="0"/>
              <a:t>1:n</a:t>
            </a:r>
            <a:endParaRPr lang="en-GB" dirty="0"/>
          </a:p>
        </p:txBody>
      </p:sp>
      <p:sp>
        <p:nvSpPr>
          <p:cNvPr id="12" name="TextBox 11"/>
          <p:cNvSpPr txBox="1"/>
          <p:nvPr/>
        </p:nvSpPr>
        <p:spPr>
          <a:xfrm>
            <a:off x="1824778" y="2110612"/>
            <a:ext cx="481222" cy="369332"/>
          </a:xfrm>
          <a:prstGeom prst="rect">
            <a:avLst/>
          </a:prstGeom>
          <a:noFill/>
        </p:spPr>
        <p:txBody>
          <a:bodyPr wrap="none" rtlCol="0">
            <a:spAutoFit/>
          </a:bodyPr>
          <a:lstStyle/>
          <a:p>
            <a:r>
              <a:rPr lang="en-GB" dirty="0" smtClean="0"/>
              <a:t>1</a:t>
            </a:r>
            <a:r>
              <a:rPr lang="en-GB" dirty="0" smtClean="0"/>
              <a:t>:1</a:t>
            </a:r>
            <a:endParaRPr lang="en-GB" dirty="0"/>
          </a:p>
        </p:txBody>
      </p:sp>
      <p:sp>
        <p:nvSpPr>
          <p:cNvPr id="13" name="TextBox 12"/>
          <p:cNvSpPr txBox="1"/>
          <p:nvPr/>
        </p:nvSpPr>
        <p:spPr>
          <a:xfrm>
            <a:off x="1619446" y="1355558"/>
            <a:ext cx="1436804" cy="369332"/>
          </a:xfrm>
          <a:prstGeom prst="rect">
            <a:avLst/>
          </a:prstGeom>
          <a:noFill/>
        </p:spPr>
        <p:txBody>
          <a:bodyPr wrap="none" rtlCol="0">
            <a:spAutoFit/>
          </a:bodyPr>
          <a:lstStyle/>
          <a:p>
            <a:r>
              <a:rPr lang="en-GB" dirty="0"/>
              <a:t>responsibility</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15697823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645" y="221350"/>
            <a:ext cx="7886700" cy="1325563"/>
          </a:xfrm>
        </p:spPr>
        <p:txBody>
          <a:bodyPr/>
          <a:lstStyle/>
          <a:p>
            <a:r>
              <a:rPr lang="en-GB" dirty="0" smtClean="0"/>
              <a:t>Relationship </a:t>
            </a:r>
            <a:r>
              <a:rPr lang="en-GB" dirty="0" smtClean="0"/>
              <a:t>Order</a:t>
            </a:r>
            <a:r>
              <a:rPr lang="en-GB" dirty="0" smtClean="0"/>
              <a:t> </a:t>
            </a:r>
            <a:r>
              <a:rPr lang="en-GB" dirty="0" smtClean="0"/>
              <a:t>- </a:t>
            </a:r>
            <a:r>
              <a:rPr lang="en-GB" dirty="0" smtClean="0"/>
              <a:t>Payment</a:t>
            </a:r>
            <a:endParaRPr lang="en-GB" dirty="0"/>
          </a:p>
        </p:txBody>
      </p:sp>
      <p:sp>
        <p:nvSpPr>
          <p:cNvPr id="5" name="Content Placeholder 4"/>
          <p:cNvSpPr>
            <a:spLocks noGrp="1"/>
          </p:cNvSpPr>
          <p:nvPr>
            <p:ph sz="half" idx="2"/>
          </p:nvPr>
        </p:nvSpPr>
        <p:spPr>
          <a:xfrm>
            <a:off x="4680479" y="1540224"/>
            <a:ext cx="3886200" cy="4351338"/>
          </a:xfrm>
        </p:spPr>
        <p:txBody>
          <a:bodyPr>
            <a:normAutofit/>
          </a:bodyPr>
          <a:lstStyle/>
          <a:p>
            <a:r>
              <a:rPr lang="en-GB" dirty="0"/>
              <a:t>A </a:t>
            </a:r>
            <a:r>
              <a:rPr lang="en-GB" dirty="0">
                <a:sym typeface="Wingdings" panose="05000000000000000000" pitchFamily="2" charset="2"/>
              </a:rPr>
              <a:t></a:t>
            </a:r>
            <a:r>
              <a:rPr lang="en-GB" dirty="0"/>
              <a:t> B … describe ORM here</a:t>
            </a:r>
          </a:p>
          <a:p>
            <a:pPr lvl="1"/>
            <a:r>
              <a:rPr lang="en-GB" dirty="0" smtClean="0"/>
              <a:t>The relationship is marked by means of a @</a:t>
            </a:r>
            <a:r>
              <a:rPr lang="en-GB" dirty="0" err="1"/>
              <a:t>O</a:t>
            </a:r>
            <a:r>
              <a:rPr lang="en-GB" dirty="0" err="1" smtClean="0"/>
              <a:t>neToOne</a:t>
            </a:r>
            <a:r>
              <a:rPr lang="en-GB" dirty="0" smtClean="0"/>
              <a:t> tag </a:t>
            </a:r>
            <a:endParaRPr lang="en-GB" dirty="0"/>
          </a:p>
          <a:p>
            <a:r>
              <a:rPr lang="en-GB" dirty="0"/>
              <a:t>B </a:t>
            </a:r>
            <a:r>
              <a:rPr lang="en-GB" dirty="0">
                <a:sym typeface="Wingdings" panose="05000000000000000000" pitchFamily="2" charset="2"/>
              </a:rPr>
              <a:t> A … describe ORM here</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Payment</a:t>
            </a:r>
            <a:endParaRPr lang="en-GB" dirty="0"/>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Order</a:t>
            </a:r>
            <a:endParaRPr lang="en-GB" dirty="0"/>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smtClean="0"/>
              <a:t>1:1</a:t>
            </a:r>
            <a:endParaRPr lang="en-GB" dirty="0"/>
          </a:p>
        </p:txBody>
      </p:sp>
      <p:sp>
        <p:nvSpPr>
          <p:cNvPr id="12" name="TextBox 11"/>
          <p:cNvSpPr txBox="1"/>
          <p:nvPr/>
        </p:nvSpPr>
        <p:spPr>
          <a:xfrm>
            <a:off x="1824778" y="2110612"/>
            <a:ext cx="486030" cy="369332"/>
          </a:xfrm>
          <a:prstGeom prst="rect">
            <a:avLst/>
          </a:prstGeom>
          <a:noFill/>
        </p:spPr>
        <p:txBody>
          <a:bodyPr wrap="none" rtlCol="0">
            <a:spAutoFit/>
          </a:bodyPr>
          <a:lstStyle/>
          <a:p>
            <a:r>
              <a:rPr lang="en-GB" dirty="0" smtClean="0"/>
              <a:t>0:n</a:t>
            </a:r>
            <a:endParaRPr lang="en-GB" dirty="0"/>
          </a:p>
        </p:txBody>
      </p:sp>
      <p:sp>
        <p:nvSpPr>
          <p:cNvPr id="13" name="TextBox 12"/>
          <p:cNvSpPr txBox="1"/>
          <p:nvPr/>
        </p:nvSpPr>
        <p:spPr>
          <a:xfrm>
            <a:off x="1619446" y="1355558"/>
            <a:ext cx="1436804" cy="369332"/>
          </a:xfrm>
          <a:prstGeom prst="rect">
            <a:avLst/>
          </a:prstGeom>
          <a:noFill/>
        </p:spPr>
        <p:txBody>
          <a:bodyPr wrap="none" rtlCol="0">
            <a:spAutoFit/>
          </a:bodyPr>
          <a:lstStyle/>
          <a:p>
            <a:r>
              <a:rPr lang="en-GB" dirty="0"/>
              <a:t>responsibility</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3558976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645" y="221350"/>
            <a:ext cx="7886700" cy="1325563"/>
          </a:xfrm>
        </p:spPr>
        <p:txBody>
          <a:bodyPr/>
          <a:lstStyle/>
          <a:p>
            <a:r>
              <a:rPr lang="en-GB" dirty="0" smtClean="0"/>
              <a:t>Relationship Consumer </a:t>
            </a:r>
            <a:r>
              <a:rPr lang="en-GB" dirty="0" smtClean="0"/>
              <a:t>- </a:t>
            </a:r>
            <a:r>
              <a:rPr lang="en-GB" dirty="0" smtClean="0"/>
              <a:t>Payment</a:t>
            </a:r>
            <a:endParaRPr lang="en-GB" dirty="0"/>
          </a:p>
        </p:txBody>
      </p:sp>
      <p:sp>
        <p:nvSpPr>
          <p:cNvPr id="5" name="Content Placeholder 4"/>
          <p:cNvSpPr>
            <a:spLocks noGrp="1"/>
          </p:cNvSpPr>
          <p:nvPr>
            <p:ph sz="half" idx="2"/>
          </p:nvPr>
        </p:nvSpPr>
        <p:spPr>
          <a:xfrm>
            <a:off x="4680479" y="1540224"/>
            <a:ext cx="3886200" cy="4351338"/>
          </a:xfrm>
        </p:spPr>
        <p:txBody>
          <a:bodyPr>
            <a:normAutofit/>
          </a:bodyPr>
          <a:lstStyle/>
          <a:p>
            <a:r>
              <a:rPr lang="en-GB" dirty="0"/>
              <a:t>A </a:t>
            </a:r>
            <a:r>
              <a:rPr lang="en-GB" dirty="0">
                <a:sym typeface="Wingdings" panose="05000000000000000000" pitchFamily="2" charset="2"/>
              </a:rPr>
              <a:t></a:t>
            </a:r>
            <a:r>
              <a:rPr lang="en-GB" dirty="0"/>
              <a:t> B … describe ORM here</a:t>
            </a:r>
          </a:p>
          <a:p>
            <a:pPr lvl="1"/>
            <a:r>
              <a:rPr lang="en-GB" dirty="0" smtClean="0"/>
              <a:t>The relationship is marked by means of a @</a:t>
            </a:r>
            <a:r>
              <a:rPr lang="en-GB" dirty="0" err="1"/>
              <a:t>O</a:t>
            </a:r>
            <a:r>
              <a:rPr lang="en-GB" dirty="0" err="1" smtClean="0"/>
              <a:t>neToOne</a:t>
            </a:r>
            <a:r>
              <a:rPr lang="en-GB" dirty="0" smtClean="0"/>
              <a:t> tag </a:t>
            </a:r>
            <a:endParaRPr lang="en-GB" dirty="0"/>
          </a:p>
          <a:p>
            <a:r>
              <a:rPr lang="en-GB" dirty="0"/>
              <a:t>B </a:t>
            </a:r>
            <a:r>
              <a:rPr lang="en-GB" dirty="0">
                <a:sym typeface="Wingdings" panose="05000000000000000000" pitchFamily="2" charset="2"/>
              </a:rPr>
              <a:t> A … describe ORM here</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Payment</a:t>
            </a:r>
            <a:endParaRPr lang="en-GB" dirty="0"/>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Consumer</a:t>
            </a:r>
            <a:endParaRPr lang="en-GB" dirty="0"/>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smtClean="0"/>
              <a:t>1:1</a:t>
            </a:r>
            <a:endParaRPr lang="en-GB" dirty="0"/>
          </a:p>
        </p:txBody>
      </p:sp>
      <p:sp>
        <p:nvSpPr>
          <p:cNvPr id="12" name="TextBox 11"/>
          <p:cNvSpPr txBox="1"/>
          <p:nvPr/>
        </p:nvSpPr>
        <p:spPr>
          <a:xfrm>
            <a:off x="1824778" y="2110612"/>
            <a:ext cx="486030" cy="369332"/>
          </a:xfrm>
          <a:prstGeom prst="rect">
            <a:avLst/>
          </a:prstGeom>
          <a:noFill/>
        </p:spPr>
        <p:txBody>
          <a:bodyPr wrap="none" rtlCol="0">
            <a:spAutoFit/>
          </a:bodyPr>
          <a:lstStyle/>
          <a:p>
            <a:r>
              <a:rPr lang="en-GB" dirty="0" smtClean="0"/>
              <a:t>0:n</a:t>
            </a:r>
            <a:endParaRPr lang="en-GB" dirty="0"/>
          </a:p>
        </p:txBody>
      </p:sp>
      <p:sp>
        <p:nvSpPr>
          <p:cNvPr id="13" name="TextBox 12"/>
          <p:cNvSpPr txBox="1"/>
          <p:nvPr/>
        </p:nvSpPr>
        <p:spPr>
          <a:xfrm>
            <a:off x="1619446" y="1355558"/>
            <a:ext cx="1436804" cy="369332"/>
          </a:xfrm>
          <a:prstGeom prst="rect">
            <a:avLst/>
          </a:prstGeom>
          <a:noFill/>
        </p:spPr>
        <p:txBody>
          <a:bodyPr wrap="none" rtlCol="0">
            <a:spAutoFit/>
          </a:bodyPr>
          <a:lstStyle/>
          <a:p>
            <a:r>
              <a:rPr lang="en-GB" dirty="0"/>
              <a:t>responsibility</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4261369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828" y="156304"/>
            <a:ext cx="7886700" cy="1325563"/>
          </a:xfrm>
        </p:spPr>
        <p:txBody>
          <a:bodyPr/>
          <a:lstStyle/>
          <a:p>
            <a:r>
              <a:rPr lang="en-GB" dirty="0" smtClean="0"/>
              <a:t>Relationship Order </a:t>
            </a:r>
            <a:r>
              <a:rPr lang="en-GB" dirty="0" smtClean="0"/>
              <a:t>- </a:t>
            </a:r>
            <a:r>
              <a:rPr lang="en-GB" dirty="0" err="1" smtClean="0"/>
              <a:t>OptionalProduct</a:t>
            </a:r>
            <a:endParaRPr lang="en-GB" dirty="0"/>
          </a:p>
        </p:txBody>
      </p:sp>
      <p:sp>
        <p:nvSpPr>
          <p:cNvPr id="5" name="Content Placeholder 4"/>
          <p:cNvSpPr>
            <a:spLocks noGrp="1"/>
          </p:cNvSpPr>
          <p:nvPr>
            <p:ph sz="half" idx="2"/>
          </p:nvPr>
        </p:nvSpPr>
        <p:spPr>
          <a:xfrm>
            <a:off x="4680479" y="1540224"/>
            <a:ext cx="3886200" cy="4351338"/>
          </a:xfrm>
        </p:spPr>
        <p:txBody>
          <a:bodyPr>
            <a:normAutofit/>
          </a:bodyPr>
          <a:lstStyle/>
          <a:p>
            <a:r>
              <a:rPr lang="en-GB" dirty="0"/>
              <a:t>A </a:t>
            </a:r>
            <a:r>
              <a:rPr lang="en-GB" dirty="0">
                <a:sym typeface="Wingdings" panose="05000000000000000000" pitchFamily="2" charset="2"/>
              </a:rPr>
              <a:t></a:t>
            </a:r>
            <a:r>
              <a:rPr lang="en-GB" dirty="0"/>
              <a:t> B … describe ORM here</a:t>
            </a:r>
          </a:p>
          <a:p>
            <a:pPr lvl="1"/>
            <a:r>
              <a:rPr lang="en-GB" dirty="0" smtClean="0"/>
              <a:t>The relationship is marked by means of a @</a:t>
            </a:r>
            <a:r>
              <a:rPr lang="en-GB" dirty="0" err="1"/>
              <a:t>O</a:t>
            </a:r>
            <a:r>
              <a:rPr lang="en-GB" dirty="0" err="1" smtClean="0"/>
              <a:t>neToOne</a:t>
            </a:r>
            <a:r>
              <a:rPr lang="en-GB" dirty="0" smtClean="0"/>
              <a:t> tag </a:t>
            </a:r>
            <a:endParaRPr lang="en-GB" dirty="0"/>
          </a:p>
          <a:p>
            <a:r>
              <a:rPr lang="en-GB" dirty="0"/>
              <a:t>B </a:t>
            </a:r>
            <a:r>
              <a:rPr lang="en-GB" dirty="0">
                <a:sym typeface="Wingdings" panose="05000000000000000000" pitchFamily="2" charset="2"/>
              </a:rPr>
              <a:t> A … describe ORM here</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OP</a:t>
            </a:r>
            <a:endParaRPr lang="en-GB" dirty="0"/>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Order</a:t>
            </a:r>
            <a:endParaRPr lang="en-GB" dirty="0"/>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6030" cy="369332"/>
          </a:xfrm>
          <a:prstGeom prst="rect">
            <a:avLst/>
          </a:prstGeom>
          <a:noFill/>
        </p:spPr>
        <p:txBody>
          <a:bodyPr wrap="none" rtlCol="0">
            <a:spAutoFit/>
          </a:bodyPr>
          <a:lstStyle/>
          <a:p>
            <a:r>
              <a:rPr lang="en-GB" dirty="0" smtClean="0"/>
              <a:t>0:n</a:t>
            </a:r>
            <a:endParaRPr lang="en-GB" dirty="0"/>
          </a:p>
        </p:txBody>
      </p:sp>
      <p:sp>
        <p:nvSpPr>
          <p:cNvPr id="12" name="TextBox 11"/>
          <p:cNvSpPr txBox="1"/>
          <p:nvPr/>
        </p:nvSpPr>
        <p:spPr>
          <a:xfrm>
            <a:off x="1824778" y="2110612"/>
            <a:ext cx="486030" cy="369332"/>
          </a:xfrm>
          <a:prstGeom prst="rect">
            <a:avLst/>
          </a:prstGeom>
          <a:noFill/>
        </p:spPr>
        <p:txBody>
          <a:bodyPr wrap="none" rtlCol="0">
            <a:spAutoFit/>
          </a:bodyPr>
          <a:lstStyle/>
          <a:p>
            <a:r>
              <a:rPr lang="en-GB" dirty="0" smtClean="0"/>
              <a:t>0:n</a:t>
            </a:r>
            <a:endParaRPr lang="en-GB" dirty="0"/>
          </a:p>
        </p:txBody>
      </p:sp>
      <p:sp>
        <p:nvSpPr>
          <p:cNvPr id="13" name="TextBox 12"/>
          <p:cNvSpPr txBox="1"/>
          <p:nvPr/>
        </p:nvSpPr>
        <p:spPr>
          <a:xfrm>
            <a:off x="1619446" y="1355558"/>
            <a:ext cx="1436804" cy="369332"/>
          </a:xfrm>
          <a:prstGeom prst="rect">
            <a:avLst/>
          </a:prstGeom>
          <a:noFill/>
        </p:spPr>
        <p:txBody>
          <a:bodyPr wrap="none" rtlCol="0">
            <a:spAutoFit/>
          </a:bodyPr>
          <a:lstStyle/>
          <a:p>
            <a:r>
              <a:rPr lang="en-GB" dirty="0"/>
              <a:t>responsibility</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4868145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828" y="156304"/>
            <a:ext cx="7886700" cy="1325563"/>
          </a:xfrm>
        </p:spPr>
        <p:txBody>
          <a:bodyPr/>
          <a:lstStyle/>
          <a:p>
            <a:r>
              <a:rPr lang="en-GB" dirty="0" smtClean="0"/>
              <a:t>Relationship </a:t>
            </a:r>
            <a:r>
              <a:rPr lang="en-GB" dirty="0" err="1" smtClean="0"/>
              <a:t>ServicePackage</a:t>
            </a:r>
            <a:r>
              <a:rPr lang="en-GB" dirty="0" smtClean="0"/>
              <a:t> </a:t>
            </a:r>
            <a:r>
              <a:rPr lang="en-GB" dirty="0" smtClean="0"/>
              <a:t>- </a:t>
            </a:r>
            <a:r>
              <a:rPr lang="en-GB" dirty="0" err="1" smtClean="0"/>
              <a:t>OptionalProduct</a:t>
            </a:r>
            <a:endParaRPr lang="en-GB" dirty="0"/>
          </a:p>
        </p:txBody>
      </p:sp>
      <p:sp>
        <p:nvSpPr>
          <p:cNvPr id="5" name="Content Placeholder 4"/>
          <p:cNvSpPr>
            <a:spLocks noGrp="1"/>
          </p:cNvSpPr>
          <p:nvPr>
            <p:ph sz="half" idx="2"/>
          </p:nvPr>
        </p:nvSpPr>
        <p:spPr>
          <a:xfrm>
            <a:off x="4680479" y="1540224"/>
            <a:ext cx="3886200" cy="4351338"/>
          </a:xfrm>
        </p:spPr>
        <p:txBody>
          <a:bodyPr>
            <a:normAutofit/>
          </a:bodyPr>
          <a:lstStyle/>
          <a:p>
            <a:r>
              <a:rPr lang="en-GB" dirty="0"/>
              <a:t>A </a:t>
            </a:r>
            <a:r>
              <a:rPr lang="en-GB" dirty="0">
                <a:sym typeface="Wingdings" panose="05000000000000000000" pitchFamily="2" charset="2"/>
              </a:rPr>
              <a:t></a:t>
            </a:r>
            <a:r>
              <a:rPr lang="en-GB" dirty="0"/>
              <a:t> B … describe ORM here</a:t>
            </a:r>
          </a:p>
          <a:p>
            <a:pPr lvl="1"/>
            <a:r>
              <a:rPr lang="en-GB" dirty="0" smtClean="0"/>
              <a:t>The relationship is marked by means of a @</a:t>
            </a:r>
            <a:r>
              <a:rPr lang="en-GB" dirty="0" err="1"/>
              <a:t>O</a:t>
            </a:r>
            <a:r>
              <a:rPr lang="en-GB" dirty="0" err="1" smtClean="0"/>
              <a:t>neToOne</a:t>
            </a:r>
            <a:r>
              <a:rPr lang="en-GB" dirty="0" smtClean="0"/>
              <a:t> tag </a:t>
            </a:r>
            <a:endParaRPr lang="en-GB" dirty="0"/>
          </a:p>
          <a:p>
            <a:r>
              <a:rPr lang="en-GB" dirty="0"/>
              <a:t>B </a:t>
            </a:r>
            <a:r>
              <a:rPr lang="en-GB" dirty="0">
                <a:sym typeface="Wingdings" panose="05000000000000000000" pitchFamily="2" charset="2"/>
              </a:rPr>
              <a:t> A … describe ORM here</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OP</a:t>
            </a:r>
            <a:endParaRPr lang="en-GB" dirty="0"/>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SP</a:t>
            </a:r>
            <a:endParaRPr lang="en-GB" dirty="0"/>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6030" cy="369332"/>
          </a:xfrm>
          <a:prstGeom prst="rect">
            <a:avLst/>
          </a:prstGeom>
          <a:noFill/>
        </p:spPr>
        <p:txBody>
          <a:bodyPr wrap="none" rtlCol="0">
            <a:spAutoFit/>
          </a:bodyPr>
          <a:lstStyle/>
          <a:p>
            <a:r>
              <a:rPr lang="en-GB" dirty="0" smtClean="0"/>
              <a:t>0:n</a:t>
            </a:r>
            <a:endParaRPr lang="en-GB" dirty="0"/>
          </a:p>
        </p:txBody>
      </p:sp>
      <p:sp>
        <p:nvSpPr>
          <p:cNvPr id="12" name="TextBox 11"/>
          <p:cNvSpPr txBox="1"/>
          <p:nvPr/>
        </p:nvSpPr>
        <p:spPr>
          <a:xfrm>
            <a:off x="1824778" y="2110612"/>
            <a:ext cx="486030" cy="369332"/>
          </a:xfrm>
          <a:prstGeom prst="rect">
            <a:avLst/>
          </a:prstGeom>
          <a:noFill/>
        </p:spPr>
        <p:txBody>
          <a:bodyPr wrap="none" rtlCol="0">
            <a:spAutoFit/>
          </a:bodyPr>
          <a:lstStyle/>
          <a:p>
            <a:r>
              <a:rPr lang="en-GB" dirty="0"/>
              <a:t>1</a:t>
            </a:r>
            <a:r>
              <a:rPr lang="en-GB" dirty="0" smtClean="0"/>
              <a:t>:n</a:t>
            </a:r>
            <a:endParaRPr lang="en-GB" dirty="0"/>
          </a:p>
        </p:txBody>
      </p:sp>
      <p:sp>
        <p:nvSpPr>
          <p:cNvPr id="13" name="TextBox 12"/>
          <p:cNvSpPr txBox="1"/>
          <p:nvPr/>
        </p:nvSpPr>
        <p:spPr>
          <a:xfrm>
            <a:off x="1619446" y="1355558"/>
            <a:ext cx="1436804" cy="369332"/>
          </a:xfrm>
          <a:prstGeom prst="rect">
            <a:avLst/>
          </a:prstGeom>
          <a:noFill/>
        </p:spPr>
        <p:txBody>
          <a:bodyPr wrap="none" rtlCol="0">
            <a:spAutoFit/>
          </a:bodyPr>
          <a:lstStyle/>
          <a:p>
            <a:r>
              <a:rPr lang="en-GB" dirty="0"/>
              <a:t>responsibility</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1321964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828" y="156304"/>
            <a:ext cx="7886700" cy="1325563"/>
          </a:xfrm>
        </p:spPr>
        <p:txBody>
          <a:bodyPr/>
          <a:lstStyle/>
          <a:p>
            <a:r>
              <a:rPr lang="en-GB" dirty="0" smtClean="0"/>
              <a:t>Relationship </a:t>
            </a:r>
            <a:r>
              <a:rPr lang="en-GB" dirty="0" err="1" smtClean="0"/>
              <a:t>ServicePackage</a:t>
            </a:r>
            <a:r>
              <a:rPr lang="en-GB" dirty="0" smtClean="0"/>
              <a:t> </a:t>
            </a:r>
            <a:r>
              <a:rPr lang="en-GB" dirty="0" smtClean="0"/>
              <a:t>- </a:t>
            </a:r>
            <a:r>
              <a:rPr lang="en-GB" dirty="0" err="1" smtClean="0"/>
              <a:t>ValidityPeriod</a:t>
            </a:r>
            <a:endParaRPr lang="en-GB" dirty="0"/>
          </a:p>
        </p:txBody>
      </p:sp>
      <p:sp>
        <p:nvSpPr>
          <p:cNvPr id="5" name="Content Placeholder 4"/>
          <p:cNvSpPr>
            <a:spLocks noGrp="1"/>
          </p:cNvSpPr>
          <p:nvPr>
            <p:ph sz="half" idx="2"/>
          </p:nvPr>
        </p:nvSpPr>
        <p:spPr>
          <a:xfrm>
            <a:off x="4680479" y="1540224"/>
            <a:ext cx="3886200" cy="4351338"/>
          </a:xfrm>
        </p:spPr>
        <p:txBody>
          <a:bodyPr>
            <a:normAutofit/>
          </a:bodyPr>
          <a:lstStyle/>
          <a:p>
            <a:r>
              <a:rPr lang="en-GB" dirty="0"/>
              <a:t>A </a:t>
            </a:r>
            <a:r>
              <a:rPr lang="en-GB" dirty="0">
                <a:sym typeface="Wingdings" panose="05000000000000000000" pitchFamily="2" charset="2"/>
              </a:rPr>
              <a:t></a:t>
            </a:r>
            <a:r>
              <a:rPr lang="en-GB" dirty="0"/>
              <a:t> B … describe ORM here</a:t>
            </a:r>
          </a:p>
          <a:p>
            <a:pPr lvl="1"/>
            <a:r>
              <a:rPr lang="en-GB" dirty="0" smtClean="0"/>
              <a:t>The relationship is marked by means of a @</a:t>
            </a:r>
            <a:r>
              <a:rPr lang="en-GB" dirty="0" err="1"/>
              <a:t>O</a:t>
            </a:r>
            <a:r>
              <a:rPr lang="en-GB" dirty="0" err="1" smtClean="0"/>
              <a:t>neToOne</a:t>
            </a:r>
            <a:r>
              <a:rPr lang="en-GB" dirty="0" smtClean="0"/>
              <a:t> tag </a:t>
            </a:r>
            <a:endParaRPr lang="en-GB" dirty="0"/>
          </a:p>
          <a:p>
            <a:r>
              <a:rPr lang="en-GB" dirty="0"/>
              <a:t>B </a:t>
            </a:r>
            <a:r>
              <a:rPr lang="en-GB" dirty="0">
                <a:sym typeface="Wingdings" panose="05000000000000000000" pitchFamily="2" charset="2"/>
              </a:rPr>
              <a:t> A … describe ORM here</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smtClean="0"/>
              <a:t>ValidityPeriod</a:t>
            </a:r>
            <a:endParaRPr lang="en-GB" dirty="0"/>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SP</a:t>
            </a:r>
            <a:endParaRPr lang="en-GB" dirty="0"/>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6030" cy="369332"/>
          </a:xfrm>
          <a:prstGeom prst="rect">
            <a:avLst/>
          </a:prstGeom>
          <a:noFill/>
        </p:spPr>
        <p:txBody>
          <a:bodyPr wrap="none" rtlCol="0">
            <a:spAutoFit/>
          </a:bodyPr>
          <a:lstStyle/>
          <a:p>
            <a:r>
              <a:rPr lang="en-GB" dirty="0"/>
              <a:t>1</a:t>
            </a:r>
            <a:r>
              <a:rPr lang="en-GB" dirty="0" smtClean="0"/>
              <a:t>:n</a:t>
            </a:r>
            <a:endParaRPr lang="en-GB" dirty="0"/>
          </a:p>
        </p:txBody>
      </p:sp>
      <p:sp>
        <p:nvSpPr>
          <p:cNvPr id="12" name="TextBox 11"/>
          <p:cNvSpPr txBox="1"/>
          <p:nvPr/>
        </p:nvSpPr>
        <p:spPr>
          <a:xfrm>
            <a:off x="1824778" y="2110612"/>
            <a:ext cx="486030" cy="369332"/>
          </a:xfrm>
          <a:prstGeom prst="rect">
            <a:avLst/>
          </a:prstGeom>
          <a:noFill/>
        </p:spPr>
        <p:txBody>
          <a:bodyPr wrap="none" rtlCol="0">
            <a:spAutoFit/>
          </a:bodyPr>
          <a:lstStyle/>
          <a:p>
            <a:r>
              <a:rPr lang="en-GB" dirty="0"/>
              <a:t>1</a:t>
            </a:r>
            <a:r>
              <a:rPr lang="en-GB" dirty="0" smtClean="0"/>
              <a:t>:n</a:t>
            </a:r>
            <a:endParaRPr lang="en-GB" dirty="0"/>
          </a:p>
        </p:txBody>
      </p:sp>
      <p:sp>
        <p:nvSpPr>
          <p:cNvPr id="13" name="TextBox 12"/>
          <p:cNvSpPr txBox="1"/>
          <p:nvPr/>
        </p:nvSpPr>
        <p:spPr>
          <a:xfrm>
            <a:off x="1619446" y="1355558"/>
            <a:ext cx="1436804" cy="369332"/>
          </a:xfrm>
          <a:prstGeom prst="rect">
            <a:avLst/>
          </a:prstGeom>
          <a:noFill/>
        </p:spPr>
        <p:txBody>
          <a:bodyPr wrap="none" rtlCol="0">
            <a:spAutoFit/>
          </a:bodyPr>
          <a:lstStyle/>
          <a:p>
            <a:r>
              <a:rPr lang="en-GB" dirty="0"/>
              <a:t>responsibility</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cxnSp>
        <p:nvCxnSpPr>
          <p:cNvPr id="4" name="Connettore diritto 3"/>
          <p:cNvCxnSpPr>
            <a:endCxn id="8" idx="3"/>
          </p:cNvCxnSpPr>
          <p:nvPr/>
        </p:nvCxnSpPr>
        <p:spPr>
          <a:xfrm flipH="1" flipV="1">
            <a:off x="2402302" y="2177369"/>
            <a:ext cx="4014" cy="297684"/>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e 21"/>
          <p:cNvSpPr/>
          <p:nvPr/>
        </p:nvSpPr>
        <p:spPr>
          <a:xfrm>
            <a:off x="2323660" y="2446333"/>
            <a:ext cx="161298" cy="17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CasellaDiTesto 22"/>
          <p:cNvSpPr txBox="1"/>
          <p:nvPr/>
        </p:nvSpPr>
        <p:spPr>
          <a:xfrm>
            <a:off x="1983565" y="2618227"/>
            <a:ext cx="1289024" cy="369332"/>
          </a:xfrm>
          <a:prstGeom prst="rect">
            <a:avLst/>
          </a:prstGeom>
          <a:noFill/>
        </p:spPr>
        <p:txBody>
          <a:bodyPr wrap="square" rtlCol="0">
            <a:spAutoFit/>
          </a:bodyPr>
          <a:lstStyle/>
          <a:p>
            <a:r>
              <a:rPr lang="en-GB" dirty="0" err="1" smtClean="0"/>
              <a:t>monthlyFee</a:t>
            </a:r>
            <a:endParaRPr lang="en-GB" dirty="0"/>
          </a:p>
        </p:txBody>
      </p:sp>
    </p:spTree>
    <p:extLst>
      <p:ext uri="{BB962C8B-B14F-4D97-AF65-F5344CB8AC3E}">
        <p14:creationId xmlns:p14="http://schemas.microsoft.com/office/powerpoint/2010/main" val="448292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828" y="156304"/>
            <a:ext cx="7886700" cy="1325563"/>
          </a:xfrm>
        </p:spPr>
        <p:txBody>
          <a:bodyPr/>
          <a:lstStyle/>
          <a:p>
            <a:r>
              <a:rPr lang="en-GB" dirty="0" smtClean="0"/>
              <a:t>Relationship </a:t>
            </a:r>
            <a:r>
              <a:rPr lang="en-GB" dirty="0" err="1" smtClean="0"/>
              <a:t>ServicePackage</a:t>
            </a:r>
            <a:r>
              <a:rPr lang="en-GB" dirty="0" smtClean="0"/>
              <a:t> </a:t>
            </a:r>
            <a:r>
              <a:rPr lang="en-GB" dirty="0" smtClean="0"/>
              <a:t>- </a:t>
            </a:r>
            <a:r>
              <a:rPr lang="en-GB" dirty="0" smtClean="0"/>
              <a:t>Service</a:t>
            </a:r>
            <a:endParaRPr lang="en-GB" dirty="0"/>
          </a:p>
        </p:txBody>
      </p:sp>
      <p:sp>
        <p:nvSpPr>
          <p:cNvPr id="5" name="Content Placeholder 4"/>
          <p:cNvSpPr>
            <a:spLocks noGrp="1"/>
          </p:cNvSpPr>
          <p:nvPr>
            <p:ph sz="half" idx="2"/>
          </p:nvPr>
        </p:nvSpPr>
        <p:spPr>
          <a:xfrm>
            <a:off x="4680479" y="1540224"/>
            <a:ext cx="3886200" cy="4351338"/>
          </a:xfrm>
        </p:spPr>
        <p:txBody>
          <a:bodyPr>
            <a:normAutofit/>
          </a:bodyPr>
          <a:lstStyle/>
          <a:p>
            <a:r>
              <a:rPr lang="en-GB" dirty="0"/>
              <a:t>A </a:t>
            </a:r>
            <a:r>
              <a:rPr lang="en-GB" dirty="0">
                <a:sym typeface="Wingdings" panose="05000000000000000000" pitchFamily="2" charset="2"/>
              </a:rPr>
              <a:t></a:t>
            </a:r>
            <a:r>
              <a:rPr lang="en-GB" dirty="0"/>
              <a:t> B … describe ORM here</a:t>
            </a:r>
          </a:p>
          <a:p>
            <a:pPr lvl="1"/>
            <a:r>
              <a:rPr lang="en-GB" dirty="0" smtClean="0"/>
              <a:t>The relationship is marked by means of a @</a:t>
            </a:r>
            <a:r>
              <a:rPr lang="en-GB" dirty="0" err="1"/>
              <a:t>O</a:t>
            </a:r>
            <a:r>
              <a:rPr lang="en-GB" dirty="0" err="1" smtClean="0"/>
              <a:t>neToOne</a:t>
            </a:r>
            <a:r>
              <a:rPr lang="en-GB" dirty="0" smtClean="0"/>
              <a:t> tag </a:t>
            </a:r>
            <a:endParaRPr lang="en-GB" dirty="0"/>
          </a:p>
          <a:p>
            <a:r>
              <a:rPr lang="en-GB" dirty="0"/>
              <a:t>B </a:t>
            </a:r>
            <a:r>
              <a:rPr lang="en-GB" dirty="0">
                <a:sym typeface="Wingdings" panose="05000000000000000000" pitchFamily="2" charset="2"/>
              </a:rPr>
              <a:t> A … describe ORM here</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Service</a:t>
            </a:r>
            <a:endParaRPr lang="en-GB" dirty="0"/>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SP</a:t>
            </a:r>
            <a:endParaRPr lang="en-GB" dirty="0"/>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6030" cy="369332"/>
          </a:xfrm>
          <a:prstGeom prst="rect">
            <a:avLst/>
          </a:prstGeom>
          <a:noFill/>
        </p:spPr>
        <p:txBody>
          <a:bodyPr wrap="none" rtlCol="0">
            <a:spAutoFit/>
          </a:bodyPr>
          <a:lstStyle/>
          <a:p>
            <a:r>
              <a:rPr lang="en-GB" dirty="0" smtClean="0"/>
              <a:t>0:n</a:t>
            </a:r>
            <a:endParaRPr lang="en-GB" dirty="0"/>
          </a:p>
        </p:txBody>
      </p:sp>
      <p:sp>
        <p:nvSpPr>
          <p:cNvPr id="12" name="TextBox 11"/>
          <p:cNvSpPr txBox="1"/>
          <p:nvPr/>
        </p:nvSpPr>
        <p:spPr>
          <a:xfrm>
            <a:off x="1824778" y="2110612"/>
            <a:ext cx="486030" cy="369332"/>
          </a:xfrm>
          <a:prstGeom prst="rect">
            <a:avLst/>
          </a:prstGeom>
          <a:noFill/>
        </p:spPr>
        <p:txBody>
          <a:bodyPr wrap="none" rtlCol="0">
            <a:spAutoFit/>
          </a:bodyPr>
          <a:lstStyle/>
          <a:p>
            <a:r>
              <a:rPr lang="en-GB" dirty="0"/>
              <a:t>1</a:t>
            </a:r>
            <a:r>
              <a:rPr lang="en-GB" dirty="0" smtClean="0"/>
              <a:t>:n</a:t>
            </a:r>
            <a:endParaRPr lang="en-GB" dirty="0"/>
          </a:p>
        </p:txBody>
      </p:sp>
      <p:sp>
        <p:nvSpPr>
          <p:cNvPr id="13" name="TextBox 12"/>
          <p:cNvSpPr txBox="1"/>
          <p:nvPr/>
        </p:nvSpPr>
        <p:spPr>
          <a:xfrm>
            <a:off x="1619446" y="1355558"/>
            <a:ext cx="1436804" cy="369332"/>
          </a:xfrm>
          <a:prstGeom prst="rect">
            <a:avLst/>
          </a:prstGeom>
          <a:noFill/>
        </p:spPr>
        <p:txBody>
          <a:bodyPr wrap="none" rtlCol="0">
            <a:spAutoFit/>
          </a:bodyPr>
          <a:lstStyle/>
          <a:p>
            <a:r>
              <a:rPr lang="en-GB" dirty="0"/>
              <a:t>responsibility</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3475821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ORM design motivations</a:t>
            </a:r>
          </a:p>
        </p:txBody>
      </p:sp>
      <p:sp>
        <p:nvSpPr>
          <p:cNvPr id="5" name="Content Placeholder 4"/>
          <p:cNvSpPr>
            <a:spLocks noGrp="1"/>
          </p:cNvSpPr>
          <p:nvPr>
            <p:ph idx="1"/>
          </p:nvPr>
        </p:nvSpPr>
        <p:spPr/>
        <p:txBody>
          <a:bodyPr/>
          <a:lstStyle/>
          <a:p>
            <a:r>
              <a:rPr lang="it-IT" dirty="0"/>
              <a:t>If there are aspects of the ORM that you want to illustrate or motivate, write your explanations after each relationship ORM design slide or at the end of the ORM design section</a:t>
            </a:r>
          </a:p>
        </p:txBody>
      </p:sp>
    </p:spTree>
    <p:extLst>
      <p:ext uri="{BB962C8B-B14F-4D97-AF65-F5344CB8AC3E}">
        <p14:creationId xmlns:p14="http://schemas.microsoft.com/office/powerpoint/2010/main" val="2955575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512" y="365126"/>
            <a:ext cx="8091838" cy="453021"/>
          </a:xfrm>
        </p:spPr>
        <p:txBody>
          <a:bodyPr>
            <a:normAutofit fontScale="90000"/>
          </a:bodyPr>
          <a:lstStyle/>
          <a:p>
            <a:r>
              <a:rPr lang="en-GB" dirty="0"/>
              <a:t>Specifications</a:t>
            </a:r>
          </a:p>
        </p:txBody>
      </p:sp>
      <p:sp>
        <p:nvSpPr>
          <p:cNvPr id="3" name="Content Placeholder 2"/>
          <p:cNvSpPr>
            <a:spLocks noGrp="1"/>
          </p:cNvSpPr>
          <p:nvPr>
            <p:ph idx="1"/>
          </p:nvPr>
        </p:nvSpPr>
        <p:spPr>
          <a:xfrm>
            <a:off x="423511" y="962526"/>
            <a:ext cx="8470231" cy="5727032"/>
          </a:xfrm>
        </p:spPr>
        <p:txBody>
          <a:bodyPr>
            <a:normAutofit fontScale="25000" lnSpcReduction="20000"/>
          </a:bodyPr>
          <a:lstStyle/>
          <a:p>
            <a:r>
              <a:rPr lang="en-US" sz="6400" dirty="0" smtClean="0"/>
              <a:t>A </a:t>
            </a:r>
            <a:r>
              <a:rPr lang="en-US" sz="6400" dirty="0"/>
              <a:t>telco company offers pre-paid online services to web users. Two client applications using the same</a:t>
            </a:r>
            <a:br>
              <a:rPr lang="en-US" sz="6400" dirty="0"/>
            </a:br>
            <a:r>
              <a:rPr lang="en-US" sz="6400" dirty="0"/>
              <a:t>database need to be developed. </a:t>
            </a:r>
            <a:endParaRPr lang="en-US" sz="6400" dirty="0" smtClean="0"/>
          </a:p>
          <a:p>
            <a:r>
              <a:rPr lang="en-US" sz="6400" dirty="0" smtClean="0"/>
              <a:t>Consumer Application:</a:t>
            </a:r>
          </a:p>
          <a:p>
            <a:pPr>
              <a:buFont typeface="Wingdings" panose="05000000000000000000" pitchFamily="2" charset="2"/>
              <a:buChar char="q"/>
            </a:pPr>
            <a:r>
              <a:rPr lang="en-US" sz="6400" dirty="0"/>
              <a:t>The consumer application has a public Landing page with a form for login and a form for </a:t>
            </a:r>
            <a:r>
              <a:rPr lang="en-US" sz="6400" dirty="0" smtClean="0"/>
              <a:t>registration. Registration </a:t>
            </a:r>
            <a:r>
              <a:rPr lang="en-US" sz="6400" dirty="0"/>
              <a:t>requires a username (which can be assumed as the unique identification parameter), </a:t>
            </a:r>
            <a:r>
              <a:rPr lang="en-US" sz="6400" dirty="0" smtClean="0"/>
              <a:t>a password </a:t>
            </a:r>
            <a:r>
              <a:rPr lang="en-US" sz="6400" dirty="0"/>
              <a:t>and an email. Login leads to the Home page of the consumer application. Registration </a:t>
            </a:r>
            <a:r>
              <a:rPr lang="en-US" sz="6400" dirty="0" smtClean="0"/>
              <a:t>leads back </a:t>
            </a:r>
            <a:r>
              <a:rPr lang="en-US" sz="6400" dirty="0"/>
              <a:t>to the landing page where the user can log </a:t>
            </a:r>
            <a:r>
              <a:rPr lang="en-US" sz="6400" dirty="0" smtClean="0"/>
              <a:t>in. The </a:t>
            </a:r>
            <a:r>
              <a:rPr lang="en-US" sz="6400" dirty="0"/>
              <a:t>user can log in before browsing the application or browse it </a:t>
            </a:r>
            <a:r>
              <a:rPr lang="en-US" sz="6400" dirty="0" smtClean="0"/>
              <a:t>without logging </a:t>
            </a:r>
            <a:r>
              <a:rPr lang="en-US" sz="6400" dirty="0"/>
              <a:t>in. If the user </a:t>
            </a:r>
            <a:r>
              <a:rPr lang="en-US" sz="6400" dirty="0" smtClean="0"/>
              <a:t>has logged </a:t>
            </a:r>
            <a:r>
              <a:rPr lang="en-US" sz="6400" dirty="0"/>
              <a:t>in, his/her username appears in the top right corner of all </a:t>
            </a:r>
            <a:r>
              <a:rPr lang="en-US" sz="6400" dirty="0" smtClean="0"/>
              <a:t>the application pages. The </a:t>
            </a:r>
            <a:r>
              <a:rPr lang="en-US" sz="6400" dirty="0"/>
              <a:t>Home page of </a:t>
            </a:r>
            <a:r>
              <a:rPr lang="en-US" sz="6400" dirty="0" smtClean="0"/>
              <a:t>the consumer </a:t>
            </a:r>
            <a:r>
              <a:rPr lang="en-US" sz="6400" dirty="0"/>
              <a:t>application displays the service packages offered by the </a:t>
            </a:r>
            <a:r>
              <a:rPr lang="en-US" sz="6400" dirty="0" smtClean="0"/>
              <a:t>telco company. A </a:t>
            </a:r>
            <a:r>
              <a:rPr lang="en-US" sz="6400" dirty="0"/>
              <a:t>service package has an ID and a name (e.g., “Basic</a:t>
            </a:r>
            <a:r>
              <a:rPr lang="en-US" sz="6400" dirty="0" smtClean="0"/>
              <a:t>”, “</a:t>
            </a:r>
            <a:r>
              <a:rPr lang="en-US" sz="6400" dirty="0"/>
              <a:t>Family”, “Business”, “All Inclusive”, </a:t>
            </a:r>
            <a:r>
              <a:rPr lang="en-US" sz="6400" dirty="0" err="1"/>
              <a:t>etc</a:t>
            </a:r>
            <a:r>
              <a:rPr lang="en-US" sz="6400" dirty="0"/>
              <a:t>). </a:t>
            </a:r>
            <a:r>
              <a:rPr lang="en-US" sz="6400" dirty="0" smtClean="0"/>
              <a:t>It comprises </a:t>
            </a:r>
            <a:r>
              <a:rPr lang="en-US" sz="6400" dirty="0"/>
              <a:t>one or more services. Services are of four types: fixed phone, mobile phone, fixed </a:t>
            </a:r>
            <a:r>
              <a:rPr lang="en-US" sz="6400" dirty="0" smtClean="0"/>
              <a:t>internet, and </a:t>
            </a:r>
            <a:r>
              <a:rPr lang="en-US" sz="6400" dirty="0"/>
              <a:t>mobile internet. The mobile phone service specifies the number of minutes and SMSs included </a:t>
            </a:r>
            <a:r>
              <a:rPr lang="en-US" sz="6400" dirty="0" smtClean="0"/>
              <a:t>in the </a:t>
            </a:r>
            <a:r>
              <a:rPr lang="en-US" sz="6400" dirty="0"/>
              <a:t>package plus the fee for extra minutes and the fee for extra SMSs. The fixed phone service has </a:t>
            </a:r>
            <a:r>
              <a:rPr lang="en-US" sz="6400" dirty="0" smtClean="0"/>
              <a:t>no specific </a:t>
            </a:r>
            <a:r>
              <a:rPr lang="en-US" sz="6400" dirty="0"/>
              <a:t>configuration parameters. The mobile and fixed internet services specify the number </a:t>
            </a:r>
            <a:r>
              <a:rPr lang="en-US" sz="6400" dirty="0" smtClean="0"/>
              <a:t>of Gigabytes </a:t>
            </a:r>
            <a:r>
              <a:rPr lang="en-US" sz="6400" dirty="0"/>
              <a:t>included in the package and the </a:t>
            </a:r>
            <a:r>
              <a:rPr lang="en-US" sz="6400" dirty="0" smtClean="0"/>
              <a:t>fee for </a:t>
            </a:r>
            <a:r>
              <a:rPr lang="en-US" sz="6400" dirty="0"/>
              <a:t>extra Gigabytes. A service package must </a:t>
            </a:r>
            <a:r>
              <a:rPr lang="en-US" sz="6400" dirty="0" smtClean="0"/>
              <a:t>be associated </a:t>
            </a:r>
            <a:r>
              <a:rPr lang="en-US" sz="6400" dirty="0"/>
              <a:t>with one validity period. A validity period specifies the number of months (12, 24, </a:t>
            </a:r>
            <a:r>
              <a:rPr lang="en-US" sz="6400" dirty="0" smtClean="0"/>
              <a:t>or 36). Each </a:t>
            </a:r>
            <a:r>
              <a:rPr lang="en-US" sz="6400" dirty="0"/>
              <a:t>validity period has a different monthly fee (e.g., 20€/month for 12 months, 18€/month for </a:t>
            </a:r>
            <a:r>
              <a:rPr lang="en-US" sz="6400" dirty="0" smtClean="0"/>
              <a:t>24 months</a:t>
            </a:r>
            <a:r>
              <a:rPr lang="en-US" sz="6400" dirty="0"/>
              <a:t>, and 15€ /month for 36 months</a:t>
            </a:r>
            <a:r>
              <a:rPr lang="en-US" sz="6400" dirty="0" smtClean="0"/>
              <a:t>). A </a:t>
            </a:r>
            <a:r>
              <a:rPr lang="en-US" sz="6400" dirty="0"/>
              <a:t>package may be associated with one or more </a:t>
            </a:r>
            <a:r>
              <a:rPr lang="en-US" sz="6400" dirty="0" smtClean="0"/>
              <a:t>optional products </a:t>
            </a:r>
            <a:r>
              <a:rPr lang="en-US" sz="6400" dirty="0"/>
              <a:t>(e.g., an SMS news feed, an internet TV channel, etc.). The validity period of </a:t>
            </a:r>
            <a:r>
              <a:rPr lang="en-US" sz="6400" dirty="0" smtClean="0"/>
              <a:t>an optional product </a:t>
            </a:r>
            <a:r>
              <a:rPr lang="en-US" sz="6400" dirty="0"/>
              <a:t>is the same as the validity period that the user has chosen for the service package. </a:t>
            </a:r>
            <a:r>
              <a:rPr lang="en-US" sz="6400" dirty="0" smtClean="0"/>
              <a:t>An optional </a:t>
            </a:r>
            <a:r>
              <a:rPr lang="en-US" sz="6400" dirty="0"/>
              <a:t>product has a name and </a:t>
            </a:r>
            <a:r>
              <a:rPr lang="en-US" sz="6400" dirty="0" smtClean="0"/>
              <a:t>a monthly </a:t>
            </a:r>
            <a:r>
              <a:rPr lang="en-US" sz="6400" dirty="0"/>
              <a:t>fee independent of the validity period duration. The </a:t>
            </a:r>
            <a:r>
              <a:rPr lang="en-US" sz="6400" dirty="0" smtClean="0"/>
              <a:t>same optional </a:t>
            </a:r>
            <a:r>
              <a:rPr lang="en-US" sz="6400" dirty="0"/>
              <a:t>product can be offered in different service </a:t>
            </a:r>
            <a:r>
              <a:rPr lang="en-US" sz="6400" dirty="0" smtClean="0"/>
              <a:t>packages. From the Home </a:t>
            </a:r>
            <a:r>
              <a:rPr lang="en-US" sz="6400" dirty="0"/>
              <a:t>page, the user can access a Buy Service page for purchasing a service package </a:t>
            </a:r>
            <a:r>
              <a:rPr lang="en-US" sz="6400" dirty="0" smtClean="0"/>
              <a:t>and thus </a:t>
            </a:r>
            <a:r>
              <a:rPr lang="en-US" sz="6400" dirty="0"/>
              <a:t>creating a service subscription. The Buy </a:t>
            </a:r>
            <a:r>
              <a:rPr lang="en-US" sz="6400" dirty="0" smtClean="0"/>
              <a:t>Service page </a:t>
            </a:r>
            <a:r>
              <a:rPr lang="en-US" sz="6400" dirty="0"/>
              <a:t>contains a form for purchasing a </a:t>
            </a:r>
            <a:r>
              <a:rPr lang="en-US" sz="6400" dirty="0" smtClean="0"/>
              <a:t>service package</a:t>
            </a:r>
            <a:r>
              <a:rPr lang="en-US" sz="6400" dirty="0"/>
              <a:t>. The form allows the user to select one package from the list of available ones and </a:t>
            </a:r>
            <a:r>
              <a:rPr lang="en-US" sz="6400" dirty="0" smtClean="0"/>
              <a:t>choose the validity </a:t>
            </a:r>
            <a:r>
              <a:rPr lang="en-US" sz="6400" dirty="0"/>
              <a:t>period duration and the optional products to buy together with the chosen service. The </a:t>
            </a:r>
            <a:r>
              <a:rPr lang="en-US" sz="6400" dirty="0" smtClean="0"/>
              <a:t>form also </a:t>
            </a:r>
            <a:r>
              <a:rPr lang="en-US" sz="6400" dirty="0"/>
              <a:t>allows the user to select the </a:t>
            </a:r>
            <a:r>
              <a:rPr lang="en-US" sz="6400" dirty="0" smtClean="0"/>
              <a:t>start date </a:t>
            </a:r>
            <a:r>
              <a:rPr lang="en-US" sz="6400" dirty="0"/>
              <a:t>of his/her </a:t>
            </a:r>
            <a:r>
              <a:rPr lang="en-US" sz="6400" dirty="0" smtClean="0"/>
              <a:t>subscription. </a:t>
            </a:r>
            <a:endParaRPr lang="en-US" sz="5600" dirty="0" smtClean="0"/>
          </a:p>
          <a:p>
            <a:pPr marL="0" indent="0">
              <a:buNone/>
            </a:pPr>
            <a:endParaRPr lang="en-US" dirty="0" smtClean="0"/>
          </a:p>
          <a:p>
            <a:pPr marL="0" indent="0">
              <a:buNone/>
            </a:pPr>
            <a:r>
              <a:rPr lang="en-US" dirty="0"/>
              <a:t/>
            </a:r>
            <a:br>
              <a:rPr lang="en-US" dirty="0"/>
            </a:br>
            <a:endParaRPr lang="en-GB" dirty="0"/>
          </a:p>
        </p:txBody>
      </p:sp>
    </p:spTree>
    <p:extLst>
      <p:ext uri="{BB962C8B-B14F-4D97-AF65-F5344CB8AC3E}">
        <p14:creationId xmlns:p14="http://schemas.microsoft.com/office/powerpoint/2010/main" val="16501792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a:t>
            </a:r>
            <a:r>
              <a:rPr lang="en-GB" dirty="0" err="1" smtClean="0"/>
              <a:t>TelcoUser</a:t>
            </a:r>
            <a:endParaRPr lang="en-GB" dirty="0"/>
          </a:p>
        </p:txBody>
      </p:sp>
      <p:sp>
        <p:nvSpPr>
          <p:cNvPr id="5" name="Content Placeholder 4"/>
          <p:cNvSpPr>
            <a:spLocks noGrp="1"/>
          </p:cNvSpPr>
          <p:nvPr>
            <p:ph idx="1"/>
          </p:nvPr>
        </p:nvSpPr>
        <p:spPr>
          <a:xfrm>
            <a:off x="1" y="1434164"/>
            <a:ext cx="9144000" cy="5342021"/>
          </a:xfrm>
        </p:spPr>
        <p:txBody>
          <a:bodyPr>
            <a:normAutofit/>
          </a:bodyPr>
          <a:lstStyle/>
          <a:p>
            <a:pPr marL="0" indent="0">
              <a:spcBef>
                <a:spcPts val="0"/>
              </a:spcBef>
              <a:buNone/>
            </a:pPr>
            <a:r>
              <a:rPr lang="en-GB" sz="1500" dirty="0">
                <a:latin typeface="Courier New" panose="02070309020205020404" pitchFamily="49" charset="0"/>
                <a:cs typeface="Courier New" panose="02070309020205020404" pitchFamily="49" charset="0"/>
              </a:rPr>
              <a:t>package entities;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java.io.Serializable</a:t>
            </a: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a:t>
            </a: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NamedQuery</a:t>
            </a:r>
            <a:r>
              <a:rPr lang="en-GB" sz="1500" dirty="0">
                <a:latin typeface="Courier New" panose="02070309020205020404" pitchFamily="49" charset="0"/>
                <a:cs typeface="Courier New" panose="02070309020205020404" pitchFamily="49" charset="0"/>
              </a:rPr>
              <a:t>(name = "</a:t>
            </a:r>
            <a:r>
              <a:rPr lang="en-GB" sz="1500" dirty="0" err="1">
                <a:latin typeface="Courier New" panose="02070309020205020404" pitchFamily="49" charset="0"/>
                <a:cs typeface="Courier New" panose="02070309020205020404" pitchFamily="49" charset="0"/>
              </a:rPr>
              <a:t>TelcoUser.checkCredentials</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query = "SELECT t "</a:t>
            </a:r>
          </a:p>
          <a:p>
            <a:pPr marL="0" indent="0">
              <a:spcBef>
                <a:spcPts val="0"/>
              </a:spcBef>
              <a:buNone/>
            </a:pPr>
            <a:r>
              <a:rPr lang="en-GB" sz="1500" dirty="0">
                <a:latin typeface="Courier New" panose="02070309020205020404" pitchFamily="49" charset="0"/>
                <a:cs typeface="Courier New" panose="02070309020205020404" pitchFamily="49" charset="0"/>
              </a:rPr>
              <a:t>		+ "FROM </a:t>
            </a:r>
            <a:r>
              <a:rPr lang="en-GB" sz="1500" dirty="0" err="1">
                <a:latin typeface="Courier New" panose="02070309020205020404" pitchFamily="49" charset="0"/>
                <a:cs typeface="Courier New" panose="02070309020205020404" pitchFamily="49" charset="0"/>
              </a:rPr>
              <a:t>TelcoUser</a:t>
            </a:r>
            <a:r>
              <a:rPr lang="en-GB" sz="1500" dirty="0">
                <a:latin typeface="Courier New" panose="02070309020205020404" pitchFamily="49" charset="0"/>
                <a:cs typeface="Courier New" panose="02070309020205020404" pitchFamily="49" charset="0"/>
              </a:rPr>
              <a:t> t  "</a:t>
            </a:r>
          </a:p>
          <a:p>
            <a:pPr marL="0" indent="0">
              <a:spcBef>
                <a:spcPts val="0"/>
              </a:spcBef>
              <a:buNone/>
            </a:pPr>
            <a:r>
              <a:rPr lang="en-GB" sz="1500" dirty="0">
                <a:latin typeface="Courier New" panose="02070309020205020404" pitchFamily="49" charset="0"/>
                <a:cs typeface="Courier New" panose="02070309020205020404" pitchFamily="49" charset="0"/>
              </a:rPr>
              <a:t>		+ "WHERE </a:t>
            </a:r>
            <a:r>
              <a:rPr lang="en-GB" sz="1500" dirty="0" err="1">
                <a:latin typeface="Courier New" panose="02070309020205020404" pitchFamily="49" charset="0"/>
                <a:cs typeface="Courier New" panose="02070309020205020404" pitchFamily="49" charset="0"/>
              </a:rPr>
              <a:t>t.username</a:t>
            </a:r>
            <a:r>
              <a:rPr lang="en-GB" sz="1500" dirty="0">
                <a:latin typeface="Courier New" panose="02070309020205020404" pitchFamily="49" charset="0"/>
                <a:cs typeface="Courier New" panose="02070309020205020404" pitchFamily="49" charset="0"/>
              </a:rPr>
              <a:t> = :username and </a:t>
            </a:r>
            <a:r>
              <a:rPr lang="en-GB" sz="1500" dirty="0" err="1">
                <a:latin typeface="Courier New" panose="02070309020205020404" pitchFamily="49" charset="0"/>
                <a:cs typeface="Courier New" panose="02070309020205020404" pitchFamily="49" charset="0"/>
              </a:rPr>
              <a:t>t.password</a:t>
            </a:r>
            <a:r>
              <a:rPr lang="en-GB" sz="1500" dirty="0">
                <a:latin typeface="Courier New" panose="02070309020205020404" pitchFamily="49" charset="0"/>
                <a:cs typeface="Courier New" panose="02070309020205020404" pitchFamily="49" charset="0"/>
              </a:rPr>
              <a:t> = :password")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@Entity </a:t>
            </a:r>
          </a:p>
          <a:p>
            <a:pPr marL="0" indent="0">
              <a:spcBef>
                <a:spcPts val="0"/>
              </a:spcBef>
              <a:buNone/>
            </a:pPr>
            <a:r>
              <a:rPr lang="en-GB" sz="1500" dirty="0">
                <a:latin typeface="Courier New" panose="02070309020205020404" pitchFamily="49" charset="0"/>
                <a:cs typeface="Courier New" panose="02070309020205020404" pitchFamily="49" charset="0"/>
              </a:rPr>
              <a:t>@Table (name ="</a:t>
            </a:r>
            <a:r>
              <a:rPr lang="en-GB" sz="1500" dirty="0" err="1">
                <a:latin typeface="Courier New" panose="02070309020205020404" pitchFamily="49" charset="0"/>
                <a:cs typeface="Courier New" panose="02070309020205020404" pitchFamily="49" charset="0"/>
              </a:rPr>
              <a:t>TelcoUser</a:t>
            </a:r>
            <a:r>
              <a:rPr lang="en-GB" sz="1500" dirty="0">
                <a:latin typeface="Courier New" panose="02070309020205020404" pitchFamily="49" charset="0"/>
                <a:cs typeface="Courier New" panose="02070309020205020404" pitchFamily="49" charset="0"/>
              </a:rPr>
              <a:t>", schema = "</a:t>
            </a:r>
            <a:r>
              <a:rPr lang="en-GB" sz="1500" dirty="0" err="1">
                <a:latin typeface="Courier New" panose="02070309020205020404" pitchFamily="49" charset="0"/>
                <a:cs typeface="Courier New" panose="02070309020205020404" pitchFamily="49" charset="0"/>
              </a:rPr>
              <a:t>telcoServiceDB</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@Inheritance (strategy = </a:t>
            </a:r>
            <a:r>
              <a:rPr lang="en-GB" sz="1500" dirty="0" err="1">
                <a:latin typeface="Courier New" panose="02070309020205020404" pitchFamily="49" charset="0"/>
                <a:cs typeface="Courier New" panose="02070309020205020404" pitchFamily="49" charset="0"/>
              </a:rPr>
              <a:t>InheritanceType.JOINED</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DiscriminatorColumn</a:t>
            </a:r>
            <a:r>
              <a:rPr lang="en-GB" sz="1500" dirty="0">
                <a:latin typeface="Courier New" panose="02070309020205020404" pitchFamily="49" charset="0"/>
                <a:cs typeface="Courier New" panose="02070309020205020404" pitchFamily="49" charset="0"/>
              </a:rPr>
              <a:t>(name = "DTYPE") //defaults to a String </a:t>
            </a:r>
          </a:p>
          <a:p>
            <a:pPr marL="0" indent="0">
              <a:spcBef>
                <a:spcPts val="0"/>
              </a:spcBef>
              <a:buNone/>
            </a:pPr>
            <a:r>
              <a:rPr lang="en-GB" sz="1500" dirty="0">
                <a:latin typeface="Courier New" panose="02070309020205020404" pitchFamily="49" charset="0"/>
                <a:cs typeface="Courier New" panose="02070309020205020404" pitchFamily="49" charset="0"/>
              </a:rPr>
              <a:t>public class </a:t>
            </a:r>
            <a:r>
              <a:rPr lang="en-GB" sz="1500" dirty="0" err="1">
                <a:latin typeface="Courier New" panose="02070309020205020404" pitchFamily="49" charset="0"/>
                <a:cs typeface="Courier New" panose="02070309020205020404" pitchFamily="49" charset="0"/>
              </a:rPr>
              <a:t>TelcoUser</a:t>
            </a:r>
            <a:r>
              <a:rPr lang="en-GB" sz="1500" dirty="0">
                <a:latin typeface="Courier New" panose="02070309020205020404" pitchFamily="49" charset="0"/>
                <a:cs typeface="Courier New" panose="02070309020205020404" pitchFamily="49" charset="0"/>
              </a:rPr>
              <a:t> implements Serializable {</a:t>
            </a:r>
          </a:p>
          <a:p>
            <a:pPr marL="0" indent="0">
              <a:spcBef>
                <a:spcPts val="0"/>
              </a:spcBef>
              <a:buNone/>
            </a:pPr>
            <a:r>
              <a:rPr lang="en-GB" sz="1500" dirty="0">
                <a:latin typeface="Courier New" panose="02070309020205020404" pitchFamily="49" charset="0"/>
                <a:cs typeface="Courier New" panose="02070309020205020404" pitchFamily="49" charset="0"/>
              </a:rPr>
              <a:t>	private static final long </a:t>
            </a:r>
            <a:r>
              <a:rPr lang="en-GB" sz="1500" dirty="0" err="1">
                <a:latin typeface="Courier New" panose="02070309020205020404" pitchFamily="49" charset="0"/>
                <a:cs typeface="Courier New" panose="02070309020205020404" pitchFamily="49" charset="0"/>
              </a:rPr>
              <a:t>serialVersionUID</a:t>
            </a:r>
            <a:r>
              <a:rPr lang="en-GB" sz="1500" dirty="0">
                <a:latin typeface="Courier New" panose="02070309020205020404" pitchFamily="49" charset="0"/>
                <a:cs typeface="Courier New" panose="02070309020205020404" pitchFamily="49" charset="0"/>
              </a:rPr>
              <a:t> = 1L;</a:t>
            </a:r>
          </a:p>
          <a:p>
            <a:pPr marL="0" indent="0">
              <a:spcBef>
                <a:spcPts val="0"/>
              </a:spcBef>
              <a:buNone/>
            </a:pPr>
            <a:r>
              <a:rPr lang="en-GB" sz="1500" dirty="0">
                <a:latin typeface="Courier New" panose="02070309020205020404" pitchFamily="49" charset="0"/>
                <a:cs typeface="Courier New" panose="02070309020205020404" pitchFamily="49" charset="0"/>
              </a:rPr>
              <a:t>	@Id</a:t>
            </a:r>
          </a:p>
          <a:p>
            <a:pPr marL="0" indent="0">
              <a:spcBef>
                <a:spcPts val="0"/>
              </a:spcBef>
              <a:buNone/>
            </a:pPr>
            <a:r>
              <a:rPr lang="en-GB" sz="1500" dirty="0">
                <a:latin typeface="Courier New" panose="02070309020205020404" pitchFamily="49" charset="0"/>
                <a:cs typeface="Courier New" panose="02070309020205020404" pitchFamily="49" charset="0"/>
              </a:rPr>
              <a:t>	private String username;</a:t>
            </a:r>
          </a:p>
          <a:p>
            <a:pPr marL="0" indent="0">
              <a:spcBef>
                <a:spcPts val="0"/>
              </a:spcBef>
              <a:buNone/>
            </a:pPr>
            <a:r>
              <a:rPr lang="en-GB" sz="1500" dirty="0">
                <a:latin typeface="Courier New" panose="02070309020205020404" pitchFamily="49" charset="0"/>
                <a:cs typeface="Courier New" panose="02070309020205020404" pitchFamily="49" charset="0"/>
              </a:rPr>
              <a:t>	private String email;</a:t>
            </a:r>
          </a:p>
          <a:p>
            <a:pPr marL="0" indent="0">
              <a:spcBef>
                <a:spcPts val="0"/>
              </a:spcBef>
              <a:buNone/>
            </a:pPr>
            <a:r>
              <a:rPr lang="en-GB" sz="1500" dirty="0">
                <a:latin typeface="Courier New" panose="02070309020205020404" pitchFamily="49" charset="0"/>
                <a:cs typeface="Courier New" panose="02070309020205020404" pitchFamily="49" charset="0"/>
              </a:rPr>
              <a:t>	private String password</a:t>
            </a:r>
            <a:r>
              <a:rPr lang="en-GB" sz="1500" dirty="0" smtClean="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smtClean="0">
                <a:latin typeface="Courier New" panose="02070309020205020404" pitchFamily="49" charset="0"/>
                <a:cs typeface="Courier New" panose="02070309020205020404" pitchFamily="49" charset="0"/>
              </a:rPr>
              <a:t>//constructor, getter and setter</a:t>
            </a:r>
          </a:p>
          <a:p>
            <a:pPr marL="0" indent="0">
              <a:spcBef>
                <a:spcPts val="0"/>
              </a:spcBef>
              <a:buNone/>
            </a:pPr>
            <a:r>
              <a:rPr lang="en-GB" sz="1500" dirty="0">
                <a:latin typeface="Courier New" panose="02070309020205020404" pitchFamily="49" charset="0"/>
                <a:cs typeface="Courier New" panose="02070309020205020404" pitchFamily="49" charset="0"/>
              </a:rPr>
              <a:t>}</a:t>
            </a:r>
            <a:endParaRPr lang="en-GB" sz="1500" dirty="0" smtClean="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848762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Entity Consumer</a:t>
            </a:r>
            <a:endParaRPr lang="en-GB" dirty="0"/>
          </a:p>
        </p:txBody>
      </p:sp>
      <p:sp>
        <p:nvSpPr>
          <p:cNvPr id="5" name="Content Placeholder 4"/>
          <p:cNvSpPr>
            <a:spLocks noGrp="1"/>
          </p:cNvSpPr>
          <p:nvPr>
            <p:ph idx="1"/>
          </p:nvPr>
        </p:nvSpPr>
        <p:spPr>
          <a:xfrm>
            <a:off x="1" y="1434164"/>
            <a:ext cx="9144000" cy="5342021"/>
          </a:xfrm>
        </p:spPr>
        <p:txBody>
          <a:bodyPr>
            <a:normAutofit fontScale="92500" lnSpcReduction="10000"/>
          </a:bodyPr>
          <a:lstStyle/>
          <a:p>
            <a:pPr marL="0" indent="0">
              <a:spcBef>
                <a:spcPts val="0"/>
              </a:spcBef>
              <a:buNone/>
            </a:pPr>
            <a:r>
              <a:rPr lang="en-GB" sz="1500" dirty="0">
                <a:latin typeface="Courier New" panose="02070309020205020404" pitchFamily="49" charset="0"/>
                <a:cs typeface="Courier New" panose="02070309020205020404" pitchFamily="49" charset="0"/>
              </a:rPr>
              <a:t>package entities;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javax.persistence.DiscriminatorValue</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javax.persistence.Entity</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javax.persistence.EnumType</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javax.persistence.Enumerated</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javax.persistence.NamedQueries</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javax.persistence.NamedQuery</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javax.persistence.Table</a:t>
            </a: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NamedQueries</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NamedQuery</a:t>
            </a:r>
            <a:r>
              <a:rPr lang="en-GB" sz="1500" dirty="0">
                <a:latin typeface="Courier New" panose="02070309020205020404" pitchFamily="49" charset="0"/>
                <a:cs typeface="Courier New" panose="02070309020205020404" pitchFamily="49" charset="0"/>
              </a:rPr>
              <a:t>(name = "</a:t>
            </a:r>
            <a:r>
              <a:rPr lang="en-GB" sz="1500" dirty="0" err="1">
                <a:latin typeface="Courier New" panose="02070309020205020404" pitchFamily="49" charset="0"/>
                <a:cs typeface="Courier New" panose="02070309020205020404" pitchFamily="49" charset="0"/>
              </a:rPr>
              <a:t>Consumer.checkCredentials</a:t>
            </a:r>
            <a:r>
              <a:rPr lang="en-GB" sz="1500" dirty="0">
                <a:latin typeface="Courier New" panose="02070309020205020404" pitchFamily="49" charset="0"/>
                <a:cs typeface="Courier New" panose="02070309020205020404" pitchFamily="49" charset="0"/>
              </a:rPr>
              <a:t>", query = "SELECT c FROM Consumer c  WHERE </a:t>
            </a:r>
            <a:r>
              <a:rPr lang="en-GB" sz="1500" dirty="0" err="1">
                <a:latin typeface="Courier New" panose="02070309020205020404" pitchFamily="49" charset="0"/>
                <a:cs typeface="Courier New" panose="02070309020205020404" pitchFamily="49" charset="0"/>
              </a:rPr>
              <a:t>c.username</a:t>
            </a:r>
            <a:r>
              <a:rPr lang="en-GB" sz="1500" dirty="0">
                <a:latin typeface="Courier New" panose="02070309020205020404" pitchFamily="49" charset="0"/>
                <a:cs typeface="Courier New" panose="02070309020205020404" pitchFamily="49" charset="0"/>
              </a:rPr>
              <a:t> = :username and </a:t>
            </a:r>
            <a:r>
              <a:rPr lang="en-GB" sz="1500" dirty="0" err="1">
                <a:latin typeface="Courier New" panose="02070309020205020404" pitchFamily="49" charset="0"/>
                <a:cs typeface="Courier New" panose="02070309020205020404" pitchFamily="49" charset="0"/>
              </a:rPr>
              <a:t>c.password</a:t>
            </a:r>
            <a:r>
              <a:rPr lang="en-GB" sz="1500" dirty="0">
                <a:latin typeface="Courier New" panose="02070309020205020404" pitchFamily="49" charset="0"/>
                <a:cs typeface="Courier New" panose="02070309020205020404" pitchFamily="49" charset="0"/>
              </a:rPr>
              <a:t> = :password"),   </a:t>
            </a:r>
          </a:p>
          <a:p>
            <a:pPr marL="0" indent="0">
              <a:spcBef>
                <a:spcPts val="0"/>
              </a:spcBef>
              <a:buNone/>
            </a:pP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NamedQuery</a:t>
            </a:r>
            <a:r>
              <a:rPr lang="en-GB" sz="1500" dirty="0">
                <a:latin typeface="Courier New" panose="02070309020205020404" pitchFamily="49" charset="0"/>
                <a:cs typeface="Courier New" panose="02070309020205020404" pitchFamily="49" charset="0"/>
              </a:rPr>
              <a:t>(name = "</a:t>
            </a:r>
            <a:r>
              <a:rPr lang="en-GB" sz="1500" dirty="0" err="1">
                <a:latin typeface="Courier New" panose="02070309020205020404" pitchFamily="49" charset="0"/>
                <a:cs typeface="Courier New" panose="02070309020205020404" pitchFamily="49" charset="0"/>
              </a:rPr>
              <a:t>Consumer.findUserByStatus</a:t>
            </a:r>
            <a:r>
              <a:rPr lang="en-GB" sz="1500" dirty="0">
                <a:latin typeface="Courier New" panose="02070309020205020404" pitchFamily="49" charset="0"/>
                <a:cs typeface="Courier New" panose="02070309020205020404" pitchFamily="49" charset="0"/>
              </a:rPr>
              <a:t>", query = "SELECT c FROM Consumer c WHERE </a:t>
            </a:r>
            <a:r>
              <a:rPr lang="en-GB" sz="1500" dirty="0" err="1">
                <a:latin typeface="Courier New" panose="02070309020205020404" pitchFamily="49" charset="0"/>
                <a:cs typeface="Courier New" panose="02070309020205020404" pitchFamily="49" charset="0"/>
              </a:rPr>
              <a:t>c.status</a:t>
            </a:r>
            <a:r>
              <a:rPr lang="en-GB" sz="1500" dirty="0">
                <a:latin typeface="Courier New" panose="02070309020205020404" pitchFamily="49" charset="0"/>
                <a:cs typeface="Courier New" panose="02070309020205020404" pitchFamily="49" charset="0"/>
              </a:rPr>
              <a:t> = :status") </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@Entity </a:t>
            </a:r>
          </a:p>
          <a:p>
            <a:pPr marL="0" indent="0">
              <a:spcBef>
                <a:spcPts val="0"/>
              </a:spcBef>
              <a:buNone/>
            </a:pPr>
            <a:r>
              <a:rPr lang="en-GB" sz="1500" dirty="0">
                <a:latin typeface="Courier New" panose="02070309020205020404" pitchFamily="49" charset="0"/>
                <a:cs typeface="Courier New" panose="02070309020205020404" pitchFamily="49" charset="0"/>
              </a:rPr>
              <a:t>@Table (name = "Consumer", schema = "</a:t>
            </a:r>
            <a:r>
              <a:rPr lang="en-GB" sz="1500" dirty="0" err="1">
                <a:latin typeface="Courier New" panose="02070309020205020404" pitchFamily="49" charset="0"/>
                <a:cs typeface="Courier New" panose="02070309020205020404" pitchFamily="49" charset="0"/>
              </a:rPr>
              <a:t>telcoServiceDB</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DiscriminatorValue</a:t>
            </a:r>
            <a:r>
              <a:rPr lang="en-GB" sz="1500" dirty="0">
                <a:latin typeface="Courier New" panose="02070309020205020404" pitchFamily="49" charset="0"/>
                <a:cs typeface="Courier New" panose="02070309020205020404" pitchFamily="49" charset="0"/>
              </a:rPr>
              <a:t>("CONS")</a:t>
            </a:r>
          </a:p>
          <a:p>
            <a:pPr marL="0" indent="0">
              <a:spcBef>
                <a:spcPts val="0"/>
              </a:spcBef>
              <a:buNone/>
            </a:pPr>
            <a:r>
              <a:rPr lang="en-GB" sz="1500" dirty="0">
                <a:latin typeface="Courier New" panose="02070309020205020404" pitchFamily="49" charset="0"/>
                <a:cs typeface="Courier New" panose="02070309020205020404" pitchFamily="49" charset="0"/>
              </a:rPr>
              <a:t>public class Consumer extends </a:t>
            </a:r>
            <a:r>
              <a:rPr lang="en-GB" sz="1500" dirty="0" err="1">
                <a:latin typeface="Courier New" panose="02070309020205020404" pitchFamily="49" charset="0"/>
                <a:cs typeface="Courier New" panose="02070309020205020404" pitchFamily="49" charset="0"/>
              </a:rPr>
              <a:t>TelcoUser</a:t>
            </a: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private static final long </a:t>
            </a:r>
            <a:r>
              <a:rPr lang="en-GB" sz="1500" dirty="0" err="1">
                <a:latin typeface="Courier New" panose="02070309020205020404" pitchFamily="49" charset="0"/>
                <a:cs typeface="Courier New" panose="02070309020205020404" pitchFamily="49" charset="0"/>
              </a:rPr>
              <a:t>serialVersionUID</a:t>
            </a:r>
            <a:r>
              <a:rPr lang="en-GB" sz="1500" dirty="0">
                <a:latin typeface="Courier New" panose="02070309020205020404" pitchFamily="49" charset="0"/>
                <a:cs typeface="Courier New" panose="02070309020205020404" pitchFamily="49" charset="0"/>
              </a:rPr>
              <a:t> = 1L;</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@Enumerated(</a:t>
            </a:r>
            <a:r>
              <a:rPr lang="en-GB" sz="1500" dirty="0" err="1">
                <a:latin typeface="Courier New" panose="02070309020205020404" pitchFamily="49" charset="0"/>
                <a:cs typeface="Courier New" panose="02070309020205020404" pitchFamily="49" charset="0"/>
              </a:rPr>
              <a:t>EnumType.ORDINAL</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private </a:t>
            </a:r>
            <a:r>
              <a:rPr lang="en-GB" sz="1500" dirty="0" err="1">
                <a:latin typeface="Courier New" panose="02070309020205020404" pitchFamily="49" charset="0"/>
                <a:cs typeface="Courier New" panose="02070309020205020404" pitchFamily="49" charset="0"/>
              </a:rPr>
              <a:t>UserStatus</a:t>
            </a:r>
            <a:r>
              <a:rPr lang="en-GB" sz="1500" dirty="0">
                <a:latin typeface="Courier New" panose="02070309020205020404" pitchFamily="49" charset="0"/>
                <a:cs typeface="Courier New" panose="02070309020205020404" pitchFamily="49" charset="0"/>
              </a:rPr>
              <a:t> status  = </a:t>
            </a:r>
            <a:r>
              <a:rPr lang="en-GB" sz="1500" dirty="0" err="1">
                <a:latin typeface="Courier New" panose="02070309020205020404" pitchFamily="49" charset="0"/>
                <a:cs typeface="Courier New" panose="02070309020205020404" pitchFamily="49" charset="0"/>
              </a:rPr>
              <a:t>UserStatus.SOLVENT</a:t>
            </a:r>
            <a:r>
              <a:rPr lang="en-GB" sz="1500" dirty="0" smtClean="0">
                <a:latin typeface="Courier New" panose="02070309020205020404" pitchFamily="49" charset="0"/>
                <a:cs typeface="Courier New" panose="02070309020205020404" pitchFamily="49" charset="0"/>
              </a:rPr>
              <a:t>;</a:t>
            </a:r>
          </a:p>
          <a:p>
            <a:pPr marL="0" indent="0">
              <a:spcBef>
                <a:spcPts val="0"/>
              </a:spcBef>
              <a:buNone/>
            </a:pPr>
            <a:endParaRPr lang="en-GB" sz="1500" dirty="0" smtClean="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//constructor, getter and setter</a:t>
            </a:r>
          </a:p>
          <a:p>
            <a:pPr marL="0" indent="0">
              <a:spcBef>
                <a:spcPts val="0"/>
              </a:spcBef>
              <a:buNone/>
            </a:pPr>
            <a:r>
              <a:rPr lang="en-GB" sz="1500" dirty="0" smtClean="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469447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Entity Employee</a:t>
            </a:r>
            <a:endParaRPr lang="en-GB" dirty="0"/>
          </a:p>
        </p:txBody>
      </p:sp>
      <p:sp>
        <p:nvSpPr>
          <p:cNvPr id="5" name="Content Placeholder 4"/>
          <p:cNvSpPr>
            <a:spLocks noGrp="1"/>
          </p:cNvSpPr>
          <p:nvPr>
            <p:ph idx="1"/>
          </p:nvPr>
        </p:nvSpPr>
        <p:spPr>
          <a:xfrm>
            <a:off x="1" y="1434164"/>
            <a:ext cx="9144000" cy="5342021"/>
          </a:xfrm>
        </p:spPr>
        <p:txBody>
          <a:bodyPr>
            <a:normAutofit/>
          </a:bodyPr>
          <a:lstStyle/>
          <a:p>
            <a:pPr marL="0" indent="0">
              <a:spcBef>
                <a:spcPts val="0"/>
              </a:spcBef>
              <a:buNone/>
            </a:pPr>
            <a:r>
              <a:rPr lang="en-GB" sz="1500" dirty="0">
                <a:latin typeface="Courier New" panose="02070309020205020404" pitchFamily="49" charset="0"/>
                <a:cs typeface="Courier New" panose="02070309020205020404" pitchFamily="49" charset="0"/>
              </a:rPr>
              <a:t>package entities;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a:t>
            </a: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smtClean="0">
              <a:latin typeface="Courier New" panose="02070309020205020404" pitchFamily="49" charset="0"/>
              <a:cs typeface="Courier New" panose="02070309020205020404" pitchFamily="49" charset="0"/>
            </a:endParaRPr>
          </a:p>
          <a:p>
            <a:pPr marL="0" indent="0">
              <a:spcBef>
                <a:spcPts val="0"/>
              </a:spcBef>
              <a:buNone/>
            </a:pPr>
            <a:r>
              <a:rPr lang="en-GB" sz="1500" dirty="0" smtClean="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NamedQuery</a:t>
            </a:r>
            <a:r>
              <a:rPr lang="en-GB" sz="1500" dirty="0">
                <a:latin typeface="Courier New" panose="02070309020205020404" pitchFamily="49" charset="0"/>
                <a:cs typeface="Courier New" panose="02070309020205020404" pitchFamily="49" charset="0"/>
              </a:rPr>
              <a:t>(name = "</a:t>
            </a:r>
            <a:r>
              <a:rPr lang="en-GB" sz="1500" dirty="0" err="1">
                <a:latin typeface="Courier New" panose="02070309020205020404" pitchFamily="49" charset="0"/>
                <a:cs typeface="Courier New" panose="02070309020205020404" pitchFamily="49" charset="0"/>
              </a:rPr>
              <a:t>Employee.checkCredentials</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query = "SELECT e FROM Employee e  WHERE </a:t>
            </a:r>
            <a:r>
              <a:rPr lang="en-GB" sz="1500" dirty="0" err="1">
                <a:latin typeface="Courier New" panose="02070309020205020404" pitchFamily="49" charset="0"/>
                <a:cs typeface="Courier New" panose="02070309020205020404" pitchFamily="49" charset="0"/>
              </a:rPr>
              <a:t>e.username</a:t>
            </a:r>
            <a:r>
              <a:rPr lang="en-GB" sz="1500" dirty="0">
                <a:latin typeface="Courier New" panose="02070309020205020404" pitchFamily="49" charset="0"/>
                <a:cs typeface="Courier New" panose="02070309020205020404" pitchFamily="49" charset="0"/>
              </a:rPr>
              <a:t> = ?1 and </a:t>
            </a:r>
            <a:r>
              <a:rPr lang="en-GB" sz="1500" dirty="0" err="1">
                <a:latin typeface="Courier New" panose="02070309020205020404" pitchFamily="49" charset="0"/>
                <a:cs typeface="Courier New" panose="02070309020205020404" pitchFamily="49" charset="0"/>
              </a:rPr>
              <a:t>e.password</a:t>
            </a:r>
            <a:r>
              <a:rPr lang="en-GB" sz="1500" dirty="0">
                <a:latin typeface="Courier New" panose="02070309020205020404" pitchFamily="49" charset="0"/>
                <a:cs typeface="Courier New" panose="02070309020205020404" pitchFamily="49" charset="0"/>
              </a:rPr>
              <a:t> = ?2")  </a:t>
            </a:r>
          </a:p>
          <a:p>
            <a:pPr marL="0" indent="0">
              <a:spcBef>
                <a:spcPts val="0"/>
              </a:spcBef>
              <a:buNone/>
            </a:pP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@Table (name = "Employee", schema = "</a:t>
            </a:r>
            <a:r>
              <a:rPr lang="en-GB" sz="1500" dirty="0" err="1">
                <a:latin typeface="Courier New" panose="02070309020205020404" pitchFamily="49" charset="0"/>
                <a:cs typeface="Courier New" panose="02070309020205020404" pitchFamily="49" charset="0"/>
              </a:rPr>
              <a:t>telcoServiceDB</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DiscriminatorValue</a:t>
            </a:r>
            <a:r>
              <a:rPr lang="en-GB" sz="1500" dirty="0">
                <a:latin typeface="Courier New" panose="02070309020205020404" pitchFamily="49" charset="0"/>
                <a:cs typeface="Courier New" panose="02070309020205020404" pitchFamily="49" charset="0"/>
              </a:rPr>
              <a:t>("EMP")</a:t>
            </a:r>
          </a:p>
          <a:p>
            <a:pPr marL="0" indent="0">
              <a:spcBef>
                <a:spcPts val="0"/>
              </a:spcBef>
              <a:buNone/>
            </a:pPr>
            <a:r>
              <a:rPr lang="en-GB" sz="1500" dirty="0">
                <a:latin typeface="Courier New" panose="02070309020205020404" pitchFamily="49" charset="0"/>
                <a:cs typeface="Courier New" panose="02070309020205020404" pitchFamily="49" charset="0"/>
              </a:rPr>
              <a:t>public class Employee extends </a:t>
            </a:r>
            <a:r>
              <a:rPr lang="en-GB" sz="1500" dirty="0" err="1">
                <a:latin typeface="Courier New" panose="02070309020205020404" pitchFamily="49" charset="0"/>
                <a:cs typeface="Courier New" panose="02070309020205020404" pitchFamily="49" charset="0"/>
              </a:rPr>
              <a:t>TelcoUser</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private static final long </a:t>
            </a:r>
            <a:r>
              <a:rPr lang="en-GB" sz="1500" dirty="0" err="1">
                <a:latin typeface="Courier New" panose="02070309020205020404" pitchFamily="49" charset="0"/>
                <a:cs typeface="Courier New" panose="02070309020205020404" pitchFamily="49" charset="0"/>
              </a:rPr>
              <a:t>serialVersionUID</a:t>
            </a:r>
            <a:r>
              <a:rPr lang="en-GB" sz="1500" dirty="0">
                <a:latin typeface="Courier New" panose="02070309020205020404" pitchFamily="49" charset="0"/>
                <a:cs typeface="Courier New" panose="02070309020205020404" pitchFamily="49" charset="0"/>
              </a:rPr>
              <a:t> = 1L;</a:t>
            </a:r>
          </a:p>
          <a:p>
            <a:pPr marL="0" indent="0">
              <a:spcBef>
                <a:spcPts val="0"/>
              </a:spcBef>
              <a:buNone/>
            </a:pPr>
            <a:r>
              <a:rPr lang="en-GB" sz="1500" dirty="0" smtClean="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smtClean="0">
                <a:latin typeface="Courier New" panose="02070309020205020404" pitchFamily="49" charset="0"/>
                <a:cs typeface="Courier New" panose="02070309020205020404" pitchFamily="49" charset="0"/>
              </a:rPr>
              <a:t>//</a:t>
            </a:r>
            <a:r>
              <a:rPr lang="en-GB" sz="1500" dirty="0">
                <a:latin typeface="Courier New" panose="02070309020205020404" pitchFamily="49" charset="0"/>
                <a:cs typeface="Courier New" panose="02070309020205020404" pitchFamily="49" charset="0"/>
              </a:rPr>
              <a:t>constructor, getter and </a:t>
            </a:r>
            <a:r>
              <a:rPr lang="en-GB" sz="1500" dirty="0" smtClean="0">
                <a:latin typeface="Courier New" panose="02070309020205020404" pitchFamily="49" charset="0"/>
                <a:cs typeface="Courier New" panose="02070309020205020404" pitchFamily="49" charset="0"/>
              </a:rPr>
              <a:t>setter</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smtClean="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646661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Entity Auditing</a:t>
            </a:r>
            <a:endParaRPr lang="en-GB" dirty="0"/>
          </a:p>
        </p:txBody>
      </p:sp>
      <p:sp>
        <p:nvSpPr>
          <p:cNvPr id="5" name="Content Placeholder 4"/>
          <p:cNvSpPr>
            <a:spLocks noGrp="1"/>
          </p:cNvSpPr>
          <p:nvPr>
            <p:ph idx="1"/>
          </p:nvPr>
        </p:nvSpPr>
        <p:spPr>
          <a:xfrm>
            <a:off x="1" y="1434164"/>
            <a:ext cx="9144000" cy="5342021"/>
          </a:xfrm>
        </p:spPr>
        <p:txBody>
          <a:bodyPr>
            <a:normAutofit fontScale="92500" lnSpcReduction="20000"/>
          </a:bodyPr>
          <a:lstStyle/>
          <a:p>
            <a:pPr marL="0" indent="0">
              <a:spcBef>
                <a:spcPts val="0"/>
              </a:spcBef>
              <a:buNone/>
            </a:pPr>
            <a:r>
              <a:rPr lang="en-GB" sz="1500" dirty="0">
                <a:latin typeface="Courier New" panose="02070309020205020404" pitchFamily="49" charset="0"/>
                <a:cs typeface="Courier New" panose="02070309020205020404" pitchFamily="49" charset="0"/>
              </a:rPr>
              <a:t>package entities;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java.util.Date</a:t>
            </a: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javax.persistence.Entity</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javax.persistence.Id</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javax.persistence.NamedQueries</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javax.persistence.NamedQuery</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javax.persistence.OneToOne</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javax.persistence.PrimaryKeyJoinColumn</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javax.persistence.Table</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javax.persistence.Temporal</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javax.persistence.TemporalType</a:t>
            </a: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NamedQueries</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NamedQuery</a:t>
            </a:r>
            <a:r>
              <a:rPr lang="en-GB" sz="1500" dirty="0">
                <a:latin typeface="Courier New" panose="02070309020205020404" pitchFamily="49" charset="0"/>
                <a:cs typeface="Courier New" panose="02070309020205020404" pitchFamily="49" charset="0"/>
              </a:rPr>
              <a:t> (name = "</a:t>
            </a:r>
            <a:r>
              <a:rPr lang="en-GB" sz="1500" dirty="0" err="1">
                <a:latin typeface="Courier New" panose="02070309020205020404" pitchFamily="49" charset="0"/>
                <a:cs typeface="Courier New" panose="02070309020205020404" pitchFamily="49" charset="0"/>
              </a:rPr>
              <a:t>Auditing.findAll</a:t>
            </a:r>
            <a:r>
              <a:rPr lang="en-GB" sz="1500" dirty="0">
                <a:latin typeface="Courier New" panose="02070309020205020404" pitchFamily="49" charset="0"/>
                <a:cs typeface="Courier New" panose="02070309020205020404" pitchFamily="49" charset="0"/>
              </a:rPr>
              <a:t>", query = "SELECT a FROM Auditing A")</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@Table (name = "Auditing", schema = "</a:t>
            </a:r>
            <a:r>
              <a:rPr lang="en-GB" sz="1500" dirty="0" err="1">
                <a:latin typeface="Courier New" panose="02070309020205020404" pitchFamily="49" charset="0"/>
                <a:cs typeface="Courier New" panose="02070309020205020404" pitchFamily="49" charset="0"/>
              </a:rPr>
              <a:t>telcoServiceDB</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public class Auditing {</a:t>
            </a:r>
          </a:p>
          <a:p>
            <a:pPr marL="0" indent="0">
              <a:spcBef>
                <a:spcPts val="0"/>
              </a:spcBef>
              <a:buNone/>
            </a:pPr>
            <a:r>
              <a:rPr lang="en-GB" sz="1500" dirty="0">
                <a:latin typeface="Courier New" panose="02070309020205020404" pitchFamily="49" charset="0"/>
                <a:cs typeface="Courier New" panose="02070309020205020404" pitchFamily="49" charset="0"/>
              </a:rPr>
              <a:t>	@Id </a:t>
            </a:r>
          </a:p>
          <a:p>
            <a:pPr marL="0" indent="0">
              <a:spcBef>
                <a:spcPts val="0"/>
              </a:spcBef>
              <a:buNone/>
            </a:pPr>
            <a:r>
              <a:rPr lang="en-GB" sz="1500" dirty="0">
                <a:latin typeface="Courier New" panose="02070309020205020404" pitchFamily="49" charset="0"/>
                <a:cs typeface="Courier New" panose="02070309020205020404" pitchFamily="49" charset="0"/>
              </a:rPr>
              <a:t>	private String username; </a:t>
            </a:r>
          </a:p>
          <a:p>
            <a:pPr marL="0" indent="0">
              <a:spcBef>
                <a:spcPts val="0"/>
              </a:spcBef>
              <a:buNone/>
            </a:pPr>
            <a:r>
              <a:rPr lang="en-GB" sz="1500" dirty="0">
                <a:latin typeface="Courier New" panose="02070309020205020404" pitchFamily="49" charset="0"/>
                <a:cs typeface="Courier New" panose="02070309020205020404" pitchFamily="49" charset="0"/>
              </a:rPr>
              <a:t>	private String email; </a:t>
            </a:r>
          </a:p>
          <a:p>
            <a:pPr marL="0" indent="0">
              <a:spcBef>
                <a:spcPts val="0"/>
              </a:spcBef>
              <a:buNone/>
            </a:pPr>
            <a:r>
              <a:rPr lang="en-GB" sz="1500" dirty="0">
                <a:latin typeface="Courier New" panose="02070309020205020404" pitchFamily="49" charset="0"/>
                <a:cs typeface="Courier New" panose="02070309020205020404" pitchFamily="49" charset="0"/>
              </a:rPr>
              <a:t>	private double value ;</a:t>
            </a:r>
          </a:p>
          <a:p>
            <a:pPr marL="0" indent="0">
              <a:spcBef>
                <a:spcPts val="0"/>
              </a:spcBef>
              <a:buNone/>
            </a:pPr>
            <a:r>
              <a:rPr lang="en-GB" sz="1500" dirty="0">
                <a:latin typeface="Courier New" panose="02070309020205020404" pitchFamily="49" charset="0"/>
                <a:cs typeface="Courier New" panose="02070309020205020404" pitchFamily="49" charset="0"/>
              </a:rPr>
              <a:t>	@Temporal (value = </a:t>
            </a:r>
            <a:r>
              <a:rPr lang="en-GB" sz="1500" dirty="0" err="1">
                <a:latin typeface="Courier New" panose="02070309020205020404" pitchFamily="49" charset="0"/>
                <a:cs typeface="Courier New" panose="02070309020205020404" pitchFamily="49" charset="0"/>
              </a:rPr>
              <a:t>TemporalType.TIME</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private Date time;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OneToOne</a:t>
            </a: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PrimaryKeyJoinColumn</a:t>
            </a:r>
            <a:r>
              <a:rPr lang="en-GB" sz="1500" dirty="0">
                <a:latin typeface="Courier New" panose="02070309020205020404" pitchFamily="49" charset="0"/>
                <a:cs typeface="Courier New" panose="02070309020205020404" pitchFamily="49" charset="0"/>
              </a:rPr>
              <a:t> (name = "username")</a:t>
            </a:r>
          </a:p>
          <a:p>
            <a:pPr marL="0" indent="0">
              <a:spcBef>
                <a:spcPts val="0"/>
              </a:spcBef>
              <a:buNone/>
            </a:pPr>
            <a:r>
              <a:rPr lang="en-GB" sz="1500" dirty="0">
                <a:latin typeface="Courier New" panose="02070309020205020404" pitchFamily="49" charset="0"/>
                <a:cs typeface="Courier New" panose="02070309020205020404" pitchFamily="49" charset="0"/>
              </a:rPr>
              <a:t>	private Consumer </a:t>
            </a:r>
            <a:r>
              <a:rPr lang="en-GB" sz="1500" dirty="0" err="1">
                <a:latin typeface="Courier New" panose="02070309020205020404" pitchFamily="49" charset="0"/>
                <a:cs typeface="Courier New" panose="02070309020205020404" pitchFamily="49" charset="0"/>
              </a:rPr>
              <a:t>insolventConsumer</a:t>
            </a:r>
            <a:r>
              <a:rPr lang="en-GB" sz="1500" dirty="0" smtClean="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smtClean="0">
                <a:latin typeface="Courier New" panose="02070309020205020404" pitchFamily="49" charset="0"/>
                <a:cs typeface="Courier New" panose="02070309020205020404" pitchFamily="49" charset="0"/>
              </a:rPr>
              <a:t>//</a:t>
            </a:r>
            <a:r>
              <a:rPr lang="en-GB" sz="1500" dirty="0">
                <a:latin typeface="Courier New" panose="02070309020205020404" pitchFamily="49" charset="0"/>
                <a:cs typeface="Courier New" panose="02070309020205020404" pitchFamily="49" charset="0"/>
              </a:rPr>
              <a:t>constructor, getter and </a:t>
            </a:r>
            <a:r>
              <a:rPr lang="en-GB" sz="1500" dirty="0" smtClean="0">
                <a:latin typeface="Courier New" panose="02070309020205020404" pitchFamily="49" charset="0"/>
                <a:cs typeface="Courier New" panose="02070309020205020404" pitchFamily="49" charset="0"/>
              </a:rPr>
              <a:t>setter</a:t>
            </a:r>
          </a:p>
          <a:p>
            <a:pPr marL="0" indent="0">
              <a:spcBef>
                <a:spcPts val="0"/>
              </a:spcBef>
              <a:buNone/>
            </a:pPr>
            <a:r>
              <a:rPr lang="en-GB" sz="1500" dirty="0" smtClean="0">
                <a:latin typeface="Courier New" panose="02070309020205020404" pitchFamily="49" charset="0"/>
                <a:cs typeface="Courier New" panose="02070309020205020404" pitchFamily="49" charset="0"/>
              </a:rPr>
              <a:t>}</a:t>
            </a: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smtClean="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440309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Entity </a:t>
            </a:r>
            <a:r>
              <a:rPr lang="en-GB" dirty="0" err="1" smtClean="0"/>
              <a:t>FixedInternetService</a:t>
            </a:r>
            <a:endParaRPr lang="en-GB" dirty="0"/>
          </a:p>
        </p:txBody>
      </p:sp>
      <p:sp>
        <p:nvSpPr>
          <p:cNvPr id="5" name="Content Placeholder 4"/>
          <p:cNvSpPr>
            <a:spLocks noGrp="1"/>
          </p:cNvSpPr>
          <p:nvPr>
            <p:ph idx="1"/>
          </p:nvPr>
        </p:nvSpPr>
        <p:spPr>
          <a:xfrm>
            <a:off x="1" y="1434164"/>
            <a:ext cx="9144000" cy="5342021"/>
          </a:xfrm>
        </p:spPr>
        <p:txBody>
          <a:bodyPr>
            <a:normAutofit/>
          </a:bodyPr>
          <a:lstStyle/>
          <a:p>
            <a:pPr marL="0" indent="0">
              <a:spcBef>
                <a:spcPts val="0"/>
              </a:spcBef>
              <a:buNone/>
            </a:pPr>
            <a:r>
              <a:rPr lang="en-GB" sz="1500" dirty="0">
                <a:latin typeface="Courier New" panose="02070309020205020404" pitchFamily="49" charset="0"/>
                <a:cs typeface="Courier New" panose="02070309020205020404" pitchFamily="49" charset="0"/>
              </a:rPr>
              <a:t>package entities;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a:t>
            </a: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@Entity </a:t>
            </a:r>
          </a:p>
          <a:p>
            <a:pPr marL="0" indent="0">
              <a:spcBef>
                <a:spcPts val="0"/>
              </a:spcBef>
              <a:buNone/>
            </a:pP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DiscriminatorValue</a:t>
            </a:r>
            <a:r>
              <a:rPr lang="en-GB" sz="1500" dirty="0">
                <a:latin typeface="Courier New" panose="02070309020205020404" pitchFamily="49" charset="0"/>
                <a:cs typeface="Courier New" panose="02070309020205020404" pitchFamily="49" charset="0"/>
              </a:rPr>
              <a:t>("FIS")</a:t>
            </a:r>
          </a:p>
          <a:p>
            <a:pPr marL="0" indent="0">
              <a:spcBef>
                <a:spcPts val="0"/>
              </a:spcBef>
              <a:buNone/>
            </a:pPr>
            <a:r>
              <a:rPr lang="en-GB" sz="1500" dirty="0">
                <a:latin typeface="Courier New" panose="02070309020205020404" pitchFamily="49" charset="0"/>
                <a:cs typeface="Courier New" panose="02070309020205020404" pitchFamily="49" charset="0"/>
              </a:rPr>
              <a:t>@Table (name = "</a:t>
            </a:r>
            <a:r>
              <a:rPr lang="en-GB" sz="1500" dirty="0" err="1">
                <a:latin typeface="Courier New" panose="02070309020205020404" pitchFamily="49" charset="0"/>
                <a:cs typeface="Courier New" panose="02070309020205020404" pitchFamily="49" charset="0"/>
              </a:rPr>
              <a:t>FixedInternetService</a:t>
            </a:r>
            <a:r>
              <a:rPr lang="en-GB" sz="1500" dirty="0">
                <a:latin typeface="Courier New" panose="02070309020205020404" pitchFamily="49" charset="0"/>
                <a:cs typeface="Courier New" panose="02070309020205020404" pitchFamily="49" charset="0"/>
              </a:rPr>
              <a:t>", schema = "</a:t>
            </a:r>
            <a:r>
              <a:rPr lang="en-GB" sz="1500" dirty="0" err="1">
                <a:latin typeface="Courier New" panose="02070309020205020404" pitchFamily="49" charset="0"/>
                <a:cs typeface="Courier New" panose="02070309020205020404" pitchFamily="49" charset="0"/>
              </a:rPr>
              <a:t>telcoServiceDB</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public class </a:t>
            </a:r>
            <a:r>
              <a:rPr lang="en-GB" sz="1500" dirty="0" err="1">
                <a:latin typeface="Courier New" panose="02070309020205020404" pitchFamily="49" charset="0"/>
                <a:cs typeface="Courier New" panose="02070309020205020404" pitchFamily="49" charset="0"/>
              </a:rPr>
              <a:t>FixedInternetService</a:t>
            </a:r>
            <a:r>
              <a:rPr lang="en-GB" sz="1500" dirty="0">
                <a:latin typeface="Courier New" panose="02070309020205020404" pitchFamily="49" charset="0"/>
                <a:cs typeface="Courier New" panose="02070309020205020404" pitchFamily="49" charset="0"/>
              </a:rPr>
              <a:t> extends Service{</a:t>
            </a:r>
          </a:p>
          <a:p>
            <a:pPr marL="0" indent="0">
              <a:spcBef>
                <a:spcPts val="0"/>
              </a:spcBef>
              <a:buNone/>
            </a:pPr>
            <a:r>
              <a:rPr lang="en-GB" sz="1500" dirty="0">
                <a:latin typeface="Courier New" panose="02070309020205020404" pitchFamily="49" charset="0"/>
                <a:cs typeface="Courier New" panose="02070309020205020404" pitchFamily="49" charset="0"/>
              </a:rPr>
              <a:t>	</a:t>
            </a:r>
            <a:endParaRPr lang="en-GB" sz="1500" dirty="0" smtClean="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private static final long </a:t>
            </a:r>
            <a:r>
              <a:rPr lang="en-GB" sz="1500" dirty="0" err="1">
                <a:latin typeface="Courier New" panose="02070309020205020404" pitchFamily="49" charset="0"/>
                <a:cs typeface="Courier New" panose="02070309020205020404" pitchFamily="49" charset="0"/>
              </a:rPr>
              <a:t>serialVersionUID</a:t>
            </a:r>
            <a:r>
              <a:rPr lang="en-GB" sz="1500" dirty="0">
                <a:latin typeface="Courier New" panose="02070309020205020404" pitchFamily="49" charset="0"/>
                <a:cs typeface="Courier New" panose="02070309020205020404" pitchFamily="49" charset="0"/>
              </a:rPr>
              <a:t> = 1L;</a:t>
            </a:r>
          </a:p>
          <a:p>
            <a:pPr marL="0" indent="0">
              <a:spcBef>
                <a:spcPts val="0"/>
              </a:spcBef>
              <a:buNone/>
            </a:pPr>
            <a:r>
              <a:rPr lang="en-GB" sz="1500" dirty="0">
                <a:latin typeface="Courier New" panose="02070309020205020404" pitchFamily="49" charset="0"/>
                <a:cs typeface="Courier New" panose="02070309020205020404" pitchFamily="49" charset="0"/>
              </a:rPr>
              <a:t>	private </a:t>
            </a:r>
            <a:r>
              <a:rPr lang="en-GB" sz="1500" dirty="0" err="1">
                <a:latin typeface="Courier New" panose="02070309020205020404" pitchFamily="49" charset="0"/>
                <a:cs typeface="Courier New" panose="02070309020205020404" pitchFamily="49" charset="0"/>
              </a:rPr>
              <a:t>int</a:t>
            </a:r>
            <a:r>
              <a:rPr lang="en-GB" sz="1500" dirty="0">
                <a:latin typeface="Courier New" panose="02070309020205020404" pitchFamily="49" charset="0"/>
                <a:cs typeface="Courier New" panose="02070309020205020404" pitchFamily="49" charset="0"/>
              </a:rPr>
              <a:t> gigabytes; </a:t>
            </a:r>
          </a:p>
          <a:p>
            <a:pPr marL="0" indent="0">
              <a:spcBef>
                <a:spcPts val="0"/>
              </a:spcBef>
              <a:buNone/>
            </a:pPr>
            <a:r>
              <a:rPr lang="en-GB" sz="1500" dirty="0">
                <a:latin typeface="Courier New" panose="02070309020205020404" pitchFamily="49" charset="0"/>
                <a:cs typeface="Courier New" panose="02070309020205020404" pitchFamily="49" charset="0"/>
              </a:rPr>
              <a:t>	private double fee; </a:t>
            </a:r>
            <a:endParaRPr lang="en-GB" sz="1500" dirty="0" smtClean="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smtClean="0">
                <a:latin typeface="Courier New" panose="02070309020205020404" pitchFamily="49" charset="0"/>
                <a:cs typeface="Courier New" panose="02070309020205020404" pitchFamily="49" charset="0"/>
              </a:rPr>
              <a:t>//</a:t>
            </a:r>
            <a:r>
              <a:rPr lang="en-GB" sz="1500" dirty="0">
                <a:latin typeface="Courier New" panose="02070309020205020404" pitchFamily="49" charset="0"/>
                <a:cs typeface="Courier New" panose="02070309020205020404" pitchFamily="49" charset="0"/>
              </a:rPr>
              <a:t>constructor, getter and </a:t>
            </a:r>
            <a:r>
              <a:rPr lang="en-GB" sz="1500" dirty="0" smtClean="0">
                <a:latin typeface="Courier New" panose="02070309020205020404" pitchFamily="49" charset="0"/>
                <a:cs typeface="Courier New" panose="02070309020205020404" pitchFamily="49" charset="0"/>
              </a:rPr>
              <a:t>setter</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smtClean="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598212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Entity </a:t>
            </a:r>
            <a:r>
              <a:rPr lang="en-GB" dirty="0" err="1" smtClean="0"/>
              <a:t>FixedPhoneService</a:t>
            </a:r>
            <a:endParaRPr lang="en-GB" dirty="0"/>
          </a:p>
        </p:txBody>
      </p:sp>
      <p:sp>
        <p:nvSpPr>
          <p:cNvPr id="5" name="Content Placeholder 4"/>
          <p:cNvSpPr>
            <a:spLocks noGrp="1"/>
          </p:cNvSpPr>
          <p:nvPr>
            <p:ph idx="1"/>
          </p:nvPr>
        </p:nvSpPr>
        <p:spPr>
          <a:xfrm>
            <a:off x="1" y="1434164"/>
            <a:ext cx="9144000" cy="5342021"/>
          </a:xfrm>
        </p:spPr>
        <p:txBody>
          <a:bodyPr>
            <a:normAutofit/>
          </a:bodyPr>
          <a:lstStyle/>
          <a:p>
            <a:pPr marL="0" indent="0">
              <a:spcBef>
                <a:spcPts val="0"/>
              </a:spcBef>
              <a:buNone/>
            </a:pPr>
            <a:r>
              <a:rPr lang="en-GB" sz="1500" dirty="0">
                <a:latin typeface="Courier New" panose="02070309020205020404" pitchFamily="49" charset="0"/>
                <a:cs typeface="Courier New" panose="02070309020205020404" pitchFamily="49" charset="0"/>
              </a:rPr>
              <a:t>package entities;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javax.persistence.DiscriminatorValue</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javax.persistence.Entity</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javax.persistence.Table</a:t>
            </a: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@Entity </a:t>
            </a:r>
          </a:p>
          <a:p>
            <a:pPr marL="0" indent="0">
              <a:spcBef>
                <a:spcPts val="0"/>
              </a:spcBef>
              <a:buNone/>
            </a:pP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DiscriminatorValue</a:t>
            </a:r>
            <a:r>
              <a:rPr lang="en-GB" sz="1500" dirty="0">
                <a:latin typeface="Courier New" panose="02070309020205020404" pitchFamily="49" charset="0"/>
                <a:cs typeface="Courier New" panose="02070309020205020404" pitchFamily="49" charset="0"/>
              </a:rPr>
              <a:t> ("FPS")</a:t>
            </a:r>
          </a:p>
          <a:p>
            <a:pPr marL="0" indent="0">
              <a:spcBef>
                <a:spcPts val="0"/>
              </a:spcBef>
              <a:buNone/>
            </a:pPr>
            <a:r>
              <a:rPr lang="en-GB" sz="1500" dirty="0">
                <a:latin typeface="Courier New" panose="02070309020205020404" pitchFamily="49" charset="0"/>
                <a:cs typeface="Courier New" panose="02070309020205020404" pitchFamily="49" charset="0"/>
              </a:rPr>
              <a:t>@Table (name = "</a:t>
            </a:r>
            <a:r>
              <a:rPr lang="en-GB" sz="1500" dirty="0" err="1">
                <a:latin typeface="Courier New" panose="02070309020205020404" pitchFamily="49" charset="0"/>
                <a:cs typeface="Courier New" panose="02070309020205020404" pitchFamily="49" charset="0"/>
              </a:rPr>
              <a:t>FixedPhoneService</a:t>
            </a:r>
            <a:r>
              <a:rPr lang="en-GB" sz="1500" dirty="0">
                <a:latin typeface="Courier New" panose="02070309020205020404" pitchFamily="49" charset="0"/>
                <a:cs typeface="Courier New" panose="02070309020205020404" pitchFamily="49" charset="0"/>
              </a:rPr>
              <a:t>", schema = "</a:t>
            </a:r>
            <a:r>
              <a:rPr lang="en-GB" sz="1500" dirty="0" err="1">
                <a:latin typeface="Courier New" panose="02070309020205020404" pitchFamily="49" charset="0"/>
                <a:cs typeface="Courier New" panose="02070309020205020404" pitchFamily="49" charset="0"/>
              </a:rPr>
              <a:t>telcoServiceDB</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public class </a:t>
            </a:r>
            <a:r>
              <a:rPr lang="en-GB" sz="1500" dirty="0" err="1">
                <a:latin typeface="Courier New" panose="02070309020205020404" pitchFamily="49" charset="0"/>
                <a:cs typeface="Courier New" panose="02070309020205020404" pitchFamily="49" charset="0"/>
              </a:rPr>
              <a:t>FixedPhoneService</a:t>
            </a:r>
            <a:r>
              <a:rPr lang="en-GB" sz="1500" dirty="0">
                <a:latin typeface="Courier New" panose="02070309020205020404" pitchFamily="49" charset="0"/>
                <a:cs typeface="Courier New" panose="02070309020205020404" pitchFamily="49" charset="0"/>
              </a:rPr>
              <a:t> extends Service{</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private static final long </a:t>
            </a:r>
            <a:r>
              <a:rPr lang="en-GB" sz="1500" dirty="0" err="1">
                <a:latin typeface="Courier New" panose="02070309020205020404" pitchFamily="49" charset="0"/>
                <a:cs typeface="Courier New" panose="02070309020205020404" pitchFamily="49" charset="0"/>
              </a:rPr>
              <a:t>serialVersionUID</a:t>
            </a:r>
            <a:r>
              <a:rPr lang="en-GB" sz="1500" dirty="0">
                <a:latin typeface="Courier New" panose="02070309020205020404" pitchFamily="49" charset="0"/>
                <a:cs typeface="Courier New" panose="02070309020205020404" pitchFamily="49" charset="0"/>
              </a:rPr>
              <a:t> = 1L</a:t>
            </a:r>
            <a:r>
              <a:rPr lang="en-GB" sz="1500" dirty="0" smtClean="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smtClean="0">
                <a:latin typeface="Courier New" panose="02070309020205020404" pitchFamily="49" charset="0"/>
                <a:cs typeface="Courier New" panose="02070309020205020404" pitchFamily="49" charset="0"/>
              </a:rPr>
              <a:t>//</a:t>
            </a:r>
            <a:r>
              <a:rPr lang="en-GB" sz="1500" dirty="0">
                <a:latin typeface="Courier New" panose="02070309020205020404" pitchFamily="49" charset="0"/>
                <a:cs typeface="Courier New" panose="02070309020205020404" pitchFamily="49" charset="0"/>
              </a:rPr>
              <a:t>constructor, getter and setter</a:t>
            </a:r>
          </a:p>
          <a:p>
            <a:pPr marL="0" indent="0">
              <a:spcBef>
                <a:spcPts val="0"/>
              </a:spcBef>
              <a:buNone/>
            </a:pPr>
            <a:r>
              <a:rPr lang="en-GB" sz="1500" dirty="0" smtClean="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8767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Entity </a:t>
            </a:r>
            <a:r>
              <a:rPr lang="en-GB" dirty="0" err="1" smtClean="0"/>
              <a:t>MobileInternet</a:t>
            </a:r>
            <a:r>
              <a:rPr lang="en-GB" dirty="0" err="1" smtClean="0"/>
              <a:t>Service</a:t>
            </a:r>
            <a:endParaRPr lang="en-GB" dirty="0"/>
          </a:p>
        </p:txBody>
      </p:sp>
      <p:sp>
        <p:nvSpPr>
          <p:cNvPr id="5" name="Content Placeholder 4"/>
          <p:cNvSpPr>
            <a:spLocks noGrp="1"/>
          </p:cNvSpPr>
          <p:nvPr>
            <p:ph idx="1"/>
          </p:nvPr>
        </p:nvSpPr>
        <p:spPr>
          <a:xfrm>
            <a:off x="1" y="1434164"/>
            <a:ext cx="9144000" cy="5342021"/>
          </a:xfrm>
        </p:spPr>
        <p:txBody>
          <a:bodyPr>
            <a:normAutofit/>
          </a:bodyPr>
          <a:lstStyle/>
          <a:p>
            <a:pPr marL="0" indent="0">
              <a:spcBef>
                <a:spcPts val="0"/>
              </a:spcBef>
              <a:buNone/>
            </a:pPr>
            <a:r>
              <a:rPr lang="en-GB" sz="1500" dirty="0">
                <a:latin typeface="Courier New" panose="02070309020205020404" pitchFamily="49" charset="0"/>
                <a:cs typeface="Courier New" panose="02070309020205020404" pitchFamily="49" charset="0"/>
              </a:rPr>
              <a:t>package entities;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a:t>
            </a: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smtClean="0">
                <a:latin typeface="Courier New" panose="02070309020205020404" pitchFamily="49" charset="0"/>
                <a:cs typeface="Courier New" panose="02070309020205020404" pitchFamily="49" charset="0"/>
              </a:rPr>
              <a:t>@</a:t>
            </a:r>
            <a:r>
              <a:rPr lang="en-GB" sz="1500" dirty="0">
                <a:latin typeface="Courier New" panose="02070309020205020404" pitchFamily="49" charset="0"/>
                <a:cs typeface="Courier New" panose="02070309020205020404" pitchFamily="49" charset="0"/>
              </a:rPr>
              <a:t>Entity </a:t>
            </a:r>
          </a:p>
          <a:p>
            <a:pPr marL="0" indent="0">
              <a:spcBef>
                <a:spcPts val="0"/>
              </a:spcBef>
              <a:buNone/>
            </a:pP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DiscriminatorValue</a:t>
            </a:r>
            <a:r>
              <a:rPr lang="en-GB" sz="1500" dirty="0">
                <a:latin typeface="Courier New" panose="02070309020205020404" pitchFamily="49" charset="0"/>
                <a:cs typeface="Courier New" panose="02070309020205020404" pitchFamily="49" charset="0"/>
              </a:rPr>
              <a:t> ("MIS")</a:t>
            </a:r>
          </a:p>
          <a:p>
            <a:pPr marL="0" indent="0">
              <a:spcBef>
                <a:spcPts val="0"/>
              </a:spcBef>
              <a:buNone/>
            </a:pPr>
            <a:r>
              <a:rPr lang="en-GB" sz="1500" dirty="0">
                <a:latin typeface="Courier New" panose="02070309020205020404" pitchFamily="49" charset="0"/>
                <a:cs typeface="Courier New" panose="02070309020205020404" pitchFamily="49" charset="0"/>
              </a:rPr>
              <a:t>@Table(name ="</a:t>
            </a:r>
            <a:r>
              <a:rPr lang="en-GB" sz="1500" dirty="0" err="1">
                <a:latin typeface="Courier New" panose="02070309020205020404" pitchFamily="49" charset="0"/>
                <a:cs typeface="Courier New" panose="02070309020205020404" pitchFamily="49" charset="0"/>
              </a:rPr>
              <a:t>MobileInternetService</a:t>
            </a:r>
            <a:r>
              <a:rPr lang="en-GB" sz="1500" dirty="0">
                <a:latin typeface="Courier New" panose="02070309020205020404" pitchFamily="49" charset="0"/>
                <a:cs typeface="Courier New" panose="02070309020205020404" pitchFamily="49" charset="0"/>
              </a:rPr>
              <a:t>", schema="</a:t>
            </a:r>
            <a:r>
              <a:rPr lang="en-GB" sz="1500" dirty="0" err="1">
                <a:latin typeface="Courier New" panose="02070309020205020404" pitchFamily="49" charset="0"/>
                <a:cs typeface="Courier New" panose="02070309020205020404" pitchFamily="49" charset="0"/>
              </a:rPr>
              <a:t>telcoServiceDB</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public class </a:t>
            </a:r>
            <a:r>
              <a:rPr lang="en-GB" sz="1500" dirty="0" err="1">
                <a:latin typeface="Courier New" panose="02070309020205020404" pitchFamily="49" charset="0"/>
                <a:cs typeface="Courier New" panose="02070309020205020404" pitchFamily="49" charset="0"/>
              </a:rPr>
              <a:t>MobileInternetService</a:t>
            </a:r>
            <a:r>
              <a:rPr lang="en-GB" sz="1500" dirty="0">
                <a:latin typeface="Courier New" panose="02070309020205020404" pitchFamily="49" charset="0"/>
                <a:cs typeface="Courier New" panose="02070309020205020404" pitchFamily="49" charset="0"/>
              </a:rPr>
              <a:t> extends Service {</a:t>
            </a:r>
          </a:p>
          <a:p>
            <a:pPr marL="0" indent="0">
              <a:spcBef>
                <a:spcPts val="0"/>
              </a:spcBef>
              <a:buNone/>
            </a:pPr>
            <a:r>
              <a:rPr lang="en-GB" sz="1500" dirty="0">
                <a:latin typeface="Courier New" panose="02070309020205020404" pitchFamily="49" charset="0"/>
                <a:cs typeface="Courier New" panose="02070309020205020404" pitchFamily="49" charset="0"/>
              </a:rPr>
              <a:t>	</a:t>
            </a:r>
            <a:endParaRPr lang="en-GB" sz="1500" dirty="0" smtClean="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private static final long </a:t>
            </a:r>
            <a:r>
              <a:rPr lang="en-GB" sz="1500" dirty="0" err="1">
                <a:latin typeface="Courier New" panose="02070309020205020404" pitchFamily="49" charset="0"/>
                <a:cs typeface="Courier New" panose="02070309020205020404" pitchFamily="49" charset="0"/>
              </a:rPr>
              <a:t>serialVersionUID</a:t>
            </a:r>
            <a:r>
              <a:rPr lang="en-GB" sz="1500" dirty="0">
                <a:latin typeface="Courier New" panose="02070309020205020404" pitchFamily="49" charset="0"/>
                <a:cs typeface="Courier New" panose="02070309020205020404" pitchFamily="49" charset="0"/>
              </a:rPr>
              <a:t> = 1L;</a:t>
            </a:r>
          </a:p>
          <a:p>
            <a:pPr marL="0" indent="0">
              <a:spcBef>
                <a:spcPts val="0"/>
              </a:spcBef>
              <a:buNone/>
            </a:pPr>
            <a:r>
              <a:rPr lang="en-GB" sz="1500" dirty="0">
                <a:latin typeface="Courier New" panose="02070309020205020404" pitchFamily="49" charset="0"/>
                <a:cs typeface="Courier New" panose="02070309020205020404" pitchFamily="49" charset="0"/>
              </a:rPr>
              <a:t>	private </a:t>
            </a:r>
            <a:r>
              <a:rPr lang="en-GB" sz="1500" dirty="0" err="1">
                <a:latin typeface="Courier New" panose="02070309020205020404" pitchFamily="49" charset="0"/>
                <a:cs typeface="Courier New" panose="02070309020205020404" pitchFamily="49" charset="0"/>
              </a:rPr>
              <a:t>int</a:t>
            </a:r>
            <a:r>
              <a:rPr lang="en-GB" sz="1500" dirty="0">
                <a:latin typeface="Courier New" panose="02070309020205020404" pitchFamily="49" charset="0"/>
                <a:cs typeface="Courier New" panose="02070309020205020404" pitchFamily="49" charset="0"/>
              </a:rPr>
              <a:t> gigabytes; </a:t>
            </a:r>
          </a:p>
          <a:p>
            <a:pPr marL="0" indent="0">
              <a:spcBef>
                <a:spcPts val="0"/>
              </a:spcBef>
              <a:buNone/>
            </a:pPr>
            <a:r>
              <a:rPr lang="en-GB" sz="1500" dirty="0">
                <a:latin typeface="Courier New" panose="02070309020205020404" pitchFamily="49" charset="0"/>
                <a:cs typeface="Courier New" panose="02070309020205020404" pitchFamily="49" charset="0"/>
              </a:rPr>
              <a:t>	private double fee; </a:t>
            </a:r>
            <a:endParaRPr lang="en-GB" sz="1500" dirty="0" smtClean="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smtClean="0">
                <a:latin typeface="Courier New" panose="02070309020205020404" pitchFamily="49" charset="0"/>
                <a:cs typeface="Courier New" panose="02070309020205020404" pitchFamily="49" charset="0"/>
              </a:rPr>
              <a:t>//</a:t>
            </a:r>
            <a:r>
              <a:rPr lang="en-GB" sz="1500" dirty="0">
                <a:latin typeface="Courier New" panose="02070309020205020404" pitchFamily="49" charset="0"/>
                <a:cs typeface="Courier New" panose="02070309020205020404" pitchFamily="49" charset="0"/>
              </a:rPr>
              <a:t>constructor, getter and setter</a:t>
            </a:r>
          </a:p>
          <a:p>
            <a:pPr marL="0" indent="0">
              <a:spcBef>
                <a:spcPts val="0"/>
              </a:spcBef>
              <a:buNone/>
            </a:pPr>
            <a:endParaRPr lang="en-GB" sz="1500" dirty="0" smtClean="0">
              <a:latin typeface="Courier New" panose="02070309020205020404" pitchFamily="49" charset="0"/>
              <a:cs typeface="Courier New" panose="02070309020205020404" pitchFamily="49" charset="0"/>
            </a:endParaRPr>
          </a:p>
          <a:p>
            <a:pPr marL="0" indent="0">
              <a:spcBef>
                <a:spcPts val="0"/>
              </a:spcBef>
              <a:buNone/>
            </a:pPr>
            <a:r>
              <a:rPr lang="en-GB" sz="1500" dirty="0" smtClean="0">
                <a:latin typeface="Courier New" panose="02070309020205020404" pitchFamily="49" charset="0"/>
                <a:cs typeface="Courier New" panose="02070309020205020404" pitchFamily="49" charset="0"/>
              </a:rPr>
              <a:t>}</a:t>
            </a: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763645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Entity </a:t>
            </a:r>
            <a:r>
              <a:rPr lang="en-GB" dirty="0" err="1" smtClean="0"/>
              <a:t>MobilePhone</a:t>
            </a:r>
            <a:r>
              <a:rPr lang="en-GB" dirty="0" err="1" smtClean="0"/>
              <a:t>Service</a:t>
            </a:r>
            <a:endParaRPr lang="en-GB" dirty="0"/>
          </a:p>
        </p:txBody>
      </p:sp>
      <p:sp>
        <p:nvSpPr>
          <p:cNvPr id="5" name="Content Placeholder 4"/>
          <p:cNvSpPr>
            <a:spLocks noGrp="1"/>
          </p:cNvSpPr>
          <p:nvPr>
            <p:ph idx="1"/>
          </p:nvPr>
        </p:nvSpPr>
        <p:spPr>
          <a:xfrm>
            <a:off x="1" y="1434164"/>
            <a:ext cx="9144000" cy="5342021"/>
          </a:xfrm>
        </p:spPr>
        <p:txBody>
          <a:bodyPr>
            <a:normAutofit/>
          </a:bodyPr>
          <a:lstStyle/>
          <a:p>
            <a:pPr marL="0" indent="0">
              <a:spcBef>
                <a:spcPts val="0"/>
              </a:spcBef>
              <a:buNone/>
            </a:pPr>
            <a:r>
              <a:rPr lang="en-GB" sz="1500" dirty="0">
                <a:latin typeface="Courier New" panose="02070309020205020404" pitchFamily="49" charset="0"/>
                <a:cs typeface="Courier New" panose="02070309020205020404" pitchFamily="49" charset="0"/>
              </a:rPr>
              <a:t>package entities;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a:t>
            </a: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smtClean="0">
                <a:latin typeface="Courier New" panose="02070309020205020404" pitchFamily="49" charset="0"/>
                <a:cs typeface="Courier New" panose="02070309020205020404" pitchFamily="49" charset="0"/>
              </a:rPr>
              <a:t>@</a:t>
            </a: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DiscriminatorValue</a:t>
            </a:r>
            <a:r>
              <a:rPr lang="en-GB" sz="1500" dirty="0">
                <a:latin typeface="Courier New" panose="02070309020205020404" pitchFamily="49" charset="0"/>
                <a:cs typeface="Courier New" panose="02070309020205020404" pitchFamily="49" charset="0"/>
              </a:rPr>
              <a:t> ("MPS")</a:t>
            </a:r>
          </a:p>
          <a:p>
            <a:pPr marL="0" indent="0">
              <a:spcBef>
                <a:spcPts val="0"/>
              </a:spcBef>
              <a:buNone/>
            </a:pPr>
            <a:r>
              <a:rPr lang="en-GB" sz="1500" dirty="0">
                <a:latin typeface="Courier New" panose="02070309020205020404" pitchFamily="49" charset="0"/>
                <a:cs typeface="Courier New" panose="02070309020205020404" pitchFamily="49" charset="0"/>
              </a:rPr>
              <a:t>@Table(name = "</a:t>
            </a:r>
            <a:r>
              <a:rPr lang="en-GB" sz="1500" dirty="0" err="1">
                <a:latin typeface="Courier New" panose="02070309020205020404" pitchFamily="49" charset="0"/>
                <a:cs typeface="Courier New" panose="02070309020205020404" pitchFamily="49" charset="0"/>
              </a:rPr>
              <a:t>MobilePhoneService</a:t>
            </a:r>
            <a:r>
              <a:rPr lang="en-GB" sz="1500" dirty="0">
                <a:latin typeface="Courier New" panose="02070309020205020404" pitchFamily="49" charset="0"/>
                <a:cs typeface="Courier New" panose="02070309020205020404" pitchFamily="49" charset="0"/>
              </a:rPr>
              <a:t>", schema="</a:t>
            </a:r>
            <a:r>
              <a:rPr lang="en-GB" sz="1500" dirty="0" err="1">
                <a:latin typeface="Courier New" panose="02070309020205020404" pitchFamily="49" charset="0"/>
                <a:cs typeface="Courier New" panose="02070309020205020404" pitchFamily="49" charset="0"/>
              </a:rPr>
              <a:t>telcoServiceDB</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public class </a:t>
            </a:r>
            <a:r>
              <a:rPr lang="en-GB" sz="1500" dirty="0" err="1">
                <a:latin typeface="Courier New" panose="02070309020205020404" pitchFamily="49" charset="0"/>
                <a:cs typeface="Courier New" panose="02070309020205020404" pitchFamily="49" charset="0"/>
              </a:rPr>
              <a:t>MobilePhoneService</a:t>
            </a:r>
            <a:r>
              <a:rPr lang="en-GB" sz="1500" dirty="0">
                <a:latin typeface="Courier New" panose="02070309020205020404" pitchFamily="49" charset="0"/>
                <a:cs typeface="Courier New" panose="02070309020205020404" pitchFamily="49" charset="0"/>
              </a:rPr>
              <a:t> extends Service{</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private static final long </a:t>
            </a:r>
            <a:r>
              <a:rPr lang="en-GB" sz="1500" dirty="0" err="1">
                <a:latin typeface="Courier New" panose="02070309020205020404" pitchFamily="49" charset="0"/>
                <a:cs typeface="Courier New" panose="02070309020205020404" pitchFamily="49" charset="0"/>
              </a:rPr>
              <a:t>serialVersionUID</a:t>
            </a:r>
            <a:r>
              <a:rPr lang="en-GB" sz="1500" dirty="0">
                <a:latin typeface="Courier New" panose="02070309020205020404" pitchFamily="49" charset="0"/>
                <a:cs typeface="Courier New" panose="02070309020205020404" pitchFamily="49" charset="0"/>
              </a:rPr>
              <a:t> = 1L;</a:t>
            </a:r>
          </a:p>
          <a:p>
            <a:pPr marL="0" indent="0">
              <a:spcBef>
                <a:spcPts val="0"/>
              </a:spcBef>
              <a:buNone/>
            </a:pPr>
            <a:r>
              <a:rPr lang="en-GB" sz="1500" dirty="0">
                <a:latin typeface="Courier New" panose="02070309020205020404" pitchFamily="49" charset="0"/>
                <a:cs typeface="Courier New" panose="02070309020205020404" pitchFamily="49" charset="0"/>
              </a:rPr>
              <a:t>	private </a:t>
            </a:r>
            <a:r>
              <a:rPr lang="en-GB" sz="1500" dirty="0" err="1">
                <a:latin typeface="Courier New" panose="02070309020205020404" pitchFamily="49" charset="0"/>
                <a:cs typeface="Courier New" panose="02070309020205020404" pitchFamily="49" charset="0"/>
              </a:rPr>
              <a:t>int</a:t>
            </a:r>
            <a:r>
              <a:rPr lang="en-GB" sz="1500" dirty="0">
                <a:latin typeface="Courier New" panose="02070309020205020404" pitchFamily="49" charset="0"/>
                <a:cs typeface="Courier New" panose="02070309020205020404" pitchFamily="49" charset="0"/>
              </a:rPr>
              <a:t> minutes; </a:t>
            </a:r>
          </a:p>
          <a:p>
            <a:pPr marL="0" indent="0">
              <a:spcBef>
                <a:spcPts val="0"/>
              </a:spcBef>
              <a:buNone/>
            </a:pPr>
            <a:r>
              <a:rPr lang="en-GB" sz="1500" dirty="0">
                <a:latin typeface="Courier New" panose="02070309020205020404" pitchFamily="49" charset="0"/>
                <a:cs typeface="Courier New" panose="02070309020205020404" pitchFamily="49" charset="0"/>
              </a:rPr>
              <a:t>	private double </a:t>
            </a:r>
            <a:r>
              <a:rPr lang="en-GB" sz="1500" dirty="0" err="1">
                <a:latin typeface="Courier New" panose="02070309020205020404" pitchFamily="49" charset="0"/>
                <a:cs typeface="Courier New" panose="02070309020205020404" pitchFamily="49" charset="0"/>
              </a:rPr>
              <a:t>extraMinutesFee</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private </a:t>
            </a:r>
            <a:r>
              <a:rPr lang="en-GB" sz="1500" dirty="0" err="1">
                <a:latin typeface="Courier New" panose="02070309020205020404" pitchFamily="49" charset="0"/>
                <a:cs typeface="Courier New" panose="02070309020205020404" pitchFamily="49" charset="0"/>
              </a:rPr>
              <a:t>int</a:t>
            </a:r>
            <a:r>
              <a:rPr lang="en-GB" sz="1500" dirty="0">
                <a:latin typeface="Courier New" panose="02070309020205020404" pitchFamily="49" charset="0"/>
                <a:cs typeface="Courier New" panose="02070309020205020404" pitchFamily="49" charset="0"/>
              </a:rPr>
              <a:t> SMSs; </a:t>
            </a:r>
          </a:p>
          <a:p>
            <a:pPr marL="0" indent="0">
              <a:spcBef>
                <a:spcPts val="0"/>
              </a:spcBef>
              <a:buNone/>
            </a:pPr>
            <a:r>
              <a:rPr lang="en-GB" sz="1500" dirty="0">
                <a:latin typeface="Courier New" panose="02070309020205020404" pitchFamily="49" charset="0"/>
                <a:cs typeface="Courier New" panose="02070309020205020404" pitchFamily="49" charset="0"/>
              </a:rPr>
              <a:t>	private double </a:t>
            </a:r>
            <a:r>
              <a:rPr lang="en-GB" sz="1500" dirty="0" err="1">
                <a:latin typeface="Courier New" panose="02070309020205020404" pitchFamily="49" charset="0"/>
                <a:cs typeface="Courier New" panose="02070309020205020404" pitchFamily="49" charset="0"/>
              </a:rPr>
              <a:t>extraSMSsFee</a:t>
            </a: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smtClean="0">
                <a:latin typeface="Courier New" panose="02070309020205020404" pitchFamily="49" charset="0"/>
                <a:cs typeface="Courier New" panose="02070309020205020404" pitchFamily="49" charset="0"/>
              </a:rPr>
              <a:t>//</a:t>
            </a:r>
            <a:r>
              <a:rPr lang="en-GB" sz="1500" dirty="0">
                <a:latin typeface="Courier New" panose="02070309020205020404" pitchFamily="49" charset="0"/>
                <a:cs typeface="Courier New" panose="02070309020205020404" pitchFamily="49" charset="0"/>
              </a:rPr>
              <a:t>constructor, getter and setter</a:t>
            </a:r>
          </a:p>
          <a:p>
            <a:pPr marL="0" indent="0">
              <a:spcBef>
                <a:spcPts val="0"/>
              </a:spcBef>
              <a:buNone/>
            </a:pPr>
            <a:endParaRPr lang="en-GB" sz="1500" dirty="0" smtClean="0">
              <a:latin typeface="Courier New" panose="02070309020205020404" pitchFamily="49" charset="0"/>
              <a:cs typeface="Courier New" panose="02070309020205020404" pitchFamily="49" charset="0"/>
            </a:endParaRPr>
          </a:p>
          <a:p>
            <a:pPr marL="0" indent="0">
              <a:spcBef>
                <a:spcPts val="0"/>
              </a:spcBef>
              <a:buNone/>
            </a:pPr>
            <a:r>
              <a:rPr lang="en-GB" sz="1500" dirty="0" smtClean="0">
                <a:latin typeface="Courier New" panose="02070309020205020404" pitchFamily="49" charset="0"/>
                <a:cs typeface="Courier New" panose="02070309020205020404" pitchFamily="49" charset="0"/>
              </a:rPr>
              <a:t>}</a:t>
            </a: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1922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Entity </a:t>
            </a:r>
            <a:r>
              <a:rPr lang="en-GB" dirty="0" err="1" smtClean="0"/>
              <a:t>OptionalProduct_sales</a:t>
            </a:r>
            <a:endParaRPr lang="en-GB" dirty="0"/>
          </a:p>
        </p:txBody>
      </p:sp>
      <p:sp>
        <p:nvSpPr>
          <p:cNvPr id="5" name="Content Placeholder 4"/>
          <p:cNvSpPr>
            <a:spLocks noGrp="1"/>
          </p:cNvSpPr>
          <p:nvPr>
            <p:ph idx="1"/>
          </p:nvPr>
        </p:nvSpPr>
        <p:spPr>
          <a:xfrm>
            <a:off x="1" y="1434164"/>
            <a:ext cx="9144000" cy="5342021"/>
          </a:xfrm>
        </p:spPr>
        <p:txBody>
          <a:bodyPr>
            <a:normAutofit lnSpcReduction="10000"/>
          </a:bodyPr>
          <a:lstStyle/>
          <a:p>
            <a:pPr marL="0" indent="0">
              <a:spcBef>
                <a:spcPts val="0"/>
              </a:spcBef>
              <a:buNone/>
            </a:pPr>
            <a:r>
              <a:rPr lang="en-GB" sz="1500" dirty="0">
                <a:latin typeface="Courier New" panose="02070309020205020404" pitchFamily="49" charset="0"/>
                <a:cs typeface="Courier New" panose="02070309020205020404" pitchFamily="49" charset="0"/>
              </a:rPr>
              <a:t>package entities;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java.io.Serializable</a:t>
            </a: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javax.persistence.Entity</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javax.persistence.Id</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javax.persistence.NamedQueries</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javax.persistence.NamedQuery</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javax.persistence.Table</a:t>
            </a: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NamedQueries</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NamedQuery</a:t>
            </a:r>
            <a:r>
              <a:rPr lang="en-GB" sz="1500" dirty="0">
                <a:latin typeface="Courier New" panose="02070309020205020404" pitchFamily="49" charset="0"/>
                <a:cs typeface="Courier New" panose="02070309020205020404" pitchFamily="49" charset="0"/>
              </a:rPr>
              <a:t> (name="</a:t>
            </a:r>
            <a:r>
              <a:rPr lang="en-GB" sz="1500" dirty="0" err="1">
                <a:latin typeface="Courier New" panose="02070309020205020404" pitchFamily="49" charset="0"/>
                <a:cs typeface="Courier New" panose="02070309020205020404" pitchFamily="49" charset="0"/>
              </a:rPr>
              <a:t>OptionalProduct_sales.findBestSeller</a:t>
            </a:r>
            <a:r>
              <a:rPr lang="en-GB" sz="1500" dirty="0">
                <a:latin typeface="Courier New" panose="02070309020205020404" pitchFamily="49" charset="0"/>
                <a:cs typeface="Courier New" panose="02070309020205020404" pitchFamily="49" charset="0"/>
              </a:rPr>
              <a:t>", // there </a:t>
            </a:r>
            <a:r>
              <a:rPr lang="en-GB" sz="1500" dirty="0" smtClean="0">
                <a:latin typeface="Courier New" panose="02070309020205020404" pitchFamily="49" charset="0"/>
                <a:cs typeface="Courier New" panose="02070309020205020404" pitchFamily="49" charset="0"/>
              </a:rPr>
              <a:t>//could </a:t>
            </a:r>
            <a:r>
              <a:rPr lang="en-GB" sz="1500" dirty="0">
                <a:latin typeface="Courier New" panose="02070309020205020404" pitchFamily="49" charset="0"/>
                <a:cs typeface="Courier New" panose="02070309020205020404" pitchFamily="49" charset="0"/>
              </a:rPr>
              <a:t>be more than one best seller </a:t>
            </a:r>
          </a:p>
          <a:p>
            <a:pPr marL="0" indent="0">
              <a:spcBef>
                <a:spcPts val="0"/>
              </a:spcBef>
              <a:buNone/>
            </a:pPr>
            <a:r>
              <a:rPr lang="en-GB" sz="1500" dirty="0">
                <a:latin typeface="Courier New" panose="02070309020205020404" pitchFamily="49" charset="0"/>
                <a:cs typeface="Courier New" panose="02070309020205020404" pitchFamily="49" charset="0"/>
              </a:rPr>
              <a:t>			query = "SELECT S"</a:t>
            </a:r>
          </a:p>
          <a:p>
            <a:pPr marL="0" indent="0">
              <a:spcBef>
                <a:spcPts val="0"/>
              </a:spcBef>
              <a:buNone/>
            </a:pPr>
            <a:r>
              <a:rPr lang="en-GB" sz="1500" dirty="0">
                <a:latin typeface="Courier New" panose="02070309020205020404" pitchFamily="49" charset="0"/>
                <a:cs typeface="Courier New" panose="02070309020205020404" pitchFamily="49" charset="0"/>
              </a:rPr>
              <a:t>					+ " FROM </a:t>
            </a:r>
            <a:r>
              <a:rPr lang="en-GB" sz="1500" dirty="0" err="1">
                <a:latin typeface="Courier New" panose="02070309020205020404" pitchFamily="49" charset="0"/>
                <a:cs typeface="Courier New" panose="02070309020205020404" pitchFamily="49" charset="0"/>
              </a:rPr>
              <a:t>OptionalProduct_sales</a:t>
            </a:r>
            <a:r>
              <a:rPr lang="en-GB" sz="1500" dirty="0">
                <a:latin typeface="Courier New" panose="02070309020205020404" pitchFamily="49" charset="0"/>
                <a:cs typeface="Courier New" panose="02070309020205020404" pitchFamily="49" charset="0"/>
              </a:rPr>
              <a:t> S "</a:t>
            </a:r>
          </a:p>
          <a:p>
            <a:pPr marL="0" indent="0">
              <a:spcBef>
                <a:spcPts val="0"/>
              </a:spcBef>
              <a:buNone/>
            </a:pPr>
            <a:r>
              <a:rPr lang="en-GB" sz="1500" dirty="0">
                <a:latin typeface="Courier New" panose="02070309020205020404" pitchFamily="49" charset="0"/>
                <a:cs typeface="Courier New" panose="02070309020205020404" pitchFamily="49" charset="0"/>
              </a:rPr>
              <a:t>					+ "ORDER BY </a:t>
            </a:r>
            <a:r>
              <a:rPr lang="en-GB" sz="1500" dirty="0" err="1">
                <a:latin typeface="Courier New" panose="02070309020205020404" pitchFamily="49" charset="0"/>
                <a:cs typeface="Courier New" panose="02070309020205020404" pitchFamily="49" charset="0"/>
              </a:rPr>
              <a:t>S.sales</a:t>
            </a:r>
            <a:r>
              <a:rPr lang="en-GB" sz="1500" dirty="0">
                <a:latin typeface="Courier New" panose="02070309020205020404" pitchFamily="49" charset="0"/>
                <a:cs typeface="Courier New" panose="02070309020205020404" pitchFamily="49" charset="0"/>
              </a:rPr>
              <a:t> DESC")</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@Table (name="</a:t>
            </a:r>
            <a:r>
              <a:rPr lang="en-GB" sz="1500" dirty="0" err="1">
                <a:latin typeface="Courier New" panose="02070309020205020404" pitchFamily="49" charset="0"/>
                <a:cs typeface="Courier New" panose="02070309020205020404" pitchFamily="49" charset="0"/>
              </a:rPr>
              <a:t>optionalProduct_sales</a:t>
            </a:r>
            <a:r>
              <a:rPr lang="en-GB" sz="1500" dirty="0">
                <a:latin typeface="Courier New" panose="02070309020205020404" pitchFamily="49" charset="0"/>
                <a:cs typeface="Courier New" panose="02070309020205020404" pitchFamily="49" charset="0"/>
              </a:rPr>
              <a:t>" , schema = "</a:t>
            </a:r>
            <a:r>
              <a:rPr lang="en-GB" sz="1500" dirty="0" err="1">
                <a:latin typeface="Courier New" panose="02070309020205020404" pitchFamily="49" charset="0"/>
                <a:cs typeface="Courier New" panose="02070309020205020404" pitchFamily="49" charset="0"/>
              </a:rPr>
              <a:t>telcoServiceDB</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public class </a:t>
            </a:r>
            <a:r>
              <a:rPr lang="en-GB" sz="1500" dirty="0" err="1">
                <a:latin typeface="Courier New" panose="02070309020205020404" pitchFamily="49" charset="0"/>
                <a:cs typeface="Courier New" panose="02070309020205020404" pitchFamily="49" charset="0"/>
              </a:rPr>
              <a:t>OptionalProduct_sales</a:t>
            </a:r>
            <a:r>
              <a:rPr lang="en-GB" sz="1500" dirty="0">
                <a:latin typeface="Courier New" panose="02070309020205020404" pitchFamily="49" charset="0"/>
                <a:cs typeface="Courier New" panose="02070309020205020404" pitchFamily="49" charset="0"/>
              </a:rPr>
              <a:t> implements Serializable{</a:t>
            </a:r>
          </a:p>
          <a:p>
            <a:pPr marL="0" indent="0">
              <a:spcBef>
                <a:spcPts val="0"/>
              </a:spcBef>
              <a:buNone/>
            </a:pPr>
            <a:r>
              <a:rPr lang="en-GB" sz="1500" dirty="0">
                <a:latin typeface="Courier New" panose="02070309020205020404" pitchFamily="49" charset="0"/>
                <a:cs typeface="Courier New" panose="02070309020205020404" pitchFamily="49" charset="0"/>
              </a:rPr>
              <a:t>	private static final long </a:t>
            </a:r>
            <a:r>
              <a:rPr lang="en-GB" sz="1500" dirty="0" err="1">
                <a:latin typeface="Courier New" panose="02070309020205020404" pitchFamily="49" charset="0"/>
                <a:cs typeface="Courier New" panose="02070309020205020404" pitchFamily="49" charset="0"/>
              </a:rPr>
              <a:t>serialVersionUID</a:t>
            </a:r>
            <a:r>
              <a:rPr lang="en-GB" sz="1500" dirty="0">
                <a:latin typeface="Courier New" panose="02070309020205020404" pitchFamily="49" charset="0"/>
                <a:cs typeface="Courier New" panose="02070309020205020404" pitchFamily="49" charset="0"/>
              </a:rPr>
              <a:t> = 1L;</a:t>
            </a:r>
          </a:p>
          <a:p>
            <a:pPr marL="0" indent="0">
              <a:spcBef>
                <a:spcPts val="0"/>
              </a:spcBef>
              <a:buNone/>
            </a:pPr>
            <a:r>
              <a:rPr lang="en-GB" sz="1500" dirty="0">
                <a:latin typeface="Courier New" panose="02070309020205020404" pitchFamily="49" charset="0"/>
                <a:cs typeface="Courier New" panose="02070309020205020404" pitchFamily="49" charset="0"/>
              </a:rPr>
              <a:t>	@Id </a:t>
            </a:r>
          </a:p>
          <a:p>
            <a:pPr marL="0" indent="0">
              <a:spcBef>
                <a:spcPts val="0"/>
              </a:spcBef>
              <a:buNone/>
            </a:pPr>
            <a:r>
              <a:rPr lang="en-GB" sz="1500" dirty="0">
                <a:latin typeface="Courier New" panose="02070309020205020404" pitchFamily="49" charset="0"/>
                <a:cs typeface="Courier New" panose="02070309020205020404" pitchFamily="49" charset="0"/>
              </a:rPr>
              <a:t>	private String </a:t>
            </a:r>
            <a:r>
              <a:rPr lang="en-GB" sz="1500" dirty="0" err="1">
                <a:latin typeface="Courier New" panose="02070309020205020404" pitchFamily="49" charset="0"/>
                <a:cs typeface="Courier New" panose="02070309020205020404" pitchFamily="49" charset="0"/>
              </a:rPr>
              <a:t>productName</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private </a:t>
            </a:r>
            <a:r>
              <a:rPr lang="en-GB" sz="1500" dirty="0" err="1">
                <a:latin typeface="Courier New" panose="02070309020205020404" pitchFamily="49" charset="0"/>
                <a:cs typeface="Courier New" panose="02070309020205020404" pitchFamily="49" charset="0"/>
              </a:rPr>
              <a:t>int</a:t>
            </a:r>
            <a:r>
              <a:rPr lang="en-GB" sz="1500" dirty="0">
                <a:latin typeface="Courier New" panose="02070309020205020404" pitchFamily="49" charset="0"/>
                <a:cs typeface="Courier New" panose="02070309020205020404" pitchFamily="49" charset="0"/>
              </a:rPr>
              <a:t> sales  </a:t>
            </a:r>
            <a:r>
              <a:rPr lang="en-GB" sz="1500" dirty="0" smtClean="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smtClean="0">
                <a:latin typeface="Courier New" panose="02070309020205020404" pitchFamily="49" charset="0"/>
                <a:cs typeface="Courier New" panose="02070309020205020404" pitchFamily="49" charset="0"/>
              </a:rPr>
              <a:t>//</a:t>
            </a:r>
            <a:r>
              <a:rPr lang="en-GB" sz="1500" dirty="0">
                <a:latin typeface="Courier New" panose="02070309020205020404" pitchFamily="49" charset="0"/>
                <a:cs typeface="Courier New" panose="02070309020205020404" pitchFamily="49" charset="0"/>
              </a:rPr>
              <a:t>constructor, getter and </a:t>
            </a:r>
            <a:r>
              <a:rPr lang="en-GB" sz="1500" dirty="0" smtClean="0">
                <a:latin typeface="Courier New" panose="02070309020205020404" pitchFamily="49" charset="0"/>
                <a:cs typeface="Courier New" panose="02070309020205020404" pitchFamily="49" charset="0"/>
              </a:rPr>
              <a:t>setter</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smtClean="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333900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Entity </a:t>
            </a:r>
            <a:r>
              <a:rPr lang="en-GB" dirty="0" err="1" smtClean="0"/>
              <a:t>OptionalProduct</a:t>
            </a:r>
            <a:endParaRPr lang="en-GB" dirty="0"/>
          </a:p>
        </p:txBody>
      </p:sp>
      <p:sp>
        <p:nvSpPr>
          <p:cNvPr id="5" name="Content Placeholder 4"/>
          <p:cNvSpPr>
            <a:spLocks noGrp="1"/>
          </p:cNvSpPr>
          <p:nvPr>
            <p:ph idx="1"/>
          </p:nvPr>
        </p:nvSpPr>
        <p:spPr>
          <a:xfrm>
            <a:off x="1" y="1434164"/>
            <a:ext cx="9144000" cy="5342021"/>
          </a:xfrm>
        </p:spPr>
        <p:txBody>
          <a:bodyPr>
            <a:normAutofit/>
          </a:bodyPr>
          <a:lstStyle/>
          <a:p>
            <a:pPr marL="0" indent="0">
              <a:spcBef>
                <a:spcPts val="0"/>
              </a:spcBef>
              <a:buNone/>
            </a:pPr>
            <a:r>
              <a:rPr lang="en-GB" sz="1500" dirty="0">
                <a:latin typeface="Courier New" panose="02070309020205020404" pitchFamily="49" charset="0"/>
                <a:cs typeface="Courier New" panose="02070309020205020404" pitchFamily="49" charset="0"/>
              </a:rPr>
              <a:t>package entities;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javax.persistence.Entity</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javax.persistence.Id</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javax.persistence.NamedQueries</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javax.persistence.NamedQuery</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javax.persistence.Table</a:t>
            </a: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smtClean="0">
                <a:latin typeface="Courier New" panose="02070309020205020404" pitchFamily="49" charset="0"/>
                <a:cs typeface="Courier New" panose="02070309020205020404" pitchFamily="49" charset="0"/>
              </a:rPr>
              <a:t>*The </a:t>
            </a:r>
            <a:r>
              <a:rPr lang="en-GB" sz="1500" dirty="0">
                <a:latin typeface="Courier New" panose="02070309020205020404" pitchFamily="49" charset="0"/>
                <a:cs typeface="Courier New" panose="02070309020205020404" pitchFamily="49" charset="0"/>
              </a:rPr>
              <a:t>class models the entity </a:t>
            </a:r>
            <a:r>
              <a:rPr lang="en-GB" sz="1500" dirty="0" err="1">
                <a:latin typeface="Courier New" panose="02070309020205020404" pitchFamily="49" charset="0"/>
                <a:cs typeface="Courier New" panose="02070309020205020404" pitchFamily="49" charset="0"/>
              </a:rPr>
              <a:t>OptionalProduct</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smtClean="0">
                <a:latin typeface="Courier New" panose="02070309020205020404" pitchFamily="49" charset="0"/>
                <a:cs typeface="Courier New" panose="02070309020205020404" pitchFamily="49" charset="0"/>
              </a:rPr>
              <a:t>*The </a:t>
            </a:r>
            <a:r>
              <a:rPr lang="en-GB" sz="1500" dirty="0">
                <a:latin typeface="Courier New" panose="02070309020205020404" pitchFamily="49" charset="0"/>
                <a:cs typeface="Courier New" panose="02070309020205020404" pitchFamily="49" charset="0"/>
              </a:rPr>
              <a:t>entity set (ER MODEL) has a </a:t>
            </a:r>
            <a:r>
              <a:rPr lang="en-GB" sz="1500" dirty="0" err="1">
                <a:latin typeface="Courier New" panose="02070309020205020404" pitchFamily="49" charset="0"/>
                <a:cs typeface="Courier New" panose="02070309020205020404" pitchFamily="49" charset="0"/>
              </a:rPr>
              <a:t>ManyToMany</a:t>
            </a:r>
            <a:r>
              <a:rPr lang="en-GB" sz="1500" dirty="0">
                <a:latin typeface="Courier New" panose="02070309020205020404" pitchFamily="49" charset="0"/>
                <a:cs typeface="Courier New" panose="02070309020205020404" pitchFamily="49" charset="0"/>
              </a:rPr>
              <a:t> relationship with </a:t>
            </a:r>
            <a:r>
              <a:rPr lang="en-GB" sz="1500" dirty="0" err="1" smtClean="0">
                <a:latin typeface="Courier New" panose="02070309020205020404" pitchFamily="49" charset="0"/>
                <a:cs typeface="Courier New" panose="02070309020205020404" pitchFamily="49" charset="0"/>
              </a:rPr>
              <a:t>ServicePackage</a:t>
            </a:r>
            <a:r>
              <a:rPr lang="en-GB" sz="1500" dirty="0" smtClean="0">
                <a:latin typeface="Courier New" panose="02070309020205020404" pitchFamily="49" charset="0"/>
                <a:cs typeface="Courier New" panose="02070309020205020404" pitchFamily="49" charset="0"/>
              </a:rPr>
              <a:t>                *but </a:t>
            </a:r>
            <a:r>
              <a:rPr lang="en-GB" sz="1500" dirty="0">
                <a:latin typeface="Courier New" panose="02070309020205020404" pitchFamily="49" charset="0"/>
                <a:cs typeface="Courier New" panose="02070309020205020404" pitchFamily="49" charset="0"/>
              </a:rPr>
              <a:t>this side (OP -&gt; PS) </a:t>
            </a:r>
          </a:p>
          <a:p>
            <a:pPr marL="0" indent="0">
              <a:spcBef>
                <a:spcPts val="0"/>
              </a:spcBef>
              <a:buNone/>
            </a:pPr>
            <a:r>
              <a:rPr lang="en-GB" sz="1500" dirty="0" smtClean="0">
                <a:latin typeface="Courier New" panose="02070309020205020404" pitchFamily="49" charset="0"/>
                <a:cs typeface="Courier New" panose="02070309020205020404" pitchFamily="49" charset="0"/>
              </a:rPr>
              <a:t>*doesn't </a:t>
            </a:r>
            <a:r>
              <a:rPr lang="en-GB" sz="1500" dirty="0">
                <a:latin typeface="Courier New" panose="02070309020205020404" pitchFamily="49" charset="0"/>
                <a:cs typeface="Courier New" panose="02070309020205020404" pitchFamily="49" charset="0"/>
              </a:rPr>
              <a:t>need to be mapped. The same holds true for the </a:t>
            </a:r>
            <a:r>
              <a:rPr lang="en-GB" sz="1500" dirty="0" err="1">
                <a:latin typeface="Courier New" panose="02070309020205020404" pitchFamily="49" charset="0"/>
                <a:cs typeface="Courier New" panose="02070309020205020404" pitchFamily="49" charset="0"/>
              </a:rPr>
              <a:t>ManyToMany</a:t>
            </a:r>
            <a:r>
              <a:rPr lang="en-GB" sz="1500" dirty="0">
                <a:latin typeface="Courier New" panose="02070309020205020404" pitchFamily="49" charset="0"/>
                <a:cs typeface="Courier New" panose="02070309020205020404" pitchFamily="49" charset="0"/>
              </a:rPr>
              <a:t> </a:t>
            </a:r>
            <a:r>
              <a:rPr lang="en-GB" sz="1500" dirty="0" smtClean="0">
                <a:latin typeface="Courier New" panose="02070309020205020404" pitchFamily="49" charset="0"/>
                <a:cs typeface="Courier New" panose="02070309020205020404" pitchFamily="49" charset="0"/>
              </a:rPr>
              <a:t>*relationship </a:t>
            </a:r>
            <a:r>
              <a:rPr lang="en-GB" sz="1500" dirty="0">
                <a:latin typeface="Courier New" panose="02070309020205020404" pitchFamily="49" charset="0"/>
                <a:cs typeface="Courier New" panose="02070309020205020404" pitchFamily="49" charset="0"/>
              </a:rPr>
              <a:t>with Order. </a:t>
            </a:r>
          </a:p>
          <a:p>
            <a:pPr marL="0" indent="0">
              <a:spcBef>
                <a:spcPts val="0"/>
              </a:spcBef>
              <a:buNone/>
            </a:pPr>
            <a:r>
              <a:rPr lang="en-GB" sz="1500" dirty="0" smtClean="0">
                <a:latin typeface="Courier New" panose="02070309020205020404" pitchFamily="49" charset="0"/>
                <a:cs typeface="Courier New" panose="02070309020205020404" pitchFamily="49" charset="0"/>
              </a:rPr>
              <a:t>*/</a:t>
            </a: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NamedQueries</a:t>
            </a: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NamedQuery</a:t>
            </a:r>
            <a:r>
              <a:rPr lang="en-GB" sz="1500" dirty="0">
                <a:latin typeface="Courier New" panose="02070309020205020404" pitchFamily="49" charset="0"/>
                <a:cs typeface="Courier New" panose="02070309020205020404" pitchFamily="49" charset="0"/>
              </a:rPr>
              <a:t> (name = "</a:t>
            </a:r>
            <a:r>
              <a:rPr lang="en-GB" sz="1500" dirty="0" err="1">
                <a:latin typeface="Courier New" panose="02070309020205020404" pitchFamily="49" charset="0"/>
                <a:cs typeface="Courier New" panose="02070309020205020404" pitchFamily="49" charset="0"/>
              </a:rPr>
              <a:t>OptionalProduct.findAll</a:t>
            </a:r>
            <a:r>
              <a:rPr lang="en-GB" sz="1500" dirty="0">
                <a:latin typeface="Courier New" panose="02070309020205020404" pitchFamily="49" charset="0"/>
                <a:cs typeface="Courier New" panose="02070309020205020404" pitchFamily="49" charset="0"/>
              </a:rPr>
              <a:t>", query = "SELECT ops FROM </a:t>
            </a:r>
            <a:r>
              <a:rPr lang="en-GB" sz="1500" dirty="0" err="1">
                <a:latin typeface="Courier New" panose="02070309020205020404" pitchFamily="49" charset="0"/>
                <a:cs typeface="Courier New" panose="02070309020205020404" pitchFamily="49" charset="0"/>
              </a:rPr>
              <a:t>OptionalProduct</a:t>
            </a:r>
            <a:r>
              <a:rPr lang="en-GB" sz="1500" dirty="0">
                <a:latin typeface="Courier New" panose="02070309020205020404" pitchFamily="49" charset="0"/>
                <a:cs typeface="Courier New" panose="02070309020205020404" pitchFamily="49" charset="0"/>
              </a:rPr>
              <a:t> ops")}) </a:t>
            </a:r>
          </a:p>
          <a:p>
            <a:pPr marL="0" indent="0">
              <a:spcBef>
                <a:spcPts val="0"/>
              </a:spcBef>
              <a:buNone/>
            </a:pPr>
            <a:r>
              <a:rPr lang="en-GB" sz="1500" dirty="0">
                <a:latin typeface="Courier New" panose="02070309020205020404" pitchFamily="49" charset="0"/>
                <a:cs typeface="Courier New" panose="02070309020205020404" pitchFamily="49" charset="0"/>
              </a:rPr>
              <a:t>@Table(name = "</a:t>
            </a:r>
            <a:r>
              <a:rPr lang="en-GB" sz="1500" dirty="0" err="1">
                <a:latin typeface="Courier New" panose="02070309020205020404" pitchFamily="49" charset="0"/>
                <a:cs typeface="Courier New" panose="02070309020205020404" pitchFamily="49" charset="0"/>
              </a:rPr>
              <a:t>OptionalProduct</a:t>
            </a:r>
            <a:r>
              <a:rPr lang="en-GB" sz="1500" dirty="0">
                <a:latin typeface="Courier New" panose="02070309020205020404" pitchFamily="49" charset="0"/>
                <a:cs typeface="Courier New" panose="02070309020205020404" pitchFamily="49" charset="0"/>
              </a:rPr>
              <a:t>", schema="</a:t>
            </a:r>
            <a:r>
              <a:rPr lang="en-GB" sz="1500" dirty="0" err="1">
                <a:latin typeface="Courier New" panose="02070309020205020404" pitchFamily="49" charset="0"/>
                <a:cs typeface="Courier New" panose="02070309020205020404" pitchFamily="49" charset="0"/>
              </a:rPr>
              <a:t>telcoServiceDB</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public class </a:t>
            </a:r>
            <a:r>
              <a:rPr lang="en-GB" sz="1500" dirty="0" err="1">
                <a:latin typeface="Courier New" panose="02070309020205020404" pitchFamily="49" charset="0"/>
                <a:cs typeface="Courier New" panose="02070309020205020404" pitchFamily="49" charset="0"/>
              </a:rPr>
              <a:t>OptionalProduct</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@Id </a:t>
            </a:r>
          </a:p>
          <a:p>
            <a:pPr marL="0" indent="0">
              <a:spcBef>
                <a:spcPts val="0"/>
              </a:spcBef>
              <a:buNone/>
            </a:pPr>
            <a:r>
              <a:rPr lang="en-GB" sz="1500" dirty="0">
                <a:latin typeface="Courier New" panose="02070309020205020404" pitchFamily="49" charset="0"/>
                <a:cs typeface="Courier New" panose="02070309020205020404" pitchFamily="49" charset="0"/>
              </a:rPr>
              <a:t>	private String name; </a:t>
            </a:r>
          </a:p>
          <a:p>
            <a:pPr marL="0" indent="0">
              <a:spcBef>
                <a:spcPts val="0"/>
              </a:spcBef>
              <a:buNone/>
            </a:pPr>
            <a:r>
              <a:rPr lang="en-GB" sz="1500" dirty="0">
                <a:latin typeface="Courier New" panose="02070309020205020404" pitchFamily="49" charset="0"/>
                <a:cs typeface="Courier New" panose="02070309020205020404" pitchFamily="49" charset="0"/>
              </a:rPr>
              <a:t>	private double fee</a:t>
            </a:r>
            <a:r>
              <a:rPr lang="en-GB" sz="1500" dirty="0" smtClean="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smtClean="0">
                <a:latin typeface="Courier New" panose="02070309020205020404" pitchFamily="49" charset="0"/>
                <a:cs typeface="Courier New" panose="02070309020205020404" pitchFamily="49" charset="0"/>
              </a:rPr>
              <a:t>//</a:t>
            </a:r>
            <a:r>
              <a:rPr lang="en-GB" sz="1500" dirty="0">
                <a:latin typeface="Courier New" panose="02070309020205020404" pitchFamily="49" charset="0"/>
                <a:cs typeface="Courier New" panose="02070309020205020404" pitchFamily="49" charset="0"/>
              </a:rPr>
              <a:t>constructor, getter and setter</a:t>
            </a:r>
          </a:p>
          <a:p>
            <a:pPr marL="0" indent="0">
              <a:spcBef>
                <a:spcPts val="0"/>
              </a:spcBef>
              <a:buNone/>
            </a:pPr>
            <a:endParaRPr lang="en-GB" sz="1500" dirty="0" smtClean="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512334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269507" y="279132"/>
            <a:ext cx="8681988" cy="6487427"/>
          </a:xfrm>
        </p:spPr>
        <p:txBody>
          <a:bodyPr>
            <a:normAutofit/>
          </a:bodyPr>
          <a:lstStyle/>
          <a:p>
            <a:pPr marL="0" indent="0">
              <a:buNone/>
            </a:pPr>
            <a:r>
              <a:rPr lang="en-US" sz="1600" dirty="0"/>
              <a:t>After choosing the service packages, the validity period and (0 or more) optional products, the user can press a CONFIRM button. The application displays a CONFIRMATION page that summarizes the details of the chosen service package, the validity period, the optional products and the total price to be pre-paid: (monthly fee of service package * number of months) + (sum of monthly fees of options * number of months). If the user has already logged in, the CONFIRMATION page displays a BUY button. If the user has not logged in, the CONFIRMATION page displays a link to the login page and a link to the REGISTRATION page. </a:t>
            </a:r>
            <a:r>
              <a:rPr lang="en-US" sz="1600" dirty="0" smtClean="0"/>
              <a:t>After </a:t>
            </a:r>
            <a:r>
              <a:rPr lang="en-US" sz="1600" dirty="0"/>
              <a:t>either logging in or registering and immediately logging in, the CONFIRMATION page is redisplayed with all the confirmed details and the BUY button. When the user presses the BUY button, an order is created. The order has an ID and a date and hour</a:t>
            </a:r>
            <a:r>
              <a:rPr lang="en-US" sz="1400" dirty="0"/>
              <a:t> </a:t>
            </a:r>
            <a:r>
              <a:rPr lang="en-US" sz="1600" dirty="0"/>
              <a:t>of creation. It is associated with the user and with the service package, its validity period and the chosen optional products. It also contains the total value (as in the CONFIRMATION page) and the start date of the subscription. After creating the order, the application bills the customer by calling an external service. If the external service accepts the billing, the order is marked as valid and a service activation schedule is created for the user. A service activation schedule is a record of the services and optional products to activate for the user with their date of activation and date of deactivation. If the external service rejects the billing, the order is put in the rejected status and the user is flagged as insolvent. When an insolvent user logs in, the home page also contains the list of rejected orders. The user can select one of such orders, access the CONFIRMATION page, press the BUY button and attempt the payment again. When the same user causes three failed payments, an alert is created in a dedicated auditing table, with the user Id, username, email, and the amount, date and time of the last rejection. </a:t>
            </a:r>
            <a:br>
              <a:rPr lang="en-US" sz="1600" dirty="0"/>
            </a:br>
            <a:endParaRPr lang="it-IT" sz="1600" dirty="0"/>
          </a:p>
        </p:txBody>
      </p:sp>
    </p:spTree>
    <p:extLst>
      <p:ext uri="{BB962C8B-B14F-4D97-AF65-F5344CB8AC3E}">
        <p14:creationId xmlns:p14="http://schemas.microsoft.com/office/powerpoint/2010/main" val="37515396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Entity </a:t>
            </a:r>
            <a:r>
              <a:rPr lang="en-GB" dirty="0" smtClean="0"/>
              <a:t>Order</a:t>
            </a:r>
            <a:endParaRPr lang="en-GB" dirty="0"/>
          </a:p>
        </p:txBody>
      </p:sp>
      <p:sp>
        <p:nvSpPr>
          <p:cNvPr id="5" name="Content Placeholder 4"/>
          <p:cNvSpPr>
            <a:spLocks noGrp="1"/>
          </p:cNvSpPr>
          <p:nvPr>
            <p:ph idx="1"/>
          </p:nvPr>
        </p:nvSpPr>
        <p:spPr>
          <a:xfrm>
            <a:off x="1" y="1434164"/>
            <a:ext cx="9144000" cy="5342021"/>
          </a:xfrm>
        </p:spPr>
        <p:txBody>
          <a:bodyPr>
            <a:normAutofit fontScale="62500" lnSpcReduction="20000"/>
          </a:bodyPr>
          <a:lstStyle/>
          <a:p>
            <a:pPr marL="0" indent="0">
              <a:spcBef>
                <a:spcPts val="0"/>
              </a:spcBef>
              <a:buNone/>
            </a:pPr>
            <a:r>
              <a:rPr lang="en-GB" sz="1500" dirty="0">
                <a:latin typeface="Courier New" panose="02070309020205020404" pitchFamily="49" charset="0"/>
                <a:cs typeface="Courier New" panose="02070309020205020404" pitchFamily="49" charset="0"/>
              </a:rPr>
              <a:t>package entities;</a:t>
            </a: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java.io.Serializable</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java.util.Calendar</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java.util.Collection</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java.util.Date</a:t>
            </a: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a:t>
            </a: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NamedQueries</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NamedQuery</a:t>
            </a:r>
            <a:r>
              <a:rPr lang="en-GB" sz="1500" dirty="0">
                <a:latin typeface="Courier New" panose="02070309020205020404" pitchFamily="49" charset="0"/>
                <a:cs typeface="Courier New" panose="02070309020205020404" pitchFamily="49" charset="0"/>
              </a:rPr>
              <a:t> (name = "</a:t>
            </a:r>
            <a:r>
              <a:rPr lang="en-GB" sz="1500" dirty="0" err="1">
                <a:latin typeface="Courier New" panose="02070309020205020404" pitchFamily="49" charset="0"/>
                <a:cs typeface="Courier New" panose="02070309020205020404" pitchFamily="49" charset="0"/>
              </a:rPr>
              <a:t>Order.findOrdersByUserAndStatus</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query = "SELECT o FROM Order o WHERE </a:t>
            </a:r>
            <a:r>
              <a:rPr lang="en-GB" sz="1500" dirty="0" err="1">
                <a:latin typeface="Courier New" panose="02070309020205020404" pitchFamily="49" charset="0"/>
                <a:cs typeface="Courier New" panose="02070309020205020404" pitchFamily="49" charset="0"/>
              </a:rPr>
              <a:t>o.consumer</a:t>
            </a:r>
            <a:r>
              <a:rPr lang="en-GB" sz="1500" dirty="0">
                <a:latin typeface="Courier New" panose="02070309020205020404" pitchFamily="49" charset="0"/>
                <a:cs typeface="Courier New" panose="02070309020205020404" pitchFamily="49" charset="0"/>
              </a:rPr>
              <a:t> = :consumer and </a:t>
            </a:r>
            <a:r>
              <a:rPr lang="en-GB" sz="1500" dirty="0" err="1">
                <a:latin typeface="Courier New" panose="02070309020205020404" pitchFamily="49" charset="0"/>
                <a:cs typeface="Courier New" panose="02070309020205020404" pitchFamily="49" charset="0"/>
              </a:rPr>
              <a:t>o.status</a:t>
            </a:r>
            <a:r>
              <a:rPr lang="en-GB" sz="1500" dirty="0">
                <a:latin typeface="Courier New" panose="02070309020205020404" pitchFamily="49" charset="0"/>
                <a:cs typeface="Courier New" panose="02070309020205020404" pitchFamily="49" charset="0"/>
              </a:rPr>
              <a:t> = :status"),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NamedQuery</a:t>
            </a:r>
            <a:r>
              <a:rPr lang="en-GB" sz="1500" dirty="0">
                <a:latin typeface="Courier New" panose="02070309020205020404" pitchFamily="49" charset="0"/>
                <a:cs typeface="Courier New" panose="02070309020205020404" pitchFamily="49" charset="0"/>
              </a:rPr>
              <a:t> (name= "</a:t>
            </a:r>
            <a:r>
              <a:rPr lang="en-GB" sz="1500" dirty="0" err="1">
                <a:latin typeface="Courier New" panose="02070309020205020404" pitchFamily="49" charset="0"/>
                <a:cs typeface="Courier New" panose="02070309020205020404" pitchFamily="49" charset="0"/>
              </a:rPr>
              <a:t>Order.findOrdersByStatus</a:t>
            </a:r>
            <a:r>
              <a:rPr lang="en-GB" sz="1500" dirty="0">
                <a:latin typeface="Courier New" panose="02070309020205020404" pitchFamily="49" charset="0"/>
                <a:cs typeface="Courier New" panose="02070309020205020404" pitchFamily="49" charset="0"/>
              </a:rPr>
              <a:t>", query = "SELECT o FROM Order o WHERE </a:t>
            </a:r>
            <a:r>
              <a:rPr lang="en-GB" sz="1500" dirty="0" err="1">
                <a:latin typeface="Courier New" panose="02070309020205020404" pitchFamily="49" charset="0"/>
                <a:cs typeface="Courier New" panose="02070309020205020404" pitchFamily="49" charset="0"/>
              </a:rPr>
              <a:t>o.status</a:t>
            </a:r>
            <a:r>
              <a:rPr lang="en-GB" sz="1500" dirty="0">
                <a:latin typeface="Courier New" panose="02070309020205020404" pitchFamily="49" charset="0"/>
                <a:cs typeface="Courier New" panose="02070309020205020404" pitchFamily="49" charset="0"/>
              </a:rPr>
              <a:t>=:status")})  </a:t>
            </a:r>
          </a:p>
          <a:p>
            <a:pPr marL="0" indent="0">
              <a:spcBef>
                <a:spcPts val="0"/>
              </a:spcBef>
              <a:buNone/>
            </a:pPr>
            <a:r>
              <a:rPr lang="en-GB" sz="1500" dirty="0">
                <a:latin typeface="Courier New" panose="02070309020205020404" pitchFamily="49" charset="0"/>
                <a:cs typeface="Courier New" panose="02070309020205020404" pitchFamily="49" charset="0"/>
              </a:rPr>
              <a:t>@Entity </a:t>
            </a:r>
          </a:p>
          <a:p>
            <a:pPr marL="0" indent="0">
              <a:spcBef>
                <a:spcPts val="0"/>
              </a:spcBef>
              <a:buNone/>
            </a:pPr>
            <a:r>
              <a:rPr lang="en-GB" sz="1500" dirty="0">
                <a:latin typeface="Courier New" panose="02070309020205020404" pitchFamily="49" charset="0"/>
                <a:cs typeface="Courier New" panose="02070309020205020404" pitchFamily="49" charset="0"/>
              </a:rPr>
              <a:t>@Table (name = "Order", schema = "</a:t>
            </a:r>
            <a:r>
              <a:rPr lang="en-GB" sz="1500" dirty="0" err="1">
                <a:latin typeface="Courier New" panose="02070309020205020404" pitchFamily="49" charset="0"/>
                <a:cs typeface="Courier New" panose="02070309020205020404" pitchFamily="49" charset="0"/>
              </a:rPr>
              <a:t>telcoServiceDB</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public class Order implements Serializable{</a:t>
            </a:r>
          </a:p>
          <a:p>
            <a:pPr marL="0" indent="0">
              <a:spcBef>
                <a:spcPts val="0"/>
              </a:spcBef>
              <a:buNone/>
            </a:pPr>
            <a:r>
              <a:rPr lang="en-GB" sz="1500" dirty="0">
                <a:latin typeface="Courier New" panose="02070309020205020404" pitchFamily="49" charset="0"/>
                <a:cs typeface="Courier New" panose="02070309020205020404" pitchFamily="49" charset="0"/>
              </a:rPr>
              <a:t>	private static final long </a:t>
            </a:r>
            <a:r>
              <a:rPr lang="en-GB" sz="1500" dirty="0" err="1">
                <a:latin typeface="Courier New" panose="02070309020205020404" pitchFamily="49" charset="0"/>
                <a:cs typeface="Courier New" panose="02070309020205020404" pitchFamily="49" charset="0"/>
              </a:rPr>
              <a:t>serialVersionUID</a:t>
            </a:r>
            <a:r>
              <a:rPr lang="en-GB" sz="1500" dirty="0">
                <a:latin typeface="Courier New" panose="02070309020205020404" pitchFamily="49" charset="0"/>
                <a:cs typeface="Courier New" panose="02070309020205020404" pitchFamily="49" charset="0"/>
              </a:rPr>
              <a:t> = 1L</a:t>
            </a:r>
            <a:r>
              <a:rPr lang="en-GB" sz="1500" dirty="0" smtClean="0">
                <a:latin typeface="Courier New" panose="02070309020205020404" pitchFamily="49" charset="0"/>
                <a:cs typeface="Courier New" panose="02070309020205020404" pitchFamily="49" charset="0"/>
              </a:rPr>
              <a:t>;</a:t>
            </a: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@Id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GeneratedValue</a:t>
            </a:r>
            <a:r>
              <a:rPr lang="en-GB" sz="1500" dirty="0">
                <a:latin typeface="Courier New" panose="02070309020205020404" pitchFamily="49" charset="0"/>
                <a:cs typeface="Courier New" panose="02070309020205020404" pitchFamily="49" charset="0"/>
              </a:rPr>
              <a:t>(strategy= </a:t>
            </a:r>
            <a:r>
              <a:rPr lang="en-GB" sz="1500" dirty="0" err="1">
                <a:latin typeface="Courier New" panose="02070309020205020404" pitchFamily="49" charset="0"/>
                <a:cs typeface="Courier New" panose="02070309020205020404" pitchFamily="49" charset="0"/>
              </a:rPr>
              <a:t>GenerationType.IDENTITY</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private </a:t>
            </a:r>
            <a:r>
              <a:rPr lang="en-GB" sz="1500" dirty="0" err="1">
                <a:latin typeface="Courier New" panose="02070309020205020404" pitchFamily="49" charset="0"/>
                <a:cs typeface="Courier New" panose="02070309020205020404" pitchFamily="49" charset="0"/>
              </a:rPr>
              <a:t>int</a:t>
            </a:r>
            <a:r>
              <a:rPr lang="en-GB" sz="1500" dirty="0">
                <a:latin typeface="Courier New" panose="02070309020205020404" pitchFamily="49" charset="0"/>
                <a:cs typeface="Courier New" panose="02070309020205020404" pitchFamily="49" charset="0"/>
              </a:rPr>
              <a:t> id; </a:t>
            </a:r>
          </a:p>
          <a:p>
            <a:pPr marL="0" indent="0">
              <a:spcBef>
                <a:spcPts val="0"/>
              </a:spcBef>
              <a:buNone/>
            </a:pPr>
            <a:r>
              <a:rPr lang="en-GB" sz="1500" dirty="0">
                <a:latin typeface="Courier New" panose="02070309020205020404" pitchFamily="49" charset="0"/>
                <a:cs typeface="Courier New" panose="02070309020205020404" pitchFamily="49" charset="0"/>
              </a:rPr>
              <a:t>	@Temporal (</a:t>
            </a:r>
            <a:r>
              <a:rPr lang="en-GB" sz="1500" dirty="0" err="1">
                <a:latin typeface="Courier New" panose="02070309020205020404" pitchFamily="49" charset="0"/>
                <a:cs typeface="Courier New" panose="02070309020205020404" pitchFamily="49" charset="0"/>
              </a:rPr>
              <a:t>TemporalType.TIME</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private Date time</a:t>
            </a:r>
            <a:r>
              <a:rPr lang="en-GB" sz="1500" dirty="0" smtClean="0">
                <a:latin typeface="Courier New" panose="02070309020205020404" pitchFamily="49" charset="0"/>
                <a:cs typeface="Courier New" panose="02070309020205020404" pitchFamily="49" charset="0"/>
              </a:rPr>
              <a:t>;</a:t>
            </a: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@Temporal(</a:t>
            </a:r>
            <a:r>
              <a:rPr lang="en-GB" sz="1500" dirty="0" err="1">
                <a:latin typeface="Courier New" panose="02070309020205020404" pitchFamily="49" charset="0"/>
                <a:cs typeface="Courier New" panose="02070309020205020404" pitchFamily="49" charset="0"/>
              </a:rPr>
              <a:t>TemporalType.DATE</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private Calendar date; </a:t>
            </a:r>
          </a:p>
          <a:p>
            <a:pPr marL="0" indent="0">
              <a:spcBef>
                <a:spcPts val="0"/>
              </a:spcBef>
              <a:buNone/>
            </a:pPr>
            <a:r>
              <a:rPr lang="en-GB" sz="1500" dirty="0">
                <a:latin typeface="Courier New" panose="02070309020205020404" pitchFamily="49" charset="0"/>
                <a:cs typeface="Courier New" panose="02070309020205020404" pitchFamily="49" charset="0"/>
              </a:rPr>
              <a:t>	private double </a:t>
            </a:r>
            <a:r>
              <a:rPr lang="en-GB" sz="1500" dirty="0" err="1">
                <a:latin typeface="Courier New" panose="02070309020205020404" pitchFamily="49" charset="0"/>
                <a:cs typeface="Courier New" panose="02070309020205020404" pitchFamily="49" charset="0"/>
              </a:rPr>
              <a:t>totalValue</a:t>
            </a:r>
            <a:r>
              <a:rPr lang="en-GB" sz="1500" dirty="0" smtClean="0">
                <a:latin typeface="Courier New" panose="02070309020205020404" pitchFamily="49" charset="0"/>
                <a:cs typeface="Courier New" panose="02070309020205020404" pitchFamily="49" charset="0"/>
              </a:rPr>
              <a:t>;</a:t>
            </a: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@Temporal (</a:t>
            </a:r>
            <a:r>
              <a:rPr lang="en-GB" sz="1500" dirty="0" err="1">
                <a:latin typeface="Courier New" panose="02070309020205020404" pitchFamily="49" charset="0"/>
                <a:cs typeface="Courier New" panose="02070309020205020404" pitchFamily="49" charset="0"/>
              </a:rPr>
              <a:t>TemporalType.DATE</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private Calendar </a:t>
            </a:r>
            <a:r>
              <a:rPr lang="en-GB" sz="1500" dirty="0" err="1">
                <a:latin typeface="Courier New" panose="02070309020205020404" pitchFamily="49" charset="0"/>
                <a:cs typeface="Courier New" panose="02070309020205020404" pitchFamily="49" charset="0"/>
              </a:rPr>
              <a:t>startingDate</a:t>
            </a:r>
            <a:r>
              <a:rPr lang="en-GB" sz="1500" dirty="0" smtClean="0">
                <a:latin typeface="Courier New" panose="02070309020205020404" pitchFamily="49" charset="0"/>
                <a:cs typeface="Courier New" panose="02070309020205020404" pitchFamily="49" charset="0"/>
              </a:rPr>
              <a:t>;</a:t>
            </a: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@Enumerated(</a:t>
            </a:r>
            <a:r>
              <a:rPr lang="en-GB" sz="1500" dirty="0" err="1">
                <a:latin typeface="Courier New" panose="02070309020205020404" pitchFamily="49" charset="0"/>
                <a:cs typeface="Courier New" panose="02070309020205020404" pitchFamily="49" charset="0"/>
              </a:rPr>
              <a:t>EnumType.ORDINAL</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private </a:t>
            </a:r>
            <a:r>
              <a:rPr lang="en-GB" sz="1500" dirty="0" err="1">
                <a:latin typeface="Courier New" panose="02070309020205020404" pitchFamily="49" charset="0"/>
                <a:cs typeface="Courier New" panose="02070309020205020404" pitchFamily="49" charset="0"/>
              </a:rPr>
              <a:t>OrderStatus</a:t>
            </a:r>
            <a:r>
              <a:rPr lang="en-GB" sz="1500" dirty="0">
                <a:latin typeface="Courier New" panose="02070309020205020404" pitchFamily="49" charset="0"/>
                <a:cs typeface="Courier New" panose="02070309020205020404" pitchFamily="49" charset="0"/>
              </a:rPr>
              <a:t> status = </a:t>
            </a:r>
            <a:r>
              <a:rPr lang="en-GB" sz="1500" dirty="0" err="1">
                <a:latin typeface="Courier New" panose="02070309020205020404" pitchFamily="49" charset="0"/>
                <a:cs typeface="Courier New" panose="02070309020205020404" pitchFamily="49" charset="0"/>
              </a:rPr>
              <a:t>OrderStatus.NEWLY_CREATED</a:t>
            </a:r>
            <a:r>
              <a:rPr lang="en-GB" sz="1500" dirty="0">
                <a:latin typeface="Courier New" panose="02070309020205020404" pitchFamily="49" charset="0"/>
                <a:cs typeface="Courier New" panose="02070309020205020404" pitchFamily="49" charset="0"/>
              </a:rPr>
              <a:t>; //DEFAULT NEWLY-CREATED -&gt; SPECIFY ? </a:t>
            </a:r>
          </a:p>
          <a:p>
            <a:pPr marL="0" indent="0">
              <a:spcBef>
                <a:spcPts val="0"/>
              </a:spcBef>
              <a:buNone/>
            </a:pPr>
            <a:r>
              <a:rPr lang="en-GB" sz="1500" dirty="0">
                <a:latin typeface="Courier New" panose="02070309020205020404" pitchFamily="49" charset="0"/>
                <a:cs typeface="Courier New" panose="02070309020205020404" pitchFamily="49" charset="0"/>
              </a:rPr>
              <a:t>	//Order is the owner of the MANY-TO-ONE relation between Order and Consumer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a:solidFill>
                  <a:srgbClr val="FF0000"/>
                </a:solidFill>
                <a:latin typeface="Courier New" panose="02070309020205020404" pitchFamily="49" charset="0"/>
                <a:cs typeface="Courier New" panose="02070309020205020404" pitchFamily="49" charset="0"/>
              </a:rPr>
              <a:t>@</a:t>
            </a:r>
            <a:r>
              <a:rPr lang="en-GB" sz="1500" dirty="0" err="1">
                <a:solidFill>
                  <a:srgbClr val="FF0000"/>
                </a:solidFill>
                <a:latin typeface="Courier New" panose="02070309020205020404" pitchFamily="49" charset="0"/>
                <a:cs typeface="Courier New" panose="02070309020205020404" pitchFamily="49" charset="0"/>
              </a:rPr>
              <a:t>ManyToOne</a:t>
            </a:r>
            <a:r>
              <a:rPr lang="en-GB" sz="1500" dirty="0">
                <a:solidFill>
                  <a:srgbClr val="FF0000"/>
                </a:solidFill>
                <a:latin typeface="Courier New" panose="02070309020205020404" pitchFamily="49" charset="0"/>
                <a:cs typeface="Courier New" panose="02070309020205020404" pitchFamily="49" charset="0"/>
              </a:rPr>
              <a:t> @</a:t>
            </a:r>
            <a:r>
              <a:rPr lang="en-GB" sz="1500" dirty="0" err="1">
                <a:solidFill>
                  <a:srgbClr val="FF0000"/>
                </a:solidFill>
                <a:latin typeface="Courier New" panose="02070309020205020404" pitchFamily="49" charset="0"/>
                <a:cs typeface="Courier New" panose="02070309020205020404" pitchFamily="49" charset="0"/>
              </a:rPr>
              <a:t>JoinColumn</a:t>
            </a:r>
            <a:r>
              <a:rPr lang="en-GB" sz="1500" dirty="0">
                <a:solidFill>
                  <a:srgbClr val="FF0000"/>
                </a:solidFill>
                <a:latin typeface="Courier New" panose="02070309020205020404" pitchFamily="49" charset="0"/>
                <a:cs typeface="Courier New" panose="02070309020205020404" pitchFamily="49" charset="0"/>
              </a:rPr>
              <a:t> (name="</a:t>
            </a:r>
            <a:r>
              <a:rPr lang="en-GB" sz="1500" dirty="0" err="1">
                <a:solidFill>
                  <a:srgbClr val="FF0000"/>
                </a:solidFill>
                <a:latin typeface="Courier New" panose="02070309020205020404" pitchFamily="49" charset="0"/>
                <a:cs typeface="Courier New" panose="02070309020205020404" pitchFamily="49" charset="0"/>
              </a:rPr>
              <a:t>consUsername</a:t>
            </a:r>
            <a:r>
              <a:rPr lang="en-GB" sz="1500" dirty="0">
                <a:solidFill>
                  <a:srgbClr val="FF0000"/>
                </a:solidFill>
                <a:latin typeface="Courier New" panose="02070309020205020404" pitchFamily="49" charset="0"/>
                <a:cs typeface="Courier New" panose="02070309020205020404" pitchFamily="49" charset="0"/>
              </a:rPr>
              <a:t>") </a:t>
            </a:r>
          </a:p>
          <a:p>
            <a:pPr marL="0" indent="0">
              <a:spcBef>
                <a:spcPts val="0"/>
              </a:spcBef>
              <a:buNone/>
            </a:pPr>
            <a:r>
              <a:rPr lang="en-GB" sz="1500" dirty="0">
                <a:solidFill>
                  <a:srgbClr val="FF0000"/>
                </a:solidFill>
                <a:latin typeface="Courier New" panose="02070309020205020404" pitchFamily="49" charset="0"/>
                <a:cs typeface="Courier New" panose="02070309020205020404" pitchFamily="49" charset="0"/>
              </a:rPr>
              <a:t>	private Consumer </a:t>
            </a:r>
            <a:r>
              <a:rPr lang="en-GB" sz="1500" dirty="0" err="1">
                <a:solidFill>
                  <a:srgbClr val="FF0000"/>
                </a:solidFill>
                <a:latin typeface="Courier New" panose="02070309020205020404" pitchFamily="49" charset="0"/>
                <a:cs typeface="Courier New" panose="02070309020205020404" pitchFamily="49" charset="0"/>
              </a:rPr>
              <a:t>consumer</a:t>
            </a:r>
            <a:r>
              <a:rPr lang="en-GB" sz="1500" dirty="0">
                <a:solidFill>
                  <a:srgbClr val="FF0000"/>
                </a:solidFill>
                <a:latin typeface="Courier New" panose="02070309020205020404" pitchFamily="49" charset="0"/>
                <a:cs typeface="Courier New" panose="02070309020205020404" pitchFamily="49" charset="0"/>
              </a:rPr>
              <a:t>;  </a:t>
            </a:r>
          </a:p>
          <a:p>
            <a:pPr marL="0" indent="0">
              <a:spcBef>
                <a:spcPts val="0"/>
              </a:spcBef>
              <a:buNone/>
            </a:pPr>
            <a:r>
              <a:rPr lang="en-GB" sz="1500" dirty="0">
                <a:solidFill>
                  <a:srgbClr val="FF0000"/>
                </a:solidFill>
                <a:latin typeface="Courier New" panose="02070309020205020404" pitchFamily="49" charset="0"/>
                <a:cs typeface="Courier New" panose="02070309020205020404" pitchFamily="49" charset="0"/>
              </a:rPr>
              <a:t>	@</a:t>
            </a:r>
            <a:r>
              <a:rPr lang="en-GB" sz="1500" dirty="0" err="1">
                <a:solidFill>
                  <a:srgbClr val="FF0000"/>
                </a:solidFill>
                <a:latin typeface="Courier New" panose="02070309020205020404" pitchFamily="49" charset="0"/>
                <a:cs typeface="Courier New" panose="02070309020205020404" pitchFamily="49" charset="0"/>
              </a:rPr>
              <a:t>ManyToOne</a:t>
            </a:r>
            <a:r>
              <a:rPr lang="en-GB" sz="1500" dirty="0">
                <a:solidFill>
                  <a:srgbClr val="FF0000"/>
                </a:solidFill>
                <a:latin typeface="Courier New" panose="02070309020205020404" pitchFamily="49" charset="0"/>
                <a:cs typeface="Courier New" panose="02070309020205020404" pitchFamily="49" charset="0"/>
              </a:rPr>
              <a:t> (fetch=</a:t>
            </a:r>
            <a:r>
              <a:rPr lang="en-GB" sz="1500" dirty="0" err="1">
                <a:solidFill>
                  <a:srgbClr val="FF0000"/>
                </a:solidFill>
                <a:latin typeface="Courier New" panose="02070309020205020404" pitchFamily="49" charset="0"/>
                <a:cs typeface="Courier New" panose="02070309020205020404" pitchFamily="49" charset="0"/>
              </a:rPr>
              <a:t>FetchType.LAZY</a:t>
            </a:r>
            <a:r>
              <a:rPr lang="en-GB" sz="1500" dirty="0">
                <a:solidFill>
                  <a:srgbClr val="FF0000"/>
                </a:solidFill>
                <a:latin typeface="Courier New" panose="02070309020205020404" pitchFamily="49" charset="0"/>
                <a:cs typeface="Courier New" panose="02070309020205020404" pitchFamily="49" charset="0"/>
              </a:rPr>
              <a:t>) //because whenever a package is fetched its associated services are fetched as well </a:t>
            </a:r>
          </a:p>
          <a:p>
            <a:pPr marL="0" indent="0">
              <a:spcBef>
                <a:spcPts val="0"/>
              </a:spcBef>
              <a:buNone/>
            </a:pPr>
            <a:r>
              <a:rPr lang="en-GB" sz="1500" dirty="0">
                <a:solidFill>
                  <a:srgbClr val="FF0000"/>
                </a:solidFill>
                <a:latin typeface="Courier New" panose="02070309020205020404" pitchFamily="49" charset="0"/>
                <a:cs typeface="Courier New" panose="02070309020205020404" pitchFamily="49" charset="0"/>
              </a:rPr>
              <a:t>	@</a:t>
            </a:r>
            <a:r>
              <a:rPr lang="en-GB" sz="1500" dirty="0" err="1">
                <a:solidFill>
                  <a:srgbClr val="FF0000"/>
                </a:solidFill>
                <a:latin typeface="Courier New" panose="02070309020205020404" pitchFamily="49" charset="0"/>
                <a:cs typeface="Courier New" panose="02070309020205020404" pitchFamily="49" charset="0"/>
              </a:rPr>
              <a:t>JoinColumn</a:t>
            </a:r>
            <a:r>
              <a:rPr lang="en-GB" sz="1500" dirty="0">
                <a:solidFill>
                  <a:srgbClr val="FF0000"/>
                </a:solidFill>
                <a:latin typeface="Courier New" panose="02070309020205020404" pitchFamily="49" charset="0"/>
                <a:cs typeface="Courier New" panose="02070309020205020404" pitchFamily="49" charset="0"/>
              </a:rPr>
              <a:t>(name="</a:t>
            </a:r>
            <a:r>
              <a:rPr lang="en-GB" sz="1500" dirty="0" err="1">
                <a:solidFill>
                  <a:srgbClr val="FF0000"/>
                </a:solidFill>
                <a:latin typeface="Courier New" panose="02070309020205020404" pitchFamily="49" charset="0"/>
                <a:cs typeface="Courier New" panose="02070309020205020404" pitchFamily="49" charset="0"/>
              </a:rPr>
              <a:t>packageID</a:t>
            </a:r>
            <a:r>
              <a:rPr lang="en-GB" sz="1500" dirty="0">
                <a:solidFill>
                  <a:srgbClr val="FF0000"/>
                </a:solidFill>
                <a:latin typeface="Courier New" panose="02070309020205020404" pitchFamily="49" charset="0"/>
                <a:cs typeface="Courier New" panose="02070309020205020404" pitchFamily="49" charset="0"/>
              </a:rPr>
              <a:t>")</a:t>
            </a:r>
          </a:p>
          <a:p>
            <a:pPr marL="0" indent="0">
              <a:spcBef>
                <a:spcPts val="0"/>
              </a:spcBef>
              <a:buNone/>
            </a:pPr>
            <a:r>
              <a:rPr lang="en-GB" sz="1500" dirty="0">
                <a:solidFill>
                  <a:srgbClr val="FF0000"/>
                </a:solidFill>
                <a:latin typeface="Courier New" panose="02070309020205020404" pitchFamily="49" charset="0"/>
                <a:cs typeface="Courier New" panose="02070309020205020404" pitchFamily="49" charset="0"/>
              </a:rPr>
              <a:t>	private </a:t>
            </a:r>
            <a:r>
              <a:rPr lang="en-GB" sz="1500" dirty="0" err="1">
                <a:solidFill>
                  <a:srgbClr val="FF0000"/>
                </a:solidFill>
                <a:latin typeface="Courier New" panose="02070309020205020404" pitchFamily="49" charset="0"/>
                <a:cs typeface="Courier New" panose="02070309020205020404" pitchFamily="49" charset="0"/>
              </a:rPr>
              <a:t>ServicePackage</a:t>
            </a:r>
            <a:r>
              <a:rPr lang="en-GB" sz="1500" dirty="0">
                <a:solidFill>
                  <a:srgbClr val="FF0000"/>
                </a:solidFill>
                <a:latin typeface="Courier New" panose="02070309020205020404" pitchFamily="49" charset="0"/>
                <a:cs typeface="Courier New" panose="02070309020205020404" pitchFamily="49" charset="0"/>
              </a:rPr>
              <a:t> </a:t>
            </a:r>
            <a:r>
              <a:rPr lang="en-GB" sz="1500" dirty="0" err="1">
                <a:solidFill>
                  <a:srgbClr val="FF0000"/>
                </a:solidFill>
                <a:latin typeface="Courier New" panose="02070309020205020404" pitchFamily="49" charset="0"/>
                <a:cs typeface="Courier New" panose="02070309020205020404" pitchFamily="49" charset="0"/>
              </a:rPr>
              <a:t>servicePackage</a:t>
            </a:r>
            <a:r>
              <a:rPr lang="en-GB" sz="1500" dirty="0">
                <a:solidFill>
                  <a:srgbClr val="FF0000"/>
                </a:solidFill>
                <a:latin typeface="Courier New" panose="02070309020205020404" pitchFamily="49" charset="0"/>
                <a:cs typeface="Courier New" panose="02070309020205020404" pitchFamily="49" charset="0"/>
              </a:rPr>
              <a:t>; </a:t>
            </a:r>
          </a:p>
          <a:p>
            <a:pPr marL="0" indent="0">
              <a:spcBef>
                <a:spcPts val="0"/>
              </a:spcBef>
              <a:buNone/>
            </a:pPr>
            <a:r>
              <a:rPr lang="en-GB" sz="1500" dirty="0">
                <a:solidFill>
                  <a:srgbClr val="FF0000"/>
                </a:solidFill>
                <a:latin typeface="Courier New" panose="02070309020205020404" pitchFamily="49" charset="0"/>
                <a:cs typeface="Courier New" panose="02070309020205020404" pitchFamily="49" charset="0"/>
              </a:rPr>
              <a:t>	@</a:t>
            </a:r>
            <a:r>
              <a:rPr lang="en-GB" sz="1500" dirty="0" err="1">
                <a:solidFill>
                  <a:srgbClr val="FF0000"/>
                </a:solidFill>
                <a:latin typeface="Courier New" panose="02070309020205020404" pitchFamily="49" charset="0"/>
                <a:cs typeface="Courier New" panose="02070309020205020404" pitchFamily="49" charset="0"/>
              </a:rPr>
              <a:t>ManyToOne</a:t>
            </a:r>
            <a:r>
              <a:rPr lang="en-GB" sz="1500" dirty="0">
                <a:solidFill>
                  <a:srgbClr val="FF0000"/>
                </a:solidFill>
                <a:latin typeface="Courier New" panose="02070309020205020404" pitchFamily="49" charset="0"/>
                <a:cs typeface="Courier New" panose="02070309020205020404" pitchFamily="49" charset="0"/>
              </a:rPr>
              <a:t> (fetch = </a:t>
            </a:r>
            <a:r>
              <a:rPr lang="en-GB" sz="1500" dirty="0" err="1">
                <a:solidFill>
                  <a:srgbClr val="FF0000"/>
                </a:solidFill>
                <a:latin typeface="Courier New" panose="02070309020205020404" pitchFamily="49" charset="0"/>
                <a:cs typeface="Courier New" panose="02070309020205020404" pitchFamily="49" charset="0"/>
              </a:rPr>
              <a:t>FetchType.EAGER</a:t>
            </a:r>
            <a:r>
              <a:rPr lang="en-GB" sz="1500" dirty="0">
                <a:solidFill>
                  <a:srgbClr val="FF0000"/>
                </a:solidFill>
                <a:latin typeface="Courier New" panose="02070309020205020404" pitchFamily="49" charset="0"/>
                <a:cs typeface="Courier New" panose="02070309020205020404" pitchFamily="49" charset="0"/>
              </a:rPr>
              <a:t>) @</a:t>
            </a:r>
            <a:r>
              <a:rPr lang="en-GB" sz="1500" dirty="0" err="1">
                <a:solidFill>
                  <a:srgbClr val="FF0000"/>
                </a:solidFill>
                <a:latin typeface="Courier New" panose="02070309020205020404" pitchFamily="49" charset="0"/>
                <a:cs typeface="Courier New" panose="02070309020205020404" pitchFamily="49" charset="0"/>
              </a:rPr>
              <a:t>JoinColumn</a:t>
            </a:r>
            <a:r>
              <a:rPr lang="en-GB" sz="1500" dirty="0">
                <a:solidFill>
                  <a:srgbClr val="FF0000"/>
                </a:solidFill>
                <a:latin typeface="Courier New" panose="02070309020205020404" pitchFamily="49" charset="0"/>
                <a:cs typeface="Courier New" panose="02070309020205020404" pitchFamily="49" charset="0"/>
              </a:rPr>
              <a:t>(name="</a:t>
            </a:r>
            <a:r>
              <a:rPr lang="en-GB" sz="1500" dirty="0" err="1">
                <a:solidFill>
                  <a:srgbClr val="FF0000"/>
                </a:solidFill>
                <a:latin typeface="Courier New" panose="02070309020205020404" pitchFamily="49" charset="0"/>
                <a:cs typeface="Courier New" panose="02070309020205020404" pitchFamily="49" charset="0"/>
              </a:rPr>
              <a:t>vpMonths</a:t>
            </a:r>
            <a:r>
              <a:rPr lang="en-GB" sz="1500" dirty="0">
                <a:solidFill>
                  <a:srgbClr val="FF0000"/>
                </a:solidFill>
                <a:latin typeface="Courier New" panose="02070309020205020404" pitchFamily="49" charset="0"/>
                <a:cs typeface="Courier New" panose="02070309020205020404" pitchFamily="49" charset="0"/>
              </a:rPr>
              <a:t>")</a:t>
            </a:r>
          </a:p>
          <a:p>
            <a:pPr marL="0" indent="0">
              <a:spcBef>
                <a:spcPts val="0"/>
              </a:spcBef>
              <a:buNone/>
            </a:pPr>
            <a:r>
              <a:rPr lang="en-GB" sz="1500" dirty="0">
                <a:solidFill>
                  <a:srgbClr val="FF0000"/>
                </a:solidFill>
                <a:latin typeface="Courier New" panose="02070309020205020404" pitchFamily="49" charset="0"/>
                <a:cs typeface="Courier New" panose="02070309020205020404" pitchFamily="49" charset="0"/>
              </a:rPr>
              <a:t>	private </a:t>
            </a:r>
            <a:r>
              <a:rPr lang="en-GB" sz="1500" dirty="0" err="1">
                <a:solidFill>
                  <a:srgbClr val="FF0000"/>
                </a:solidFill>
                <a:latin typeface="Courier New" panose="02070309020205020404" pitchFamily="49" charset="0"/>
                <a:cs typeface="Courier New" panose="02070309020205020404" pitchFamily="49" charset="0"/>
              </a:rPr>
              <a:t>ValidityPeriod</a:t>
            </a:r>
            <a:r>
              <a:rPr lang="en-GB" sz="1500" dirty="0">
                <a:solidFill>
                  <a:srgbClr val="FF0000"/>
                </a:solidFill>
                <a:latin typeface="Courier New" panose="02070309020205020404" pitchFamily="49" charset="0"/>
                <a:cs typeface="Courier New" panose="02070309020205020404" pitchFamily="49" charset="0"/>
              </a:rPr>
              <a:t> </a:t>
            </a:r>
            <a:r>
              <a:rPr lang="en-GB" sz="1500" dirty="0" err="1">
                <a:solidFill>
                  <a:srgbClr val="FF0000"/>
                </a:solidFill>
                <a:latin typeface="Courier New" panose="02070309020205020404" pitchFamily="49" charset="0"/>
                <a:cs typeface="Courier New" panose="02070309020205020404" pitchFamily="49" charset="0"/>
              </a:rPr>
              <a:t>validityPeriod</a:t>
            </a:r>
            <a:r>
              <a:rPr lang="en-GB" sz="1500" dirty="0" smtClean="0">
                <a:solidFill>
                  <a:srgbClr val="FF0000"/>
                </a:solidFill>
                <a:latin typeface="Courier New" panose="02070309020205020404" pitchFamily="49" charset="0"/>
                <a:cs typeface="Courier New" panose="02070309020205020404" pitchFamily="49" charset="0"/>
              </a:rPr>
              <a:t>;</a:t>
            </a:r>
            <a:endParaRPr lang="en-GB" sz="1500" dirty="0">
              <a:solidFill>
                <a:srgbClr val="FF0000"/>
              </a:solidFill>
              <a:latin typeface="Courier New" panose="02070309020205020404" pitchFamily="49" charset="0"/>
              <a:cs typeface="Courier New" panose="02070309020205020404" pitchFamily="49" charset="0"/>
            </a:endParaRPr>
          </a:p>
          <a:p>
            <a:pPr marL="0" indent="0">
              <a:spcBef>
                <a:spcPts val="0"/>
              </a:spcBef>
              <a:buNone/>
            </a:pPr>
            <a:r>
              <a:rPr lang="en-GB" sz="1500" dirty="0">
                <a:solidFill>
                  <a:srgbClr val="FF0000"/>
                </a:solidFill>
                <a:latin typeface="Courier New" panose="02070309020205020404" pitchFamily="49" charset="0"/>
                <a:cs typeface="Courier New" panose="02070309020205020404" pitchFamily="49" charset="0"/>
              </a:rPr>
              <a:t>	@</a:t>
            </a:r>
            <a:r>
              <a:rPr lang="en-GB" sz="1500" dirty="0" err="1">
                <a:solidFill>
                  <a:srgbClr val="FF0000"/>
                </a:solidFill>
                <a:latin typeface="Courier New" panose="02070309020205020404" pitchFamily="49" charset="0"/>
                <a:cs typeface="Courier New" panose="02070309020205020404" pitchFamily="49" charset="0"/>
              </a:rPr>
              <a:t>OneToOne</a:t>
            </a:r>
            <a:r>
              <a:rPr lang="en-GB" sz="1500" dirty="0">
                <a:solidFill>
                  <a:srgbClr val="FF0000"/>
                </a:solidFill>
                <a:latin typeface="Courier New" panose="02070309020205020404" pitchFamily="49" charset="0"/>
                <a:cs typeface="Courier New" panose="02070309020205020404" pitchFamily="49" charset="0"/>
              </a:rPr>
              <a:t> (</a:t>
            </a:r>
            <a:r>
              <a:rPr lang="en-GB" sz="1500" dirty="0" err="1">
                <a:solidFill>
                  <a:srgbClr val="FF0000"/>
                </a:solidFill>
                <a:latin typeface="Courier New" panose="02070309020205020404" pitchFamily="49" charset="0"/>
                <a:cs typeface="Courier New" panose="02070309020205020404" pitchFamily="49" charset="0"/>
              </a:rPr>
              <a:t>mappedBy</a:t>
            </a:r>
            <a:r>
              <a:rPr lang="en-GB" sz="1500" dirty="0">
                <a:solidFill>
                  <a:srgbClr val="FF0000"/>
                </a:solidFill>
                <a:latin typeface="Courier New" panose="02070309020205020404" pitchFamily="49" charset="0"/>
                <a:cs typeface="Courier New" panose="02070309020205020404" pitchFamily="49" charset="0"/>
              </a:rPr>
              <a:t> = "order") </a:t>
            </a:r>
          </a:p>
          <a:p>
            <a:pPr marL="0" indent="0">
              <a:spcBef>
                <a:spcPts val="0"/>
              </a:spcBef>
              <a:buNone/>
            </a:pPr>
            <a:r>
              <a:rPr lang="en-GB" sz="1500" dirty="0">
                <a:solidFill>
                  <a:srgbClr val="FF0000"/>
                </a:solidFill>
                <a:latin typeface="Courier New" panose="02070309020205020404" pitchFamily="49" charset="0"/>
                <a:cs typeface="Courier New" panose="02070309020205020404" pitchFamily="49" charset="0"/>
              </a:rPr>
              <a:t>	private </a:t>
            </a:r>
            <a:r>
              <a:rPr lang="en-GB" sz="1500" dirty="0" err="1">
                <a:solidFill>
                  <a:srgbClr val="FF0000"/>
                </a:solidFill>
                <a:latin typeface="Courier New" panose="02070309020205020404" pitchFamily="49" charset="0"/>
                <a:cs typeface="Courier New" panose="02070309020205020404" pitchFamily="49" charset="0"/>
              </a:rPr>
              <a:t>ServiceActivationSchedule</a:t>
            </a:r>
            <a:r>
              <a:rPr lang="en-GB" sz="1500" dirty="0">
                <a:solidFill>
                  <a:srgbClr val="FF0000"/>
                </a:solidFill>
                <a:latin typeface="Courier New" panose="02070309020205020404" pitchFamily="49" charset="0"/>
                <a:cs typeface="Courier New" panose="02070309020205020404" pitchFamily="49" charset="0"/>
              </a:rPr>
              <a:t> </a:t>
            </a:r>
            <a:r>
              <a:rPr lang="en-GB" sz="1500" dirty="0" err="1">
                <a:solidFill>
                  <a:srgbClr val="FF0000"/>
                </a:solidFill>
                <a:latin typeface="Courier New" panose="02070309020205020404" pitchFamily="49" charset="0"/>
                <a:cs typeface="Courier New" panose="02070309020205020404" pitchFamily="49" charset="0"/>
              </a:rPr>
              <a:t>serviceActivationSchedule</a:t>
            </a:r>
            <a:r>
              <a:rPr lang="en-GB" sz="1500" dirty="0">
                <a:solidFill>
                  <a:srgbClr val="FF0000"/>
                </a:solidFill>
                <a:latin typeface="Courier New" panose="02070309020205020404" pitchFamily="49" charset="0"/>
                <a:cs typeface="Courier New" panose="02070309020205020404" pitchFamily="49" charset="0"/>
              </a:rPr>
              <a:t> </a:t>
            </a:r>
            <a:r>
              <a:rPr lang="en-GB" sz="1500" dirty="0" smtClean="0">
                <a:solidFill>
                  <a:srgbClr val="FF0000"/>
                </a:solidFill>
                <a:latin typeface="Courier New" panose="02070309020205020404" pitchFamily="49" charset="0"/>
                <a:cs typeface="Courier New" panose="02070309020205020404" pitchFamily="49" charset="0"/>
              </a:rPr>
              <a:t>;</a:t>
            </a:r>
            <a:endParaRPr lang="en-GB" sz="1500" dirty="0">
              <a:solidFill>
                <a:srgbClr val="FF0000"/>
              </a:solidFill>
              <a:latin typeface="Courier New" panose="02070309020205020404" pitchFamily="49" charset="0"/>
              <a:cs typeface="Courier New" panose="02070309020205020404" pitchFamily="49" charset="0"/>
            </a:endParaRPr>
          </a:p>
          <a:p>
            <a:pPr marL="0" indent="0">
              <a:spcBef>
                <a:spcPts val="0"/>
              </a:spcBef>
              <a:buNone/>
            </a:pPr>
            <a:r>
              <a:rPr lang="en-GB" sz="1500" dirty="0">
                <a:solidFill>
                  <a:srgbClr val="FF0000"/>
                </a:solidFill>
                <a:latin typeface="Courier New" panose="02070309020205020404" pitchFamily="49" charset="0"/>
                <a:cs typeface="Courier New" panose="02070309020205020404" pitchFamily="49" charset="0"/>
              </a:rPr>
              <a:t>	@</a:t>
            </a:r>
            <a:r>
              <a:rPr lang="en-GB" sz="1500" dirty="0" err="1">
                <a:solidFill>
                  <a:srgbClr val="FF0000"/>
                </a:solidFill>
                <a:latin typeface="Courier New" panose="02070309020205020404" pitchFamily="49" charset="0"/>
                <a:cs typeface="Courier New" panose="02070309020205020404" pitchFamily="49" charset="0"/>
              </a:rPr>
              <a:t>ManyToMany</a:t>
            </a:r>
            <a:r>
              <a:rPr lang="en-GB" sz="1500" dirty="0">
                <a:solidFill>
                  <a:srgbClr val="FF0000"/>
                </a:solidFill>
                <a:latin typeface="Courier New" panose="02070309020205020404" pitchFamily="49" charset="0"/>
                <a:cs typeface="Courier New" panose="02070309020205020404" pitchFamily="49" charset="0"/>
              </a:rPr>
              <a:t> (fetch = </a:t>
            </a:r>
            <a:r>
              <a:rPr lang="en-GB" sz="1500" dirty="0" err="1">
                <a:solidFill>
                  <a:srgbClr val="FF0000"/>
                </a:solidFill>
                <a:latin typeface="Courier New" panose="02070309020205020404" pitchFamily="49" charset="0"/>
                <a:cs typeface="Courier New" panose="02070309020205020404" pitchFamily="49" charset="0"/>
              </a:rPr>
              <a:t>FetchType.LAZY</a:t>
            </a:r>
            <a:r>
              <a:rPr lang="en-GB" sz="1500" dirty="0">
                <a:solidFill>
                  <a:srgbClr val="FF0000"/>
                </a:solidFill>
                <a:latin typeface="Courier New" panose="02070309020205020404" pitchFamily="49" charset="0"/>
                <a:cs typeface="Courier New" panose="02070309020205020404" pitchFamily="49" charset="0"/>
              </a:rPr>
              <a:t>) //check</a:t>
            </a:r>
          </a:p>
          <a:p>
            <a:pPr marL="0" indent="0">
              <a:spcBef>
                <a:spcPts val="0"/>
              </a:spcBef>
              <a:buNone/>
            </a:pPr>
            <a:r>
              <a:rPr lang="en-GB" sz="1500" dirty="0">
                <a:solidFill>
                  <a:srgbClr val="FF0000"/>
                </a:solidFill>
                <a:latin typeface="Courier New" panose="02070309020205020404" pitchFamily="49" charset="0"/>
                <a:cs typeface="Courier New" panose="02070309020205020404" pitchFamily="49" charset="0"/>
              </a:rPr>
              <a:t>	@</a:t>
            </a:r>
            <a:r>
              <a:rPr lang="en-GB" sz="1500" dirty="0" err="1">
                <a:solidFill>
                  <a:srgbClr val="FF0000"/>
                </a:solidFill>
                <a:latin typeface="Courier New" panose="02070309020205020404" pitchFamily="49" charset="0"/>
                <a:cs typeface="Courier New" panose="02070309020205020404" pitchFamily="49" charset="0"/>
              </a:rPr>
              <a:t>JoinTable</a:t>
            </a:r>
            <a:r>
              <a:rPr lang="en-GB" sz="1500" dirty="0">
                <a:solidFill>
                  <a:srgbClr val="FF0000"/>
                </a:solidFill>
                <a:latin typeface="Courier New" panose="02070309020205020404" pitchFamily="49" charset="0"/>
                <a:cs typeface="Courier New" panose="02070309020205020404" pitchFamily="49" charset="0"/>
              </a:rPr>
              <a:t> (name="Includes", </a:t>
            </a:r>
            <a:r>
              <a:rPr lang="en-GB" sz="1500" dirty="0" err="1">
                <a:solidFill>
                  <a:srgbClr val="FF0000"/>
                </a:solidFill>
                <a:latin typeface="Courier New" panose="02070309020205020404" pitchFamily="49" charset="0"/>
                <a:cs typeface="Courier New" panose="02070309020205020404" pitchFamily="49" charset="0"/>
              </a:rPr>
              <a:t>joinColumns</a:t>
            </a:r>
            <a:r>
              <a:rPr lang="en-GB" sz="1500" dirty="0">
                <a:solidFill>
                  <a:srgbClr val="FF0000"/>
                </a:solidFill>
                <a:latin typeface="Courier New" panose="02070309020205020404" pitchFamily="49" charset="0"/>
                <a:cs typeface="Courier New" panose="02070309020205020404" pitchFamily="49" charset="0"/>
              </a:rPr>
              <a:t> = </a:t>
            </a:r>
          </a:p>
          <a:p>
            <a:pPr marL="0" indent="0">
              <a:spcBef>
                <a:spcPts val="0"/>
              </a:spcBef>
              <a:buNone/>
            </a:pPr>
            <a:r>
              <a:rPr lang="en-GB" sz="1500" dirty="0">
                <a:solidFill>
                  <a:srgbClr val="FF0000"/>
                </a:solidFill>
                <a:latin typeface="Courier New" panose="02070309020205020404" pitchFamily="49" charset="0"/>
                <a:cs typeface="Courier New" panose="02070309020205020404" pitchFamily="49" charset="0"/>
              </a:rPr>
              <a:t>			@</a:t>
            </a:r>
            <a:r>
              <a:rPr lang="en-GB" sz="1500" dirty="0" err="1">
                <a:solidFill>
                  <a:srgbClr val="FF0000"/>
                </a:solidFill>
                <a:latin typeface="Courier New" panose="02070309020205020404" pitchFamily="49" charset="0"/>
                <a:cs typeface="Courier New" panose="02070309020205020404" pitchFamily="49" charset="0"/>
              </a:rPr>
              <a:t>JoinColumn</a:t>
            </a:r>
            <a:r>
              <a:rPr lang="en-GB" sz="1500" dirty="0">
                <a:solidFill>
                  <a:srgbClr val="FF0000"/>
                </a:solidFill>
                <a:latin typeface="Courier New" panose="02070309020205020404" pitchFamily="49" charset="0"/>
                <a:cs typeface="Courier New" panose="02070309020205020404" pitchFamily="49" charset="0"/>
              </a:rPr>
              <a:t>(name = "</a:t>
            </a:r>
            <a:r>
              <a:rPr lang="en-GB" sz="1500" dirty="0" err="1">
                <a:solidFill>
                  <a:srgbClr val="FF0000"/>
                </a:solidFill>
                <a:latin typeface="Courier New" panose="02070309020205020404" pitchFamily="49" charset="0"/>
                <a:cs typeface="Courier New" panose="02070309020205020404" pitchFamily="49" charset="0"/>
              </a:rPr>
              <a:t>orderID</a:t>
            </a:r>
            <a:r>
              <a:rPr lang="en-GB" sz="1500" dirty="0">
                <a:solidFill>
                  <a:srgbClr val="FF0000"/>
                </a:solidFill>
                <a:latin typeface="Courier New" panose="02070309020205020404" pitchFamily="49" charset="0"/>
                <a:cs typeface="Courier New" panose="02070309020205020404" pitchFamily="49" charset="0"/>
              </a:rPr>
              <a:t>"), </a:t>
            </a:r>
          </a:p>
          <a:p>
            <a:pPr marL="0" indent="0">
              <a:spcBef>
                <a:spcPts val="0"/>
              </a:spcBef>
              <a:buNone/>
            </a:pPr>
            <a:r>
              <a:rPr lang="en-GB" sz="1500" dirty="0">
                <a:solidFill>
                  <a:srgbClr val="FF0000"/>
                </a:solidFill>
                <a:latin typeface="Courier New" panose="02070309020205020404" pitchFamily="49" charset="0"/>
                <a:cs typeface="Courier New" panose="02070309020205020404" pitchFamily="49" charset="0"/>
              </a:rPr>
              <a:t>			</a:t>
            </a:r>
            <a:r>
              <a:rPr lang="en-GB" sz="1500" dirty="0" err="1">
                <a:solidFill>
                  <a:srgbClr val="FF0000"/>
                </a:solidFill>
                <a:latin typeface="Courier New" panose="02070309020205020404" pitchFamily="49" charset="0"/>
                <a:cs typeface="Courier New" panose="02070309020205020404" pitchFamily="49" charset="0"/>
              </a:rPr>
              <a:t>inverseJoinColumns</a:t>
            </a:r>
            <a:r>
              <a:rPr lang="en-GB" sz="1500" dirty="0">
                <a:solidFill>
                  <a:srgbClr val="FF0000"/>
                </a:solidFill>
                <a:latin typeface="Courier New" panose="02070309020205020404" pitchFamily="49" charset="0"/>
                <a:cs typeface="Courier New" panose="02070309020205020404" pitchFamily="49" charset="0"/>
              </a:rPr>
              <a:t> = @</a:t>
            </a:r>
            <a:r>
              <a:rPr lang="en-GB" sz="1500" dirty="0" err="1">
                <a:solidFill>
                  <a:srgbClr val="FF0000"/>
                </a:solidFill>
                <a:latin typeface="Courier New" panose="02070309020205020404" pitchFamily="49" charset="0"/>
                <a:cs typeface="Courier New" panose="02070309020205020404" pitchFamily="49" charset="0"/>
              </a:rPr>
              <a:t>JoinColumn</a:t>
            </a:r>
            <a:r>
              <a:rPr lang="en-GB" sz="1500" dirty="0">
                <a:solidFill>
                  <a:srgbClr val="FF0000"/>
                </a:solidFill>
                <a:latin typeface="Courier New" panose="02070309020205020404" pitchFamily="49" charset="0"/>
                <a:cs typeface="Courier New" panose="02070309020205020404" pitchFamily="49" charset="0"/>
              </a:rPr>
              <a:t>(name = "</a:t>
            </a:r>
            <a:r>
              <a:rPr lang="en-GB" sz="1500" dirty="0" err="1">
                <a:solidFill>
                  <a:srgbClr val="FF0000"/>
                </a:solidFill>
                <a:latin typeface="Courier New" panose="02070309020205020404" pitchFamily="49" charset="0"/>
                <a:cs typeface="Courier New" panose="02070309020205020404" pitchFamily="49" charset="0"/>
              </a:rPr>
              <a:t>productName</a:t>
            </a:r>
            <a:r>
              <a:rPr lang="en-GB" sz="1500" dirty="0">
                <a:solidFill>
                  <a:srgbClr val="FF0000"/>
                </a:solidFill>
                <a:latin typeface="Courier New" panose="02070309020205020404" pitchFamily="49" charset="0"/>
                <a:cs typeface="Courier New" panose="02070309020205020404" pitchFamily="49" charset="0"/>
              </a:rPr>
              <a:t>"), schema ="</a:t>
            </a:r>
            <a:r>
              <a:rPr lang="en-GB" sz="1500" dirty="0" err="1">
                <a:solidFill>
                  <a:srgbClr val="FF0000"/>
                </a:solidFill>
                <a:latin typeface="Courier New" panose="02070309020205020404" pitchFamily="49" charset="0"/>
                <a:cs typeface="Courier New" panose="02070309020205020404" pitchFamily="49" charset="0"/>
              </a:rPr>
              <a:t>telcoServiceDB</a:t>
            </a:r>
            <a:r>
              <a:rPr lang="en-GB" sz="1500" dirty="0">
                <a:solidFill>
                  <a:srgbClr val="FF0000"/>
                </a:solidFill>
                <a:latin typeface="Courier New" panose="02070309020205020404" pitchFamily="49" charset="0"/>
                <a:cs typeface="Courier New" panose="02070309020205020404" pitchFamily="49" charset="0"/>
              </a:rPr>
              <a:t>")</a:t>
            </a:r>
          </a:p>
          <a:p>
            <a:pPr marL="0" indent="0">
              <a:spcBef>
                <a:spcPts val="0"/>
              </a:spcBef>
              <a:buNone/>
            </a:pPr>
            <a:r>
              <a:rPr lang="en-GB" sz="1500" dirty="0">
                <a:solidFill>
                  <a:srgbClr val="FF0000"/>
                </a:solidFill>
                <a:latin typeface="Courier New" panose="02070309020205020404" pitchFamily="49" charset="0"/>
                <a:cs typeface="Courier New" panose="02070309020205020404" pitchFamily="49" charset="0"/>
              </a:rPr>
              <a:t>	private Collection&lt;</a:t>
            </a:r>
            <a:r>
              <a:rPr lang="en-GB" sz="1500" dirty="0" err="1">
                <a:solidFill>
                  <a:srgbClr val="FF0000"/>
                </a:solidFill>
                <a:latin typeface="Courier New" panose="02070309020205020404" pitchFamily="49" charset="0"/>
                <a:cs typeface="Courier New" panose="02070309020205020404" pitchFamily="49" charset="0"/>
              </a:rPr>
              <a:t>OptionalProduct</a:t>
            </a:r>
            <a:r>
              <a:rPr lang="en-GB" sz="1500" dirty="0">
                <a:solidFill>
                  <a:srgbClr val="FF0000"/>
                </a:solidFill>
                <a:latin typeface="Courier New" panose="02070309020205020404" pitchFamily="49" charset="0"/>
                <a:cs typeface="Courier New" panose="02070309020205020404" pitchFamily="49" charset="0"/>
              </a:rPr>
              <a:t>&gt; </a:t>
            </a:r>
            <a:r>
              <a:rPr lang="en-GB" sz="1500" dirty="0" err="1">
                <a:solidFill>
                  <a:srgbClr val="FF0000"/>
                </a:solidFill>
                <a:latin typeface="Courier New" panose="02070309020205020404" pitchFamily="49" charset="0"/>
                <a:cs typeface="Courier New" panose="02070309020205020404" pitchFamily="49" charset="0"/>
              </a:rPr>
              <a:t>includedOptionalProducts</a:t>
            </a:r>
            <a:r>
              <a:rPr lang="en-GB" sz="1500" dirty="0" smtClean="0">
                <a:solidFill>
                  <a:srgbClr val="FF0000"/>
                </a:solidFill>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smtClean="0">
                <a:latin typeface="Courier New" panose="02070309020205020404" pitchFamily="49" charset="0"/>
                <a:cs typeface="Courier New" panose="02070309020205020404" pitchFamily="49" charset="0"/>
              </a:rPr>
              <a:t>//</a:t>
            </a:r>
            <a:r>
              <a:rPr lang="en-GB" sz="1500" dirty="0">
                <a:latin typeface="Courier New" panose="02070309020205020404" pitchFamily="49" charset="0"/>
                <a:cs typeface="Courier New" panose="02070309020205020404" pitchFamily="49" charset="0"/>
              </a:rPr>
              <a:t>constructor, getter and </a:t>
            </a:r>
            <a:r>
              <a:rPr lang="en-GB" sz="1500" dirty="0" smtClean="0">
                <a:latin typeface="Courier New" panose="02070309020205020404" pitchFamily="49" charset="0"/>
                <a:cs typeface="Courier New" panose="02070309020205020404" pitchFamily="49" charset="0"/>
              </a:rPr>
              <a:t>setter</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smtClean="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514552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Entity Payment</a:t>
            </a:r>
            <a:endParaRPr lang="en-GB" dirty="0"/>
          </a:p>
        </p:txBody>
      </p:sp>
      <p:sp>
        <p:nvSpPr>
          <p:cNvPr id="5" name="Content Placeholder 4"/>
          <p:cNvSpPr>
            <a:spLocks noGrp="1"/>
          </p:cNvSpPr>
          <p:nvPr>
            <p:ph idx="1"/>
          </p:nvPr>
        </p:nvSpPr>
        <p:spPr>
          <a:xfrm>
            <a:off x="1" y="1434164"/>
            <a:ext cx="9144000" cy="5342021"/>
          </a:xfrm>
        </p:spPr>
        <p:txBody>
          <a:bodyPr>
            <a:normAutofit fontScale="92500" lnSpcReduction="10000"/>
          </a:bodyPr>
          <a:lstStyle/>
          <a:p>
            <a:pPr marL="0" indent="0">
              <a:spcBef>
                <a:spcPts val="0"/>
              </a:spcBef>
              <a:buNone/>
            </a:pPr>
            <a:r>
              <a:rPr lang="en-GB" sz="1500" dirty="0">
                <a:latin typeface="Courier New" panose="02070309020205020404" pitchFamily="49" charset="0"/>
                <a:cs typeface="Courier New" panose="02070309020205020404" pitchFamily="49" charset="0"/>
              </a:rPr>
              <a:t>package entities;</a:t>
            </a: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java.util</a:t>
            </a: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javax.persistence.Entity</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javax.persistence.EnumType</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javax.persistence.Enumerated</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javax.persistence.Id</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javax.persistence.JoinColumn</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javax.persistence.OneToOne</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javax.persistence.Table</a:t>
            </a: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@Entity </a:t>
            </a:r>
          </a:p>
          <a:p>
            <a:pPr marL="0" indent="0">
              <a:spcBef>
                <a:spcPts val="0"/>
              </a:spcBef>
              <a:buNone/>
            </a:pPr>
            <a:r>
              <a:rPr lang="en-GB" sz="1500" dirty="0">
                <a:latin typeface="Courier New" panose="02070309020205020404" pitchFamily="49" charset="0"/>
                <a:cs typeface="Courier New" panose="02070309020205020404" pitchFamily="49" charset="0"/>
              </a:rPr>
              <a:t>@Table (name ="Payment", schema = "</a:t>
            </a:r>
            <a:r>
              <a:rPr lang="en-GB" sz="1500" dirty="0" err="1">
                <a:latin typeface="Courier New" panose="02070309020205020404" pitchFamily="49" charset="0"/>
                <a:cs typeface="Courier New" panose="02070309020205020404" pitchFamily="49" charset="0"/>
              </a:rPr>
              <a:t>telcoServiceDB</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public class Payment {</a:t>
            </a:r>
          </a:p>
          <a:p>
            <a:pPr marL="0" indent="0">
              <a:spcBef>
                <a:spcPts val="0"/>
              </a:spcBef>
              <a:buNone/>
            </a:pPr>
            <a:r>
              <a:rPr lang="en-GB" sz="1500" dirty="0">
                <a:latin typeface="Courier New" panose="02070309020205020404" pitchFamily="49" charset="0"/>
                <a:cs typeface="Courier New" panose="02070309020205020404" pitchFamily="49" charset="0"/>
              </a:rPr>
              <a:t>	@Id </a:t>
            </a:r>
          </a:p>
          <a:p>
            <a:pPr marL="0" indent="0">
              <a:spcBef>
                <a:spcPts val="0"/>
              </a:spcBef>
              <a:buNone/>
            </a:pPr>
            <a:r>
              <a:rPr lang="en-GB" sz="1500" dirty="0">
                <a:latin typeface="Courier New" panose="02070309020205020404" pitchFamily="49" charset="0"/>
                <a:cs typeface="Courier New" panose="02070309020205020404" pitchFamily="49" charset="0"/>
              </a:rPr>
              <a:t>	private </a:t>
            </a:r>
            <a:r>
              <a:rPr lang="en-GB" sz="1500" dirty="0" err="1">
                <a:latin typeface="Courier New" panose="02070309020205020404" pitchFamily="49" charset="0"/>
                <a:cs typeface="Courier New" panose="02070309020205020404" pitchFamily="49" charset="0"/>
              </a:rPr>
              <a:t>int</a:t>
            </a: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paymentId</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a:solidFill>
                  <a:srgbClr val="FF0000"/>
                </a:solidFill>
                <a:latin typeface="Courier New" panose="02070309020205020404" pitchFamily="49" charset="0"/>
                <a:cs typeface="Courier New" panose="02070309020205020404" pitchFamily="49" charset="0"/>
              </a:rPr>
              <a:t>@</a:t>
            </a:r>
            <a:r>
              <a:rPr lang="en-GB" sz="1500" dirty="0" err="1">
                <a:solidFill>
                  <a:srgbClr val="FF0000"/>
                </a:solidFill>
                <a:latin typeface="Courier New" panose="02070309020205020404" pitchFamily="49" charset="0"/>
                <a:cs typeface="Courier New" panose="02070309020205020404" pitchFamily="49" charset="0"/>
              </a:rPr>
              <a:t>OneToOne</a:t>
            </a:r>
            <a:r>
              <a:rPr lang="en-GB" sz="1500" dirty="0">
                <a:solidFill>
                  <a:srgbClr val="FF0000"/>
                </a:solidFill>
                <a:latin typeface="Courier New" panose="02070309020205020404" pitchFamily="49" charset="0"/>
                <a:cs typeface="Courier New" panose="02070309020205020404" pitchFamily="49" charset="0"/>
              </a:rPr>
              <a:t> @</a:t>
            </a:r>
            <a:r>
              <a:rPr lang="en-GB" sz="1500" dirty="0" err="1">
                <a:solidFill>
                  <a:srgbClr val="FF0000"/>
                </a:solidFill>
                <a:latin typeface="Courier New" panose="02070309020205020404" pitchFamily="49" charset="0"/>
                <a:cs typeface="Courier New" panose="02070309020205020404" pitchFamily="49" charset="0"/>
              </a:rPr>
              <a:t>JoinColumn</a:t>
            </a:r>
            <a:r>
              <a:rPr lang="en-GB" sz="1500" dirty="0">
                <a:solidFill>
                  <a:srgbClr val="FF0000"/>
                </a:solidFill>
                <a:latin typeface="Courier New" panose="02070309020205020404" pitchFamily="49" charset="0"/>
                <a:cs typeface="Courier New" panose="02070309020205020404" pitchFamily="49" charset="0"/>
              </a:rPr>
              <a:t> (name = "user")</a:t>
            </a:r>
          </a:p>
          <a:p>
            <a:pPr marL="0" indent="0">
              <a:spcBef>
                <a:spcPts val="0"/>
              </a:spcBef>
              <a:buNone/>
            </a:pPr>
            <a:r>
              <a:rPr lang="en-GB" sz="1500" dirty="0">
                <a:solidFill>
                  <a:srgbClr val="FF0000"/>
                </a:solidFill>
                <a:latin typeface="Courier New" panose="02070309020205020404" pitchFamily="49" charset="0"/>
                <a:cs typeface="Courier New" panose="02070309020205020404" pitchFamily="49" charset="0"/>
              </a:rPr>
              <a:t>	private Consumer user; </a:t>
            </a:r>
          </a:p>
          <a:p>
            <a:pPr marL="0" indent="0">
              <a:spcBef>
                <a:spcPts val="0"/>
              </a:spcBef>
              <a:buNone/>
            </a:pPr>
            <a:r>
              <a:rPr lang="en-GB" sz="1500" dirty="0">
                <a:solidFill>
                  <a:srgbClr val="FF0000"/>
                </a:solidFill>
                <a:latin typeface="Courier New" panose="02070309020205020404" pitchFamily="49" charset="0"/>
                <a:cs typeface="Courier New" panose="02070309020205020404" pitchFamily="49" charset="0"/>
              </a:rPr>
              <a:t>	@</a:t>
            </a:r>
            <a:r>
              <a:rPr lang="en-GB" sz="1500" dirty="0" err="1">
                <a:solidFill>
                  <a:srgbClr val="FF0000"/>
                </a:solidFill>
                <a:latin typeface="Courier New" panose="02070309020205020404" pitchFamily="49" charset="0"/>
                <a:cs typeface="Courier New" panose="02070309020205020404" pitchFamily="49" charset="0"/>
              </a:rPr>
              <a:t>OneToOne</a:t>
            </a:r>
            <a:r>
              <a:rPr lang="en-GB" sz="1500" dirty="0">
                <a:solidFill>
                  <a:srgbClr val="FF0000"/>
                </a:solidFill>
                <a:latin typeface="Courier New" panose="02070309020205020404" pitchFamily="49" charset="0"/>
                <a:cs typeface="Courier New" panose="02070309020205020404" pitchFamily="49" charset="0"/>
              </a:rPr>
              <a:t> @</a:t>
            </a:r>
            <a:r>
              <a:rPr lang="en-GB" sz="1500" dirty="0" err="1">
                <a:solidFill>
                  <a:srgbClr val="FF0000"/>
                </a:solidFill>
                <a:latin typeface="Courier New" panose="02070309020205020404" pitchFamily="49" charset="0"/>
                <a:cs typeface="Courier New" panose="02070309020205020404" pitchFamily="49" charset="0"/>
              </a:rPr>
              <a:t>JoinColumn</a:t>
            </a:r>
            <a:r>
              <a:rPr lang="en-GB" sz="1500" dirty="0">
                <a:solidFill>
                  <a:srgbClr val="FF0000"/>
                </a:solidFill>
                <a:latin typeface="Courier New" panose="02070309020205020404" pitchFamily="49" charset="0"/>
                <a:cs typeface="Courier New" panose="02070309020205020404" pitchFamily="49" charset="0"/>
              </a:rPr>
              <a:t> (name = "</a:t>
            </a:r>
            <a:r>
              <a:rPr lang="en-GB" sz="1500" dirty="0" err="1">
                <a:solidFill>
                  <a:srgbClr val="FF0000"/>
                </a:solidFill>
                <a:latin typeface="Courier New" panose="02070309020205020404" pitchFamily="49" charset="0"/>
                <a:cs typeface="Courier New" panose="02070309020205020404" pitchFamily="49" charset="0"/>
              </a:rPr>
              <a:t>orderID</a:t>
            </a:r>
            <a:r>
              <a:rPr lang="en-GB" sz="1500" dirty="0">
                <a:solidFill>
                  <a:srgbClr val="FF0000"/>
                </a:solidFill>
                <a:latin typeface="Courier New" panose="02070309020205020404" pitchFamily="49" charset="0"/>
                <a:cs typeface="Courier New" panose="02070309020205020404" pitchFamily="49" charset="0"/>
              </a:rPr>
              <a:t>") </a:t>
            </a:r>
          </a:p>
          <a:p>
            <a:pPr marL="0" indent="0">
              <a:spcBef>
                <a:spcPts val="0"/>
              </a:spcBef>
              <a:buNone/>
            </a:pPr>
            <a:r>
              <a:rPr lang="en-GB" sz="1500" dirty="0">
                <a:solidFill>
                  <a:srgbClr val="FF0000"/>
                </a:solidFill>
                <a:latin typeface="Courier New" panose="02070309020205020404" pitchFamily="49" charset="0"/>
                <a:cs typeface="Courier New" panose="02070309020205020404" pitchFamily="49" charset="0"/>
              </a:rPr>
              <a:t>	private Order </a:t>
            </a:r>
            <a:r>
              <a:rPr lang="en-GB" sz="1500" dirty="0" err="1">
                <a:solidFill>
                  <a:srgbClr val="FF0000"/>
                </a:solidFill>
                <a:latin typeface="Courier New" panose="02070309020205020404" pitchFamily="49" charset="0"/>
                <a:cs typeface="Courier New" panose="02070309020205020404" pitchFamily="49" charset="0"/>
              </a:rPr>
              <a:t>order</a:t>
            </a:r>
            <a:r>
              <a:rPr lang="en-GB" sz="1500" dirty="0">
                <a:solidFill>
                  <a:srgbClr val="FF0000"/>
                </a:solidFill>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@Enumerated(</a:t>
            </a:r>
            <a:r>
              <a:rPr lang="en-GB" sz="1500" dirty="0" err="1">
                <a:latin typeface="Courier New" panose="02070309020205020404" pitchFamily="49" charset="0"/>
                <a:cs typeface="Courier New" panose="02070309020205020404" pitchFamily="49" charset="0"/>
              </a:rPr>
              <a:t>EnumType.ORDINAL</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private </a:t>
            </a:r>
            <a:r>
              <a:rPr lang="en-GB" sz="1500" dirty="0" err="1">
                <a:latin typeface="Courier New" panose="02070309020205020404" pitchFamily="49" charset="0"/>
                <a:cs typeface="Courier New" panose="02070309020205020404" pitchFamily="49" charset="0"/>
              </a:rPr>
              <a:t>PaymentStatus</a:t>
            </a:r>
            <a:r>
              <a:rPr lang="en-GB" sz="1500" dirty="0">
                <a:latin typeface="Courier New" panose="02070309020205020404" pitchFamily="49" charset="0"/>
                <a:cs typeface="Courier New" panose="02070309020205020404" pitchFamily="49" charset="0"/>
              </a:rPr>
              <a:t> status ; </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private Calendar date; </a:t>
            </a:r>
          </a:p>
          <a:p>
            <a:pPr marL="0" indent="0">
              <a:spcBef>
                <a:spcPts val="0"/>
              </a:spcBef>
              <a:buNone/>
            </a:pPr>
            <a:r>
              <a:rPr lang="en-GB" sz="1500" dirty="0">
                <a:latin typeface="Courier New" panose="02070309020205020404" pitchFamily="49" charset="0"/>
                <a:cs typeface="Courier New" panose="02070309020205020404" pitchFamily="49" charset="0"/>
              </a:rPr>
              <a:t>	private Date time; </a:t>
            </a:r>
          </a:p>
          <a:p>
            <a:pPr marL="0" indent="0">
              <a:spcBef>
                <a:spcPts val="0"/>
              </a:spcBef>
              <a:buNone/>
            </a:pPr>
            <a:r>
              <a:rPr lang="en-GB" sz="1500" dirty="0">
                <a:latin typeface="Courier New" panose="02070309020205020404" pitchFamily="49" charset="0"/>
                <a:cs typeface="Courier New" panose="02070309020205020404" pitchFamily="49" charset="0"/>
              </a:rPr>
              <a:t>	private double </a:t>
            </a:r>
            <a:r>
              <a:rPr lang="en-GB" sz="1500" dirty="0" err="1">
                <a:latin typeface="Courier New" panose="02070309020205020404" pitchFamily="49" charset="0"/>
                <a:cs typeface="Courier New" panose="02070309020205020404" pitchFamily="49" charset="0"/>
              </a:rPr>
              <a:t>totalValue</a:t>
            </a:r>
            <a:r>
              <a:rPr lang="en-GB" sz="1500" dirty="0">
                <a:latin typeface="Courier New" panose="02070309020205020404" pitchFamily="49" charset="0"/>
                <a:cs typeface="Courier New" panose="02070309020205020404" pitchFamily="49" charset="0"/>
              </a:rPr>
              <a:t> </a:t>
            </a:r>
            <a:r>
              <a:rPr lang="en-GB" sz="1500" dirty="0" smtClean="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smtClean="0">
                <a:latin typeface="Courier New" panose="02070309020205020404" pitchFamily="49" charset="0"/>
                <a:cs typeface="Courier New" panose="02070309020205020404" pitchFamily="49" charset="0"/>
              </a:rPr>
              <a:t>//</a:t>
            </a:r>
            <a:r>
              <a:rPr lang="en-GB" sz="1500" dirty="0">
                <a:latin typeface="Courier New" panose="02070309020205020404" pitchFamily="49" charset="0"/>
                <a:cs typeface="Courier New" panose="02070309020205020404" pitchFamily="49" charset="0"/>
              </a:rPr>
              <a:t>constructor, getter and </a:t>
            </a:r>
            <a:r>
              <a:rPr lang="en-GB" sz="1500" dirty="0" smtClean="0">
                <a:latin typeface="Courier New" panose="02070309020205020404" pitchFamily="49" charset="0"/>
                <a:cs typeface="Courier New" panose="02070309020205020404" pitchFamily="49" charset="0"/>
              </a:rPr>
              <a:t>setter</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smtClean="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760972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Entity </a:t>
            </a:r>
            <a:r>
              <a:rPr lang="en-GB" dirty="0" err="1" smtClean="0"/>
              <a:t>PurchasesPackageValidity</a:t>
            </a:r>
            <a:endParaRPr lang="en-GB" dirty="0"/>
          </a:p>
        </p:txBody>
      </p:sp>
      <p:sp>
        <p:nvSpPr>
          <p:cNvPr id="5" name="Content Placeholder 4"/>
          <p:cNvSpPr>
            <a:spLocks noGrp="1"/>
          </p:cNvSpPr>
          <p:nvPr>
            <p:ph idx="1"/>
          </p:nvPr>
        </p:nvSpPr>
        <p:spPr>
          <a:xfrm>
            <a:off x="1" y="1434164"/>
            <a:ext cx="9144000" cy="5342021"/>
          </a:xfrm>
        </p:spPr>
        <p:txBody>
          <a:bodyPr>
            <a:normAutofit fontScale="77500" lnSpcReduction="20000"/>
          </a:bodyPr>
          <a:lstStyle/>
          <a:p>
            <a:pPr marL="0" indent="0">
              <a:spcBef>
                <a:spcPts val="0"/>
              </a:spcBef>
              <a:buNone/>
            </a:pPr>
            <a:r>
              <a:rPr lang="en-GB" sz="1500" dirty="0">
                <a:latin typeface="Courier New" panose="02070309020205020404" pitchFamily="49" charset="0"/>
                <a:cs typeface="Courier New" panose="02070309020205020404" pitchFamily="49" charset="0"/>
              </a:rPr>
              <a:t>package entities;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java.io.Serializable</a:t>
            </a: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javax.persistence.EmbeddedId</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javax.persistence.Entity</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javax.persistence.NamedQueries</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javax.persistence.NamedQuery</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javax.persistence.Table</a:t>
            </a: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entities.embeddable.PackageVPKEY</a:t>
            </a: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NamedQueries</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NamedQuery</a:t>
            </a:r>
            <a:r>
              <a:rPr lang="en-GB" sz="1500" dirty="0">
                <a:latin typeface="Courier New" panose="02070309020205020404" pitchFamily="49" charset="0"/>
                <a:cs typeface="Courier New" panose="02070309020205020404" pitchFamily="49" charset="0"/>
              </a:rPr>
              <a:t> (name="</a:t>
            </a:r>
            <a:r>
              <a:rPr lang="en-GB" sz="1500" dirty="0" err="1">
                <a:latin typeface="Courier New" panose="02070309020205020404" pitchFamily="49" charset="0"/>
                <a:cs typeface="Courier New" panose="02070309020205020404" pitchFamily="49" charset="0"/>
              </a:rPr>
              <a:t>PurchasesPackageValidityPeriod.findAll</a:t>
            </a:r>
            <a:r>
              <a:rPr lang="en-GB" sz="1500" dirty="0">
                <a:latin typeface="Courier New" panose="02070309020205020404" pitchFamily="49" charset="0"/>
                <a:cs typeface="Courier New" panose="02070309020205020404" pitchFamily="49" charset="0"/>
              </a:rPr>
              <a:t>", query = "SELECT p FROM </a:t>
            </a:r>
            <a:r>
              <a:rPr lang="en-GB" sz="1500" dirty="0" err="1">
                <a:latin typeface="Courier New" panose="02070309020205020404" pitchFamily="49" charset="0"/>
                <a:cs typeface="Courier New" panose="02070309020205020404" pitchFamily="49" charset="0"/>
              </a:rPr>
              <a:t>PurchasesPackageValidityPeriod</a:t>
            </a:r>
            <a:r>
              <a:rPr lang="en-GB" sz="1500" dirty="0">
                <a:latin typeface="Courier New" panose="02070309020205020404" pitchFamily="49" charset="0"/>
                <a:cs typeface="Courier New" panose="02070309020205020404" pitchFamily="49" charset="0"/>
              </a:rPr>
              <a:t> p"),</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NamedQuery</a:t>
            </a:r>
            <a:r>
              <a:rPr lang="en-GB" sz="1500" dirty="0">
                <a:latin typeface="Courier New" panose="02070309020205020404" pitchFamily="49" charset="0"/>
                <a:cs typeface="Courier New" panose="02070309020205020404" pitchFamily="49" charset="0"/>
              </a:rPr>
              <a:t> (name="</a:t>
            </a:r>
            <a:r>
              <a:rPr lang="en-GB" sz="1500" dirty="0" err="1">
                <a:latin typeface="Courier New" panose="02070309020205020404" pitchFamily="49" charset="0"/>
                <a:cs typeface="Courier New" panose="02070309020205020404" pitchFamily="49" charset="0"/>
              </a:rPr>
              <a:t>PurchasesPackageValidityPeriod.purchasesSP</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query = "SELECT </a:t>
            </a:r>
            <a:r>
              <a:rPr lang="en-GB" sz="1500" dirty="0" err="1">
                <a:latin typeface="Courier New" panose="02070309020205020404" pitchFamily="49" charset="0"/>
                <a:cs typeface="Courier New" panose="02070309020205020404" pitchFamily="49" charset="0"/>
              </a:rPr>
              <a:t>p.key.servicePackage</a:t>
            </a:r>
            <a:r>
              <a:rPr lang="en-GB" sz="1500" dirty="0">
                <a:latin typeface="Courier New" panose="02070309020205020404" pitchFamily="49" charset="0"/>
                <a:cs typeface="Courier New" panose="02070309020205020404" pitchFamily="49" charset="0"/>
              </a:rPr>
              <a:t>, sum(</a:t>
            </a:r>
            <a:r>
              <a:rPr lang="en-GB" sz="1500" dirty="0" err="1">
                <a:latin typeface="Courier New" panose="02070309020205020404" pitchFamily="49" charset="0"/>
                <a:cs typeface="Courier New" panose="02070309020205020404" pitchFamily="49" charset="0"/>
              </a:rPr>
              <a:t>p.counter</a:t>
            </a:r>
            <a:r>
              <a:rPr lang="en-GB" sz="1500" dirty="0">
                <a:latin typeface="Courier New" panose="02070309020205020404" pitchFamily="49" charset="0"/>
                <a:cs typeface="Courier New" panose="02070309020205020404" pitchFamily="49" charset="0"/>
              </a:rPr>
              <a:t>) FROM </a:t>
            </a:r>
            <a:r>
              <a:rPr lang="en-GB" sz="1500" dirty="0" err="1">
                <a:latin typeface="Courier New" panose="02070309020205020404" pitchFamily="49" charset="0"/>
                <a:cs typeface="Courier New" panose="02070309020205020404" pitchFamily="49" charset="0"/>
              </a:rPr>
              <a:t>PurchasesPackageValidityPeriod</a:t>
            </a:r>
            <a:r>
              <a:rPr lang="en-GB" sz="1500" dirty="0">
                <a:latin typeface="Courier New" panose="02070309020205020404" pitchFamily="49" charset="0"/>
                <a:cs typeface="Courier New" panose="02070309020205020404" pitchFamily="49" charset="0"/>
              </a:rPr>
              <a:t> p GROUP BY </a:t>
            </a:r>
            <a:r>
              <a:rPr lang="en-GB" sz="1500" dirty="0" err="1">
                <a:latin typeface="Courier New" panose="02070309020205020404" pitchFamily="49" charset="0"/>
                <a:cs typeface="Courier New" panose="02070309020205020404" pitchFamily="49" charset="0"/>
              </a:rPr>
              <a:t>p.key.servicePackage</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NamedQuery</a:t>
            </a:r>
            <a:r>
              <a:rPr lang="en-GB" sz="1500" dirty="0">
                <a:latin typeface="Courier New" panose="02070309020205020404" pitchFamily="49" charset="0"/>
                <a:cs typeface="Courier New" panose="02070309020205020404" pitchFamily="49" charset="0"/>
              </a:rPr>
              <a:t> (name = "</a:t>
            </a:r>
            <a:r>
              <a:rPr lang="en-GB" sz="1500" dirty="0" err="1">
                <a:latin typeface="Courier New" panose="02070309020205020404" pitchFamily="49" charset="0"/>
                <a:cs typeface="Courier New" panose="02070309020205020404" pitchFamily="49" charset="0"/>
              </a:rPr>
              <a:t>PurchasesPackageValidityPeriod.purchasesNoOptionalProducts</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query = "SELECT </a:t>
            </a:r>
            <a:r>
              <a:rPr lang="en-GB" sz="1500" dirty="0" err="1">
                <a:latin typeface="Courier New" panose="02070309020205020404" pitchFamily="49" charset="0"/>
                <a:cs typeface="Courier New" panose="02070309020205020404" pitchFamily="49" charset="0"/>
              </a:rPr>
              <a:t>p.key.servicePackage</a:t>
            </a:r>
            <a:r>
              <a:rPr lang="en-GB" sz="1500" dirty="0">
                <a:latin typeface="Courier New" panose="02070309020205020404" pitchFamily="49" charset="0"/>
                <a:cs typeface="Courier New" panose="02070309020205020404" pitchFamily="49" charset="0"/>
              </a:rPr>
              <a:t>, sum(</a:t>
            </a:r>
            <a:r>
              <a:rPr lang="en-GB" sz="1500" dirty="0" err="1">
                <a:latin typeface="Courier New" panose="02070309020205020404" pitchFamily="49" charset="0"/>
                <a:cs typeface="Courier New" panose="02070309020205020404" pitchFamily="49" charset="0"/>
              </a:rPr>
              <a:t>p.counter</a:t>
            </a: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S.purchasesWithOptionalProducts</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 "FROM </a:t>
            </a:r>
            <a:r>
              <a:rPr lang="en-GB" sz="1500" dirty="0" err="1">
                <a:latin typeface="Courier New" panose="02070309020205020404" pitchFamily="49" charset="0"/>
                <a:cs typeface="Courier New" panose="02070309020205020404" pitchFamily="49" charset="0"/>
              </a:rPr>
              <a:t>PurchasesPackageValidityPeriod</a:t>
            </a:r>
            <a:r>
              <a:rPr lang="en-GB" sz="1500" dirty="0">
                <a:latin typeface="Courier New" panose="02070309020205020404" pitchFamily="49" charset="0"/>
                <a:cs typeface="Courier New" panose="02070309020205020404" pitchFamily="49" charset="0"/>
              </a:rPr>
              <a:t> p, </a:t>
            </a:r>
            <a:r>
              <a:rPr lang="en-GB" sz="1500" dirty="0" err="1">
                <a:latin typeface="Courier New" panose="02070309020205020404" pitchFamily="49" charset="0"/>
                <a:cs typeface="Courier New" panose="02070309020205020404" pitchFamily="49" charset="0"/>
              </a:rPr>
              <a:t>SalesSP_OP</a:t>
            </a:r>
            <a:r>
              <a:rPr lang="en-GB" sz="1500" dirty="0">
                <a:latin typeface="Courier New" panose="02070309020205020404" pitchFamily="49" charset="0"/>
                <a:cs typeface="Courier New" panose="02070309020205020404" pitchFamily="49" charset="0"/>
              </a:rPr>
              <a:t> S "</a:t>
            </a:r>
          </a:p>
          <a:p>
            <a:pPr marL="0" indent="0">
              <a:spcBef>
                <a:spcPts val="0"/>
              </a:spcBef>
              <a:buNone/>
            </a:pPr>
            <a:r>
              <a:rPr lang="en-GB" sz="1500" dirty="0">
                <a:latin typeface="Courier New" panose="02070309020205020404" pitchFamily="49" charset="0"/>
                <a:cs typeface="Courier New" panose="02070309020205020404" pitchFamily="49" charset="0"/>
              </a:rPr>
              <a:t>			+ "WHERE </a:t>
            </a:r>
            <a:r>
              <a:rPr lang="en-GB" sz="1500" dirty="0" err="1">
                <a:latin typeface="Courier New" panose="02070309020205020404" pitchFamily="49" charset="0"/>
                <a:cs typeface="Courier New" panose="02070309020205020404" pitchFamily="49" charset="0"/>
              </a:rPr>
              <a:t>p.key.servicePackage</a:t>
            </a:r>
            <a:r>
              <a:rPr lang="en-GB" sz="1500" dirty="0">
                <a:latin typeface="Courier New" panose="02070309020205020404" pitchFamily="49" charset="0"/>
                <a:cs typeface="Courier New" panose="02070309020205020404" pitchFamily="49" charset="0"/>
              </a:rPr>
              <a:t> = </a:t>
            </a:r>
            <a:r>
              <a:rPr lang="en-GB" sz="1500" dirty="0" err="1">
                <a:latin typeface="Courier New" panose="02070309020205020404" pitchFamily="49" charset="0"/>
                <a:cs typeface="Courier New" panose="02070309020205020404" pitchFamily="49" charset="0"/>
              </a:rPr>
              <a:t>S.packageID</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 "GROUP BY </a:t>
            </a:r>
            <a:r>
              <a:rPr lang="en-GB" sz="1500" dirty="0" err="1">
                <a:latin typeface="Courier New" panose="02070309020205020404" pitchFamily="49" charset="0"/>
                <a:cs typeface="Courier New" panose="02070309020205020404" pitchFamily="49" charset="0"/>
              </a:rPr>
              <a:t>p.key.servicePackage</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@Entity			</a:t>
            </a:r>
          </a:p>
          <a:p>
            <a:pPr marL="0" indent="0">
              <a:spcBef>
                <a:spcPts val="0"/>
              </a:spcBef>
              <a:buNone/>
            </a:pPr>
            <a:r>
              <a:rPr lang="en-GB" sz="1500" dirty="0">
                <a:latin typeface="Courier New" panose="02070309020205020404" pitchFamily="49" charset="0"/>
                <a:cs typeface="Courier New" panose="02070309020205020404" pitchFamily="49" charset="0"/>
              </a:rPr>
              <a:t>@Table(name = "</a:t>
            </a:r>
            <a:r>
              <a:rPr lang="en-GB" sz="1500" dirty="0" err="1">
                <a:latin typeface="Courier New" panose="02070309020205020404" pitchFamily="49" charset="0"/>
                <a:cs typeface="Courier New" panose="02070309020205020404" pitchFamily="49" charset="0"/>
              </a:rPr>
              <a:t>purchasesPerPackageVP</a:t>
            </a:r>
            <a:r>
              <a:rPr lang="en-GB" sz="1500" dirty="0">
                <a:latin typeface="Courier New" panose="02070309020205020404" pitchFamily="49" charset="0"/>
                <a:cs typeface="Courier New" panose="02070309020205020404" pitchFamily="49" charset="0"/>
              </a:rPr>
              <a:t>", schema = "</a:t>
            </a:r>
            <a:r>
              <a:rPr lang="en-GB" sz="1500" dirty="0" err="1">
                <a:latin typeface="Courier New" panose="02070309020205020404" pitchFamily="49" charset="0"/>
                <a:cs typeface="Courier New" panose="02070309020205020404" pitchFamily="49" charset="0"/>
              </a:rPr>
              <a:t>telcoServiceDB</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public class </a:t>
            </a:r>
            <a:r>
              <a:rPr lang="en-GB" sz="1500" dirty="0" err="1">
                <a:latin typeface="Courier New" panose="02070309020205020404" pitchFamily="49" charset="0"/>
                <a:cs typeface="Courier New" panose="02070309020205020404" pitchFamily="49" charset="0"/>
              </a:rPr>
              <a:t>PurchasesPackageValidityPeriod</a:t>
            </a:r>
            <a:r>
              <a:rPr lang="en-GB" sz="1500" dirty="0">
                <a:latin typeface="Courier New" panose="02070309020205020404" pitchFamily="49" charset="0"/>
                <a:cs typeface="Courier New" panose="02070309020205020404" pitchFamily="49" charset="0"/>
              </a:rPr>
              <a:t> implements Serializable{</a:t>
            </a:r>
          </a:p>
          <a:p>
            <a:pPr marL="0" indent="0">
              <a:spcBef>
                <a:spcPts val="0"/>
              </a:spcBef>
              <a:buNone/>
            </a:pPr>
            <a:r>
              <a:rPr lang="en-GB" sz="1500" dirty="0">
                <a:latin typeface="Courier New" panose="02070309020205020404" pitchFamily="49" charset="0"/>
                <a:cs typeface="Courier New" panose="02070309020205020404" pitchFamily="49" charset="0"/>
              </a:rPr>
              <a:t>	private static final long </a:t>
            </a:r>
            <a:r>
              <a:rPr lang="en-GB" sz="1500" dirty="0" err="1">
                <a:latin typeface="Courier New" panose="02070309020205020404" pitchFamily="49" charset="0"/>
                <a:cs typeface="Courier New" panose="02070309020205020404" pitchFamily="49" charset="0"/>
              </a:rPr>
              <a:t>serialVersionUID</a:t>
            </a:r>
            <a:r>
              <a:rPr lang="en-GB" sz="1500" dirty="0">
                <a:latin typeface="Courier New" panose="02070309020205020404" pitchFamily="49" charset="0"/>
                <a:cs typeface="Courier New" panose="02070309020205020404" pitchFamily="49" charset="0"/>
              </a:rPr>
              <a:t> = 1L;</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EmbeddedId</a:t>
            </a: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private </a:t>
            </a:r>
            <a:r>
              <a:rPr lang="en-GB" sz="1500" dirty="0" err="1">
                <a:latin typeface="Courier New" panose="02070309020205020404" pitchFamily="49" charset="0"/>
                <a:cs typeface="Courier New" panose="02070309020205020404" pitchFamily="49" charset="0"/>
              </a:rPr>
              <a:t>PackageVPKEY</a:t>
            </a:r>
            <a:r>
              <a:rPr lang="en-GB" sz="1500" dirty="0">
                <a:latin typeface="Courier New" panose="02070309020205020404" pitchFamily="49" charset="0"/>
                <a:cs typeface="Courier New" panose="02070309020205020404" pitchFamily="49" charset="0"/>
              </a:rPr>
              <a:t> key;</a:t>
            </a:r>
          </a:p>
          <a:p>
            <a:pPr marL="0" indent="0">
              <a:spcBef>
                <a:spcPts val="0"/>
              </a:spcBef>
              <a:buNone/>
            </a:pPr>
            <a:r>
              <a:rPr lang="en-GB" sz="1500" dirty="0">
                <a:latin typeface="Courier New" panose="02070309020205020404" pitchFamily="49" charset="0"/>
                <a:cs typeface="Courier New" panose="02070309020205020404" pitchFamily="49" charset="0"/>
              </a:rPr>
              <a:t>	private </a:t>
            </a:r>
            <a:r>
              <a:rPr lang="en-GB" sz="1500" dirty="0" err="1">
                <a:latin typeface="Courier New" panose="02070309020205020404" pitchFamily="49" charset="0"/>
                <a:cs typeface="Courier New" panose="02070309020205020404" pitchFamily="49" charset="0"/>
              </a:rPr>
              <a:t>int</a:t>
            </a:r>
            <a:r>
              <a:rPr lang="en-GB" sz="1500" dirty="0">
                <a:latin typeface="Courier New" panose="02070309020205020404" pitchFamily="49" charset="0"/>
                <a:cs typeface="Courier New" panose="02070309020205020404" pitchFamily="49" charset="0"/>
              </a:rPr>
              <a:t> counter</a:t>
            </a:r>
            <a:r>
              <a:rPr lang="en-GB" sz="1500" dirty="0" smtClean="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smtClean="0">
                <a:latin typeface="Courier New" panose="02070309020205020404" pitchFamily="49" charset="0"/>
                <a:cs typeface="Courier New" panose="02070309020205020404" pitchFamily="49" charset="0"/>
              </a:rPr>
              <a:t>//</a:t>
            </a:r>
            <a:r>
              <a:rPr lang="en-GB" sz="1500" dirty="0">
                <a:latin typeface="Courier New" panose="02070309020205020404" pitchFamily="49" charset="0"/>
                <a:cs typeface="Courier New" panose="02070309020205020404" pitchFamily="49" charset="0"/>
              </a:rPr>
              <a:t>constructor, getter and </a:t>
            </a:r>
            <a:r>
              <a:rPr lang="en-GB" sz="1500" dirty="0" smtClean="0">
                <a:latin typeface="Courier New" panose="02070309020205020404" pitchFamily="49" charset="0"/>
                <a:cs typeface="Courier New" panose="02070309020205020404" pitchFamily="49" charset="0"/>
              </a:rPr>
              <a:t>setter</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smtClean="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83628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Entity </a:t>
            </a:r>
            <a:r>
              <a:rPr lang="en-GB" dirty="0" err="1" smtClean="0"/>
              <a:t>SalesSP_OP</a:t>
            </a:r>
            <a:endParaRPr lang="en-GB" dirty="0"/>
          </a:p>
        </p:txBody>
      </p:sp>
      <p:sp>
        <p:nvSpPr>
          <p:cNvPr id="5" name="Content Placeholder 4"/>
          <p:cNvSpPr>
            <a:spLocks noGrp="1"/>
          </p:cNvSpPr>
          <p:nvPr>
            <p:ph idx="1"/>
          </p:nvPr>
        </p:nvSpPr>
        <p:spPr>
          <a:xfrm>
            <a:off x="1" y="1434164"/>
            <a:ext cx="9144000" cy="5342021"/>
          </a:xfrm>
        </p:spPr>
        <p:txBody>
          <a:bodyPr>
            <a:normAutofit/>
          </a:bodyPr>
          <a:lstStyle/>
          <a:p>
            <a:pPr marL="0" indent="0">
              <a:spcBef>
                <a:spcPts val="0"/>
              </a:spcBef>
              <a:buNone/>
            </a:pPr>
            <a:r>
              <a:rPr lang="en-GB" sz="1500" dirty="0">
                <a:latin typeface="Courier New" panose="02070309020205020404" pitchFamily="49" charset="0"/>
                <a:cs typeface="Courier New" panose="02070309020205020404" pitchFamily="49" charset="0"/>
              </a:rPr>
              <a:t>package entities;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java.io.Serializable</a:t>
            </a: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javax.persistence.Entity</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javax.persistence.Id</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javax.persistence.NamedQueries</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javax.persistence.NamedQuery</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javax.persistence.Table</a:t>
            </a: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NamedQueries</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NamedQuery</a:t>
            </a:r>
            <a:r>
              <a:rPr lang="en-GB" sz="1500" dirty="0">
                <a:latin typeface="Courier New" panose="02070309020205020404" pitchFamily="49" charset="0"/>
                <a:cs typeface="Courier New" panose="02070309020205020404" pitchFamily="49" charset="0"/>
              </a:rPr>
              <a:t> (name="</a:t>
            </a:r>
            <a:r>
              <a:rPr lang="en-GB" sz="1500" dirty="0" err="1">
                <a:latin typeface="Courier New" panose="02070309020205020404" pitchFamily="49" charset="0"/>
                <a:cs typeface="Courier New" panose="02070309020205020404" pitchFamily="49" charset="0"/>
              </a:rPr>
              <a:t>SalesSP_OP.purchasesOptionalProducts</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query = "SELECT </a:t>
            </a:r>
            <a:r>
              <a:rPr lang="en-GB" sz="1500" dirty="0" err="1">
                <a:latin typeface="Courier New" panose="02070309020205020404" pitchFamily="49" charset="0"/>
                <a:cs typeface="Courier New" panose="02070309020205020404" pitchFamily="49" charset="0"/>
              </a:rPr>
              <a:t>S.packageID,S.purchasesWithOptionalProducts</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 " FROM </a:t>
            </a:r>
            <a:r>
              <a:rPr lang="en-GB" sz="1500" dirty="0" err="1">
                <a:latin typeface="Courier New" panose="02070309020205020404" pitchFamily="49" charset="0"/>
                <a:cs typeface="Courier New" panose="02070309020205020404" pitchFamily="49" charset="0"/>
              </a:rPr>
              <a:t>SalesSP_OP</a:t>
            </a:r>
            <a:r>
              <a:rPr lang="en-GB" sz="1500" dirty="0">
                <a:latin typeface="Courier New" panose="02070309020205020404" pitchFamily="49" charset="0"/>
                <a:cs typeface="Courier New" panose="02070309020205020404" pitchFamily="49" charset="0"/>
              </a:rPr>
              <a:t> S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@Table(name = "</a:t>
            </a:r>
            <a:r>
              <a:rPr lang="en-GB" sz="1500" dirty="0" err="1">
                <a:latin typeface="Courier New" panose="02070309020205020404" pitchFamily="49" charset="0"/>
                <a:cs typeface="Courier New" panose="02070309020205020404" pitchFamily="49" charset="0"/>
              </a:rPr>
              <a:t>salesSP_OP</a:t>
            </a:r>
            <a:r>
              <a:rPr lang="en-GB" sz="1500" dirty="0">
                <a:latin typeface="Courier New" panose="02070309020205020404" pitchFamily="49" charset="0"/>
                <a:cs typeface="Courier New" panose="02070309020205020404" pitchFamily="49" charset="0"/>
              </a:rPr>
              <a:t>", schema = "</a:t>
            </a:r>
            <a:r>
              <a:rPr lang="en-GB" sz="1500" dirty="0" err="1">
                <a:latin typeface="Courier New" panose="02070309020205020404" pitchFamily="49" charset="0"/>
                <a:cs typeface="Courier New" panose="02070309020205020404" pitchFamily="49" charset="0"/>
              </a:rPr>
              <a:t>telcoServiceDB</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public class </a:t>
            </a:r>
            <a:r>
              <a:rPr lang="en-GB" sz="1500" dirty="0" err="1">
                <a:latin typeface="Courier New" panose="02070309020205020404" pitchFamily="49" charset="0"/>
                <a:cs typeface="Courier New" panose="02070309020205020404" pitchFamily="49" charset="0"/>
              </a:rPr>
              <a:t>SalesSP_OP</a:t>
            </a:r>
            <a:r>
              <a:rPr lang="en-GB" sz="1500" dirty="0">
                <a:latin typeface="Courier New" panose="02070309020205020404" pitchFamily="49" charset="0"/>
                <a:cs typeface="Courier New" panose="02070309020205020404" pitchFamily="49" charset="0"/>
              </a:rPr>
              <a:t> implements Serializable {</a:t>
            </a:r>
          </a:p>
          <a:p>
            <a:pPr marL="0" indent="0">
              <a:spcBef>
                <a:spcPts val="0"/>
              </a:spcBef>
              <a:buNone/>
            </a:pPr>
            <a:r>
              <a:rPr lang="en-GB" sz="1500" dirty="0">
                <a:latin typeface="Courier New" panose="02070309020205020404" pitchFamily="49" charset="0"/>
                <a:cs typeface="Courier New" panose="02070309020205020404" pitchFamily="49" charset="0"/>
              </a:rPr>
              <a:t>	private static final long </a:t>
            </a:r>
            <a:r>
              <a:rPr lang="en-GB" sz="1500" dirty="0" err="1">
                <a:latin typeface="Courier New" panose="02070309020205020404" pitchFamily="49" charset="0"/>
                <a:cs typeface="Courier New" panose="02070309020205020404" pitchFamily="49" charset="0"/>
              </a:rPr>
              <a:t>serialVersionUID</a:t>
            </a:r>
            <a:r>
              <a:rPr lang="en-GB" sz="1500" dirty="0">
                <a:latin typeface="Courier New" panose="02070309020205020404" pitchFamily="49" charset="0"/>
                <a:cs typeface="Courier New" panose="02070309020205020404" pitchFamily="49" charset="0"/>
              </a:rPr>
              <a:t> = 1L;</a:t>
            </a:r>
          </a:p>
          <a:p>
            <a:pPr marL="0" indent="0">
              <a:spcBef>
                <a:spcPts val="0"/>
              </a:spcBef>
              <a:buNone/>
            </a:pPr>
            <a:r>
              <a:rPr lang="en-GB" sz="1500" dirty="0">
                <a:latin typeface="Courier New" panose="02070309020205020404" pitchFamily="49" charset="0"/>
                <a:cs typeface="Courier New" panose="02070309020205020404" pitchFamily="49" charset="0"/>
              </a:rPr>
              <a:t>	@Id</a:t>
            </a:r>
          </a:p>
          <a:p>
            <a:pPr marL="0" indent="0">
              <a:spcBef>
                <a:spcPts val="0"/>
              </a:spcBef>
              <a:buNone/>
            </a:pPr>
            <a:r>
              <a:rPr lang="en-GB" sz="1500" dirty="0">
                <a:latin typeface="Courier New" panose="02070309020205020404" pitchFamily="49" charset="0"/>
                <a:cs typeface="Courier New" panose="02070309020205020404" pitchFamily="49" charset="0"/>
              </a:rPr>
              <a:t>	private </a:t>
            </a:r>
            <a:r>
              <a:rPr lang="en-GB" sz="1500" dirty="0" err="1">
                <a:latin typeface="Courier New" panose="02070309020205020404" pitchFamily="49" charset="0"/>
                <a:cs typeface="Courier New" panose="02070309020205020404" pitchFamily="49" charset="0"/>
              </a:rPr>
              <a:t>int</a:t>
            </a: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packageID</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private </a:t>
            </a:r>
            <a:r>
              <a:rPr lang="en-GB" sz="1500" dirty="0" err="1">
                <a:latin typeface="Courier New" panose="02070309020205020404" pitchFamily="49" charset="0"/>
                <a:cs typeface="Courier New" panose="02070309020205020404" pitchFamily="49" charset="0"/>
              </a:rPr>
              <a:t>int</a:t>
            </a: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totalOptionalProducts</a:t>
            </a:r>
            <a:r>
              <a:rPr lang="en-GB" sz="1500" dirty="0" smtClean="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smtClean="0">
                <a:latin typeface="Courier New" panose="02070309020205020404" pitchFamily="49" charset="0"/>
                <a:cs typeface="Courier New" panose="02070309020205020404" pitchFamily="49" charset="0"/>
              </a:rPr>
              <a:t>//</a:t>
            </a:r>
            <a:r>
              <a:rPr lang="en-GB" sz="1500" dirty="0">
                <a:latin typeface="Courier New" panose="02070309020205020404" pitchFamily="49" charset="0"/>
                <a:cs typeface="Courier New" panose="02070309020205020404" pitchFamily="49" charset="0"/>
              </a:rPr>
              <a:t>constructor, getter and setter</a:t>
            </a:r>
          </a:p>
          <a:p>
            <a:pPr marL="0" indent="0">
              <a:spcBef>
                <a:spcPts val="0"/>
              </a:spcBef>
              <a:buNone/>
            </a:pPr>
            <a:r>
              <a:rPr lang="en-GB" sz="1500" dirty="0" smtClean="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491087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Entity </a:t>
            </a:r>
            <a:r>
              <a:rPr lang="en-GB" dirty="0" err="1" smtClean="0"/>
              <a:t>ServiceActivationSchedule</a:t>
            </a:r>
            <a:endParaRPr lang="en-GB" dirty="0"/>
          </a:p>
        </p:txBody>
      </p:sp>
      <p:sp>
        <p:nvSpPr>
          <p:cNvPr id="5" name="Content Placeholder 4"/>
          <p:cNvSpPr>
            <a:spLocks noGrp="1"/>
          </p:cNvSpPr>
          <p:nvPr>
            <p:ph idx="1"/>
          </p:nvPr>
        </p:nvSpPr>
        <p:spPr>
          <a:xfrm>
            <a:off x="1" y="1434164"/>
            <a:ext cx="9144000" cy="5342021"/>
          </a:xfrm>
        </p:spPr>
        <p:txBody>
          <a:bodyPr>
            <a:normAutofit fontScale="92500" lnSpcReduction="10000"/>
          </a:bodyPr>
          <a:lstStyle/>
          <a:p>
            <a:pPr marL="0" indent="0">
              <a:spcBef>
                <a:spcPts val="0"/>
              </a:spcBef>
              <a:buNone/>
            </a:pPr>
            <a:r>
              <a:rPr lang="en-GB" sz="1500" dirty="0">
                <a:latin typeface="Courier New" panose="02070309020205020404" pitchFamily="49" charset="0"/>
                <a:cs typeface="Courier New" panose="02070309020205020404" pitchFamily="49" charset="0"/>
              </a:rPr>
              <a:t>package entities;</a:t>
            </a: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java.io.Serializable</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java.util.Calendar</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a:t>
            </a: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smtClean="0">
                <a:latin typeface="Courier New" panose="02070309020205020404" pitchFamily="49" charset="0"/>
                <a:cs typeface="Courier New" panose="02070309020205020404" pitchFamily="49" charset="0"/>
              </a:rPr>
              <a:t>*</a:t>
            </a:r>
            <a:r>
              <a:rPr lang="en-GB" sz="1500" dirty="0">
                <a:latin typeface="Courier New" panose="02070309020205020404" pitchFamily="49" charset="0"/>
                <a:cs typeface="Courier New" panose="02070309020205020404" pitchFamily="49" charset="0"/>
              </a:rPr>
              <a:t>	Class which models a </a:t>
            </a:r>
            <a:r>
              <a:rPr lang="en-GB" sz="1500" dirty="0" err="1">
                <a:latin typeface="Courier New" panose="02070309020205020404" pitchFamily="49" charset="0"/>
                <a:cs typeface="Courier New" panose="02070309020205020404" pitchFamily="49" charset="0"/>
              </a:rPr>
              <a:t>ServiceActivationSchedule</a:t>
            </a:r>
            <a:r>
              <a:rPr lang="en-GB" sz="1500" dirty="0">
                <a:latin typeface="Courier New" panose="02070309020205020404" pitchFamily="49" charset="0"/>
                <a:cs typeface="Courier New" panose="02070309020205020404" pitchFamily="49" charset="0"/>
              </a:rPr>
              <a:t>. It is of no use for </a:t>
            </a:r>
            <a:r>
              <a:rPr lang="en-GB" sz="1500" dirty="0" smtClean="0">
                <a:latin typeface="Courier New" panose="02070309020205020404" pitchFamily="49" charset="0"/>
                <a:cs typeface="Courier New" panose="02070309020205020404" pitchFamily="49" charset="0"/>
              </a:rPr>
              <a:t>the *application </a:t>
            </a:r>
            <a:r>
              <a:rPr lang="en-GB" sz="1500" dirty="0">
                <a:latin typeface="Courier New" panose="02070309020205020404" pitchFamily="49" charset="0"/>
                <a:cs typeface="Courier New" panose="02070309020205020404" pitchFamily="49" charset="0"/>
              </a:rPr>
              <a:t>except for</a:t>
            </a:r>
          </a:p>
          <a:p>
            <a:pPr marL="0" indent="0">
              <a:spcBef>
                <a:spcPts val="0"/>
              </a:spcBef>
              <a:buNone/>
            </a:pPr>
            <a:r>
              <a:rPr lang="en-GB" sz="1500" dirty="0" smtClean="0">
                <a:latin typeface="Courier New" panose="02070309020205020404" pitchFamily="49" charset="0"/>
                <a:cs typeface="Courier New" panose="02070309020205020404" pitchFamily="49" charset="0"/>
              </a:rPr>
              <a:t>*</a:t>
            </a:r>
            <a:r>
              <a:rPr lang="en-GB" sz="1500" dirty="0">
                <a:latin typeface="Courier New" panose="02070309020205020404" pitchFamily="49" charset="0"/>
                <a:cs typeface="Courier New" panose="02070309020205020404" pitchFamily="49" charset="0"/>
              </a:rPr>
              <a:t>	demo and debugging purposes. </a:t>
            </a:r>
          </a:p>
          <a:p>
            <a:pPr marL="0" indent="0">
              <a:spcBef>
                <a:spcPts val="0"/>
              </a:spcBef>
              <a:buNone/>
            </a:pPr>
            <a:r>
              <a:rPr lang="en-GB" sz="1500" dirty="0" smtClean="0">
                <a:latin typeface="Courier New" panose="02070309020205020404" pitchFamily="49" charset="0"/>
                <a:cs typeface="Courier New" panose="02070309020205020404" pitchFamily="49" charset="0"/>
              </a:rPr>
              <a:t>*/</a:t>
            </a: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NamedQueries</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NamedQuery</a:t>
            </a:r>
            <a:r>
              <a:rPr lang="en-GB" sz="1500" dirty="0">
                <a:latin typeface="Courier New" panose="02070309020205020404" pitchFamily="49" charset="0"/>
                <a:cs typeface="Courier New" panose="02070309020205020404" pitchFamily="49" charset="0"/>
              </a:rPr>
              <a:t>(name = "</a:t>
            </a:r>
            <a:r>
              <a:rPr lang="en-GB" sz="1500" dirty="0" err="1">
                <a:latin typeface="Courier New" panose="02070309020205020404" pitchFamily="49" charset="0"/>
                <a:cs typeface="Courier New" panose="02070309020205020404" pitchFamily="49" charset="0"/>
              </a:rPr>
              <a:t>ServiceActivationSchedule.findAll</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query = "Select s from </a:t>
            </a:r>
            <a:r>
              <a:rPr lang="en-GB" sz="1500" dirty="0" err="1">
                <a:latin typeface="Courier New" panose="02070309020205020404" pitchFamily="49" charset="0"/>
                <a:cs typeface="Courier New" panose="02070309020205020404" pitchFamily="49" charset="0"/>
              </a:rPr>
              <a:t>ServiceActivationSchedule</a:t>
            </a:r>
            <a:r>
              <a:rPr lang="en-GB" sz="1500" dirty="0">
                <a:latin typeface="Courier New" panose="02070309020205020404" pitchFamily="49" charset="0"/>
                <a:cs typeface="Courier New" panose="02070309020205020404" pitchFamily="49" charset="0"/>
              </a:rPr>
              <a:t> s")}</a:t>
            </a:r>
          </a:p>
          <a:p>
            <a:pPr marL="0" indent="0">
              <a:spcBef>
                <a:spcPts val="0"/>
              </a:spcBef>
              <a:buNone/>
            </a:pPr>
            <a:r>
              <a:rPr lang="en-GB" sz="1500" dirty="0">
                <a:latin typeface="Courier New" panose="02070309020205020404" pitchFamily="49" charset="0"/>
                <a:cs typeface="Courier New" panose="02070309020205020404" pitchFamily="49" charset="0"/>
              </a:rPr>
              <a:t>		) </a:t>
            </a:r>
          </a:p>
          <a:p>
            <a:pPr marL="0" indent="0">
              <a:spcBef>
                <a:spcPts val="0"/>
              </a:spcBef>
              <a:buNone/>
            </a:pPr>
            <a:r>
              <a:rPr lang="en-GB" sz="1500" dirty="0">
                <a:latin typeface="Courier New" panose="02070309020205020404" pitchFamily="49" charset="0"/>
                <a:cs typeface="Courier New" panose="02070309020205020404" pitchFamily="49" charset="0"/>
              </a:rPr>
              <a:t>@Entity </a:t>
            </a:r>
          </a:p>
          <a:p>
            <a:pPr marL="0" indent="0">
              <a:spcBef>
                <a:spcPts val="0"/>
              </a:spcBef>
              <a:buNone/>
            </a:pPr>
            <a:r>
              <a:rPr lang="en-GB" sz="1500" dirty="0">
                <a:latin typeface="Courier New" panose="02070309020205020404" pitchFamily="49" charset="0"/>
                <a:cs typeface="Courier New" panose="02070309020205020404" pitchFamily="49" charset="0"/>
              </a:rPr>
              <a:t>@Table(name = "</a:t>
            </a:r>
            <a:r>
              <a:rPr lang="en-GB" sz="1500" dirty="0" err="1">
                <a:latin typeface="Courier New" panose="02070309020205020404" pitchFamily="49" charset="0"/>
                <a:cs typeface="Courier New" panose="02070309020205020404" pitchFamily="49" charset="0"/>
              </a:rPr>
              <a:t>ServiceActivationSchedule</a:t>
            </a:r>
            <a:r>
              <a:rPr lang="en-GB" sz="1500" dirty="0">
                <a:latin typeface="Courier New" panose="02070309020205020404" pitchFamily="49" charset="0"/>
                <a:cs typeface="Courier New" panose="02070309020205020404" pitchFamily="49" charset="0"/>
              </a:rPr>
              <a:t>" ,schema="</a:t>
            </a:r>
            <a:r>
              <a:rPr lang="en-GB" sz="1500" dirty="0" err="1">
                <a:latin typeface="Courier New" panose="02070309020205020404" pitchFamily="49" charset="0"/>
                <a:cs typeface="Courier New" panose="02070309020205020404" pitchFamily="49" charset="0"/>
              </a:rPr>
              <a:t>telcoServiceDB</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public class </a:t>
            </a:r>
            <a:r>
              <a:rPr lang="en-GB" sz="1500" dirty="0" err="1">
                <a:latin typeface="Courier New" panose="02070309020205020404" pitchFamily="49" charset="0"/>
                <a:cs typeface="Courier New" panose="02070309020205020404" pitchFamily="49" charset="0"/>
              </a:rPr>
              <a:t>ServiceActivationSchedule</a:t>
            </a:r>
            <a:r>
              <a:rPr lang="en-GB" sz="1500" dirty="0">
                <a:latin typeface="Courier New" panose="02070309020205020404" pitchFamily="49" charset="0"/>
                <a:cs typeface="Courier New" panose="02070309020205020404" pitchFamily="49" charset="0"/>
              </a:rPr>
              <a:t> implements Serializable{</a:t>
            </a:r>
          </a:p>
          <a:p>
            <a:pPr marL="0" indent="0">
              <a:spcBef>
                <a:spcPts val="0"/>
              </a:spcBef>
              <a:buNone/>
            </a:pPr>
            <a:r>
              <a:rPr lang="en-GB" sz="1500" dirty="0">
                <a:latin typeface="Courier New" panose="02070309020205020404" pitchFamily="49" charset="0"/>
                <a:cs typeface="Courier New" panose="02070309020205020404" pitchFamily="49" charset="0"/>
              </a:rPr>
              <a:t>	</a:t>
            </a:r>
            <a:endParaRPr lang="en-GB" sz="1500" dirty="0" smtClean="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private static final long </a:t>
            </a:r>
            <a:r>
              <a:rPr lang="en-GB" sz="1500" dirty="0" err="1">
                <a:latin typeface="Courier New" panose="02070309020205020404" pitchFamily="49" charset="0"/>
                <a:cs typeface="Courier New" panose="02070309020205020404" pitchFamily="49" charset="0"/>
              </a:rPr>
              <a:t>serialVersionUID</a:t>
            </a:r>
            <a:r>
              <a:rPr lang="en-GB" sz="1500" dirty="0">
                <a:latin typeface="Courier New" panose="02070309020205020404" pitchFamily="49" charset="0"/>
                <a:cs typeface="Courier New" panose="02070309020205020404" pitchFamily="49" charset="0"/>
              </a:rPr>
              <a:t> = 1L;</a:t>
            </a:r>
          </a:p>
          <a:p>
            <a:pPr marL="0" indent="0">
              <a:spcBef>
                <a:spcPts val="0"/>
              </a:spcBef>
              <a:buNone/>
            </a:pPr>
            <a:r>
              <a:rPr lang="en-GB" sz="1500" dirty="0">
                <a:latin typeface="Courier New" panose="02070309020205020404" pitchFamily="49" charset="0"/>
                <a:cs typeface="Courier New" panose="02070309020205020404" pitchFamily="49" charset="0"/>
              </a:rPr>
              <a:t>	@Id </a:t>
            </a:r>
          </a:p>
          <a:p>
            <a:pPr marL="0" indent="0">
              <a:spcBef>
                <a:spcPts val="0"/>
              </a:spcBef>
              <a:buNone/>
            </a:pPr>
            <a:r>
              <a:rPr lang="en-GB" sz="1500" dirty="0">
                <a:latin typeface="Courier New" panose="02070309020205020404" pitchFamily="49" charset="0"/>
                <a:cs typeface="Courier New" panose="02070309020205020404" pitchFamily="49" charset="0"/>
              </a:rPr>
              <a:t>	private </a:t>
            </a:r>
            <a:r>
              <a:rPr lang="en-GB" sz="1500" dirty="0" err="1">
                <a:latin typeface="Courier New" panose="02070309020205020404" pitchFamily="49" charset="0"/>
                <a:cs typeface="Courier New" panose="02070309020205020404" pitchFamily="49" charset="0"/>
              </a:rPr>
              <a:t>int</a:t>
            </a: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orderID</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@Temporal(value = </a:t>
            </a:r>
            <a:r>
              <a:rPr lang="en-GB" sz="1500" dirty="0" err="1">
                <a:latin typeface="Courier New" panose="02070309020205020404" pitchFamily="49" charset="0"/>
                <a:cs typeface="Courier New" panose="02070309020205020404" pitchFamily="49" charset="0"/>
              </a:rPr>
              <a:t>TemporalType.DATE</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private Calendar </a:t>
            </a:r>
            <a:r>
              <a:rPr lang="en-GB" sz="1500" dirty="0" err="1">
                <a:latin typeface="Courier New" panose="02070309020205020404" pitchFamily="49" charset="0"/>
                <a:cs typeface="Courier New" panose="02070309020205020404" pitchFamily="49" charset="0"/>
              </a:rPr>
              <a:t>endDate</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a:solidFill>
                  <a:srgbClr val="FF0000"/>
                </a:solidFill>
                <a:latin typeface="Courier New" panose="02070309020205020404" pitchFamily="49" charset="0"/>
                <a:cs typeface="Courier New" panose="02070309020205020404" pitchFamily="49" charset="0"/>
              </a:rPr>
              <a:t>@</a:t>
            </a:r>
            <a:r>
              <a:rPr lang="en-GB" sz="1500" dirty="0" err="1">
                <a:solidFill>
                  <a:srgbClr val="FF0000"/>
                </a:solidFill>
                <a:latin typeface="Courier New" panose="02070309020205020404" pitchFamily="49" charset="0"/>
                <a:cs typeface="Courier New" panose="02070309020205020404" pitchFamily="49" charset="0"/>
              </a:rPr>
              <a:t>OneToOne</a:t>
            </a:r>
            <a:r>
              <a:rPr lang="en-GB" sz="1500" dirty="0">
                <a:solidFill>
                  <a:srgbClr val="FF0000"/>
                </a:solidFill>
                <a:latin typeface="Courier New" panose="02070309020205020404" pitchFamily="49" charset="0"/>
                <a:cs typeface="Courier New" panose="02070309020205020404" pitchFamily="49" charset="0"/>
              </a:rPr>
              <a:t> @</a:t>
            </a:r>
            <a:r>
              <a:rPr lang="en-GB" sz="1500" dirty="0" err="1">
                <a:solidFill>
                  <a:srgbClr val="FF0000"/>
                </a:solidFill>
                <a:latin typeface="Courier New" panose="02070309020205020404" pitchFamily="49" charset="0"/>
                <a:cs typeface="Courier New" panose="02070309020205020404" pitchFamily="49" charset="0"/>
              </a:rPr>
              <a:t>PrimaryKeyJoinColumn</a:t>
            </a:r>
            <a:r>
              <a:rPr lang="en-GB" sz="1500" dirty="0">
                <a:solidFill>
                  <a:srgbClr val="FF0000"/>
                </a:solidFill>
                <a:latin typeface="Courier New" panose="02070309020205020404" pitchFamily="49" charset="0"/>
                <a:cs typeface="Courier New" panose="02070309020205020404" pitchFamily="49" charset="0"/>
              </a:rPr>
              <a:t>(name="</a:t>
            </a:r>
            <a:r>
              <a:rPr lang="en-GB" sz="1500" dirty="0" err="1">
                <a:solidFill>
                  <a:srgbClr val="FF0000"/>
                </a:solidFill>
                <a:latin typeface="Courier New" panose="02070309020205020404" pitchFamily="49" charset="0"/>
                <a:cs typeface="Courier New" panose="02070309020205020404" pitchFamily="49" charset="0"/>
              </a:rPr>
              <a:t>orderID</a:t>
            </a:r>
            <a:r>
              <a:rPr lang="en-GB" sz="1500" dirty="0">
                <a:solidFill>
                  <a:srgbClr val="FF0000"/>
                </a:solidFill>
                <a:latin typeface="Courier New" panose="02070309020205020404" pitchFamily="49" charset="0"/>
                <a:cs typeface="Courier New" panose="02070309020205020404" pitchFamily="49" charset="0"/>
              </a:rPr>
              <a:t>") </a:t>
            </a:r>
          </a:p>
          <a:p>
            <a:pPr marL="0" indent="0">
              <a:spcBef>
                <a:spcPts val="0"/>
              </a:spcBef>
              <a:buNone/>
            </a:pPr>
            <a:r>
              <a:rPr lang="en-GB" sz="1500" dirty="0">
                <a:solidFill>
                  <a:srgbClr val="FF0000"/>
                </a:solidFill>
                <a:latin typeface="Courier New" panose="02070309020205020404" pitchFamily="49" charset="0"/>
                <a:cs typeface="Courier New" panose="02070309020205020404" pitchFamily="49" charset="0"/>
              </a:rPr>
              <a:t>	private Order </a:t>
            </a:r>
            <a:r>
              <a:rPr lang="en-GB" sz="1500" dirty="0" err="1">
                <a:solidFill>
                  <a:srgbClr val="FF0000"/>
                </a:solidFill>
                <a:latin typeface="Courier New" panose="02070309020205020404" pitchFamily="49" charset="0"/>
                <a:cs typeface="Courier New" panose="02070309020205020404" pitchFamily="49" charset="0"/>
              </a:rPr>
              <a:t>order</a:t>
            </a:r>
            <a:r>
              <a:rPr lang="en-GB" sz="1500" dirty="0">
                <a:solidFill>
                  <a:srgbClr val="FF0000"/>
                </a:solidFill>
                <a:latin typeface="Courier New" panose="02070309020205020404" pitchFamily="49" charset="0"/>
                <a:cs typeface="Courier New" panose="02070309020205020404" pitchFamily="49" charset="0"/>
              </a:rPr>
              <a:t> ; </a:t>
            </a:r>
            <a:endParaRPr lang="en-GB" sz="1500" dirty="0" smtClean="0">
              <a:solidFill>
                <a:srgbClr val="FF0000"/>
              </a:solidFill>
              <a:latin typeface="Courier New" panose="02070309020205020404" pitchFamily="49" charset="0"/>
              <a:cs typeface="Courier New" panose="02070309020205020404" pitchFamily="49" charset="0"/>
            </a:endParaRPr>
          </a:p>
          <a:p>
            <a:pPr marL="0" indent="0">
              <a:spcBef>
                <a:spcPts val="0"/>
              </a:spcBef>
              <a:buNone/>
            </a:pPr>
            <a:endParaRPr lang="en-GB" sz="1500" dirty="0" smtClean="0">
              <a:solidFill>
                <a:srgbClr val="FF0000"/>
              </a:solidFill>
              <a:latin typeface="Courier New" panose="02070309020205020404" pitchFamily="49" charset="0"/>
              <a:cs typeface="Courier New" panose="02070309020205020404" pitchFamily="49" charset="0"/>
            </a:endParaRPr>
          </a:p>
          <a:p>
            <a:pPr marL="0" indent="0">
              <a:spcBef>
                <a:spcPts val="0"/>
              </a:spcBef>
              <a:buNone/>
            </a:pPr>
            <a:r>
              <a:rPr lang="en-GB" sz="1500" dirty="0" smtClean="0">
                <a:latin typeface="Courier New" panose="02070309020205020404" pitchFamily="49" charset="0"/>
                <a:cs typeface="Courier New" panose="02070309020205020404" pitchFamily="49" charset="0"/>
              </a:rPr>
              <a:t>//</a:t>
            </a:r>
            <a:r>
              <a:rPr lang="en-GB" sz="1500" dirty="0">
                <a:latin typeface="Courier New" panose="02070309020205020404" pitchFamily="49" charset="0"/>
                <a:cs typeface="Courier New" panose="02070309020205020404" pitchFamily="49" charset="0"/>
              </a:rPr>
              <a:t>constructor, getter and setter</a:t>
            </a:r>
          </a:p>
          <a:p>
            <a:pPr marL="0" indent="0">
              <a:spcBef>
                <a:spcPts val="0"/>
              </a:spcBef>
              <a:buNone/>
            </a:pPr>
            <a:r>
              <a:rPr lang="en-GB" sz="1500" dirty="0" smtClean="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898318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Entity </a:t>
            </a:r>
            <a:r>
              <a:rPr lang="en-GB" dirty="0" err="1" smtClean="0"/>
              <a:t>ServicePackage</a:t>
            </a:r>
            <a:endParaRPr lang="en-GB" dirty="0"/>
          </a:p>
        </p:txBody>
      </p:sp>
      <p:sp>
        <p:nvSpPr>
          <p:cNvPr id="5" name="Content Placeholder 4"/>
          <p:cNvSpPr>
            <a:spLocks noGrp="1"/>
          </p:cNvSpPr>
          <p:nvPr>
            <p:ph idx="1"/>
          </p:nvPr>
        </p:nvSpPr>
        <p:spPr>
          <a:xfrm>
            <a:off x="1" y="1434164"/>
            <a:ext cx="9144000" cy="5342021"/>
          </a:xfrm>
        </p:spPr>
        <p:txBody>
          <a:bodyPr>
            <a:normAutofit fontScale="62500" lnSpcReduction="20000"/>
          </a:bodyPr>
          <a:lstStyle/>
          <a:p>
            <a:pPr marL="0" indent="0">
              <a:spcBef>
                <a:spcPts val="0"/>
              </a:spcBef>
              <a:buNone/>
            </a:pPr>
            <a:r>
              <a:rPr lang="en-GB" sz="1500" dirty="0">
                <a:latin typeface="Courier New" panose="02070309020205020404" pitchFamily="49" charset="0"/>
                <a:cs typeface="Courier New" panose="02070309020205020404" pitchFamily="49" charset="0"/>
              </a:rPr>
              <a:t>package entities;</a:t>
            </a: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a:t>
            </a: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java.io.Serializable</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java.util</a:t>
            </a: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	Class which models a </a:t>
            </a:r>
            <a:r>
              <a:rPr lang="en-GB" sz="1500" dirty="0" err="1" smtClean="0">
                <a:latin typeface="Courier New" panose="02070309020205020404" pitchFamily="49" charset="0"/>
                <a:cs typeface="Courier New" panose="02070309020205020404" pitchFamily="49" charset="0"/>
              </a:rPr>
              <a:t>ServicePackge</a:t>
            </a: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NamedQueries</a:t>
            </a: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NamedQuery</a:t>
            </a:r>
            <a:r>
              <a:rPr lang="en-GB" sz="1500" dirty="0">
                <a:latin typeface="Courier New" panose="02070309020205020404" pitchFamily="49" charset="0"/>
                <a:cs typeface="Courier New" panose="02070309020205020404" pitchFamily="49" charset="0"/>
              </a:rPr>
              <a:t> (name = "</a:t>
            </a:r>
            <a:r>
              <a:rPr lang="en-GB" sz="1500" dirty="0" err="1">
                <a:latin typeface="Courier New" panose="02070309020205020404" pitchFamily="49" charset="0"/>
                <a:cs typeface="Courier New" panose="02070309020205020404" pitchFamily="49" charset="0"/>
              </a:rPr>
              <a:t>ServicePackage.findAll</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query = "SELECT s FROM </a:t>
            </a:r>
            <a:r>
              <a:rPr lang="en-GB" sz="1500" dirty="0" err="1">
                <a:latin typeface="Courier New" panose="02070309020205020404" pitchFamily="49" charset="0"/>
                <a:cs typeface="Courier New" panose="02070309020205020404" pitchFamily="49" charset="0"/>
              </a:rPr>
              <a:t>ServicePackage</a:t>
            </a:r>
            <a:r>
              <a:rPr lang="en-GB" sz="1500" dirty="0">
                <a:latin typeface="Courier New" panose="02070309020205020404" pitchFamily="49" charset="0"/>
                <a:cs typeface="Courier New" panose="02070309020205020404" pitchFamily="49" charset="0"/>
              </a:rPr>
              <a:t> s")}) </a:t>
            </a:r>
          </a:p>
          <a:p>
            <a:pPr marL="0" indent="0">
              <a:spcBef>
                <a:spcPts val="0"/>
              </a:spcBef>
              <a:buNone/>
            </a:pPr>
            <a:r>
              <a:rPr lang="en-GB" sz="1500" dirty="0">
                <a:latin typeface="Courier New" panose="02070309020205020404" pitchFamily="49" charset="0"/>
                <a:cs typeface="Courier New" panose="02070309020205020404" pitchFamily="49" charset="0"/>
              </a:rPr>
              <a:t>@Table (name = "</a:t>
            </a:r>
            <a:r>
              <a:rPr lang="en-GB" sz="1500" dirty="0" err="1">
                <a:latin typeface="Courier New" panose="02070309020205020404" pitchFamily="49" charset="0"/>
                <a:cs typeface="Courier New" panose="02070309020205020404" pitchFamily="49" charset="0"/>
              </a:rPr>
              <a:t>ServicePackage</a:t>
            </a:r>
            <a:r>
              <a:rPr lang="en-GB" sz="1500" dirty="0">
                <a:latin typeface="Courier New" panose="02070309020205020404" pitchFamily="49" charset="0"/>
                <a:cs typeface="Courier New" panose="02070309020205020404" pitchFamily="49" charset="0"/>
              </a:rPr>
              <a:t>", schema = "</a:t>
            </a:r>
            <a:r>
              <a:rPr lang="en-GB" sz="1500" dirty="0" err="1">
                <a:latin typeface="Courier New" panose="02070309020205020404" pitchFamily="49" charset="0"/>
                <a:cs typeface="Courier New" panose="02070309020205020404" pitchFamily="49" charset="0"/>
              </a:rPr>
              <a:t>telcoServiceDB</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public class </a:t>
            </a:r>
            <a:r>
              <a:rPr lang="en-GB" sz="1500" dirty="0" err="1">
                <a:latin typeface="Courier New" panose="02070309020205020404" pitchFamily="49" charset="0"/>
                <a:cs typeface="Courier New" panose="02070309020205020404" pitchFamily="49" charset="0"/>
              </a:rPr>
              <a:t>ServicePackage</a:t>
            </a:r>
            <a:r>
              <a:rPr lang="en-GB" sz="1500" dirty="0">
                <a:latin typeface="Courier New" panose="02070309020205020404" pitchFamily="49" charset="0"/>
                <a:cs typeface="Courier New" panose="02070309020205020404" pitchFamily="49" charset="0"/>
              </a:rPr>
              <a:t> implements Serializable {</a:t>
            </a:r>
          </a:p>
          <a:p>
            <a:pPr marL="0" indent="0">
              <a:spcBef>
                <a:spcPts val="0"/>
              </a:spcBef>
              <a:buNone/>
            </a:pPr>
            <a:r>
              <a:rPr lang="en-GB" sz="1500" dirty="0">
                <a:latin typeface="Courier New" panose="02070309020205020404" pitchFamily="49" charset="0"/>
                <a:cs typeface="Courier New" panose="02070309020205020404" pitchFamily="49" charset="0"/>
              </a:rPr>
              <a:t>	private static final long </a:t>
            </a:r>
            <a:r>
              <a:rPr lang="en-GB" sz="1500" dirty="0" err="1">
                <a:latin typeface="Courier New" panose="02070309020205020404" pitchFamily="49" charset="0"/>
                <a:cs typeface="Courier New" panose="02070309020205020404" pitchFamily="49" charset="0"/>
              </a:rPr>
              <a:t>serialVersionUID</a:t>
            </a:r>
            <a:r>
              <a:rPr lang="en-GB" sz="1500" dirty="0">
                <a:latin typeface="Courier New" panose="02070309020205020404" pitchFamily="49" charset="0"/>
                <a:cs typeface="Courier New" panose="02070309020205020404" pitchFamily="49" charset="0"/>
              </a:rPr>
              <a:t> = 1L;</a:t>
            </a:r>
          </a:p>
          <a:p>
            <a:pPr marL="0" indent="0">
              <a:spcBef>
                <a:spcPts val="0"/>
              </a:spcBef>
              <a:buNone/>
            </a:pPr>
            <a:r>
              <a:rPr lang="en-GB" sz="1500" dirty="0">
                <a:latin typeface="Courier New" panose="02070309020205020404" pitchFamily="49" charset="0"/>
                <a:cs typeface="Courier New" panose="02070309020205020404" pitchFamily="49" charset="0"/>
              </a:rPr>
              <a:t>	@Id @</a:t>
            </a:r>
            <a:r>
              <a:rPr lang="en-GB" sz="1500" dirty="0" err="1">
                <a:latin typeface="Courier New" panose="02070309020205020404" pitchFamily="49" charset="0"/>
                <a:cs typeface="Courier New" panose="02070309020205020404" pitchFamily="49" charset="0"/>
              </a:rPr>
              <a:t>GeneratedValue</a:t>
            </a:r>
            <a:r>
              <a:rPr lang="en-GB" sz="1500" dirty="0">
                <a:latin typeface="Courier New" panose="02070309020205020404" pitchFamily="49" charset="0"/>
                <a:cs typeface="Courier New" panose="02070309020205020404" pitchFamily="49" charset="0"/>
              </a:rPr>
              <a:t> (strategy = </a:t>
            </a:r>
            <a:r>
              <a:rPr lang="en-GB" sz="1500" dirty="0" err="1">
                <a:latin typeface="Courier New" panose="02070309020205020404" pitchFamily="49" charset="0"/>
                <a:cs typeface="Courier New" panose="02070309020205020404" pitchFamily="49" charset="0"/>
              </a:rPr>
              <a:t>GenerationType.IDENTITY</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private </a:t>
            </a:r>
            <a:r>
              <a:rPr lang="en-GB" sz="1500" dirty="0" err="1">
                <a:latin typeface="Courier New" panose="02070309020205020404" pitchFamily="49" charset="0"/>
                <a:cs typeface="Courier New" panose="02070309020205020404" pitchFamily="49" charset="0"/>
              </a:rPr>
              <a:t>int</a:t>
            </a:r>
            <a:r>
              <a:rPr lang="en-GB" sz="1500" dirty="0">
                <a:latin typeface="Courier New" panose="02070309020205020404" pitchFamily="49" charset="0"/>
                <a:cs typeface="Courier New" panose="02070309020205020404" pitchFamily="49" charset="0"/>
              </a:rPr>
              <a:t> id; </a:t>
            </a:r>
          </a:p>
          <a:p>
            <a:pPr marL="0" indent="0">
              <a:spcBef>
                <a:spcPts val="0"/>
              </a:spcBef>
              <a:buNone/>
            </a:pPr>
            <a:r>
              <a:rPr lang="en-GB" sz="1500" dirty="0">
                <a:latin typeface="Courier New" panose="02070309020205020404" pitchFamily="49" charset="0"/>
                <a:cs typeface="Courier New" panose="02070309020205020404" pitchFamily="49" charset="0"/>
              </a:rPr>
              <a:t>	private String name; </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solidFill>
                <a:srgbClr val="FF0000"/>
              </a:solidFill>
              <a:latin typeface="Courier New" panose="02070309020205020404" pitchFamily="49" charset="0"/>
              <a:cs typeface="Courier New" panose="02070309020205020404" pitchFamily="49" charset="0"/>
            </a:endParaRPr>
          </a:p>
          <a:p>
            <a:pPr marL="0" indent="0">
              <a:spcBef>
                <a:spcPts val="0"/>
              </a:spcBef>
              <a:buNone/>
            </a:pPr>
            <a:r>
              <a:rPr lang="en-GB" sz="1500" dirty="0">
                <a:solidFill>
                  <a:srgbClr val="FF0000"/>
                </a:solidFill>
                <a:latin typeface="Courier New" panose="02070309020205020404" pitchFamily="49" charset="0"/>
                <a:cs typeface="Courier New" panose="02070309020205020404" pitchFamily="49" charset="0"/>
              </a:rPr>
              <a:t>	@</a:t>
            </a:r>
            <a:r>
              <a:rPr lang="en-GB" sz="1500" dirty="0" err="1">
                <a:solidFill>
                  <a:srgbClr val="FF0000"/>
                </a:solidFill>
                <a:latin typeface="Courier New" panose="02070309020205020404" pitchFamily="49" charset="0"/>
                <a:cs typeface="Courier New" panose="02070309020205020404" pitchFamily="49" charset="0"/>
              </a:rPr>
              <a:t>ManyToMany</a:t>
            </a:r>
            <a:r>
              <a:rPr lang="en-GB" sz="1500" dirty="0">
                <a:solidFill>
                  <a:srgbClr val="FF0000"/>
                </a:solidFill>
                <a:latin typeface="Courier New" panose="02070309020205020404" pitchFamily="49" charset="0"/>
                <a:cs typeface="Courier New" panose="02070309020205020404" pitchFamily="49" charset="0"/>
              </a:rPr>
              <a:t> (fetch = </a:t>
            </a:r>
            <a:r>
              <a:rPr lang="en-GB" sz="1500" dirty="0" err="1">
                <a:solidFill>
                  <a:srgbClr val="FF0000"/>
                </a:solidFill>
                <a:latin typeface="Courier New" panose="02070309020205020404" pitchFamily="49" charset="0"/>
                <a:cs typeface="Courier New" panose="02070309020205020404" pitchFamily="49" charset="0"/>
              </a:rPr>
              <a:t>FetchType.EAGER</a:t>
            </a:r>
            <a:r>
              <a:rPr lang="en-GB" sz="1500" dirty="0">
                <a:solidFill>
                  <a:srgbClr val="FF0000"/>
                </a:solidFill>
                <a:latin typeface="Courier New" panose="02070309020205020404" pitchFamily="49" charset="0"/>
                <a:cs typeface="Courier New" panose="02070309020205020404" pitchFamily="49" charset="0"/>
              </a:rPr>
              <a:t> )</a:t>
            </a:r>
          </a:p>
          <a:p>
            <a:pPr marL="0" indent="0">
              <a:spcBef>
                <a:spcPts val="0"/>
              </a:spcBef>
              <a:buNone/>
            </a:pPr>
            <a:r>
              <a:rPr lang="en-GB" sz="1500" dirty="0">
                <a:solidFill>
                  <a:srgbClr val="FF0000"/>
                </a:solidFill>
                <a:latin typeface="Courier New" panose="02070309020205020404" pitchFamily="49" charset="0"/>
                <a:cs typeface="Courier New" panose="02070309020205020404" pitchFamily="49" charset="0"/>
              </a:rPr>
              <a:t>	@</a:t>
            </a:r>
            <a:r>
              <a:rPr lang="en-GB" sz="1500" dirty="0" err="1">
                <a:solidFill>
                  <a:srgbClr val="FF0000"/>
                </a:solidFill>
                <a:latin typeface="Courier New" panose="02070309020205020404" pitchFamily="49" charset="0"/>
                <a:cs typeface="Courier New" panose="02070309020205020404" pitchFamily="49" charset="0"/>
              </a:rPr>
              <a:t>JoinTable</a:t>
            </a:r>
            <a:r>
              <a:rPr lang="en-GB" sz="1500" dirty="0">
                <a:solidFill>
                  <a:srgbClr val="FF0000"/>
                </a:solidFill>
                <a:latin typeface="Courier New" panose="02070309020205020404" pitchFamily="49" charset="0"/>
                <a:cs typeface="Courier New" panose="02070309020205020404" pitchFamily="49" charset="0"/>
              </a:rPr>
              <a:t> (name="SPS", </a:t>
            </a:r>
            <a:r>
              <a:rPr lang="en-GB" sz="1500" dirty="0" err="1">
                <a:solidFill>
                  <a:srgbClr val="FF0000"/>
                </a:solidFill>
                <a:latin typeface="Courier New" panose="02070309020205020404" pitchFamily="49" charset="0"/>
                <a:cs typeface="Courier New" panose="02070309020205020404" pitchFamily="49" charset="0"/>
              </a:rPr>
              <a:t>joinColumns</a:t>
            </a:r>
            <a:r>
              <a:rPr lang="en-GB" sz="1500" dirty="0">
                <a:solidFill>
                  <a:srgbClr val="FF0000"/>
                </a:solidFill>
                <a:latin typeface="Courier New" panose="02070309020205020404" pitchFamily="49" charset="0"/>
                <a:cs typeface="Courier New" panose="02070309020205020404" pitchFamily="49" charset="0"/>
              </a:rPr>
              <a:t> = </a:t>
            </a:r>
          </a:p>
          <a:p>
            <a:pPr marL="0" indent="0">
              <a:spcBef>
                <a:spcPts val="0"/>
              </a:spcBef>
              <a:buNone/>
            </a:pPr>
            <a:r>
              <a:rPr lang="en-GB" sz="1500" dirty="0">
                <a:solidFill>
                  <a:srgbClr val="FF0000"/>
                </a:solidFill>
                <a:latin typeface="Courier New" panose="02070309020205020404" pitchFamily="49" charset="0"/>
                <a:cs typeface="Courier New" panose="02070309020205020404" pitchFamily="49" charset="0"/>
              </a:rPr>
              <a:t>			@</a:t>
            </a:r>
            <a:r>
              <a:rPr lang="en-GB" sz="1500" dirty="0" err="1">
                <a:solidFill>
                  <a:srgbClr val="FF0000"/>
                </a:solidFill>
                <a:latin typeface="Courier New" panose="02070309020205020404" pitchFamily="49" charset="0"/>
                <a:cs typeface="Courier New" panose="02070309020205020404" pitchFamily="49" charset="0"/>
              </a:rPr>
              <a:t>JoinColumn</a:t>
            </a:r>
            <a:r>
              <a:rPr lang="en-GB" sz="1500" dirty="0">
                <a:solidFill>
                  <a:srgbClr val="FF0000"/>
                </a:solidFill>
                <a:latin typeface="Courier New" panose="02070309020205020404" pitchFamily="49" charset="0"/>
                <a:cs typeface="Courier New" panose="02070309020205020404" pitchFamily="49" charset="0"/>
              </a:rPr>
              <a:t>(name = "</a:t>
            </a:r>
            <a:r>
              <a:rPr lang="en-GB" sz="1500" dirty="0" err="1">
                <a:solidFill>
                  <a:srgbClr val="FF0000"/>
                </a:solidFill>
                <a:latin typeface="Courier New" panose="02070309020205020404" pitchFamily="49" charset="0"/>
                <a:cs typeface="Courier New" panose="02070309020205020404" pitchFamily="49" charset="0"/>
              </a:rPr>
              <a:t>packageID</a:t>
            </a:r>
            <a:r>
              <a:rPr lang="en-GB" sz="1500" dirty="0">
                <a:solidFill>
                  <a:srgbClr val="FF0000"/>
                </a:solidFill>
                <a:latin typeface="Courier New" panose="02070309020205020404" pitchFamily="49" charset="0"/>
                <a:cs typeface="Courier New" panose="02070309020205020404" pitchFamily="49" charset="0"/>
              </a:rPr>
              <a:t>"), //owner</a:t>
            </a:r>
          </a:p>
          <a:p>
            <a:pPr marL="0" indent="0">
              <a:spcBef>
                <a:spcPts val="0"/>
              </a:spcBef>
              <a:buNone/>
            </a:pPr>
            <a:r>
              <a:rPr lang="en-GB" sz="1500" dirty="0">
                <a:solidFill>
                  <a:srgbClr val="FF0000"/>
                </a:solidFill>
                <a:latin typeface="Courier New" panose="02070309020205020404" pitchFamily="49" charset="0"/>
                <a:cs typeface="Courier New" panose="02070309020205020404" pitchFamily="49" charset="0"/>
              </a:rPr>
              <a:t>			</a:t>
            </a:r>
            <a:r>
              <a:rPr lang="en-GB" sz="1500" dirty="0" err="1">
                <a:solidFill>
                  <a:srgbClr val="FF0000"/>
                </a:solidFill>
                <a:latin typeface="Courier New" panose="02070309020205020404" pitchFamily="49" charset="0"/>
                <a:cs typeface="Courier New" panose="02070309020205020404" pitchFamily="49" charset="0"/>
              </a:rPr>
              <a:t>inverseJoinColumns</a:t>
            </a:r>
            <a:r>
              <a:rPr lang="en-GB" sz="1500" dirty="0">
                <a:solidFill>
                  <a:srgbClr val="FF0000"/>
                </a:solidFill>
                <a:latin typeface="Courier New" panose="02070309020205020404" pitchFamily="49" charset="0"/>
                <a:cs typeface="Courier New" panose="02070309020205020404" pitchFamily="49" charset="0"/>
              </a:rPr>
              <a:t> = @</a:t>
            </a:r>
            <a:r>
              <a:rPr lang="en-GB" sz="1500" dirty="0" err="1">
                <a:solidFill>
                  <a:srgbClr val="FF0000"/>
                </a:solidFill>
                <a:latin typeface="Courier New" panose="02070309020205020404" pitchFamily="49" charset="0"/>
                <a:cs typeface="Courier New" panose="02070309020205020404" pitchFamily="49" charset="0"/>
              </a:rPr>
              <a:t>JoinColumn</a:t>
            </a:r>
            <a:r>
              <a:rPr lang="en-GB" sz="1500" dirty="0">
                <a:solidFill>
                  <a:srgbClr val="FF0000"/>
                </a:solidFill>
                <a:latin typeface="Courier New" panose="02070309020205020404" pitchFamily="49" charset="0"/>
                <a:cs typeface="Courier New" panose="02070309020205020404" pitchFamily="49" charset="0"/>
              </a:rPr>
              <a:t>(name = "</a:t>
            </a:r>
            <a:r>
              <a:rPr lang="en-GB" sz="1500" dirty="0" err="1">
                <a:solidFill>
                  <a:srgbClr val="FF0000"/>
                </a:solidFill>
                <a:latin typeface="Courier New" panose="02070309020205020404" pitchFamily="49" charset="0"/>
                <a:cs typeface="Courier New" panose="02070309020205020404" pitchFamily="49" charset="0"/>
              </a:rPr>
              <a:t>serviceID</a:t>
            </a:r>
            <a:r>
              <a:rPr lang="en-GB" sz="1500" dirty="0">
                <a:solidFill>
                  <a:srgbClr val="FF0000"/>
                </a:solidFill>
                <a:latin typeface="Courier New" panose="02070309020205020404" pitchFamily="49" charset="0"/>
                <a:cs typeface="Courier New" panose="02070309020205020404" pitchFamily="49" charset="0"/>
              </a:rPr>
              <a:t>"), schema ="</a:t>
            </a:r>
            <a:r>
              <a:rPr lang="en-GB" sz="1500" dirty="0" err="1">
                <a:solidFill>
                  <a:srgbClr val="FF0000"/>
                </a:solidFill>
                <a:latin typeface="Courier New" panose="02070309020205020404" pitchFamily="49" charset="0"/>
                <a:cs typeface="Courier New" panose="02070309020205020404" pitchFamily="49" charset="0"/>
              </a:rPr>
              <a:t>telcoServiceDB</a:t>
            </a:r>
            <a:r>
              <a:rPr lang="en-GB" sz="1500" dirty="0">
                <a:solidFill>
                  <a:srgbClr val="FF0000"/>
                </a:solidFill>
                <a:latin typeface="Courier New" panose="02070309020205020404" pitchFamily="49" charset="0"/>
                <a:cs typeface="Courier New" panose="02070309020205020404" pitchFamily="49" charset="0"/>
              </a:rPr>
              <a:t>") //service </a:t>
            </a:r>
            <a:r>
              <a:rPr lang="en-GB" sz="1500" dirty="0" smtClean="0">
                <a:solidFill>
                  <a:srgbClr val="FF0000"/>
                </a:solidFill>
                <a:latin typeface="Courier New" panose="02070309020205020404" pitchFamily="49" charset="0"/>
                <a:cs typeface="Courier New" panose="02070309020205020404" pitchFamily="49" charset="0"/>
              </a:rPr>
              <a:t>//FATHER </a:t>
            </a:r>
            <a:r>
              <a:rPr lang="en-GB" sz="1500" dirty="0">
                <a:solidFill>
                  <a:srgbClr val="FF0000"/>
                </a:solidFill>
                <a:latin typeface="Courier New" panose="02070309020205020404" pitchFamily="49" charset="0"/>
                <a:cs typeface="Courier New" panose="02070309020205020404" pitchFamily="49" charset="0"/>
              </a:rPr>
              <a:t>entity</a:t>
            </a:r>
          </a:p>
          <a:p>
            <a:pPr marL="0" indent="0">
              <a:spcBef>
                <a:spcPts val="0"/>
              </a:spcBef>
              <a:buNone/>
            </a:pPr>
            <a:r>
              <a:rPr lang="en-GB" sz="1500" dirty="0">
                <a:solidFill>
                  <a:srgbClr val="FF0000"/>
                </a:solidFill>
                <a:latin typeface="Courier New" panose="02070309020205020404" pitchFamily="49" charset="0"/>
                <a:cs typeface="Courier New" panose="02070309020205020404" pitchFamily="49" charset="0"/>
              </a:rPr>
              <a:t>	private List&lt;Service&gt; services ;</a:t>
            </a:r>
          </a:p>
          <a:p>
            <a:pPr marL="0" indent="0">
              <a:spcBef>
                <a:spcPts val="0"/>
              </a:spcBef>
              <a:buNone/>
            </a:pPr>
            <a:r>
              <a:rPr lang="en-GB" sz="1500" dirty="0">
                <a:solidFill>
                  <a:srgbClr val="FF0000"/>
                </a:solidFill>
                <a:latin typeface="Courier New" panose="02070309020205020404" pitchFamily="49" charset="0"/>
                <a:cs typeface="Courier New" panose="02070309020205020404" pitchFamily="49" charset="0"/>
              </a:rPr>
              <a:t>	</a:t>
            </a:r>
          </a:p>
          <a:p>
            <a:pPr marL="0" indent="0">
              <a:spcBef>
                <a:spcPts val="0"/>
              </a:spcBef>
              <a:buNone/>
            </a:pPr>
            <a:r>
              <a:rPr lang="en-GB" sz="1500" dirty="0">
                <a:solidFill>
                  <a:srgbClr val="FF0000"/>
                </a:solidFill>
                <a:latin typeface="Courier New" panose="02070309020205020404" pitchFamily="49" charset="0"/>
                <a:cs typeface="Courier New" panose="02070309020205020404" pitchFamily="49" charset="0"/>
              </a:rPr>
              <a:t>	</a:t>
            </a:r>
          </a:p>
          <a:p>
            <a:pPr marL="0" indent="0">
              <a:spcBef>
                <a:spcPts val="0"/>
              </a:spcBef>
              <a:buNone/>
            </a:pPr>
            <a:r>
              <a:rPr lang="en-GB" sz="1500" dirty="0">
                <a:solidFill>
                  <a:srgbClr val="FF0000"/>
                </a:solidFill>
                <a:latin typeface="Courier New" panose="02070309020205020404" pitchFamily="49" charset="0"/>
                <a:cs typeface="Courier New" panose="02070309020205020404" pitchFamily="49" charset="0"/>
              </a:rPr>
              <a:t>	/*</a:t>
            </a:r>
          </a:p>
          <a:p>
            <a:pPr marL="0" indent="0">
              <a:spcBef>
                <a:spcPts val="0"/>
              </a:spcBef>
              <a:buNone/>
            </a:pPr>
            <a:r>
              <a:rPr lang="en-GB" sz="1500" dirty="0">
                <a:solidFill>
                  <a:srgbClr val="FF0000"/>
                </a:solidFill>
                <a:latin typeface="Courier New" panose="02070309020205020404" pitchFamily="49" charset="0"/>
                <a:cs typeface="Courier New" panose="02070309020205020404" pitchFamily="49" charset="0"/>
              </a:rPr>
              <a:t>	 * Fetch type is LAZY because optional products that could be associated with a given product </a:t>
            </a:r>
          </a:p>
          <a:p>
            <a:pPr marL="0" indent="0">
              <a:spcBef>
                <a:spcPts val="0"/>
              </a:spcBef>
              <a:buNone/>
            </a:pPr>
            <a:r>
              <a:rPr lang="en-GB" sz="1500" dirty="0">
                <a:solidFill>
                  <a:srgbClr val="FF0000"/>
                </a:solidFill>
                <a:latin typeface="Courier New" panose="02070309020205020404" pitchFamily="49" charset="0"/>
                <a:cs typeface="Courier New" panose="02070309020205020404" pitchFamily="49" charset="0"/>
              </a:rPr>
              <a:t>	 * are retrieved only when the user explicitly asks.    </a:t>
            </a:r>
          </a:p>
          <a:p>
            <a:pPr marL="0" indent="0">
              <a:spcBef>
                <a:spcPts val="0"/>
              </a:spcBef>
              <a:buNone/>
            </a:pPr>
            <a:r>
              <a:rPr lang="en-GB" sz="1500" dirty="0">
                <a:solidFill>
                  <a:srgbClr val="FF0000"/>
                </a:solidFill>
                <a:latin typeface="Courier New" panose="02070309020205020404" pitchFamily="49" charset="0"/>
                <a:cs typeface="Courier New" panose="02070309020205020404" pitchFamily="49" charset="0"/>
              </a:rPr>
              <a:t>	 */</a:t>
            </a:r>
          </a:p>
          <a:p>
            <a:pPr marL="0" indent="0">
              <a:spcBef>
                <a:spcPts val="0"/>
              </a:spcBef>
              <a:buNone/>
            </a:pPr>
            <a:r>
              <a:rPr lang="en-GB" sz="1500" dirty="0">
                <a:solidFill>
                  <a:srgbClr val="FF0000"/>
                </a:solidFill>
                <a:latin typeface="Courier New" panose="02070309020205020404" pitchFamily="49" charset="0"/>
                <a:cs typeface="Courier New" panose="02070309020205020404" pitchFamily="49" charset="0"/>
              </a:rPr>
              <a:t>	@</a:t>
            </a:r>
            <a:r>
              <a:rPr lang="en-GB" sz="1500" dirty="0" err="1">
                <a:solidFill>
                  <a:srgbClr val="FF0000"/>
                </a:solidFill>
                <a:latin typeface="Courier New" panose="02070309020205020404" pitchFamily="49" charset="0"/>
                <a:cs typeface="Courier New" panose="02070309020205020404" pitchFamily="49" charset="0"/>
              </a:rPr>
              <a:t>ManyToMany</a:t>
            </a:r>
            <a:r>
              <a:rPr lang="en-GB" sz="1500" dirty="0">
                <a:solidFill>
                  <a:srgbClr val="FF0000"/>
                </a:solidFill>
                <a:latin typeface="Courier New" panose="02070309020205020404" pitchFamily="49" charset="0"/>
                <a:cs typeface="Courier New" panose="02070309020205020404" pitchFamily="49" charset="0"/>
              </a:rPr>
              <a:t> (fetch = </a:t>
            </a:r>
            <a:r>
              <a:rPr lang="en-GB" sz="1500" dirty="0" err="1">
                <a:solidFill>
                  <a:srgbClr val="FF0000"/>
                </a:solidFill>
                <a:latin typeface="Courier New" panose="02070309020205020404" pitchFamily="49" charset="0"/>
                <a:cs typeface="Courier New" panose="02070309020205020404" pitchFamily="49" charset="0"/>
              </a:rPr>
              <a:t>FetchType.LAZY</a:t>
            </a:r>
            <a:r>
              <a:rPr lang="en-GB" sz="1500" dirty="0">
                <a:solidFill>
                  <a:srgbClr val="FF0000"/>
                </a:solidFill>
                <a:latin typeface="Courier New" panose="02070309020205020404" pitchFamily="49" charset="0"/>
                <a:cs typeface="Courier New" panose="02070309020205020404" pitchFamily="49" charset="0"/>
              </a:rPr>
              <a:t>)  </a:t>
            </a:r>
          </a:p>
          <a:p>
            <a:pPr marL="0" indent="0">
              <a:spcBef>
                <a:spcPts val="0"/>
              </a:spcBef>
              <a:buNone/>
            </a:pPr>
            <a:r>
              <a:rPr lang="en-GB" sz="1500" dirty="0">
                <a:solidFill>
                  <a:srgbClr val="FF0000"/>
                </a:solidFill>
                <a:latin typeface="Courier New" panose="02070309020205020404" pitchFamily="49" charset="0"/>
                <a:cs typeface="Courier New" panose="02070309020205020404" pitchFamily="49" charset="0"/>
              </a:rPr>
              <a:t>	@</a:t>
            </a:r>
            <a:r>
              <a:rPr lang="en-GB" sz="1500" dirty="0" err="1">
                <a:solidFill>
                  <a:srgbClr val="FF0000"/>
                </a:solidFill>
                <a:latin typeface="Courier New" panose="02070309020205020404" pitchFamily="49" charset="0"/>
                <a:cs typeface="Courier New" panose="02070309020205020404" pitchFamily="49" charset="0"/>
              </a:rPr>
              <a:t>JoinTable</a:t>
            </a:r>
            <a:r>
              <a:rPr lang="en-GB" sz="1500" dirty="0">
                <a:solidFill>
                  <a:srgbClr val="FF0000"/>
                </a:solidFill>
                <a:latin typeface="Courier New" panose="02070309020205020404" pitchFamily="49" charset="0"/>
                <a:cs typeface="Courier New" panose="02070309020205020404" pitchFamily="49" charset="0"/>
              </a:rPr>
              <a:t> (name="Offers", </a:t>
            </a:r>
            <a:r>
              <a:rPr lang="en-GB" sz="1500" dirty="0" err="1">
                <a:solidFill>
                  <a:srgbClr val="FF0000"/>
                </a:solidFill>
                <a:latin typeface="Courier New" panose="02070309020205020404" pitchFamily="49" charset="0"/>
                <a:cs typeface="Courier New" panose="02070309020205020404" pitchFamily="49" charset="0"/>
              </a:rPr>
              <a:t>joinColumns</a:t>
            </a:r>
            <a:r>
              <a:rPr lang="en-GB" sz="1500" dirty="0">
                <a:solidFill>
                  <a:srgbClr val="FF0000"/>
                </a:solidFill>
                <a:latin typeface="Courier New" panose="02070309020205020404" pitchFamily="49" charset="0"/>
                <a:cs typeface="Courier New" panose="02070309020205020404" pitchFamily="49" charset="0"/>
              </a:rPr>
              <a:t> = </a:t>
            </a:r>
          </a:p>
          <a:p>
            <a:pPr marL="0" indent="0">
              <a:spcBef>
                <a:spcPts val="0"/>
              </a:spcBef>
              <a:buNone/>
            </a:pPr>
            <a:r>
              <a:rPr lang="en-GB" sz="1500" dirty="0">
                <a:solidFill>
                  <a:srgbClr val="FF0000"/>
                </a:solidFill>
                <a:latin typeface="Courier New" panose="02070309020205020404" pitchFamily="49" charset="0"/>
                <a:cs typeface="Courier New" panose="02070309020205020404" pitchFamily="49" charset="0"/>
              </a:rPr>
              <a:t>			@</a:t>
            </a:r>
            <a:r>
              <a:rPr lang="en-GB" sz="1500" dirty="0" err="1">
                <a:solidFill>
                  <a:srgbClr val="FF0000"/>
                </a:solidFill>
                <a:latin typeface="Courier New" panose="02070309020205020404" pitchFamily="49" charset="0"/>
                <a:cs typeface="Courier New" panose="02070309020205020404" pitchFamily="49" charset="0"/>
              </a:rPr>
              <a:t>JoinColumn</a:t>
            </a:r>
            <a:r>
              <a:rPr lang="en-GB" sz="1500" dirty="0">
                <a:solidFill>
                  <a:srgbClr val="FF0000"/>
                </a:solidFill>
                <a:latin typeface="Courier New" panose="02070309020205020404" pitchFamily="49" charset="0"/>
                <a:cs typeface="Courier New" panose="02070309020205020404" pitchFamily="49" charset="0"/>
              </a:rPr>
              <a:t>(name = "</a:t>
            </a:r>
            <a:r>
              <a:rPr lang="en-GB" sz="1500" dirty="0" err="1">
                <a:solidFill>
                  <a:srgbClr val="FF0000"/>
                </a:solidFill>
                <a:latin typeface="Courier New" panose="02070309020205020404" pitchFamily="49" charset="0"/>
                <a:cs typeface="Courier New" panose="02070309020205020404" pitchFamily="49" charset="0"/>
              </a:rPr>
              <a:t>packageID</a:t>
            </a:r>
            <a:r>
              <a:rPr lang="en-GB" sz="1500" dirty="0">
                <a:solidFill>
                  <a:srgbClr val="FF0000"/>
                </a:solidFill>
                <a:latin typeface="Courier New" panose="02070309020205020404" pitchFamily="49" charset="0"/>
                <a:cs typeface="Courier New" panose="02070309020205020404" pitchFamily="49" charset="0"/>
              </a:rPr>
              <a:t>"), //</a:t>
            </a:r>
            <a:r>
              <a:rPr lang="en-GB" sz="1500" dirty="0" err="1">
                <a:solidFill>
                  <a:srgbClr val="FF0000"/>
                </a:solidFill>
                <a:latin typeface="Courier New" panose="02070309020205020404" pitchFamily="49" charset="0"/>
                <a:cs typeface="Courier New" panose="02070309020205020404" pitchFamily="49" charset="0"/>
              </a:rPr>
              <a:t>packageID</a:t>
            </a:r>
            <a:r>
              <a:rPr lang="en-GB" sz="1500" dirty="0">
                <a:solidFill>
                  <a:srgbClr val="FF0000"/>
                </a:solidFill>
                <a:latin typeface="Courier New" panose="02070309020205020404" pitchFamily="49" charset="0"/>
                <a:cs typeface="Courier New" panose="02070309020205020404" pitchFamily="49" charset="0"/>
              </a:rPr>
              <a:t> is the owner of the relation according to this </a:t>
            </a:r>
            <a:r>
              <a:rPr lang="en-GB" sz="1500" dirty="0" smtClean="0">
                <a:solidFill>
                  <a:srgbClr val="FF0000"/>
                </a:solidFill>
                <a:latin typeface="Courier New" panose="02070309020205020404" pitchFamily="49" charset="0"/>
                <a:cs typeface="Courier New" panose="02070309020205020404" pitchFamily="49" charset="0"/>
              </a:rPr>
              <a:t>//choice </a:t>
            </a:r>
            <a:r>
              <a:rPr lang="en-GB" sz="1500" dirty="0">
                <a:solidFill>
                  <a:srgbClr val="FF0000"/>
                </a:solidFill>
                <a:latin typeface="Courier New" panose="02070309020205020404" pitchFamily="49" charset="0"/>
                <a:cs typeface="Courier New" panose="02070309020205020404" pitchFamily="49" charset="0"/>
              </a:rPr>
              <a:t>(no natural owner). </a:t>
            </a:r>
          </a:p>
          <a:p>
            <a:pPr marL="0" indent="0">
              <a:spcBef>
                <a:spcPts val="0"/>
              </a:spcBef>
              <a:buNone/>
            </a:pPr>
            <a:r>
              <a:rPr lang="en-GB" sz="1500" dirty="0">
                <a:solidFill>
                  <a:srgbClr val="FF0000"/>
                </a:solidFill>
                <a:latin typeface="Courier New" panose="02070309020205020404" pitchFamily="49" charset="0"/>
                <a:cs typeface="Courier New" panose="02070309020205020404" pitchFamily="49" charset="0"/>
              </a:rPr>
              <a:t>			</a:t>
            </a:r>
            <a:r>
              <a:rPr lang="en-GB" sz="1500" dirty="0" err="1">
                <a:solidFill>
                  <a:srgbClr val="FF0000"/>
                </a:solidFill>
                <a:latin typeface="Courier New" panose="02070309020205020404" pitchFamily="49" charset="0"/>
                <a:cs typeface="Courier New" panose="02070309020205020404" pitchFamily="49" charset="0"/>
              </a:rPr>
              <a:t>inverseJoinColumns</a:t>
            </a:r>
            <a:r>
              <a:rPr lang="en-GB" sz="1500" dirty="0">
                <a:solidFill>
                  <a:srgbClr val="FF0000"/>
                </a:solidFill>
                <a:latin typeface="Courier New" panose="02070309020205020404" pitchFamily="49" charset="0"/>
                <a:cs typeface="Courier New" panose="02070309020205020404" pitchFamily="49" charset="0"/>
              </a:rPr>
              <a:t> = @</a:t>
            </a:r>
            <a:r>
              <a:rPr lang="en-GB" sz="1500" dirty="0" err="1">
                <a:solidFill>
                  <a:srgbClr val="FF0000"/>
                </a:solidFill>
                <a:latin typeface="Courier New" panose="02070309020205020404" pitchFamily="49" charset="0"/>
                <a:cs typeface="Courier New" panose="02070309020205020404" pitchFamily="49" charset="0"/>
              </a:rPr>
              <a:t>JoinColumn</a:t>
            </a:r>
            <a:r>
              <a:rPr lang="en-GB" sz="1500" dirty="0">
                <a:solidFill>
                  <a:srgbClr val="FF0000"/>
                </a:solidFill>
                <a:latin typeface="Courier New" panose="02070309020205020404" pitchFamily="49" charset="0"/>
                <a:cs typeface="Courier New" panose="02070309020205020404" pitchFamily="49" charset="0"/>
              </a:rPr>
              <a:t>(name = "</a:t>
            </a:r>
            <a:r>
              <a:rPr lang="en-GB" sz="1500" dirty="0" err="1">
                <a:solidFill>
                  <a:srgbClr val="FF0000"/>
                </a:solidFill>
                <a:latin typeface="Courier New" panose="02070309020205020404" pitchFamily="49" charset="0"/>
                <a:cs typeface="Courier New" panose="02070309020205020404" pitchFamily="49" charset="0"/>
              </a:rPr>
              <a:t>productName</a:t>
            </a:r>
            <a:r>
              <a:rPr lang="en-GB" sz="1500" dirty="0">
                <a:solidFill>
                  <a:srgbClr val="FF0000"/>
                </a:solidFill>
                <a:latin typeface="Courier New" panose="02070309020205020404" pitchFamily="49" charset="0"/>
                <a:cs typeface="Courier New" panose="02070309020205020404" pitchFamily="49" charset="0"/>
              </a:rPr>
              <a:t>"),schema ="</a:t>
            </a:r>
            <a:r>
              <a:rPr lang="en-GB" sz="1500" dirty="0" err="1">
                <a:solidFill>
                  <a:srgbClr val="FF0000"/>
                </a:solidFill>
                <a:latin typeface="Courier New" panose="02070309020205020404" pitchFamily="49" charset="0"/>
                <a:cs typeface="Courier New" panose="02070309020205020404" pitchFamily="49" charset="0"/>
              </a:rPr>
              <a:t>telcoServiceDB</a:t>
            </a:r>
            <a:r>
              <a:rPr lang="en-GB" sz="1500" dirty="0">
                <a:solidFill>
                  <a:srgbClr val="FF0000"/>
                </a:solidFill>
                <a:latin typeface="Courier New" panose="02070309020205020404" pitchFamily="49" charset="0"/>
                <a:cs typeface="Courier New" panose="02070309020205020404" pitchFamily="49" charset="0"/>
              </a:rPr>
              <a:t>")</a:t>
            </a:r>
          </a:p>
          <a:p>
            <a:pPr marL="0" indent="0">
              <a:spcBef>
                <a:spcPts val="0"/>
              </a:spcBef>
              <a:buNone/>
            </a:pPr>
            <a:r>
              <a:rPr lang="en-GB" sz="1500" dirty="0">
                <a:solidFill>
                  <a:srgbClr val="FF0000"/>
                </a:solidFill>
                <a:latin typeface="Courier New" panose="02070309020205020404" pitchFamily="49" charset="0"/>
                <a:cs typeface="Courier New" panose="02070309020205020404" pitchFamily="49" charset="0"/>
              </a:rPr>
              <a:t>	private List&lt;</a:t>
            </a:r>
            <a:r>
              <a:rPr lang="en-GB" sz="1500" dirty="0" err="1">
                <a:solidFill>
                  <a:srgbClr val="FF0000"/>
                </a:solidFill>
                <a:latin typeface="Courier New" panose="02070309020205020404" pitchFamily="49" charset="0"/>
                <a:cs typeface="Courier New" panose="02070309020205020404" pitchFamily="49" charset="0"/>
              </a:rPr>
              <a:t>OptionalProduct</a:t>
            </a:r>
            <a:r>
              <a:rPr lang="en-GB" sz="1500" dirty="0">
                <a:solidFill>
                  <a:srgbClr val="FF0000"/>
                </a:solidFill>
                <a:latin typeface="Courier New" panose="02070309020205020404" pitchFamily="49" charset="0"/>
                <a:cs typeface="Courier New" panose="02070309020205020404" pitchFamily="49" charset="0"/>
              </a:rPr>
              <a:t>&gt; </a:t>
            </a:r>
            <a:r>
              <a:rPr lang="en-GB" sz="1500" dirty="0" err="1">
                <a:solidFill>
                  <a:srgbClr val="FF0000"/>
                </a:solidFill>
                <a:latin typeface="Courier New" panose="02070309020205020404" pitchFamily="49" charset="0"/>
                <a:cs typeface="Courier New" panose="02070309020205020404" pitchFamily="49" charset="0"/>
              </a:rPr>
              <a:t>optionalProducts</a:t>
            </a:r>
            <a:r>
              <a:rPr lang="en-GB" sz="1500" dirty="0">
                <a:solidFill>
                  <a:srgbClr val="FF0000"/>
                </a:solidFill>
                <a:latin typeface="Courier New" panose="02070309020205020404" pitchFamily="49" charset="0"/>
                <a:cs typeface="Courier New" panose="02070309020205020404" pitchFamily="49" charset="0"/>
              </a:rPr>
              <a:t>;</a:t>
            </a:r>
          </a:p>
          <a:p>
            <a:pPr marL="0" indent="0">
              <a:spcBef>
                <a:spcPts val="0"/>
              </a:spcBef>
              <a:buNone/>
            </a:pPr>
            <a:r>
              <a:rPr lang="en-GB" sz="1500" dirty="0">
                <a:solidFill>
                  <a:srgbClr val="FF0000"/>
                </a:solidFill>
                <a:latin typeface="Courier New" panose="02070309020205020404" pitchFamily="49" charset="0"/>
                <a:cs typeface="Courier New" panose="02070309020205020404" pitchFamily="49" charset="0"/>
              </a:rPr>
              <a:t>	</a:t>
            </a:r>
          </a:p>
          <a:p>
            <a:pPr marL="0" indent="0">
              <a:spcBef>
                <a:spcPts val="0"/>
              </a:spcBef>
              <a:buNone/>
            </a:pPr>
            <a:r>
              <a:rPr lang="en-GB" sz="1500" dirty="0">
                <a:solidFill>
                  <a:srgbClr val="FF0000"/>
                </a:solidFill>
                <a:latin typeface="Courier New" panose="02070309020205020404" pitchFamily="49" charset="0"/>
                <a:cs typeface="Courier New" panose="02070309020205020404" pitchFamily="49" charset="0"/>
              </a:rPr>
              <a:t>	</a:t>
            </a:r>
          </a:p>
          <a:p>
            <a:pPr marL="0" indent="0">
              <a:spcBef>
                <a:spcPts val="0"/>
              </a:spcBef>
              <a:buNone/>
            </a:pPr>
            <a:r>
              <a:rPr lang="en-GB" sz="1500" dirty="0">
                <a:solidFill>
                  <a:srgbClr val="FF0000"/>
                </a:solidFill>
                <a:latin typeface="Courier New" panose="02070309020205020404" pitchFamily="49" charset="0"/>
                <a:cs typeface="Courier New" panose="02070309020205020404" pitchFamily="49" charset="0"/>
              </a:rPr>
              <a:t>	</a:t>
            </a:r>
          </a:p>
          <a:p>
            <a:pPr marL="0" indent="0">
              <a:spcBef>
                <a:spcPts val="0"/>
              </a:spcBef>
              <a:buNone/>
            </a:pPr>
            <a:r>
              <a:rPr lang="en-GB" sz="1500" dirty="0">
                <a:solidFill>
                  <a:srgbClr val="FF0000"/>
                </a:solidFill>
                <a:latin typeface="Courier New" panose="02070309020205020404" pitchFamily="49" charset="0"/>
                <a:cs typeface="Courier New" panose="02070309020205020404" pitchFamily="49" charset="0"/>
              </a:rPr>
              <a:t>	@</a:t>
            </a:r>
            <a:r>
              <a:rPr lang="en-GB" sz="1500" dirty="0" err="1">
                <a:solidFill>
                  <a:srgbClr val="FF0000"/>
                </a:solidFill>
                <a:latin typeface="Courier New" panose="02070309020205020404" pitchFamily="49" charset="0"/>
                <a:cs typeface="Courier New" panose="02070309020205020404" pitchFamily="49" charset="0"/>
              </a:rPr>
              <a:t>ElementCollection</a:t>
            </a:r>
            <a:r>
              <a:rPr lang="en-GB" sz="1500" dirty="0">
                <a:solidFill>
                  <a:srgbClr val="FF0000"/>
                </a:solidFill>
                <a:latin typeface="Courier New" panose="02070309020205020404" pitchFamily="49" charset="0"/>
                <a:cs typeface="Courier New" panose="02070309020205020404" pitchFamily="49" charset="0"/>
              </a:rPr>
              <a:t> (fetch = </a:t>
            </a:r>
            <a:r>
              <a:rPr lang="en-GB" sz="1500" dirty="0" err="1">
                <a:solidFill>
                  <a:srgbClr val="FF0000"/>
                </a:solidFill>
                <a:latin typeface="Courier New" panose="02070309020205020404" pitchFamily="49" charset="0"/>
                <a:cs typeface="Courier New" panose="02070309020205020404" pitchFamily="49" charset="0"/>
              </a:rPr>
              <a:t>FetchType.EAGER</a:t>
            </a:r>
            <a:r>
              <a:rPr lang="en-GB" sz="1500" dirty="0">
                <a:solidFill>
                  <a:srgbClr val="FF0000"/>
                </a:solidFill>
                <a:latin typeface="Courier New" panose="02070309020205020404" pitchFamily="49" charset="0"/>
                <a:cs typeface="Courier New" panose="02070309020205020404" pitchFamily="49" charset="0"/>
              </a:rPr>
              <a:t>) //entity key element collection (no cascading, inverse and orphan </a:t>
            </a:r>
            <a:r>
              <a:rPr lang="en-GB" sz="1500" dirty="0" smtClean="0">
                <a:solidFill>
                  <a:srgbClr val="FF0000"/>
                </a:solidFill>
                <a:latin typeface="Courier New" panose="02070309020205020404" pitchFamily="49" charset="0"/>
                <a:cs typeface="Courier New" panose="02070309020205020404" pitchFamily="49" charset="0"/>
              </a:rPr>
              <a:t>//removal</a:t>
            </a:r>
            <a:r>
              <a:rPr lang="en-GB" sz="1500" dirty="0">
                <a:solidFill>
                  <a:srgbClr val="FF0000"/>
                </a:solidFill>
                <a:latin typeface="Courier New" panose="02070309020205020404" pitchFamily="49" charset="0"/>
                <a:cs typeface="Courier New" panose="02070309020205020404" pitchFamily="49" charset="0"/>
              </a:rPr>
              <a:t>) </a:t>
            </a:r>
          </a:p>
          <a:p>
            <a:pPr marL="0" indent="0">
              <a:spcBef>
                <a:spcPts val="0"/>
              </a:spcBef>
              <a:buNone/>
            </a:pPr>
            <a:r>
              <a:rPr lang="en-GB" sz="1500" dirty="0">
                <a:solidFill>
                  <a:srgbClr val="FF0000"/>
                </a:solidFill>
                <a:latin typeface="Courier New" panose="02070309020205020404" pitchFamily="49" charset="0"/>
                <a:cs typeface="Courier New" panose="02070309020205020404" pitchFamily="49" charset="0"/>
              </a:rPr>
              <a:t>	@</a:t>
            </a:r>
            <a:r>
              <a:rPr lang="en-GB" sz="1500" dirty="0" err="1">
                <a:solidFill>
                  <a:srgbClr val="FF0000"/>
                </a:solidFill>
                <a:latin typeface="Courier New" panose="02070309020205020404" pitchFamily="49" charset="0"/>
                <a:cs typeface="Courier New" panose="02070309020205020404" pitchFamily="49" charset="0"/>
              </a:rPr>
              <a:t>CollectionTable</a:t>
            </a:r>
            <a:r>
              <a:rPr lang="en-GB" sz="1500" dirty="0">
                <a:solidFill>
                  <a:srgbClr val="FF0000"/>
                </a:solidFill>
                <a:latin typeface="Courier New" panose="02070309020205020404" pitchFamily="49" charset="0"/>
                <a:cs typeface="Courier New" panose="02070309020205020404" pitchFamily="49" charset="0"/>
              </a:rPr>
              <a:t> (name = "</a:t>
            </a:r>
            <a:r>
              <a:rPr lang="en-GB" sz="1500" dirty="0" err="1">
                <a:solidFill>
                  <a:srgbClr val="FF0000"/>
                </a:solidFill>
                <a:latin typeface="Courier New" panose="02070309020205020404" pitchFamily="49" charset="0"/>
                <a:cs typeface="Courier New" panose="02070309020205020404" pitchFamily="49" charset="0"/>
              </a:rPr>
              <a:t>HasValidity</a:t>
            </a:r>
            <a:r>
              <a:rPr lang="en-GB" sz="1500" dirty="0">
                <a:solidFill>
                  <a:srgbClr val="FF0000"/>
                </a:solidFill>
                <a:latin typeface="Courier New" panose="02070309020205020404" pitchFamily="49" charset="0"/>
                <a:cs typeface="Courier New" panose="02070309020205020404" pitchFamily="49" charset="0"/>
              </a:rPr>
              <a:t>", </a:t>
            </a:r>
          </a:p>
          <a:p>
            <a:pPr marL="0" indent="0">
              <a:spcBef>
                <a:spcPts val="0"/>
              </a:spcBef>
              <a:buNone/>
            </a:pPr>
            <a:r>
              <a:rPr lang="en-GB" sz="1500" dirty="0">
                <a:solidFill>
                  <a:srgbClr val="FF0000"/>
                </a:solidFill>
                <a:latin typeface="Courier New" panose="02070309020205020404" pitchFamily="49" charset="0"/>
                <a:cs typeface="Courier New" panose="02070309020205020404" pitchFamily="49" charset="0"/>
              </a:rPr>
              <a:t>			</a:t>
            </a:r>
            <a:r>
              <a:rPr lang="en-GB" sz="1500" dirty="0" err="1">
                <a:solidFill>
                  <a:srgbClr val="FF0000"/>
                </a:solidFill>
                <a:latin typeface="Courier New" panose="02070309020205020404" pitchFamily="49" charset="0"/>
                <a:cs typeface="Courier New" panose="02070309020205020404" pitchFamily="49" charset="0"/>
              </a:rPr>
              <a:t>joinColumns</a:t>
            </a:r>
            <a:r>
              <a:rPr lang="en-GB" sz="1500" dirty="0">
                <a:solidFill>
                  <a:srgbClr val="FF0000"/>
                </a:solidFill>
                <a:latin typeface="Courier New" panose="02070309020205020404" pitchFamily="49" charset="0"/>
                <a:cs typeface="Courier New" panose="02070309020205020404" pitchFamily="49" charset="0"/>
              </a:rPr>
              <a:t> = @</a:t>
            </a:r>
            <a:r>
              <a:rPr lang="en-GB" sz="1500" dirty="0" err="1">
                <a:solidFill>
                  <a:srgbClr val="FF0000"/>
                </a:solidFill>
                <a:latin typeface="Courier New" panose="02070309020205020404" pitchFamily="49" charset="0"/>
                <a:cs typeface="Courier New" panose="02070309020205020404" pitchFamily="49" charset="0"/>
              </a:rPr>
              <a:t>JoinColumn</a:t>
            </a:r>
            <a:r>
              <a:rPr lang="en-GB" sz="1500" dirty="0">
                <a:solidFill>
                  <a:srgbClr val="FF0000"/>
                </a:solidFill>
                <a:latin typeface="Courier New" panose="02070309020205020404" pitchFamily="49" charset="0"/>
                <a:cs typeface="Courier New" panose="02070309020205020404" pitchFamily="49" charset="0"/>
              </a:rPr>
              <a:t>(name = "</a:t>
            </a:r>
            <a:r>
              <a:rPr lang="en-GB" sz="1500" dirty="0" err="1">
                <a:solidFill>
                  <a:srgbClr val="FF0000"/>
                </a:solidFill>
                <a:latin typeface="Courier New" panose="02070309020205020404" pitchFamily="49" charset="0"/>
                <a:cs typeface="Courier New" panose="02070309020205020404" pitchFamily="49" charset="0"/>
              </a:rPr>
              <a:t>packageID</a:t>
            </a:r>
            <a:r>
              <a:rPr lang="en-GB" sz="1500" dirty="0">
                <a:solidFill>
                  <a:srgbClr val="FF0000"/>
                </a:solidFill>
                <a:latin typeface="Courier New" panose="02070309020205020404" pitchFamily="49" charset="0"/>
                <a:cs typeface="Courier New" panose="02070309020205020404" pitchFamily="49" charset="0"/>
              </a:rPr>
              <a:t>"), schema = "</a:t>
            </a:r>
            <a:r>
              <a:rPr lang="en-GB" sz="1500" dirty="0" err="1">
                <a:solidFill>
                  <a:srgbClr val="FF0000"/>
                </a:solidFill>
                <a:latin typeface="Courier New" panose="02070309020205020404" pitchFamily="49" charset="0"/>
                <a:cs typeface="Courier New" panose="02070309020205020404" pitchFamily="49" charset="0"/>
              </a:rPr>
              <a:t>telcoServiceDB</a:t>
            </a:r>
            <a:r>
              <a:rPr lang="en-GB" sz="1500" dirty="0">
                <a:solidFill>
                  <a:srgbClr val="FF0000"/>
                </a:solidFill>
                <a:latin typeface="Courier New" panose="02070309020205020404" pitchFamily="49" charset="0"/>
                <a:cs typeface="Courier New" panose="02070309020205020404" pitchFamily="49" charset="0"/>
              </a:rPr>
              <a:t>")  </a:t>
            </a:r>
          </a:p>
          <a:p>
            <a:pPr marL="0" indent="0">
              <a:spcBef>
                <a:spcPts val="0"/>
              </a:spcBef>
              <a:buNone/>
            </a:pPr>
            <a:r>
              <a:rPr lang="en-GB" sz="1500" dirty="0">
                <a:solidFill>
                  <a:srgbClr val="FF0000"/>
                </a:solidFill>
                <a:latin typeface="Courier New" panose="02070309020205020404" pitchFamily="49" charset="0"/>
                <a:cs typeface="Courier New" panose="02070309020205020404" pitchFamily="49" charset="0"/>
              </a:rPr>
              <a:t>	@</a:t>
            </a:r>
            <a:r>
              <a:rPr lang="en-GB" sz="1500" dirty="0" err="1">
                <a:solidFill>
                  <a:srgbClr val="FF0000"/>
                </a:solidFill>
                <a:latin typeface="Courier New" panose="02070309020205020404" pitchFamily="49" charset="0"/>
                <a:cs typeface="Courier New" panose="02070309020205020404" pitchFamily="49" charset="0"/>
              </a:rPr>
              <a:t>MapKeyJoinColumn</a:t>
            </a:r>
            <a:r>
              <a:rPr lang="en-GB" sz="1500" dirty="0">
                <a:solidFill>
                  <a:srgbClr val="FF0000"/>
                </a:solidFill>
                <a:latin typeface="Courier New" panose="02070309020205020404" pitchFamily="49" charset="0"/>
                <a:cs typeface="Courier New" panose="02070309020205020404" pitchFamily="49" charset="0"/>
              </a:rPr>
              <a:t> (name = "</a:t>
            </a:r>
            <a:r>
              <a:rPr lang="en-GB" sz="1500" dirty="0" err="1">
                <a:solidFill>
                  <a:srgbClr val="FF0000"/>
                </a:solidFill>
                <a:latin typeface="Courier New" panose="02070309020205020404" pitchFamily="49" charset="0"/>
                <a:cs typeface="Courier New" panose="02070309020205020404" pitchFamily="49" charset="0"/>
              </a:rPr>
              <a:t>validityMonths</a:t>
            </a:r>
            <a:r>
              <a:rPr lang="en-GB" sz="1500" dirty="0">
                <a:solidFill>
                  <a:srgbClr val="FF0000"/>
                </a:solidFill>
                <a:latin typeface="Courier New" panose="02070309020205020404" pitchFamily="49" charset="0"/>
                <a:cs typeface="Courier New" panose="02070309020205020404" pitchFamily="49" charset="0"/>
              </a:rPr>
              <a:t>")  </a:t>
            </a:r>
          </a:p>
          <a:p>
            <a:pPr marL="0" indent="0">
              <a:spcBef>
                <a:spcPts val="0"/>
              </a:spcBef>
              <a:buNone/>
            </a:pPr>
            <a:r>
              <a:rPr lang="en-GB" sz="1500" dirty="0">
                <a:solidFill>
                  <a:srgbClr val="FF0000"/>
                </a:solidFill>
                <a:latin typeface="Courier New" panose="02070309020205020404" pitchFamily="49" charset="0"/>
                <a:cs typeface="Courier New" panose="02070309020205020404" pitchFamily="49" charset="0"/>
              </a:rPr>
              <a:t>	@Column (name = "</a:t>
            </a:r>
            <a:r>
              <a:rPr lang="en-GB" sz="1500" dirty="0" err="1">
                <a:solidFill>
                  <a:srgbClr val="FF0000"/>
                </a:solidFill>
                <a:latin typeface="Courier New" panose="02070309020205020404" pitchFamily="49" charset="0"/>
                <a:cs typeface="Courier New" panose="02070309020205020404" pitchFamily="49" charset="0"/>
              </a:rPr>
              <a:t>monthlyFee</a:t>
            </a:r>
            <a:r>
              <a:rPr lang="en-GB" sz="1500" dirty="0">
                <a:solidFill>
                  <a:srgbClr val="FF0000"/>
                </a:solidFill>
                <a:latin typeface="Courier New" panose="02070309020205020404" pitchFamily="49" charset="0"/>
                <a:cs typeface="Courier New" panose="02070309020205020404" pitchFamily="49" charset="0"/>
              </a:rPr>
              <a:t>")</a:t>
            </a:r>
          </a:p>
          <a:p>
            <a:pPr marL="0" indent="0">
              <a:spcBef>
                <a:spcPts val="0"/>
              </a:spcBef>
              <a:buNone/>
            </a:pPr>
            <a:r>
              <a:rPr lang="en-GB" sz="1500" dirty="0">
                <a:solidFill>
                  <a:srgbClr val="FF0000"/>
                </a:solidFill>
                <a:latin typeface="Courier New" panose="02070309020205020404" pitchFamily="49" charset="0"/>
                <a:cs typeface="Courier New" panose="02070309020205020404" pitchFamily="49" charset="0"/>
              </a:rPr>
              <a:t>	private Map&lt;</a:t>
            </a:r>
            <a:r>
              <a:rPr lang="en-GB" sz="1500" dirty="0" err="1">
                <a:solidFill>
                  <a:srgbClr val="FF0000"/>
                </a:solidFill>
                <a:latin typeface="Courier New" panose="02070309020205020404" pitchFamily="49" charset="0"/>
                <a:cs typeface="Courier New" panose="02070309020205020404" pitchFamily="49" charset="0"/>
              </a:rPr>
              <a:t>ValidityPeriod</a:t>
            </a:r>
            <a:r>
              <a:rPr lang="en-GB" sz="1500" dirty="0">
                <a:solidFill>
                  <a:srgbClr val="FF0000"/>
                </a:solidFill>
                <a:latin typeface="Courier New" panose="02070309020205020404" pitchFamily="49" charset="0"/>
                <a:cs typeface="Courier New" panose="02070309020205020404" pitchFamily="49" charset="0"/>
              </a:rPr>
              <a:t>, Double&gt; costs; </a:t>
            </a:r>
            <a:endParaRPr lang="en-GB" sz="1500" dirty="0" smtClean="0">
              <a:solidFill>
                <a:srgbClr val="FF0000"/>
              </a:solidFill>
              <a:latin typeface="Courier New" panose="02070309020205020404" pitchFamily="49" charset="0"/>
              <a:cs typeface="Courier New" panose="02070309020205020404" pitchFamily="49" charset="0"/>
            </a:endParaRPr>
          </a:p>
          <a:p>
            <a:pPr marL="0" indent="0">
              <a:spcBef>
                <a:spcPts val="0"/>
              </a:spcBef>
              <a:buNone/>
            </a:pPr>
            <a:endParaRPr lang="en-GB" sz="1500" dirty="0" smtClean="0">
              <a:solidFill>
                <a:srgbClr val="FF0000"/>
              </a:solidFill>
              <a:latin typeface="Courier New" panose="02070309020205020404" pitchFamily="49" charset="0"/>
              <a:cs typeface="Courier New" panose="02070309020205020404" pitchFamily="49" charset="0"/>
            </a:endParaRPr>
          </a:p>
          <a:p>
            <a:pPr marL="0" indent="0">
              <a:spcBef>
                <a:spcPts val="0"/>
              </a:spcBef>
              <a:buNone/>
            </a:pPr>
            <a:r>
              <a:rPr lang="en-GB" sz="1500" dirty="0" smtClean="0">
                <a:latin typeface="Courier New" panose="02070309020205020404" pitchFamily="49" charset="0"/>
                <a:cs typeface="Courier New" panose="02070309020205020404" pitchFamily="49" charset="0"/>
              </a:rPr>
              <a:t>//</a:t>
            </a:r>
            <a:r>
              <a:rPr lang="en-GB" sz="1500" dirty="0">
                <a:latin typeface="Courier New" panose="02070309020205020404" pitchFamily="49" charset="0"/>
                <a:cs typeface="Courier New" panose="02070309020205020404" pitchFamily="49" charset="0"/>
              </a:rPr>
              <a:t>constructor, getter and setter</a:t>
            </a:r>
          </a:p>
          <a:p>
            <a:pPr marL="0" indent="0">
              <a:spcBef>
                <a:spcPts val="0"/>
              </a:spcBef>
              <a:buNone/>
            </a:pPr>
            <a:r>
              <a:rPr lang="en-GB" sz="1500" dirty="0" smtClean="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43542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Entity </a:t>
            </a:r>
            <a:r>
              <a:rPr lang="en-GB" dirty="0" err="1" smtClean="0"/>
              <a:t>ValidityPeriod</a:t>
            </a:r>
            <a:endParaRPr lang="en-GB" dirty="0"/>
          </a:p>
        </p:txBody>
      </p:sp>
      <p:sp>
        <p:nvSpPr>
          <p:cNvPr id="5" name="Content Placeholder 4"/>
          <p:cNvSpPr>
            <a:spLocks noGrp="1"/>
          </p:cNvSpPr>
          <p:nvPr>
            <p:ph idx="1"/>
          </p:nvPr>
        </p:nvSpPr>
        <p:spPr>
          <a:xfrm>
            <a:off x="1" y="1434164"/>
            <a:ext cx="9144000" cy="5342021"/>
          </a:xfrm>
        </p:spPr>
        <p:txBody>
          <a:bodyPr>
            <a:normAutofit lnSpcReduction="10000"/>
          </a:bodyPr>
          <a:lstStyle/>
          <a:p>
            <a:pPr marL="0" indent="0">
              <a:spcBef>
                <a:spcPts val="0"/>
              </a:spcBef>
              <a:buNone/>
            </a:pPr>
            <a:r>
              <a:rPr lang="en-GB" sz="1500" dirty="0">
                <a:latin typeface="Courier New" panose="02070309020205020404" pitchFamily="49" charset="0"/>
                <a:cs typeface="Courier New" panose="02070309020205020404" pitchFamily="49" charset="0"/>
              </a:rPr>
              <a:t>package entities;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java.io.Serializable</a:t>
            </a: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javax.persistence.Entity</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javax.persistence.Id</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javax.persistence.Table</a:t>
            </a: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@Entity </a:t>
            </a:r>
          </a:p>
          <a:p>
            <a:pPr marL="0" indent="0">
              <a:spcBef>
                <a:spcPts val="0"/>
              </a:spcBef>
              <a:buNone/>
            </a:pPr>
            <a:r>
              <a:rPr lang="en-GB" sz="1500" dirty="0">
                <a:latin typeface="Courier New" panose="02070309020205020404" pitchFamily="49" charset="0"/>
                <a:cs typeface="Courier New" panose="02070309020205020404" pitchFamily="49" charset="0"/>
              </a:rPr>
              <a:t>@Table(name = "</a:t>
            </a:r>
            <a:r>
              <a:rPr lang="en-GB" sz="1500" dirty="0" err="1">
                <a:latin typeface="Courier New" panose="02070309020205020404" pitchFamily="49" charset="0"/>
                <a:cs typeface="Courier New" panose="02070309020205020404" pitchFamily="49" charset="0"/>
              </a:rPr>
              <a:t>ValidityPeriod</a:t>
            </a:r>
            <a:r>
              <a:rPr lang="en-GB" sz="1500" dirty="0">
                <a:latin typeface="Courier New" panose="02070309020205020404" pitchFamily="49" charset="0"/>
                <a:cs typeface="Courier New" panose="02070309020205020404" pitchFamily="49" charset="0"/>
              </a:rPr>
              <a:t>", schema="</a:t>
            </a:r>
            <a:r>
              <a:rPr lang="en-GB" sz="1500" dirty="0" err="1">
                <a:latin typeface="Courier New" panose="02070309020205020404" pitchFamily="49" charset="0"/>
                <a:cs typeface="Courier New" panose="02070309020205020404" pitchFamily="49" charset="0"/>
              </a:rPr>
              <a:t>telcoServiceDB</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public class </a:t>
            </a:r>
            <a:r>
              <a:rPr lang="en-GB" sz="1500" dirty="0" err="1">
                <a:latin typeface="Courier New" panose="02070309020205020404" pitchFamily="49" charset="0"/>
                <a:cs typeface="Courier New" panose="02070309020205020404" pitchFamily="49" charset="0"/>
              </a:rPr>
              <a:t>ValidityPeriod</a:t>
            </a:r>
            <a:r>
              <a:rPr lang="en-GB" sz="1500" dirty="0">
                <a:latin typeface="Courier New" panose="02070309020205020404" pitchFamily="49" charset="0"/>
                <a:cs typeface="Courier New" panose="02070309020205020404" pitchFamily="49" charset="0"/>
              </a:rPr>
              <a:t> implements Serializable {</a:t>
            </a:r>
          </a:p>
          <a:p>
            <a:pPr marL="0" indent="0">
              <a:spcBef>
                <a:spcPts val="0"/>
              </a:spcBef>
              <a:buNone/>
            </a:pPr>
            <a:r>
              <a:rPr lang="en-GB" sz="1500" dirty="0">
                <a:latin typeface="Courier New" panose="02070309020205020404" pitchFamily="49" charset="0"/>
                <a:cs typeface="Courier New" panose="02070309020205020404" pitchFamily="49" charset="0"/>
              </a:rPr>
              <a:t>	</a:t>
            </a:r>
            <a:endParaRPr lang="en-GB" sz="1500" dirty="0" smtClean="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private static final long </a:t>
            </a:r>
            <a:r>
              <a:rPr lang="en-GB" sz="1500" dirty="0" err="1">
                <a:latin typeface="Courier New" panose="02070309020205020404" pitchFamily="49" charset="0"/>
                <a:cs typeface="Courier New" panose="02070309020205020404" pitchFamily="49" charset="0"/>
              </a:rPr>
              <a:t>serialVersionUID</a:t>
            </a:r>
            <a:r>
              <a:rPr lang="en-GB" sz="1500" dirty="0">
                <a:latin typeface="Courier New" panose="02070309020205020404" pitchFamily="49" charset="0"/>
                <a:cs typeface="Courier New" panose="02070309020205020404" pitchFamily="49" charset="0"/>
              </a:rPr>
              <a:t> = 1L;</a:t>
            </a:r>
          </a:p>
          <a:p>
            <a:pPr marL="0" indent="0">
              <a:spcBef>
                <a:spcPts val="0"/>
              </a:spcBef>
              <a:buNone/>
            </a:pPr>
            <a:r>
              <a:rPr lang="en-GB" sz="1500" dirty="0" smtClean="0">
                <a:latin typeface="Courier New" panose="02070309020205020404" pitchFamily="49" charset="0"/>
                <a:cs typeface="Courier New" panose="02070309020205020404" pitchFamily="49" charset="0"/>
              </a:rPr>
              <a:t>/*</a:t>
            </a: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smtClean="0">
                <a:latin typeface="Courier New" panose="02070309020205020404" pitchFamily="49" charset="0"/>
                <a:cs typeface="Courier New" panose="02070309020205020404" pitchFamily="49" charset="0"/>
              </a:rPr>
              <a:t>*</a:t>
            </a:r>
            <a:r>
              <a:rPr lang="en-GB" sz="1500" dirty="0">
                <a:latin typeface="Courier New" panose="02070309020205020404" pitchFamily="49" charset="0"/>
                <a:cs typeface="Courier New" panose="02070309020205020404" pitchFamily="49" charset="0"/>
              </a:rPr>
              <a:t>MANYTOONE side of relationship between </a:t>
            </a:r>
            <a:r>
              <a:rPr lang="en-GB" sz="1500" dirty="0" err="1">
                <a:latin typeface="Courier New" panose="02070309020205020404" pitchFamily="49" charset="0"/>
                <a:cs typeface="Courier New" panose="02070309020205020404" pitchFamily="49" charset="0"/>
              </a:rPr>
              <a:t>ValidityPeriod</a:t>
            </a:r>
            <a:r>
              <a:rPr lang="en-GB" sz="1500" dirty="0">
                <a:latin typeface="Courier New" panose="02070309020205020404" pitchFamily="49" charset="0"/>
                <a:cs typeface="Courier New" panose="02070309020205020404" pitchFamily="49" charset="0"/>
              </a:rPr>
              <a:t> and </a:t>
            </a:r>
            <a:r>
              <a:rPr lang="en-GB" sz="1500" dirty="0" err="1" smtClean="0">
                <a:latin typeface="Courier New" panose="02070309020205020404" pitchFamily="49" charset="0"/>
                <a:cs typeface="Courier New" panose="02070309020205020404" pitchFamily="49" charset="0"/>
              </a:rPr>
              <a:t>ServicePackage</a:t>
            </a:r>
            <a:r>
              <a:rPr lang="en-GB" sz="1500" dirty="0" smtClean="0">
                <a:latin typeface="Courier New" panose="02070309020205020404" pitchFamily="49" charset="0"/>
                <a:cs typeface="Courier New" panose="02070309020205020404" pitchFamily="49" charset="0"/>
              </a:rPr>
              <a:t> </a:t>
            </a:r>
            <a:r>
              <a:rPr lang="en-GB" sz="1500" dirty="0">
                <a:latin typeface="Courier New" panose="02070309020205020404" pitchFamily="49" charset="0"/>
                <a:cs typeface="Courier New" panose="02070309020205020404" pitchFamily="49" charset="0"/>
              </a:rPr>
              <a:t>can </a:t>
            </a:r>
            <a:r>
              <a:rPr lang="en-GB" sz="1500" dirty="0" smtClean="0">
                <a:latin typeface="Courier New" panose="02070309020205020404" pitchFamily="49" charset="0"/>
                <a:cs typeface="Courier New" panose="02070309020205020404" pitchFamily="49" charset="0"/>
              </a:rPr>
              <a:t> *be </a:t>
            </a:r>
            <a:r>
              <a:rPr lang="en-GB" sz="1500" dirty="0">
                <a:latin typeface="Courier New" panose="02070309020205020404" pitchFamily="49" charset="0"/>
                <a:cs typeface="Courier New" panose="02070309020205020404" pitchFamily="49" charset="0"/>
              </a:rPr>
              <a:t>omitted because </a:t>
            </a:r>
          </a:p>
          <a:p>
            <a:pPr marL="0" indent="0">
              <a:spcBef>
                <a:spcPts val="0"/>
              </a:spcBef>
              <a:buNone/>
            </a:pPr>
            <a:r>
              <a:rPr lang="en-GB" sz="1500" dirty="0" smtClean="0">
                <a:latin typeface="Courier New" panose="02070309020205020404" pitchFamily="49" charset="0"/>
                <a:cs typeface="Courier New" panose="02070309020205020404" pitchFamily="49" charset="0"/>
              </a:rPr>
              <a:t>*</a:t>
            </a:r>
            <a:r>
              <a:rPr lang="en-GB" sz="1500" dirty="0">
                <a:latin typeface="Courier New" panose="02070309020205020404" pitchFamily="49" charset="0"/>
                <a:cs typeface="Courier New" panose="02070309020205020404" pitchFamily="49" charset="0"/>
              </a:rPr>
              <a:t>no access from a given </a:t>
            </a:r>
            <a:r>
              <a:rPr lang="en-GB" sz="1500" dirty="0" err="1">
                <a:latin typeface="Courier New" panose="02070309020205020404" pitchFamily="49" charset="0"/>
                <a:cs typeface="Courier New" panose="02070309020205020404" pitchFamily="49" charset="0"/>
              </a:rPr>
              <a:t>validityPeriod</a:t>
            </a:r>
            <a:r>
              <a:rPr lang="en-GB" sz="1500" dirty="0">
                <a:latin typeface="Courier New" panose="02070309020205020404" pitchFamily="49" charset="0"/>
                <a:cs typeface="Courier New" panose="02070309020205020404" pitchFamily="49" charset="0"/>
              </a:rPr>
              <a:t> to its associated </a:t>
            </a:r>
            <a:r>
              <a:rPr lang="en-GB" sz="1500" dirty="0" err="1">
                <a:latin typeface="Courier New" panose="02070309020205020404" pitchFamily="49" charset="0"/>
                <a:cs typeface="Courier New" panose="02070309020205020404" pitchFamily="49" charset="0"/>
              </a:rPr>
              <a:t>ServicePackages</a:t>
            </a:r>
            <a:r>
              <a:rPr lang="en-GB" sz="1500" dirty="0">
                <a:latin typeface="Courier New" panose="02070309020205020404" pitchFamily="49" charset="0"/>
                <a:cs typeface="Courier New" panose="02070309020205020404" pitchFamily="49" charset="0"/>
              </a:rPr>
              <a:t> is </a:t>
            </a:r>
            <a:r>
              <a:rPr lang="en-GB" sz="1500" dirty="0" smtClean="0">
                <a:latin typeface="Courier New" panose="02070309020205020404" pitchFamily="49" charset="0"/>
                <a:cs typeface="Courier New" panose="02070309020205020404" pitchFamily="49" charset="0"/>
              </a:rPr>
              <a:t>*done </a:t>
            </a:r>
            <a:r>
              <a:rPr lang="en-GB" sz="1500" dirty="0">
                <a:latin typeface="Courier New" panose="02070309020205020404" pitchFamily="49" charset="0"/>
                <a:cs typeface="Courier New" panose="02070309020205020404" pitchFamily="49" charset="0"/>
              </a:rPr>
              <a:t>in the application. </a:t>
            </a:r>
            <a:endParaRPr lang="en-GB" sz="1500" dirty="0" smtClean="0">
              <a:latin typeface="Courier New" panose="02070309020205020404" pitchFamily="49" charset="0"/>
              <a:cs typeface="Courier New" panose="02070309020205020404" pitchFamily="49" charset="0"/>
            </a:endParaRPr>
          </a:p>
          <a:p>
            <a:pPr marL="0" indent="0">
              <a:spcBef>
                <a:spcPts val="0"/>
              </a:spcBef>
              <a:buNone/>
            </a:pPr>
            <a:r>
              <a:rPr lang="en-GB" sz="1500" dirty="0" smtClean="0">
                <a:latin typeface="Courier New" panose="02070309020205020404" pitchFamily="49" charset="0"/>
                <a:cs typeface="Courier New" panose="02070309020205020404" pitchFamily="49" charset="0"/>
              </a:rPr>
              <a:t>*/ </a:t>
            </a: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@Id</a:t>
            </a:r>
          </a:p>
          <a:p>
            <a:pPr marL="0" indent="0">
              <a:spcBef>
                <a:spcPts val="0"/>
              </a:spcBef>
              <a:buNone/>
            </a:pPr>
            <a:r>
              <a:rPr lang="en-GB" sz="1500" dirty="0">
                <a:latin typeface="Courier New" panose="02070309020205020404" pitchFamily="49" charset="0"/>
                <a:cs typeface="Courier New" panose="02070309020205020404" pitchFamily="49" charset="0"/>
              </a:rPr>
              <a:t>	private </a:t>
            </a:r>
            <a:r>
              <a:rPr lang="en-GB" sz="1500" dirty="0" err="1">
                <a:latin typeface="Courier New" panose="02070309020205020404" pitchFamily="49" charset="0"/>
                <a:cs typeface="Courier New" panose="02070309020205020404" pitchFamily="49" charset="0"/>
              </a:rPr>
              <a:t>int</a:t>
            </a:r>
            <a:r>
              <a:rPr lang="en-GB" sz="1500" dirty="0">
                <a:latin typeface="Courier New" panose="02070309020205020404" pitchFamily="49" charset="0"/>
                <a:cs typeface="Courier New" panose="02070309020205020404" pitchFamily="49" charset="0"/>
              </a:rPr>
              <a:t> months;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a:t>
            </a:r>
            <a:r>
              <a:rPr lang="en-GB" sz="1500" dirty="0" err="1">
                <a:latin typeface="Courier New" panose="02070309020205020404" pitchFamily="49" charset="0"/>
                <a:cs typeface="Courier New" panose="02070309020205020404" pitchFamily="49" charset="0"/>
              </a:rPr>
              <a:t>ValidityPeriod</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a:t>
            </a:r>
            <a:endParaRPr lang="en-GB" sz="1500" dirty="0" smtClean="0">
              <a:latin typeface="Courier New" panose="02070309020205020404" pitchFamily="49" charset="0"/>
              <a:cs typeface="Courier New" panose="02070309020205020404" pitchFamily="49" charset="0"/>
            </a:endParaRPr>
          </a:p>
          <a:p>
            <a:pPr marL="0" indent="0">
              <a:spcBef>
                <a:spcPts val="0"/>
              </a:spcBef>
              <a:buNone/>
            </a:pPr>
            <a:r>
              <a:rPr lang="en-GB" sz="1500" dirty="0" smtClean="0">
                <a:latin typeface="Courier New" panose="02070309020205020404" pitchFamily="49" charset="0"/>
                <a:cs typeface="Courier New" panose="02070309020205020404" pitchFamily="49" charset="0"/>
              </a:rPr>
              <a:t>//</a:t>
            </a:r>
            <a:r>
              <a:rPr lang="en-GB" sz="1500" dirty="0">
                <a:latin typeface="Courier New" panose="02070309020205020404" pitchFamily="49" charset="0"/>
                <a:cs typeface="Courier New" panose="02070309020205020404" pitchFamily="49" charset="0"/>
              </a:rPr>
              <a:t>constructor, getter and setter</a:t>
            </a:r>
          </a:p>
          <a:p>
            <a:pPr marL="0" indent="0">
              <a:spcBef>
                <a:spcPts val="0"/>
              </a:spcBef>
              <a:buNone/>
            </a:pPr>
            <a:r>
              <a:rPr lang="en-GB" sz="1500" dirty="0" smtClean="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277528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Functional analysis of the interaction</a:t>
            </a:r>
          </a:p>
        </p:txBody>
      </p:sp>
      <p:sp>
        <p:nvSpPr>
          <p:cNvPr id="5" name="Content Placeholder 4"/>
          <p:cNvSpPr>
            <a:spLocks noGrp="1"/>
          </p:cNvSpPr>
          <p:nvPr>
            <p:ph idx="1"/>
          </p:nvPr>
        </p:nvSpPr>
        <p:spPr/>
        <p:txBody>
          <a:bodyPr/>
          <a:lstStyle/>
          <a:p>
            <a:r>
              <a:rPr lang="it-IT" dirty="0"/>
              <a:t>Describe the interaction diagrams of the application using any graphical notation (e.g., IFML or similar --- www.ifmledit.org) or a textual notation (see next slides)</a:t>
            </a:r>
          </a:p>
        </p:txBody>
      </p:sp>
    </p:spTree>
    <p:extLst>
      <p:ext uri="{BB962C8B-B14F-4D97-AF65-F5344CB8AC3E}">
        <p14:creationId xmlns:p14="http://schemas.microsoft.com/office/powerpoint/2010/main" val="1320076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Example of diagram</a:t>
            </a:r>
          </a:p>
        </p:txBody>
      </p:sp>
      <p:sp>
        <p:nvSpPr>
          <p:cNvPr id="4" name="Google Shape;197;p33"/>
          <p:cNvSpPr/>
          <p:nvPr/>
        </p:nvSpPr>
        <p:spPr>
          <a:xfrm>
            <a:off x="323525" y="2753184"/>
            <a:ext cx="2808300" cy="1508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LOGIN PAGE</a:t>
            </a:r>
            <a:endParaRPr sz="1800">
              <a:solidFill>
                <a:schemeClr val="dk1"/>
              </a:solidFill>
              <a:latin typeface="Calibri"/>
              <a:ea typeface="Calibri"/>
              <a:cs typeface="Calibri"/>
              <a:sym typeface="Calibri"/>
            </a:endParaRPr>
          </a:p>
        </p:txBody>
      </p:sp>
      <p:sp>
        <p:nvSpPr>
          <p:cNvPr id="5" name="Google Shape;198;p33"/>
          <p:cNvSpPr/>
          <p:nvPr/>
        </p:nvSpPr>
        <p:spPr>
          <a:xfrm>
            <a:off x="467444" y="3133360"/>
            <a:ext cx="1836300" cy="8604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Login form</a:t>
            </a:r>
            <a:br>
              <a:rPr lang="es-419" sz="1800">
                <a:solidFill>
                  <a:schemeClr val="dk1"/>
                </a:solidFill>
                <a:latin typeface="Calibri"/>
                <a:ea typeface="Calibri"/>
                <a:cs typeface="Calibri"/>
                <a:sym typeface="Calibri"/>
              </a:rPr>
            </a:br>
            <a:r>
              <a:rPr lang="es-419" sz="1800">
                <a:solidFill>
                  <a:schemeClr val="dk1"/>
                </a:solidFill>
                <a:latin typeface="Calibri"/>
                <a:ea typeface="Calibri"/>
                <a:cs typeface="Calibri"/>
                <a:sym typeface="Calibri"/>
              </a:rPr>
              <a:t>[field: username</a:t>
            </a:r>
            <a:endParaRPr/>
          </a:p>
          <a:p>
            <a:pPr marL="0" marR="0" lvl="0" indent="0" algn="ctr" rtl="0">
              <a:spcBef>
                <a:spcPts val="0"/>
              </a:spcBef>
              <a:spcAft>
                <a:spcPts val="0"/>
              </a:spcAft>
              <a:buNone/>
            </a:pPr>
            <a:r>
              <a:rPr lang="es-419" sz="1800">
                <a:solidFill>
                  <a:schemeClr val="dk1"/>
                </a:solidFill>
                <a:latin typeface="Calibri"/>
                <a:ea typeface="Calibri"/>
                <a:cs typeface="Calibri"/>
                <a:sym typeface="Calibri"/>
              </a:rPr>
              <a:t>field: password]</a:t>
            </a:r>
            <a:endParaRPr sz="1800">
              <a:solidFill>
                <a:schemeClr val="dk1"/>
              </a:solidFill>
              <a:latin typeface="Calibri"/>
              <a:ea typeface="Calibri"/>
              <a:cs typeface="Calibri"/>
              <a:sym typeface="Calibri"/>
            </a:endParaRPr>
          </a:p>
        </p:txBody>
      </p:sp>
      <p:sp>
        <p:nvSpPr>
          <p:cNvPr id="6" name="Google Shape;199;p33"/>
          <p:cNvSpPr/>
          <p:nvPr/>
        </p:nvSpPr>
        <p:spPr>
          <a:xfrm>
            <a:off x="5755392" y="4499999"/>
            <a:ext cx="2520300" cy="12960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HOME</a:t>
            </a:r>
            <a:endParaRPr sz="1800">
              <a:solidFill>
                <a:schemeClr val="dk1"/>
              </a:solidFill>
              <a:latin typeface="Calibri"/>
              <a:ea typeface="Calibri"/>
              <a:cs typeface="Calibri"/>
              <a:sym typeface="Calibri"/>
            </a:endParaRPr>
          </a:p>
        </p:txBody>
      </p:sp>
      <p:sp>
        <p:nvSpPr>
          <p:cNvPr id="7" name="Google Shape;200;p33"/>
          <p:cNvSpPr/>
          <p:nvPr/>
        </p:nvSpPr>
        <p:spPr>
          <a:xfrm>
            <a:off x="2195736" y="3342674"/>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8" name="Google Shape;201;p33"/>
          <p:cNvCxnSpPr>
            <a:stCxn id="14" idx="2"/>
            <a:endCxn id="20" idx="5"/>
          </p:cNvCxnSpPr>
          <p:nvPr/>
        </p:nvCxnSpPr>
        <p:spPr>
          <a:xfrm rot="10800000" flipH="1">
            <a:off x="4726678" y="3456447"/>
            <a:ext cx="1599000" cy="5700"/>
          </a:xfrm>
          <a:prstGeom prst="bentConnector3">
            <a:avLst>
              <a:gd name="adj1" fmla="val 5000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Google Shape;204;p33"/>
          <p:cNvSpPr txBox="1"/>
          <p:nvPr/>
        </p:nvSpPr>
        <p:spPr>
          <a:xfrm>
            <a:off x="2328286" y="3622457"/>
            <a:ext cx="832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err="1">
                <a:solidFill>
                  <a:schemeClr val="dk1"/>
                </a:solidFill>
                <a:latin typeface="Calibri"/>
                <a:ea typeface="Calibri"/>
                <a:cs typeface="Calibri"/>
                <a:sym typeface="Calibri"/>
              </a:rPr>
              <a:t>submit</a:t>
            </a:r>
            <a:endParaRPr sz="1800" dirty="0">
              <a:solidFill>
                <a:schemeClr val="dk1"/>
              </a:solidFill>
              <a:latin typeface="Calibri"/>
              <a:ea typeface="Calibri"/>
              <a:cs typeface="Calibri"/>
              <a:sym typeface="Calibri"/>
            </a:endParaRPr>
          </a:p>
        </p:txBody>
      </p:sp>
      <p:cxnSp>
        <p:nvCxnSpPr>
          <p:cNvPr id="10" name="Google Shape;205;p33"/>
          <p:cNvCxnSpPr>
            <a:stCxn id="17" idx="4"/>
            <a:endCxn id="4" idx="2"/>
          </p:cNvCxnSpPr>
          <p:nvPr/>
        </p:nvCxnSpPr>
        <p:spPr>
          <a:xfrm rot="5400000">
            <a:off x="2501896" y="3127908"/>
            <a:ext cx="359700" cy="1908300"/>
          </a:xfrm>
          <a:prstGeom prst="bentConnector3">
            <a:avLst>
              <a:gd name="adj1" fmla="val 166194"/>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1" name="Google Shape;207;p33"/>
          <p:cNvSpPr txBox="1"/>
          <p:nvPr/>
        </p:nvSpPr>
        <p:spPr>
          <a:xfrm>
            <a:off x="755575" y="4505860"/>
            <a:ext cx="24888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err="1">
                <a:solidFill>
                  <a:schemeClr val="dk1"/>
                </a:solidFill>
                <a:latin typeface="Calibri"/>
                <a:ea typeface="Calibri"/>
                <a:cs typeface="Calibri"/>
                <a:sym typeface="Calibri"/>
              </a:rPr>
              <a:t>wrong</a:t>
            </a:r>
            <a:r>
              <a:rPr lang="es-419" sz="1800" dirty="0">
                <a:solidFill>
                  <a:schemeClr val="dk1"/>
                </a:solidFill>
                <a:latin typeface="Calibri"/>
                <a:ea typeface="Calibri"/>
                <a:cs typeface="Calibri"/>
                <a:sym typeface="Calibri"/>
              </a:rPr>
              <a:t> </a:t>
            </a:r>
            <a:r>
              <a:rPr lang="es-419" sz="1800" dirty="0" err="1">
                <a:solidFill>
                  <a:schemeClr val="dk1"/>
                </a:solidFill>
                <a:latin typeface="Calibri"/>
                <a:ea typeface="Calibri"/>
                <a:cs typeface="Calibri"/>
                <a:sym typeface="Calibri"/>
              </a:rPr>
              <a:t>user</a:t>
            </a:r>
            <a:r>
              <a:rPr lang="es-419" sz="1800" dirty="0">
                <a:solidFill>
                  <a:schemeClr val="dk1"/>
                </a:solidFill>
                <a:latin typeface="Calibri"/>
                <a:ea typeface="Calibri"/>
                <a:cs typeface="Calibri"/>
                <a:sym typeface="Calibri"/>
              </a:rPr>
              <a:t> + </a:t>
            </a:r>
            <a:r>
              <a:rPr lang="es-419" sz="1800" dirty="0" err="1">
                <a:solidFill>
                  <a:schemeClr val="dk1"/>
                </a:solidFill>
                <a:latin typeface="Calibri"/>
                <a:ea typeface="Calibri"/>
                <a:cs typeface="Calibri"/>
                <a:sym typeface="Calibri"/>
              </a:rPr>
              <a:t>pswd</a:t>
            </a:r>
            <a:endParaRPr sz="1800" dirty="0">
              <a:solidFill>
                <a:schemeClr val="dk1"/>
              </a:solidFill>
              <a:latin typeface="Calibri"/>
              <a:ea typeface="Calibri"/>
              <a:cs typeface="Calibri"/>
              <a:sym typeface="Calibri"/>
            </a:endParaRPr>
          </a:p>
        </p:txBody>
      </p:sp>
      <p:sp>
        <p:nvSpPr>
          <p:cNvPr id="12" name="Google Shape;208;p33"/>
          <p:cNvSpPr txBox="1"/>
          <p:nvPr/>
        </p:nvSpPr>
        <p:spPr>
          <a:xfrm>
            <a:off x="3641255" y="2813863"/>
            <a:ext cx="2186700" cy="307800"/>
          </a:xfrm>
          <a:prstGeom prst="rect">
            <a:avLst/>
          </a:prstGeom>
          <a:solidFill>
            <a:schemeClr val="lt1"/>
          </a:solidFill>
          <a:ln w="25400" cap="flat" cmpd="sng">
            <a:no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600" dirty="0" err="1">
                <a:solidFill>
                  <a:schemeClr val="dk1"/>
                </a:solidFill>
                <a:latin typeface="Calibri"/>
                <a:ea typeface="Calibri"/>
                <a:cs typeface="Calibri"/>
                <a:sym typeface="Calibri"/>
              </a:rPr>
              <a:t>username</a:t>
            </a:r>
            <a:r>
              <a:rPr lang="es-419" sz="1600" dirty="0">
                <a:solidFill>
                  <a:schemeClr val="dk1"/>
                </a:solidFill>
                <a:latin typeface="Calibri"/>
                <a:ea typeface="Calibri"/>
                <a:cs typeface="Calibri"/>
                <a:sym typeface="Calibri"/>
              </a:rPr>
              <a:t>, </a:t>
            </a:r>
            <a:r>
              <a:rPr lang="es-419" sz="1600" dirty="0" err="1">
                <a:solidFill>
                  <a:schemeClr val="dk1"/>
                </a:solidFill>
                <a:latin typeface="Calibri"/>
                <a:ea typeface="Calibri"/>
                <a:cs typeface="Calibri"/>
                <a:sym typeface="Calibri"/>
              </a:rPr>
              <a:t>password</a:t>
            </a:r>
            <a:endParaRPr sz="1600" dirty="0">
              <a:solidFill>
                <a:schemeClr val="dk1"/>
              </a:solidFill>
              <a:latin typeface="Calibri"/>
              <a:ea typeface="Calibri"/>
              <a:cs typeface="Calibri"/>
              <a:sym typeface="Calibri"/>
            </a:endParaRPr>
          </a:p>
        </p:txBody>
      </p:sp>
      <p:cxnSp>
        <p:nvCxnSpPr>
          <p:cNvPr id="13" name="Google Shape;209;p33"/>
          <p:cNvCxnSpPr/>
          <p:nvPr/>
        </p:nvCxnSpPr>
        <p:spPr>
          <a:xfrm flipH="1">
            <a:off x="3185250" y="2890382"/>
            <a:ext cx="472500" cy="558300"/>
          </a:xfrm>
          <a:prstGeom prst="straightConnector1">
            <a:avLst/>
          </a:prstGeom>
          <a:noFill/>
          <a:ln w="9525" cap="flat" cmpd="sng">
            <a:solidFill>
              <a:srgbClr val="4A7DBA"/>
            </a:solidFill>
            <a:prstDash val="solid"/>
            <a:round/>
            <a:headEnd type="none" w="sm" len="sm"/>
            <a:tailEnd type="none" w="sm" len="sm"/>
          </a:ln>
        </p:spPr>
      </p:cxnSp>
      <p:sp>
        <p:nvSpPr>
          <p:cNvPr id="14" name="Google Shape;202;p33"/>
          <p:cNvSpPr/>
          <p:nvPr/>
        </p:nvSpPr>
        <p:spPr>
          <a:xfrm>
            <a:off x="3419872" y="3216763"/>
            <a:ext cx="1368152" cy="490769"/>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Check</a:t>
            </a:r>
            <a:br>
              <a:rPr lang="es-419" sz="1800">
                <a:solidFill>
                  <a:schemeClr val="dk1"/>
                </a:solidFill>
                <a:latin typeface="Calibri"/>
                <a:ea typeface="Calibri"/>
                <a:cs typeface="Calibri"/>
                <a:sym typeface="Calibri"/>
              </a:rPr>
            </a:br>
            <a:r>
              <a:rPr lang="es-419" sz="1800">
                <a:solidFill>
                  <a:schemeClr val="dk1"/>
                </a:solidFill>
                <a:latin typeface="Calibri"/>
                <a:ea typeface="Calibri"/>
                <a:cs typeface="Calibri"/>
                <a:sym typeface="Calibri"/>
              </a:rPr>
              <a:t>Login</a:t>
            </a:r>
            <a:endParaRPr sz="1800">
              <a:solidFill>
                <a:schemeClr val="dk1"/>
              </a:solidFill>
              <a:latin typeface="Calibri"/>
              <a:ea typeface="Calibri"/>
              <a:cs typeface="Calibri"/>
              <a:sym typeface="Calibri"/>
            </a:endParaRPr>
          </a:p>
        </p:txBody>
      </p:sp>
      <p:cxnSp>
        <p:nvCxnSpPr>
          <p:cNvPr id="15" name="Google Shape;210;p33"/>
          <p:cNvCxnSpPr>
            <a:stCxn id="7" idx="6"/>
            <a:endCxn id="14" idx="5"/>
          </p:cNvCxnSpPr>
          <p:nvPr/>
        </p:nvCxnSpPr>
        <p:spPr>
          <a:xfrm>
            <a:off x="2483768" y="3450686"/>
            <a:ext cx="997500" cy="11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6" name="Google Shape;211;p33"/>
          <p:cNvSpPr/>
          <p:nvPr/>
        </p:nvSpPr>
        <p:spPr>
          <a:xfrm>
            <a:off x="4572000" y="3383496"/>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 name="Google Shape;206;p33"/>
          <p:cNvSpPr/>
          <p:nvPr/>
        </p:nvSpPr>
        <p:spPr>
          <a:xfrm>
            <a:off x="3491880" y="3686184"/>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 name="Google Shape;212;p33"/>
          <p:cNvSpPr txBox="1"/>
          <p:nvPr/>
        </p:nvSpPr>
        <p:spPr>
          <a:xfrm>
            <a:off x="4788029" y="3599524"/>
            <a:ext cx="15519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user -&gt; session</a:t>
            </a:r>
            <a:endParaRPr sz="1800">
              <a:solidFill>
                <a:schemeClr val="dk1"/>
              </a:solidFill>
              <a:latin typeface="Calibri"/>
              <a:ea typeface="Calibri"/>
              <a:cs typeface="Calibri"/>
              <a:sym typeface="Calibri"/>
            </a:endParaRPr>
          </a:p>
        </p:txBody>
      </p:sp>
      <p:cxnSp>
        <p:nvCxnSpPr>
          <p:cNvPr id="19" name="Google Shape;213;p33"/>
          <p:cNvCxnSpPr>
            <a:stCxn id="20" idx="2"/>
            <a:endCxn id="6" idx="0"/>
          </p:cNvCxnSpPr>
          <p:nvPr/>
        </p:nvCxnSpPr>
        <p:spPr>
          <a:xfrm flipH="1">
            <a:off x="7015400" y="3456382"/>
            <a:ext cx="868500" cy="1043700"/>
          </a:xfrm>
          <a:prstGeom prst="bentConnector4">
            <a:avLst>
              <a:gd name="adj1" fmla="val -34482"/>
              <a:gd name="adj2" fmla="val 6175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0" name="Google Shape;203;p33"/>
          <p:cNvSpPr/>
          <p:nvPr/>
        </p:nvSpPr>
        <p:spPr>
          <a:xfrm>
            <a:off x="6264350" y="3210982"/>
            <a:ext cx="1680900"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GoToHome</a:t>
            </a:r>
            <a:endParaRPr sz="1800">
              <a:solidFill>
                <a:schemeClr val="dk1"/>
              </a:solidFill>
              <a:latin typeface="Calibri"/>
              <a:ea typeface="Calibri"/>
              <a:cs typeface="Calibri"/>
              <a:sym typeface="Calibri"/>
            </a:endParaRPr>
          </a:p>
        </p:txBody>
      </p:sp>
      <p:sp>
        <p:nvSpPr>
          <p:cNvPr id="21" name="Google Shape;214;p33"/>
          <p:cNvSpPr txBox="1"/>
          <p:nvPr/>
        </p:nvSpPr>
        <p:spPr>
          <a:xfrm>
            <a:off x="7105354" y="4132699"/>
            <a:ext cx="15519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missions</a:t>
            </a:r>
            <a:endParaRPr sz="1800">
              <a:solidFill>
                <a:schemeClr val="dk1"/>
              </a:solidFill>
              <a:latin typeface="Calibri"/>
              <a:ea typeface="Calibri"/>
              <a:cs typeface="Calibri"/>
              <a:sym typeface="Calibri"/>
            </a:endParaRPr>
          </a:p>
        </p:txBody>
      </p:sp>
      <p:cxnSp>
        <p:nvCxnSpPr>
          <p:cNvPr id="23" name="Straight Arrow Connector 22"/>
          <p:cNvCxnSpPr>
            <a:stCxn id="24" idx="1"/>
          </p:cNvCxnSpPr>
          <p:nvPr/>
        </p:nvCxnSpPr>
        <p:spPr>
          <a:xfrm flipH="1">
            <a:off x="1905802" y="2096513"/>
            <a:ext cx="838584" cy="1036847"/>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2744386" y="1911847"/>
            <a:ext cx="1992981" cy="369332"/>
          </a:xfrm>
          <a:prstGeom prst="rect">
            <a:avLst/>
          </a:prstGeom>
          <a:noFill/>
        </p:spPr>
        <p:txBody>
          <a:bodyPr wrap="none" rtlCol="0">
            <a:spAutoFit/>
          </a:bodyPr>
          <a:lstStyle/>
          <a:p>
            <a:r>
              <a:rPr lang="it-IT" dirty="0"/>
              <a:t>PAGE COMPONENT</a:t>
            </a:r>
          </a:p>
        </p:txBody>
      </p:sp>
      <p:cxnSp>
        <p:nvCxnSpPr>
          <p:cNvPr id="26" name="Straight Arrow Connector 25"/>
          <p:cNvCxnSpPr>
            <a:stCxn id="27" idx="1"/>
          </p:cNvCxnSpPr>
          <p:nvPr/>
        </p:nvCxnSpPr>
        <p:spPr>
          <a:xfrm flipH="1">
            <a:off x="1357163" y="1565518"/>
            <a:ext cx="1529998" cy="1187666"/>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7" name="TextBox 26"/>
          <p:cNvSpPr txBox="1"/>
          <p:nvPr/>
        </p:nvSpPr>
        <p:spPr>
          <a:xfrm>
            <a:off x="2887161" y="1380852"/>
            <a:ext cx="675762" cy="369332"/>
          </a:xfrm>
          <a:prstGeom prst="rect">
            <a:avLst/>
          </a:prstGeom>
          <a:noFill/>
        </p:spPr>
        <p:txBody>
          <a:bodyPr wrap="square" rtlCol="0">
            <a:spAutoFit/>
          </a:bodyPr>
          <a:lstStyle/>
          <a:p>
            <a:r>
              <a:rPr lang="it-IT" dirty="0"/>
              <a:t>PAGE</a:t>
            </a:r>
          </a:p>
        </p:txBody>
      </p:sp>
      <p:cxnSp>
        <p:nvCxnSpPr>
          <p:cNvPr id="30" name="Straight Arrow Connector 29"/>
          <p:cNvCxnSpPr>
            <a:stCxn id="31" idx="1"/>
          </p:cNvCxnSpPr>
          <p:nvPr/>
        </p:nvCxnSpPr>
        <p:spPr>
          <a:xfrm flipH="1">
            <a:off x="2406316" y="2394897"/>
            <a:ext cx="790457" cy="946194"/>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1" name="TextBox 30"/>
          <p:cNvSpPr txBox="1"/>
          <p:nvPr/>
        </p:nvSpPr>
        <p:spPr>
          <a:xfrm>
            <a:off x="3196773" y="2210231"/>
            <a:ext cx="801823" cy="369332"/>
          </a:xfrm>
          <a:prstGeom prst="rect">
            <a:avLst/>
          </a:prstGeom>
          <a:noFill/>
        </p:spPr>
        <p:txBody>
          <a:bodyPr wrap="none" rtlCol="0">
            <a:spAutoFit/>
          </a:bodyPr>
          <a:lstStyle/>
          <a:p>
            <a:r>
              <a:rPr lang="it-IT" dirty="0"/>
              <a:t>EVENT</a:t>
            </a:r>
          </a:p>
        </p:txBody>
      </p:sp>
      <p:cxnSp>
        <p:nvCxnSpPr>
          <p:cNvPr id="33" name="Straight Arrow Connector 32"/>
          <p:cNvCxnSpPr>
            <a:stCxn id="34" idx="1"/>
          </p:cNvCxnSpPr>
          <p:nvPr/>
        </p:nvCxnSpPr>
        <p:spPr>
          <a:xfrm flipH="1">
            <a:off x="6670320" y="2491149"/>
            <a:ext cx="655704" cy="656671"/>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4" name="TextBox 33"/>
          <p:cNvSpPr txBox="1"/>
          <p:nvPr/>
        </p:nvSpPr>
        <p:spPr>
          <a:xfrm>
            <a:off x="7326024" y="2306483"/>
            <a:ext cx="911916" cy="369332"/>
          </a:xfrm>
          <a:prstGeom prst="rect">
            <a:avLst/>
          </a:prstGeom>
          <a:noFill/>
        </p:spPr>
        <p:txBody>
          <a:bodyPr wrap="none" rtlCol="0">
            <a:spAutoFit/>
          </a:bodyPr>
          <a:lstStyle/>
          <a:p>
            <a:r>
              <a:rPr lang="it-IT" dirty="0"/>
              <a:t>ACTION</a:t>
            </a:r>
          </a:p>
        </p:txBody>
      </p:sp>
      <p:cxnSp>
        <p:nvCxnSpPr>
          <p:cNvPr id="35" name="Straight Arrow Connector 34"/>
          <p:cNvCxnSpPr>
            <a:stCxn id="36" idx="1"/>
          </p:cNvCxnSpPr>
          <p:nvPr/>
        </p:nvCxnSpPr>
        <p:spPr>
          <a:xfrm flipH="1">
            <a:off x="5755392" y="2096513"/>
            <a:ext cx="800608" cy="1352169"/>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6" name="TextBox 35"/>
          <p:cNvSpPr txBox="1"/>
          <p:nvPr/>
        </p:nvSpPr>
        <p:spPr>
          <a:xfrm>
            <a:off x="6556000" y="1911847"/>
            <a:ext cx="1378134" cy="369332"/>
          </a:xfrm>
          <a:prstGeom prst="rect">
            <a:avLst/>
          </a:prstGeom>
          <a:noFill/>
        </p:spPr>
        <p:txBody>
          <a:bodyPr wrap="none" rtlCol="0">
            <a:spAutoFit/>
          </a:bodyPr>
          <a:lstStyle/>
          <a:p>
            <a:r>
              <a:rPr lang="it-IT" dirty="0"/>
              <a:t>NAVIGATION</a:t>
            </a:r>
          </a:p>
        </p:txBody>
      </p:sp>
    </p:spTree>
    <p:extLst>
      <p:ext uri="{BB962C8B-B14F-4D97-AF65-F5344CB8AC3E}">
        <p14:creationId xmlns:p14="http://schemas.microsoft.com/office/powerpoint/2010/main" val="21007773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Example of textual notation</a:t>
            </a:r>
          </a:p>
        </p:txBody>
      </p:sp>
      <p:sp>
        <p:nvSpPr>
          <p:cNvPr id="5" name="Content Placeholder 4"/>
          <p:cNvSpPr>
            <a:spLocks noGrp="1"/>
          </p:cNvSpPr>
          <p:nvPr>
            <p:ph idx="1"/>
          </p:nvPr>
        </p:nvSpPr>
        <p:spPr>
          <a:xfrm>
            <a:off x="211756" y="1386038"/>
            <a:ext cx="8855242" cy="5236143"/>
          </a:xfrm>
        </p:spPr>
        <p:txBody>
          <a:bodyPr>
            <a:normAutofit fontScale="70000" lnSpcReduction="20000"/>
          </a:bodyPr>
          <a:lstStyle/>
          <a:p>
            <a:r>
              <a:rPr lang="en-GB" dirty="0"/>
              <a:t>A Web application allows the management of travel expenses. After </a:t>
            </a:r>
            <a:r>
              <a:rPr lang="en-GB" dirty="0">
                <a:solidFill>
                  <a:srgbClr val="C00000"/>
                </a:solidFill>
              </a:rPr>
              <a:t>logging in</a:t>
            </a:r>
            <a:r>
              <a:rPr lang="en-GB" dirty="0"/>
              <a:t>, the user </a:t>
            </a:r>
            <a:r>
              <a:rPr lang="en-GB" dirty="0">
                <a:solidFill>
                  <a:srgbClr val="0070C0"/>
                </a:solidFill>
              </a:rPr>
              <a:t>accesses</a:t>
            </a:r>
            <a:r>
              <a:rPr lang="en-GB" dirty="0"/>
              <a:t> a </a:t>
            </a:r>
            <a:r>
              <a:rPr lang="en-GB" dirty="0">
                <a:solidFill>
                  <a:srgbClr val="FF0000"/>
                </a:solidFill>
              </a:rPr>
              <a:t>HOME</a:t>
            </a:r>
            <a:r>
              <a:rPr lang="en-GB" dirty="0"/>
              <a:t> </a:t>
            </a:r>
            <a:r>
              <a:rPr lang="en-GB" dirty="0">
                <a:solidFill>
                  <a:srgbClr val="FF0000"/>
                </a:solidFill>
              </a:rPr>
              <a:t>page</a:t>
            </a:r>
            <a:r>
              <a:rPr lang="en-GB" dirty="0"/>
              <a:t> where there is a </a:t>
            </a:r>
            <a:r>
              <a:rPr lang="en-GB" dirty="0">
                <a:solidFill>
                  <a:srgbClr val="00B050"/>
                </a:solidFill>
              </a:rPr>
              <a:t>list of travel missions</a:t>
            </a:r>
            <a:r>
              <a:rPr lang="en-GB" dirty="0"/>
              <a:t>; a mission belongs to a user and has a date, a place, a description, a number of days of duration, and a status ("open", "finalized", "closed"). The list shows the date and place of the missions, which are sorted by date in descending order. On the HOME page there is a </a:t>
            </a:r>
            <a:r>
              <a:rPr lang="en-GB" dirty="0">
                <a:solidFill>
                  <a:srgbClr val="00B050"/>
                </a:solidFill>
              </a:rPr>
              <a:t>form</a:t>
            </a:r>
            <a:r>
              <a:rPr lang="en-GB" dirty="0"/>
              <a:t>, with which the user can </a:t>
            </a:r>
            <a:r>
              <a:rPr lang="en-GB" dirty="0">
                <a:solidFill>
                  <a:srgbClr val="C00000"/>
                </a:solidFill>
              </a:rPr>
              <a:t>create a new mission</a:t>
            </a:r>
            <a:r>
              <a:rPr lang="en-GB" dirty="0"/>
              <a:t>, by entering all the data, which are mandatory. A new mission is always in the "open" state. After creating a mission, one is returned to the HOME page. When the user </a:t>
            </a:r>
            <a:r>
              <a:rPr lang="en-GB" dirty="0">
                <a:solidFill>
                  <a:srgbClr val="0070C0"/>
                </a:solidFill>
              </a:rPr>
              <a:t>selects a mission </a:t>
            </a:r>
            <a:r>
              <a:rPr lang="en-GB" dirty="0"/>
              <a:t>in the list, a </a:t>
            </a:r>
            <a:r>
              <a:rPr lang="en-GB" dirty="0">
                <a:solidFill>
                  <a:srgbClr val="FF0000"/>
                </a:solidFill>
              </a:rPr>
              <a:t>DETAIL_MISSION page </a:t>
            </a:r>
            <a:r>
              <a:rPr lang="en-GB" dirty="0"/>
              <a:t>appears, showing </a:t>
            </a:r>
            <a:r>
              <a:rPr lang="en-GB" dirty="0">
                <a:solidFill>
                  <a:srgbClr val="00B050"/>
                </a:solidFill>
              </a:rPr>
              <a:t>all the mission data</a:t>
            </a:r>
            <a:r>
              <a:rPr lang="en-GB" dirty="0"/>
              <a:t>. If the mission is in the "open" state, a </a:t>
            </a:r>
            <a:r>
              <a:rPr lang="en-GB" dirty="0">
                <a:solidFill>
                  <a:srgbClr val="00B050"/>
                </a:solidFill>
              </a:rPr>
              <a:t>form</a:t>
            </a:r>
            <a:r>
              <a:rPr lang="en-GB" dirty="0"/>
              <a:t> appears for entering the expenses incurred during the mission; the form contains three fields: food costs, accommodation costs, transport costs. </a:t>
            </a:r>
            <a:r>
              <a:rPr lang="en-GB" dirty="0">
                <a:solidFill>
                  <a:srgbClr val="0070C0"/>
                </a:solidFill>
              </a:rPr>
              <a:t>Sending the form data </a:t>
            </a:r>
            <a:r>
              <a:rPr lang="en-GB" dirty="0"/>
              <a:t>causes the </a:t>
            </a:r>
            <a:r>
              <a:rPr lang="en-GB" dirty="0">
                <a:solidFill>
                  <a:srgbClr val="C00000"/>
                </a:solidFill>
              </a:rPr>
              <a:t>mission status to change </a:t>
            </a:r>
            <a:r>
              <a:rPr lang="en-GB" dirty="0"/>
              <a:t>from "open " to  “finalized ",  and the return to the DETAIL_MISSION page. If the mission is in the "finalized“ status, a </a:t>
            </a:r>
            <a:r>
              <a:rPr lang="en-GB" dirty="0">
                <a:solidFill>
                  <a:srgbClr val="00B050"/>
                </a:solidFill>
              </a:rPr>
              <a:t>"close“ button </a:t>
            </a:r>
            <a:r>
              <a:rPr lang="en-GB" dirty="0"/>
              <a:t>appears which the user </a:t>
            </a:r>
            <a:r>
              <a:rPr lang="en-GB" dirty="0">
                <a:solidFill>
                  <a:srgbClr val="0070C0"/>
                </a:solidFill>
              </a:rPr>
              <a:t>can click </a:t>
            </a:r>
            <a:r>
              <a:rPr lang="en-GB" dirty="0"/>
              <a:t>to report that he has received the reimbursement of expenses; this causes the </a:t>
            </a:r>
            <a:r>
              <a:rPr lang="en-GB" dirty="0">
                <a:solidFill>
                  <a:srgbClr val="C00000"/>
                </a:solidFill>
              </a:rPr>
              <a:t>mission status to change </a:t>
            </a:r>
            <a:r>
              <a:rPr lang="en-GB" dirty="0"/>
              <a:t>from "finalized" to "closed" and the return to the DETAIL_MISSION page. If the mission is in the "closed" status, the DETAIL_MISSION page shows mission data also the value of the three types of expenditure. </a:t>
            </a:r>
          </a:p>
          <a:p>
            <a:r>
              <a:rPr lang="en-GB" dirty="0">
                <a:solidFill>
                  <a:srgbClr val="FF0000"/>
                </a:solidFill>
              </a:rPr>
              <a:t>Pages (views)</a:t>
            </a:r>
            <a:r>
              <a:rPr lang="en-GB" dirty="0"/>
              <a:t>, </a:t>
            </a:r>
            <a:r>
              <a:rPr lang="en-GB" dirty="0">
                <a:solidFill>
                  <a:srgbClr val="00B050"/>
                </a:solidFill>
              </a:rPr>
              <a:t>view components</a:t>
            </a:r>
            <a:r>
              <a:rPr lang="en-GB" dirty="0"/>
              <a:t>, </a:t>
            </a:r>
            <a:r>
              <a:rPr lang="en-GB" dirty="0">
                <a:solidFill>
                  <a:srgbClr val="0070C0"/>
                </a:solidFill>
              </a:rPr>
              <a:t>events</a:t>
            </a:r>
            <a:r>
              <a:rPr lang="en-GB" dirty="0"/>
              <a:t>, </a:t>
            </a:r>
            <a:r>
              <a:rPr lang="en-GB" dirty="0">
                <a:solidFill>
                  <a:srgbClr val="C00000"/>
                </a:solidFill>
              </a:rPr>
              <a:t>actions</a:t>
            </a:r>
            <a:endParaRPr lang="it-IT" dirty="0">
              <a:solidFill>
                <a:srgbClr val="C00000"/>
              </a:solidFill>
            </a:endParaRPr>
          </a:p>
        </p:txBody>
      </p:sp>
    </p:spTree>
    <p:extLst>
      <p:ext uri="{BB962C8B-B14F-4D97-AF65-F5344CB8AC3E}">
        <p14:creationId xmlns:p14="http://schemas.microsoft.com/office/powerpoint/2010/main" val="3026969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231006" y="202131"/>
            <a:ext cx="8284344" cy="5974832"/>
          </a:xfrm>
        </p:spPr>
        <p:txBody>
          <a:bodyPr>
            <a:noAutofit/>
          </a:bodyPr>
          <a:lstStyle/>
          <a:p>
            <a:r>
              <a:rPr lang="en-US" sz="1600" dirty="0" smtClean="0">
                <a:solidFill>
                  <a:srgbClr val="000000"/>
                </a:solidFill>
                <a:latin typeface="Calibri" panose="020F0502020204030204" pitchFamily="34" charset="0"/>
              </a:rPr>
              <a:t>Employee Application: </a:t>
            </a:r>
          </a:p>
          <a:p>
            <a:pPr>
              <a:buFont typeface="Wingdings" panose="05000000000000000000" pitchFamily="2" charset="2"/>
              <a:buChar char="q"/>
            </a:pPr>
            <a:r>
              <a:rPr lang="en-US" sz="1600" dirty="0" smtClean="0">
                <a:solidFill>
                  <a:srgbClr val="000000"/>
                </a:solidFill>
                <a:latin typeface="Calibri" panose="020F0502020204030204" pitchFamily="34" charset="0"/>
              </a:rPr>
              <a:t>The employee application allows the authorized employees of the telco company to log in. In the Home page, a form allows the creation of service packages, with all the needed data and the possible optional products associated with them. The same page lets the employee create optional products as well.</a:t>
            </a:r>
            <a:br>
              <a:rPr lang="en-US" sz="1600" dirty="0" smtClean="0">
                <a:solidFill>
                  <a:srgbClr val="000000"/>
                </a:solidFill>
                <a:latin typeface="Calibri" panose="020F0502020204030204" pitchFamily="34" charset="0"/>
              </a:rPr>
            </a:br>
            <a:r>
              <a:rPr lang="en-US" sz="1600" dirty="0" smtClean="0">
                <a:solidFill>
                  <a:srgbClr val="000000"/>
                </a:solidFill>
                <a:latin typeface="Calibri" panose="020F0502020204030204" pitchFamily="34" charset="0"/>
              </a:rPr>
              <a:t>A Sales Report page allows the employee to inspect the essential data about the sales and about the users over the entire lifespan of the application:</a:t>
            </a:r>
            <a:br>
              <a:rPr lang="en-US" sz="1600" dirty="0" smtClean="0">
                <a:solidFill>
                  <a:srgbClr val="000000"/>
                </a:solidFill>
                <a:latin typeface="Calibri" panose="020F0502020204030204" pitchFamily="34" charset="0"/>
              </a:rPr>
            </a:br>
            <a:r>
              <a:rPr lang="en-US" sz="1600" dirty="0" smtClean="0">
                <a:solidFill>
                  <a:srgbClr val="000000"/>
                </a:solidFill>
                <a:latin typeface="Symbol" panose="05050102010706020507" pitchFamily="18" charset="2"/>
              </a:rPr>
              <a:t> </a:t>
            </a:r>
            <a:r>
              <a:rPr lang="en-US" sz="1600" dirty="0" smtClean="0">
                <a:solidFill>
                  <a:srgbClr val="000000"/>
                </a:solidFill>
                <a:latin typeface="Calibri" panose="020F0502020204030204" pitchFamily="34" charset="0"/>
              </a:rPr>
              <a:t>Number of total purchases per package.</a:t>
            </a:r>
            <a:br>
              <a:rPr lang="en-US" sz="1600" dirty="0" smtClean="0">
                <a:solidFill>
                  <a:srgbClr val="000000"/>
                </a:solidFill>
                <a:latin typeface="Calibri" panose="020F0502020204030204" pitchFamily="34" charset="0"/>
              </a:rPr>
            </a:br>
            <a:r>
              <a:rPr lang="en-US" sz="1600" dirty="0" smtClean="0">
                <a:solidFill>
                  <a:srgbClr val="000000"/>
                </a:solidFill>
                <a:latin typeface="Symbol" panose="05050102010706020507" pitchFamily="18" charset="2"/>
              </a:rPr>
              <a:t> </a:t>
            </a:r>
            <a:r>
              <a:rPr lang="en-US" sz="1600" dirty="0" smtClean="0">
                <a:solidFill>
                  <a:srgbClr val="000000"/>
                </a:solidFill>
                <a:latin typeface="Calibri" panose="020F0502020204030204" pitchFamily="34" charset="0"/>
              </a:rPr>
              <a:t>Number of total purchases per package and validity period.</a:t>
            </a:r>
            <a:br>
              <a:rPr lang="en-US" sz="1600" dirty="0" smtClean="0">
                <a:solidFill>
                  <a:srgbClr val="000000"/>
                </a:solidFill>
                <a:latin typeface="Calibri" panose="020F0502020204030204" pitchFamily="34" charset="0"/>
              </a:rPr>
            </a:br>
            <a:r>
              <a:rPr lang="en-US" sz="1600" dirty="0" smtClean="0">
                <a:solidFill>
                  <a:srgbClr val="000000"/>
                </a:solidFill>
                <a:latin typeface="Symbol" panose="05050102010706020507" pitchFamily="18" charset="2"/>
              </a:rPr>
              <a:t> </a:t>
            </a:r>
            <a:r>
              <a:rPr lang="en-US" sz="1600" dirty="0" smtClean="0">
                <a:solidFill>
                  <a:srgbClr val="000000"/>
                </a:solidFill>
                <a:latin typeface="Calibri" panose="020F0502020204030204" pitchFamily="34" charset="0"/>
              </a:rPr>
              <a:t>Total value of sales per package with and without the optional products.</a:t>
            </a:r>
            <a:br>
              <a:rPr lang="en-US" sz="1600" dirty="0" smtClean="0">
                <a:solidFill>
                  <a:srgbClr val="000000"/>
                </a:solidFill>
                <a:latin typeface="Calibri" panose="020F0502020204030204" pitchFamily="34" charset="0"/>
              </a:rPr>
            </a:br>
            <a:r>
              <a:rPr lang="en-US" sz="1600" dirty="0" smtClean="0">
                <a:solidFill>
                  <a:srgbClr val="000000"/>
                </a:solidFill>
                <a:latin typeface="Symbol" panose="05050102010706020507" pitchFamily="18" charset="2"/>
              </a:rPr>
              <a:t> </a:t>
            </a:r>
            <a:r>
              <a:rPr lang="en-US" sz="1600" dirty="0" smtClean="0">
                <a:solidFill>
                  <a:srgbClr val="000000"/>
                </a:solidFill>
                <a:latin typeface="Calibri" panose="020F0502020204030204" pitchFamily="34" charset="0"/>
              </a:rPr>
              <a:t>Average number of optional products sold together with each service package.</a:t>
            </a:r>
            <a:br>
              <a:rPr lang="en-US" sz="1600" dirty="0" smtClean="0">
                <a:solidFill>
                  <a:srgbClr val="000000"/>
                </a:solidFill>
                <a:latin typeface="Calibri" panose="020F0502020204030204" pitchFamily="34" charset="0"/>
              </a:rPr>
            </a:br>
            <a:r>
              <a:rPr lang="en-US" sz="1600" dirty="0" smtClean="0">
                <a:solidFill>
                  <a:srgbClr val="000000"/>
                </a:solidFill>
                <a:latin typeface="Symbol" panose="05050102010706020507" pitchFamily="18" charset="2"/>
              </a:rPr>
              <a:t> </a:t>
            </a:r>
            <a:r>
              <a:rPr lang="en-US" sz="1600" dirty="0" smtClean="0">
                <a:solidFill>
                  <a:srgbClr val="000000"/>
                </a:solidFill>
                <a:latin typeface="Calibri" panose="020F0502020204030204" pitchFamily="34" charset="0"/>
              </a:rPr>
              <a:t>List of insolvent users, suspended orders and alerts.</a:t>
            </a:r>
            <a:br>
              <a:rPr lang="en-US" sz="1600" dirty="0" smtClean="0">
                <a:solidFill>
                  <a:srgbClr val="000000"/>
                </a:solidFill>
                <a:latin typeface="Calibri" panose="020F0502020204030204" pitchFamily="34" charset="0"/>
              </a:rPr>
            </a:br>
            <a:r>
              <a:rPr lang="en-US" sz="1600" dirty="0" smtClean="0">
                <a:solidFill>
                  <a:srgbClr val="000000"/>
                </a:solidFill>
                <a:latin typeface="Symbol" panose="05050102010706020507" pitchFamily="18" charset="2"/>
              </a:rPr>
              <a:t> </a:t>
            </a:r>
            <a:r>
              <a:rPr lang="en-US" sz="1600" dirty="0" smtClean="0">
                <a:solidFill>
                  <a:srgbClr val="000000"/>
                </a:solidFill>
                <a:latin typeface="Calibri" panose="020F0502020204030204" pitchFamily="34" charset="0"/>
              </a:rPr>
              <a:t>Best seller optional product, i.e. the optional product with the greatest value of sales across all the sold service packages.</a:t>
            </a:r>
            <a:r>
              <a:rPr lang="en-US" sz="1600" dirty="0" smtClean="0"/>
              <a:t> </a:t>
            </a:r>
          </a:p>
          <a:p>
            <a:r>
              <a:rPr lang="en-US" sz="1600" dirty="0">
                <a:solidFill>
                  <a:srgbClr val="000000"/>
                </a:solidFill>
                <a:latin typeface="Calibri" panose="020F0502020204030204" pitchFamily="34" charset="0"/>
              </a:rPr>
              <a:t>The call to the external service must be simulated with a function that returns true or false</a:t>
            </a:r>
            <a:br>
              <a:rPr lang="en-US" sz="1600" dirty="0">
                <a:solidFill>
                  <a:srgbClr val="000000"/>
                </a:solidFill>
                <a:latin typeface="Calibri" panose="020F0502020204030204" pitchFamily="34" charset="0"/>
              </a:rPr>
            </a:br>
            <a:r>
              <a:rPr lang="en-US" sz="1600" dirty="0">
                <a:solidFill>
                  <a:srgbClr val="000000"/>
                </a:solidFill>
                <a:latin typeface="Calibri" panose="020F0502020204030204" pitchFamily="34" charset="0"/>
              </a:rPr>
              <a:t>pseudo-randomly. For testing purposes, the demonstration should be able to show at least</a:t>
            </a:r>
            <a:br>
              <a:rPr lang="en-US" sz="1600" dirty="0">
                <a:solidFill>
                  <a:srgbClr val="000000"/>
                </a:solidFill>
                <a:latin typeface="Calibri" panose="020F0502020204030204" pitchFamily="34" charset="0"/>
              </a:rPr>
            </a:br>
            <a:r>
              <a:rPr lang="en-US" sz="1600" dirty="0">
                <a:solidFill>
                  <a:srgbClr val="000000"/>
                </a:solidFill>
                <a:latin typeface="Calibri" panose="020F0502020204030204" pitchFamily="34" charset="0"/>
              </a:rPr>
              <a:t>one case in which the service call fails and one case in which the service call succeeds</a:t>
            </a:r>
            <a:r>
              <a:rPr lang="en-US" sz="1600" dirty="0" smtClean="0">
                <a:solidFill>
                  <a:srgbClr val="000000"/>
                </a:solidFill>
                <a:latin typeface="Calibri" panose="020F0502020204030204" pitchFamily="34" charset="0"/>
              </a:rPr>
              <a:t>.</a:t>
            </a:r>
          </a:p>
          <a:p>
            <a:r>
              <a:rPr lang="en-US" sz="1600" dirty="0" smtClean="0">
                <a:solidFill>
                  <a:srgbClr val="000000"/>
                </a:solidFill>
                <a:latin typeface="Calibri" panose="020F0502020204030204" pitchFamily="34" charset="0"/>
              </a:rPr>
              <a:t>The </a:t>
            </a:r>
            <a:r>
              <a:rPr lang="en-US" sz="1600" dirty="0">
                <a:solidFill>
                  <a:srgbClr val="000000"/>
                </a:solidFill>
                <a:latin typeface="Calibri" panose="020F0502020204030204" pitchFamily="34" charset="0"/>
              </a:rPr>
              <a:t>aggregate data of the sales report must be computed by triggers that populate</a:t>
            </a:r>
            <a:br>
              <a:rPr lang="en-US" sz="1600" dirty="0">
                <a:solidFill>
                  <a:srgbClr val="000000"/>
                </a:solidFill>
                <a:latin typeface="Calibri" panose="020F0502020204030204" pitchFamily="34" charset="0"/>
              </a:rPr>
            </a:br>
            <a:r>
              <a:rPr lang="en-US" sz="1600" dirty="0">
                <a:solidFill>
                  <a:srgbClr val="000000"/>
                </a:solidFill>
                <a:latin typeface="Calibri" panose="020F0502020204030204" pitchFamily="34" charset="0"/>
              </a:rPr>
              <a:t>materialized view tables. The documentation must describe the SQL code of the view that</a:t>
            </a:r>
            <a:br>
              <a:rPr lang="en-US" sz="1600" dirty="0">
                <a:solidFill>
                  <a:srgbClr val="000000"/>
                </a:solidFill>
                <a:latin typeface="Calibri" panose="020F0502020204030204" pitchFamily="34" charset="0"/>
              </a:rPr>
            </a:br>
            <a:r>
              <a:rPr lang="en-US" sz="1600" dirty="0">
                <a:solidFill>
                  <a:srgbClr val="000000"/>
                </a:solidFill>
                <a:latin typeface="Calibri" panose="020F0502020204030204" pitchFamily="34" charset="0"/>
              </a:rPr>
              <a:t>would compute the aggregate data, the logical schema of the materialized view table(s) that</a:t>
            </a:r>
            <a:br>
              <a:rPr lang="en-US" sz="1600" dirty="0">
                <a:solidFill>
                  <a:srgbClr val="000000"/>
                </a:solidFill>
                <a:latin typeface="Calibri" panose="020F0502020204030204" pitchFamily="34" charset="0"/>
              </a:rPr>
            </a:br>
            <a:r>
              <a:rPr lang="en-US" sz="1600" dirty="0">
                <a:solidFill>
                  <a:srgbClr val="000000"/>
                </a:solidFill>
                <a:latin typeface="Calibri" panose="020F0502020204030204" pitchFamily="34" charset="0"/>
              </a:rPr>
              <a:t>store the aggregate data and the triggers that populate the content of the materialized view</a:t>
            </a:r>
            <a:br>
              <a:rPr lang="en-US" sz="1600" dirty="0">
                <a:solidFill>
                  <a:srgbClr val="000000"/>
                </a:solidFill>
                <a:latin typeface="Calibri" panose="020F0502020204030204" pitchFamily="34" charset="0"/>
              </a:rPr>
            </a:br>
            <a:r>
              <a:rPr lang="en-US" sz="1600" dirty="0">
                <a:solidFill>
                  <a:srgbClr val="000000"/>
                </a:solidFill>
                <a:latin typeface="Calibri" panose="020F0502020204030204" pitchFamily="34" charset="0"/>
              </a:rPr>
              <a:t>table(s).</a:t>
            </a:r>
            <a:r>
              <a:rPr lang="en-US" sz="1600" dirty="0"/>
              <a:t> </a:t>
            </a:r>
            <a:br>
              <a:rPr lang="en-US" sz="1600" dirty="0"/>
            </a:br>
            <a:r>
              <a:rPr lang="en-US" sz="1600" dirty="0" smtClean="0"/>
              <a:t/>
            </a:r>
            <a:br>
              <a:rPr lang="en-US" sz="1600" dirty="0" smtClean="0"/>
            </a:br>
            <a:endParaRPr lang="it-IT" sz="1600" dirty="0"/>
          </a:p>
        </p:txBody>
      </p:sp>
    </p:spTree>
    <p:extLst>
      <p:ext uri="{BB962C8B-B14F-4D97-AF65-F5344CB8AC3E}">
        <p14:creationId xmlns:p14="http://schemas.microsoft.com/office/powerpoint/2010/main" val="18739939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a:t>
            </a:r>
          </a:p>
        </p:txBody>
      </p:sp>
      <p:sp>
        <p:nvSpPr>
          <p:cNvPr id="4" name="Content Placeholder 3"/>
          <p:cNvSpPr>
            <a:spLocks noGrp="1"/>
          </p:cNvSpPr>
          <p:nvPr>
            <p:ph sz="half" idx="1"/>
          </p:nvPr>
        </p:nvSpPr>
        <p:spPr/>
        <p:txBody>
          <a:bodyPr>
            <a:normAutofit lnSpcReduction="10000"/>
          </a:bodyPr>
          <a:lstStyle/>
          <a:p>
            <a:r>
              <a:rPr lang="en-GB" dirty="0"/>
              <a:t>Client components</a:t>
            </a:r>
          </a:p>
          <a:p>
            <a:pPr lvl="1"/>
            <a:r>
              <a:rPr lang="en-GB" sz="2000" dirty="0"/>
              <a:t>Servlets</a:t>
            </a:r>
          </a:p>
          <a:p>
            <a:pPr lvl="1"/>
            <a:r>
              <a:rPr lang="en-GB" sz="2000" dirty="0"/>
              <a:t>Views</a:t>
            </a:r>
          </a:p>
          <a:p>
            <a:pPr lvl="1"/>
            <a:r>
              <a:rPr lang="en-GB" sz="2000" dirty="0"/>
              <a:t>Java Beans</a:t>
            </a:r>
          </a:p>
          <a:p>
            <a:pPr marL="457200" lvl="1" indent="0">
              <a:buNone/>
            </a:pPr>
            <a:endParaRPr lang="en-GB" sz="2000" dirty="0"/>
          </a:p>
          <a:p>
            <a:pPr marL="457200" lvl="1" indent="0">
              <a:buNone/>
            </a:pPr>
            <a:endParaRPr lang="en-GB" sz="2000" dirty="0"/>
          </a:p>
        </p:txBody>
      </p:sp>
      <p:sp>
        <p:nvSpPr>
          <p:cNvPr id="5" name="Content Placeholder 4"/>
          <p:cNvSpPr>
            <a:spLocks noGrp="1"/>
          </p:cNvSpPr>
          <p:nvPr>
            <p:ph sz="half" idx="2"/>
          </p:nvPr>
        </p:nvSpPr>
        <p:spPr>
          <a:xfrm>
            <a:off x="4629149" y="1825625"/>
            <a:ext cx="4418597" cy="4351338"/>
          </a:xfrm>
        </p:spPr>
        <p:txBody>
          <a:bodyPr>
            <a:normAutofit lnSpcReduction="10000"/>
          </a:bodyPr>
          <a:lstStyle/>
          <a:p>
            <a:r>
              <a:rPr lang="en-GB" dirty="0"/>
              <a:t>Back end components</a:t>
            </a:r>
          </a:p>
          <a:p>
            <a:pPr lvl="1"/>
            <a:r>
              <a:rPr lang="en-GB" dirty="0"/>
              <a:t>Entities</a:t>
            </a:r>
          </a:p>
          <a:p>
            <a:pPr lvl="2"/>
            <a:r>
              <a:rPr lang="en-GB" dirty="0"/>
              <a:t>Entity1</a:t>
            </a:r>
          </a:p>
          <a:p>
            <a:pPr lvl="2"/>
            <a:r>
              <a:rPr lang="en-GB" dirty="0"/>
              <a:t>Entity2</a:t>
            </a:r>
          </a:p>
          <a:p>
            <a:pPr lvl="1"/>
            <a:r>
              <a:rPr lang="en-GB"/>
              <a:t>Business Components (EJBs)</a:t>
            </a:r>
            <a:endParaRPr lang="en-GB" dirty="0"/>
          </a:p>
          <a:p>
            <a:pPr lvl="2"/>
            <a:r>
              <a:rPr lang="en-GB" dirty="0"/>
              <a:t>BC1 </a:t>
            </a:r>
          </a:p>
          <a:p>
            <a:pPr lvl="3"/>
            <a:r>
              <a:rPr lang="en-GB" dirty="0"/>
              <a:t>(stateless or stateful)</a:t>
            </a:r>
          </a:p>
          <a:p>
            <a:pPr lvl="3"/>
            <a:r>
              <a:rPr lang="en-GB" dirty="0"/>
              <a:t>Method BC11( </a:t>
            </a:r>
            <a:r>
              <a:rPr lang="en-GB" dirty="0" err="1"/>
              <a:t>params</a:t>
            </a:r>
            <a:r>
              <a:rPr lang="en-GB" dirty="0"/>
              <a:t>)</a:t>
            </a:r>
          </a:p>
          <a:p>
            <a:pPr lvl="3"/>
            <a:r>
              <a:rPr lang="en-GB" dirty="0"/>
              <a:t>Method BC11( </a:t>
            </a:r>
            <a:r>
              <a:rPr lang="en-GB" dirty="0" err="1"/>
              <a:t>params</a:t>
            </a:r>
            <a:r>
              <a:rPr lang="en-GB" dirty="0"/>
              <a:t>)</a:t>
            </a:r>
          </a:p>
          <a:p>
            <a:pPr lvl="2"/>
            <a:r>
              <a:rPr lang="en-GB" dirty="0"/>
              <a:t>BC2</a:t>
            </a:r>
          </a:p>
          <a:p>
            <a:pPr lvl="3"/>
            <a:r>
              <a:rPr lang="en-GB" dirty="0"/>
              <a:t>(stateless or stateful)</a:t>
            </a:r>
          </a:p>
          <a:p>
            <a:pPr lvl="3"/>
            <a:r>
              <a:rPr lang="en-GB" dirty="0"/>
              <a:t>Method BC21( </a:t>
            </a:r>
            <a:r>
              <a:rPr lang="en-GB" dirty="0" err="1"/>
              <a:t>params</a:t>
            </a:r>
            <a:r>
              <a:rPr lang="en-GB" dirty="0"/>
              <a:t>)</a:t>
            </a:r>
          </a:p>
          <a:p>
            <a:pPr lvl="3"/>
            <a:r>
              <a:rPr lang="en-GB" dirty="0"/>
              <a:t>Method BC22( </a:t>
            </a:r>
            <a:r>
              <a:rPr lang="en-GB" dirty="0" err="1"/>
              <a:t>params</a:t>
            </a:r>
            <a:r>
              <a:rPr lang="en-GB" dirty="0"/>
              <a:t>)</a:t>
            </a:r>
          </a:p>
          <a:p>
            <a:pPr lvl="2"/>
            <a:endParaRPr lang="en-GB" dirty="0"/>
          </a:p>
          <a:p>
            <a:pPr lvl="1"/>
            <a:endParaRPr lang="en-GB" dirty="0"/>
          </a:p>
        </p:txBody>
      </p:sp>
    </p:spTree>
    <p:extLst>
      <p:ext uri="{BB962C8B-B14F-4D97-AF65-F5344CB8AC3E}">
        <p14:creationId xmlns:p14="http://schemas.microsoft.com/office/powerpoint/2010/main" val="16815492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components design</a:t>
            </a:r>
            <a:r>
              <a:rPr lang="en-GB" dirty="0"/>
              <a:t> </a:t>
            </a:r>
          </a:p>
        </p:txBody>
      </p:sp>
      <p:sp>
        <p:nvSpPr>
          <p:cNvPr id="4" name="Content Placeholder 3"/>
          <p:cNvSpPr>
            <a:spLocks noGrp="1"/>
          </p:cNvSpPr>
          <p:nvPr>
            <p:ph sz="half" idx="1"/>
          </p:nvPr>
        </p:nvSpPr>
        <p:spPr>
          <a:xfrm>
            <a:off x="628650" y="1825625"/>
            <a:ext cx="7539990" cy="4351338"/>
          </a:xfrm>
        </p:spPr>
        <p:txBody>
          <a:bodyPr>
            <a:normAutofit/>
          </a:bodyPr>
          <a:lstStyle/>
          <a:p>
            <a:r>
              <a:rPr lang="it-IT" dirty="0"/>
              <a:t>If there are aspects of the components design that you want to illustrate or motivate, write here your explanations</a:t>
            </a:r>
            <a:endParaRPr lang="en-GB" sz="2000" dirty="0"/>
          </a:p>
        </p:txBody>
      </p:sp>
    </p:spTree>
    <p:extLst>
      <p:ext uri="{BB962C8B-B14F-4D97-AF65-F5344CB8AC3E}">
        <p14:creationId xmlns:p14="http://schemas.microsoft.com/office/powerpoint/2010/main" val="360311490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UML sequence diagrams</a:t>
            </a:r>
          </a:p>
        </p:txBody>
      </p:sp>
      <p:sp>
        <p:nvSpPr>
          <p:cNvPr id="6" name="Google Shape;273;p37"/>
          <p:cNvSpPr/>
          <p:nvPr/>
        </p:nvSpPr>
        <p:spPr>
          <a:xfrm>
            <a:off x="867620" y="2765098"/>
            <a:ext cx="13146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CheckLogin</a:t>
            </a:r>
            <a:endParaRPr sz="1400">
              <a:solidFill>
                <a:schemeClr val="dk1"/>
              </a:solidFill>
              <a:latin typeface="Calibri"/>
              <a:ea typeface="Calibri"/>
              <a:cs typeface="Calibri"/>
              <a:sym typeface="Calibri"/>
            </a:endParaRPr>
          </a:p>
        </p:txBody>
      </p:sp>
      <p:cxnSp>
        <p:nvCxnSpPr>
          <p:cNvPr id="7" name="Google Shape;274;p37"/>
          <p:cNvCxnSpPr>
            <a:stCxn id="6" idx="2"/>
          </p:cNvCxnSpPr>
          <p:nvPr/>
        </p:nvCxnSpPr>
        <p:spPr>
          <a:xfrm flipH="1">
            <a:off x="1500320" y="3050998"/>
            <a:ext cx="24600" cy="33654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8" name="Google Shape;275;p37"/>
          <p:cNvCxnSpPr/>
          <p:nvPr/>
        </p:nvCxnSpPr>
        <p:spPr>
          <a:xfrm>
            <a:off x="429471" y="3908098"/>
            <a:ext cx="8763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Google Shape;276;p37"/>
          <p:cNvSpPr txBox="1"/>
          <p:nvPr/>
        </p:nvSpPr>
        <p:spPr>
          <a:xfrm>
            <a:off x="353271" y="3631099"/>
            <a:ext cx="9156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a:solidFill>
                  <a:schemeClr val="dk1"/>
                </a:solidFill>
                <a:latin typeface="Calibri"/>
                <a:ea typeface="Calibri"/>
                <a:cs typeface="Calibri"/>
                <a:sym typeface="Calibri"/>
              </a:rPr>
              <a:t>doPOST</a:t>
            </a:r>
            <a:endParaRPr sz="1400">
              <a:solidFill>
                <a:schemeClr val="dk1"/>
              </a:solidFill>
              <a:latin typeface="Calibri"/>
              <a:ea typeface="Calibri"/>
              <a:cs typeface="Calibri"/>
              <a:sym typeface="Calibri"/>
            </a:endParaRPr>
          </a:p>
        </p:txBody>
      </p:sp>
      <p:sp>
        <p:nvSpPr>
          <p:cNvPr id="10" name="Google Shape;277;p37"/>
          <p:cNvSpPr/>
          <p:nvPr/>
        </p:nvSpPr>
        <p:spPr>
          <a:xfrm>
            <a:off x="1342125" y="3212773"/>
            <a:ext cx="306600" cy="2900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278;p37"/>
          <p:cNvSpPr/>
          <p:nvPr/>
        </p:nvSpPr>
        <p:spPr>
          <a:xfrm>
            <a:off x="2881149" y="2765098"/>
            <a:ext cx="9840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UserDAO</a:t>
            </a:r>
            <a:endParaRPr sz="1400">
              <a:solidFill>
                <a:schemeClr val="dk1"/>
              </a:solidFill>
              <a:latin typeface="Calibri"/>
              <a:ea typeface="Calibri"/>
              <a:cs typeface="Calibri"/>
              <a:sym typeface="Calibri"/>
            </a:endParaRPr>
          </a:p>
        </p:txBody>
      </p:sp>
      <p:cxnSp>
        <p:nvCxnSpPr>
          <p:cNvPr id="12" name="Google Shape;279;p37"/>
          <p:cNvCxnSpPr/>
          <p:nvPr/>
        </p:nvCxnSpPr>
        <p:spPr>
          <a:xfrm flipH="1">
            <a:off x="3398067" y="3050848"/>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3" name="Google Shape;280;p37"/>
          <p:cNvCxnSpPr/>
          <p:nvPr/>
        </p:nvCxnSpPr>
        <p:spPr>
          <a:xfrm>
            <a:off x="1648670" y="3565198"/>
            <a:ext cx="15957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4" name="Google Shape;281;p37"/>
          <p:cNvSpPr txBox="1"/>
          <p:nvPr/>
        </p:nvSpPr>
        <p:spPr>
          <a:xfrm>
            <a:off x="1644300" y="3127073"/>
            <a:ext cx="17181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dirty="0">
                <a:solidFill>
                  <a:schemeClr val="dk1"/>
                </a:solidFill>
                <a:latin typeface="Calibri"/>
                <a:ea typeface="Calibri"/>
                <a:cs typeface="Calibri"/>
                <a:sym typeface="Calibri"/>
              </a:rPr>
              <a:t>new </a:t>
            </a:r>
            <a:r>
              <a:rPr lang="es-419" sz="1400" dirty="0" err="1">
                <a:solidFill>
                  <a:schemeClr val="dk1"/>
                </a:solidFill>
                <a:latin typeface="Calibri"/>
                <a:ea typeface="Calibri"/>
                <a:cs typeface="Calibri"/>
                <a:sym typeface="Calibri"/>
              </a:rPr>
              <a:t>UserDAO</a:t>
            </a:r>
            <a:r>
              <a:rPr lang="es-419" sz="1400" dirty="0">
                <a:solidFill>
                  <a:schemeClr val="dk1"/>
                </a:solidFill>
                <a:latin typeface="Calibri"/>
                <a:ea typeface="Calibri"/>
                <a:cs typeface="Calibri"/>
                <a:sym typeface="Calibri"/>
              </a:rPr>
              <a:t/>
            </a:r>
            <a:br>
              <a:rPr lang="es-419" sz="1400" dirty="0">
                <a:solidFill>
                  <a:schemeClr val="dk1"/>
                </a:solidFill>
                <a:latin typeface="Calibri"/>
                <a:ea typeface="Calibri"/>
                <a:cs typeface="Calibri"/>
                <a:sym typeface="Calibri"/>
              </a:rPr>
            </a:b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user</a:t>
            </a:r>
            <a:r>
              <a:rPr lang="es-419" sz="1400" dirty="0">
                <a:solidFill>
                  <a:schemeClr val="dk1"/>
                </a:solidFill>
                <a:latin typeface="Calibri"/>
                <a:ea typeface="Calibri"/>
                <a:cs typeface="Calibri"/>
                <a:sym typeface="Calibri"/>
              </a:rPr>
              <a:t>, </a:t>
            </a:r>
            <a:r>
              <a:rPr lang="es-419" sz="1400" dirty="0" err="1">
                <a:solidFill>
                  <a:schemeClr val="dk1"/>
                </a:solidFill>
                <a:latin typeface="Calibri"/>
                <a:ea typeface="Calibri"/>
                <a:cs typeface="Calibri"/>
                <a:sym typeface="Calibri"/>
              </a:rPr>
              <a:t>pass</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sp>
        <p:nvSpPr>
          <p:cNvPr id="15" name="Google Shape;282;p37"/>
          <p:cNvSpPr/>
          <p:nvPr/>
        </p:nvSpPr>
        <p:spPr>
          <a:xfrm>
            <a:off x="3274539" y="3225573"/>
            <a:ext cx="304800" cy="942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16" name="Google Shape;283;p37"/>
          <p:cNvCxnSpPr/>
          <p:nvPr/>
        </p:nvCxnSpPr>
        <p:spPr>
          <a:xfrm rot="10800000">
            <a:off x="1666225" y="4088073"/>
            <a:ext cx="16002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7" name="Google Shape;284;p37"/>
          <p:cNvSpPr txBox="1"/>
          <p:nvPr/>
        </p:nvSpPr>
        <p:spPr>
          <a:xfrm>
            <a:off x="1893288" y="3786735"/>
            <a:ext cx="11367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a:solidFill>
                  <a:schemeClr val="dk1"/>
                </a:solidFill>
                <a:latin typeface="Calibri"/>
                <a:ea typeface="Calibri"/>
                <a:cs typeface="Calibri"/>
                <a:sym typeface="Calibri"/>
              </a:rPr>
              <a:t>user || null</a:t>
            </a:r>
            <a:endParaRPr sz="1400">
              <a:solidFill>
                <a:schemeClr val="dk1"/>
              </a:solidFill>
              <a:latin typeface="Calibri"/>
              <a:ea typeface="Calibri"/>
              <a:cs typeface="Calibri"/>
              <a:sym typeface="Calibri"/>
            </a:endParaRPr>
          </a:p>
        </p:txBody>
      </p:sp>
      <p:sp>
        <p:nvSpPr>
          <p:cNvPr id="18" name="Google Shape;285;p37"/>
          <p:cNvSpPr/>
          <p:nvPr/>
        </p:nvSpPr>
        <p:spPr>
          <a:xfrm>
            <a:off x="5221450" y="2765098"/>
            <a:ext cx="7512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Session</a:t>
            </a:r>
            <a:endParaRPr sz="1400">
              <a:solidFill>
                <a:schemeClr val="dk1"/>
              </a:solidFill>
              <a:latin typeface="Calibri"/>
              <a:ea typeface="Calibri"/>
              <a:cs typeface="Calibri"/>
              <a:sym typeface="Calibri"/>
            </a:endParaRPr>
          </a:p>
        </p:txBody>
      </p:sp>
      <p:cxnSp>
        <p:nvCxnSpPr>
          <p:cNvPr id="19" name="Google Shape;286;p37"/>
          <p:cNvCxnSpPr>
            <a:stCxn id="18" idx="2"/>
          </p:cNvCxnSpPr>
          <p:nvPr/>
        </p:nvCxnSpPr>
        <p:spPr>
          <a:xfrm flipH="1">
            <a:off x="5566750" y="3050998"/>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0" name="Google Shape;287;p37"/>
          <p:cNvSpPr/>
          <p:nvPr/>
        </p:nvSpPr>
        <p:spPr>
          <a:xfrm>
            <a:off x="5434250" y="4884465"/>
            <a:ext cx="3048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21" name="Google Shape;288;p37"/>
          <p:cNvCxnSpPr/>
          <p:nvPr/>
        </p:nvCxnSpPr>
        <p:spPr>
          <a:xfrm rot="10800000" flipH="1">
            <a:off x="1648900" y="5025773"/>
            <a:ext cx="3793800" cy="3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2" name="Google Shape;289;p37"/>
          <p:cNvSpPr txBox="1"/>
          <p:nvPr/>
        </p:nvSpPr>
        <p:spPr>
          <a:xfrm>
            <a:off x="1741467" y="4762619"/>
            <a:ext cx="3113562" cy="274040"/>
          </a:xfrm>
          <a:prstGeom prst="rect">
            <a:avLst/>
          </a:prstGeom>
          <a:noFill/>
          <a:ln>
            <a:noFill/>
          </a:ln>
        </p:spPr>
        <p:txBody>
          <a:bodyPr spcFirstLastPara="1" wrap="square" lIns="91425" tIns="45700" rIns="91425" bIns="45700" anchor="t" anchorCtr="0">
            <a:noAutofit/>
          </a:bodyPr>
          <a:lstStyle/>
          <a:p>
            <a:pPr lvl="0"/>
            <a:r>
              <a:rPr lang="es-419" sz="1400" dirty="0">
                <a:solidFill>
                  <a:schemeClr val="dk1"/>
                </a:solidFill>
                <a:latin typeface="Calibri"/>
                <a:ea typeface="Calibri"/>
                <a:cs typeface="Calibri"/>
                <a:sym typeface="Calibri"/>
              </a:rPr>
              <a:t>[user != null ] setAttribute  ("user", user)</a:t>
            </a:r>
            <a:endParaRPr sz="1400" dirty="0">
              <a:solidFill>
                <a:schemeClr val="dk1"/>
              </a:solidFill>
              <a:latin typeface="Calibri"/>
              <a:ea typeface="Calibri"/>
              <a:cs typeface="Calibri"/>
              <a:sym typeface="Calibri"/>
            </a:endParaRPr>
          </a:p>
        </p:txBody>
      </p:sp>
      <p:sp>
        <p:nvSpPr>
          <p:cNvPr id="23" name="Google Shape;290;p37"/>
          <p:cNvSpPr/>
          <p:nvPr/>
        </p:nvSpPr>
        <p:spPr>
          <a:xfrm>
            <a:off x="4093000" y="2765023"/>
            <a:ext cx="10560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index.html</a:t>
            </a:r>
            <a:endParaRPr sz="1400">
              <a:solidFill>
                <a:schemeClr val="dk1"/>
              </a:solidFill>
              <a:latin typeface="Calibri"/>
              <a:ea typeface="Calibri"/>
              <a:cs typeface="Calibri"/>
              <a:sym typeface="Calibri"/>
            </a:endParaRPr>
          </a:p>
        </p:txBody>
      </p:sp>
      <p:cxnSp>
        <p:nvCxnSpPr>
          <p:cNvPr id="24" name="Google Shape;291;p37"/>
          <p:cNvCxnSpPr>
            <a:stCxn id="23" idx="2"/>
          </p:cNvCxnSpPr>
          <p:nvPr/>
        </p:nvCxnSpPr>
        <p:spPr>
          <a:xfrm flipH="1">
            <a:off x="4590700" y="3050923"/>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5" name="Google Shape;292;p37"/>
          <p:cNvSpPr/>
          <p:nvPr/>
        </p:nvSpPr>
        <p:spPr>
          <a:xfrm>
            <a:off x="4464113" y="4192794"/>
            <a:ext cx="304800" cy="6651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26" name="Google Shape;293;p37"/>
          <p:cNvCxnSpPr/>
          <p:nvPr/>
        </p:nvCxnSpPr>
        <p:spPr>
          <a:xfrm>
            <a:off x="1670265" y="4595761"/>
            <a:ext cx="2775000" cy="27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 name="Google Shape;294;p37"/>
          <p:cNvSpPr txBox="1"/>
          <p:nvPr/>
        </p:nvSpPr>
        <p:spPr>
          <a:xfrm>
            <a:off x="96075" y="4005073"/>
            <a:ext cx="1209600" cy="2108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a:solidFill>
                  <a:schemeClr val="dk1"/>
                </a:solidFill>
                <a:latin typeface="Calibri"/>
                <a:ea typeface="Calibri"/>
                <a:cs typeface="Calibri"/>
                <a:sym typeface="Calibri"/>
              </a:rPr>
              <a:t>POST</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200">
                <a:solidFill>
                  <a:schemeClr val="dk1"/>
                </a:solidFill>
                <a:latin typeface="Calibri"/>
                <a:ea typeface="Calibri"/>
                <a:cs typeface="Calibri"/>
                <a:sym typeface="Calibri"/>
              </a:rPr>
              <a:t>/CheckLogin</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100">
                <a:solidFill>
                  <a:schemeClr val="dk1"/>
                </a:solidFill>
                <a:latin typeface="Calibri"/>
                <a:ea typeface="Calibri"/>
                <a:cs typeface="Calibri"/>
                <a:sym typeface="Calibri"/>
              </a:rPr>
              <a:t>username</a:t>
            </a:r>
            <a:endParaRPr sz="1400"/>
          </a:p>
          <a:p>
            <a:pPr marL="0" marR="0" lvl="0" indent="0" algn="l" rtl="0">
              <a:spcBef>
                <a:spcPts val="0"/>
              </a:spcBef>
              <a:spcAft>
                <a:spcPts val="0"/>
              </a:spcAft>
              <a:buNone/>
            </a:pPr>
            <a:r>
              <a:rPr lang="es-419" sz="1100">
                <a:solidFill>
                  <a:schemeClr val="dk1"/>
                </a:solidFill>
                <a:latin typeface="Calibri"/>
                <a:ea typeface="Calibri"/>
                <a:cs typeface="Calibri"/>
                <a:sym typeface="Calibri"/>
              </a:rPr>
              <a:t>password</a:t>
            </a:r>
            <a:endParaRPr sz="1400"/>
          </a:p>
          <a:p>
            <a:pPr marL="0" marR="0" lvl="0" indent="0" algn="l" rtl="0">
              <a:spcBef>
                <a:spcPts val="0"/>
              </a:spcBef>
              <a:spcAft>
                <a:spcPts val="0"/>
              </a:spcAft>
              <a:buNone/>
            </a:pP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200">
                <a:solidFill>
                  <a:schemeClr val="dk1"/>
                </a:solidFill>
                <a:latin typeface="Calibri"/>
                <a:ea typeface="Calibri"/>
                <a:cs typeface="Calibri"/>
                <a:sym typeface="Calibri"/>
              </a:rPr>
              <a:t>From: index.html</a:t>
            </a:r>
            <a:endParaRPr sz="1200">
              <a:solidFill>
                <a:schemeClr val="dk1"/>
              </a:solidFill>
              <a:latin typeface="Calibri"/>
              <a:ea typeface="Calibri"/>
              <a:cs typeface="Calibri"/>
              <a:sym typeface="Calibri"/>
            </a:endParaRPr>
          </a:p>
        </p:txBody>
      </p:sp>
      <p:cxnSp>
        <p:nvCxnSpPr>
          <p:cNvPr id="28" name="Google Shape;295;p37"/>
          <p:cNvCxnSpPr/>
          <p:nvPr/>
        </p:nvCxnSpPr>
        <p:spPr>
          <a:xfrm flipH="1">
            <a:off x="6593600" y="3084148"/>
            <a:ext cx="4800" cy="32988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 name="Google Shape;296;p37"/>
          <p:cNvSpPr/>
          <p:nvPr/>
        </p:nvSpPr>
        <p:spPr>
          <a:xfrm>
            <a:off x="6443594" y="5115912"/>
            <a:ext cx="304800" cy="75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297;p37"/>
          <p:cNvSpPr txBox="1"/>
          <p:nvPr/>
        </p:nvSpPr>
        <p:spPr>
          <a:xfrm>
            <a:off x="1707191" y="5196645"/>
            <a:ext cx="28629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a:solidFill>
                  <a:schemeClr val="dk1"/>
                </a:solidFill>
                <a:latin typeface="Calibri"/>
                <a:ea typeface="Calibri"/>
                <a:cs typeface="Calibri"/>
                <a:sym typeface="Calibri"/>
              </a:rPr>
              <a:t>[user != null ] redirect</a:t>
            </a:r>
            <a:endParaRPr sz="1200" dirty="0">
              <a:solidFill>
                <a:schemeClr val="dk1"/>
              </a:solidFill>
              <a:latin typeface="Calibri"/>
              <a:ea typeface="Calibri"/>
              <a:cs typeface="Calibri"/>
              <a:sym typeface="Calibri"/>
            </a:endParaRPr>
          </a:p>
        </p:txBody>
      </p:sp>
      <p:sp>
        <p:nvSpPr>
          <p:cNvPr id="31" name="Google Shape;298;p37"/>
          <p:cNvSpPr txBox="1"/>
          <p:nvPr/>
        </p:nvSpPr>
        <p:spPr>
          <a:xfrm>
            <a:off x="1826198" y="4306797"/>
            <a:ext cx="21174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[user == null ] redirect</a:t>
            </a:r>
            <a:endParaRPr sz="1400">
              <a:solidFill>
                <a:schemeClr val="dk1"/>
              </a:solidFill>
              <a:latin typeface="Calibri"/>
              <a:ea typeface="Calibri"/>
              <a:cs typeface="Calibri"/>
              <a:sym typeface="Calibri"/>
            </a:endParaRPr>
          </a:p>
        </p:txBody>
      </p:sp>
      <p:cxnSp>
        <p:nvCxnSpPr>
          <p:cNvPr id="32" name="Google Shape;299;p37"/>
          <p:cNvCxnSpPr>
            <a:endCxn id="29" idx="1"/>
          </p:cNvCxnSpPr>
          <p:nvPr/>
        </p:nvCxnSpPr>
        <p:spPr>
          <a:xfrm rot="10800000" flipH="1">
            <a:off x="1670294" y="5493912"/>
            <a:ext cx="4773300" cy="6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3" name="Google Shape;300;p37"/>
          <p:cNvCxnSpPr/>
          <p:nvPr/>
        </p:nvCxnSpPr>
        <p:spPr>
          <a:xfrm rot="10800000">
            <a:off x="1660525" y="3828823"/>
            <a:ext cx="16059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4" name="Google Shape;301;p37"/>
          <p:cNvSpPr txBox="1"/>
          <p:nvPr/>
        </p:nvSpPr>
        <p:spPr>
          <a:xfrm>
            <a:off x="1756225" y="3581673"/>
            <a:ext cx="16062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100">
                <a:solidFill>
                  <a:schemeClr val="dk1"/>
                </a:solidFill>
                <a:latin typeface="Calibri"/>
                <a:ea typeface="Calibri"/>
                <a:cs typeface="Calibri"/>
                <a:sym typeface="Calibri"/>
              </a:rPr>
              <a:t>checkCredentials()</a:t>
            </a:r>
            <a:endParaRPr sz="1100">
              <a:solidFill>
                <a:schemeClr val="dk1"/>
              </a:solidFill>
              <a:latin typeface="Calibri"/>
              <a:ea typeface="Calibri"/>
              <a:cs typeface="Calibri"/>
              <a:sym typeface="Calibri"/>
            </a:endParaRPr>
          </a:p>
        </p:txBody>
      </p:sp>
      <p:sp>
        <p:nvSpPr>
          <p:cNvPr id="35" name="Google Shape;302;p37"/>
          <p:cNvSpPr/>
          <p:nvPr/>
        </p:nvSpPr>
        <p:spPr>
          <a:xfrm>
            <a:off x="6133300" y="2769524"/>
            <a:ext cx="1136700" cy="276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100">
                <a:solidFill>
                  <a:schemeClr val="dk1"/>
                </a:solidFill>
                <a:latin typeface="Calibri"/>
                <a:ea typeface="Calibri"/>
                <a:cs typeface="Calibri"/>
                <a:sym typeface="Calibri"/>
              </a:rPr>
              <a:t>GoToHome</a:t>
            </a:r>
            <a:endParaRPr sz="1100">
              <a:solidFill>
                <a:schemeClr val="dk1"/>
              </a:solidFill>
              <a:latin typeface="Calibri"/>
              <a:ea typeface="Calibri"/>
              <a:cs typeface="Calibri"/>
              <a:sym typeface="Calibri"/>
            </a:endParaRPr>
          </a:p>
        </p:txBody>
      </p:sp>
      <p:cxnSp>
        <p:nvCxnSpPr>
          <p:cNvPr id="36" name="Google Shape;303;p37"/>
          <p:cNvCxnSpPr/>
          <p:nvPr/>
        </p:nvCxnSpPr>
        <p:spPr>
          <a:xfrm>
            <a:off x="6748400" y="5493923"/>
            <a:ext cx="11187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 name="Google Shape;304;p37"/>
          <p:cNvSpPr txBox="1"/>
          <p:nvPr/>
        </p:nvSpPr>
        <p:spPr>
          <a:xfrm>
            <a:off x="6842385" y="5196648"/>
            <a:ext cx="22695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b="1">
                <a:solidFill>
                  <a:schemeClr val="dk1"/>
                </a:solidFill>
                <a:latin typeface="Calibri"/>
                <a:ea typeface="Calibri"/>
                <a:cs typeface="Calibri"/>
                <a:sym typeface="Calibri"/>
              </a:rPr>
              <a:t>See slide “go to home”</a:t>
            </a:r>
            <a:endParaRPr sz="1200" b="1">
              <a:solidFill>
                <a:schemeClr val="dk1"/>
              </a:solidFill>
              <a:latin typeface="Calibri"/>
              <a:ea typeface="Calibri"/>
              <a:cs typeface="Calibri"/>
              <a:sym typeface="Calibri"/>
            </a:endParaRPr>
          </a:p>
        </p:txBody>
      </p:sp>
      <p:sp>
        <p:nvSpPr>
          <p:cNvPr id="38" name="TextBox 37"/>
          <p:cNvSpPr txBox="1"/>
          <p:nvPr/>
        </p:nvSpPr>
        <p:spPr>
          <a:xfrm>
            <a:off x="867620" y="1690689"/>
            <a:ext cx="6267678" cy="369332"/>
          </a:xfrm>
          <a:prstGeom prst="rect">
            <a:avLst/>
          </a:prstGeom>
          <a:noFill/>
        </p:spPr>
        <p:txBody>
          <a:bodyPr wrap="none" rtlCol="0">
            <a:spAutoFit/>
          </a:bodyPr>
          <a:lstStyle/>
          <a:p>
            <a:r>
              <a:rPr lang="it-IT" dirty="0"/>
              <a:t>Only if needed to illustrate some relevant component interaction</a:t>
            </a:r>
          </a:p>
        </p:txBody>
      </p:sp>
    </p:spTree>
    <p:extLst>
      <p:ext uri="{BB962C8B-B14F-4D97-AF65-F5344CB8AC3E}">
        <p14:creationId xmlns:p14="http://schemas.microsoft.com/office/powerpoint/2010/main" val="3500158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89351"/>
            <a:ext cx="7886700" cy="1325563"/>
          </a:xfrm>
        </p:spPr>
        <p:txBody>
          <a:bodyPr/>
          <a:lstStyle/>
          <a:p>
            <a:r>
              <a:rPr lang="it-IT" dirty="0"/>
              <a:t>Specification interpretation</a:t>
            </a:r>
          </a:p>
        </p:txBody>
      </p:sp>
      <p:sp>
        <p:nvSpPr>
          <p:cNvPr id="3" name="Content Placeholder 2"/>
          <p:cNvSpPr>
            <a:spLocks noGrp="1"/>
          </p:cNvSpPr>
          <p:nvPr>
            <p:ph idx="1"/>
          </p:nvPr>
        </p:nvSpPr>
        <p:spPr>
          <a:xfrm>
            <a:off x="255069" y="1414914"/>
            <a:ext cx="8633861" cy="4839051"/>
          </a:xfrm>
        </p:spPr>
        <p:txBody>
          <a:bodyPr>
            <a:normAutofit fontScale="92500"/>
          </a:bodyPr>
          <a:lstStyle/>
          <a:p>
            <a:pPr marL="0" indent="0">
              <a:buNone/>
            </a:pPr>
            <a:r>
              <a:rPr lang="en-GB" dirty="0" smtClean="0"/>
              <a:t>We tried to be as compliant as possible with the specification. Nevertheless, we introduced some modifications.</a:t>
            </a:r>
          </a:p>
          <a:p>
            <a:pPr marL="0" indent="0">
              <a:buNone/>
            </a:pPr>
            <a:r>
              <a:rPr lang="en-GB" dirty="0" smtClean="0"/>
              <a:t>First of all we included in the same page registration and login forms. </a:t>
            </a:r>
          </a:p>
          <a:p>
            <a:pPr marL="0" indent="0">
              <a:buNone/>
            </a:pPr>
            <a:r>
              <a:rPr lang="en-GB" dirty="0" smtClean="0"/>
              <a:t>Secondly we introduced a buy button for each service package listed in the home page. So, the buy page refers to a single service package previously selected in the home page.</a:t>
            </a:r>
          </a:p>
          <a:p>
            <a:pPr marL="0" indent="0">
              <a:buNone/>
            </a:pPr>
            <a:r>
              <a:rPr lang="en-GB" dirty="0" smtClean="0"/>
              <a:t>Finally, in accordance with the suggestions of the teachers, we included in the confirmation page two buttons in order to simulate payment approvals and rejections.</a:t>
            </a:r>
          </a:p>
          <a:p>
            <a:pPr marL="0" indent="0">
              <a:buNone/>
            </a:pPr>
            <a:endParaRPr lang="en-GB" dirty="0" smtClean="0"/>
          </a:p>
          <a:p>
            <a:pPr marL="0" indent="0">
              <a:buNone/>
            </a:pPr>
            <a:endParaRPr lang="en-GB" dirty="0"/>
          </a:p>
        </p:txBody>
      </p:sp>
    </p:spTree>
    <p:extLst>
      <p:ext uri="{BB962C8B-B14F-4D97-AF65-F5344CB8AC3E}">
        <p14:creationId xmlns:p14="http://schemas.microsoft.com/office/powerpoint/2010/main" val="35250161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628649" y="0"/>
            <a:ext cx="7886700" cy="1325563"/>
          </a:xfrm>
        </p:spPr>
        <p:txBody>
          <a:bodyPr/>
          <a:lstStyle/>
          <a:p>
            <a:pPr lvl="0"/>
            <a:r>
              <a:rPr lang="en-GB" dirty="0"/>
              <a:t>Entity Relationship</a:t>
            </a:r>
          </a:p>
        </p:txBody>
      </p:sp>
      <p:pic>
        <p:nvPicPr>
          <p:cNvPr id="34" name="Immagine 33"/>
          <p:cNvPicPr>
            <a:picLocks noChangeAspect="1"/>
          </p:cNvPicPr>
          <p:nvPr/>
        </p:nvPicPr>
        <p:blipFill rotWithShape="1">
          <a:blip r:embed="rId2">
            <a:extLst>
              <a:ext uri="{28A0092B-C50C-407E-A947-70E740481C1C}">
                <a14:useLocalDpi xmlns:a14="http://schemas.microsoft.com/office/drawing/2010/main" val="0"/>
              </a:ext>
            </a:extLst>
          </a:blip>
          <a:srcRect l="1262" t="2893" r="2422" b="7870"/>
          <a:stretch/>
        </p:blipFill>
        <p:spPr>
          <a:xfrm>
            <a:off x="168441" y="1097278"/>
            <a:ext cx="8807115" cy="5091765"/>
          </a:xfrm>
          <a:prstGeom prst="rect">
            <a:avLst/>
          </a:prstGeom>
        </p:spPr>
      </p:pic>
    </p:spTree>
    <p:extLst>
      <p:ext uri="{BB962C8B-B14F-4D97-AF65-F5344CB8AC3E}">
        <p14:creationId xmlns:p14="http://schemas.microsoft.com/office/powerpoint/2010/main" val="29488087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0747"/>
            <a:ext cx="7004184" cy="741779"/>
          </a:xfrm>
        </p:spPr>
        <p:txBody>
          <a:bodyPr>
            <a:normAutofit/>
          </a:bodyPr>
          <a:lstStyle/>
          <a:p>
            <a:r>
              <a:rPr lang="it-IT" dirty="0"/>
              <a:t>Motivations of the ER design</a:t>
            </a:r>
          </a:p>
        </p:txBody>
      </p:sp>
      <p:sp>
        <p:nvSpPr>
          <p:cNvPr id="3" name="Content Placeholder 2"/>
          <p:cNvSpPr>
            <a:spLocks noGrp="1"/>
          </p:cNvSpPr>
          <p:nvPr>
            <p:ph idx="1"/>
          </p:nvPr>
        </p:nvSpPr>
        <p:spPr>
          <a:xfrm>
            <a:off x="254770" y="1318660"/>
            <a:ext cx="8677476" cy="5727031"/>
          </a:xfrm>
        </p:spPr>
        <p:txBody>
          <a:bodyPr>
            <a:normAutofit fontScale="55000" lnSpcReduction="20000"/>
          </a:bodyPr>
          <a:lstStyle/>
          <a:p>
            <a:r>
              <a:rPr lang="en-GB" dirty="0" smtClean="0"/>
              <a:t>As shown in the ER model, we assumed that users fall back into two categories (consumers and employees). For this reason we introduced an hierarchy whose father entity set is </a:t>
            </a:r>
            <a:r>
              <a:rPr lang="en-GB" dirty="0" err="1" smtClean="0"/>
              <a:t>TelcoUser</a:t>
            </a:r>
            <a:r>
              <a:rPr lang="en-GB" dirty="0" smtClean="0"/>
              <a:t> and whose children are Employee and Consumer. We decided to put a flag (integer attribute) on the Consumer in order to distinguish a solvent Consumer (status = 0) from an insolvent one (status = 1).</a:t>
            </a:r>
          </a:p>
          <a:p>
            <a:r>
              <a:rPr lang="en-GB" dirty="0" smtClean="0"/>
              <a:t>As remarked into the specifications, we used the same strategy for the Order table to separate newly created orders (status = 0) from REJECTED (status = 1) and ACCEPTED (status = 2) ones. For this reason we included the attribute </a:t>
            </a:r>
            <a:r>
              <a:rPr lang="en-GB" i="1" dirty="0" smtClean="0"/>
              <a:t>status </a:t>
            </a:r>
            <a:r>
              <a:rPr lang="en-GB" dirty="0" smtClean="0"/>
              <a:t>in this entity set as well.</a:t>
            </a:r>
          </a:p>
          <a:p>
            <a:r>
              <a:rPr lang="en-GB" dirty="0" smtClean="0"/>
              <a:t>The Payment entity set has been introduced for convenience to keep track of all the payments made by the consumers. Given that a payment could fail, we introduced a </a:t>
            </a:r>
            <a:r>
              <a:rPr lang="en-GB" i="1" dirty="0" smtClean="0"/>
              <a:t>status</a:t>
            </a:r>
            <a:r>
              <a:rPr lang="en-GB" dirty="0" smtClean="0"/>
              <a:t> attribute here as well, using the convention:</a:t>
            </a:r>
          </a:p>
          <a:p>
            <a:pPr lvl="1">
              <a:buFont typeface="Courier New" panose="02070309020205020404" pitchFamily="49" charset="0"/>
              <a:buChar char="o"/>
            </a:pPr>
            <a:r>
              <a:rPr lang="en-GB" dirty="0" smtClean="0"/>
              <a:t>0 for APPROVAL;</a:t>
            </a:r>
          </a:p>
          <a:p>
            <a:pPr lvl="1">
              <a:buFont typeface="Courier New" panose="02070309020205020404" pitchFamily="49" charset="0"/>
              <a:buChar char="o"/>
            </a:pPr>
            <a:r>
              <a:rPr lang="en-GB" dirty="0" smtClean="0"/>
              <a:t>1 for REJECTION.</a:t>
            </a:r>
          </a:p>
          <a:p>
            <a:r>
              <a:rPr lang="en-GB" dirty="0" smtClean="0"/>
              <a:t>Next, we introduced another hierarchy to model services with the entity set service as a father. In this way, we avoid including four many-to-many different </a:t>
            </a:r>
            <a:r>
              <a:rPr lang="en-GB" dirty="0" err="1" smtClean="0"/>
              <a:t>relatioships</a:t>
            </a:r>
            <a:r>
              <a:rPr lang="en-GB" dirty="0" smtClean="0"/>
              <a:t> between service package and the subtypes of the service.</a:t>
            </a:r>
          </a:p>
          <a:p>
            <a:r>
              <a:rPr lang="en-GB" dirty="0" smtClean="0"/>
              <a:t>As far as validity periods and service packages are concerned, we decided to model </a:t>
            </a:r>
            <a:r>
              <a:rPr lang="en-GB" dirty="0" err="1" smtClean="0"/>
              <a:t>monthlyFee</a:t>
            </a:r>
            <a:r>
              <a:rPr lang="en-GB" dirty="0" smtClean="0"/>
              <a:t> as an attribute of the relationship between the two entities.</a:t>
            </a:r>
          </a:p>
          <a:p>
            <a:r>
              <a:rPr lang="en-GB" dirty="0" smtClean="0"/>
              <a:t>An important remark is that we modelled </a:t>
            </a:r>
            <a:r>
              <a:rPr lang="en-GB" dirty="0" err="1" smtClean="0"/>
              <a:t>ValidityPeriod</a:t>
            </a:r>
            <a:r>
              <a:rPr lang="en-GB" dirty="0" smtClean="0"/>
              <a:t> as an entity set with only one attribute (months).</a:t>
            </a:r>
          </a:p>
          <a:p>
            <a:r>
              <a:rPr lang="en-GB" dirty="0" smtClean="0"/>
              <a:t>Finally, the many-to-many relationship between </a:t>
            </a:r>
            <a:r>
              <a:rPr lang="en-GB" dirty="0" err="1" smtClean="0"/>
              <a:t>ServicePackage</a:t>
            </a:r>
            <a:r>
              <a:rPr lang="en-GB" dirty="0" smtClean="0"/>
              <a:t> and </a:t>
            </a:r>
            <a:r>
              <a:rPr lang="en-GB" dirty="0" err="1" smtClean="0"/>
              <a:t>OptionalProduct</a:t>
            </a:r>
            <a:r>
              <a:rPr lang="en-GB" dirty="0" smtClean="0"/>
              <a:t> has to be clearly distinguished from the many-to-many </a:t>
            </a:r>
            <a:r>
              <a:rPr lang="it-IT" dirty="0" err="1" smtClean="0"/>
              <a:t>relationship</a:t>
            </a:r>
            <a:r>
              <a:rPr lang="it-IT" dirty="0" smtClean="0"/>
              <a:t> </a:t>
            </a:r>
            <a:r>
              <a:rPr lang="it-IT" dirty="0" err="1" smtClean="0"/>
              <a:t>between</a:t>
            </a:r>
            <a:r>
              <a:rPr lang="it-IT" dirty="0" smtClean="0"/>
              <a:t> </a:t>
            </a:r>
            <a:r>
              <a:rPr lang="it-IT" dirty="0" err="1" smtClean="0"/>
              <a:t>OptionalProduct</a:t>
            </a:r>
            <a:r>
              <a:rPr lang="it-IT" dirty="0" smtClean="0"/>
              <a:t> and Order. In </a:t>
            </a:r>
            <a:r>
              <a:rPr lang="it-IT" dirty="0" err="1" smtClean="0"/>
              <a:t>fact</a:t>
            </a:r>
            <a:r>
              <a:rPr lang="it-IT" dirty="0" smtClean="0"/>
              <a:t>, the </a:t>
            </a:r>
            <a:r>
              <a:rPr lang="it-IT" dirty="0" err="1" smtClean="0"/>
              <a:t>former</a:t>
            </a:r>
            <a:r>
              <a:rPr lang="it-IT" dirty="0" smtClean="0"/>
              <a:t> </a:t>
            </a:r>
            <a:r>
              <a:rPr lang="it-IT" dirty="0" err="1" smtClean="0"/>
              <a:t>stands</a:t>
            </a:r>
            <a:r>
              <a:rPr lang="it-IT" dirty="0" smtClean="0"/>
              <a:t> for the </a:t>
            </a:r>
            <a:r>
              <a:rPr lang="it-IT" dirty="0" err="1" smtClean="0"/>
              <a:t>possibility</a:t>
            </a:r>
            <a:r>
              <a:rPr lang="it-IT" dirty="0" smtClean="0"/>
              <a:t> of </a:t>
            </a:r>
            <a:r>
              <a:rPr lang="it-IT" dirty="0" err="1" smtClean="0"/>
              <a:t>associating</a:t>
            </a:r>
            <a:r>
              <a:rPr lang="it-IT" dirty="0" smtClean="0"/>
              <a:t> a </a:t>
            </a:r>
            <a:r>
              <a:rPr lang="it-IT" dirty="0" err="1" smtClean="0"/>
              <a:t>given</a:t>
            </a:r>
            <a:r>
              <a:rPr lang="it-IT" dirty="0" smtClean="0"/>
              <a:t> optional </a:t>
            </a:r>
            <a:r>
              <a:rPr lang="it-IT" dirty="0" err="1" smtClean="0"/>
              <a:t>product</a:t>
            </a:r>
            <a:r>
              <a:rPr lang="it-IT" dirty="0" smtClean="0"/>
              <a:t> to a service package </a:t>
            </a:r>
            <a:r>
              <a:rPr lang="it-IT" dirty="0" err="1" smtClean="0"/>
              <a:t>purchase</a:t>
            </a:r>
            <a:r>
              <a:rPr lang="it-IT" dirty="0" smtClean="0"/>
              <a:t>, </a:t>
            </a:r>
            <a:r>
              <a:rPr lang="it-IT" dirty="0" err="1" smtClean="0"/>
              <a:t>while</a:t>
            </a:r>
            <a:r>
              <a:rPr lang="it-IT" dirty="0" smtClean="0"/>
              <a:t> the </a:t>
            </a:r>
            <a:r>
              <a:rPr lang="it-IT" dirty="0" err="1" smtClean="0"/>
              <a:t>latter</a:t>
            </a:r>
            <a:r>
              <a:rPr lang="it-IT" dirty="0"/>
              <a:t> </a:t>
            </a:r>
            <a:r>
              <a:rPr lang="it-IT" dirty="0" err="1" smtClean="0"/>
              <a:t>represents</a:t>
            </a:r>
            <a:r>
              <a:rPr lang="it-IT" dirty="0" smtClean="0"/>
              <a:t> the </a:t>
            </a:r>
            <a:r>
              <a:rPr lang="it-IT" dirty="0" err="1" smtClean="0"/>
              <a:t>inclusion</a:t>
            </a:r>
            <a:r>
              <a:rPr lang="it-IT" dirty="0" smtClean="0"/>
              <a:t> of an optional </a:t>
            </a:r>
            <a:r>
              <a:rPr lang="it-IT" dirty="0" err="1" smtClean="0"/>
              <a:t>product</a:t>
            </a:r>
            <a:r>
              <a:rPr lang="it-IT" dirty="0" smtClean="0"/>
              <a:t> </a:t>
            </a:r>
            <a:r>
              <a:rPr lang="it-IT" dirty="0" err="1" smtClean="0"/>
              <a:t>into</a:t>
            </a:r>
            <a:r>
              <a:rPr lang="it-IT" dirty="0" smtClean="0"/>
              <a:t> an </a:t>
            </a:r>
            <a:r>
              <a:rPr lang="it-IT" dirty="0" err="1" smtClean="0"/>
              <a:t>order</a:t>
            </a:r>
            <a:r>
              <a:rPr lang="it-IT" dirty="0" smtClean="0"/>
              <a:t>.</a:t>
            </a:r>
          </a:p>
          <a:p>
            <a:pPr marL="0" indent="0">
              <a:buNone/>
            </a:pPr>
            <a:endParaRPr lang="en-GB" dirty="0" smtClean="0"/>
          </a:p>
        </p:txBody>
      </p:sp>
    </p:spTree>
    <p:extLst>
      <p:ext uri="{BB962C8B-B14F-4D97-AF65-F5344CB8AC3E}">
        <p14:creationId xmlns:p14="http://schemas.microsoft.com/office/powerpoint/2010/main" val="38049253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magine 11"/>
          <p:cNvPicPr>
            <a:picLocks noChangeAspect="1"/>
          </p:cNvPicPr>
          <p:nvPr/>
        </p:nvPicPr>
        <p:blipFill rotWithShape="1">
          <a:blip r:embed="rId2"/>
          <a:srcRect t="1" r="37383" b="-1224"/>
          <a:stretch/>
        </p:blipFill>
        <p:spPr>
          <a:xfrm>
            <a:off x="130567" y="246736"/>
            <a:ext cx="6318359" cy="6480842"/>
          </a:xfrm>
          <a:prstGeom prst="rect">
            <a:avLst/>
          </a:prstGeom>
        </p:spPr>
      </p:pic>
      <p:sp>
        <p:nvSpPr>
          <p:cNvPr id="2" name="Title 1"/>
          <p:cNvSpPr txBox="1">
            <a:spLocks noGrp="1"/>
          </p:cNvSpPr>
          <p:nvPr>
            <p:ph type="title"/>
          </p:nvPr>
        </p:nvSpPr>
        <p:spPr>
          <a:xfrm>
            <a:off x="628650" y="365127"/>
            <a:ext cx="7886700" cy="674402"/>
          </a:xfrm>
        </p:spPr>
        <p:txBody>
          <a:bodyPr>
            <a:normAutofit fontScale="90000"/>
          </a:bodyPr>
          <a:lstStyle/>
          <a:p>
            <a:pPr lvl="0" algn="r"/>
            <a:r>
              <a:rPr lang="en-GB" dirty="0"/>
              <a:t>Relational model</a:t>
            </a:r>
          </a:p>
        </p:txBody>
      </p:sp>
    </p:spTree>
    <p:extLst>
      <p:ext uri="{BB962C8B-B14F-4D97-AF65-F5344CB8AC3E}">
        <p14:creationId xmlns:p14="http://schemas.microsoft.com/office/powerpoint/2010/main" val="7418653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6937</TotalTime>
  <Words>3264</Words>
  <Application>Microsoft Office PowerPoint</Application>
  <PresentationFormat>Presentazione su schermo (4:3)</PresentationFormat>
  <Paragraphs>811</Paragraphs>
  <Slides>52</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52</vt:i4>
      </vt:variant>
    </vt:vector>
  </HeadingPairs>
  <TitlesOfParts>
    <vt:vector size="59" baseType="lpstr">
      <vt:lpstr>Arial</vt:lpstr>
      <vt:lpstr>Calibri</vt:lpstr>
      <vt:lpstr>Calibri Light</vt:lpstr>
      <vt:lpstr>Courier New</vt:lpstr>
      <vt:lpstr>Symbol</vt:lpstr>
      <vt:lpstr>Wingdings</vt:lpstr>
      <vt:lpstr>Office Theme</vt:lpstr>
      <vt:lpstr>Data bases 2</vt:lpstr>
      <vt:lpstr>Index</vt:lpstr>
      <vt:lpstr>Specifications</vt:lpstr>
      <vt:lpstr>Presentazione standard di PowerPoint</vt:lpstr>
      <vt:lpstr>Presentazione standard di PowerPoint</vt:lpstr>
      <vt:lpstr>Specification interpretation</vt:lpstr>
      <vt:lpstr>Entity Relationship</vt:lpstr>
      <vt:lpstr>Motivations of the ER design</vt:lpstr>
      <vt:lpstr>Relational model</vt:lpstr>
      <vt:lpstr>Presentazione standard di PowerPoint</vt:lpstr>
      <vt:lpstr>Presentazione standard di PowerPoint</vt:lpstr>
      <vt:lpstr>Presentazione standard di PowerPoint</vt:lpstr>
      <vt:lpstr>Motivations of the logical design</vt:lpstr>
      <vt:lpstr>Trigger design &amp; code</vt:lpstr>
      <vt:lpstr>Trigger design &amp; code</vt:lpstr>
      <vt:lpstr>Trigger design &amp; code</vt:lpstr>
      <vt:lpstr>ORM design</vt:lpstr>
      <vt:lpstr>Relationship Auditing - Consumer </vt:lpstr>
      <vt:lpstr>Relationship Consumer - Order</vt:lpstr>
      <vt:lpstr>Relationship ServiceActivationSchedule - Order</vt:lpstr>
      <vt:lpstr>Relationship Order - ValidityPeriod </vt:lpstr>
      <vt:lpstr>Relationship Order - ServicePackage</vt:lpstr>
      <vt:lpstr>Relationship Order - Payment</vt:lpstr>
      <vt:lpstr>Relationship Consumer - Payment</vt:lpstr>
      <vt:lpstr>Relationship Order - OptionalProduct</vt:lpstr>
      <vt:lpstr>Relationship ServicePackage - OptionalProduct</vt:lpstr>
      <vt:lpstr>Relationship ServicePackage - ValidityPeriod</vt:lpstr>
      <vt:lpstr>Relationship ServicePackage - Service</vt:lpstr>
      <vt:lpstr>ORM design motivations</vt:lpstr>
      <vt:lpstr>Entity TelcoUser</vt:lpstr>
      <vt:lpstr>Entity Consumer</vt:lpstr>
      <vt:lpstr>Entity Employee</vt:lpstr>
      <vt:lpstr>Entity Auditing</vt:lpstr>
      <vt:lpstr>Entity FixedInternetService</vt:lpstr>
      <vt:lpstr>Entity FixedPhoneService</vt:lpstr>
      <vt:lpstr>Entity MobileInternetService</vt:lpstr>
      <vt:lpstr>Entity MobilePhoneService</vt:lpstr>
      <vt:lpstr>Entity OptionalProduct_sales</vt:lpstr>
      <vt:lpstr>Entity OptionalProduct</vt:lpstr>
      <vt:lpstr>Entity Order</vt:lpstr>
      <vt:lpstr>Entity Payment</vt:lpstr>
      <vt:lpstr>Entity PurchasesPackageValidity</vt:lpstr>
      <vt:lpstr>Entity SalesSP_OP</vt:lpstr>
      <vt:lpstr>Entity ServiceActivationSchedule</vt:lpstr>
      <vt:lpstr>Entity ServicePackage</vt:lpstr>
      <vt:lpstr>Entity ValidityPeriod</vt:lpstr>
      <vt:lpstr>Functional analysis of the interaction</vt:lpstr>
      <vt:lpstr>Example of diagram</vt:lpstr>
      <vt:lpstr>Example of textual notation</vt:lpstr>
      <vt:lpstr>Components</vt:lpstr>
      <vt:lpstr>Motivations of the components design </vt:lpstr>
      <vt:lpstr>UML sequence diagrams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Piero</dc:creator>
  <cp:lastModifiedBy>Sposito</cp:lastModifiedBy>
  <cp:revision>291</cp:revision>
  <dcterms:created xsi:type="dcterms:W3CDTF">2020-11-06T10:16:45Z</dcterms:created>
  <dcterms:modified xsi:type="dcterms:W3CDTF">2022-01-29T15:16:03Z</dcterms:modified>
</cp:coreProperties>
</file>