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1" r:id="rId3"/>
    <p:sldId id="264" r:id="rId4"/>
    <p:sldId id="268" r:id="rId5"/>
    <p:sldId id="267" r:id="rId6"/>
    <p:sldId id="283" r:id="rId7"/>
    <p:sldId id="273" r:id="rId8"/>
    <p:sldId id="275" r:id="rId9"/>
    <p:sldId id="270" r:id="rId10"/>
    <p:sldId id="265" r:id="rId11"/>
    <p:sldId id="277" r:id="rId12"/>
    <p:sldId id="262" r:id="rId13"/>
    <p:sldId id="278" r:id="rId14"/>
    <p:sldId id="279" r:id="rId15"/>
    <p:sldId id="280" r:id="rId16"/>
    <p:sldId id="271" r:id="rId17"/>
    <p:sldId id="28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Средний стиль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6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CC4BC-40F5-41BD-8C74-4F9EBCBB30C7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B25E9F-BAA3-4869-8AC4-3D2BBB40F5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14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CCD43-523A-6131-5336-47F5E3D0C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B0B6AF-A062-F4D1-D0F3-14136A7C1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710E98-51F9-F0BD-5A77-0176BD082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2D2A-7841-4379-8EDF-2AF913992304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DA86EA-8D0B-B3E7-DAFF-0E27E392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A66C48-1545-2D99-AB0C-8B5B7DB4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3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0C089-0027-8621-0EC0-F29A296C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6F41C89-5172-3497-52BB-9E92C934F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050A4-FE90-B1A9-EB39-3DB996663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95525-931F-4902-9FC1-7C9676E85F22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9AD57-D983-72A1-83B1-8874C7C43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AABC38-CD33-A5E5-ED73-84D2F777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09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470E80A-F9C0-CA8D-2E7B-2BBD6C9AE8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B29DF5-0A04-420B-AF39-9D29CEA92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263A67-EFC5-BDB4-8D8D-AD9F5F51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54323-55AE-40A9-8E6C-518D2E002282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ED5E2-E3D8-7426-9009-46AB741F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CA71D0-77EB-CC96-C9D2-CAA7448AD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04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B910BC-D8D9-6E6D-BE5C-F27DEB992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ACC1BD-71A3-3418-50A8-4A1E02D8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015548-0E71-FB91-DA9C-DD0E508E3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014DF-1821-4895-B0EF-C42EF94272C1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2A0920-2344-6C32-8412-DEB6530E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ACA736-A8B8-320E-411C-DE9A37777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28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7C00C-F247-930D-DAF9-2516986B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E9F621-1827-04D2-6BE1-6CD036F2C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2380AB-5C32-357A-EA2F-3206B3C89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CBF2B-E04E-4B03-BFDA-488215B393EA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BFABF2-308B-6EB5-5612-321A7D4C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BACA35-7248-9F72-09F6-4562E92E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63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C50A4-C46C-137A-A847-9BE55EC9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4C09C4-3435-B2C8-49D0-2F9E7F7E4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65C3264-31C1-1216-2C24-6B0E9FBD1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CBECB7-A3D6-4736-C1C0-8C0B1917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84EE9-6F81-4637-8864-2EAD0D304D03}" type="datetime1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5C59F1-ADAA-9D8C-318D-89C82E50C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839645-177A-EAEB-1304-6F7E13060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5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ABE68C-07C5-3EA2-7548-61951E14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B04C79-D733-56FA-51B7-0D49E4F0B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EC83E3-EEAC-5290-FC52-EF61272BD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E4A8638-7BC0-5794-8D19-9F26A6B18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61DBED2-A96F-A2F9-8237-9802126894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E27B3B8-CE35-B305-01BE-56C87D1C3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5DE8F-1EC8-46C1-BD00-1DF00638AEF5}" type="datetime1">
              <a:rPr lang="ru-RU" smtClean="0"/>
              <a:t>02.06.2025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3A7172-F6DB-4F18-9105-C1E7DFC60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3A47A9-EF4B-5B60-4AE1-7B5234EF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25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36DD42-14E5-759D-784A-F56ABE56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5AB277-0782-0AA2-56CA-E6E745DE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5A71-D491-4A20-A904-3FA93A1F52E5}" type="datetime1">
              <a:rPr lang="ru-RU" smtClean="0"/>
              <a:t>02.06.2025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2ED45DF-4123-EB8E-42D2-9D492A32E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9E3FBA-C805-812D-B712-DD2965AE6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72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80FE8F-B161-66B9-B138-87A04144B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DBD-35F0-4975-A8EF-39A381FF67EB}" type="datetime1">
              <a:rPr lang="ru-RU" smtClean="0"/>
              <a:t>02.06.2025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ED9E387-AB44-B145-A264-E770B3AD2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EEA459-DDE3-C504-30D9-A03C7FFDD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046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F9299-DC7E-5992-E02D-9488A14D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9E84B-9087-9201-06A2-69BFBBEFC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E4DF31-711E-EA26-D5C0-A963A5037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9A535C-EE62-46B7-920C-8072957C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346E8-101F-4C2C-AA50-A5E2CFE6DDFA}" type="datetime1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AB22CE-E099-3286-4BCC-83F0C7FCD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218B2A-AA08-D1CB-A801-6A918A1F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471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AA14C-3609-4368-297B-1F4080A8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6BBBA38-E978-665B-0FF5-235CFC1C5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63D643-81F0-9B8F-A6DE-790DE98163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4BBC9C-53F3-3659-C3AC-6A388AC14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85C7-EBD0-48A4-8E8A-4C894A48063D}" type="datetime1">
              <a:rPr lang="ru-RU" smtClean="0"/>
              <a:t>02.06.2025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26DC51-2C7C-FB54-6180-A358D7C1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F7AB6E-350C-4C86-5756-15C1CFA4C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90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B7B135-D99A-C671-36FC-6F1F86D79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8BB625-A316-5FBE-6D54-D963F15BC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8FD7DB-3F3C-0C49-6D9B-D58A56220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799FE-F017-48EF-B73E-00A41A14C7A5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22C45F-E8AB-4896-0778-DBC47AF9A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CA8C5-6CE5-8585-66B0-26277D4897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78161-6DCB-415B-B15B-8912E1311E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9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76EFF-BB18-BCBE-3C27-DB51C4C5C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1918" y="1640104"/>
            <a:ext cx="8861023" cy="788987"/>
          </a:xfrm>
        </p:spPr>
        <p:txBody>
          <a:bodyPr>
            <a:no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36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DQN: </a:t>
            </a:r>
            <a:r>
              <a:rPr lang="en-US" sz="3600" dirty="0" err="1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Глубокое</a:t>
            </a:r>
            <a:r>
              <a:rPr lang="en-US" sz="36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 Q-</a:t>
            </a:r>
            <a:r>
              <a:rPr lang="en-US" sz="3600" dirty="0" err="1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обучение</a:t>
            </a:r>
            <a:endParaRPr lang="en-US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A34791-43FE-40EF-BD19-65A4F1F74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918" y="4261361"/>
            <a:ext cx="6853084" cy="788987"/>
          </a:xfrm>
        </p:spPr>
        <p:txBody>
          <a:bodyPr>
            <a:normAutofit/>
          </a:bodyPr>
          <a:lstStyle/>
          <a:p>
            <a:pPr algn="l"/>
            <a:r>
              <a:rPr lang="ru-RU" sz="1800" dirty="0">
                <a:latin typeface="Onest" pitchFamily="2" charset="0"/>
                <a:ea typeface="PT Sans" panose="020B0503020203020204" pitchFamily="34" charset="-52"/>
              </a:rPr>
              <a:t>Докладчик: Казанцев Георгий Викторович</a:t>
            </a:r>
          </a:p>
          <a:p>
            <a:pPr algn="l"/>
            <a:r>
              <a:rPr lang="ru-RU" sz="1800" dirty="0">
                <a:latin typeface="Onest" pitchFamily="2" charset="0"/>
                <a:ea typeface="PT Sans" panose="020B0503020203020204" pitchFamily="34" charset="-52"/>
              </a:rPr>
              <a:t>Преподаватель: Исаков Тим Тимурович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1B6B5F-3561-4DDE-86AA-35CFE9149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37" y="4891224"/>
            <a:ext cx="3881245" cy="6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E9D19D7-B73C-2D52-78F0-21AEE42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13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0853C-B5B2-FEB5-D10F-32D7C99325CE}"/>
              </a:ext>
            </a:extLst>
          </p:cNvPr>
          <p:cNvSpPr txBox="1"/>
          <p:nvPr/>
        </p:nvSpPr>
        <p:spPr>
          <a:xfrm>
            <a:off x="11669403" y="6349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A1956A-21E8-43DA-AC3D-CA36276A9315}"/>
              </a:ext>
            </a:extLst>
          </p:cNvPr>
          <p:cNvSpPr/>
          <p:nvPr/>
        </p:nvSpPr>
        <p:spPr>
          <a:xfrm>
            <a:off x="8587946" y="135755"/>
            <a:ext cx="3367216" cy="89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7698A7A-2BFB-4C1E-ADC1-8875C302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02" y="278473"/>
            <a:ext cx="2375819" cy="63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EAC95DFF-518E-49C8-921D-ED05393B948F}"/>
              </a:ext>
            </a:extLst>
          </p:cNvPr>
          <p:cNvSpPr/>
          <p:nvPr/>
        </p:nvSpPr>
        <p:spPr>
          <a:xfrm>
            <a:off x="702319" y="724698"/>
            <a:ext cx="4846128" cy="7610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rtl="1">
              <a:lnSpc>
                <a:spcPts val="4400"/>
              </a:lnSpc>
              <a:buNone/>
            </a:pPr>
            <a:r>
              <a:rPr lang="en-US" sz="320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II Поощрение за выживание </a:t>
            </a:r>
            <a:br>
              <a:rPr lang="ru-RU" sz="320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и точность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6F121DF7-8DAF-49FF-BBAD-FACFEFF43607}"/>
              </a:ext>
            </a:extLst>
          </p:cNvPr>
          <p:cNvSpPr/>
          <p:nvPr/>
        </p:nvSpPr>
        <p:spPr>
          <a:xfrm>
            <a:off x="6221204" y="1167551"/>
            <a:ext cx="22860" cy="6313765"/>
          </a:xfrm>
          <a:prstGeom prst="roundRect">
            <a:avLst>
              <a:gd name="adj" fmla="val 118281"/>
            </a:avLst>
          </a:prstGeom>
          <a:solidFill>
            <a:srgbClr val="D6D3CC"/>
          </a:solidFill>
          <a:ln/>
        </p:spPr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7A1440DC-749D-4BC6-B3D0-31A245FBE753}"/>
              </a:ext>
            </a:extLst>
          </p:cNvPr>
          <p:cNvSpPr/>
          <p:nvPr/>
        </p:nvSpPr>
        <p:spPr>
          <a:xfrm>
            <a:off x="6412537" y="1358885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D6D3CC"/>
          </a:solidFill>
          <a:ln/>
        </p:spPr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71117512-61EF-4C2C-9330-0BAE1B0EB536}"/>
              </a:ext>
            </a:extLst>
          </p:cNvPr>
          <p:cNvSpPr/>
          <p:nvPr/>
        </p:nvSpPr>
        <p:spPr>
          <a:xfrm>
            <a:off x="6029871" y="1167551"/>
            <a:ext cx="405527" cy="405527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A535BDAA-98E2-48A1-9AB7-97B7A5F925C1}"/>
              </a:ext>
            </a:extLst>
          </p:cNvPr>
          <p:cNvSpPr/>
          <p:nvPr/>
        </p:nvSpPr>
        <p:spPr>
          <a:xfrm>
            <a:off x="6097498" y="1201365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1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E055E791-3C76-4B3A-8329-A9E79D4BA395}"/>
              </a:ext>
            </a:extLst>
          </p:cNvPr>
          <p:cNvSpPr/>
          <p:nvPr/>
        </p:nvSpPr>
        <p:spPr>
          <a:xfrm>
            <a:off x="7133818" y="1229464"/>
            <a:ext cx="2281952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1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Штраф за Расстояние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7336644D-5D4C-4BD2-A8B3-244DE8D08EEE}"/>
              </a:ext>
            </a:extLst>
          </p:cNvPr>
          <p:cNvSpPr/>
          <p:nvPr/>
        </p:nvSpPr>
        <p:spPr>
          <a:xfrm>
            <a:off x="7133818" y="1511046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1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За горизонтальное расстояние от центра.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4848868-41D5-4DA9-9EB7-397A9E80BCD3}"/>
              </a:ext>
            </a:extLst>
          </p:cNvPr>
          <p:cNvSpPr/>
          <p:nvPr/>
        </p:nvSpPr>
        <p:spPr>
          <a:xfrm>
            <a:off x="5512068" y="2440210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D6D3CC"/>
          </a:solidFill>
          <a:ln/>
        </p:spPr>
      </p:sp>
      <p:sp>
        <p:nvSpPr>
          <p:cNvPr id="17" name="Shape 8">
            <a:extLst>
              <a:ext uri="{FF2B5EF4-FFF2-40B4-BE49-F238E27FC236}">
                <a16:creationId xmlns:a16="http://schemas.microsoft.com/office/drawing/2014/main" id="{26873578-C8A7-4FC2-8598-DD6240C262DB}"/>
              </a:ext>
            </a:extLst>
          </p:cNvPr>
          <p:cNvSpPr/>
          <p:nvPr/>
        </p:nvSpPr>
        <p:spPr>
          <a:xfrm>
            <a:off x="6029871" y="2248877"/>
            <a:ext cx="405527" cy="405527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6CBFDC9F-1D63-405B-AD29-6D7634491F07}"/>
              </a:ext>
            </a:extLst>
          </p:cNvPr>
          <p:cNvSpPr/>
          <p:nvPr/>
        </p:nvSpPr>
        <p:spPr>
          <a:xfrm>
            <a:off x="6097498" y="2282691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2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2A8E4537-70B8-47EB-8206-0FA2DEF9D79E}"/>
              </a:ext>
            </a:extLst>
          </p:cNvPr>
          <p:cNvSpPr/>
          <p:nvPr/>
        </p:nvSpPr>
        <p:spPr>
          <a:xfrm>
            <a:off x="3078311" y="2310789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Штраф за Угол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17A6B072-2DF2-483E-804F-D9FB2243E3C2}"/>
              </a:ext>
            </a:extLst>
          </p:cNvPr>
          <p:cNvSpPr/>
          <p:nvPr/>
        </p:nvSpPr>
        <p:spPr>
          <a:xfrm>
            <a:off x="-451773" y="2592372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За большие углы наклона.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2">
            <a:extLst>
              <a:ext uri="{FF2B5EF4-FFF2-40B4-BE49-F238E27FC236}">
                <a16:creationId xmlns:a16="http://schemas.microsoft.com/office/drawing/2014/main" id="{7BFBFB82-D349-461A-8CBB-A9768D7F744D}"/>
              </a:ext>
            </a:extLst>
          </p:cNvPr>
          <p:cNvSpPr/>
          <p:nvPr/>
        </p:nvSpPr>
        <p:spPr>
          <a:xfrm>
            <a:off x="6412537" y="3372351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D6D3CC"/>
          </a:solidFill>
          <a:ln/>
        </p:spPr>
      </p:sp>
      <p:sp>
        <p:nvSpPr>
          <p:cNvPr id="22" name="Shape 13">
            <a:extLst>
              <a:ext uri="{FF2B5EF4-FFF2-40B4-BE49-F238E27FC236}">
                <a16:creationId xmlns:a16="http://schemas.microsoft.com/office/drawing/2014/main" id="{AB6FB438-FA7D-4616-AAA4-87004A591AC2}"/>
              </a:ext>
            </a:extLst>
          </p:cNvPr>
          <p:cNvSpPr/>
          <p:nvPr/>
        </p:nvSpPr>
        <p:spPr>
          <a:xfrm>
            <a:off x="6029871" y="3181017"/>
            <a:ext cx="405527" cy="405527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23" name="Text 14">
            <a:extLst>
              <a:ext uri="{FF2B5EF4-FFF2-40B4-BE49-F238E27FC236}">
                <a16:creationId xmlns:a16="http://schemas.microsoft.com/office/drawing/2014/main" id="{9F3F8E8B-D68E-4944-8B88-A443A3A3EB4D}"/>
              </a:ext>
            </a:extLst>
          </p:cNvPr>
          <p:cNvSpPr/>
          <p:nvPr/>
        </p:nvSpPr>
        <p:spPr>
          <a:xfrm>
            <a:off x="6097498" y="3214831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3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15">
            <a:extLst>
              <a:ext uri="{FF2B5EF4-FFF2-40B4-BE49-F238E27FC236}">
                <a16:creationId xmlns:a16="http://schemas.microsoft.com/office/drawing/2014/main" id="{8602C36D-D37B-4721-AE0C-A91914BC7155}"/>
              </a:ext>
            </a:extLst>
          </p:cNvPr>
          <p:cNvSpPr/>
          <p:nvPr/>
        </p:nvSpPr>
        <p:spPr>
          <a:xfrm>
            <a:off x="7133818" y="3242930"/>
            <a:ext cx="2253139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1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Штраф за Скорость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6">
            <a:extLst>
              <a:ext uri="{FF2B5EF4-FFF2-40B4-BE49-F238E27FC236}">
                <a16:creationId xmlns:a16="http://schemas.microsoft.com/office/drawing/2014/main" id="{8C586815-6387-48DD-B85C-FA6C5BD62DEA}"/>
              </a:ext>
            </a:extLst>
          </p:cNvPr>
          <p:cNvSpPr/>
          <p:nvPr/>
        </p:nvSpPr>
        <p:spPr>
          <a:xfrm>
            <a:off x="7066190" y="3560973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1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За высокие скорости.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hape 17">
            <a:extLst>
              <a:ext uri="{FF2B5EF4-FFF2-40B4-BE49-F238E27FC236}">
                <a16:creationId xmlns:a16="http://schemas.microsoft.com/office/drawing/2014/main" id="{07C9DDCB-4D2C-480B-B679-C5600D1AEF22}"/>
              </a:ext>
            </a:extLst>
          </p:cNvPr>
          <p:cNvSpPr/>
          <p:nvPr/>
        </p:nvSpPr>
        <p:spPr>
          <a:xfrm>
            <a:off x="5512068" y="4304491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D6D3CC"/>
          </a:solidFill>
          <a:ln/>
        </p:spPr>
      </p:sp>
      <p:sp>
        <p:nvSpPr>
          <p:cNvPr id="27" name="Shape 18">
            <a:extLst>
              <a:ext uri="{FF2B5EF4-FFF2-40B4-BE49-F238E27FC236}">
                <a16:creationId xmlns:a16="http://schemas.microsoft.com/office/drawing/2014/main" id="{083CD5F9-0335-41E2-9737-5E129411A73C}"/>
              </a:ext>
            </a:extLst>
          </p:cNvPr>
          <p:cNvSpPr/>
          <p:nvPr/>
        </p:nvSpPr>
        <p:spPr>
          <a:xfrm>
            <a:off x="6029871" y="4113158"/>
            <a:ext cx="405527" cy="405527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28" name="Text 19">
            <a:extLst>
              <a:ext uri="{FF2B5EF4-FFF2-40B4-BE49-F238E27FC236}">
                <a16:creationId xmlns:a16="http://schemas.microsoft.com/office/drawing/2014/main" id="{57CCCBDC-3DC0-496C-8373-9C20CD7F9551}"/>
              </a:ext>
            </a:extLst>
          </p:cNvPr>
          <p:cNvSpPr/>
          <p:nvPr/>
        </p:nvSpPr>
        <p:spPr>
          <a:xfrm>
            <a:off x="6097498" y="4146971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4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9576286-1F1E-4D6B-B5FB-E508F13AE4AD}"/>
              </a:ext>
            </a:extLst>
          </p:cNvPr>
          <p:cNvSpPr/>
          <p:nvPr/>
        </p:nvSpPr>
        <p:spPr>
          <a:xfrm>
            <a:off x="2658616" y="4175070"/>
            <a:ext cx="2672834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Бонус/Штраф за Посадку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1">
            <a:extLst>
              <a:ext uri="{FF2B5EF4-FFF2-40B4-BE49-F238E27FC236}">
                <a16:creationId xmlns:a16="http://schemas.microsoft.com/office/drawing/2014/main" id="{44C41BBC-92D7-4112-9BAF-402422B291C5}"/>
              </a:ext>
            </a:extLst>
          </p:cNvPr>
          <p:cNvSpPr/>
          <p:nvPr/>
        </p:nvSpPr>
        <p:spPr>
          <a:xfrm>
            <a:off x="-451773" y="4456653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Зависит от успешности и накопленной награды.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hape 22">
            <a:extLst>
              <a:ext uri="{FF2B5EF4-FFF2-40B4-BE49-F238E27FC236}">
                <a16:creationId xmlns:a16="http://schemas.microsoft.com/office/drawing/2014/main" id="{E71085A8-5581-4EE0-9607-DC28E26FD05E}"/>
              </a:ext>
            </a:extLst>
          </p:cNvPr>
          <p:cNvSpPr/>
          <p:nvPr/>
        </p:nvSpPr>
        <p:spPr>
          <a:xfrm>
            <a:off x="6412537" y="5236631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D6D3CC"/>
          </a:solidFill>
          <a:ln/>
        </p:spPr>
      </p:sp>
      <p:sp>
        <p:nvSpPr>
          <p:cNvPr id="32" name="Shape 23">
            <a:extLst>
              <a:ext uri="{FF2B5EF4-FFF2-40B4-BE49-F238E27FC236}">
                <a16:creationId xmlns:a16="http://schemas.microsoft.com/office/drawing/2014/main" id="{EBED0E19-645F-45F1-9A1B-03EFF6B66CCC}"/>
              </a:ext>
            </a:extLst>
          </p:cNvPr>
          <p:cNvSpPr/>
          <p:nvPr/>
        </p:nvSpPr>
        <p:spPr>
          <a:xfrm>
            <a:off x="6029871" y="5045298"/>
            <a:ext cx="405527" cy="405527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33" name="Text 24">
            <a:extLst>
              <a:ext uri="{FF2B5EF4-FFF2-40B4-BE49-F238E27FC236}">
                <a16:creationId xmlns:a16="http://schemas.microsoft.com/office/drawing/2014/main" id="{09C4E7B7-3D32-47FB-9617-1F299DA4DB29}"/>
              </a:ext>
            </a:extLst>
          </p:cNvPr>
          <p:cNvSpPr/>
          <p:nvPr/>
        </p:nvSpPr>
        <p:spPr>
          <a:xfrm>
            <a:off x="6097498" y="5079112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5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25">
            <a:extLst>
              <a:ext uri="{FF2B5EF4-FFF2-40B4-BE49-F238E27FC236}">
                <a16:creationId xmlns:a16="http://schemas.microsoft.com/office/drawing/2014/main" id="{6C491D68-9DEF-4933-860F-8BBF67F46E8A}"/>
              </a:ext>
            </a:extLst>
          </p:cNvPr>
          <p:cNvSpPr/>
          <p:nvPr/>
        </p:nvSpPr>
        <p:spPr>
          <a:xfrm>
            <a:off x="7133818" y="5107210"/>
            <a:ext cx="2406372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1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Штраф за Прерывание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26">
            <a:extLst>
              <a:ext uri="{FF2B5EF4-FFF2-40B4-BE49-F238E27FC236}">
                <a16:creationId xmlns:a16="http://schemas.microsoft.com/office/drawing/2014/main" id="{F3DCC575-4F5E-4835-86FD-16E71B072621}"/>
              </a:ext>
            </a:extLst>
          </p:cNvPr>
          <p:cNvSpPr/>
          <p:nvPr/>
        </p:nvSpPr>
        <p:spPr>
          <a:xfrm>
            <a:off x="6829018" y="5417011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 rtl="1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За преждевременное завершение эпизода.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Shape 27">
            <a:extLst>
              <a:ext uri="{FF2B5EF4-FFF2-40B4-BE49-F238E27FC236}">
                <a16:creationId xmlns:a16="http://schemas.microsoft.com/office/drawing/2014/main" id="{8D92F190-D46A-448B-BB30-263B28FDB4C4}"/>
              </a:ext>
            </a:extLst>
          </p:cNvPr>
          <p:cNvSpPr/>
          <p:nvPr/>
        </p:nvSpPr>
        <p:spPr>
          <a:xfrm>
            <a:off x="5512068" y="6168772"/>
            <a:ext cx="540663" cy="22860"/>
          </a:xfrm>
          <a:prstGeom prst="roundRect">
            <a:avLst>
              <a:gd name="adj" fmla="val 118281"/>
            </a:avLst>
          </a:prstGeom>
          <a:solidFill>
            <a:srgbClr val="D6D3CC"/>
          </a:solidFill>
          <a:ln/>
        </p:spPr>
      </p:sp>
      <p:sp>
        <p:nvSpPr>
          <p:cNvPr id="37" name="Shape 28">
            <a:extLst>
              <a:ext uri="{FF2B5EF4-FFF2-40B4-BE49-F238E27FC236}">
                <a16:creationId xmlns:a16="http://schemas.microsoft.com/office/drawing/2014/main" id="{2B2DB932-5C36-4471-8D0D-055B4EA41AA6}"/>
              </a:ext>
            </a:extLst>
          </p:cNvPr>
          <p:cNvSpPr/>
          <p:nvPr/>
        </p:nvSpPr>
        <p:spPr>
          <a:xfrm>
            <a:off x="6029871" y="5977438"/>
            <a:ext cx="405527" cy="405527"/>
          </a:xfrm>
          <a:prstGeom prst="roundRect">
            <a:avLst>
              <a:gd name="adj" fmla="val 6668"/>
            </a:avLst>
          </a:prstGeom>
          <a:solidFill>
            <a:srgbClr val="F0EDE6"/>
          </a:solidFill>
          <a:ln/>
        </p:spPr>
      </p:sp>
      <p:sp>
        <p:nvSpPr>
          <p:cNvPr id="38" name="Text 29">
            <a:extLst>
              <a:ext uri="{FF2B5EF4-FFF2-40B4-BE49-F238E27FC236}">
                <a16:creationId xmlns:a16="http://schemas.microsoft.com/office/drawing/2014/main" id="{94F139C8-DEB4-461F-814C-321C87084471}"/>
              </a:ext>
            </a:extLst>
          </p:cNvPr>
          <p:cNvSpPr/>
          <p:nvPr/>
        </p:nvSpPr>
        <p:spPr>
          <a:xfrm>
            <a:off x="6097498" y="6011252"/>
            <a:ext cx="270272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2100"/>
              </a:lnSpc>
              <a:buNone/>
            </a:pPr>
            <a:r>
              <a:rPr lang="en-US" sz="21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6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30">
            <a:extLst>
              <a:ext uri="{FF2B5EF4-FFF2-40B4-BE49-F238E27FC236}">
                <a16:creationId xmlns:a16="http://schemas.microsoft.com/office/drawing/2014/main" id="{E4FB4F22-8A04-4DE2-8828-01F94B3B3D93}"/>
              </a:ext>
            </a:extLst>
          </p:cNvPr>
          <p:cNvSpPr/>
          <p:nvPr/>
        </p:nvSpPr>
        <p:spPr>
          <a:xfrm>
            <a:off x="2895193" y="6039351"/>
            <a:ext cx="2436257" cy="281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2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Награда за Выживание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F0F66DE3-394D-4294-8F74-234A43D4340E}"/>
              </a:ext>
            </a:extLst>
          </p:cNvPr>
          <p:cNvSpPr/>
          <p:nvPr/>
        </p:nvSpPr>
        <p:spPr>
          <a:xfrm>
            <a:off x="-451773" y="6320933"/>
            <a:ext cx="5783223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250"/>
              </a:lnSpc>
              <a:buNone/>
            </a:pPr>
            <a:r>
              <a:rPr lang="en-US" sz="14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Небольшая награда за каждый шаг в полете.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675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0">
            <a:extLst>
              <a:ext uri="{FF2B5EF4-FFF2-40B4-BE49-F238E27FC236}">
                <a16:creationId xmlns:a16="http://schemas.microsoft.com/office/drawing/2014/main" id="{52A06887-0F37-4EF0-9BBB-916D4D39D487}"/>
              </a:ext>
            </a:extLst>
          </p:cNvPr>
          <p:cNvSpPr/>
          <p:nvPr/>
        </p:nvSpPr>
        <p:spPr>
          <a:xfrm>
            <a:off x="817269" y="953801"/>
            <a:ext cx="9756137" cy="780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152D47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II </a:t>
            </a:r>
            <a:r>
              <a:rPr lang="ru-RU" sz="3650" dirty="0">
                <a:solidFill>
                  <a:srgbClr val="152D47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Поощрение за выживание и точность</a:t>
            </a:r>
            <a:endParaRPr lang="en-US" sz="3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FCFA65-8E2F-432E-9084-B37F9FEF7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03" y="1822304"/>
            <a:ext cx="5724197" cy="43735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82185B0-7DD2-4332-A55E-0933286E3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28" y="1902372"/>
            <a:ext cx="5649612" cy="331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159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69FEEA-1C34-747D-E0B1-AF7B3917F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5D92464-D29D-F3EF-B3DA-330E6289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8837" y="4891224"/>
            <a:ext cx="3881245" cy="65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01A2FE-9B7E-0A20-80CA-97A99594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CBBF6332-1A62-45D8-AFF0-BBBECA0E1BF4}"/>
              </a:ext>
            </a:extLst>
          </p:cNvPr>
          <p:cNvSpPr/>
          <p:nvPr/>
        </p:nvSpPr>
        <p:spPr>
          <a:xfrm>
            <a:off x="1059414" y="697909"/>
            <a:ext cx="9086136" cy="504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III </a:t>
            </a:r>
            <a:r>
              <a:rPr lang="en-US" sz="3150" dirty="0" err="1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Агрессивное</a:t>
            </a:r>
            <a:r>
              <a:rPr lang="en-US" sz="315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 поощрение за скорость и точность</a:t>
            </a:r>
            <a:endParaRPr lang="en-US" sz="3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3441C103-017B-423B-9731-B6FF40E48924}"/>
              </a:ext>
            </a:extLst>
          </p:cNvPr>
          <p:cNvSpPr/>
          <p:nvPr/>
        </p:nvSpPr>
        <p:spPr>
          <a:xfrm>
            <a:off x="565428" y="1400532"/>
            <a:ext cx="13499544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Эта функция награды обучает агента быстрой, точной и стабильной посадке. Она наказывает за неудачи и поощряет активное стремление к посадке.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FC912E57-1644-4BEF-8A6C-9E231460E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28" y="1840706"/>
            <a:ext cx="807839" cy="969407"/>
          </a:xfrm>
          <a:prstGeom prst="rect">
            <a:avLst/>
          </a:prstGeom>
        </p:spPr>
      </p:pic>
      <p:sp>
        <p:nvSpPr>
          <p:cNvPr id="12" name="Text 2">
            <a:extLst>
              <a:ext uri="{FF2B5EF4-FFF2-40B4-BE49-F238E27FC236}">
                <a16:creationId xmlns:a16="http://schemas.microsoft.com/office/drawing/2014/main" id="{06693D48-7347-4C34-9438-96475C07C3CA}"/>
              </a:ext>
            </a:extLst>
          </p:cNvPr>
          <p:cNvSpPr/>
          <p:nvPr/>
        </p:nvSpPr>
        <p:spPr>
          <a:xfrm>
            <a:off x="1615559" y="2002274"/>
            <a:ext cx="2045613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Штраф за Расстояние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3">
            <a:extLst>
              <a:ext uri="{FF2B5EF4-FFF2-40B4-BE49-F238E27FC236}">
                <a16:creationId xmlns:a16="http://schemas.microsoft.com/office/drawing/2014/main" id="{6B014F5A-8570-4A2C-968B-3AC55E43549A}"/>
              </a:ext>
            </a:extLst>
          </p:cNvPr>
          <p:cNvSpPr/>
          <p:nvPr/>
        </p:nvSpPr>
        <p:spPr>
          <a:xfrm>
            <a:off x="1615559" y="2351603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Стимулирует позицию ближе к месту посадки.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E7FD18E5-F0CA-424E-940F-4753BA13C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428" y="2810113"/>
            <a:ext cx="807839" cy="969407"/>
          </a:xfrm>
          <a:prstGeom prst="rect">
            <a:avLst/>
          </a:prstGeom>
        </p:spPr>
      </p:pic>
      <p:sp>
        <p:nvSpPr>
          <p:cNvPr id="15" name="Text 4">
            <a:extLst>
              <a:ext uri="{FF2B5EF4-FFF2-40B4-BE49-F238E27FC236}">
                <a16:creationId xmlns:a16="http://schemas.microsoft.com/office/drawing/2014/main" id="{42D9BC79-71B7-4B37-AABE-38109355565E}"/>
              </a:ext>
            </a:extLst>
          </p:cNvPr>
          <p:cNvSpPr/>
          <p:nvPr/>
        </p:nvSpPr>
        <p:spPr>
          <a:xfrm>
            <a:off x="1615559" y="2971681"/>
            <a:ext cx="2019657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Штраф за Угол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C58FE2AB-0361-4013-818A-19C6D2817309}"/>
              </a:ext>
            </a:extLst>
          </p:cNvPr>
          <p:cNvSpPr/>
          <p:nvPr/>
        </p:nvSpPr>
        <p:spPr>
          <a:xfrm>
            <a:off x="1615559" y="3321010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Мотивирует сохранять вертикальное положение.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2" descr="preencoded.png">
            <a:extLst>
              <a:ext uri="{FF2B5EF4-FFF2-40B4-BE49-F238E27FC236}">
                <a16:creationId xmlns:a16="http://schemas.microsoft.com/office/drawing/2014/main" id="{AA0A4F97-B01E-46BF-B0F7-51EB3AF87B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428" y="3779520"/>
            <a:ext cx="807839" cy="969407"/>
          </a:xfrm>
          <a:prstGeom prst="rect">
            <a:avLst/>
          </a:prstGeom>
        </p:spPr>
      </p:pic>
      <p:sp>
        <p:nvSpPr>
          <p:cNvPr id="18" name="Text 6">
            <a:extLst>
              <a:ext uri="{FF2B5EF4-FFF2-40B4-BE49-F238E27FC236}">
                <a16:creationId xmlns:a16="http://schemas.microsoft.com/office/drawing/2014/main" id="{F6646113-46EF-4B50-BFA2-27F525DE25DA}"/>
              </a:ext>
            </a:extLst>
          </p:cNvPr>
          <p:cNvSpPr/>
          <p:nvPr/>
        </p:nvSpPr>
        <p:spPr>
          <a:xfrm>
            <a:off x="1615559" y="3941088"/>
            <a:ext cx="2019657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Штраф за Скорость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E00D9D05-476E-4061-91A4-76E16642B03D}"/>
              </a:ext>
            </a:extLst>
          </p:cNvPr>
          <p:cNvSpPr/>
          <p:nvPr/>
        </p:nvSpPr>
        <p:spPr>
          <a:xfrm>
            <a:off x="1615559" y="4290417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Стимулирует более мягкий спуск.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3" descr="preencoded.png">
            <a:extLst>
              <a:ext uri="{FF2B5EF4-FFF2-40B4-BE49-F238E27FC236}">
                <a16:creationId xmlns:a16="http://schemas.microsoft.com/office/drawing/2014/main" id="{17900BC3-15EB-4EB6-9A00-F2BBB4DFF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81901" y="1824395"/>
            <a:ext cx="807839" cy="969407"/>
          </a:xfrm>
          <a:prstGeom prst="rect">
            <a:avLst/>
          </a:prstGeom>
        </p:spPr>
      </p:pic>
      <p:sp>
        <p:nvSpPr>
          <p:cNvPr id="21" name="Text 8">
            <a:extLst>
              <a:ext uri="{FF2B5EF4-FFF2-40B4-BE49-F238E27FC236}">
                <a16:creationId xmlns:a16="http://schemas.microsoft.com/office/drawing/2014/main" id="{17E77EDD-CF88-46C6-9AE0-9C61FB2A997E}"/>
              </a:ext>
            </a:extLst>
          </p:cNvPr>
          <p:cNvSpPr/>
          <p:nvPr/>
        </p:nvSpPr>
        <p:spPr>
          <a:xfrm>
            <a:off x="7132032" y="1953633"/>
            <a:ext cx="2396014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Бонус/Штраф за Посадку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6852F48-09DA-42E6-9720-11DA17478868}"/>
              </a:ext>
            </a:extLst>
          </p:cNvPr>
          <p:cNvSpPr/>
          <p:nvPr/>
        </p:nvSpPr>
        <p:spPr>
          <a:xfrm>
            <a:off x="7132032" y="2335292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Усиливает желаемое поведение, наказывает за неудачи.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Image 4" descr="preencoded.png">
            <a:extLst>
              <a:ext uri="{FF2B5EF4-FFF2-40B4-BE49-F238E27FC236}">
                <a16:creationId xmlns:a16="http://schemas.microsoft.com/office/drawing/2014/main" id="{4636F356-250E-4B52-BDBD-EAD63A5B4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1901" y="2793802"/>
            <a:ext cx="807839" cy="969407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E8D7845C-D5F1-41C5-B31D-5CF651C7CAB6}"/>
              </a:ext>
            </a:extLst>
          </p:cNvPr>
          <p:cNvSpPr/>
          <p:nvPr/>
        </p:nvSpPr>
        <p:spPr>
          <a:xfrm>
            <a:off x="7132032" y="2955370"/>
            <a:ext cx="2157055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Штраф за Прерывание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1">
            <a:extLst>
              <a:ext uri="{FF2B5EF4-FFF2-40B4-BE49-F238E27FC236}">
                <a16:creationId xmlns:a16="http://schemas.microsoft.com/office/drawing/2014/main" id="{68045B2A-A46B-429C-BB0E-D7F5931701A0}"/>
              </a:ext>
            </a:extLst>
          </p:cNvPr>
          <p:cNvSpPr/>
          <p:nvPr/>
        </p:nvSpPr>
        <p:spPr>
          <a:xfrm>
            <a:off x="7132032" y="3304699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Препятствует пассивному поведению.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Image 5" descr="preencoded.png">
            <a:extLst>
              <a:ext uri="{FF2B5EF4-FFF2-40B4-BE49-F238E27FC236}">
                <a16:creationId xmlns:a16="http://schemas.microsoft.com/office/drawing/2014/main" id="{8A88DB8C-796C-455E-9F87-C0CA6E8A7E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81901" y="3763209"/>
            <a:ext cx="807839" cy="969407"/>
          </a:xfrm>
          <a:prstGeom prst="rect">
            <a:avLst/>
          </a:prstGeom>
        </p:spPr>
      </p:pic>
      <p:sp>
        <p:nvSpPr>
          <p:cNvPr id="27" name="Text 12">
            <a:extLst>
              <a:ext uri="{FF2B5EF4-FFF2-40B4-BE49-F238E27FC236}">
                <a16:creationId xmlns:a16="http://schemas.microsoft.com/office/drawing/2014/main" id="{23B3DD18-3C87-4FF4-8E0D-37FC34508CF3}"/>
              </a:ext>
            </a:extLst>
          </p:cNvPr>
          <p:cNvSpPr/>
          <p:nvPr/>
        </p:nvSpPr>
        <p:spPr>
          <a:xfrm>
            <a:off x="7132032" y="3924776"/>
            <a:ext cx="2183963" cy="25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Награда за Выживание</a:t>
            </a:r>
            <a:endParaRPr 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13">
            <a:extLst>
              <a:ext uri="{FF2B5EF4-FFF2-40B4-BE49-F238E27FC236}">
                <a16:creationId xmlns:a16="http://schemas.microsoft.com/office/drawing/2014/main" id="{1C36AEB0-C4C7-415E-8644-751E8F08C1F1}"/>
              </a:ext>
            </a:extLst>
          </p:cNvPr>
          <p:cNvSpPr/>
          <p:nvPr/>
        </p:nvSpPr>
        <p:spPr>
          <a:xfrm>
            <a:off x="7132032" y="4274106"/>
            <a:ext cx="12449413" cy="258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Поощряет оставаться в воздухе и исследовать.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076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0">
            <a:extLst>
              <a:ext uri="{FF2B5EF4-FFF2-40B4-BE49-F238E27FC236}">
                <a16:creationId xmlns:a16="http://schemas.microsoft.com/office/drawing/2014/main" id="{52A06887-0F37-4EF0-9BBB-916D4D39D487}"/>
              </a:ext>
            </a:extLst>
          </p:cNvPr>
          <p:cNvSpPr/>
          <p:nvPr/>
        </p:nvSpPr>
        <p:spPr>
          <a:xfrm>
            <a:off x="817269" y="953801"/>
            <a:ext cx="11259693" cy="780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152D47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III </a:t>
            </a:r>
            <a:r>
              <a:rPr lang="ru-RU" sz="3650" dirty="0">
                <a:solidFill>
                  <a:srgbClr val="152D47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Агрессивное поощрение за скорость и точность </a:t>
            </a:r>
            <a:endParaRPr lang="en-US" sz="3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94577F-A02E-4C9D-ADCC-3BBF13D93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46" y="1996966"/>
            <a:ext cx="6206652" cy="44301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A4F53FC-41BB-4BA1-9935-14F2C59C2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445" y="2249213"/>
            <a:ext cx="5495517" cy="310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6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0">
            <a:extLst>
              <a:ext uri="{FF2B5EF4-FFF2-40B4-BE49-F238E27FC236}">
                <a16:creationId xmlns:a16="http://schemas.microsoft.com/office/drawing/2014/main" id="{52A06887-0F37-4EF0-9BBB-916D4D39D487}"/>
              </a:ext>
            </a:extLst>
          </p:cNvPr>
          <p:cNvSpPr/>
          <p:nvPr/>
        </p:nvSpPr>
        <p:spPr>
          <a:xfrm>
            <a:off x="780314" y="1202115"/>
            <a:ext cx="9756137" cy="780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ru-RU" sz="3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Награды, Зависящая от Высоты</a:t>
            </a:r>
            <a:endParaRPr lang="en-US" sz="3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B4C410-4F4E-4B0E-8A82-3F6D6CA3E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14" y="2240673"/>
            <a:ext cx="10631372" cy="3025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AC0F9-70A4-4C47-818B-1F02AEE64EE9}"/>
              </a:ext>
            </a:extLst>
          </p:cNvPr>
          <p:cNvSpPr txBox="1"/>
          <p:nvPr/>
        </p:nvSpPr>
        <p:spPr>
          <a:xfrm>
            <a:off x="924910" y="4895221"/>
            <a:ext cx="7924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использует стратегию формирующего награждения, которая учитывает высоту агента.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штрафа за скорость при приближении к земле способствует мягкой посадке. </a:t>
            </a:r>
          </a:p>
        </p:txBody>
      </p:sp>
    </p:spTree>
    <p:extLst>
      <p:ext uri="{BB962C8B-B14F-4D97-AF65-F5344CB8AC3E}">
        <p14:creationId xmlns:p14="http://schemas.microsoft.com/office/powerpoint/2010/main" val="347248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0">
            <a:extLst>
              <a:ext uri="{FF2B5EF4-FFF2-40B4-BE49-F238E27FC236}">
                <a16:creationId xmlns:a16="http://schemas.microsoft.com/office/drawing/2014/main" id="{52A06887-0F37-4EF0-9BBB-916D4D39D487}"/>
              </a:ext>
            </a:extLst>
          </p:cNvPr>
          <p:cNvSpPr/>
          <p:nvPr/>
        </p:nvSpPr>
        <p:spPr>
          <a:xfrm>
            <a:off x="817269" y="953801"/>
            <a:ext cx="9756137" cy="7804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 </a:t>
            </a:r>
            <a:r>
              <a:rPr lang="ru-RU" sz="36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Награды, Зависящая от Высоты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6A15F4-96B9-4ADC-92B1-942450D5A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24" y="2102068"/>
            <a:ext cx="6001976" cy="428230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65BEC96-FF63-4B9A-8614-4807520B5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30400"/>
            <a:ext cx="5998877" cy="327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8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 0">
            <a:extLst>
              <a:ext uri="{FF2B5EF4-FFF2-40B4-BE49-F238E27FC236}">
                <a16:creationId xmlns:a16="http://schemas.microsoft.com/office/drawing/2014/main" id="{52C55058-53B3-4383-BCC1-75D482B4ACC5}"/>
              </a:ext>
            </a:extLst>
          </p:cNvPr>
          <p:cNvSpPr/>
          <p:nvPr/>
        </p:nvSpPr>
        <p:spPr>
          <a:xfrm>
            <a:off x="730925" y="974045"/>
            <a:ext cx="9276040" cy="6525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V </a:t>
            </a:r>
            <a:r>
              <a:rPr lang="en-US" sz="4100" dirty="0" err="1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Разреженная</a:t>
            </a:r>
            <a:r>
              <a:rPr lang="en-US" sz="410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 </a:t>
            </a:r>
            <a:r>
              <a:rPr lang="en-US" sz="4100" dirty="0" err="1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награда</a:t>
            </a:r>
            <a:endParaRPr 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1">
            <a:extLst>
              <a:ext uri="{FF2B5EF4-FFF2-40B4-BE49-F238E27FC236}">
                <a16:creationId xmlns:a16="http://schemas.microsoft.com/office/drawing/2014/main" id="{4A51684E-6FB7-403F-B2BA-39910C6F02C1}"/>
              </a:ext>
            </a:extLst>
          </p:cNvPr>
          <p:cNvSpPr/>
          <p:nvPr/>
        </p:nvSpPr>
        <p:spPr>
          <a:xfrm>
            <a:off x="497945" y="1770794"/>
            <a:ext cx="13168551" cy="668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Эта функция реализует стратегию редкого награждения. </a:t>
            </a:r>
            <a:r>
              <a:rPr lang="ru-RU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Агент</a:t>
            </a:r>
            <a: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получает</a:t>
            </a:r>
            <a: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значительную</a:t>
            </a:r>
            <a: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b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</a:br>
            <a:r>
              <a:rPr lang="en-US" sz="1600" dirty="0" err="1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награду</a:t>
            </a:r>
            <a: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только при успешной посадке или наказание при неудаче.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3">
            <a:extLst>
              <a:ext uri="{FF2B5EF4-FFF2-40B4-BE49-F238E27FC236}">
                <a16:creationId xmlns:a16="http://schemas.microsoft.com/office/drawing/2014/main" id="{56CE980F-E033-4147-9FB6-0B93FAC2DDB5}"/>
              </a:ext>
            </a:extLst>
          </p:cNvPr>
          <p:cNvSpPr/>
          <p:nvPr/>
        </p:nvSpPr>
        <p:spPr>
          <a:xfrm>
            <a:off x="730925" y="3062243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Успешная посадка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4">
            <a:extLst>
              <a:ext uri="{FF2B5EF4-FFF2-40B4-BE49-F238E27FC236}">
                <a16:creationId xmlns:a16="http://schemas.microsoft.com/office/drawing/2014/main" id="{E1F245C9-2390-4274-B1C5-D5CE25D34146}"/>
              </a:ext>
            </a:extLst>
          </p:cNvPr>
          <p:cNvSpPr/>
          <p:nvPr/>
        </p:nvSpPr>
        <p:spPr>
          <a:xfrm>
            <a:off x="0" y="3447350"/>
            <a:ext cx="3966567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Большой положительный бонус.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6" name="Image 0" descr="preencoded.png">
            <a:extLst>
              <a:ext uri="{FF2B5EF4-FFF2-40B4-BE49-F238E27FC236}">
                <a16:creationId xmlns:a16="http://schemas.microsoft.com/office/drawing/2014/main" id="{0B457397-8EAA-4704-9868-896D899A0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4948" y="2539837"/>
            <a:ext cx="4158654" cy="4158654"/>
          </a:xfrm>
          <a:prstGeom prst="rect">
            <a:avLst/>
          </a:prstGeom>
        </p:spPr>
      </p:pic>
      <p:sp>
        <p:nvSpPr>
          <p:cNvPr id="47" name="Text 5">
            <a:extLst>
              <a:ext uri="{FF2B5EF4-FFF2-40B4-BE49-F238E27FC236}">
                <a16:creationId xmlns:a16="http://schemas.microsoft.com/office/drawing/2014/main" id="{88DF3004-BCE3-468B-AD67-F0B8A7080CC3}"/>
              </a:ext>
            </a:extLst>
          </p:cNvPr>
          <p:cNvSpPr/>
          <p:nvPr/>
        </p:nvSpPr>
        <p:spPr>
          <a:xfrm>
            <a:off x="5305783" y="2919300"/>
            <a:ext cx="281899" cy="350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24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1</a:t>
            </a: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6">
            <a:extLst>
              <a:ext uri="{FF2B5EF4-FFF2-40B4-BE49-F238E27FC236}">
                <a16:creationId xmlns:a16="http://schemas.microsoft.com/office/drawing/2014/main" id="{D46962DA-7B34-466A-845E-7380A55FAB4C}"/>
              </a:ext>
            </a:extLst>
          </p:cNvPr>
          <p:cNvSpPr/>
          <p:nvPr/>
        </p:nvSpPr>
        <p:spPr>
          <a:xfrm>
            <a:off x="8521957" y="3059509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Неудачная посадка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7">
            <a:extLst>
              <a:ext uri="{FF2B5EF4-FFF2-40B4-BE49-F238E27FC236}">
                <a16:creationId xmlns:a16="http://schemas.microsoft.com/office/drawing/2014/main" id="{6D6464C8-F683-4309-8431-441EF0A7F3CA}"/>
              </a:ext>
            </a:extLst>
          </p:cNvPr>
          <p:cNvSpPr/>
          <p:nvPr/>
        </p:nvSpPr>
        <p:spPr>
          <a:xfrm>
            <a:off x="8544093" y="3429000"/>
            <a:ext cx="3966567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Большой отрицательный штраф.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Image 1" descr="preencoded.png">
            <a:extLst>
              <a:ext uri="{FF2B5EF4-FFF2-40B4-BE49-F238E27FC236}">
                <a16:creationId xmlns:a16="http://schemas.microsoft.com/office/drawing/2014/main" id="{57C06F1D-008A-4BAA-9C48-6CA39E413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948" y="2539837"/>
            <a:ext cx="4158654" cy="4158654"/>
          </a:xfrm>
          <a:prstGeom prst="rect">
            <a:avLst/>
          </a:prstGeom>
        </p:spPr>
      </p:pic>
      <p:sp>
        <p:nvSpPr>
          <p:cNvPr id="51" name="Text 8">
            <a:extLst>
              <a:ext uri="{FF2B5EF4-FFF2-40B4-BE49-F238E27FC236}">
                <a16:creationId xmlns:a16="http://schemas.microsoft.com/office/drawing/2014/main" id="{927C0E92-A2C4-4570-B58F-4AC035357173}"/>
              </a:ext>
            </a:extLst>
          </p:cNvPr>
          <p:cNvSpPr/>
          <p:nvPr/>
        </p:nvSpPr>
        <p:spPr>
          <a:xfrm>
            <a:off x="7553087" y="3311492"/>
            <a:ext cx="281899" cy="350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24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2</a:t>
            </a: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9">
            <a:extLst>
              <a:ext uri="{FF2B5EF4-FFF2-40B4-BE49-F238E27FC236}">
                <a16:creationId xmlns:a16="http://schemas.microsoft.com/office/drawing/2014/main" id="{A3AC06F3-B9CA-4BCC-AC4B-54C2CDAAA031}"/>
              </a:ext>
            </a:extLst>
          </p:cNvPr>
          <p:cNvSpPr/>
          <p:nvPr/>
        </p:nvSpPr>
        <p:spPr>
          <a:xfrm>
            <a:off x="8544093" y="5810166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Прерывание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10">
            <a:extLst>
              <a:ext uri="{FF2B5EF4-FFF2-40B4-BE49-F238E27FC236}">
                <a16:creationId xmlns:a16="http://schemas.microsoft.com/office/drawing/2014/main" id="{97B2BD30-1CA6-4A65-897A-632BDE1A802B}"/>
              </a:ext>
            </a:extLst>
          </p:cNvPr>
          <p:cNvSpPr/>
          <p:nvPr/>
        </p:nvSpPr>
        <p:spPr>
          <a:xfrm>
            <a:off x="8225433" y="6212818"/>
            <a:ext cx="3966567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Небольшой отрицательный штраф.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4" name="Image 2" descr="preencoded.png">
            <a:extLst>
              <a:ext uri="{FF2B5EF4-FFF2-40B4-BE49-F238E27FC236}">
                <a16:creationId xmlns:a16="http://schemas.microsoft.com/office/drawing/2014/main" id="{42FEE1AB-8AC5-4591-B620-2ADC0CF60A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4948" y="2539837"/>
            <a:ext cx="4158654" cy="4158654"/>
          </a:xfrm>
          <a:prstGeom prst="rect">
            <a:avLst/>
          </a:prstGeom>
        </p:spPr>
      </p:pic>
      <p:sp>
        <p:nvSpPr>
          <p:cNvPr id="55" name="Text 11">
            <a:extLst>
              <a:ext uri="{FF2B5EF4-FFF2-40B4-BE49-F238E27FC236}">
                <a16:creationId xmlns:a16="http://schemas.microsoft.com/office/drawing/2014/main" id="{647F8199-ED97-49D2-8B7F-BE0D955CD489}"/>
              </a:ext>
            </a:extLst>
          </p:cNvPr>
          <p:cNvSpPr/>
          <p:nvPr/>
        </p:nvSpPr>
        <p:spPr>
          <a:xfrm>
            <a:off x="7160895" y="5558797"/>
            <a:ext cx="281899" cy="350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24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3</a:t>
            </a: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12">
            <a:extLst>
              <a:ext uri="{FF2B5EF4-FFF2-40B4-BE49-F238E27FC236}">
                <a16:creationId xmlns:a16="http://schemas.microsoft.com/office/drawing/2014/main" id="{ACD5444A-AAA2-40A4-AD9F-061CBB6C597C}"/>
              </a:ext>
            </a:extLst>
          </p:cNvPr>
          <p:cNvSpPr/>
          <p:nvPr/>
        </p:nvSpPr>
        <p:spPr>
          <a:xfrm>
            <a:off x="1445479" y="5341017"/>
            <a:ext cx="2610445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Бездействие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13">
            <a:extLst>
              <a:ext uri="{FF2B5EF4-FFF2-40B4-BE49-F238E27FC236}">
                <a16:creationId xmlns:a16="http://schemas.microsoft.com/office/drawing/2014/main" id="{51D94DF7-D0DF-43B4-A7C3-53AB9133D436}"/>
              </a:ext>
            </a:extLst>
          </p:cNvPr>
          <p:cNvSpPr/>
          <p:nvPr/>
        </p:nvSpPr>
        <p:spPr>
          <a:xfrm>
            <a:off x="404891" y="5733863"/>
            <a:ext cx="3966567" cy="6681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Небольшой отрицательный штраф за каждый шаг.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8" name="Image 3" descr="preencoded.png">
            <a:extLst>
              <a:ext uri="{FF2B5EF4-FFF2-40B4-BE49-F238E27FC236}">
                <a16:creationId xmlns:a16="http://schemas.microsoft.com/office/drawing/2014/main" id="{3A11EE0F-663C-43FF-9D86-410692A9AA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4948" y="2539837"/>
            <a:ext cx="4158654" cy="4158654"/>
          </a:xfrm>
          <a:prstGeom prst="rect">
            <a:avLst/>
          </a:prstGeom>
        </p:spPr>
      </p:pic>
      <p:sp>
        <p:nvSpPr>
          <p:cNvPr id="59" name="Text 14">
            <a:extLst>
              <a:ext uri="{FF2B5EF4-FFF2-40B4-BE49-F238E27FC236}">
                <a16:creationId xmlns:a16="http://schemas.microsoft.com/office/drawing/2014/main" id="{82834D59-1B92-443D-9651-3380209CF9F3}"/>
              </a:ext>
            </a:extLst>
          </p:cNvPr>
          <p:cNvSpPr/>
          <p:nvPr/>
        </p:nvSpPr>
        <p:spPr>
          <a:xfrm>
            <a:off x="4913591" y="5166605"/>
            <a:ext cx="281899" cy="3501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24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4</a:t>
            </a: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87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801CD4-4BC2-4191-B543-9EE0BBC4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24E81ADA-C38A-4EEF-926C-879145AC1F90}"/>
              </a:ext>
            </a:extLst>
          </p:cNvPr>
          <p:cNvSpPr/>
          <p:nvPr/>
        </p:nvSpPr>
        <p:spPr>
          <a:xfrm>
            <a:off x="793790" y="758666"/>
            <a:ext cx="75430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Вывод</a:t>
            </a:r>
            <a:r>
              <a:rPr lang="ru-RU" sz="445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ы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7D7D6CE1-4CFC-43A1-8A69-D4E72DA4D211}"/>
              </a:ext>
            </a:extLst>
          </p:cNvPr>
          <p:cNvSpPr/>
          <p:nvPr/>
        </p:nvSpPr>
        <p:spPr>
          <a:xfrm>
            <a:off x="566976" y="1713785"/>
            <a:ext cx="5674167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  <a:ln/>
        </p:spPr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0F2EAAA-F0C7-4545-82D3-7684572E6777}"/>
              </a:ext>
            </a:extLst>
          </p:cNvPr>
          <p:cNvSpPr/>
          <p:nvPr/>
        </p:nvSpPr>
        <p:spPr>
          <a:xfrm>
            <a:off x="919460" y="1921073"/>
            <a:ext cx="28515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Глубокое Q-обучение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C44C3B9-CBA8-4730-886B-ECA9E4F14CF3}"/>
              </a:ext>
            </a:extLst>
          </p:cNvPr>
          <p:cNvSpPr/>
          <p:nvPr/>
        </p:nvSpPr>
        <p:spPr>
          <a:xfrm>
            <a:off x="793790" y="2364471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Эффективно</a:t>
            </a: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обучается оптимальной стратегии.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4">
            <a:extLst>
              <a:ext uri="{FF2B5EF4-FFF2-40B4-BE49-F238E27FC236}">
                <a16:creationId xmlns:a16="http://schemas.microsoft.com/office/drawing/2014/main" id="{4C57DAD3-FB57-4039-A89F-408D747484BF}"/>
              </a:ext>
            </a:extLst>
          </p:cNvPr>
          <p:cNvSpPr/>
          <p:nvPr/>
        </p:nvSpPr>
        <p:spPr>
          <a:xfrm>
            <a:off x="6467957" y="1713785"/>
            <a:ext cx="5674167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  <a:ln/>
        </p:spPr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F717D3E5-EEDC-4125-BFA2-6FD3D9A15DB4}"/>
              </a:ext>
            </a:extLst>
          </p:cNvPr>
          <p:cNvSpPr/>
          <p:nvPr/>
        </p:nvSpPr>
        <p:spPr>
          <a:xfrm>
            <a:off x="6748225" y="18762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Настройка награды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18BEB07F-EF74-4173-B83E-D6CB6EF5D52A}"/>
              </a:ext>
            </a:extLst>
          </p:cNvPr>
          <p:cNvSpPr/>
          <p:nvPr/>
        </p:nvSpPr>
        <p:spPr>
          <a:xfrm>
            <a:off x="6748225" y="2468373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Ключевой аспект для формирования поведения агента. </a:t>
            </a:r>
            <a:r>
              <a:rPr lang="en-US" sz="1750" dirty="0" err="1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Позволяет</a:t>
            </a: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</a:t>
            </a:r>
            <a:r>
              <a:rPr lang="en-US" sz="1750" dirty="0" err="1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настроить</a:t>
            </a: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обучение.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7">
            <a:extLst>
              <a:ext uri="{FF2B5EF4-FFF2-40B4-BE49-F238E27FC236}">
                <a16:creationId xmlns:a16="http://schemas.microsoft.com/office/drawing/2014/main" id="{540E35AF-AADA-4FC5-BDC8-00B8A80A7422}"/>
              </a:ext>
            </a:extLst>
          </p:cNvPr>
          <p:cNvSpPr/>
          <p:nvPr/>
        </p:nvSpPr>
        <p:spPr>
          <a:xfrm>
            <a:off x="523434" y="3832034"/>
            <a:ext cx="5717710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  <a:ln/>
        </p:spPr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221BACA7-F190-4F3A-8B1D-C834F63030AE}"/>
              </a:ext>
            </a:extLst>
          </p:cNvPr>
          <p:cNvSpPr/>
          <p:nvPr/>
        </p:nvSpPr>
        <p:spPr>
          <a:xfrm>
            <a:off x="919460" y="4063847"/>
            <a:ext cx="33350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Окружение Lunar Lander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9">
            <a:extLst>
              <a:ext uri="{FF2B5EF4-FFF2-40B4-BE49-F238E27FC236}">
                <a16:creationId xmlns:a16="http://schemas.microsoft.com/office/drawing/2014/main" id="{0E9E5D2B-7183-4278-9059-AB8318CF0601}"/>
              </a:ext>
            </a:extLst>
          </p:cNvPr>
          <p:cNvSpPr/>
          <p:nvPr/>
        </p:nvSpPr>
        <p:spPr>
          <a:xfrm>
            <a:off x="793790" y="4597129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Предоставляет возможность для </a:t>
            </a:r>
            <a:b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</a:br>
            <a:r>
              <a:rPr lang="ru-RU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исследования </a:t>
            </a: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DQN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6A743890-DEE1-4AC0-AC13-9091F3FDDF88}"/>
              </a:ext>
            </a:extLst>
          </p:cNvPr>
          <p:cNvSpPr/>
          <p:nvPr/>
        </p:nvSpPr>
        <p:spPr>
          <a:xfrm>
            <a:off x="6467957" y="3832034"/>
            <a:ext cx="5674167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  <a:ln/>
        </p:spPr>
      </p:sp>
      <p:sp>
        <p:nvSpPr>
          <p:cNvPr id="16" name="Text 11">
            <a:extLst>
              <a:ext uri="{FF2B5EF4-FFF2-40B4-BE49-F238E27FC236}">
                <a16:creationId xmlns:a16="http://schemas.microsoft.com/office/drawing/2014/main" id="{C2727C67-2C41-4083-946A-8D9C1128CF6F}"/>
              </a:ext>
            </a:extLst>
          </p:cNvPr>
          <p:cNvSpPr/>
          <p:nvPr/>
        </p:nvSpPr>
        <p:spPr>
          <a:xfrm>
            <a:off x="6810314" y="3961060"/>
            <a:ext cx="296977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20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Лучшая функция награды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2">
            <a:extLst>
              <a:ext uri="{FF2B5EF4-FFF2-40B4-BE49-F238E27FC236}">
                <a16:creationId xmlns:a16="http://schemas.microsoft.com/office/drawing/2014/main" id="{8165004E-5C58-4E17-B76C-3F7AD07E863C}"/>
              </a:ext>
            </a:extLst>
          </p:cNvPr>
          <p:cNvSpPr/>
          <p:nvPr/>
        </p:nvSpPr>
        <p:spPr>
          <a:xfrm>
            <a:off x="6810315" y="4545735"/>
            <a:ext cx="53318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ru-RU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Функция награды, зависящая от высоты</a:t>
            </a:r>
            <a:br>
              <a:rPr lang="ru-RU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</a:br>
            <a:r>
              <a:rPr lang="ru-RU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из-за меньшего числа эпизодов для обучения</a:t>
            </a:r>
          </a:p>
        </p:txBody>
      </p:sp>
    </p:spTree>
    <p:extLst>
      <p:ext uri="{BB962C8B-B14F-4D97-AF65-F5344CB8AC3E}">
        <p14:creationId xmlns:p14="http://schemas.microsoft.com/office/powerpoint/2010/main" val="390355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0853C-B5B2-FEB5-D10F-32D7C99325CE}"/>
              </a:ext>
            </a:extLst>
          </p:cNvPr>
          <p:cNvSpPr txBox="1"/>
          <p:nvPr/>
        </p:nvSpPr>
        <p:spPr>
          <a:xfrm>
            <a:off x="11669403" y="6349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A1956A-21E8-43DA-AC3D-CA36276A9315}"/>
              </a:ext>
            </a:extLst>
          </p:cNvPr>
          <p:cNvSpPr/>
          <p:nvPr/>
        </p:nvSpPr>
        <p:spPr>
          <a:xfrm>
            <a:off x="8587946" y="135755"/>
            <a:ext cx="3367216" cy="89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7698A7A-2BFB-4C1E-ADC1-8875C302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02" y="278473"/>
            <a:ext cx="2375819" cy="63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7CAD143-6216-4BB8-B0A0-9196C061A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EFE0F2C2-52CD-4C6B-A500-7925866E0942}"/>
              </a:ext>
            </a:extLst>
          </p:cNvPr>
          <p:cNvSpPr/>
          <p:nvPr/>
        </p:nvSpPr>
        <p:spPr>
          <a:xfrm>
            <a:off x="167958" y="1132445"/>
            <a:ext cx="12470368" cy="682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50"/>
              </a:lnSpc>
              <a:buNone/>
            </a:pPr>
            <a:r>
              <a:rPr lang="en-US" sz="4300" dirty="0">
                <a:solidFill>
                  <a:srgbClr val="152D47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Основные понятия обучения с подкреплением</a:t>
            </a:r>
            <a:endParaRPr lang="en-US" sz="4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60ADF553-4C78-4E95-8164-48046E17BD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958" y="2812894"/>
            <a:ext cx="546259" cy="546259"/>
          </a:xfrm>
          <a:prstGeom prst="rect">
            <a:avLst/>
          </a:prstGeom>
        </p:spPr>
      </p:pic>
      <p:sp>
        <p:nvSpPr>
          <p:cNvPr id="17" name="Text 1">
            <a:extLst>
              <a:ext uri="{FF2B5EF4-FFF2-40B4-BE49-F238E27FC236}">
                <a16:creationId xmlns:a16="http://schemas.microsoft.com/office/drawing/2014/main" id="{4F4DF663-CFC5-4367-BFFB-696DCEED9F64}"/>
              </a:ext>
            </a:extLst>
          </p:cNvPr>
          <p:cNvSpPr/>
          <p:nvPr/>
        </p:nvSpPr>
        <p:spPr>
          <a:xfrm>
            <a:off x="932696" y="2904334"/>
            <a:ext cx="2305526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Агент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2">
            <a:extLst>
              <a:ext uri="{FF2B5EF4-FFF2-40B4-BE49-F238E27FC236}">
                <a16:creationId xmlns:a16="http://schemas.microsoft.com/office/drawing/2014/main" id="{6791A7E5-73BE-4A6A-8AAB-982D42B9032F}"/>
              </a:ext>
            </a:extLst>
          </p:cNvPr>
          <p:cNvSpPr/>
          <p:nvPr/>
        </p:nvSpPr>
        <p:spPr>
          <a:xfrm>
            <a:off x="932696" y="3376774"/>
            <a:ext cx="2305526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Алгоритм ОП, взаимодействующий со средой.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F0E0467B-A47D-46BA-A124-245FEBDD2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4189" y="2727221"/>
            <a:ext cx="546259" cy="546259"/>
          </a:xfrm>
          <a:prstGeom prst="rect">
            <a:avLst/>
          </a:prstGeom>
        </p:spPr>
      </p:pic>
      <p:sp>
        <p:nvSpPr>
          <p:cNvPr id="20" name="Text 3">
            <a:extLst>
              <a:ext uri="{FF2B5EF4-FFF2-40B4-BE49-F238E27FC236}">
                <a16:creationId xmlns:a16="http://schemas.microsoft.com/office/drawing/2014/main" id="{0F04C7EE-9BB7-471D-8E13-3CCAF4E2FE65}"/>
              </a:ext>
            </a:extLst>
          </p:cNvPr>
          <p:cNvSpPr/>
          <p:nvPr/>
        </p:nvSpPr>
        <p:spPr>
          <a:xfrm>
            <a:off x="3722608" y="2789677"/>
            <a:ext cx="2305645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Окружение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4">
            <a:extLst>
              <a:ext uri="{FF2B5EF4-FFF2-40B4-BE49-F238E27FC236}">
                <a16:creationId xmlns:a16="http://schemas.microsoft.com/office/drawing/2014/main" id="{C2F4B1FE-9ED3-47BD-9378-01A1EC4E33EA}"/>
              </a:ext>
            </a:extLst>
          </p:cNvPr>
          <p:cNvSpPr/>
          <p:nvPr/>
        </p:nvSpPr>
        <p:spPr>
          <a:xfrm>
            <a:off x="3419575" y="3273480"/>
            <a:ext cx="2305645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Среда или объект, на который воздействует Агент.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Image 3" descr="preencoded.png">
            <a:extLst>
              <a:ext uri="{FF2B5EF4-FFF2-40B4-BE49-F238E27FC236}">
                <a16:creationId xmlns:a16="http://schemas.microsoft.com/office/drawing/2014/main" id="{4CF1E04C-AC4C-4858-A848-98A679BFAB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539" y="2658235"/>
            <a:ext cx="546259" cy="546259"/>
          </a:xfrm>
          <a:prstGeom prst="rect">
            <a:avLst/>
          </a:prstGeom>
        </p:spPr>
      </p:pic>
      <p:sp>
        <p:nvSpPr>
          <p:cNvPr id="23" name="Text 5">
            <a:extLst>
              <a:ext uri="{FF2B5EF4-FFF2-40B4-BE49-F238E27FC236}">
                <a16:creationId xmlns:a16="http://schemas.microsoft.com/office/drawing/2014/main" id="{D0CF1D84-6A6C-420C-8669-110F22BCE826}"/>
              </a:ext>
            </a:extLst>
          </p:cNvPr>
          <p:cNvSpPr/>
          <p:nvPr/>
        </p:nvSpPr>
        <p:spPr>
          <a:xfrm>
            <a:off x="6669363" y="2751820"/>
            <a:ext cx="2305526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Действие (Action)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AEEC6E9C-5718-4F68-8E15-F06D2DEB789F}"/>
              </a:ext>
            </a:extLst>
          </p:cNvPr>
          <p:cNvSpPr/>
          <p:nvPr/>
        </p:nvSpPr>
        <p:spPr>
          <a:xfrm>
            <a:off x="6512699" y="3209539"/>
            <a:ext cx="2305526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Команды, которые агент передает в Окружение.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Image 4" descr="preencoded.png">
            <a:extLst>
              <a:ext uri="{FF2B5EF4-FFF2-40B4-BE49-F238E27FC236}">
                <a16:creationId xmlns:a16="http://schemas.microsoft.com/office/drawing/2014/main" id="{2B2242E9-4DD2-4B86-8EE5-9235B441D8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84263" y="2632803"/>
            <a:ext cx="546259" cy="546259"/>
          </a:xfrm>
          <a:prstGeom prst="rect">
            <a:avLst/>
          </a:prstGeom>
        </p:spPr>
      </p:pic>
      <p:sp>
        <p:nvSpPr>
          <p:cNvPr id="26" name="Text 7">
            <a:extLst>
              <a:ext uri="{FF2B5EF4-FFF2-40B4-BE49-F238E27FC236}">
                <a16:creationId xmlns:a16="http://schemas.microsoft.com/office/drawing/2014/main" id="{EA3FAF17-FBF4-4227-8239-2947141A15C1}"/>
              </a:ext>
            </a:extLst>
          </p:cNvPr>
          <p:cNvSpPr/>
          <p:nvPr/>
        </p:nvSpPr>
        <p:spPr>
          <a:xfrm>
            <a:off x="9855359" y="2740349"/>
            <a:ext cx="2305645" cy="341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Состояние (State)</a:t>
            </a:r>
            <a:endParaRPr lang="en-US" sz="2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8">
            <a:extLst>
              <a:ext uri="{FF2B5EF4-FFF2-40B4-BE49-F238E27FC236}">
                <a16:creationId xmlns:a16="http://schemas.microsoft.com/office/drawing/2014/main" id="{BEAE3E49-3CFB-4B9B-BE8E-88ECD6DB7CAF}"/>
              </a:ext>
            </a:extLst>
          </p:cNvPr>
          <p:cNvSpPr/>
          <p:nvPr/>
        </p:nvSpPr>
        <p:spPr>
          <a:xfrm>
            <a:off x="9849763" y="3198147"/>
            <a:ext cx="2305645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Текущее состояние, возвращаемое Окружением.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9">
            <a:extLst>
              <a:ext uri="{FF2B5EF4-FFF2-40B4-BE49-F238E27FC236}">
                <a16:creationId xmlns:a16="http://schemas.microsoft.com/office/drawing/2014/main" id="{08EA8DFC-D1C9-4BD6-9294-3F41B3FAD30D}"/>
              </a:ext>
            </a:extLst>
          </p:cNvPr>
          <p:cNvSpPr/>
          <p:nvPr/>
        </p:nvSpPr>
        <p:spPr>
          <a:xfrm>
            <a:off x="336658" y="4650975"/>
            <a:ext cx="11518684" cy="1048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6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Процесс ОП начинается с того, что Окружение отправляет свое начальное состояние Агенту. Агент, основываясь на своих знаниях, предпринимает действие. В ответ Окружение отправляет Агенту новое состояние и награду. Агент обновляет свои знания полученной наградой, и цикл повторяется до завершения эпизода.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802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0853C-B5B2-FEB5-D10F-32D7C99325CE}"/>
              </a:ext>
            </a:extLst>
          </p:cNvPr>
          <p:cNvSpPr txBox="1"/>
          <p:nvPr/>
        </p:nvSpPr>
        <p:spPr>
          <a:xfrm>
            <a:off x="11669403" y="6349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A1956A-21E8-43DA-AC3D-CA36276A9315}"/>
              </a:ext>
            </a:extLst>
          </p:cNvPr>
          <p:cNvSpPr/>
          <p:nvPr/>
        </p:nvSpPr>
        <p:spPr>
          <a:xfrm>
            <a:off x="8587946" y="135755"/>
            <a:ext cx="3367216" cy="89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7698A7A-2BFB-4C1E-ADC1-8875C302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02" y="278473"/>
            <a:ext cx="2375819" cy="63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 0">
            <a:extLst>
              <a:ext uri="{FF2B5EF4-FFF2-40B4-BE49-F238E27FC236}">
                <a16:creationId xmlns:a16="http://schemas.microsoft.com/office/drawing/2014/main" id="{095974AA-E1B1-4B76-8052-79315137B37D}"/>
              </a:ext>
            </a:extLst>
          </p:cNvPr>
          <p:cNvSpPr/>
          <p:nvPr/>
        </p:nvSpPr>
        <p:spPr>
          <a:xfrm>
            <a:off x="678176" y="134941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Q-learning: Основы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">
            <a:extLst>
              <a:ext uri="{FF2B5EF4-FFF2-40B4-BE49-F238E27FC236}">
                <a16:creationId xmlns:a16="http://schemas.microsoft.com/office/drawing/2014/main" id="{1D6984A1-6B90-483A-85AE-53D32304E9B8}"/>
              </a:ext>
            </a:extLst>
          </p:cNvPr>
          <p:cNvSpPr/>
          <p:nvPr/>
        </p:nvSpPr>
        <p:spPr>
          <a:xfrm>
            <a:off x="561497" y="2417790"/>
            <a:ext cx="9710057" cy="649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Q-learning — это алгоритм ОП, основанный на уравнении Беллмана. </a:t>
            </a:r>
            <a:endParaRPr lang="ru-RU" sz="1750" dirty="0">
              <a:solidFill>
                <a:srgbClr val="2C2821"/>
              </a:solidFill>
              <a:latin typeface="Times New Roman" panose="02020603050405020304" pitchFamily="18" charset="0"/>
              <a:ea typeface="Lora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Его</a:t>
            </a: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цель — максимизировать Q-значение.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0" descr="preencoded.png">
            <a:extLst>
              <a:ext uri="{FF2B5EF4-FFF2-40B4-BE49-F238E27FC236}">
                <a16:creationId xmlns:a16="http://schemas.microsoft.com/office/drawing/2014/main" id="{30C74904-69F1-4C1F-8DCE-D30F4FF31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78637"/>
            <a:ext cx="13042821" cy="511612"/>
          </a:xfrm>
          <a:prstGeom prst="rect">
            <a:avLst/>
          </a:prstGeom>
        </p:spPr>
      </p:pic>
      <p:sp>
        <p:nvSpPr>
          <p:cNvPr id="18" name="Text 3">
            <a:extLst>
              <a:ext uri="{FF2B5EF4-FFF2-40B4-BE49-F238E27FC236}">
                <a16:creationId xmlns:a16="http://schemas.microsoft.com/office/drawing/2014/main" id="{36619972-039D-4FBD-B4AC-BFD8EA2C5C31}"/>
              </a:ext>
            </a:extLst>
          </p:cNvPr>
          <p:cNvSpPr/>
          <p:nvPr/>
        </p:nvSpPr>
        <p:spPr>
          <a:xfrm>
            <a:off x="561497" y="396965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В отличие от итераций политики и оценок, Q-learning не требует знания вероятности перехода. </a:t>
            </a:r>
            <a:endParaRPr lang="ru-RU" sz="1750" dirty="0">
              <a:solidFill>
                <a:srgbClr val="2C2821"/>
              </a:solidFill>
              <a:latin typeface="Times New Roman" panose="02020603050405020304" pitchFamily="18" charset="0"/>
              <a:ea typeface="Lora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Это</a:t>
            </a: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решает проблему масштабируемости.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Image 1" descr="preencoded.png">
            <a:extLst>
              <a:ext uri="{FF2B5EF4-FFF2-40B4-BE49-F238E27FC236}">
                <a16:creationId xmlns:a16="http://schemas.microsoft.com/office/drawing/2014/main" id="{99C4AA7D-6B23-4D05-BCD5-2597070336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90" y="5055051"/>
            <a:ext cx="13042821" cy="511612"/>
          </a:xfrm>
          <a:prstGeom prst="rect">
            <a:avLst/>
          </a:prstGeom>
        </p:spPr>
      </p:pic>
      <p:sp>
        <p:nvSpPr>
          <p:cNvPr id="20" name="Text 5">
            <a:extLst>
              <a:ext uri="{FF2B5EF4-FFF2-40B4-BE49-F238E27FC236}">
                <a16:creationId xmlns:a16="http://schemas.microsoft.com/office/drawing/2014/main" id="{C7390879-F87F-4BAE-A266-9FB3EDF8A73A}"/>
              </a:ext>
            </a:extLst>
          </p:cNvPr>
          <p:cNvSpPr/>
          <p:nvPr/>
        </p:nvSpPr>
        <p:spPr>
          <a:xfrm>
            <a:off x="1084076" y="585372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Следующее действие выбирается для максимизации Q-значения, </a:t>
            </a:r>
            <a:endParaRPr lang="ru-RU" sz="1750" dirty="0">
              <a:solidFill>
                <a:srgbClr val="2C2821"/>
              </a:solidFill>
              <a:latin typeface="Times New Roman" panose="02020603050405020304" pitchFamily="18" charset="0"/>
              <a:ea typeface="Lora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что</a:t>
            </a: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делает Q-learning внеполитическим алгоритмом.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40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0853C-B5B2-FEB5-D10F-32D7C99325CE}"/>
              </a:ext>
            </a:extLst>
          </p:cNvPr>
          <p:cNvSpPr txBox="1"/>
          <p:nvPr/>
        </p:nvSpPr>
        <p:spPr>
          <a:xfrm>
            <a:off x="11669403" y="6349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A1956A-21E8-43DA-AC3D-CA36276A9315}"/>
              </a:ext>
            </a:extLst>
          </p:cNvPr>
          <p:cNvSpPr/>
          <p:nvPr/>
        </p:nvSpPr>
        <p:spPr>
          <a:xfrm>
            <a:off x="8587946" y="135755"/>
            <a:ext cx="3367216" cy="89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7698A7A-2BFB-4C1E-ADC1-8875C302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02" y="278473"/>
            <a:ext cx="2375819" cy="63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32755AEB-EA4F-4F8E-B6FF-AC09FAF4D004}"/>
              </a:ext>
            </a:extLst>
          </p:cNvPr>
          <p:cNvSpPr/>
          <p:nvPr/>
        </p:nvSpPr>
        <p:spPr>
          <a:xfrm>
            <a:off x="723469" y="1416850"/>
            <a:ext cx="5758696" cy="697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Deep Q Network (DQN)</a:t>
            </a:r>
            <a:endParaRPr lang="en-US" sz="4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78D4DFB9-0149-4FB9-A8D4-F2DB0AA128E7}"/>
              </a:ext>
            </a:extLst>
          </p:cNvPr>
          <p:cNvSpPr/>
          <p:nvPr/>
        </p:nvSpPr>
        <p:spPr>
          <a:xfrm>
            <a:off x="723469" y="2383814"/>
            <a:ext cx="13067348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DQN решает проблему отсутствия общности в Q-learning, используя нейронную сеть. </a:t>
            </a:r>
            <a:endParaRPr lang="ru-RU" sz="1750" dirty="0">
              <a:solidFill>
                <a:srgbClr val="2C2821"/>
              </a:solidFill>
              <a:latin typeface="Times New Roman" panose="02020603050405020304" pitchFamily="18" charset="0"/>
              <a:ea typeface="Lora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dirty="0" err="1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Сеть</a:t>
            </a: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оценивает Q-значения для невидимых состояний.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D65C002D-150B-45D7-B979-2EB17115A78C}"/>
              </a:ext>
            </a:extLst>
          </p:cNvPr>
          <p:cNvSpPr/>
          <p:nvPr/>
        </p:nvSpPr>
        <p:spPr>
          <a:xfrm>
            <a:off x="723469" y="3349649"/>
            <a:ext cx="13067348" cy="7146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Входные данные — кадры игрового поля, выходные — Q-значение для каждого действия. </a:t>
            </a:r>
            <a:endParaRPr lang="ru-RU" sz="1750" dirty="0">
              <a:solidFill>
                <a:srgbClr val="2C2821"/>
              </a:solidFill>
              <a:latin typeface="Times New Roman" panose="02020603050405020304" pitchFamily="18" charset="0"/>
              <a:ea typeface="Lora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2800"/>
              </a:lnSpc>
              <a:buNone/>
            </a:pPr>
            <a:r>
              <a:rPr lang="en-US" sz="1750" dirty="0" err="1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Сеть</a:t>
            </a: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 обучается на основе уравнения обновления Q-learning.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15B87965-309F-4F63-9681-5F92D815D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69" y="4346797"/>
            <a:ext cx="13067348" cy="575667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4F0EF051-7427-4C00-BF17-D7822C2210A3}"/>
              </a:ext>
            </a:extLst>
          </p:cNvPr>
          <p:cNvSpPr/>
          <p:nvPr/>
        </p:nvSpPr>
        <p:spPr>
          <a:xfrm>
            <a:off x="723469" y="5205000"/>
            <a:ext cx="13067348" cy="3573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Воспроизведение опыта и отдельная целевая сеть важны для стабильного обучения DQN.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33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00853C-B5B2-FEB5-D10F-32D7C99325CE}"/>
              </a:ext>
            </a:extLst>
          </p:cNvPr>
          <p:cNvSpPr txBox="1"/>
          <p:nvPr/>
        </p:nvSpPr>
        <p:spPr>
          <a:xfrm>
            <a:off x="11669403" y="634986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A1956A-21E8-43DA-AC3D-CA36276A9315}"/>
              </a:ext>
            </a:extLst>
          </p:cNvPr>
          <p:cNvSpPr/>
          <p:nvPr/>
        </p:nvSpPr>
        <p:spPr>
          <a:xfrm>
            <a:off x="8587946" y="135755"/>
            <a:ext cx="3367216" cy="89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67698A7A-2BFB-4C1E-ADC1-8875C3024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0902" y="278473"/>
            <a:ext cx="2375819" cy="638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664D1D98-482D-4661-90A8-45EB34CD8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"/>
            <a:ext cx="4572000" cy="6858000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FB4E53A4-1C1A-432E-9180-0F93F407BE2C}"/>
              </a:ext>
            </a:extLst>
          </p:cNvPr>
          <p:cNvSpPr/>
          <p:nvPr/>
        </p:nvSpPr>
        <p:spPr>
          <a:xfrm>
            <a:off x="5090549" y="916619"/>
            <a:ext cx="6938248" cy="655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233E32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Окружение Lunar-Lander-V3</a:t>
            </a:r>
            <a:endParaRPr lang="en-US"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93132DCA-3EEB-4C0D-A4AB-0B106571B5ED}"/>
              </a:ext>
            </a:extLst>
          </p:cNvPr>
          <p:cNvSpPr/>
          <p:nvPr/>
        </p:nvSpPr>
        <p:spPr>
          <a:xfrm>
            <a:off x="4893037" y="5714760"/>
            <a:ext cx="5670146" cy="8883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Эта среда — классическая задача оптимизации траектории ракеты. Цель — посадить модуль на координаты (0,0).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2">
            <a:extLst>
              <a:ext uri="{FF2B5EF4-FFF2-40B4-BE49-F238E27FC236}">
                <a16:creationId xmlns:a16="http://schemas.microsoft.com/office/drawing/2014/main" id="{9694C3C9-2BE7-413C-A396-77B0EA569205}"/>
              </a:ext>
            </a:extLst>
          </p:cNvPr>
          <p:cNvSpPr/>
          <p:nvPr/>
        </p:nvSpPr>
        <p:spPr>
          <a:xfrm>
            <a:off x="4844670" y="2120900"/>
            <a:ext cx="3237785" cy="3314700"/>
          </a:xfrm>
          <a:prstGeom prst="roundRect">
            <a:avLst>
              <a:gd name="adj" fmla="val 1013"/>
            </a:avLst>
          </a:prstGeom>
          <a:solidFill>
            <a:srgbClr val="F0EDE6"/>
          </a:solidFill>
          <a:ln/>
        </p:spPr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EA9C5628-85A2-471B-ABD8-0E526A899AE0}"/>
              </a:ext>
            </a:extLst>
          </p:cNvPr>
          <p:cNvSpPr/>
          <p:nvPr/>
        </p:nvSpPr>
        <p:spPr>
          <a:xfrm>
            <a:off x="4959636" y="2258185"/>
            <a:ext cx="2369680" cy="2090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Поле действий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7A965B0A-C933-47DB-B2A9-20A6F84D2D97}"/>
              </a:ext>
            </a:extLst>
          </p:cNvPr>
          <p:cNvSpPr/>
          <p:nvPr/>
        </p:nvSpPr>
        <p:spPr>
          <a:xfrm>
            <a:off x="4959635" y="2711576"/>
            <a:ext cx="2995383" cy="214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0: ничего не делать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8D4DA8B8-225E-431D-BA97-A61BF48E6FFB}"/>
              </a:ext>
            </a:extLst>
          </p:cNvPr>
          <p:cNvSpPr/>
          <p:nvPr/>
        </p:nvSpPr>
        <p:spPr>
          <a:xfrm>
            <a:off x="4959635" y="3120555"/>
            <a:ext cx="2995383" cy="428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1: левый механизм ориентации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1A837692-1E87-401C-814E-81A43DE74601}"/>
              </a:ext>
            </a:extLst>
          </p:cNvPr>
          <p:cNvSpPr/>
          <p:nvPr/>
        </p:nvSpPr>
        <p:spPr>
          <a:xfrm>
            <a:off x="4959635" y="3865173"/>
            <a:ext cx="2995383" cy="214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2: основной двигатель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98CC4F9C-1159-4E37-9EC0-87B480E5A876}"/>
              </a:ext>
            </a:extLst>
          </p:cNvPr>
          <p:cNvSpPr/>
          <p:nvPr/>
        </p:nvSpPr>
        <p:spPr>
          <a:xfrm>
            <a:off x="4959635" y="4274151"/>
            <a:ext cx="2995383" cy="4282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3: правый механизм ориентации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hape 8">
            <a:extLst>
              <a:ext uri="{FF2B5EF4-FFF2-40B4-BE49-F238E27FC236}">
                <a16:creationId xmlns:a16="http://schemas.microsoft.com/office/drawing/2014/main" id="{D27251F4-6F23-47AF-8AA3-073477AB451C}"/>
              </a:ext>
            </a:extLst>
          </p:cNvPr>
          <p:cNvSpPr/>
          <p:nvPr/>
        </p:nvSpPr>
        <p:spPr>
          <a:xfrm>
            <a:off x="8379975" y="2288814"/>
            <a:ext cx="3575187" cy="3060406"/>
          </a:xfrm>
          <a:prstGeom prst="roundRect">
            <a:avLst>
              <a:gd name="adj" fmla="val 1013"/>
            </a:avLst>
          </a:prstGeom>
          <a:solidFill>
            <a:srgbClr val="F0EDE6"/>
          </a:solidFill>
          <a:ln/>
        </p:spPr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A9D83387-061E-4DEA-9A0E-DFEA9BC745FE}"/>
              </a:ext>
            </a:extLst>
          </p:cNvPr>
          <p:cNvSpPr/>
          <p:nvPr/>
        </p:nvSpPr>
        <p:spPr>
          <a:xfrm>
            <a:off x="8831119" y="2342218"/>
            <a:ext cx="2995383" cy="418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Times New Roman" panose="02020603050405020304" pitchFamily="18" charset="0"/>
                <a:ea typeface="Alice" pitchFamily="34" charset="-122"/>
                <a:cs typeface="Times New Roman" panose="02020603050405020304" pitchFamily="18" charset="0"/>
              </a:rPr>
              <a:t>Пространство наблюдения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BD461067-18EE-43F3-92E8-02095FEAF6E0}"/>
              </a:ext>
            </a:extLst>
          </p:cNvPr>
          <p:cNvSpPr/>
          <p:nvPr/>
        </p:nvSpPr>
        <p:spPr>
          <a:xfrm>
            <a:off x="8902509" y="3039235"/>
            <a:ext cx="2995383" cy="6424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8-мерный вектор: координаты, скорости, угол, угловая скорость, контакт опор.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14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04361B-047B-4FE3-BB01-84C0AC001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78161-6DCB-415B-B15B-8912E1311EB5}" type="slidenum">
              <a:rPr lang="ru-RU" smtClean="0"/>
              <a:t>6</a:t>
            </a:fld>
            <a:endParaRPr lang="ru-RU"/>
          </a:p>
        </p:txBody>
      </p:sp>
      <p:pic>
        <p:nvPicPr>
          <p:cNvPr id="5" name="video">
            <a:hlinkClick r:id="" action="ppaction://media"/>
            <a:extLst>
              <a:ext uri="{FF2B5EF4-FFF2-40B4-BE49-F238E27FC236}">
                <a16:creationId xmlns:a16="http://schemas.microsoft.com/office/drawing/2014/main" id="{859D18E6-012D-4443-990A-EA69E2DF4D7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" y="0"/>
            <a:ext cx="10280342" cy="685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3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0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0">
            <a:extLst>
              <a:ext uri="{FF2B5EF4-FFF2-40B4-BE49-F238E27FC236}">
                <a16:creationId xmlns:a16="http://schemas.microsoft.com/office/drawing/2014/main" id="{55290381-7D55-4C9F-96B9-A3B00955CD76}"/>
              </a:ext>
            </a:extLst>
          </p:cNvPr>
          <p:cNvSpPr/>
          <p:nvPr/>
        </p:nvSpPr>
        <p:spPr>
          <a:xfrm>
            <a:off x="733187" y="790317"/>
            <a:ext cx="7830026" cy="11732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152D47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Пространство наблюдения и награды в Lunar-Lander-V3</a:t>
            </a:r>
            <a:endParaRPr lang="en-US" sz="3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">
            <a:extLst>
              <a:ext uri="{FF2B5EF4-FFF2-40B4-BE49-F238E27FC236}">
                <a16:creationId xmlns:a16="http://schemas.microsoft.com/office/drawing/2014/main" id="{97C406DF-CA6E-4AA6-8BDE-7BFD6E9006F2}"/>
              </a:ext>
            </a:extLst>
          </p:cNvPr>
          <p:cNvSpPr/>
          <p:nvPr/>
        </p:nvSpPr>
        <p:spPr>
          <a:xfrm>
            <a:off x="8654019" y="2387996"/>
            <a:ext cx="2743200" cy="13941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 err="1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Награда</a:t>
            </a: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 выдается после каждого шага, а общая награда за эпизод — это сумма наград за все шаги.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2">
            <a:extLst>
              <a:ext uri="{FF2B5EF4-FFF2-40B4-BE49-F238E27FC236}">
                <a16:creationId xmlns:a16="http://schemas.microsoft.com/office/drawing/2014/main" id="{D9F86A82-B35D-4378-8D24-51E98C19C36A}"/>
              </a:ext>
            </a:extLst>
          </p:cNvPr>
          <p:cNvSpPr/>
          <p:nvPr/>
        </p:nvSpPr>
        <p:spPr>
          <a:xfrm>
            <a:off x="441087" y="2151856"/>
            <a:ext cx="7830026" cy="4342448"/>
          </a:xfrm>
          <a:prstGeom prst="roundRect">
            <a:avLst>
              <a:gd name="adj" fmla="val 64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4EB4DE0E-0AA3-4128-BD70-20EFB0F4014D}"/>
              </a:ext>
            </a:extLst>
          </p:cNvPr>
          <p:cNvSpPr/>
          <p:nvPr/>
        </p:nvSpPr>
        <p:spPr>
          <a:xfrm>
            <a:off x="448707" y="2159476"/>
            <a:ext cx="7814786" cy="5409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4">
            <a:extLst>
              <a:ext uri="{FF2B5EF4-FFF2-40B4-BE49-F238E27FC236}">
                <a16:creationId xmlns:a16="http://schemas.microsoft.com/office/drawing/2014/main" id="{EAA76EE8-91E6-4883-A024-965BFDC2FC43}"/>
              </a:ext>
            </a:extLst>
          </p:cNvPr>
          <p:cNvSpPr/>
          <p:nvPr/>
        </p:nvSpPr>
        <p:spPr>
          <a:xfrm>
            <a:off x="636349" y="2279729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Приближение к площадке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5">
            <a:extLst>
              <a:ext uri="{FF2B5EF4-FFF2-40B4-BE49-F238E27FC236}">
                <a16:creationId xmlns:a16="http://schemas.microsoft.com/office/drawing/2014/main" id="{64266B51-2DA2-4824-B1DD-A13FBDBDD4CD}"/>
              </a:ext>
            </a:extLst>
          </p:cNvPr>
          <p:cNvSpPr/>
          <p:nvPr/>
        </p:nvSpPr>
        <p:spPr>
          <a:xfrm>
            <a:off x="4547553" y="2279729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Увеличивается/уменьшается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6">
            <a:extLst>
              <a:ext uri="{FF2B5EF4-FFF2-40B4-BE49-F238E27FC236}">
                <a16:creationId xmlns:a16="http://schemas.microsoft.com/office/drawing/2014/main" id="{836FA59F-C462-4998-8330-9C2A7C5E2D93}"/>
              </a:ext>
            </a:extLst>
          </p:cNvPr>
          <p:cNvSpPr/>
          <p:nvPr/>
        </p:nvSpPr>
        <p:spPr>
          <a:xfrm>
            <a:off x="448707" y="2700377"/>
            <a:ext cx="7814786" cy="54090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8" name="Text 7">
            <a:extLst>
              <a:ext uri="{FF2B5EF4-FFF2-40B4-BE49-F238E27FC236}">
                <a16:creationId xmlns:a16="http://schemas.microsoft.com/office/drawing/2014/main" id="{2B81A718-1B8D-4EE6-B9FE-C0FB56FF2A1D}"/>
              </a:ext>
            </a:extLst>
          </p:cNvPr>
          <p:cNvSpPr/>
          <p:nvPr/>
        </p:nvSpPr>
        <p:spPr>
          <a:xfrm>
            <a:off x="636349" y="2820630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Скорость движения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15CD97FD-8B53-40CC-B35F-34F01BF02A31}"/>
              </a:ext>
            </a:extLst>
          </p:cNvPr>
          <p:cNvSpPr/>
          <p:nvPr/>
        </p:nvSpPr>
        <p:spPr>
          <a:xfrm>
            <a:off x="4547553" y="2820630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Увеличивается/уменьшается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hape 9">
            <a:extLst>
              <a:ext uri="{FF2B5EF4-FFF2-40B4-BE49-F238E27FC236}">
                <a16:creationId xmlns:a16="http://schemas.microsoft.com/office/drawing/2014/main" id="{B62B56A1-58F1-4AF9-9CB7-CE96CE2B528C}"/>
              </a:ext>
            </a:extLst>
          </p:cNvPr>
          <p:cNvSpPr/>
          <p:nvPr/>
        </p:nvSpPr>
        <p:spPr>
          <a:xfrm>
            <a:off x="448707" y="3241278"/>
            <a:ext cx="7814786" cy="5409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F0D1A57A-EB61-47B8-8634-9C842574D3F7}"/>
              </a:ext>
            </a:extLst>
          </p:cNvPr>
          <p:cNvSpPr/>
          <p:nvPr/>
        </p:nvSpPr>
        <p:spPr>
          <a:xfrm>
            <a:off x="636349" y="3361531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Наклон модуля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11">
            <a:extLst>
              <a:ext uri="{FF2B5EF4-FFF2-40B4-BE49-F238E27FC236}">
                <a16:creationId xmlns:a16="http://schemas.microsoft.com/office/drawing/2014/main" id="{75C114A4-DF10-442F-BF60-E20A08E91004}"/>
              </a:ext>
            </a:extLst>
          </p:cNvPr>
          <p:cNvSpPr/>
          <p:nvPr/>
        </p:nvSpPr>
        <p:spPr>
          <a:xfrm>
            <a:off x="4547553" y="3361531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Уменьшается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Shape 12">
            <a:extLst>
              <a:ext uri="{FF2B5EF4-FFF2-40B4-BE49-F238E27FC236}">
                <a16:creationId xmlns:a16="http://schemas.microsoft.com/office/drawing/2014/main" id="{E3307F77-2C2F-40F1-8CC0-0A136D70AC76}"/>
              </a:ext>
            </a:extLst>
          </p:cNvPr>
          <p:cNvSpPr/>
          <p:nvPr/>
        </p:nvSpPr>
        <p:spPr>
          <a:xfrm>
            <a:off x="448707" y="3782179"/>
            <a:ext cx="7814786" cy="54090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4" name="Text 13">
            <a:extLst>
              <a:ext uri="{FF2B5EF4-FFF2-40B4-BE49-F238E27FC236}">
                <a16:creationId xmlns:a16="http://schemas.microsoft.com/office/drawing/2014/main" id="{DABD8E75-5767-42AB-A42A-5DD3365B3E5C}"/>
              </a:ext>
            </a:extLst>
          </p:cNvPr>
          <p:cNvSpPr/>
          <p:nvPr/>
        </p:nvSpPr>
        <p:spPr>
          <a:xfrm>
            <a:off x="636349" y="3902432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Опоры касаются земли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14">
            <a:extLst>
              <a:ext uri="{FF2B5EF4-FFF2-40B4-BE49-F238E27FC236}">
                <a16:creationId xmlns:a16="http://schemas.microsoft.com/office/drawing/2014/main" id="{2C98CE18-9393-4739-8D87-C399D3D8AE56}"/>
              </a:ext>
            </a:extLst>
          </p:cNvPr>
          <p:cNvSpPr/>
          <p:nvPr/>
        </p:nvSpPr>
        <p:spPr>
          <a:xfrm>
            <a:off x="4547553" y="3902432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+10 за каждую опору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Shape 15">
            <a:extLst>
              <a:ext uri="{FF2B5EF4-FFF2-40B4-BE49-F238E27FC236}">
                <a16:creationId xmlns:a16="http://schemas.microsoft.com/office/drawing/2014/main" id="{E285C0D1-D58A-42A3-92A0-3E155779224A}"/>
              </a:ext>
            </a:extLst>
          </p:cNvPr>
          <p:cNvSpPr/>
          <p:nvPr/>
        </p:nvSpPr>
        <p:spPr>
          <a:xfrm>
            <a:off x="448707" y="4323080"/>
            <a:ext cx="7814786" cy="5409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7" name="Text 16">
            <a:extLst>
              <a:ext uri="{FF2B5EF4-FFF2-40B4-BE49-F238E27FC236}">
                <a16:creationId xmlns:a16="http://schemas.microsoft.com/office/drawing/2014/main" id="{616D2829-A858-4E15-B47F-E2F9B5F1D54B}"/>
              </a:ext>
            </a:extLst>
          </p:cNvPr>
          <p:cNvSpPr/>
          <p:nvPr/>
        </p:nvSpPr>
        <p:spPr>
          <a:xfrm>
            <a:off x="636349" y="4443333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Запуск бокового двигателя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17">
            <a:extLst>
              <a:ext uri="{FF2B5EF4-FFF2-40B4-BE49-F238E27FC236}">
                <a16:creationId xmlns:a16="http://schemas.microsoft.com/office/drawing/2014/main" id="{CAF2732C-7999-428A-BCCF-B3ED4D3B5CA8}"/>
              </a:ext>
            </a:extLst>
          </p:cNvPr>
          <p:cNvSpPr/>
          <p:nvPr/>
        </p:nvSpPr>
        <p:spPr>
          <a:xfrm>
            <a:off x="4547553" y="4443333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-0.03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Shape 18">
            <a:extLst>
              <a:ext uri="{FF2B5EF4-FFF2-40B4-BE49-F238E27FC236}">
                <a16:creationId xmlns:a16="http://schemas.microsoft.com/office/drawing/2014/main" id="{425A79B1-EF2B-4455-9446-790A7D33BCD5}"/>
              </a:ext>
            </a:extLst>
          </p:cNvPr>
          <p:cNvSpPr/>
          <p:nvPr/>
        </p:nvSpPr>
        <p:spPr>
          <a:xfrm>
            <a:off x="448707" y="4863981"/>
            <a:ext cx="7814786" cy="54090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0" name="Text 19">
            <a:extLst>
              <a:ext uri="{FF2B5EF4-FFF2-40B4-BE49-F238E27FC236}">
                <a16:creationId xmlns:a16="http://schemas.microsoft.com/office/drawing/2014/main" id="{53E1ECBB-FED7-4681-8836-89CD0C40FA7E}"/>
              </a:ext>
            </a:extLst>
          </p:cNvPr>
          <p:cNvSpPr/>
          <p:nvPr/>
        </p:nvSpPr>
        <p:spPr>
          <a:xfrm>
            <a:off x="636349" y="4984234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Запуск основного двигателя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20">
            <a:extLst>
              <a:ext uri="{FF2B5EF4-FFF2-40B4-BE49-F238E27FC236}">
                <a16:creationId xmlns:a16="http://schemas.microsoft.com/office/drawing/2014/main" id="{980CFC8C-4C0A-4999-9E96-7ECDA12101C9}"/>
              </a:ext>
            </a:extLst>
          </p:cNvPr>
          <p:cNvSpPr/>
          <p:nvPr/>
        </p:nvSpPr>
        <p:spPr>
          <a:xfrm>
            <a:off x="4547553" y="4984234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-0.3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hape 21">
            <a:extLst>
              <a:ext uri="{FF2B5EF4-FFF2-40B4-BE49-F238E27FC236}">
                <a16:creationId xmlns:a16="http://schemas.microsoft.com/office/drawing/2014/main" id="{E7F7A0BA-1150-4DBD-AB21-3274FB2F0CA7}"/>
              </a:ext>
            </a:extLst>
          </p:cNvPr>
          <p:cNvSpPr/>
          <p:nvPr/>
        </p:nvSpPr>
        <p:spPr>
          <a:xfrm>
            <a:off x="448707" y="5404882"/>
            <a:ext cx="7814786" cy="54090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43" name="Text 22">
            <a:extLst>
              <a:ext uri="{FF2B5EF4-FFF2-40B4-BE49-F238E27FC236}">
                <a16:creationId xmlns:a16="http://schemas.microsoft.com/office/drawing/2014/main" id="{34C69146-BDBC-441A-9E9F-1E874719AEE9}"/>
              </a:ext>
            </a:extLst>
          </p:cNvPr>
          <p:cNvSpPr/>
          <p:nvPr/>
        </p:nvSpPr>
        <p:spPr>
          <a:xfrm>
            <a:off x="636349" y="5525135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Успешная посадка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23">
            <a:extLst>
              <a:ext uri="{FF2B5EF4-FFF2-40B4-BE49-F238E27FC236}">
                <a16:creationId xmlns:a16="http://schemas.microsoft.com/office/drawing/2014/main" id="{1587C238-4A26-4430-8F9E-834F05EE49F0}"/>
              </a:ext>
            </a:extLst>
          </p:cNvPr>
          <p:cNvSpPr/>
          <p:nvPr/>
        </p:nvSpPr>
        <p:spPr>
          <a:xfrm>
            <a:off x="4547553" y="5525135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+100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Shape 24">
            <a:extLst>
              <a:ext uri="{FF2B5EF4-FFF2-40B4-BE49-F238E27FC236}">
                <a16:creationId xmlns:a16="http://schemas.microsoft.com/office/drawing/2014/main" id="{58E557F1-4244-4464-A72F-AFD8D23DB814}"/>
              </a:ext>
            </a:extLst>
          </p:cNvPr>
          <p:cNvSpPr/>
          <p:nvPr/>
        </p:nvSpPr>
        <p:spPr>
          <a:xfrm>
            <a:off x="448707" y="5945783"/>
            <a:ext cx="7814786" cy="54090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6" name="Text 25">
            <a:extLst>
              <a:ext uri="{FF2B5EF4-FFF2-40B4-BE49-F238E27FC236}">
                <a16:creationId xmlns:a16="http://schemas.microsoft.com/office/drawing/2014/main" id="{7C4F415D-067B-480E-8789-941EF25FBEAD}"/>
              </a:ext>
            </a:extLst>
          </p:cNvPr>
          <p:cNvSpPr/>
          <p:nvPr/>
        </p:nvSpPr>
        <p:spPr>
          <a:xfrm>
            <a:off x="636349" y="6066036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Авария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26">
            <a:extLst>
              <a:ext uri="{FF2B5EF4-FFF2-40B4-BE49-F238E27FC236}">
                <a16:creationId xmlns:a16="http://schemas.microsoft.com/office/drawing/2014/main" id="{BF469204-02AE-4643-8621-BFA694A9FD26}"/>
              </a:ext>
            </a:extLst>
          </p:cNvPr>
          <p:cNvSpPr/>
          <p:nvPr/>
        </p:nvSpPr>
        <p:spPr>
          <a:xfrm>
            <a:off x="4547553" y="6066036"/>
            <a:ext cx="3528298" cy="3003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-100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45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 0">
            <a:extLst>
              <a:ext uri="{FF2B5EF4-FFF2-40B4-BE49-F238E27FC236}">
                <a16:creationId xmlns:a16="http://schemas.microsoft.com/office/drawing/2014/main" id="{52A06887-0F37-4EF0-9BBB-916D4D39D487}"/>
              </a:ext>
            </a:extLst>
          </p:cNvPr>
          <p:cNvSpPr/>
          <p:nvPr/>
        </p:nvSpPr>
        <p:spPr>
          <a:xfrm>
            <a:off x="817270" y="953801"/>
            <a:ext cx="7830026" cy="11732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dirty="0">
                <a:solidFill>
                  <a:srgbClr val="152D47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I </a:t>
            </a:r>
            <a:r>
              <a:rPr lang="ru-RU" sz="3650" dirty="0">
                <a:solidFill>
                  <a:srgbClr val="152D47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Базовая функция награды</a:t>
            </a:r>
            <a:endParaRPr lang="en-US" sz="3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173248-4ED1-4523-82EE-F6AB657E8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113" y="1983317"/>
            <a:ext cx="5682812" cy="31626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9112F7-40F0-4484-B82D-CE24CF59D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75" y="1849821"/>
            <a:ext cx="6322424" cy="461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6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B1897-E4D5-34B3-1C33-3AC7AD37F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DA1956A-21E8-43DA-AC3D-CA36276A9315}"/>
              </a:ext>
            </a:extLst>
          </p:cNvPr>
          <p:cNvSpPr/>
          <p:nvPr/>
        </p:nvSpPr>
        <p:spPr>
          <a:xfrm>
            <a:off x="8661518" y="771573"/>
            <a:ext cx="3367216" cy="8960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1DC0516C-B6A8-4E79-96EB-0F78B6BC11E0}"/>
              </a:ext>
            </a:extLst>
          </p:cNvPr>
          <p:cNvSpPr/>
          <p:nvPr/>
        </p:nvSpPr>
        <p:spPr>
          <a:xfrm>
            <a:off x="604123" y="797621"/>
            <a:ext cx="7325320" cy="539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152D47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Стратегии формирования награды</a:t>
            </a:r>
            <a:endParaRPr lang="en-US" sz="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6A808BB8-EF3E-4DBF-A751-EC60000CBFBA}"/>
              </a:ext>
            </a:extLst>
          </p:cNvPr>
          <p:cNvSpPr/>
          <p:nvPr/>
        </p:nvSpPr>
        <p:spPr>
          <a:xfrm>
            <a:off x="604123" y="1474600"/>
            <a:ext cx="13422154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Функции награды формируют поведение агента, используя штрафы и бонусы. </a:t>
            </a:r>
            <a:b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</a:br>
            <a:r>
              <a:rPr lang="ru-RU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Они</a:t>
            </a:r>
            <a: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 оценивают состояние агента, измеряя удаленность от цели, угол наклона и скорость.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58DF8169-9C43-4537-8F3F-47105A877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23" y="2158365"/>
            <a:ext cx="863084" cy="1270635"/>
          </a:xfrm>
          <a:prstGeom prst="rect">
            <a:avLst/>
          </a:prstGeom>
        </p:spPr>
      </p:pic>
      <p:sp>
        <p:nvSpPr>
          <p:cNvPr id="13" name="Text 2">
            <a:extLst>
              <a:ext uri="{FF2B5EF4-FFF2-40B4-BE49-F238E27FC236}">
                <a16:creationId xmlns:a16="http://schemas.microsoft.com/office/drawing/2014/main" id="{BC66D370-BC92-4832-9060-87D05E57F772}"/>
              </a:ext>
            </a:extLst>
          </p:cNvPr>
          <p:cNvSpPr/>
          <p:nvPr/>
        </p:nvSpPr>
        <p:spPr>
          <a:xfrm>
            <a:off x="1726049" y="2330887"/>
            <a:ext cx="2464475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Умеренное поощрение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FC201E3F-0B6F-4539-95CB-95BF662AFB42}"/>
              </a:ext>
            </a:extLst>
          </p:cNvPr>
          <p:cNvSpPr/>
          <p:nvPr/>
        </p:nvSpPr>
        <p:spPr>
          <a:xfrm>
            <a:off x="1726049" y="2704029"/>
            <a:ext cx="12300228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Балансирует между точной посадкой и предотвращением преждевременного завершения, </a:t>
            </a:r>
            <a:b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</a:br>
            <a:r>
              <a:rPr lang="ru-RU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используя</a:t>
            </a:r>
            <a: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 штрафы за расстояние, угол и скорость, а также бонус за выживание.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3A1A0B66-2B52-47B2-BB0F-EE07EFEC8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123" y="3429000"/>
            <a:ext cx="863084" cy="1035725"/>
          </a:xfrm>
          <a:prstGeom prst="rect">
            <a:avLst/>
          </a:prstGeom>
        </p:spPr>
      </p:pic>
      <p:sp>
        <p:nvSpPr>
          <p:cNvPr id="18" name="Text 4">
            <a:extLst>
              <a:ext uri="{FF2B5EF4-FFF2-40B4-BE49-F238E27FC236}">
                <a16:creationId xmlns:a16="http://schemas.microsoft.com/office/drawing/2014/main" id="{671835D7-31A4-43FF-85A0-C287AFD138B7}"/>
              </a:ext>
            </a:extLst>
          </p:cNvPr>
          <p:cNvSpPr/>
          <p:nvPr/>
        </p:nvSpPr>
        <p:spPr>
          <a:xfrm>
            <a:off x="1726049" y="3601522"/>
            <a:ext cx="3297198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Агрессивное поощрение (риск)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7B89C8A0-C9F7-474A-9B0C-924FBDAC1C45}"/>
              </a:ext>
            </a:extLst>
          </p:cNvPr>
          <p:cNvSpPr/>
          <p:nvPr/>
        </p:nvSpPr>
        <p:spPr>
          <a:xfrm>
            <a:off x="1726049" y="3974664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Наказывает за неудачи и поощряет активное стремление к посадке, стимулируя быстрое и точное приземление.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Image 2" descr="preencoded.png">
            <a:extLst>
              <a:ext uri="{FF2B5EF4-FFF2-40B4-BE49-F238E27FC236}">
                <a16:creationId xmlns:a16="http://schemas.microsoft.com/office/drawing/2014/main" id="{23D07CB9-E9C2-44E0-9B0B-E6E18B4FF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23" y="4464725"/>
            <a:ext cx="863084" cy="1035725"/>
          </a:xfrm>
          <a:prstGeom prst="rect">
            <a:avLst/>
          </a:prstGeom>
        </p:spPr>
      </p:pic>
      <p:sp>
        <p:nvSpPr>
          <p:cNvPr id="21" name="Text 6">
            <a:extLst>
              <a:ext uri="{FF2B5EF4-FFF2-40B4-BE49-F238E27FC236}">
                <a16:creationId xmlns:a16="http://schemas.microsoft.com/office/drawing/2014/main" id="{E6AC0641-BEEB-480C-AFDC-3A4AD64860BC}"/>
              </a:ext>
            </a:extLst>
          </p:cNvPr>
          <p:cNvSpPr/>
          <p:nvPr/>
        </p:nvSpPr>
        <p:spPr>
          <a:xfrm>
            <a:off x="1726049" y="4637247"/>
            <a:ext cx="2157889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Награда по высоте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E808B532-046E-46C4-8656-41B117A79307}"/>
              </a:ext>
            </a:extLst>
          </p:cNvPr>
          <p:cNvSpPr/>
          <p:nvPr/>
        </p:nvSpPr>
        <p:spPr>
          <a:xfrm>
            <a:off x="1726049" y="5010388"/>
            <a:ext cx="12300228" cy="6625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Усиливает штраф за скорость при приближении к земле, способствуя мягкой посадке. </a:t>
            </a:r>
            <a:b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</a:br>
            <a:r>
              <a:rPr lang="ru-RU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Использует</a:t>
            </a:r>
            <a: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 линейные штрафы для стабильного обучения.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Image 3" descr="preencoded.png">
            <a:extLst>
              <a:ext uri="{FF2B5EF4-FFF2-40B4-BE49-F238E27FC236}">
                <a16:creationId xmlns:a16="http://schemas.microsoft.com/office/drawing/2014/main" id="{0A48EAAC-B24C-4485-89B6-0851D3933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23" y="5500450"/>
            <a:ext cx="863084" cy="1035725"/>
          </a:xfrm>
          <a:prstGeom prst="rect">
            <a:avLst/>
          </a:prstGeom>
        </p:spPr>
      </p:pic>
      <p:sp>
        <p:nvSpPr>
          <p:cNvPr id="24" name="Text 8">
            <a:extLst>
              <a:ext uri="{FF2B5EF4-FFF2-40B4-BE49-F238E27FC236}">
                <a16:creationId xmlns:a16="http://schemas.microsoft.com/office/drawing/2014/main" id="{787EA7E1-1E51-4B84-82E3-696A7BB66891}"/>
              </a:ext>
            </a:extLst>
          </p:cNvPr>
          <p:cNvSpPr/>
          <p:nvPr/>
        </p:nvSpPr>
        <p:spPr>
          <a:xfrm>
            <a:off x="1726049" y="5672971"/>
            <a:ext cx="2284214" cy="269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65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Разреженная награда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39B16577-E5A0-4B66-8C1D-393573F932C0}"/>
              </a:ext>
            </a:extLst>
          </p:cNvPr>
          <p:cNvSpPr/>
          <p:nvPr/>
        </p:nvSpPr>
        <p:spPr>
          <a:xfrm>
            <a:off x="1641966" y="5970378"/>
            <a:ext cx="12300228" cy="2762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Агент получает значительную награду только при успешной посадке или наказание при неудаче, </a:t>
            </a:r>
            <a:b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</a:br>
            <a:r>
              <a:rPr lang="ru-RU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заставляя продолжать</a:t>
            </a:r>
            <a:r>
              <a:rPr lang="en-US" sz="135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 исследование среды.</a:t>
            </a:r>
            <a:endParaRPr lang="en-US"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802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9799</TotalTime>
  <Words>782</Words>
  <Application>Microsoft Office PowerPoint</Application>
  <PresentationFormat>Широкоэкранный</PresentationFormat>
  <Paragraphs>136</Paragraphs>
  <Slides>17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5" baseType="lpstr">
      <vt:lpstr>Alice</vt:lpstr>
      <vt:lpstr>Aptos</vt:lpstr>
      <vt:lpstr>Arial</vt:lpstr>
      <vt:lpstr>Calibri</vt:lpstr>
      <vt:lpstr>Calibri Light</vt:lpstr>
      <vt:lpstr>Onest</vt:lpstr>
      <vt:lpstr>Times New Roman</vt:lpstr>
      <vt:lpstr>Тема Office</vt:lpstr>
      <vt:lpstr>DQN: Глубокое Q-обучение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Крохмаль Владислав Владимирович</dc:creator>
  <cp:lastModifiedBy>Gera Kaz</cp:lastModifiedBy>
  <cp:revision>52</cp:revision>
  <dcterms:created xsi:type="dcterms:W3CDTF">2022-11-16T12:37:18Z</dcterms:created>
  <dcterms:modified xsi:type="dcterms:W3CDTF">2025-06-02T10:35:10Z</dcterms:modified>
</cp:coreProperties>
</file>