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1"/>
  </p:notesMasterIdLst>
  <p:sldIdLst>
    <p:sldId id="256" r:id="rId3"/>
    <p:sldId id="532" r:id="rId4"/>
    <p:sldId id="310" r:id="rId5"/>
    <p:sldId id="618" r:id="rId6"/>
    <p:sldId id="619" r:id="rId7"/>
    <p:sldId id="607" r:id="rId8"/>
    <p:sldId id="617" r:id="rId9"/>
    <p:sldId id="62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3027" autoAdjust="0"/>
  </p:normalViewPr>
  <p:slideViewPr>
    <p:cSldViewPr>
      <p:cViewPr varScale="1">
        <p:scale>
          <a:sx n="68" d="100"/>
          <a:sy n="68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57A2-3C3C-473C-855A-FF57BC6B3728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E954-0A53-45B4-815A-ED581D2D15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7E954-0A53-45B4-815A-ED581D2D15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0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E954-0A53-45B4-815A-ED581D2D15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57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674688"/>
            <a:ext cx="4603750" cy="3452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A2A9EB-4CE3-4CF7-B75A-762DA42595B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674688"/>
            <a:ext cx="4603750" cy="3452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A2A9EB-4CE3-4CF7-B75A-762DA42595B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0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674688"/>
            <a:ext cx="4603750" cy="3452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A2A9EB-4CE3-4CF7-B75A-762DA42595B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7" descr="Goethe-Logo 080508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4" y="246064"/>
            <a:ext cx="11525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138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580685"/>
            <a:ext cx="3903792" cy="342437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A344C1B-9D4E-455B-929F-D5FAA9982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741"/>
            <a:ext cx="2914772" cy="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998538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89AB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24CA41-429B-44C7-86BB-5D6CECDFC6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8640"/>
            <a:ext cx="2914772" cy="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7" descr="Goethe-Logo 080508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3" y="246063"/>
            <a:ext cx="11525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1" descr="kopf2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35100"/>
            <a:ext cx="351472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 rot="5400000">
            <a:off x="-2085181" y="3796507"/>
            <a:ext cx="4495800" cy="322262"/>
            <a:chOff x="101" y="1961"/>
            <a:chExt cx="5558" cy="39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01" y="1961"/>
              <a:ext cx="5558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101" y="2061"/>
              <a:ext cx="377" cy="21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08" y="164"/>
                </a:cxn>
                <a:cxn ang="0">
                  <a:pos x="154" y="0"/>
                </a:cxn>
                <a:cxn ang="0">
                  <a:pos x="224" y="0"/>
                </a:cxn>
                <a:cxn ang="0">
                  <a:pos x="270" y="164"/>
                </a:cxn>
                <a:cxn ang="0">
                  <a:pos x="314" y="0"/>
                </a:cxn>
                <a:cxn ang="0">
                  <a:pos x="376" y="0"/>
                </a:cxn>
                <a:cxn ang="0">
                  <a:pos x="302" y="218"/>
                </a:cxn>
                <a:cxn ang="0">
                  <a:pos x="232" y="218"/>
                </a:cxn>
                <a:cxn ang="0">
                  <a:pos x="188" y="56"/>
                </a:cxn>
                <a:cxn ang="0">
                  <a:pos x="142" y="218"/>
                </a:cxn>
                <a:cxn ang="0">
                  <a:pos x="72" y="218"/>
                </a:cxn>
                <a:cxn ang="0">
                  <a:pos x="0" y="0"/>
                </a:cxn>
                <a:cxn ang="0">
                  <a:pos x="68" y="0"/>
                </a:cxn>
              </a:cxnLst>
              <a:rect l="0" t="0" r="r" b="b"/>
              <a:pathLst>
                <a:path w="376" h="218">
                  <a:moveTo>
                    <a:pt x="68" y="0"/>
                  </a:moveTo>
                  <a:lnTo>
                    <a:pt x="108" y="164"/>
                  </a:lnTo>
                  <a:lnTo>
                    <a:pt x="154" y="0"/>
                  </a:lnTo>
                  <a:lnTo>
                    <a:pt x="224" y="0"/>
                  </a:lnTo>
                  <a:lnTo>
                    <a:pt x="270" y="164"/>
                  </a:lnTo>
                  <a:lnTo>
                    <a:pt x="314" y="0"/>
                  </a:lnTo>
                  <a:lnTo>
                    <a:pt x="376" y="0"/>
                  </a:lnTo>
                  <a:lnTo>
                    <a:pt x="302" y="218"/>
                  </a:lnTo>
                  <a:lnTo>
                    <a:pt x="232" y="218"/>
                  </a:lnTo>
                  <a:lnTo>
                    <a:pt x="188" y="56"/>
                  </a:lnTo>
                  <a:lnTo>
                    <a:pt x="142" y="218"/>
                  </a:lnTo>
                  <a:lnTo>
                    <a:pt x="72" y="218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472" y="2061"/>
              <a:ext cx="375" cy="21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08" y="164"/>
                </a:cxn>
                <a:cxn ang="0">
                  <a:pos x="154" y="0"/>
                </a:cxn>
                <a:cxn ang="0">
                  <a:pos x="224" y="0"/>
                </a:cxn>
                <a:cxn ang="0">
                  <a:pos x="270" y="164"/>
                </a:cxn>
                <a:cxn ang="0">
                  <a:pos x="314" y="0"/>
                </a:cxn>
                <a:cxn ang="0">
                  <a:pos x="376" y="0"/>
                </a:cxn>
                <a:cxn ang="0">
                  <a:pos x="302" y="218"/>
                </a:cxn>
                <a:cxn ang="0">
                  <a:pos x="232" y="218"/>
                </a:cxn>
                <a:cxn ang="0">
                  <a:pos x="188" y="56"/>
                </a:cxn>
                <a:cxn ang="0">
                  <a:pos x="142" y="218"/>
                </a:cxn>
                <a:cxn ang="0">
                  <a:pos x="72" y="218"/>
                </a:cxn>
                <a:cxn ang="0">
                  <a:pos x="0" y="0"/>
                </a:cxn>
                <a:cxn ang="0">
                  <a:pos x="68" y="0"/>
                </a:cxn>
              </a:cxnLst>
              <a:rect l="0" t="0" r="r" b="b"/>
              <a:pathLst>
                <a:path w="376" h="218">
                  <a:moveTo>
                    <a:pt x="68" y="0"/>
                  </a:moveTo>
                  <a:lnTo>
                    <a:pt x="108" y="164"/>
                  </a:lnTo>
                  <a:lnTo>
                    <a:pt x="154" y="0"/>
                  </a:lnTo>
                  <a:lnTo>
                    <a:pt x="224" y="0"/>
                  </a:lnTo>
                  <a:lnTo>
                    <a:pt x="270" y="164"/>
                  </a:lnTo>
                  <a:lnTo>
                    <a:pt x="314" y="0"/>
                  </a:lnTo>
                  <a:lnTo>
                    <a:pt x="376" y="0"/>
                  </a:lnTo>
                  <a:lnTo>
                    <a:pt x="302" y="218"/>
                  </a:lnTo>
                  <a:lnTo>
                    <a:pt x="232" y="218"/>
                  </a:lnTo>
                  <a:lnTo>
                    <a:pt x="188" y="56"/>
                  </a:lnTo>
                  <a:lnTo>
                    <a:pt x="142" y="218"/>
                  </a:lnTo>
                  <a:lnTo>
                    <a:pt x="72" y="218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841" y="2061"/>
              <a:ext cx="377" cy="21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08" y="164"/>
                </a:cxn>
                <a:cxn ang="0">
                  <a:pos x="154" y="0"/>
                </a:cxn>
                <a:cxn ang="0">
                  <a:pos x="224" y="0"/>
                </a:cxn>
                <a:cxn ang="0">
                  <a:pos x="270" y="164"/>
                </a:cxn>
                <a:cxn ang="0">
                  <a:pos x="312" y="0"/>
                </a:cxn>
                <a:cxn ang="0">
                  <a:pos x="376" y="0"/>
                </a:cxn>
                <a:cxn ang="0">
                  <a:pos x="302" y="218"/>
                </a:cxn>
                <a:cxn ang="0">
                  <a:pos x="232" y="218"/>
                </a:cxn>
                <a:cxn ang="0">
                  <a:pos x="188" y="56"/>
                </a:cxn>
                <a:cxn ang="0">
                  <a:pos x="142" y="218"/>
                </a:cxn>
                <a:cxn ang="0">
                  <a:pos x="70" y="218"/>
                </a:cxn>
                <a:cxn ang="0">
                  <a:pos x="0" y="0"/>
                </a:cxn>
                <a:cxn ang="0">
                  <a:pos x="68" y="0"/>
                </a:cxn>
              </a:cxnLst>
              <a:rect l="0" t="0" r="r" b="b"/>
              <a:pathLst>
                <a:path w="376" h="218">
                  <a:moveTo>
                    <a:pt x="68" y="0"/>
                  </a:moveTo>
                  <a:lnTo>
                    <a:pt x="108" y="164"/>
                  </a:lnTo>
                  <a:lnTo>
                    <a:pt x="154" y="0"/>
                  </a:lnTo>
                  <a:lnTo>
                    <a:pt x="224" y="0"/>
                  </a:lnTo>
                  <a:lnTo>
                    <a:pt x="270" y="164"/>
                  </a:lnTo>
                  <a:lnTo>
                    <a:pt x="312" y="0"/>
                  </a:lnTo>
                  <a:lnTo>
                    <a:pt x="376" y="0"/>
                  </a:lnTo>
                  <a:lnTo>
                    <a:pt x="302" y="218"/>
                  </a:lnTo>
                  <a:lnTo>
                    <a:pt x="232" y="218"/>
                  </a:lnTo>
                  <a:lnTo>
                    <a:pt x="188" y="56"/>
                  </a:lnTo>
                  <a:lnTo>
                    <a:pt x="142" y="218"/>
                  </a:lnTo>
                  <a:lnTo>
                    <a:pt x="70" y="218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1241" y="2222"/>
              <a:ext cx="53" cy="57"/>
            </a:xfrm>
            <a:prstGeom prst="rect">
              <a:avLst/>
            </a:prstGeom>
            <a:solidFill>
              <a:srgbClr val="7FA3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41" y="2059"/>
              <a:ext cx="216" cy="306"/>
            </a:xfrm>
            <a:custGeom>
              <a:avLst/>
              <a:gdLst/>
              <a:ahLst/>
              <a:cxnLst>
                <a:cxn ang="0">
                  <a:pos x="216" y="2"/>
                </a:cxn>
                <a:cxn ang="0">
                  <a:pos x="214" y="56"/>
                </a:cxn>
                <a:cxn ang="0">
                  <a:pos x="214" y="218"/>
                </a:cxn>
                <a:cxn ang="0">
                  <a:pos x="210" y="244"/>
                </a:cxn>
                <a:cxn ang="0">
                  <a:pos x="202" y="266"/>
                </a:cxn>
                <a:cxn ang="0">
                  <a:pos x="190" y="282"/>
                </a:cxn>
                <a:cxn ang="0">
                  <a:pos x="174" y="292"/>
                </a:cxn>
                <a:cxn ang="0">
                  <a:pos x="138" y="304"/>
                </a:cxn>
                <a:cxn ang="0">
                  <a:pos x="104" y="306"/>
                </a:cxn>
                <a:cxn ang="0">
                  <a:pos x="76" y="304"/>
                </a:cxn>
                <a:cxn ang="0">
                  <a:pos x="46" y="296"/>
                </a:cxn>
                <a:cxn ang="0">
                  <a:pos x="26" y="282"/>
                </a:cxn>
                <a:cxn ang="0">
                  <a:pos x="16" y="268"/>
                </a:cxn>
                <a:cxn ang="0">
                  <a:pos x="10" y="248"/>
                </a:cxn>
                <a:cxn ang="0">
                  <a:pos x="70" y="236"/>
                </a:cxn>
                <a:cxn ang="0">
                  <a:pos x="72" y="244"/>
                </a:cxn>
                <a:cxn ang="0">
                  <a:pos x="80" y="258"/>
                </a:cxn>
                <a:cxn ang="0">
                  <a:pos x="96" y="266"/>
                </a:cxn>
                <a:cxn ang="0">
                  <a:pos x="108" y="266"/>
                </a:cxn>
                <a:cxn ang="0">
                  <a:pos x="134" y="260"/>
                </a:cxn>
                <a:cxn ang="0">
                  <a:pos x="142" y="250"/>
                </a:cxn>
                <a:cxn ang="0">
                  <a:pos x="148" y="238"/>
                </a:cxn>
                <a:cxn ang="0">
                  <a:pos x="150" y="220"/>
                </a:cxn>
                <a:cxn ang="0">
                  <a:pos x="150" y="186"/>
                </a:cxn>
                <a:cxn ang="0">
                  <a:pos x="134" y="202"/>
                </a:cxn>
                <a:cxn ang="0">
                  <a:pos x="120" y="210"/>
                </a:cxn>
                <a:cxn ang="0">
                  <a:pos x="92" y="216"/>
                </a:cxn>
                <a:cxn ang="0">
                  <a:pos x="80" y="216"/>
                </a:cxn>
                <a:cxn ang="0">
                  <a:pos x="60" y="210"/>
                </a:cxn>
                <a:cxn ang="0">
                  <a:pos x="36" y="196"/>
                </a:cxn>
                <a:cxn ang="0">
                  <a:pos x="12" y="166"/>
                </a:cxn>
                <a:cxn ang="0">
                  <a:pos x="2" y="128"/>
                </a:cxn>
                <a:cxn ang="0">
                  <a:pos x="0" y="108"/>
                </a:cxn>
                <a:cxn ang="0">
                  <a:pos x="6" y="68"/>
                </a:cxn>
                <a:cxn ang="0">
                  <a:pos x="22" y="34"/>
                </a:cxn>
                <a:cxn ang="0">
                  <a:pos x="52" y="10"/>
                </a:cxn>
                <a:cxn ang="0">
                  <a:pos x="72" y="2"/>
                </a:cxn>
                <a:cxn ang="0">
                  <a:pos x="94" y="0"/>
                </a:cxn>
                <a:cxn ang="0">
                  <a:pos x="106" y="2"/>
                </a:cxn>
                <a:cxn ang="0">
                  <a:pos x="128" y="8"/>
                </a:cxn>
                <a:cxn ang="0">
                  <a:pos x="148" y="22"/>
                </a:cxn>
                <a:cxn ang="0">
                  <a:pos x="156" y="2"/>
                </a:cxn>
                <a:cxn ang="0">
                  <a:pos x="106" y="172"/>
                </a:cxn>
                <a:cxn ang="0">
                  <a:pos x="114" y="172"/>
                </a:cxn>
                <a:cxn ang="0">
                  <a:pos x="132" y="164"/>
                </a:cxn>
                <a:cxn ang="0">
                  <a:pos x="146" y="144"/>
                </a:cxn>
                <a:cxn ang="0">
                  <a:pos x="150" y="124"/>
                </a:cxn>
                <a:cxn ang="0">
                  <a:pos x="152" y="110"/>
                </a:cxn>
                <a:cxn ang="0">
                  <a:pos x="148" y="78"/>
                </a:cxn>
                <a:cxn ang="0">
                  <a:pos x="138" y="58"/>
                </a:cxn>
                <a:cxn ang="0">
                  <a:pos x="120" y="46"/>
                </a:cxn>
                <a:cxn ang="0">
                  <a:pos x="108" y="44"/>
                </a:cxn>
                <a:cxn ang="0">
                  <a:pos x="90" y="48"/>
                </a:cxn>
                <a:cxn ang="0">
                  <a:pos x="76" y="58"/>
                </a:cxn>
                <a:cxn ang="0">
                  <a:pos x="68" y="78"/>
                </a:cxn>
                <a:cxn ang="0">
                  <a:pos x="64" y="108"/>
                </a:cxn>
                <a:cxn ang="0">
                  <a:pos x="64" y="124"/>
                </a:cxn>
                <a:cxn ang="0">
                  <a:pos x="70" y="144"/>
                </a:cxn>
                <a:cxn ang="0">
                  <a:pos x="82" y="164"/>
                </a:cxn>
                <a:cxn ang="0">
                  <a:pos x="98" y="172"/>
                </a:cxn>
                <a:cxn ang="0">
                  <a:pos x="106" y="172"/>
                </a:cxn>
              </a:cxnLst>
              <a:rect l="0" t="0" r="r" b="b"/>
              <a:pathLst>
                <a:path w="216" h="306">
                  <a:moveTo>
                    <a:pt x="216" y="2"/>
                  </a:moveTo>
                  <a:lnTo>
                    <a:pt x="216" y="2"/>
                  </a:lnTo>
                  <a:lnTo>
                    <a:pt x="214" y="28"/>
                  </a:lnTo>
                  <a:lnTo>
                    <a:pt x="214" y="56"/>
                  </a:lnTo>
                  <a:lnTo>
                    <a:pt x="214" y="218"/>
                  </a:lnTo>
                  <a:lnTo>
                    <a:pt x="214" y="218"/>
                  </a:lnTo>
                  <a:lnTo>
                    <a:pt x="212" y="232"/>
                  </a:lnTo>
                  <a:lnTo>
                    <a:pt x="210" y="244"/>
                  </a:lnTo>
                  <a:lnTo>
                    <a:pt x="206" y="256"/>
                  </a:lnTo>
                  <a:lnTo>
                    <a:pt x="202" y="266"/>
                  </a:lnTo>
                  <a:lnTo>
                    <a:pt x="196" y="274"/>
                  </a:lnTo>
                  <a:lnTo>
                    <a:pt x="190" y="282"/>
                  </a:lnTo>
                  <a:lnTo>
                    <a:pt x="182" y="288"/>
                  </a:lnTo>
                  <a:lnTo>
                    <a:pt x="174" y="292"/>
                  </a:lnTo>
                  <a:lnTo>
                    <a:pt x="158" y="300"/>
                  </a:lnTo>
                  <a:lnTo>
                    <a:pt x="138" y="304"/>
                  </a:lnTo>
                  <a:lnTo>
                    <a:pt x="120" y="306"/>
                  </a:lnTo>
                  <a:lnTo>
                    <a:pt x="104" y="306"/>
                  </a:lnTo>
                  <a:lnTo>
                    <a:pt x="104" y="306"/>
                  </a:lnTo>
                  <a:lnTo>
                    <a:pt x="76" y="304"/>
                  </a:lnTo>
                  <a:lnTo>
                    <a:pt x="62" y="302"/>
                  </a:lnTo>
                  <a:lnTo>
                    <a:pt x="46" y="296"/>
                  </a:lnTo>
                  <a:lnTo>
                    <a:pt x="32" y="288"/>
                  </a:lnTo>
                  <a:lnTo>
                    <a:pt x="26" y="282"/>
                  </a:lnTo>
                  <a:lnTo>
                    <a:pt x="20" y="274"/>
                  </a:lnTo>
                  <a:lnTo>
                    <a:pt x="16" y="268"/>
                  </a:lnTo>
                  <a:lnTo>
                    <a:pt x="12" y="258"/>
                  </a:lnTo>
                  <a:lnTo>
                    <a:pt x="10" y="248"/>
                  </a:lnTo>
                  <a:lnTo>
                    <a:pt x="8" y="236"/>
                  </a:lnTo>
                  <a:lnTo>
                    <a:pt x="70" y="236"/>
                  </a:lnTo>
                  <a:lnTo>
                    <a:pt x="70" y="236"/>
                  </a:lnTo>
                  <a:lnTo>
                    <a:pt x="72" y="244"/>
                  </a:lnTo>
                  <a:lnTo>
                    <a:pt x="76" y="254"/>
                  </a:lnTo>
                  <a:lnTo>
                    <a:pt x="80" y="258"/>
                  </a:lnTo>
                  <a:lnTo>
                    <a:pt x="88" y="262"/>
                  </a:lnTo>
                  <a:lnTo>
                    <a:pt x="96" y="266"/>
                  </a:lnTo>
                  <a:lnTo>
                    <a:pt x="108" y="266"/>
                  </a:lnTo>
                  <a:lnTo>
                    <a:pt x="108" y="266"/>
                  </a:lnTo>
                  <a:lnTo>
                    <a:pt x="122" y="264"/>
                  </a:lnTo>
                  <a:lnTo>
                    <a:pt x="134" y="260"/>
                  </a:lnTo>
                  <a:lnTo>
                    <a:pt x="138" y="256"/>
                  </a:lnTo>
                  <a:lnTo>
                    <a:pt x="142" y="250"/>
                  </a:lnTo>
                  <a:lnTo>
                    <a:pt x="146" y="244"/>
                  </a:lnTo>
                  <a:lnTo>
                    <a:pt x="148" y="238"/>
                  </a:lnTo>
                  <a:lnTo>
                    <a:pt x="148" y="238"/>
                  </a:lnTo>
                  <a:lnTo>
                    <a:pt x="150" y="220"/>
                  </a:lnTo>
                  <a:lnTo>
                    <a:pt x="150" y="186"/>
                  </a:lnTo>
                  <a:lnTo>
                    <a:pt x="150" y="186"/>
                  </a:lnTo>
                  <a:lnTo>
                    <a:pt x="142" y="194"/>
                  </a:lnTo>
                  <a:lnTo>
                    <a:pt x="134" y="202"/>
                  </a:lnTo>
                  <a:lnTo>
                    <a:pt x="128" y="208"/>
                  </a:lnTo>
                  <a:lnTo>
                    <a:pt x="120" y="210"/>
                  </a:lnTo>
                  <a:lnTo>
                    <a:pt x="104" y="214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80" y="216"/>
                  </a:lnTo>
                  <a:lnTo>
                    <a:pt x="70" y="214"/>
                  </a:lnTo>
                  <a:lnTo>
                    <a:pt x="60" y="210"/>
                  </a:lnTo>
                  <a:lnTo>
                    <a:pt x="50" y="206"/>
                  </a:lnTo>
                  <a:lnTo>
                    <a:pt x="36" y="196"/>
                  </a:lnTo>
                  <a:lnTo>
                    <a:pt x="22" y="182"/>
                  </a:lnTo>
                  <a:lnTo>
                    <a:pt x="12" y="166"/>
                  </a:lnTo>
                  <a:lnTo>
                    <a:pt x="6" y="148"/>
                  </a:lnTo>
                  <a:lnTo>
                    <a:pt x="2" y="12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8"/>
                  </a:lnTo>
                  <a:lnTo>
                    <a:pt x="6" y="68"/>
                  </a:lnTo>
                  <a:lnTo>
                    <a:pt x="12" y="50"/>
                  </a:lnTo>
                  <a:lnTo>
                    <a:pt x="22" y="34"/>
                  </a:lnTo>
                  <a:lnTo>
                    <a:pt x="36" y="20"/>
                  </a:lnTo>
                  <a:lnTo>
                    <a:pt x="52" y="10"/>
                  </a:lnTo>
                  <a:lnTo>
                    <a:pt x="62" y="6"/>
                  </a:lnTo>
                  <a:lnTo>
                    <a:pt x="72" y="2"/>
                  </a:lnTo>
                  <a:lnTo>
                    <a:pt x="82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6" y="2"/>
                  </a:lnTo>
                  <a:lnTo>
                    <a:pt x="118" y="4"/>
                  </a:lnTo>
                  <a:lnTo>
                    <a:pt x="128" y="8"/>
                  </a:lnTo>
                  <a:lnTo>
                    <a:pt x="136" y="12"/>
                  </a:lnTo>
                  <a:lnTo>
                    <a:pt x="148" y="22"/>
                  </a:lnTo>
                  <a:lnTo>
                    <a:pt x="154" y="32"/>
                  </a:lnTo>
                  <a:lnTo>
                    <a:pt x="156" y="2"/>
                  </a:lnTo>
                  <a:lnTo>
                    <a:pt x="216" y="2"/>
                  </a:lnTo>
                  <a:close/>
                  <a:moveTo>
                    <a:pt x="106" y="172"/>
                  </a:moveTo>
                  <a:lnTo>
                    <a:pt x="106" y="172"/>
                  </a:lnTo>
                  <a:lnTo>
                    <a:pt x="114" y="172"/>
                  </a:lnTo>
                  <a:lnTo>
                    <a:pt x="122" y="170"/>
                  </a:lnTo>
                  <a:lnTo>
                    <a:pt x="132" y="164"/>
                  </a:lnTo>
                  <a:lnTo>
                    <a:pt x="140" y="154"/>
                  </a:lnTo>
                  <a:lnTo>
                    <a:pt x="146" y="144"/>
                  </a:lnTo>
                  <a:lnTo>
                    <a:pt x="148" y="134"/>
                  </a:lnTo>
                  <a:lnTo>
                    <a:pt x="150" y="124"/>
                  </a:lnTo>
                  <a:lnTo>
                    <a:pt x="152" y="110"/>
                  </a:lnTo>
                  <a:lnTo>
                    <a:pt x="152" y="110"/>
                  </a:lnTo>
                  <a:lnTo>
                    <a:pt x="150" y="90"/>
                  </a:lnTo>
                  <a:lnTo>
                    <a:pt x="148" y="78"/>
                  </a:lnTo>
                  <a:lnTo>
                    <a:pt x="144" y="68"/>
                  </a:lnTo>
                  <a:lnTo>
                    <a:pt x="138" y="58"/>
                  </a:lnTo>
                  <a:lnTo>
                    <a:pt x="130" y="50"/>
                  </a:lnTo>
                  <a:lnTo>
                    <a:pt x="120" y="46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98" y="44"/>
                  </a:lnTo>
                  <a:lnTo>
                    <a:pt x="90" y="48"/>
                  </a:lnTo>
                  <a:lnTo>
                    <a:pt x="84" y="52"/>
                  </a:lnTo>
                  <a:lnTo>
                    <a:pt x="76" y="58"/>
                  </a:lnTo>
                  <a:lnTo>
                    <a:pt x="72" y="68"/>
                  </a:lnTo>
                  <a:lnTo>
                    <a:pt x="68" y="78"/>
                  </a:lnTo>
                  <a:lnTo>
                    <a:pt x="64" y="92"/>
                  </a:lnTo>
                  <a:lnTo>
                    <a:pt x="64" y="108"/>
                  </a:lnTo>
                  <a:lnTo>
                    <a:pt x="64" y="108"/>
                  </a:lnTo>
                  <a:lnTo>
                    <a:pt x="64" y="124"/>
                  </a:lnTo>
                  <a:lnTo>
                    <a:pt x="66" y="134"/>
                  </a:lnTo>
                  <a:lnTo>
                    <a:pt x="70" y="144"/>
                  </a:lnTo>
                  <a:lnTo>
                    <a:pt x="74" y="154"/>
                  </a:lnTo>
                  <a:lnTo>
                    <a:pt x="82" y="164"/>
                  </a:lnTo>
                  <a:lnTo>
                    <a:pt x="92" y="170"/>
                  </a:lnTo>
                  <a:lnTo>
                    <a:pt x="98" y="172"/>
                  </a:lnTo>
                  <a:lnTo>
                    <a:pt x="106" y="172"/>
                  </a:lnTo>
                  <a:lnTo>
                    <a:pt x="106" y="172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1589" y="2055"/>
              <a:ext cx="226" cy="231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42" y="4"/>
                </a:cxn>
                <a:cxn ang="0">
                  <a:pos x="164" y="10"/>
                </a:cxn>
                <a:cxn ang="0">
                  <a:pos x="184" y="20"/>
                </a:cxn>
                <a:cxn ang="0">
                  <a:pos x="200" y="36"/>
                </a:cxn>
                <a:cxn ang="0">
                  <a:pos x="220" y="72"/>
                </a:cxn>
                <a:cxn ang="0">
                  <a:pos x="226" y="116"/>
                </a:cxn>
                <a:cxn ang="0">
                  <a:pos x="226" y="138"/>
                </a:cxn>
                <a:cxn ang="0">
                  <a:pos x="212" y="180"/>
                </a:cxn>
                <a:cxn ang="0">
                  <a:pos x="192" y="204"/>
                </a:cxn>
                <a:cxn ang="0">
                  <a:pos x="174" y="218"/>
                </a:cxn>
                <a:cxn ang="0">
                  <a:pos x="152" y="226"/>
                </a:cxn>
                <a:cxn ang="0">
                  <a:pos x="126" y="232"/>
                </a:cxn>
                <a:cxn ang="0">
                  <a:pos x="112" y="232"/>
                </a:cxn>
                <a:cxn ang="0">
                  <a:pos x="68" y="224"/>
                </a:cxn>
                <a:cxn ang="0">
                  <a:pos x="34" y="204"/>
                </a:cxn>
                <a:cxn ang="0">
                  <a:pos x="14" y="178"/>
                </a:cxn>
                <a:cxn ang="0">
                  <a:pos x="6" y="156"/>
                </a:cxn>
                <a:cxn ang="0">
                  <a:pos x="0" y="116"/>
                </a:cxn>
                <a:cxn ang="0">
                  <a:pos x="2" y="96"/>
                </a:cxn>
                <a:cxn ang="0">
                  <a:pos x="14" y="56"/>
                </a:cxn>
                <a:cxn ang="0">
                  <a:pos x="32" y="30"/>
                </a:cxn>
                <a:cxn ang="0">
                  <a:pos x="50" y="18"/>
                </a:cxn>
                <a:cxn ang="0">
                  <a:pos x="72" y="6"/>
                </a:cxn>
                <a:cxn ang="0">
                  <a:pos x="98" y="2"/>
                </a:cxn>
                <a:cxn ang="0">
                  <a:pos x="114" y="0"/>
                </a:cxn>
                <a:cxn ang="0">
                  <a:pos x="114" y="188"/>
                </a:cxn>
                <a:cxn ang="0">
                  <a:pos x="134" y="184"/>
                </a:cxn>
                <a:cxn ang="0">
                  <a:pos x="148" y="172"/>
                </a:cxn>
                <a:cxn ang="0">
                  <a:pos x="158" y="148"/>
                </a:cxn>
                <a:cxn ang="0">
                  <a:pos x="162" y="112"/>
                </a:cxn>
                <a:cxn ang="0">
                  <a:pos x="160" y="90"/>
                </a:cxn>
                <a:cxn ang="0">
                  <a:pos x="154" y="68"/>
                </a:cxn>
                <a:cxn ang="0">
                  <a:pos x="140" y="50"/>
                </a:cxn>
                <a:cxn ang="0">
                  <a:pos x="114" y="44"/>
                </a:cxn>
                <a:cxn ang="0">
                  <a:pos x="106" y="44"/>
                </a:cxn>
                <a:cxn ang="0">
                  <a:pos x="92" y="48"/>
                </a:cxn>
                <a:cxn ang="0">
                  <a:pos x="78" y="62"/>
                </a:cxn>
                <a:cxn ang="0">
                  <a:pos x="70" y="86"/>
                </a:cxn>
                <a:cxn ang="0">
                  <a:pos x="66" y="118"/>
                </a:cxn>
                <a:cxn ang="0">
                  <a:pos x="68" y="134"/>
                </a:cxn>
                <a:cxn ang="0">
                  <a:pos x="74" y="160"/>
                </a:cxn>
                <a:cxn ang="0">
                  <a:pos x="86" y="178"/>
                </a:cxn>
                <a:cxn ang="0">
                  <a:pos x="104" y="186"/>
                </a:cxn>
                <a:cxn ang="0">
                  <a:pos x="114" y="188"/>
                </a:cxn>
              </a:cxnLst>
              <a:rect l="0" t="0" r="r" b="b"/>
              <a:pathLst>
                <a:path w="226" h="232">
                  <a:moveTo>
                    <a:pt x="114" y="0"/>
                  </a:moveTo>
                  <a:lnTo>
                    <a:pt x="114" y="0"/>
                  </a:lnTo>
                  <a:lnTo>
                    <a:pt x="128" y="2"/>
                  </a:lnTo>
                  <a:lnTo>
                    <a:pt x="142" y="4"/>
                  </a:lnTo>
                  <a:lnTo>
                    <a:pt x="154" y="6"/>
                  </a:lnTo>
                  <a:lnTo>
                    <a:pt x="164" y="10"/>
                  </a:lnTo>
                  <a:lnTo>
                    <a:pt x="176" y="14"/>
                  </a:lnTo>
                  <a:lnTo>
                    <a:pt x="184" y="20"/>
                  </a:lnTo>
                  <a:lnTo>
                    <a:pt x="192" y="28"/>
                  </a:lnTo>
                  <a:lnTo>
                    <a:pt x="200" y="36"/>
                  </a:lnTo>
                  <a:lnTo>
                    <a:pt x="212" y="52"/>
                  </a:lnTo>
                  <a:lnTo>
                    <a:pt x="220" y="72"/>
                  </a:lnTo>
                  <a:lnTo>
                    <a:pt x="226" y="92"/>
                  </a:lnTo>
                  <a:lnTo>
                    <a:pt x="226" y="116"/>
                  </a:lnTo>
                  <a:lnTo>
                    <a:pt x="226" y="116"/>
                  </a:lnTo>
                  <a:lnTo>
                    <a:pt x="226" y="138"/>
                  </a:lnTo>
                  <a:lnTo>
                    <a:pt x="220" y="160"/>
                  </a:lnTo>
                  <a:lnTo>
                    <a:pt x="212" y="180"/>
                  </a:lnTo>
                  <a:lnTo>
                    <a:pt x="200" y="196"/>
                  </a:lnTo>
                  <a:lnTo>
                    <a:pt x="192" y="204"/>
                  </a:lnTo>
                  <a:lnTo>
                    <a:pt x="184" y="212"/>
                  </a:lnTo>
                  <a:lnTo>
                    <a:pt x="174" y="218"/>
                  </a:lnTo>
                  <a:lnTo>
                    <a:pt x="164" y="222"/>
                  </a:lnTo>
                  <a:lnTo>
                    <a:pt x="152" y="226"/>
                  </a:lnTo>
                  <a:lnTo>
                    <a:pt x="140" y="230"/>
                  </a:lnTo>
                  <a:lnTo>
                    <a:pt x="126" y="232"/>
                  </a:lnTo>
                  <a:lnTo>
                    <a:pt x="112" y="232"/>
                  </a:lnTo>
                  <a:lnTo>
                    <a:pt x="112" y="232"/>
                  </a:lnTo>
                  <a:lnTo>
                    <a:pt x="90" y="230"/>
                  </a:lnTo>
                  <a:lnTo>
                    <a:pt x="68" y="224"/>
                  </a:lnTo>
                  <a:lnTo>
                    <a:pt x="50" y="216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14" y="178"/>
                  </a:lnTo>
                  <a:lnTo>
                    <a:pt x="10" y="168"/>
                  </a:lnTo>
                  <a:lnTo>
                    <a:pt x="6" y="156"/>
                  </a:lnTo>
                  <a:lnTo>
                    <a:pt x="4" y="14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96"/>
                  </a:lnTo>
                  <a:lnTo>
                    <a:pt x="6" y="76"/>
                  </a:lnTo>
                  <a:lnTo>
                    <a:pt x="14" y="56"/>
                  </a:lnTo>
                  <a:lnTo>
                    <a:pt x="26" y="40"/>
                  </a:lnTo>
                  <a:lnTo>
                    <a:pt x="32" y="30"/>
                  </a:lnTo>
                  <a:lnTo>
                    <a:pt x="40" y="24"/>
                  </a:lnTo>
                  <a:lnTo>
                    <a:pt x="50" y="18"/>
                  </a:lnTo>
                  <a:lnTo>
                    <a:pt x="60" y="12"/>
                  </a:lnTo>
                  <a:lnTo>
                    <a:pt x="72" y="6"/>
                  </a:lnTo>
                  <a:lnTo>
                    <a:pt x="84" y="4"/>
                  </a:lnTo>
                  <a:lnTo>
                    <a:pt x="98" y="2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4" y="188"/>
                  </a:moveTo>
                  <a:lnTo>
                    <a:pt x="114" y="188"/>
                  </a:lnTo>
                  <a:lnTo>
                    <a:pt x="124" y="186"/>
                  </a:lnTo>
                  <a:lnTo>
                    <a:pt x="134" y="184"/>
                  </a:lnTo>
                  <a:lnTo>
                    <a:pt x="142" y="178"/>
                  </a:lnTo>
                  <a:lnTo>
                    <a:pt x="148" y="172"/>
                  </a:lnTo>
                  <a:lnTo>
                    <a:pt x="154" y="162"/>
                  </a:lnTo>
                  <a:lnTo>
                    <a:pt x="158" y="148"/>
                  </a:lnTo>
                  <a:lnTo>
                    <a:pt x="160" y="132"/>
                  </a:lnTo>
                  <a:lnTo>
                    <a:pt x="162" y="112"/>
                  </a:lnTo>
                  <a:lnTo>
                    <a:pt x="162" y="112"/>
                  </a:lnTo>
                  <a:lnTo>
                    <a:pt x="160" y="90"/>
                  </a:lnTo>
                  <a:lnTo>
                    <a:pt x="158" y="78"/>
                  </a:lnTo>
                  <a:lnTo>
                    <a:pt x="154" y="68"/>
                  </a:lnTo>
                  <a:lnTo>
                    <a:pt x="148" y="58"/>
                  </a:lnTo>
                  <a:lnTo>
                    <a:pt x="140" y="50"/>
                  </a:lnTo>
                  <a:lnTo>
                    <a:pt x="128" y="46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106" y="44"/>
                  </a:lnTo>
                  <a:lnTo>
                    <a:pt x="98" y="46"/>
                  </a:lnTo>
                  <a:lnTo>
                    <a:pt x="92" y="48"/>
                  </a:lnTo>
                  <a:lnTo>
                    <a:pt x="86" y="52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70" y="86"/>
                  </a:lnTo>
                  <a:lnTo>
                    <a:pt x="68" y="98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68" y="134"/>
                  </a:lnTo>
                  <a:lnTo>
                    <a:pt x="70" y="148"/>
                  </a:lnTo>
                  <a:lnTo>
                    <a:pt x="74" y="160"/>
                  </a:lnTo>
                  <a:lnTo>
                    <a:pt x="78" y="170"/>
                  </a:lnTo>
                  <a:lnTo>
                    <a:pt x="86" y="178"/>
                  </a:lnTo>
                  <a:lnTo>
                    <a:pt x="94" y="184"/>
                  </a:lnTo>
                  <a:lnTo>
                    <a:pt x="104" y="186"/>
                  </a:lnTo>
                  <a:lnTo>
                    <a:pt x="114" y="188"/>
                  </a:lnTo>
                  <a:lnTo>
                    <a:pt x="114" y="188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1830" y="2053"/>
              <a:ext cx="208" cy="233"/>
            </a:xfrm>
            <a:custGeom>
              <a:avLst/>
              <a:gdLst/>
              <a:ahLst/>
              <a:cxnLst>
                <a:cxn ang="0">
                  <a:pos x="62" y="134"/>
                </a:cxn>
                <a:cxn ang="0">
                  <a:pos x="64" y="158"/>
                </a:cxn>
                <a:cxn ang="0">
                  <a:pos x="72" y="176"/>
                </a:cxn>
                <a:cxn ang="0">
                  <a:pos x="92" y="190"/>
                </a:cxn>
                <a:cxn ang="0">
                  <a:pos x="106" y="192"/>
                </a:cxn>
                <a:cxn ang="0">
                  <a:pos x="130" y="186"/>
                </a:cxn>
                <a:cxn ang="0">
                  <a:pos x="138" y="176"/>
                </a:cxn>
                <a:cxn ang="0">
                  <a:pos x="144" y="162"/>
                </a:cxn>
                <a:cxn ang="0">
                  <a:pos x="202" y="162"/>
                </a:cxn>
                <a:cxn ang="0">
                  <a:pos x="198" y="182"/>
                </a:cxn>
                <a:cxn ang="0">
                  <a:pos x="182" y="208"/>
                </a:cxn>
                <a:cxn ang="0">
                  <a:pos x="176" y="214"/>
                </a:cxn>
                <a:cxn ang="0">
                  <a:pos x="150" y="228"/>
                </a:cxn>
                <a:cxn ang="0">
                  <a:pos x="106" y="234"/>
                </a:cxn>
                <a:cxn ang="0">
                  <a:pos x="90" y="234"/>
                </a:cxn>
                <a:cxn ang="0">
                  <a:pos x="58" y="226"/>
                </a:cxn>
                <a:cxn ang="0">
                  <a:pos x="38" y="216"/>
                </a:cxn>
                <a:cxn ang="0">
                  <a:pos x="28" y="208"/>
                </a:cxn>
                <a:cxn ang="0">
                  <a:pos x="16" y="190"/>
                </a:cxn>
                <a:cxn ang="0">
                  <a:pos x="2" y="148"/>
                </a:cxn>
                <a:cxn ang="0">
                  <a:pos x="0" y="122"/>
                </a:cxn>
                <a:cxn ang="0">
                  <a:pos x="6" y="80"/>
                </a:cxn>
                <a:cxn ang="0">
                  <a:pos x="16" y="54"/>
                </a:cxn>
                <a:cxn ang="0">
                  <a:pos x="34" y="30"/>
                </a:cxn>
                <a:cxn ang="0">
                  <a:pos x="46" y="18"/>
                </a:cxn>
                <a:cxn ang="0">
                  <a:pos x="74" y="6"/>
                </a:cxn>
                <a:cxn ang="0">
                  <a:pos x="108" y="0"/>
                </a:cxn>
                <a:cxn ang="0">
                  <a:pos x="120" y="2"/>
                </a:cxn>
                <a:cxn ang="0">
                  <a:pos x="144" y="6"/>
                </a:cxn>
                <a:cxn ang="0">
                  <a:pos x="168" y="18"/>
                </a:cxn>
                <a:cxn ang="0">
                  <a:pos x="188" y="40"/>
                </a:cxn>
                <a:cxn ang="0">
                  <a:pos x="196" y="54"/>
                </a:cxn>
                <a:cxn ang="0">
                  <a:pos x="204" y="76"/>
                </a:cxn>
                <a:cxn ang="0">
                  <a:pos x="208" y="118"/>
                </a:cxn>
                <a:cxn ang="0">
                  <a:pos x="62" y="134"/>
                </a:cxn>
                <a:cxn ang="0">
                  <a:pos x="144" y="94"/>
                </a:cxn>
                <a:cxn ang="0">
                  <a:pos x="140" y="74"/>
                </a:cxn>
                <a:cxn ang="0">
                  <a:pos x="134" y="58"/>
                </a:cxn>
                <a:cxn ang="0">
                  <a:pos x="118" y="46"/>
                </a:cxn>
                <a:cxn ang="0">
                  <a:pos x="106" y="44"/>
                </a:cxn>
                <a:cxn ang="0">
                  <a:pos x="88" y="48"/>
                </a:cxn>
                <a:cxn ang="0">
                  <a:pos x="74" y="60"/>
                </a:cxn>
                <a:cxn ang="0">
                  <a:pos x="68" y="74"/>
                </a:cxn>
                <a:cxn ang="0">
                  <a:pos x="144" y="94"/>
                </a:cxn>
              </a:cxnLst>
              <a:rect l="0" t="0" r="r" b="b"/>
              <a:pathLst>
                <a:path w="208" h="234">
                  <a:moveTo>
                    <a:pt x="62" y="134"/>
                  </a:moveTo>
                  <a:lnTo>
                    <a:pt x="62" y="134"/>
                  </a:lnTo>
                  <a:lnTo>
                    <a:pt x="62" y="148"/>
                  </a:lnTo>
                  <a:lnTo>
                    <a:pt x="64" y="158"/>
                  </a:lnTo>
                  <a:lnTo>
                    <a:pt x="68" y="168"/>
                  </a:lnTo>
                  <a:lnTo>
                    <a:pt x="72" y="176"/>
                  </a:lnTo>
                  <a:lnTo>
                    <a:pt x="80" y="184"/>
                  </a:lnTo>
                  <a:lnTo>
                    <a:pt x="92" y="190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18" y="190"/>
                  </a:lnTo>
                  <a:lnTo>
                    <a:pt x="130" y="186"/>
                  </a:lnTo>
                  <a:lnTo>
                    <a:pt x="134" y="182"/>
                  </a:lnTo>
                  <a:lnTo>
                    <a:pt x="138" y="176"/>
                  </a:lnTo>
                  <a:lnTo>
                    <a:pt x="142" y="170"/>
                  </a:lnTo>
                  <a:lnTo>
                    <a:pt x="144" y="162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70"/>
                  </a:lnTo>
                  <a:lnTo>
                    <a:pt x="198" y="182"/>
                  </a:lnTo>
                  <a:lnTo>
                    <a:pt x="192" y="194"/>
                  </a:lnTo>
                  <a:lnTo>
                    <a:pt x="182" y="208"/>
                  </a:lnTo>
                  <a:lnTo>
                    <a:pt x="182" y="208"/>
                  </a:lnTo>
                  <a:lnTo>
                    <a:pt x="176" y="214"/>
                  </a:lnTo>
                  <a:lnTo>
                    <a:pt x="168" y="220"/>
                  </a:lnTo>
                  <a:lnTo>
                    <a:pt x="150" y="228"/>
                  </a:lnTo>
                  <a:lnTo>
                    <a:pt x="128" y="232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90" y="234"/>
                  </a:lnTo>
                  <a:lnTo>
                    <a:pt x="68" y="230"/>
                  </a:lnTo>
                  <a:lnTo>
                    <a:pt x="58" y="226"/>
                  </a:lnTo>
                  <a:lnTo>
                    <a:pt x="48" y="222"/>
                  </a:lnTo>
                  <a:lnTo>
                    <a:pt x="38" y="21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22" y="198"/>
                  </a:lnTo>
                  <a:lnTo>
                    <a:pt x="16" y="190"/>
                  </a:lnTo>
                  <a:lnTo>
                    <a:pt x="8" y="170"/>
                  </a:lnTo>
                  <a:lnTo>
                    <a:pt x="2" y="14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94"/>
                  </a:lnTo>
                  <a:lnTo>
                    <a:pt x="6" y="80"/>
                  </a:lnTo>
                  <a:lnTo>
                    <a:pt x="10" y="66"/>
                  </a:lnTo>
                  <a:lnTo>
                    <a:pt x="16" y="54"/>
                  </a:lnTo>
                  <a:lnTo>
                    <a:pt x="24" y="40"/>
                  </a:lnTo>
                  <a:lnTo>
                    <a:pt x="34" y="3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60" y="12"/>
                  </a:lnTo>
                  <a:lnTo>
                    <a:pt x="74" y="6"/>
                  </a:lnTo>
                  <a:lnTo>
                    <a:pt x="90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0" y="2"/>
                  </a:lnTo>
                  <a:lnTo>
                    <a:pt x="132" y="4"/>
                  </a:lnTo>
                  <a:lnTo>
                    <a:pt x="144" y="6"/>
                  </a:lnTo>
                  <a:lnTo>
                    <a:pt x="156" y="12"/>
                  </a:lnTo>
                  <a:lnTo>
                    <a:pt x="168" y="18"/>
                  </a:lnTo>
                  <a:lnTo>
                    <a:pt x="178" y="28"/>
                  </a:lnTo>
                  <a:lnTo>
                    <a:pt x="188" y="40"/>
                  </a:lnTo>
                  <a:lnTo>
                    <a:pt x="196" y="54"/>
                  </a:lnTo>
                  <a:lnTo>
                    <a:pt x="196" y="54"/>
                  </a:lnTo>
                  <a:lnTo>
                    <a:pt x="200" y="64"/>
                  </a:lnTo>
                  <a:lnTo>
                    <a:pt x="204" y="76"/>
                  </a:lnTo>
                  <a:lnTo>
                    <a:pt x="208" y="98"/>
                  </a:lnTo>
                  <a:lnTo>
                    <a:pt x="208" y="118"/>
                  </a:lnTo>
                  <a:lnTo>
                    <a:pt x="208" y="134"/>
                  </a:lnTo>
                  <a:lnTo>
                    <a:pt x="62" y="134"/>
                  </a:lnTo>
                  <a:close/>
                  <a:moveTo>
                    <a:pt x="144" y="94"/>
                  </a:moveTo>
                  <a:lnTo>
                    <a:pt x="144" y="94"/>
                  </a:lnTo>
                  <a:lnTo>
                    <a:pt x="142" y="82"/>
                  </a:lnTo>
                  <a:lnTo>
                    <a:pt x="140" y="74"/>
                  </a:lnTo>
                  <a:lnTo>
                    <a:pt x="138" y="64"/>
                  </a:lnTo>
                  <a:lnTo>
                    <a:pt x="134" y="58"/>
                  </a:lnTo>
                  <a:lnTo>
                    <a:pt x="126" y="50"/>
                  </a:lnTo>
                  <a:lnTo>
                    <a:pt x="118" y="46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96" y="46"/>
                  </a:lnTo>
                  <a:lnTo>
                    <a:pt x="88" y="48"/>
                  </a:lnTo>
                  <a:lnTo>
                    <a:pt x="80" y="52"/>
                  </a:lnTo>
                  <a:lnTo>
                    <a:pt x="74" y="60"/>
                  </a:lnTo>
                  <a:lnTo>
                    <a:pt x="70" y="66"/>
                  </a:lnTo>
                  <a:lnTo>
                    <a:pt x="68" y="74"/>
                  </a:lnTo>
                  <a:lnTo>
                    <a:pt x="64" y="94"/>
                  </a:lnTo>
                  <a:lnTo>
                    <a:pt x="144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046" y="1996"/>
              <a:ext cx="159" cy="286"/>
            </a:xfrm>
            <a:custGeom>
              <a:avLst/>
              <a:gdLst/>
              <a:ahLst/>
              <a:cxnLst>
                <a:cxn ang="0">
                  <a:pos x="156" y="280"/>
                </a:cxn>
                <a:cxn ang="0">
                  <a:pos x="156" y="280"/>
                </a:cxn>
                <a:cxn ang="0">
                  <a:pos x="128" y="284"/>
                </a:cxn>
                <a:cxn ang="0">
                  <a:pos x="108" y="286"/>
                </a:cxn>
                <a:cxn ang="0">
                  <a:pos x="108" y="286"/>
                </a:cxn>
                <a:cxn ang="0">
                  <a:pos x="86" y="284"/>
                </a:cxn>
                <a:cxn ang="0">
                  <a:pos x="70" y="280"/>
                </a:cxn>
                <a:cxn ang="0">
                  <a:pos x="58" y="272"/>
                </a:cxn>
                <a:cxn ang="0">
                  <a:pos x="50" y="264"/>
                </a:cxn>
                <a:cxn ang="0">
                  <a:pos x="46" y="254"/>
                </a:cxn>
                <a:cxn ang="0">
                  <a:pos x="44" y="244"/>
                </a:cxn>
                <a:cxn ang="0">
                  <a:pos x="42" y="228"/>
                </a:cxn>
                <a:cxn ang="0">
                  <a:pos x="42" y="108"/>
                </a:cxn>
                <a:cxn ang="0">
                  <a:pos x="0" y="108"/>
                </a:cxn>
                <a:cxn ang="0">
                  <a:pos x="0" y="66"/>
                </a:cxn>
                <a:cxn ang="0">
                  <a:pos x="42" y="66"/>
                </a:cxn>
                <a:cxn ang="0">
                  <a:pos x="42" y="22"/>
                </a:cxn>
                <a:cxn ang="0">
                  <a:pos x="106" y="0"/>
                </a:cxn>
                <a:cxn ang="0">
                  <a:pos x="106" y="66"/>
                </a:cxn>
                <a:cxn ang="0">
                  <a:pos x="158" y="66"/>
                </a:cxn>
                <a:cxn ang="0">
                  <a:pos x="158" y="108"/>
                </a:cxn>
                <a:cxn ang="0">
                  <a:pos x="106" y="108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106" y="220"/>
                </a:cxn>
                <a:cxn ang="0">
                  <a:pos x="108" y="226"/>
                </a:cxn>
                <a:cxn ang="0">
                  <a:pos x="110" y="230"/>
                </a:cxn>
                <a:cxn ang="0">
                  <a:pos x="114" y="234"/>
                </a:cxn>
                <a:cxn ang="0">
                  <a:pos x="118" y="236"/>
                </a:cxn>
                <a:cxn ang="0">
                  <a:pos x="126" y="238"/>
                </a:cxn>
                <a:cxn ang="0">
                  <a:pos x="136" y="238"/>
                </a:cxn>
                <a:cxn ang="0">
                  <a:pos x="136" y="238"/>
                </a:cxn>
                <a:cxn ang="0">
                  <a:pos x="156" y="238"/>
                </a:cxn>
                <a:cxn ang="0">
                  <a:pos x="156" y="280"/>
                </a:cxn>
              </a:cxnLst>
              <a:rect l="0" t="0" r="r" b="b"/>
              <a:pathLst>
                <a:path w="158" h="286">
                  <a:moveTo>
                    <a:pt x="156" y="280"/>
                  </a:moveTo>
                  <a:lnTo>
                    <a:pt x="156" y="280"/>
                  </a:lnTo>
                  <a:lnTo>
                    <a:pt x="128" y="284"/>
                  </a:lnTo>
                  <a:lnTo>
                    <a:pt x="108" y="286"/>
                  </a:lnTo>
                  <a:lnTo>
                    <a:pt x="108" y="286"/>
                  </a:lnTo>
                  <a:lnTo>
                    <a:pt x="86" y="284"/>
                  </a:lnTo>
                  <a:lnTo>
                    <a:pt x="70" y="280"/>
                  </a:lnTo>
                  <a:lnTo>
                    <a:pt x="58" y="272"/>
                  </a:lnTo>
                  <a:lnTo>
                    <a:pt x="50" y="264"/>
                  </a:lnTo>
                  <a:lnTo>
                    <a:pt x="46" y="254"/>
                  </a:lnTo>
                  <a:lnTo>
                    <a:pt x="44" y="244"/>
                  </a:lnTo>
                  <a:lnTo>
                    <a:pt x="42" y="228"/>
                  </a:lnTo>
                  <a:lnTo>
                    <a:pt x="42" y="108"/>
                  </a:lnTo>
                  <a:lnTo>
                    <a:pt x="0" y="108"/>
                  </a:lnTo>
                  <a:lnTo>
                    <a:pt x="0" y="66"/>
                  </a:lnTo>
                  <a:lnTo>
                    <a:pt x="42" y="66"/>
                  </a:lnTo>
                  <a:lnTo>
                    <a:pt x="42" y="22"/>
                  </a:lnTo>
                  <a:lnTo>
                    <a:pt x="106" y="0"/>
                  </a:lnTo>
                  <a:lnTo>
                    <a:pt x="106" y="66"/>
                  </a:lnTo>
                  <a:lnTo>
                    <a:pt x="158" y="66"/>
                  </a:lnTo>
                  <a:lnTo>
                    <a:pt x="158" y="108"/>
                  </a:lnTo>
                  <a:lnTo>
                    <a:pt x="106" y="108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6" y="220"/>
                  </a:lnTo>
                  <a:lnTo>
                    <a:pt x="108" y="226"/>
                  </a:lnTo>
                  <a:lnTo>
                    <a:pt x="110" y="230"/>
                  </a:lnTo>
                  <a:lnTo>
                    <a:pt x="114" y="234"/>
                  </a:lnTo>
                  <a:lnTo>
                    <a:pt x="118" y="236"/>
                  </a:lnTo>
                  <a:lnTo>
                    <a:pt x="126" y="238"/>
                  </a:lnTo>
                  <a:lnTo>
                    <a:pt x="136" y="238"/>
                  </a:lnTo>
                  <a:lnTo>
                    <a:pt x="136" y="238"/>
                  </a:lnTo>
                  <a:lnTo>
                    <a:pt x="156" y="238"/>
                  </a:lnTo>
                  <a:lnTo>
                    <a:pt x="156" y="28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223" y="1967"/>
              <a:ext cx="204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0"/>
                </a:cxn>
                <a:cxn ang="0">
                  <a:pos x="64" y="124"/>
                </a:cxn>
                <a:cxn ang="0">
                  <a:pos x="64" y="124"/>
                </a:cxn>
                <a:cxn ang="0">
                  <a:pos x="70" y="114"/>
                </a:cxn>
                <a:cxn ang="0">
                  <a:pos x="82" y="104"/>
                </a:cxn>
                <a:cxn ang="0">
                  <a:pos x="92" y="98"/>
                </a:cxn>
                <a:cxn ang="0">
                  <a:pos x="102" y="94"/>
                </a:cxn>
                <a:cxn ang="0">
                  <a:pos x="112" y="92"/>
                </a:cxn>
                <a:cxn ang="0">
                  <a:pos x="126" y="90"/>
                </a:cxn>
                <a:cxn ang="0">
                  <a:pos x="126" y="90"/>
                </a:cxn>
                <a:cxn ang="0">
                  <a:pos x="138" y="92"/>
                </a:cxn>
                <a:cxn ang="0">
                  <a:pos x="148" y="94"/>
                </a:cxn>
                <a:cxn ang="0">
                  <a:pos x="158" y="96"/>
                </a:cxn>
                <a:cxn ang="0">
                  <a:pos x="166" y="100"/>
                </a:cxn>
                <a:cxn ang="0">
                  <a:pos x="180" y="110"/>
                </a:cxn>
                <a:cxn ang="0">
                  <a:pos x="190" y="120"/>
                </a:cxn>
                <a:cxn ang="0">
                  <a:pos x="190" y="120"/>
                </a:cxn>
                <a:cxn ang="0">
                  <a:pos x="196" y="130"/>
                </a:cxn>
                <a:cxn ang="0">
                  <a:pos x="200" y="144"/>
                </a:cxn>
                <a:cxn ang="0">
                  <a:pos x="204" y="160"/>
                </a:cxn>
                <a:cxn ang="0">
                  <a:pos x="204" y="180"/>
                </a:cxn>
                <a:cxn ang="0">
                  <a:pos x="204" y="312"/>
                </a:cxn>
                <a:cxn ang="0">
                  <a:pos x="140" y="312"/>
                </a:cxn>
                <a:cxn ang="0">
                  <a:pos x="140" y="182"/>
                </a:cxn>
                <a:cxn ang="0">
                  <a:pos x="140" y="182"/>
                </a:cxn>
                <a:cxn ang="0">
                  <a:pos x="140" y="168"/>
                </a:cxn>
                <a:cxn ang="0">
                  <a:pos x="140" y="162"/>
                </a:cxn>
                <a:cxn ang="0">
                  <a:pos x="136" y="154"/>
                </a:cxn>
                <a:cxn ang="0">
                  <a:pos x="132" y="146"/>
                </a:cxn>
                <a:cxn ang="0">
                  <a:pos x="126" y="140"/>
                </a:cxn>
                <a:cxn ang="0">
                  <a:pos x="116" y="136"/>
                </a:cxn>
                <a:cxn ang="0">
                  <a:pos x="106" y="134"/>
                </a:cxn>
                <a:cxn ang="0">
                  <a:pos x="106" y="134"/>
                </a:cxn>
                <a:cxn ang="0">
                  <a:pos x="90" y="136"/>
                </a:cxn>
                <a:cxn ang="0">
                  <a:pos x="84" y="140"/>
                </a:cxn>
                <a:cxn ang="0">
                  <a:pos x="78" y="144"/>
                </a:cxn>
                <a:cxn ang="0">
                  <a:pos x="72" y="150"/>
                </a:cxn>
                <a:cxn ang="0">
                  <a:pos x="68" y="158"/>
                </a:cxn>
                <a:cxn ang="0">
                  <a:pos x="66" y="166"/>
                </a:cxn>
                <a:cxn ang="0">
                  <a:pos x="64" y="178"/>
                </a:cxn>
                <a:cxn ang="0">
                  <a:pos x="64" y="312"/>
                </a:cxn>
                <a:cxn ang="0">
                  <a:pos x="0" y="312"/>
                </a:cxn>
                <a:cxn ang="0">
                  <a:pos x="0" y="0"/>
                </a:cxn>
              </a:cxnLst>
              <a:rect l="0" t="0" r="r" b="b"/>
              <a:pathLst>
                <a:path w="204" h="312">
                  <a:moveTo>
                    <a:pt x="0" y="0"/>
                  </a:moveTo>
                  <a:lnTo>
                    <a:pt x="64" y="0"/>
                  </a:lnTo>
                  <a:lnTo>
                    <a:pt x="64" y="124"/>
                  </a:lnTo>
                  <a:lnTo>
                    <a:pt x="64" y="124"/>
                  </a:lnTo>
                  <a:lnTo>
                    <a:pt x="70" y="114"/>
                  </a:lnTo>
                  <a:lnTo>
                    <a:pt x="82" y="104"/>
                  </a:lnTo>
                  <a:lnTo>
                    <a:pt x="92" y="98"/>
                  </a:lnTo>
                  <a:lnTo>
                    <a:pt x="102" y="94"/>
                  </a:lnTo>
                  <a:lnTo>
                    <a:pt x="112" y="92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38" y="92"/>
                  </a:lnTo>
                  <a:lnTo>
                    <a:pt x="148" y="94"/>
                  </a:lnTo>
                  <a:lnTo>
                    <a:pt x="158" y="96"/>
                  </a:lnTo>
                  <a:lnTo>
                    <a:pt x="166" y="100"/>
                  </a:lnTo>
                  <a:lnTo>
                    <a:pt x="180" y="110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96" y="130"/>
                  </a:lnTo>
                  <a:lnTo>
                    <a:pt x="200" y="144"/>
                  </a:lnTo>
                  <a:lnTo>
                    <a:pt x="204" y="160"/>
                  </a:lnTo>
                  <a:lnTo>
                    <a:pt x="204" y="180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182"/>
                  </a:lnTo>
                  <a:lnTo>
                    <a:pt x="140" y="182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36" y="154"/>
                  </a:lnTo>
                  <a:lnTo>
                    <a:pt x="132" y="146"/>
                  </a:lnTo>
                  <a:lnTo>
                    <a:pt x="126" y="140"/>
                  </a:lnTo>
                  <a:lnTo>
                    <a:pt x="116" y="136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90" y="136"/>
                  </a:lnTo>
                  <a:lnTo>
                    <a:pt x="84" y="140"/>
                  </a:lnTo>
                  <a:lnTo>
                    <a:pt x="78" y="144"/>
                  </a:lnTo>
                  <a:lnTo>
                    <a:pt x="72" y="150"/>
                  </a:lnTo>
                  <a:lnTo>
                    <a:pt x="68" y="158"/>
                  </a:lnTo>
                  <a:lnTo>
                    <a:pt x="66" y="166"/>
                  </a:lnTo>
                  <a:lnTo>
                    <a:pt x="64" y="178"/>
                  </a:lnTo>
                  <a:lnTo>
                    <a:pt x="64" y="312"/>
                  </a:lnTo>
                  <a:lnTo>
                    <a:pt x="0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2462" y="2047"/>
              <a:ext cx="206" cy="233"/>
            </a:xfrm>
            <a:custGeom>
              <a:avLst/>
              <a:gdLst/>
              <a:ahLst/>
              <a:cxnLst>
                <a:cxn ang="0">
                  <a:pos x="62" y="134"/>
                </a:cxn>
                <a:cxn ang="0">
                  <a:pos x="64" y="158"/>
                </a:cxn>
                <a:cxn ang="0">
                  <a:pos x="72" y="176"/>
                </a:cxn>
                <a:cxn ang="0">
                  <a:pos x="92" y="190"/>
                </a:cxn>
                <a:cxn ang="0">
                  <a:pos x="106" y="192"/>
                </a:cxn>
                <a:cxn ang="0">
                  <a:pos x="128" y="186"/>
                </a:cxn>
                <a:cxn ang="0">
                  <a:pos x="138" y="176"/>
                </a:cxn>
                <a:cxn ang="0">
                  <a:pos x="144" y="162"/>
                </a:cxn>
                <a:cxn ang="0">
                  <a:pos x="202" y="162"/>
                </a:cxn>
                <a:cxn ang="0">
                  <a:pos x="198" y="182"/>
                </a:cxn>
                <a:cxn ang="0">
                  <a:pos x="182" y="208"/>
                </a:cxn>
                <a:cxn ang="0">
                  <a:pos x="174" y="214"/>
                </a:cxn>
                <a:cxn ang="0">
                  <a:pos x="150" y="228"/>
                </a:cxn>
                <a:cxn ang="0">
                  <a:pos x="106" y="234"/>
                </a:cxn>
                <a:cxn ang="0">
                  <a:pos x="88" y="234"/>
                </a:cxn>
                <a:cxn ang="0">
                  <a:pos x="58" y="226"/>
                </a:cxn>
                <a:cxn ang="0">
                  <a:pos x="38" y="216"/>
                </a:cxn>
                <a:cxn ang="0">
                  <a:pos x="28" y="208"/>
                </a:cxn>
                <a:cxn ang="0">
                  <a:pos x="16" y="190"/>
                </a:cxn>
                <a:cxn ang="0">
                  <a:pos x="2" y="148"/>
                </a:cxn>
                <a:cxn ang="0">
                  <a:pos x="0" y="122"/>
                </a:cxn>
                <a:cxn ang="0">
                  <a:pos x="4" y="80"/>
                </a:cxn>
                <a:cxn ang="0">
                  <a:pos x="14" y="54"/>
                </a:cxn>
                <a:cxn ang="0">
                  <a:pos x="32" y="30"/>
                </a:cxn>
                <a:cxn ang="0">
                  <a:pos x="46" y="18"/>
                </a:cxn>
                <a:cxn ang="0">
                  <a:pos x="74" y="6"/>
                </a:cxn>
                <a:cxn ang="0">
                  <a:pos x="106" y="0"/>
                </a:cxn>
                <a:cxn ang="0">
                  <a:pos x="118" y="2"/>
                </a:cxn>
                <a:cxn ang="0">
                  <a:pos x="144" y="6"/>
                </a:cxn>
                <a:cxn ang="0">
                  <a:pos x="166" y="18"/>
                </a:cxn>
                <a:cxn ang="0">
                  <a:pos x="186" y="40"/>
                </a:cxn>
                <a:cxn ang="0">
                  <a:pos x="194" y="54"/>
                </a:cxn>
                <a:cxn ang="0">
                  <a:pos x="204" y="76"/>
                </a:cxn>
                <a:cxn ang="0">
                  <a:pos x="208" y="118"/>
                </a:cxn>
                <a:cxn ang="0">
                  <a:pos x="62" y="134"/>
                </a:cxn>
                <a:cxn ang="0">
                  <a:pos x="142" y="94"/>
                </a:cxn>
                <a:cxn ang="0">
                  <a:pos x="140" y="74"/>
                </a:cxn>
                <a:cxn ang="0">
                  <a:pos x="132" y="58"/>
                </a:cxn>
                <a:cxn ang="0">
                  <a:pos x="116" y="46"/>
                </a:cxn>
                <a:cxn ang="0">
                  <a:pos x="104" y="44"/>
                </a:cxn>
                <a:cxn ang="0">
                  <a:pos x="86" y="48"/>
                </a:cxn>
                <a:cxn ang="0">
                  <a:pos x="74" y="60"/>
                </a:cxn>
                <a:cxn ang="0">
                  <a:pos x="66" y="74"/>
                </a:cxn>
                <a:cxn ang="0">
                  <a:pos x="142" y="94"/>
                </a:cxn>
              </a:cxnLst>
              <a:rect l="0" t="0" r="r" b="b"/>
              <a:pathLst>
                <a:path w="208" h="234">
                  <a:moveTo>
                    <a:pt x="62" y="134"/>
                  </a:moveTo>
                  <a:lnTo>
                    <a:pt x="62" y="134"/>
                  </a:lnTo>
                  <a:lnTo>
                    <a:pt x="62" y="148"/>
                  </a:lnTo>
                  <a:lnTo>
                    <a:pt x="64" y="158"/>
                  </a:lnTo>
                  <a:lnTo>
                    <a:pt x="66" y="168"/>
                  </a:lnTo>
                  <a:lnTo>
                    <a:pt x="72" y="176"/>
                  </a:lnTo>
                  <a:lnTo>
                    <a:pt x="80" y="184"/>
                  </a:lnTo>
                  <a:lnTo>
                    <a:pt x="92" y="190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18" y="190"/>
                  </a:lnTo>
                  <a:lnTo>
                    <a:pt x="128" y="186"/>
                  </a:lnTo>
                  <a:lnTo>
                    <a:pt x="134" y="182"/>
                  </a:lnTo>
                  <a:lnTo>
                    <a:pt x="138" y="176"/>
                  </a:lnTo>
                  <a:lnTo>
                    <a:pt x="142" y="170"/>
                  </a:lnTo>
                  <a:lnTo>
                    <a:pt x="144" y="162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70"/>
                  </a:lnTo>
                  <a:lnTo>
                    <a:pt x="198" y="182"/>
                  </a:lnTo>
                  <a:lnTo>
                    <a:pt x="192" y="194"/>
                  </a:lnTo>
                  <a:lnTo>
                    <a:pt x="182" y="208"/>
                  </a:lnTo>
                  <a:lnTo>
                    <a:pt x="182" y="208"/>
                  </a:lnTo>
                  <a:lnTo>
                    <a:pt x="174" y="214"/>
                  </a:lnTo>
                  <a:lnTo>
                    <a:pt x="168" y="220"/>
                  </a:lnTo>
                  <a:lnTo>
                    <a:pt x="150" y="228"/>
                  </a:lnTo>
                  <a:lnTo>
                    <a:pt x="128" y="232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88" y="234"/>
                  </a:lnTo>
                  <a:lnTo>
                    <a:pt x="68" y="230"/>
                  </a:lnTo>
                  <a:lnTo>
                    <a:pt x="58" y="226"/>
                  </a:lnTo>
                  <a:lnTo>
                    <a:pt x="48" y="222"/>
                  </a:lnTo>
                  <a:lnTo>
                    <a:pt x="38" y="21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22" y="198"/>
                  </a:lnTo>
                  <a:lnTo>
                    <a:pt x="16" y="190"/>
                  </a:lnTo>
                  <a:lnTo>
                    <a:pt x="6" y="170"/>
                  </a:lnTo>
                  <a:lnTo>
                    <a:pt x="2" y="14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94"/>
                  </a:lnTo>
                  <a:lnTo>
                    <a:pt x="4" y="80"/>
                  </a:lnTo>
                  <a:lnTo>
                    <a:pt x="8" y="66"/>
                  </a:lnTo>
                  <a:lnTo>
                    <a:pt x="14" y="54"/>
                  </a:lnTo>
                  <a:lnTo>
                    <a:pt x="22" y="40"/>
                  </a:lnTo>
                  <a:lnTo>
                    <a:pt x="32" y="3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8" y="12"/>
                  </a:lnTo>
                  <a:lnTo>
                    <a:pt x="74" y="6"/>
                  </a:lnTo>
                  <a:lnTo>
                    <a:pt x="9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8" y="2"/>
                  </a:lnTo>
                  <a:lnTo>
                    <a:pt x="130" y="4"/>
                  </a:lnTo>
                  <a:lnTo>
                    <a:pt x="144" y="6"/>
                  </a:lnTo>
                  <a:lnTo>
                    <a:pt x="156" y="12"/>
                  </a:lnTo>
                  <a:lnTo>
                    <a:pt x="166" y="18"/>
                  </a:lnTo>
                  <a:lnTo>
                    <a:pt x="178" y="28"/>
                  </a:lnTo>
                  <a:lnTo>
                    <a:pt x="186" y="40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200" y="64"/>
                  </a:lnTo>
                  <a:lnTo>
                    <a:pt x="204" y="76"/>
                  </a:lnTo>
                  <a:lnTo>
                    <a:pt x="208" y="98"/>
                  </a:lnTo>
                  <a:lnTo>
                    <a:pt x="208" y="118"/>
                  </a:lnTo>
                  <a:lnTo>
                    <a:pt x="208" y="134"/>
                  </a:lnTo>
                  <a:lnTo>
                    <a:pt x="62" y="134"/>
                  </a:lnTo>
                  <a:close/>
                  <a:moveTo>
                    <a:pt x="142" y="94"/>
                  </a:moveTo>
                  <a:lnTo>
                    <a:pt x="142" y="94"/>
                  </a:lnTo>
                  <a:lnTo>
                    <a:pt x="142" y="82"/>
                  </a:lnTo>
                  <a:lnTo>
                    <a:pt x="140" y="74"/>
                  </a:lnTo>
                  <a:lnTo>
                    <a:pt x="138" y="64"/>
                  </a:lnTo>
                  <a:lnTo>
                    <a:pt x="132" y="58"/>
                  </a:lnTo>
                  <a:lnTo>
                    <a:pt x="126" y="50"/>
                  </a:lnTo>
                  <a:lnTo>
                    <a:pt x="116" y="46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94" y="46"/>
                  </a:lnTo>
                  <a:lnTo>
                    <a:pt x="86" y="48"/>
                  </a:lnTo>
                  <a:lnTo>
                    <a:pt x="80" y="52"/>
                  </a:lnTo>
                  <a:lnTo>
                    <a:pt x="74" y="60"/>
                  </a:lnTo>
                  <a:lnTo>
                    <a:pt x="70" y="66"/>
                  </a:lnTo>
                  <a:lnTo>
                    <a:pt x="66" y="74"/>
                  </a:lnTo>
                  <a:lnTo>
                    <a:pt x="64" y="94"/>
                  </a:lnTo>
                  <a:lnTo>
                    <a:pt x="142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2688" y="2128"/>
              <a:ext cx="108" cy="47"/>
            </a:xfrm>
            <a:prstGeom prst="rect">
              <a:avLst/>
            </a:prstGeom>
            <a:solidFill>
              <a:srgbClr val="7FA3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825" y="2047"/>
              <a:ext cx="208" cy="224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130"/>
                </a:cxn>
                <a:cxn ang="0">
                  <a:pos x="64" y="130"/>
                </a:cxn>
                <a:cxn ang="0">
                  <a:pos x="64" y="146"/>
                </a:cxn>
                <a:cxn ang="0">
                  <a:pos x="66" y="154"/>
                </a:cxn>
                <a:cxn ang="0">
                  <a:pos x="68" y="162"/>
                </a:cxn>
                <a:cxn ang="0">
                  <a:pos x="72" y="168"/>
                </a:cxn>
                <a:cxn ang="0">
                  <a:pos x="78" y="174"/>
                </a:cxn>
                <a:cxn ang="0">
                  <a:pos x="88" y="176"/>
                </a:cxn>
                <a:cxn ang="0">
                  <a:pos x="98" y="178"/>
                </a:cxn>
                <a:cxn ang="0">
                  <a:pos x="98" y="178"/>
                </a:cxn>
                <a:cxn ang="0">
                  <a:pos x="112" y="176"/>
                </a:cxn>
                <a:cxn ang="0">
                  <a:pos x="122" y="172"/>
                </a:cxn>
                <a:cxn ang="0">
                  <a:pos x="130" y="166"/>
                </a:cxn>
                <a:cxn ang="0">
                  <a:pos x="134" y="158"/>
                </a:cxn>
                <a:cxn ang="0">
                  <a:pos x="138" y="148"/>
                </a:cxn>
                <a:cxn ang="0">
                  <a:pos x="138" y="136"/>
                </a:cxn>
                <a:cxn ang="0">
                  <a:pos x="140" y="110"/>
                </a:cxn>
                <a:cxn ang="0">
                  <a:pos x="140" y="0"/>
                </a:cxn>
                <a:cxn ang="0">
                  <a:pos x="206" y="0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206" y="202"/>
                </a:cxn>
                <a:cxn ang="0">
                  <a:pos x="206" y="202"/>
                </a:cxn>
                <a:cxn ang="0">
                  <a:pos x="208" y="218"/>
                </a:cxn>
                <a:cxn ang="0">
                  <a:pos x="146" y="218"/>
                </a:cxn>
                <a:cxn ang="0">
                  <a:pos x="144" y="190"/>
                </a:cxn>
                <a:cxn ang="0">
                  <a:pos x="144" y="190"/>
                </a:cxn>
                <a:cxn ang="0">
                  <a:pos x="136" y="198"/>
                </a:cxn>
                <a:cxn ang="0">
                  <a:pos x="124" y="210"/>
                </a:cxn>
                <a:cxn ang="0">
                  <a:pos x="116" y="216"/>
                </a:cxn>
                <a:cxn ang="0">
                  <a:pos x="106" y="220"/>
                </a:cxn>
                <a:cxn ang="0">
                  <a:pos x="94" y="222"/>
                </a:cxn>
                <a:cxn ang="0">
                  <a:pos x="80" y="224"/>
                </a:cxn>
                <a:cxn ang="0">
                  <a:pos x="80" y="224"/>
                </a:cxn>
                <a:cxn ang="0">
                  <a:pos x="68" y="224"/>
                </a:cxn>
                <a:cxn ang="0">
                  <a:pos x="58" y="222"/>
                </a:cxn>
                <a:cxn ang="0">
                  <a:pos x="40" y="214"/>
                </a:cxn>
                <a:cxn ang="0">
                  <a:pos x="24" y="206"/>
                </a:cxn>
                <a:cxn ang="0">
                  <a:pos x="14" y="194"/>
                </a:cxn>
                <a:cxn ang="0">
                  <a:pos x="14" y="194"/>
                </a:cxn>
                <a:cxn ang="0">
                  <a:pos x="8" y="188"/>
                </a:cxn>
                <a:cxn ang="0">
                  <a:pos x="6" y="180"/>
                </a:cxn>
                <a:cxn ang="0">
                  <a:pos x="2" y="162"/>
                </a:cxn>
                <a:cxn ang="0">
                  <a:pos x="0" y="146"/>
                </a:cxn>
                <a:cxn ang="0">
                  <a:pos x="0" y="136"/>
                </a:cxn>
                <a:cxn ang="0">
                  <a:pos x="0" y="0"/>
                </a:cxn>
                <a:cxn ang="0">
                  <a:pos x="64" y="0"/>
                </a:cxn>
              </a:cxnLst>
              <a:rect l="0" t="0" r="r" b="b"/>
              <a:pathLst>
                <a:path w="208" h="224">
                  <a:moveTo>
                    <a:pt x="64" y="0"/>
                  </a:moveTo>
                  <a:lnTo>
                    <a:pt x="64" y="130"/>
                  </a:lnTo>
                  <a:lnTo>
                    <a:pt x="64" y="130"/>
                  </a:lnTo>
                  <a:lnTo>
                    <a:pt x="64" y="146"/>
                  </a:lnTo>
                  <a:lnTo>
                    <a:pt x="66" y="154"/>
                  </a:lnTo>
                  <a:lnTo>
                    <a:pt x="68" y="162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88" y="176"/>
                  </a:lnTo>
                  <a:lnTo>
                    <a:pt x="98" y="178"/>
                  </a:lnTo>
                  <a:lnTo>
                    <a:pt x="98" y="178"/>
                  </a:lnTo>
                  <a:lnTo>
                    <a:pt x="112" y="176"/>
                  </a:lnTo>
                  <a:lnTo>
                    <a:pt x="122" y="172"/>
                  </a:lnTo>
                  <a:lnTo>
                    <a:pt x="130" y="166"/>
                  </a:lnTo>
                  <a:lnTo>
                    <a:pt x="134" y="158"/>
                  </a:lnTo>
                  <a:lnTo>
                    <a:pt x="138" y="148"/>
                  </a:lnTo>
                  <a:lnTo>
                    <a:pt x="138" y="136"/>
                  </a:lnTo>
                  <a:lnTo>
                    <a:pt x="140" y="110"/>
                  </a:lnTo>
                  <a:lnTo>
                    <a:pt x="140" y="0"/>
                  </a:lnTo>
                  <a:lnTo>
                    <a:pt x="206" y="0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206" y="202"/>
                  </a:lnTo>
                  <a:lnTo>
                    <a:pt x="206" y="202"/>
                  </a:lnTo>
                  <a:lnTo>
                    <a:pt x="208" y="218"/>
                  </a:lnTo>
                  <a:lnTo>
                    <a:pt x="146" y="218"/>
                  </a:lnTo>
                  <a:lnTo>
                    <a:pt x="144" y="190"/>
                  </a:lnTo>
                  <a:lnTo>
                    <a:pt x="144" y="190"/>
                  </a:lnTo>
                  <a:lnTo>
                    <a:pt x="136" y="198"/>
                  </a:lnTo>
                  <a:lnTo>
                    <a:pt x="124" y="210"/>
                  </a:lnTo>
                  <a:lnTo>
                    <a:pt x="116" y="216"/>
                  </a:lnTo>
                  <a:lnTo>
                    <a:pt x="106" y="220"/>
                  </a:lnTo>
                  <a:lnTo>
                    <a:pt x="94" y="222"/>
                  </a:lnTo>
                  <a:lnTo>
                    <a:pt x="80" y="224"/>
                  </a:lnTo>
                  <a:lnTo>
                    <a:pt x="80" y="224"/>
                  </a:lnTo>
                  <a:lnTo>
                    <a:pt x="68" y="224"/>
                  </a:lnTo>
                  <a:lnTo>
                    <a:pt x="58" y="222"/>
                  </a:lnTo>
                  <a:lnTo>
                    <a:pt x="40" y="214"/>
                  </a:lnTo>
                  <a:lnTo>
                    <a:pt x="24" y="206"/>
                  </a:lnTo>
                  <a:lnTo>
                    <a:pt x="14" y="194"/>
                  </a:lnTo>
                  <a:lnTo>
                    <a:pt x="14" y="194"/>
                  </a:lnTo>
                  <a:lnTo>
                    <a:pt x="8" y="188"/>
                  </a:lnTo>
                  <a:lnTo>
                    <a:pt x="6" y="180"/>
                  </a:lnTo>
                  <a:lnTo>
                    <a:pt x="2" y="162"/>
                  </a:lnTo>
                  <a:lnTo>
                    <a:pt x="0" y="146"/>
                  </a:lnTo>
                  <a:lnTo>
                    <a:pt x="0" y="13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3074" y="2041"/>
              <a:ext cx="208" cy="224"/>
            </a:xfrm>
            <a:custGeom>
              <a:avLst/>
              <a:gdLst/>
              <a:ahLst/>
              <a:cxnLst>
                <a:cxn ang="0">
                  <a:pos x="2" y="44"/>
                </a:cxn>
                <a:cxn ang="0">
                  <a:pos x="2" y="44"/>
                </a:cxn>
                <a:cxn ang="0">
                  <a:pos x="2" y="30"/>
                </a:cxn>
                <a:cxn ang="0">
                  <a:pos x="0" y="6"/>
                </a:cxn>
                <a:cxn ang="0">
                  <a:pos x="62" y="6"/>
                </a:cxn>
                <a:cxn ang="0">
                  <a:pos x="64" y="38"/>
                </a:cxn>
                <a:cxn ang="0">
                  <a:pos x="64" y="38"/>
                </a:cxn>
                <a:cxn ang="0">
                  <a:pos x="70" y="28"/>
                </a:cxn>
                <a:cxn ang="0">
                  <a:pos x="76" y="22"/>
                </a:cxn>
                <a:cxn ang="0">
                  <a:pos x="84" y="16"/>
                </a:cxn>
                <a:cxn ang="0">
                  <a:pos x="94" y="10"/>
                </a:cxn>
                <a:cxn ang="0">
                  <a:pos x="104" y="4"/>
                </a:cxn>
                <a:cxn ang="0">
                  <a:pos x="118" y="2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150" y="0"/>
                </a:cxn>
                <a:cxn ang="0">
                  <a:pos x="162" y="4"/>
                </a:cxn>
                <a:cxn ang="0">
                  <a:pos x="174" y="8"/>
                </a:cxn>
                <a:cxn ang="0">
                  <a:pos x="182" y="14"/>
                </a:cxn>
                <a:cxn ang="0">
                  <a:pos x="190" y="22"/>
                </a:cxn>
                <a:cxn ang="0">
                  <a:pos x="194" y="28"/>
                </a:cxn>
                <a:cxn ang="0">
                  <a:pos x="202" y="40"/>
                </a:cxn>
                <a:cxn ang="0">
                  <a:pos x="202" y="40"/>
                </a:cxn>
                <a:cxn ang="0">
                  <a:pos x="204" y="52"/>
                </a:cxn>
                <a:cxn ang="0">
                  <a:pos x="206" y="64"/>
                </a:cxn>
                <a:cxn ang="0">
                  <a:pos x="208" y="106"/>
                </a:cxn>
                <a:cxn ang="0">
                  <a:pos x="208" y="224"/>
                </a:cxn>
                <a:cxn ang="0">
                  <a:pos x="142" y="224"/>
                </a:cxn>
                <a:cxn ang="0">
                  <a:pos x="142" y="88"/>
                </a:cxn>
                <a:cxn ang="0">
                  <a:pos x="142" y="88"/>
                </a:cxn>
                <a:cxn ang="0">
                  <a:pos x="142" y="76"/>
                </a:cxn>
                <a:cxn ang="0">
                  <a:pos x="138" y="64"/>
                </a:cxn>
                <a:cxn ang="0">
                  <a:pos x="138" y="64"/>
                </a:cxn>
                <a:cxn ang="0">
                  <a:pos x="134" y="58"/>
                </a:cxn>
                <a:cxn ang="0">
                  <a:pos x="128" y="52"/>
                </a:cxn>
                <a:cxn ang="0">
                  <a:pos x="118" y="48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98" y="48"/>
                </a:cxn>
                <a:cxn ang="0">
                  <a:pos x="88" y="50"/>
                </a:cxn>
                <a:cxn ang="0">
                  <a:pos x="80" y="56"/>
                </a:cxn>
                <a:cxn ang="0">
                  <a:pos x="74" y="62"/>
                </a:cxn>
                <a:cxn ang="0">
                  <a:pos x="74" y="62"/>
                </a:cxn>
                <a:cxn ang="0">
                  <a:pos x="72" y="68"/>
                </a:cxn>
                <a:cxn ang="0">
                  <a:pos x="68" y="76"/>
                </a:cxn>
                <a:cxn ang="0">
                  <a:pos x="68" y="84"/>
                </a:cxn>
                <a:cxn ang="0">
                  <a:pos x="66" y="96"/>
                </a:cxn>
                <a:cxn ang="0">
                  <a:pos x="66" y="224"/>
                </a:cxn>
                <a:cxn ang="0">
                  <a:pos x="2" y="224"/>
                </a:cxn>
                <a:cxn ang="0">
                  <a:pos x="2" y="44"/>
                </a:cxn>
              </a:cxnLst>
              <a:rect l="0" t="0" r="r" b="b"/>
              <a:pathLst>
                <a:path w="208" h="224">
                  <a:moveTo>
                    <a:pt x="2" y="44"/>
                  </a:moveTo>
                  <a:lnTo>
                    <a:pt x="2" y="44"/>
                  </a:lnTo>
                  <a:lnTo>
                    <a:pt x="2" y="30"/>
                  </a:lnTo>
                  <a:lnTo>
                    <a:pt x="0" y="6"/>
                  </a:lnTo>
                  <a:lnTo>
                    <a:pt x="62" y="6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70" y="28"/>
                  </a:lnTo>
                  <a:lnTo>
                    <a:pt x="76" y="22"/>
                  </a:lnTo>
                  <a:lnTo>
                    <a:pt x="84" y="16"/>
                  </a:lnTo>
                  <a:lnTo>
                    <a:pt x="94" y="10"/>
                  </a:lnTo>
                  <a:lnTo>
                    <a:pt x="104" y="4"/>
                  </a:lnTo>
                  <a:lnTo>
                    <a:pt x="118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2" y="14"/>
                  </a:lnTo>
                  <a:lnTo>
                    <a:pt x="190" y="22"/>
                  </a:lnTo>
                  <a:lnTo>
                    <a:pt x="194" y="28"/>
                  </a:lnTo>
                  <a:lnTo>
                    <a:pt x="202" y="40"/>
                  </a:lnTo>
                  <a:lnTo>
                    <a:pt x="202" y="40"/>
                  </a:lnTo>
                  <a:lnTo>
                    <a:pt x="204" y="52"/>
                  </a:lnTo>
                  <a:lnTo>
                    <a:pt x="206" y="64"/>
                  </a:lnTo>
                  <a:lnTo>
                    <a:pt x="208" y="106"/>
                  </a:lnTo>
                  <a:lnTo>
                    <a:pt x="208" y="224"/>
                  </a:lnTo>
                  <a:lnTo>
                    <a:pt x="142" y="224"/>
                  </a:lnTo>
                  <a:lnTo>
                    <a:pt x="142" y="88"/>
                  </a:lnTo>
                  <a:lnTo>
                    <a:pt x="142" y="88"/>
                  </a:lnTo>
                  <a:lnTo>
                    <a:pt x="142" y="76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34" y="58"/>
                  </a:lnTo>
                  <a:lnTo>
                    <a:pt x="128" y="52"/>
                  </a:lnTo>
                  <a:lnTo>
                    <a:pt x="118" y="48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98" y="48"/>
                  </a:lnTo>
                  <a:lnTo>
                    <a:pt x="88" y="50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2" y="68"/>
                  </a:lnTo>
                  <a:lnTo>
                    <a:pt x="68" y="76"/>
                  </a:lnTo>
                  <a:lnTo>
                    <a:pt x="68" y="84"/>
                  </a:lnTo>
                  <a:lnTo>
                    <a:pt x="66" y="96"/>
                  </a:lnTo>
                  <a:lnTo>
                    <a:pt x="66" y="224"/>
                  </a:lnTo>
                  <a:lnTo>
                    <a:pt x="2" y="22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3324" y="1961"/>
              <a:ext cx="69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2" y="94"/>
                </a:cxn>
                <a:cxn ang="0">
                  <a:pos x="66" y="94"/>
                </a:cxn>
                <a:cxn ang="0">
                  <a:pos x="66" y="312"/>
                </a:cxn>
                <a:cxn ang="0">
                  <a:pos x="2" y="312"/>
                </a:cxn>
                <a:cxn ang="0">
                  <a:pos x="2" y="94"/>
                </a:cxn>
              </a:cxnLst>
              <a:rect l="0" t="0" r="r" b="b"/>
              <a:pathLst>
                <a:path w="70" h="312">
                  <a:moveTo>
                    <a:pt x="0" y="0"/>
                  </a:moveTo>
                  <a:lnTo>
                    <a:pt x="70" y="0"/>
                  </a:lnTo>
                  <a:lnTo>
                    <a:pt x="70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66" y="94"/>
                  </a:lnTo>
                  <a:lnTo>
                    <a:pt x="66" y="312"/>
                  </a:lnTo>
                  <a:lnTo>
                    <a:pt x="2" y="312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3408" y="2055"/>
              <a:ext cx="230" cy="21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18" y="148"/>
                </a:cxn>
                <a:cxn ang="0">
                  <a:pos x="168" y="0"/>
                </a:cxn>
                <a:cxn ang="0">
                  <a:pos x="230" y="0"/>
                </a:cxn>
                <a:cxn ang="0">
                  <a:pos x="150" y="218"/>
                </a:cxn>
                <a:cxn ang="0">
                  <a:pos x="80" y="218"/>
                </a:cxn>
                <a:cxn ang="0">
                  <a:pos x="0" y="0"/>
                </a:cxn>
                <a:cxn ang="0">
                  <a:pos x="68" y="0"/>
                </a:cxn>
              </a:cxnLst>
              <a:rect l="0" t="0" r="r" b="b"/>
              <a:pathLst>
                <a:path w="230" h="218">
                  <a:moveTo>
                    <a:pt x="68" y="0"/>
                  </a:moveTo>
                  <a:lnTo>
                    <a:pt x="118" y="148"/>
                  </a:lnTo>
                  <a:lnTo>
                    <a:pt x="168" y="0"/>
                  </a:lnTo>
                  <a:lnTo>
                    <a:pt x="230" y="0"/>
                  </a:lnTo>
                  <a:lnTo>
                    <a:pt x="150" y="218"/>
                  </a:lnTo>
                  <a:lnTo>
                    <a:pt x="80" y="218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3647" y="2047"/>
              <a:ext cx="208" cy="233"/>
            </a:xfrm>
            <a:custGeom>
              <a:avLst/>
              <a:gdLst/>
              <a:ahLst/>
              <a:cxnLst>
                <a:cxn ang="0">
                  <a:pos x="62" y="134"/>
                </a:cxn>
                <a:cxn ang="0">
                  <a:pos x="64" y="158"/>
                </a:cxn>
                <a:cxn ang="0">
                  <a:pos x="72" y="176"/>
                </a:cxn>
                <a:cxn ang="0">
                  <a:pos x="92" y="190"/>
                </a:cxn>
                <a:cxn ang="0">
                  <a:pos x="106" y="192"/>
                </a:cxn>
                <a:cxn ang="0">
                  <a:pos x="130" y="186"/>
                </a:cxn>
                <a:cxn ang="0">
                  <a:pos x="138" y="176"/>
                </a:cxn>
                <a:cxn ang="0">
                  <a:pos x="144" y="162"/>
                </a:cxn>
                <a:cxn ang="0">
                  <a:pos x="202" y="162"/>
                </a:cxn>
                <a:cxn ang="0">
                  <a:pos x="198" y="182"/>
                </a:cxn>
                <a:cxn ang="0">
                  <a:pos x="182" y="208"/>
                </a:cxn>
                <a:cxn ang="0">
                  <a:pos x="176" y="214"/>
                </a:cxn>
                <a:cxn ang="0">
                  <a:pos x="150" y="228"/>
                </a:cxn>
                <a:cxn ang="0">
                  <a:pos x="106" y="234"/>
                </a:cxn>
                <a:cxn ang="0">
                  <a:pos x="90" y="234"/>
                </a:cxn>
                <a:cxn ang="0">
                  <a:pos x="58" y="226"/>
                </a:cxn>
                <a:cxn ang="0">
                  <a:pos x="38" y="216"/>
                </a:cxn>
                <a:cxn ang="0">
                  <a:pos x="28" y="208"/>
                </a:cxn>
                <a:cxn ang="0">
                  <a:pos x="16" y="190"/>
                </a:cxn>
                <a:cxn ang="0">
                  <a:pos x="2" y="148"/>
                </a:cxn>
                <a:cxn ang="0">
                  <a:pos x="0" y="122"/>
                </a:cxn>
                <a:cxn ang="0">
                  <a:pos x="6" y="80"/>
                </a:cxn>
                <a:cxn ang="0">
                  <a:pos x="16" y="54"/>
                </a:cxn>
                <a:cxn ang="0">
                  <a:pos x="34" y="30"/>
                </a:cxn>
                <a:cxn ang="0">
                  <a:pos x="46" y="18"/>
                </a:cxn>
                <a:cxn ang="0">
                  <a:pos x="74" y="6"/>
                </a:cxn>
                <a:cxn ang="0">
                  <a:pos x="108" y="0"/>
                </a:cxn>
                <a:cxn ang="0">
                  <a:pos x="120" y="2"/>
                </a:cxn>
                <a:cxn ang="0">
                  <a:pos x="144" y="6"/>
                </a:cxn>
                <a:cxn ang="0">
                  <a:pos x="168" y="18"/>
                </a:cxn>
                <a:cxn ang="0">
                  <a:pos x="188" y="40"/>
                </a:cxn>
                <a:cxn ang="0">
                  <a:pos x="196" y="54"/>
                </a:cxn>
                <a:cxn ang="0">
                  <a:pos x="204" y="76"/>
                </a:cxn>
                <a:cxn ang="0">
                  <a:pos x="208" y="118"/>
                </a:cxn>
                <a:cxn ang="0">
                  <a:pos x="62" y="134"/>
                </a:cxn>
                <a:cxn ang="0">
                  <a:pos x="144" y="94"/>
                </a:cxn>
                <a:cxn ang="0">
                  <a:pos x="142" y="74"/>
                </a:cxn>
                <a:cxn ang="0">
                  <a:pos x="134" y="58"/>
                </a:cxn>
                <a:cxn ang="0">
                  <a:pos x="118" y="46"/>
                </a:cxn>
                <a:cxn ang="0">
                  <a:pos x="106" y="44"/>
                </a:cxn>
                <a:cxn ang="0">
                  <a:pos x="88" y="48"/>
                </a:cxn>
                <a:cxn ang="0">
                  <a:pos x="74" y="60"/>
                </a:cxn>
                <a:cxn ang="0">
                  <a:pos x="68" y="74"/>
                </a:cxn>
                <a:cxn ang="0">
                  <a:pos x="144" y="94"/>
                </a:cxn>
              </a:cxnLst>
              <a:rect l="0" t="0" r="r" b="b"/>
              <a:pathLst>
                <a:path w="208" h="234">
                  <a:moveTo>
                    <a:pt x="62" y="134"/>
                  </a:moveTo>
                  <a:lnTo>
                    <a:pt x="62" y="134"/>
                  </a:lnTo>
                  <a:lnTo>
                    <a:pt x="62" y="148"/>
                  </a:lnTo>
                  <a:lnTo>
                    <a:pt x="64" y="158"/>
                  </a:lnTo>
                  <a:lnTo>
                    <a:pt x="68" y="168"/>
                  </a:lnTo>
                  <a:lnTo>
                    <a:pt x="72" y="176"/>
                  </a:lnTo>
                  <a:lnTo>
                    <a:pt x="80" y="184"/>
                  </a:lnTo>
                  <a:lnTo>
                    <a:pt x="92" y="190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18" y="190"/>
                  </a:lnTo>
                  <a:lnTo>
                    <a:pt x="130" y="186"/>
                  </a:lnTo>
                  <a:lnTo>
                    <a:pt x="134" y="182"/>
                  </a:lnTo>
                  <a:lnTo>
                    <a:pt x="138" y="176"/>
                  </a:lnTo>
                  <a:lnTo>
                    <a:pt x="142" y="170"/>
                  </a:lnTo>
                  <a:lnTo>
                    <a:pt x="144" y="162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70"/>
                  </a:lnTo>
                  <a:lnTo>
                    <a:pt x="198" y="182"/>
                  </a:lnTo>
                  <a:lnTo>
                    <a:pt x="192" y="194"/>
                  </a:lnTo>
                  <a:lnTo>
                    <a:pt x="182" y="208"/>
                  </a:lnTo>
                  <a:lnTo>
                    <a:pt x="182" y="208"/>
                  </a:lnTo>
                  <a:lnTo>
                    <a:pt x="176" y="214"/>
                  </a:lnTo>
                  <a:lnTo>
                    <a:pt x="168" y="220"/>
                  </a:lnTo>
                  <a:lnTo>
                    <a:pt x="150" y="228"/>
                  </a:lnTo>
                  <a:lnTo>
                    <a:pt x="128" y="232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90" y="234"/>
                  </a:lnTo>
                  <a:lnTo>
                    <a:pt x="68" y="230"/>
                  </a:lnTo>
                  <a:lnTo>
                    <a:pt x="58" y="226"/>
                  </a:lnTo>
                  <a:lnTo>
                    <a:pt x="48" y="222"/>
                  </a:lnTo>
                  <a:lnTo>
                    <a:pt x="38" y="21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22" y="198"/>
                  </a:lnTo>
                  <a:lnTo>
                    <a:pt x="16" y="190"/>
                  </a:lnTo>
                  <a:lnTo>
                    <a:pt x="8" y="170"/>
                  </a:lnTo>
                  <a:lnTo>
                    <a:pt x="2" y="14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94"/>
                  </a:lnTo>
                  <a:lnTo>
                    <a:pt x="6" y="80"/>
                  </a:lnTo>
                  <a:lnTo>
                    <a:pt x="10" y="66"/>
                  </a:lnTo>
                  <a:lnTo>
                    <a:pt x="16" y="54"/>
                  </a:lnTo>
                  <a:lnTo>
                    <a:pt x="24" y="40"/>
                  </a:lnTo>
                  <a:lnTo>
                    <a:pt x="34" y="3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60" y="12"/>
                  </a:lnTo>
                  <a:lnTo>
                    <a:pt x="74" y="6"/>
                  </a:lnTo>
                  <a:lnTo>
                    <a:pt x="90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0" y="2"/>
                  </a:lnTo>
                  <a:lnTo>
                    <a:pt x="132" y="4"/>
                  </a:lnTo>
                  <a:lnTo>
                    <a:pt x="144" y="6"/>
                  </a:lnTo>
                  <a:lnTo>
                    <a:pt x="156" y="12"/>
                  </a:lnTo>
                  <a:lnTo>
                    <a:pt x="168" y="18"/>
                  </a:lnTo>
                  <a:lnTo>
                    <a:pt x="178" y="28"/>
                  </a:lnTo>
                  <a:lnTo>
                    <a:pt x="188" y="40"/>
                  </a:lnTo>
                  <a:lnTo>
                    <a:pt x="196" y="54"/>
                  </a:lnTo>
                  <a:lnTo>
                    <a:pt x="196" y="54"/>
                  </a:lnTo>
                  <a:lnTo>
                    <a:pt x="200" y="64"/>
                  </a:lnTo>
                  <a:lnTo>
                    <a:pt x="204" y="76"/>
                  </a:lnTo>
                  <a:lnTo>
                    <a:pt x="208" y="98"/>
                  </a:lnTo>
                  <a:lnTo>
                    <a:pt x="208" y="118"/>
                  </a:lnTo>
                  <a:lnTo>
                    <a:pt x="208" y="134"/>
                  </a:lnTo>
                  <a:lnTo>
                    <a:pt x="62" y="134"/>
                  </a:lnTo>
                  <a:close/>
                  <a:moveTo>
                    <a:pt x="144" y="94"/>
                  </a:moveTo>
                  <a:lnTo>
                    <a:pt x="144" y="94"/>
                  </a:lnTo>
                  <a:lnTo>
                    <a:pt x="142" y="82"/>
                  </a:lnTo>
                  <a:lnTo>
                    <a:pt x="142" y="74"/>
                  </a:lnTo>
                  <a:lnTo>
                    <a:pt x="138" y="64"/>
                  </a:lnTo>
                  <a:lnTo>
                    <a:pt x="134" y="58"/>
                  </a:lnTo>
                  <a:lnTo>
                    <a:pt x="126" y="50"/>
                  </a:lnTo>
                  <a:lnTo>
                    <a:pt x="118" y="46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96" y="46"/>
                  </a:lnTo>
                  <a:lnTo>
                    <a:pt x="88" y="48"/>
                  </a:lnTo>
                  <a:lnTo>
                    <a:pt x="80" y="52"/>
                  </a:lnTo>
                  <a:lnTo>
                    <a:pt x="74" y="60"/>
                  </a:lnTo>
                  <a:lnTo>
                    <a:pt x="70" y="66"/>
                  </a:lnTo>
                  <a:lnTo>
                    <a:pt x="68" y="74"/>
                  </a:lnTo>
                  <a:lnTo>
                    <a:pt x="64" y="94"/>
                  </a:lnTo>
                  <a:lnTo>
                    <a:pt x="144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3881" y="2045"/>
              <a:ext cx="135" cy="220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6"/>
                </a:cxn>
                <a:cxn ang="0">
                  <a:pos x="0" y="2"/>
                </a:cxn>
                <a:cxn ang="0">
                  <a:pos x="60" y="2"/>
                </a:cxn>
                <a:cxn ang="0">
                  <a:pos x="60" y="42"/>
                </a:cxn>
                <a:cxn ang="0">
                  <a:pos x="60" y="42"/>
                </a:cxn>
                <a:cxn ang="0">
                  <a:pos x="68" y="28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2" y="8"/>
                </a:cxn>
                <a:cxn ang="0">
                  <a:pos x="102" y="4"/>
                </a:cxn>
                <a:cxn ang="0">
                  <a:pos x="118" y="0"/>
                </a:cxn>
                <a:cxn ang="0">
                  <a:pos x="136" y="0"/>
                </a:cxn>
                <a:cxn ang="0">
                  <a:pos x="136" y="58"/>
                </a:cxn>
                <a:cxn ang="0">
                  <a:pos x="136" y="58"/>
                </a:cxn>
                <a:cxn ang="0">
                  <a:pos x="114" y="58"/>
                </a:cxn>
                <a:cxn ang="0">
                  <a:pos x="98" y="60"/>
                </a:cxn>
                <a:cxn ang="0">
                  <a:pos x="86" y="66"/>
                </a:cxn>
                <a:cxn ang="0">
                  <a:pos x="76" y="72"/>
                </a:cxn>
                <a:cxn ang="0">
                  <a:pos x="72" y="82"/>
                </a:cxn>
                <a:cxn ang="0">
                  <a:pos x="68" y="92"/>
                </a:cxn>
                <a:cxn ang="0">
                  <a:pos x="66" y="102"/>
                </a:cxn>
                <a:cxn ang="0">
                  <a:pos x="66" y="112"/>
                </a:cxn>
                <a:cxn ang="0">
                  <a:pos x="66" y="220"/>
                </a:cxn>
                <a:cxn ang="0">
                  <a:pos x="2" y="220"/>
                </a:cxn>
                <a:cxn ang="0">
                  <a:pos x="2" y="56"/>
                </a:cxn>
              </a:cxnLst>
              <a:rect l="0" t="0" r="r" b="b"/>
              <a:pathLst>
                <a:path w="136" h="220">
                  <a:moveTo>
                    <a:pt x="2" y="56"/>
                  </a:moveTo>
                  <a:lnTo>
                    <a:pt x="2" y="56"/>
                  </a:lnTo>
                  <a:lnTo>
                    <a:pt x="0" y="2"/>
                  </a:lnTo>
                  <a:lnTo>
                    <a:pt x="60" y="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8" y="28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2" y="8"/>
                  </a:lnTo>
                  <a:lnTo>
                    <a:pt x="102" y="4"/>
                  </a:lnTo>
                  <a:lnTo>
                    <a:pt x="118" y="0"/>
                  </a:lnTo>
                  <a:lnTo>
                    <a:pt x="136" y="0"/>
                  </a:lnTo>
                  <a:lnTo>
                    <a:pt x="136" y="58"/>
                  </a:lnTo>
                  <a:lnTo>
                    <a:pt x="136" y="58"/>
                  </a:lnTo>
                  <a:lnTo>
                    <a:pt x="114" y="58"/>
                  </a:lnTo>
                  <a:lnTo>
                    <a:pt x="98" y="60"/>
                  </a:lnTo>
                  <a:lnTo>
                    <a:pt x="86" y="66"/>
                  </a:lnTo>
                  <a:lnTo>
                    <a:pt x="76" y="72"/>
                  </a:lnTo>
                  <a:lnTo>
                    <a:pt x="72" y="82"/>
                  </a:lnTo>
                  <a:lnTo>
                    <a:pt x="68" y="92"/>
                  </a:lnTo>
                  <a:lnTo>
                    <a:pt x="66" y="102"/>
                  </a:lnTo>
                  <a:lnTo>
                    <a:pt x="66" y="112"/>
                  </a:lnTo>
                  <a:lnTo>
                    <a:pt x="66" y="220"/>
                  </a:lnTo>
                  <a:lnTo>
                    <a:pt x="2" y="220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4020" y="2049"/>
              <a:ext cx="192" cy="229"/>
            </a:xfrm>
            <a:custGeom>
              <a:avLst/>
              <a:gdLst/>
              <a:ahLst/>
              <a:cxnLst>
                <a:cxn ang="0">
                  <a:pos x="60" y="160"/>
                </a:cxn>
                <a:cxn ang="0">
                  <a:pos x="66" y="176"/>
                </a:cxn>
                <a:cxn ang="0">
                  <a:pos x="74" y="186"/>
                </a:cxn>
                <a:cxn ang="0">
                  <a:pos x="88" y="190"/>
                </a:cxn>
                <a:cxn ang="0">
                  <a:pos x="98" y="190"/>
                </a:cxn>
                <a:cxn ang="0">
                  <a:pos x="112" y="188"/>
                </a:cxn>
                <a:cxn ang="0">
                  <a:pos x="122" y="182"/>
                </a:cxn>
                <a:cxn ang="0">
                  <a:pos x="130" y="164"/>
                </a:cxn>
                <a:cxn ang="0">
                  <a:pos x="130" y="158"/>
                </a:cxn>
                <a:cxn ang="0">
                  <a:pos x="116" y="146"/>
                </a:cxn>
                <a:cxn ang="0">
                  <a:pos x="60" y="130"/>
                </a:cxn>
                <a:cxn ang="0">
                  <a:pos x="44" y="124"/>
                </a:cxn>
                <a:cxn ang="0">
                  <a:pos x="26" y="114"/>
                </a:cxn>
                <a:cxn ang="0">
                  <a:pos x="12" y="96"/>
                </a:cxn>
                <a:cxn ang="0">
                  <a:pos x="6" y="68"/>
                </a:cxn>
                <a:cxn ang="0">
                  <a:pos x="8" y="54"/>
                </a:cxn>
                <a:cxn ang="0">
                  <a:pos x="20" y="28"/>
                </a:cxn>
                <a:cxn ang="0">
                  <a:pos x="46" y="12"/>
                </a:cxn>
                <a:cxn ang="0">
                  <a:pos x="80" y="2"/>
                </a:cxn>
                <a:cxn ang="0">
                  <a:pos x="102" y="0"/>
                </a:cxn>
                <a:cxn ang="0">
                  <a:pos x="132" y="4"/>
                </a:cxn>
                <a:cxn ang="0">
                  <a:pos x="158" y="16"/>
                </a:cxn>
                <a:cxn ang="0">
                  <a:pos x="176" y="36"/>
                </a:cxn>
                <a:cxn ang="0">
                  <a:pos x="184" y="66"/>
                </a:cxn>
                <a:cxn ang="0">
                  <a:pos x="126" y="66"/>
                </a:cxn>
                <a:cxn ang="0">
                  <a:pos x="122" y="50"/>
                </a:cxn>
                <a:cxn ang="0">
                  <a:pos x="114" y="44"/>
                </a:cxn>
                <a:cxn ang="0">
                  <a:pos x="94" y="40"/>
                </a:cxn>
                <a:cxn ang="0">
                  <a:pos x="82" y="40"/>
                </a:cxn>
                <a:cxn ang="0">
                  <a:pos x="66" y="52"/>
                </a:cxn>
                <a:cxn ang="0">
                  <a:pos x="64" y="60"/>
                </a:cxn>
                <a:cxn ang="0">
                  <a:pos x="66" y="70"/>
                </a:cxn>
                <a:cxn ang="0">
                  <a:pos x="82" y="80"/>
                </a:cxn>
                <a:cxn ang="0">
                  <a:pos x="134" y="94"/>
                </a:cxn>
                <a:cxn ang="0">
                  <a:pos x="148" y="98"/>
                </a:cxn>
                <a:cxn ang="0">
                  <a:pos x="170" y="110"/>
                </a:cxn>
                <a:cxn ang="0">
                  <a:pos x="184" y="126"/>
                </a:cxn>
                <a:cxn ang="0">
                  <a:pos x="190" y="144"/>
                </a:cxn>
                <a:cxn ang="0">
                  <a:pos x="192" y="156"/>
                </a:cxn>
                <a:cxn ang="0">
                  <a:pos x="186" y="182"/>
                </a:cxn>
                <a:cxn ang="0">
                  <a:pos x="168" y="208"/>
                </a:cxn>
                <a:cxn ang="0">
                  <a:pos x="136" y="224"/>
                </a:cxn>
                <a:cxn ang="0">
                  <a:pos x="92" y="230"/>
                </a:cxn>
                <a:cxn ang="0">
                  <a:pos x="70" y="230"/>
                </a:cxn>
                <a:cxn ang="0">
                  <a:pos x="42" y="222"/>
                </a:cxn>
                <a:cxn ang="0">
                  <a:pos x="24" y="210"/>
                </a:cxn>
                <a:cxn ang="0">
                  <a:pos x="16" y="204"/>
                </a:cxn>
                <a:cxn ang="0">
                  <a:pos x="4" y="180"/>
                </a:cxn>
                <a:cxn ang="0">
                  <a:pos x="0" y="160"/>
                </a:cxn>
              </a:cxnLst>
              <a:rect l="0" t="0" r="r" b="b"/>
              <a:pathLst>
                <a:path w="192" h="230">
                  <a:moveTo>
                    <a:pt x="60" y="160"/>
                  </a:moveTo>
                  <a:lnTo>
                    <a:pt x="60" y="160"/>
                  </a:lnTo>
                  <a:lnTo>
                    <a:pt x="64" y="172"/>
                  </a:lnTo>
                  <a:lnTo>
                    <a:pt x="66" y="176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80" y="188"/>
                  </a:lnTo>
                  <a:lnTo>
                    <a:pt x="88" y="190"/>
                  </a:lnTo>
                  <a:lnTo>
                    <a:pt x="98" y="190"/>
                  </a:lnTo>
                  <a:lnTo>
                    <a:pt x="98" y="190"/>
                  </a:lnTo>
                  <a:lnTo>
                    <a:pt x="106" y="190"/>
                  </a:lnTo>
                  <a:lnTo>
                    <a:pt x="112" y="188"/>
                  </a:lnTo>
                  <a:lnTo>
                    <a:pt x="118" y="186"/>
                  </a:lnTo>
                  <a:lnTo>
                    <a:pt x="122" y="182"/>
                  </a:lnTo>
                  <a:lnTo>
                    <a:pt x="128" y="174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30" y="158"/>
                  </a:lnTo>
                  <a:lnTo>
                    <a:pt x="126" y="152"/>
                  </a:lnTo>
                  <a:lnTo>
                    <a:pt x="116" y="146"/>
                  </a:lnTo>
                  <a:lnTo>
                    <a:pt x="100" y="14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44" y="124"/>
                  </a:lnTo>
                  <a:lnTo>
                    <a:pt x="36" y="120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54"/>
                  </a:lnTo>
                  <a:lnTo>
                    <a:pt x="12" y="40"/>
                  </a:lnTo>
                  <a:lnTo>
                    <a:pt x="20" y="28"/>
                  </a:lnTo>
                  <a:lnTo>
                    <a:pt x="32" y="18"/>
                  </a:lnTo>
                  <a:lnTo>
                    <a:pt x="46" y="12"/>
                  </a:lnTo>
                  <a:lnTo>
                    <a:pt x="62" y="6"/>
                  </a:lnTo>
                  <a:lnTo>
                    <a:pt x="80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8" y="2"/>
                  </a:lnTo>
                  <a:lnTo>
                    <a:pt x="132" y="4"/>
                  </a:lnTo>
                  <a:lnTo>
                    <a:pt x="146" y="10"/>
                  </a:lnTo>
                  <a:lnTo>
                    <a:pt x="158" y="16"/>
                  </a:lnTo>
                  <a:lnTo>
                    <a:pt x="168" y="26"/>
                  </a:lnTo>
                  <a:lnTo>
                    <a:pt x="176" y="36"/>
                  </a:lnTo>
                  <a:lnTo>
                    <a:pt x="182" y="50"/>
                  </a:lnTo>
                  <a:lnTo>
                    <a:pt x="184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4" y="58"/>
                  </a:lnTo>
                  <a:lnTo>
                    <a:pt x="122" y="50"/>
                  </a:lnTo>
                  <a:lnTo>
                    <a:pt x="118" y="46"/>
                  </a:lnTo>
                  <a:lnTo>
                    <a:pt x="114" y="44"/>
                  </a:lnTo>
                  <a:lnTo>
                    <a:pt x="104" y="40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82" y="40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6" y="70"/>
                  </a:lnTo>
                  <a:lnTo>
                    <a:pt x="72" y="76"/>
                  </a:lnTo>
                  <a:lnTo>
                    <a:pt x="82" y="80"/>
                  </a:lnTo>
                  <a:lnTo>
                    <a:pt x="94" y="84"/>
                  </a:lnTo>
                  <a:lnTo>
                    <a:pt x="134" y="94"/>
                  </a:lnTo>
                  <a:lnTo>
                    <a:pt x="134" y="94"/>
                  </a:lnTo>
                  <a:lnTo>
                    <a:pt x="148" y="98"/>
                  </a:lnTo>
                  <a:lnTo>
                    <a:pt x="160" y="104"/>
                  </a:lnTo>
                  <a:lnTo>
                    <a:pt x="170" y="110"/>
                  </a:lnTo>
                  <a:lnTo>
                    <a:pt x="178" y="118"/>
                  </a:lnTo>
                  <a:lnTo>
                    <a:pt x="184" y="126"/>
                  </a:lnTo>
                  <a:lnTo>
                    <a:pt x="188" y="134"/>
                  </a:lnTo>
                  <a:lnTo>
                    <a:pt x="190" y="144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0" y="170"/>
                  </a:lnTo>
                  <a:lnTo>
                    <a:pt x="186" y="182"/>
                  </a:lnTo>
                  <a:lnTo>
                    <a:pt x="178" y="196"/>
                  </a:lnTo>
                  <a:lnTo>
                    <a:pt x="168" y="208"/>
                  </a:lnTo>
                  <a:lnTo>
                    <a:pt x="154" y="216"/>
                  </a:lnTo>
                  <a:lnTo>
                    <a:pt x="136" y="224"/>
                  </a:lnTo>
                  <a:lnTo>
                    <a:pt x="116" y="228"/>
                  </a:lnTo>
                  <a:lnTo>
                    <a:pt x="92" y="230"/>
                  </a:lnTo>
                  <a:lnTo>
                    <a:pt x="92" y="230"/>
                  </a:lnTo>
                  <a:lnTo>
                    <a:pt x="70" y="230"/>
                  </a:lnTo>
                  <a:lnTo>
                    <a:pt x="52" y="224"/>
                  </a:lnTo>
                  <a:lnTo>
                    <a:pt x="42" y="222"/>
                  </a:lnTo>
                  <a:lnTo>
                    <a:pt x="32" y="216"/>
                  </a:lnTo>
                  <a:lnTo>
                    <a:pt x="24" y="210"/>
                  </a:lnTo>
                  <a:lnTo>
                    <a:pt x="16" y="204"/>
                  </a:lnTo>
                  <a:lnTo>
                    <a:pt x="16" y="204"/>
                  </a:lnTo>
                  <a:lnTo>
                    <a:pt x="8" y="192"/>
                  </a:lnTo>
                  <a:lnTo>
                    <a:pt x="4" y="180"/>
                  </a:lnTo>
                  <a:lnTo>
                    <a:pt x="2" y="170"/>
                  </a:lnTo>
                  <a:lnTo>
                    <a:pt x="0" y="160"/>
                  </a:lnTo>
                  <a:lnTo>
                    <a:pt x="60" y="16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 userDrawn="1"/>
          </p:nvSpPr>
          <p:spPr bwMode="auto">
            <a:xfrm>
              <a:off x="4236" y="1961"/>
              <a:ext cx="69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2" y="94"/>
                </a:cxn>
                <a:cxn ang="0">
                  <a:pos x="66" y="94"/>
                </a:cxn>
                <a:cxn ang="0">
                  <a:pos x="66" y="312"/>
                </a:cxn>
                <a:cxn ang="0">
                  <a:pos x="2" y="312"/>
                </a:cxn>
                <a:cxn ang="0">
                  <a:pos x="2" y="94"/>
                </a:cxn>
              </a:cxnLst>
              <a:rect l="0" t="0" r="r" b="b"/>
              <a:pathLst>
                <a:path w="68" h="312">
                  <a:moveTo>
                    <a:pt x="0" y="0"/>
                  </a:moveTo>
                  <a:lnTo>
                    <a:pt x="68" y="0"/>
                  </a:lnTo>
                  <a:lnTo>
                    <a:pt x="68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66" y="94"/>
                  </a:lnTo>
                  <a:lnTo>
                    <a:pt x="66" y="312"/>
                  </a:lnTo>
                  <a:lnTo>
                    <a:pt x="2" y="312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4317" y="1983"/>
              <a:ext cx="159" cy="286"/>
            </a:xfrm>
            <a:custGeom>
              <a:avLst/>
              <a:gdLst/>
              <a:ahLst/>
              <a:cxnLst>
                <a:cxn ang="0">
                  <a:pos x="156" y="280"/>
                </a:cxn>
                <a:cxn ang="0">
                  <a:pos x="156" y="280"/>
                </a:cxn>
                <a:cxn ang="0">
                  <a:pos x="128" y="284"/>
                </a:cxn>
                <a:cxn ang="0">
                  <a:pos x="106" y="286"/>
                </a:cxn>
                <a:cxn ang="0">
                  <a:pos x="106" y="286"/>
                </a:cxn>
                <a:cxn ang="0">
                  <a:pos x="86" y="284"/>
                </a:cxn>
                <a:cxn ang="0">
                  <a:pos x="70" y="280"/>
                </a:cxn>
                <a:cxn ang="0">
                  <a:pos x="58" y="272"/>
                </a:cxn>
                <a:cxn ang="0">
                  <a:pos x="50" y="264"/>
                </a:cxn>
                <a:cxn ang="0">
                  <a:pos x="46" y="254"/>
                </a:cxn>
                <a:cxn ang="0">
                  <a:pos x="44" y="244"/>
                </a:cxn>
                <a:cxn ang="0">
                  <a:pos x="42" y="228"/>
                </a:cxn>
                <a:cxn ang="0">
                  <a:pos x="42" y="108"/>
                </a:cxn>
                <a:cxn ang="0">
                  <a:pos x="0" y="108"/>
                </a:cxn>
                <a:cxn ang="0">
                  <a:pos x="0" y="66"/>
                </a:cxn>
                <a:cxn ang="0">
                  <a:pos x="42" y="66"/>
                </a:cxn>
                <a:cxn ang="0">
                  <a:pos x="42" y="22"/>
                </a:cxn>
                <a:cxn ang="0">
                  <a:pos x="106" y="0"/>
                </a:cxn>
                <a:cxn ang="0">
                  <a:pos x="106" y="66"/>
                </a:cxn>
                <a:cxn ang="0">
                  <a:pos x="158" y="66"/>
                </a:cxn>
                <a:cxn ang="0">
                  <a:pos x="158" y="108"/>
                </a:cxn>
                <a:cxn ang="0">
                  <a:pos x="106" y="108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106" y="220"/>
                </a:cxn>
                <a:cxn ang="0">
                  <a:pos x="108" y="226"/>
                </a:cxn>
                <a:cxn ang="0">
                  <a:pos x="110" y="230"/>
                </a:cxn>
                <a:cxn ang="0">
                  <a:pos x="114" y="234"/>
                </a:cxn>
                <a:cxn ang="0">
                  <a:pos x="118" y="236"/>
                </a:cxn>
                <a:cxn ang="0">
                  <a:pos x="126" y="238"/>
                </a:cxn>
                <a:cxn ang="0">
                  <a:pos x="134" y="238"/>
                </a:cxn>
                <a:cxn ang="0">
                  <a:pos x="134" y="238"/>
                </a:cxn>
                <a:cxn ang="0">
                  <a:pos x="156" y="238"/>
                </a:cxn>
                <a:cxn ang="0">
                  <a:pos x="156" y="280"/>
                </a:cxn>
              </a:cxnLst>
              <a:rect l="0" t="0" r="r" b="b"/>
              <a:pathLst>
                <a:path w="158" h="286">
                  <a:moveTo>
                    <a:pt x="156" y="280"/>
                  </a:moveTo>
                  <a:lnTo>
                    <a:pt x="156" y="280"/>
                  </a:lnTo>
                  <a:lnTo>
                    <a:pt x="128" y="284"/>
                  </a:lnTo>
                  <a:lnTo>
                    <a:pt x="106" y="286"/>
                  </a:lnTo>
                  <a:lnTo>
                    <a:pt x="106" y="286"/>
                  </a:lnTo>
                  <a:lnTo>
                    <a:pt x="86" y="284"/>
                  </a:lnTo>
                  <a:lnTo>
                    <a:pt x="70" y="280"/>
                  </a:lnTo>
                  <a:lnTo>
                    <a:pt x="58" y="272"/>
                  </a:lnTo>
                  <a:lnTo>
                    <a:pt x="50" y="264"/>
                  </a:lnTo>
                  <a:lnTo>
                    <a:pt x="46" y="254"/>
                  </a:lnTo>
                  <a:lnTo>
                    <a:pt x="44" y="244"/>
                  </a:lnTo>
                  <a:lnTo>
                    <a:pt x="42" y="228"/>
                  </a:lnTo>
                  <a:lnTo>
                    <a:pt x="42" y="108"/>
                  </a:lnTo>
                  <a:lnTo>
                    <a:pt x="0" y="108"/>
                  </a:lnTo>
                  <a:lnTo>
                    <a:pt x="0" y="66"/>
                  </a:lnTo>
                  <a:lnTo>
                    <a:pt x="42" y="66"/>
                  </a:lnTo>
                  <a:lnTo>
                    <a:pt x="42" y="22"/>
                  </a:lnTo>
                  <a:lnTo>
                    <a:pt x="106" y="0"/>
                  </a:lnTo>
                  <a:lnTo>
                    <a:pt x="106" y="66"/>
                  </a:lnTo>
                  <a:lnTo>
                    <a:pt x="158" y="66"/>
                  </a:lnTo>
                  <a:lnTo>
                    <a:pt x="158" y="108"/>
                  </a:lnTo>
                  <a:lnTo>
                    <a:pt x="106" y="108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6" y="220"/>
                  </a:lnTo>
                  <a:lnTo>
                    <a:pt x="108" y="226"/>
                  </a:lnTo>
                  <a:lnTo>
                    <a:pt x="110" y="230"/>
                  </a:lnTo>
                  <a:lnTo>
                    <a:pt x="114" y="234"/>
                  </a:lnTo>
                  <a:lnTo>
                    <a:pt x="118" y="236"/>
                  </a:lnTo>
                  <a:lnTo>
                    <a:pt x="126" y="238"/>
                  </a:lnTo>
                  <a:lnTo>
                    <a:pt x="134" y="238"/>
                  </a:lnTo>
                  <a:lnTo>
                    <a:pt x="134" y="238"/>
                  </a:lnTo>
                  <a:lnTo>
                    <a:pt x="156" y="238"/>
                  </a:lnTo>
                  <a:lnTo>
                    <a:pt x="156" y="28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8" name="Freeform 25"/>
            <p:cNvSpPr>
              <a:spLocks noEditPoints="1"/>
            </p:cNvSpPr>
            <p:nvPr userDrawn="1"/>
          </p:nvSpPr>
          <p:spPr bwMode="auto">
            <a:xfrm>
              <a:off x="4489" y="2049"/>
              <a:ext cx="198" cy="229"/>
            </a:xfrm>
            <a:custGeom>
              <a:avLst/>
              <a:gdLst/>
              <a:ahLst/>
              <a:cxnLst>
                <a:cxn ang="0">
                  <a:pos x="140" y="224"/>
                </a:cxn>
                <a:cxn ang="0">
                  <a:pos x="138" y="194"/>
                </a:cxn>
                <a:cxn ang="0">
                  <a:pos x="130" y="206"/>
                </a:cxn>
                <a:cxn ang="0">
                  <a:pos x="110" y="220"/>
                </a:cxn>
                <a:cxn ang="0">
                  <a:pos x="86" y="228"/>
                </a:cxn>
                <a:cxn ang="0">
                  <a:pos x="74" y="230"/>
                </a:cxn>
                <a:cxn ang="0">
                  <a:pos x="38" y="224"/>
                </a:cxn>
                <a:cxn ang="0">
                  <a:pos x="18" y="212"/>
                </a:cxn>
                <a:cxn ang="0">
                  <a:pos x="10" y="202"/>
                </a:cxn>
                <a:cxn ang="0">
                  <a:pos x="2" y="176"/>
                </a:cxn>
                <a:cxn ang="0">
                  <a:pos x="0" y="164"/>
                </a:cxn>
                <a:cxn ang="0">
                  <a:pos x="4" y="140"/>
                </a:cxn>
                <a:cxn ang="0">
                  <a:pos x="14" y="122"/>
                </a:cxn>
                <a:cxn ang="0">
                  <a:pos x="32" y="104"/>
                </a:cxn>
                <a:cxn ang="0">
                  <a:pos x="46" y="96"/>
                </a:cxn>
                <a:cxn ang="0">
                  <a:pos x="68" y="90"/>
                </a:cxn>
                <a:cxn ang="0">
                  <a:pos x="114" y="84"/>
                </a:cxn>
                <a:cxn ang="0">
                  <a:pos x="132" y="84"/>
                </a:cxn>
                <a:cxn ang="0">
                  <a:pos x="130" y="56"/>
                </a:cxn>
                <a:cxn ang="0">
                  <a:pos x="126" y="50"/>
                </a:cxn>
                <a:cxn ang="0">
                  <a:pos x="116" y="40"/>
                </a:cxn>
                <a:cxn ang="0">
                  <a:pos x="100" y="38"/>
                </a:cxn>
                <a:cxn ang="0">
                  <a:pos x="94" y="38"/>
                </a:cxn>
                <a:cxn ang="0">
                  <a:pos x="82" y="44"/>
                </a:cxn>
                <a:cxn ang="0">
                  <a:pos x="76" y="50"/>
                </a:cxn>
                <a:cxn ang="0">
                  <a:pos x="72" y="60"/>
                </a:cxn>
                <a:cxn ang="0">
                  <a:pos x="10" y="68"/>
                </a:cxn>
                <a:cxn ang="0">
                  <a:pos x="10" y="58"/>
                </a:cxn>
                <a:cxn ang="0">
                  <a:pos x="16" y="38"/>
                </a:cxn>
                <a:cxn ang="0">
                  <a:pos x="26" y="24"/>
                </a:cxn>
                <a:cxn ang="0">
                  <a:pos x="34" y="18"/>
                </a:cxn>
                <a:cxn ang="0">
                  <a:pos x="66" y="2"/>
                </a:cxn>
                <a:cxn ang="0">
                  <a:pos x="100" y="0"/>
                </a:cxn>
                <a:cxn ang="0">
                  <a:pos x="116" y="0"/>
                </a:cxn>
                <a:cxn ang="0">
                  <a:pos x="148" y="8"/>
                </a:cxn>
                <a:cxn ang="0">
                  <a:pos x="170" y="20"/>
                </a:cxn>
                <a:cxn ang="0">
                  <a:pos x="178" y="28"/>
                </a:cxn>
                <a:cxn ang="0">
                  <a:pos x="186" y="42"/>
                </a:cxn>
                <a:cxn ang="0">
                  <a:pos x="192" y="70"/>
                </a:cxn>
                <a:cxn ang="0">
                  <a:pos x="194" y="168"/>
                </a:cxn>
                <a:cxn ang="0">
                  <a:pos x="194" y="196"/>
                </a:cxn>
                <a:cxn ang="0">
                  <a:pos x="140" y="224"/>
                </a:cxn>
                <a:cxn ang="0">
                  <a:pos x="62" y="156"/>
                </a:cxn>
                <a:cxn ang="0">
                  <a:pos x="70" y="178"/>
                </a:cxn>
                <a:cxn ang="0">
                  <a:pos x="80" y="184"/>
                </a:cxn>
                <a:cxn ang="0">
                  <a:pos x="94" y="188"/>
                </a:cxn>
                <a:cxn ang="0">
                  <a:pos x="102" y="186"/>
                </a:cxn>
                <a:cxn ang="0">
                  <a:pos x="116" y="180"/>
                </a:cxn>
                <a:cxn ang="0">
                  <a:pos x="120" y="176"/>
                </a:cxn>
                <a:cxn ang="0">
                  <a:pos x="130" y="152"/>
                </a:cxn>
                <a:cxn ang="0">
                  <a:pos x="132" y="122"/>
                </a:cxn>
                <a:cxn ang="0">
                  <a:pos x="118" y="120"/>
                </a:cxn>
                <a:cxn ang="0">
                  <a:pos x="92" y="124"/>
                </a:cxn>
                <a:cxn ang="0">
                  <a:pos x="74" y="134"/>
                </a:cxn>
                <a:cxn ang="0">
                  <a:pos x="64" y="148"/>
                </a:cxn>
                <a:cxn ang="0">
                  <a:pos x="62" y="156"/>
                </a:cxn>
              </a:cxnLst>
              <a:rect l="0" t="0" r="r" b="b"/>
              <a:pathLst>
                <a:path w="198" h="230">
                  <a:moveTo>
                    <a:pt x="140" y="224"/>
                  </a:moveTo>
                  <a:lnTo>
                    <a:pt x="140" y="224"/>
                  </a:lnTo>
                  <a:lnTo>
                    <a:pt x="138" y="206"/>
                  </a:lnTo>
                  <a:lnTo>
                    <a:pt x="138" y="194"/>
                  </a:lnTo>
                  <a:lnTo>
                    <a:pt x="138" y="194"/>
                  </a:lnTo>
                  <a:lnTo>
                    <a:pt x="130" y="206"/>
                  </a:lnTo>
                  <a:lnTo>
                    <a:pt x="120" y="214"/>
                  </a:lnTo>
                  <a:lnTo>
                    <a:pt x="110" y="220"/>
                  </a:lnTo>
                  <a:lnTo>
                    <a:pt x="102" y="224"/>
                  </a:lnTo>
                  <a:lnTo>
                    <a:pt x="86" y="228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52" y="228"/>
                  </a:lnTo>
                  <a:lnTo>
                    <a:pt x="38" y="224"/>
                  </a:lnTo>
                  <a:lnTo>
                    <a:pt x="26" y="218"/>
                  </a:lnTo>
                  <a:lnTo>
                    <a:pt x="18" y="212"/>
                  </a:lnTo>
                  <a:lnTo>
                    <a:pt x="18" y="212"/>
                  </a:lnTo>
                  <a:lnTo>
                    <a:pt x="10" y="202"/>
                  </a:lnTo>
                  <a:lnTo>
                    <a:pt x="4" y="190"/>
                  </a:lnTo>
                  <a:lnTo>
                    <a:pt x="2" y="176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8"/>
                  </a:lnTo>
                  <a:lnTo>
                    <a:pt x="4" y="140"/>
                  </a:lnTo>
                  <a:lnTo>
                    <a:pt x="8" y="130"/>
                  </a:lnTo>
                  <a:lnTo>
                    <a:pt x="14" y="12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56" y="92"/>
                  </a:lnTo>
                  <a:lnTo>
                    <a:pt x="68" y="90"/>
                  </a:lnTo>
                  <a:lnTo>
                    <a:pt x="92" y="86"/>
                  </a:lnTo>
                  <a:lnTo>
                    <a:pt x="114" y="8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32" y="68"/>
                  </a:lnTo>
                  <a:lnTo>
                    <a:pt x="130" y="56"/>
                  </a:lnTo>
                  <a:lnTo>
                    <a:pt x="130" y="56"/>
                  </a:lnTo>
                  <a:lnTo>
                    <a:pt x="126" y="50"/>
                  </a:lnTo>
                  <a:lnTo>
                    <a:pt x="124" y="46"/>
                  </a:lnTo>
                  <a:lnTo>
                    <a:pt x="116" y="40"/>
                  </a:lnTo>
                  <a:lnTo>
                    <a:pt x="108" y="38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94" y="38"/>
                  </a:lnTo>
                  <a:lnTo>
                    <a:pt x="88" y="40"/>
                  </a:lnTo>
                  <a:lnTo>
                    <a:pt x="82" y="44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4" y="54"/>
                  </a:lnTo>
                  <a:lnTo>
                    <a:pt x="72" y="60"/>
                  </a:lnTo>
                  <a:lnTo>
                    <a:pt x="72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58"/>
                  </a:lnTo>
                  <a:lnTo>
                    <a:pt x="14" y="44"/>
                  </a:lnTo>
                  <a:lnTo>
                    <a:pt x="16" y="38"/>
                  </a:lnTo>
                  <a:lnTo>
                    <a:pt x="20" y="30"/>
                  </a:lnTo>
                  <a:lnTo>
                    <a:pt x="26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50" y="8"/>
                  </a:lnTo>
                  <a:lnTo>
                    <a:pt x="66" y="2"/>
                  </a:lnTo>
                  <a:lnTo>
                    <a:pt x="84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6" y="0"/>
                  </a:lnTo>
                  <a:lnTo>
                    <a:pt x="138" y="4"/>
                  </a:lnTo>
                  <a:lnTo>
                    <a:pt x="148" y="8"/>
                  </a:lnTo>
                  <a:lnTo>
                    <a:pt x="160" y="12"/>
                  </a:lnTo>
                  <a:lnTo>
                    <a:pt x="170" y="20"/>
                  </a:lnTo>
                  <a:lnTo>
                    <a:pt x="178" y="28"/>
                  </a:lnTo>
                  <a:lnTo>
                    <a:pt x="178" y="28"/>
                  </a:lnTo>
                  <a:lnTo>
                    <a:pt x="182" y="34"/>
                  </a:lnTo>
                  <a:lnTo>
                    <a:pt x="186" y="42"/>
                  </a:lnTo>
                  <a:lnTo>
                    <a:pt x="190" y="58"/>
                  </a:lnTo>
                  <a:lnTo>
                    <a:pt x="192" y="70"/>
                  </a:lnTo>
                  <a:lnTo>
                    <a:pt x="192" y="82"/>
                  </a:lnTo>
                  <a:lnTo>
                    <a:pt x="194" y="168"/>
                  </a:lnTo>
                  <a:lnTo>
                    <a:pt x="194" y="168"/>
                  </a:lnTo>
                  <a:lnTo>
                    <a:pt x="194" y="196"/>
                  </a:lnTo>
                  <a:lnTo>
                    <a:pt x="198" y="224"/>
                  </a:lnTo>
                  <a:lnTo>
                    <a:pt x="140" y="224"/>
                  </a:lnTo>
                  <a:close/>
                  <a:moveTo>
                    <a:pt x="62" y="156"/>
                  </a:moveTo>
                  <a:lnTo>
                    <a:pt x="62" y="156"/>
                  </a:lnTo>
                  <a:lnTo>
                    <a:pt x="64" y="168"/>
                  </a:lnTo>
                  <a:lnTo>
                    <a:pt x="70" y="178"/>
                  </a:lnTo>
                  <a:lnTo>
                    <a:pt x="74" y="182"/>
                  </a:lnTo>
                  <a:lnTo>
                    <a:pt x="80" y="184"/>
                  </a:lnTo>
                  <a:lnTo>
                    <a:pt x="86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02" y="186"/>
                  </a:lnTo>
                  <a:lnTo>
                    <a:pt x="108" y="184"/>
                  </a:lnTo>
                  <a:lnTo>
                    <a:pt x="116" y="180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8" y="164"/>
                  </a:lnTo>
                  <a:lnTo>
                    <a:pt x="130" y="152"/>
                  </a:lnTo>
                  <a:lnTo>
                    <a:pt x="132" y="138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18" y="120"/>
                  </a:lnTo>
                  <a:lnTo>
                    <a:pt x="104" y="122"/>
                  </a:lnTo>
                  <a:lnTo>
                    <a:pt x="92" y="124"/>
                  </a:lnTo>
                  <a:lnTo>
                    <a:pt x="82" y="128"/>
                  </a:lnTo>
                  <a:lnTo>
                    <a:pt x="74" y="134"/>
                  </a:lnTo>
                  <a:lnTo>
                    <a:pt x="68" y="140"/>
                  </a:lnTo>
                  <a:lnTo>
                    <a:pt x="64" y="148"/>
                  </a:lnTo>
                  <a:lnTo>
                    <a:pt x="62" y="156"/>
                  </a:lnTo>
                  <a:lnTo>
                    <a:pt x="62" y="156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 userDrawn="1"/>
          </p:nvSpPr>
          <p:spPr bwMode="auto">
            <a:xfrm>
              <a:off x="4715" y="2047"/>
              <a:ext cx="208" cy="233"/>
            </a:xfrm>
            <a:custGeom>
              <a:avLst/>
              <a:gdLst/>
              <a:ahLst/>
              <a:cxnLst>
                <a:cxn ang="0">
                  <a:pos x="62" y="134"/>
                </a:cxn>
                <a:cxn ang="0">
                  <a:pos x="64" y="158"/>
                </a:cxn>
                <a:cxn ang="0">
                  <a:pos x="72" y="176"/>
                </a:cxn>
                <a:cxn ang="0">
                  <a:pos x="90" y="190"/>
                </a:cxn>
                <a:cxn ang="0">
                  <a:pos x="106" y="192"/>
                </a:cxn>
                <a:cxn ang="0">
                  <a:pos x="128" y="186"/>
                </a:cxn>
                <a:cxn ang="0">
                  <a:pos x="138" y="176"/>
                </a:cxn>
                <a:cxn ang="0">
                  <a:pos x="144" y="162"/>
                </a:cxn>
                <a:cxn ang="0">
                  <a:pos x="202" y="162"/>
                </a:cxn>
                <a:cxn ang="0">
                  <a:pos x="198" y="182"/>
                </a:cxn>
                <a:cxn ang="0">
                  <a:pos x="182" y="208"/>
                </a:cxn>
                <a:cxn ang="0">
                  <a:pos x="174" y="214"/>
                </a:cxn>
                <a:cxn ang="0">
                  <a:pos x="150" y="228"/>
                </a:cxn>
                <a:cxn ang="0">
                  <a:pos x="104" y="234"/>
                </a:cxn>
                <a:cxn ang="0">
                  <a:pos x="88" y="234"/>
                </a:cxn>
                <a:cxn ang="0">
                  <a:pos x="58" y="226"/>
                </a:cxn>
                <a:cxn ang="0">
                  <a:pos x="38" y="216"/>
                </a:cxn>
                <a:cxn ang="0">
                  <a:pos x="28" y="208"/>
                </a:cxn>
                <a:cxn ang="0">
                  <a:pos x="16" y="190"/>
                </a:cxn>
                <a:cxn ang="0">
                  <a:pos x="2" y="148"/>
                </a:cxn>
                <a:cxn ang="0">
                  <a:pos x="0" y="122"/>
                </a:cxn>
                <a:cxn ang="0">
                  <a:pos x="4" y="80"/>
                </a:cxn>
                <a:cxn ang="0">
                  <a:pos x="14" y="54"/>
                </a:cxn>
                <a:cxn ang="0">
                  <a:pos x="32" y="30"/>
                </a:cxn>
                <a:cxn ang="0">
                  <a:pos x="46" y="18"/>
                </a:cxn>
                <a:cxn ang="0">
                  <a:pos x="74" y="6"/>
                </a:cxn>
                <a:cxn ang="0">
                  <a:pos x="106" y="0"/>
                </a:cxn>
                <a:cxn ang="0">
                  <a:pos x="118" y="2"/>
                </a:cxn>
                <a:cxn ang="0">
                  <a:pos x="142" y="6"/>
                </a:cxn>
                <a:cxn ang="0">
                  <a:pos x="166" y="18"/>
                </a:cxn>
                <a:cxn ang="0">
                  <a:pos x="186" y="40"/>
                </a:cxn>
                <a:cxn ang="0">
                  <a:pos x="194" y="54"/>
                </a:cxn>
                <a:cxn ang="0">
                  <a:pos x="202" y="76"/>
                </a:cxn>
                <a:cxn ang="0">
                  <a:pos x="208" y="118"/>
                </a:cxn>
                <a:cxn ang="0">
                  <a:pos x="62" y="134"/>
                </a:cxn>
                <a:cxn ang="0">
                  <a:pos x="142" y="94"/>
                </a:cxn>
                <a:cxn ang="0">
                  <a:pos x="140" y="74"/>
                </a:cxn>
                <a:cxn ang="0">
                  <a:pos x="132" y="58"/>
                </a:cxn>
                <a:cxn ang="0">
                  <a:pos x="116" y="46"/>
                </a:cxn>
                <a:cxn ang="0">
                  <a:pos x="104" y="44"/>
                </a:cxn>
                <a:cxn ang="0">
                  <a:pos x="86" y="48"/>
                </a:cxn>
                <a:cxn ang="0">
                  <a:pos x="74" y="60"/>
                </a:cxn>
                <a:cxn ang="0">
                  <a:pos x="66" y="74"/>
                </a:cxn>
                <a:cxn ang="0">
                  <a:pos x="142" y="94"/>
                </a:cxn>
              </a:cxnLst>
              <a:rect l="0" t="0" r="r" b="b"/>
              <a:pathLst>
                <a:path w="208" h="234">
                  <a:moveTo>
                    <a:pt x="62" y="134"/>
                  </a:moveTo>
                  <a:lnTo>
                    <a:pt x="62" y="134"/>
                  </a:lnTo>
                  <a:lnTo>
                    <a:pt x="62" y="148"/>
                  </a:lnTo>
                  <a:lnTo>
                    <a:pt x="64" y="158"/>
                  </a:lnTo>
                  <a:lnTo>
                    <a:pt x="66" y="168"/>
                  </a:lnTo>
                  <a:lnTo>
                    <a:pt x="72" y="176"/>
                  </a:lnTo>
                  <a:lnTo>
                    <a:pt x="80" y="184"/>
                  </a:lnTo>
                  <a:lnTo>
                    <a:pt x="90" y="190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18" y="190"/>
                  </a:lnTo>
                  <a:lnTo>
                    <a:pt x="128" y="186"/>
                  </a:lnTo>
                  <a:lnTo>
                    <a:pt x="134" y="182"/>
                  </a:lnTo>
                  <a:lnTo>
                    <a:pt x="138" y="176"/>
                  </a:lnTo>
                  <a:lnTo>
                    <a:pt x="140" y="170"/>
                  </a:lnTo>
                  <a:lnTo>
                    <a:pt x="144" y="162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0" y="170"/>
                  </a:lnTo>
                  <a:lnTo>
                    <a:pt x="198" y="182"/>
                  </a:lnTo>
                  <a:lnTo>
                    <a:pt x="192" y="194"/>
                  </a:lnTo>
                  <a:lnTo>
                    <a:pt x="182" y="208"/>
                  </a:lnTo>
                  <a:lnTo>
                    <a:pt x="182" y="208"/>
                  </a:lnTo>
                  <a:lnTo>
                    <a:pt x="174" y="214"/>
                  </a:lnTo>
                  <a:lnTo>
                    <a:pt x="168" y="220"/>
                  </a:lnTo>
                  <a:lnTo>
                    <a:pt x="150" y="228"/>
                  </a:lnTo>
                  <a:lnTo>
                    <a:pt x="128" y="232"/>
                  </a:lnTo>
                  <a:lnTo>
                    <a:pt x="104" y="234"/>
                  </a:lnTo>
                  <a:lnTo>
                    <a:pt x="104" y="234"/>
                  </a:lnTo>
                  <a:lnTo>
                    <a:pt x="88" y="234"/>
                  </a:lnTo>
                  <a:lnTo>
                    <a:pt x="68" y="230"/>
                  </a:lnTo>
                  <a:lnTo>
                    <a:pt x="58" y="226"/>
                  </a:lnTo>
                  <a:lnTo>
                    <a:pt x="46" y="222"/>
                  </a:lnTo>
                  <a:lnTo>
                    <a:pt x="38" y="21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20" y="198"/>
                  </a:lnTo>
                  <a:lnTo>
                    <a:pt x="16" y="190"/>
                  </a:lnTo>
                  <a:lnTo>
                    <a:pt x="6" y="170"/>
                  </a:lnTo>
                  <a:lnTo>
                    <a:pt x="2" y="14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94"/>
                  </a:lnTo>
                  <a:lnTo>
                    <a:pt x="4" y="80"/>
                  </a:lnTo>
                  <a:lnTo>
                    <a:pt x="8" y="66"/>
                  </a:lnTo>
                  <a:lnTo>
                    <a:pt x="14" y="54"/>
                  </a:lnTo>
                  <a:lnTo>
                    <a:pt x="22" y="40"/>
                  </a:lnTo>
                  <a:lnTo>
                    <a:pt x="32" y="3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8" y="12"/>
                  </a:lnTo>
                  <a:lnTo>
                    <a:pt x="74" y="6"/>
                  </a:lnTo>
                  <a:lnTo>
                    <a:pt x="9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8" y="2"/>
                  </a:lnTo>
                  <a:lnTo>
                    <a:pt x="130" y="4"/>
                  </a:lnTo>
                  <a:lnTo>
                    <a:pt x="142" y="6"/>
                  </a:lnTo>
                  <a:lnTo>
                    <a:pt x="154" y="12"/>
                  </a:lnTo>
                  <a:lnTo>
                    <a:pt x="166" y="18"/>
                  </a:lnTo>
                  <a:lnTo>
                    <a:pt x="176" y="28"/>
                  </a:lnTo>
                  <a:lnTo>
                    <a:pt x="186" y="40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200" y="64"/>
                  </a:lnTo>
                  <a:lnTo>
                    <a:pt x="202" y="76"/>
                  </a:lnTo>
                  <a:lnTo>
                    <a:pt x="206" y="98"/>
                  </a:lnTo>
                  <a:lnTo>
                    <a:pt x="208" y="118"/>
                  </a:lnTo>
                  <a:lnTo>
                    <a:pt x="208" y="134"/>
                  </a:lnTo>
                  <a:lnTo>
                    <a:pt x="62" y="134"/>
                  </a:lnTo>
                  <a:close/>
                  <a:moveTo>
                    <a:pt x="142" y="94"/>
                  </a:moveTo>
                  <a:lnTo>
                    <a:pt x="142" y="94"/>
                  </a:lnTo>
                  <a:lnTo>
                    <a:pt x="142" y="82"/>
                  </a:lnTo>
                  <a:lnTo>
                    <a:pt x="140" y="74"/>
                  </a:lnTo>
                  <a:lnTo>
                    <a:pt x="138" y="64"/>
                  </a:lnTo>
                  <a:lnTo>
                    <a:pt x="132" y="58"/>
                  </a:lnTo>
                  <a:lnTo>
                    <a:pt x="126" y="50"/>
                  </a:lnTo>
                  <a:lnTo>
                    <a:pt x="116" y="46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94" y="46"/>
                  </a:lnTo>
                  <a:lnTo>
                    <a:pt x="86" y="48"/>
                  </a:lnTo>
                  <a:lnTo>
                    <a:pt x="80" y="52"/>
                  </a:lnTo>
                  <a:lnTo>
                    <a:pt x="74" y="60"/>
                  </a:lnTo>
                  <a:lnTo>
                    <a:pt x="70" y="66"/>
                  </a:lnTo>
                  <a:lnTo>
                    <a:pt x="66" y="74"/>
                  </a:lnTo>
                  <a:lnTo>
                    <a:pt x="64" y="94"/>
                  </a:lnTo>
                  <a:lnTo>
                    <a:pt x="142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>
              <a:off x="4923" y="1983"/>
              <a:ext cx="157" cy="286"/>
            </a:xfrm>
            <a:custGeom>
              <a:avLst/>
              <a:gdLst/>
              <a:ahLst/>
              <a:cxnLst>
                <a:cxn ang="0">
                  <a:pos x="156" y="280"/>
                </a:cxn>
                <a:cxn ang="0">
                  <a:pos x="156" y="280"/>
                </a:cxn>
                <a:cxn ang="0">
                  <a:pos x="128" y="284"/>
                </a:cxn>
                <a:cxn ang="0">
                  <a:pos x="106" y="286"/>
                </a:cxn>
                <a:cxn ang="0">
                  <a:pos x="106" y="286"/>
                </a:cxn>
                <a:cxn ang="0">
                  <a:pos x="86" y="284"/>
                </a:cxn>
                <a:cxn ang="0">
                  <a:pos x="70" y="280"/>
                </a:cxn>
                <a:cxn ang="0">
                  <a:pos x="58" y="272"/>
                </a:cxn>
                <a:cxn ang="0">
                  <a:pos x="50" y="264"/>
                </a:cxn>
                <a:cxn ang="0">
                  <a:pos x="46" y="254"/>
                </a:cxn>
                <a:cxn ang="0">
                  <a:pos x="42" y="244"/>
                </a:cxn>
                <a:cxn ang="0">
                  <a:pos x="42" y="228"/>
                </a:cxn>
                <a:cxn ang="0">
                  <a:pos x="42" y="108"/>
                </a:cxn>
                <a:cxn ang="0">
                  <a:pos x="0" y="108"/>
                </a:cxn>
                <a:cxn ang="0">
                  <a:pos x="0" y="66"/>
                </a:cxn>
                <a:cxn ang="0">
                  <a:pos x="42" y="66"/>
                </a:cxn>
                <a:cxn ang="0">
                  <a:pos x="42" y="22"/>
                </a:cxn>
                <a:cxn ang="0">
                  <a:pos x="106" y="0"/>
                </a:cxn>
                <a:cxn ang="0">
                  <a:pos x="106" y="66"/>
                </a:cxn>
                <a:cxn ang="0">
                  <a:pos x="158" y="66"/>
                </a:cxn>
                <a:cxn ang="0">
                  <a:pos x="158" y="108"/>
                </a:cxn>
                <a:cxn ang="0">
                  <a:pos x="106" y="108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106" y="220"/>
                </a:cxn>
                <a:cxn ang="0">
                  <a:pos x="108" y="226"/>
                </a:cxn>
                <a:cxn ang="0">
                  <a:pos x="110" y="230"/>
                </a:cxn>
                <a:cxn ang="0">
                  <a:pos x="112" y="234"/>
                </a:cxn>
                <a:cxn ang="0">
                  <a:pos x="118" y="236"/>
                </a:cxn>
                <a:cxn ang="0">
                  <a:pos x="124" y="238"/>
                </a:cxn>
                <a:cxn ang="0">
                  <a:pos x="134" y="238"/>
                </a:cxn>
                <a:cxn ang="0">
                  <a:pos x="134" y="238"/>
                </a:cxn>
                <a:cxn ang="0">
                  <a:pos x="156" y="238"/>
                </a:cxn>
                <a:cxn ang="0">
                  <a:pos x="156" y="280"/>
                </a:cxn>
              </a:cxnLst>
              <a:rect l="0" t="0" r="r" b="b"/>
              <a:pathLst>
                <a:path w="158" h="286">
                  <a:moveTo>
                    <a:pt x="156" y="280"/>
                  </a:moveTo>
                  <a:lnTo>
                    <a:pt x="156" y="280"/>
                  </a:lnTo>
                  <a:lnTo>
                    <a:pt x="128" y="284"/>
                  </a:lnTo>
                  <a:lnTo>
                    <a:pt x="106" y="286"/>
                  </a:lnTo>
                  <a:lnTo>
                    <a:pt x="106" y="286"/>
                  </a:lnTo>
                  <a:lnTo>
                    <a:pt x="86" y="284"/>
                  </a:lnTo>
                  <a:lnTo>
                    <a:pt x="70" y="280"/>
                  </a:lnTo>
                  <a:lnTo>
                    <a:pt x="58" y="272"/>
                  </a:lnTo>
                  <a:lnTo>
                    <a:pt x="50" y="264"/>
                  </a:lnTo>
                  <a:lnTo>
                    <a:pt x="46" y="254"/>
                  </a:lnTo>
                  <a:lnTo>
                    <a:pt x="42" y="244"/>
                  </a:lnTo>
                  <a:lnTo>
                    <a:pt x="42" y="228"/>
                  </a:lnTo>
                  <a:lnTo>
                    <a:pt x="42" y="108"/>
                  </a:lnTo>
                  <a:lnTo>
                    <a:pt x="0" y="108"/>
                  </a:lnTo>
                  <a:lnTo>
                    <a:pt x="0" y="66"/>
                  </a:lnTo>
                  <a:lnTo>
                    <a:pt x="42" y="66"/>
                  </a:lnTo>
                  <a:lnTo>
                    <a:pt x="42" y="22"/>
                  </a:lnTo>
                  <a:lnTo>
                    <a:pt x="106" y="0"/>
                  </a:lnTo>
                  <a:lnTo>
                    <a:pt x="106" y="66"/>
                  </a:lnTo>
                  <a:lnTo>
                    <a:pt x="158" y="66"/>
                  </a:lnTo>
                  <a:lnTo>
                    <a:pt x="158" y="108"/>
                  </a:lnTo>
                  <a:lnTo>
                    <a:pt x="106" y="108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6" y="220"/>
                  </a:lnTo>
                  <a:lnTo>
                    <a:pt x="108" y="226"/>
                  </a:lnTo>
                  <a:lnTo>
                    <a:pt x="110" y="230"/>
                  </a:lnTo>
                  <a:lnTo>
                    <a:pt x="112" y="234"/>
                  </a:lnTo>
                  <a:lnTo>
                    <a:pt x="118" y="236"/>
                  </a:lnTo>
                  <a:lnTo>
                    <a:pt x="124" y="238"/>
                  </a:lnTo>
                  <a:lnTo>
                    <a:pt x="134" y="238"/>
                  </a:lnTo>
                  <a:lnTo>
                    <a:pt x="134" y="238"/>
                  </a:lnTo>
                  <a:lnTo>
                    <a:pt x="156" y="238"/>
                  </a:lnTo>
                  <a:lnTo>
                    <a:pt x="156" y="280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 userDrawn="1"/>
          </p:nvSpPr>
          <p:spPr bwMode="auto">
            <a:xfrm>
              <a:off x="5109" y="2216"/>
              <a:ext cx="53" cy="57"/>
            </a:xfrm>
            <a:prstGeom prst="rect">
              <a:avLst/>
            </a:prstGeom>
            <a:solidFill>
              <a:srgbClr val="7FA3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32" name="Freeform 29"/>
            <p:cNvSpPr>
              <a:spLocks noEditPoints="1"/>
            </p:cNvSpPr>
            <p:nvPr userDrawn="1"/>
          </p:nvSpPr>
          <p:spPr bwMode="auto">
            <a:xfrm>
              <a:off x="5198" y="1961"/>
              <a:ext cx="224" cy="316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22" y="276"/>
                </a:cxn>
                <a:cxn ang="0">
                  <a:pos x="158" y="312"/>
                </a:cxn>
                <a:cxn ang="0">
                  <a:pos x="158" y="280"/>
                </a:cxn>
                <a:cxn ang="0">
                  <a:pos x="144" y="298"/>
                </a:cxn>
                <a:cxn ang="0">
                  <a:pos x="136" y="306"/>
                </a:cxn>
                <a:cxn ang="0">
                  <a:pos x="112" y="314"/>
                </a:cxn>
                <a:cxn ang="0">
                  <a:pos x="92" y="316"/>
                </a:cxn>
                <a:cxn ang="0">
                  <a:pos x="72" y="314"/>
                </a:cxn>
                <a:cxn ang="0">
                  <a:pos x="38" y="300"/>
                </a:cxn>
                <a:cxn ang="0">
                  <a:pos x="14" y="272"/>
                </a:cxn>
                <a:cxn ang="0">
                  <a:pos x="2" y="232"/>
                </a:cxn>
                <a:cxn ang="0">
                  <a:pos x="0" y="208"/>
                </a:cxn>
                <a:cxn ang="0">
                  <a:pos x="6" y="160"/>
                </a:cxn>
                <a:cxn ang="0">
                  <a:pos x="26" y="122"/>
                </a:cxn>
                <a:cxn ang="0">
                  <a:pos x="58" y="100"/>
                </a:cxn>
                <a:cxn ang="0">
                  <a:pos x="96" y="90"/>
                </a:cxn>
                <a:cxn ang="0">
                  <a:pos x="110" y="92"/>
                </a:cxn>
                <a:cxn ang="0">
                  <a:pos x="132" y="98"/>
                </a:cxn>
                <a:cxn ang="0">
                  <a:pos x="152" y="112"/>
                </a:cxn>
                <a:cxn ang="0">
                  <a:pos x="158" y="0"/>
                </a:cxn>
                <a:cxn ang="0">
                  <a:pos x="108" y="274"/>
                </a:cxn>
                <a:cxn ang="0">
                  <a:pos x="134" y="268"/>
                </a:cxn>
                <a:cxn ang="0">
                  <a:pos x="150" y="250"/>
                </a:cxn>
                <a:cxn ang="0">
                  <a:pos x="156" y="236"/>
                </a:cxn>
                <a:cxn ang="0">
                  <a:pos x="160" y="198"/>
                </a:cxn>
                <a:cxn ang="0">
                  <a:pos x="158" y="184"/>
                </a:cxn>
                <a:cxn ang="0">
                  <a:pos x="152" y="160"/>
                </a:cxn>
                <a:cxn ang="0">
                  <a:pos x="140" y="142"/>
                </a:cxn>
                <a:cxn ang="0">
                  <a:pos x="122" y="134"/>
                </a:cxn>
                <a:cxn ang="0">
                  <a:pos x="112" y="132"/>
                </a:cxn>
                <a:cxn ang="0">
                  <a:pos x="98" y="136"/>
                </a:cxn>
                <a:cxn ang="0">
                  <a:pos x="78" y="150"/>
                </a:cxn>
                <a:cxn ang="0">
                  <a:pos x="68" y="174"/>
                </a:cxn>
                <a:cxn ang="0">
                  <a:pos x="64" y="206"/>
                </a:cxn>
                <a:cxn ang="0">
                  <a:pos x="66" y="220"/>
                </a:cxn>
                <a:cxn ang="0">
                  <a:pos x="70" y="244"/>
                </a:cxn>
                <a:cxn ang="0">
                  <a:pos x="80" y="262"/>
                </a:cxn>
                <a:cxn ang="0">
                  <a:pos x="98" y="274"/>
                </a:cxn>
                <a:cxn ang="0">
                  <a:pos x="108" y="274"/>
                </a:cxn>
              </a:cxnLst>
              <a:rect l="0" t="0" r="r" b="b"/>
              <a:pathLst>
                <a:path w="224" h="316">
                  <a:moveTo>
                    <a:pt x="158" y="0"/>
                  </a:moveTo>
                  <a:lnTo>
                    <a:pt x="222" y="0"/>
                  </a:lnTo>
                  <a:lnTo>
                    <a:pt x="222" y="276"/>
                  </a:lnTo>
                  <a:lnTo>
                    <a:pt x="222" y="276"/>
                  </a:lnTo>
                  <a:lnTo>
                    <a:pt x="224" y="312"/>
                  </a:lnTo>
                  <a:lnTo>
                    <a:pt x="158" y="312"/>
                  </a:lnTo>
                  <a:lnTo>
                    <a:pt x="158" y="280"/>
                  </a:lnTo>
                  <a:lnTo>
                    <a:pt x="158" y="280"/>
                  </a:lnTo>
                  <a:lnTo>
                    <a:pt x="150" y="292"/>
                  </a:lnTo>
                  <a:lnTo>
                    <a:pt x="144" y="298"/>
                  </a:lnTo>
                  <a:lnTo>
                    <a:pt x="136" y="306"/>
                  </a:lnTo>
                  <a:lnTo>
                    <a:pt x="136" y="306"/>
                  </a:lnTo>
                  <a:lnTo>
                    <a:pt x="124" y="312"/>
                  </a:lnTo>
                  <a:lnTo>
                    <a:pt x="112" y="314"/>
                  </a:lnTo>
                  <a:lnTo>
                    <a:pt x="102" y="316"/>
                  </a:lnTo>
                  <a:lnTo>
                    <a:pt x="92" y="316"/>
                  </a:lnTo>
                  <a:lnTo>
                    <a:pt x="92" y="316"/>
                  </a:lnTo>
                  <a:lnTo>
                    <a:pt x="72" y="314"/>
                  </a:lnTo>
                  <a:lnTo>
                    <a:pt x="54" y="310"/>
                  </a:lnTo>
                  <a:lnTo>
                    <a:pt x="38" y="300"/>
                  </a:lnTo>
                  <a:lnTo>
                    <a:pt x="24" y="288"/>
                  </a:lnTo>
                  <a:lnTo>
                    <a:pt x="14" y="272"/>
                  </a:lnTo>
                  <a:lnTo>
                    <a:pt x="6" y="254"/>
                  </a:lnTo>
                  <a:lnTo>
                    <a:pt x="2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182"/>
                  </a:lnTo>
                  <a:lnTo>
                    <a:pt x="6" y="160"/>
                  </a:lnTo>
                  <a:lnTo>
                    <a:pt x="16" y="140"/>
                  </a:lnTo>
                  <a:lnTo>
                    <a:pt x="26" y="122"/>
                  </a:lnTo>
                  <a:lnTo>
                    <a:pt x="40" y="108"/>
                  </a:lnTo>
                  <a:lnTo>
                    <a:pt x="58" y="100"/>
                  </a:lnTo>
                  <a:lnTo>
                    <a:pt x="76" y="9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110" y="92"/>
                  </a:lnTo>
                  <a:lnTo>
                    <a:pt x="122" y="94"/>
                  </a:lnTo>
                  <a:lnTo>
                    <a:pt x="132" y="98"/>
                  </a:lnTo>
                  <a:lnTo>
                    <a:pt x="140" y="102"/>
                  </a:lnTo>
                  <a:lnTo>
                    <a:pt x="152" y="112"/>
                  </a:lnTo>
                  <a:lnTo>
                    <a:pt x="158" y="120"/>
                  </a:lnTo>
                  <a:lnTo>
                    <a:pt x="158" y="0"/>
                  </a:lnTo>
                  <a:close/>
                  <a:moveTo>
                    <a:pt x="108" y="274"/>
                  </a:moveTo>
                  <a:lnTo>
                    <a:pt x="108" y="274"/>
                  </a:lnTo>
                  <a:lnTo>
                    <a:pt x="122" y="272"/>
                  </a:lnTo>
                  <a:lnTo>
                    <a:pt x="134" y="268"/>
                  </a:lnTo>
                  <a:lnTo>
                    <a:pt x="142" y="260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56" y="236"/>
                  </a:lnTo>
                  <a:lnTo>
                    <a:pt x="158" y="222"/>
                  </a:lnTo>
                  <a:lnTo>
                    <a:pt x="160" y="198"/>
                  </a:lnTo>
                  <a:lnTo>
                    <a:pt x="160" y="198"/>
                  </a:lnTo>
                  <a:lnTo>
                    <a:pt x="158" y="184"/>
                  </a:lnTo>
                  <a:lnTo>
                    <a:pt x="156" y="170"/>
                  </a:lnTo>
                  <a:lnTo>
                    <a:pt x="152" y="160"/>
                  </a:lnTo>
                  <a:lnTo>
                    <a:pt x="146" y="150"/>
                  </a:lnTo>
                  <a:lnTo>
                    <a:pt x="140" y="142"/>
                  </a:lnTo>
                  <a:lnTo>
                    <a:pt x="132" y="138"/>
                  </a:lnTo>
                  <a:lnTo>
                    <a:pt x="122" y="134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04" y="134"/>
                  </a:lnTo>
                  <a:lnTo>
                    <a:pt x="98" y="136"/>
                  </a:lnTo>
                  <a:lnTo>
                    <a:pt x="86" y="142"/>
                  </a:lnTo>
                  <a:lnTo>
                    <a:pt x="78" y="150"/>
                  </a:lnTo>
                  <a:lnTo>
                    <a:pt x="72" y="162"/>
                  </a:lnTo>
                  <a:lnTo>
                    <a:pt x="68" y="174"/>
                  </a:lnTo>
                  <a:lnTo>
                    <a:pt x="66" y="186"/>
                  </a:lnTo>
                  <a:lnTo>
                    <a:pt x="64" y="206"/>
                  </a:lnTo>
                  <a:lnTo>
                    <a:pt x="64" y="206"/>
                  </a:lnTo>
                  <a:lnTo>
                    <a:pt x="66" y="220"/>
                  </a:lnTo>
                  <a:lnTo>
                    <a:pt x="68" y="232"/>
                  </a:lnTo>
                  <a:lnTo>
                    <a:pt x="70" y="244"/>
                  </a:lnTo>
                  <a:lnTo>
                    <a:pt x="74" y="254"/>
                  </a:lnTo>
                  <a:lnTo>
                    <a:pt x="80" y="262"/>
                  </a:lnTo>
                  <a:lnTo>
                    <a:pt x="88" y="270"/>
                  </a:lnTo>
                  <a:lnTo>
                    <a:pt x="98" y="274"/>
                  </a:lnTo>
                  <a:lnTo>
                    <a:pt x="108" y="274"/>
                  </a:lnTo>
                  <a:lnTo>
                    <a:pt x="108" y="27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33" name="Freeform 30"/>
            <p:cNvSpPr>
              <a:spLocks noEditPoints="1"/>
            </p:cNvSpPr>
            <p:nvPr userDrawn="1"/>
          </p:nvSpPr>
          <p:spPr bwMode="auto">
            <a:xfrm>
              <a:off x="5451" y="2047"/>
              <a:ext cx="208" cy="233"/>
            </a:xfrm>
            <a:custGeom>
              <a:avLst/>
              <a:gdLst/>
              <a:ahLst/>
              <a:cxnLst>
                <a:cxn ang="0">
                  <a:pos x="60" y="134"/>
                </a:cxn>
                <a:cxn ang="0">
                  <a:pos x="62" y="158"/>
                </a:cxn>
                <a:cxn ang="0">
                  <a:pos x="72" y="176"/>
                </a:cxn>
                <a:cxn ang="0">
                  <a:pos x="90" y="190"/>
                </a:cxn>
                <a:cxn ang="0">
                  <a:pos x="104" y="192"/>
                </a:cxn>
                <a:cxn ang="0">
                  <a:pos x="128" y="186"/>
                </a:cxn>
                <a:cxn ang="0">
                  <a:pos x="136" y="176"/>
                </a:cxn>
                <a:cxn ang="0">
                  <a:pos x="142" y="162"/>
                </a:cxn>
                <a:cxn ang="0">
                  <a:pos x="202" y="162"/>
                </a:cxn>
                <a:cxn ang="0">
                  <a:pos x="198" y="182"/>
                </a:cxn>
                <a:cxn ang="0">
                  <a:pos x="180" y="208"/>
                </a:cxn>
                <a:cxn ang="0">
                  <a:pos x="174" y="214"/>
                </a:cxn>
                <a:cxn ang="0">
                  <a:pos x="148" y="228"/>
                </a:cxn>
                <a:cxn ang="0">
                  <a:pos x="104" y="234"/>
                </a:cxn>
                <a:cxn ang="0">
                  <a:pos x="88" y="234"/>
                </a:cxn>
                <a:cxn ang="0">
                  <a:pos x="56" y="226"/>
                </a:cxn>
                <a:cxn ang="0">
                  <a:pos x="36" y="216"/>
                </a:cxn>
                <a:cxn ang="0">
                  <a:pos x="28" y="208"/>
                </a:cxn>
                <a:cxn ang="0">
                  <a:pos x="14" y="190"/>
                </a:cxn>
                <a:cxn ang="0">
                  <a:pos x="0" y="148"/>
                </a:cxn>
                <a:cxn ang="0">
                  <a:pos x="0" y="122"/>
                </a:cxn>
                <a:cxn ang="0">
                  <a:pos x="4" y="80"/>
                </a:cxn>
                <a:cxn ang="0">
                  <a:pos x="14" y="54"/>
                </a:cxn>
                <a:cxn ang="0">
                  <a:pos x="32" y="30"/>
                </a:cxn>
                <a:cxn ang="0">
                  <a:pos x="44" y="18"/>
                </a:cxn>
                <a:cxn ang="0">
                  <a:pos x="72" y="6"/>
                </a:cxn>
                <a:cxn ang="0">
                  <a:pos x="106" y="0"/>
                </a:cxn>
                <a:cxn ang="0">
                  <a:pos x="118" y="2"/>
                </a:cxn>
                <a:cxn ang="0">
                  <a:pos x="142" y="6"/>
                </a:cxn>
                <a:cxn ang="0">
                  <a:pos x="166" y="18"/>
                </a:cxn>
                <a:cxn ang="0">
                  <a:pos x="186" y="40"/>
                </a:cxn>
                <a:cxn ang="0">
                  <a:pos x="194" y="54"/>
                </a:cxn>
                <a:cxn ang="0">
                  <a:pos x="202" y="76"/>
                </a:cxn>
                <a:cxn ang="0">
                  <a:pos x="208" y="118"/>
                </a:cxn>
                <a:cxn ang="0">
                  <a:pos x="60" y="134"/>
                </a:cxn>
                <a:cxn ang="0">
                  <a:pos x="142" y="94"/>
                </a:cxn>
                <a:cxn ang="0">
                  <a:pos x="140" y="74"/>
                </a:cxn>
                <a:cxn ang="0">
                  <a:pos x="132" y="58"/>
                </a:cxn>
                <a:cxn ang="0">
                  <a:pos x="116" y="46"/>
                </a:cxn>
                <a:cxn ang="0">
                  <a:pos x="104" y="44"/>
                </a:cxn>
                <a:cxn ang="0">
                  <a:pos x="86" y="48"/>
                </a:cxn>
                <a:cxn ang="0">
                  <a:pos x="74" y="60"/>
                </a:cxn>
                <a:cxn ang="0">
                  <a:pos x="66" y="74"/>
                </a:cxn>
                <a:cxn ang="0">
                  <a:pos x="142" y="94"/>
                </a:cxn>
              </a:cxnLst>
              <a:rect l="0" t="0" r="r" b="b"/>
              <a:pathLst>
                <a:path w="208" h="234">
                  <a:moveTo>
                    <a:pt x="60" y="134"/>
                  </a:moveTo>
                  <a:lnTo>
                    <a:pt x="60" y="134"/>
                  </a:lnTo>
                  <a:lnTo>
                    <a:pt x="62" y="148"/>
                  </a:lnTo>
                  <a:lnTo>
                    <a:pt x="62" y="158"/>
                  </a:lnTo>
                  <a:lnTo>
                    <a:pt x="66" y="168"/>
                  </a:lnTo>
                  <a:lnTo>
                    <a:pt x="72" y="176"/>
                  </a:lnTo>
                  <a:lnTo>
                    <a:pt x="80" y="184"/>
                  </a:lnTo>
                  <a:lnTo>
                    <a:pt x="90" y="190"/>
                  </a:lnTo>
                  <a:lnTo>
                    <a:pt x="104" y="192"/>
                  </a:lnTo>
                  <a:lnTo>
                    <a:pt x="104" y="192"/>
                  </a:lnTo>
                  <a:lnTo>
                    <a:pt x="116" y="190"/>
                  </a:lnTo>
                  <a:lnTo>
                    <a:pt x="128" y="186"/>
                  </a:lnTo>
                  <a:lnTo>
                    <a:pt x="132" y="182"/>
                  </a:lnTo>
                  <a:lnTo>
                    <a:pt x="136" y="176"/>
                  </a:lnTo>
                  <a:lnTo>
                    <a:pt x="140" y="170"/>
                  </a:lnTo>
                  <a:lnTo>
                    <a:pt x="142" y="162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0" y="170"/>
                  </a:lnTo>
                  <a:lnTo>
                    <a:pt x="198" y="182"/>
                  </a:lnTo>
                  <a:lnTo>
                    <a:pt x="192" y="194"/>
                  </a:lnTo>
                  <a:lnTo>
                    <a:pt x="180" y="208"/>
                  </a:lnTo>
                  <a:lnTo>
                    <a:pt x="180" y="208"/>
                  </a:lnTo>
                  <a:lnTo>
                    <a:pt x="174" y="214"/>
                  </a:lnTo>
                  <a:lnTo>
                    <a:pt x="166" y="220"/>
                  </a:lnTo>
                  <a:lnTo>
                    <a:pt x="148" y="228"/>
                  </a:lnTo>
                  <a:lnTo>
                    <a:pt x="128" y="232"/>
                  </a:lnTo>
                  <a:lnTo>
                    <a:pt x="104" y="234"/>
                  </a:lnTo>
                  <a:lnTo>
                    <a:pt x="104" y="234"/>
                  </a:lnTo>
                  <a:lnTo>
                    <a:pt x="88" y="234"/>
                  </a:lnTo>
                  <a:lnTo>
                    <a:pt x="68" y="230"/>
                  </a:lnTo>
                  <a:lnTo>
                    <a:pt x="56" y="226"/>
                  </a:lnTo>
                  <a:lnTo>
                    <a:pt x="46" y="222"/>
                  </a:lnTo>
                  <a:lnTo>
                    <a:pt x="36" y="21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20" y="198"/>
                  </a:lnTo>
                  <a:lnTo>
                    <a:pt x="14" y="190"/>
                  </a:lnTo>
                  <a:lnTo>
                    <a:pt x="6" y="170"/>
                  </a:lnTo>
                  <a:lnTo>
                    <a:pt x="0" y="14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94"/>
                  </a:lnTo>
                  <a:lnTo>
                    <a:pt x="4" y="80"/>
                  </a:lnTo>
                  <a:lnTo>
                    <a:pt x="8" y="66"/>
                  </a:lnTo>
                  <a:lnTo>
                    <a:pt x="14" y="54"/>
                  </a:lnTo>
                  <a:lnTo>
                    <a:pt x="22" y="40"/>
                  </a:lnTo>
                  <a:lnTo>
                    <a:pt x="32" y="3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8" y="12"/>
                  </a:lnTo>
                  <a:lnTo>
                    <a:pt x="72" y="6"/>
                  </a:lnTo>
                  <a:lnTo>
                    <a:pt x="88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8" y="2"/>
                  </a:lnTo>
                  <a:lnTo>
                    <a:pt x="130" y="4"/>
                  </a:lnTo>
                  <a:lnTo>
                    <a:pt x="142" y="6"/>
                  </a:lnTo>
                  <a:lnTo>
                    <a:pt x="154" y="12"/>
                  </a:lnTo>
                  <a:lnTo>
                    <a:pt x="166" y="18"/>
                  </a:lnTo>
                  <a:lnTo>
                    <a:pt x="176" y="28"/>
                  </a:lnTo>
                  <a:lnTo>
                    <a:pt x="186" y="40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98" y="64"/>
                  </a:lnTo>
                  <a:lnTo>
                    <a:pt x="202" y="76"/>
                  </a:lnTo>
                  <a:lnTo>
                    <a:pt x="206" y="98"/>
                  </a:lnTo>
                  <a:lnTo>
                    <a:pt x="208" y="118"/>
                  </a:lnTo>
                  <a:lnTo>
                    <a:pt x="206" y="134"/>
                  </a:lnTo>
                  <a:lnTo>
                    <a:pt x="60" y="134"/>
                  </a:lnTo>
                  <a:close/>
                  <a:moveTo>
                    <a:pt x="142" y="94"/>
                  </a:moveTo>
                  <a:lnTo>
                    <a:pt x="142" y="94"/>
                  </a:lnTo>
                  <a:lnTo>
                    <a:pt x="140" y="82"/>
                  </a:lnTo>
                  <a:lnTo>
                    <a:pt x="140" y="74"/>
                  </a:lnTo>
                  <a:lnTo>
                    <a:pt x="136" y="64"/>
                  </a:lnTo>
                  <a:lnTo>
                    <a:pt x="132" y="58"/>
                  </a:lnTo>
                  <a:lnTo>
                    <a:pt x="126" y="50"/>
                  </a:lnTo>
                  <a:lnTo>
                    <a:pt x="116" y="46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94" y="46"/>
                  </a:lnTo>
                  <a:lnTo>
                    <a:pt x="86" y="48"/>
                  </a:lnTo>
                  <a:lnTo>
                    <a:pt x="78" y="52"/>
                  </a:lnTo>
                  <a:lnTo>
                    <a:pt x="74" y="60"/>
                  </a:lnTo>
                  <a:lnTo>
                    <a:pt x="68" y="66"/>
                  </a:lnTo>
                  <a:lnTo>
                    <a:pt x="66" y="74"/>
                  </a:lnTo>
                  <a:lnTo>
                    <a:pt x="62" y="94"/>
                  </a:lnTo>
                  <a:lnTo>
                    <a:pt x="142" y="94"/>
                  </a:lnTo>
                  <a:close/>
                </a:path>
              </a:pathLst>
            </a:custGeom>
            <a:solidFill>
              <a:srgbClr val="7FA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4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</p:grpSp>
      <p:sp>
        <p:nvSpPr>
          <p:cNvPr id="34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9AB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800">
              <a:solidFill>
                <a:srgbClr val="000000"/>
              </a:solidFill>
              <a:latin typeface="Arial Black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 userDrawn="1"/>
        </p:nvSpPr>
        <p:spPr bwMode="auto">
          <a:xfrm>
            <a:off x="430213" y="6605588"/>
            <a:ext cx="1908175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46800" rIns="0" bIns="46800"/>
          <a:lstStyle/>
          <a:p>
            <a:pPr>
              <a:defRPr/>
            </a:pPr>
            <a:fld id="{5E684549-E54C-4F3B-AF67-CB237B06149F}" type="datetime1">
              <a:rPr lang="de-DE" sz="8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rPr>
              <a:pPr>
                <a:defRPr/>
              </a:pPr>
              <a:t>01.10.2020</a:t>
            </a:fld>
            <a:endParaRPr lang="de-DE" sz="800">
              <a:solidFill>
                <a:srgbClr val="000000"/>
              </a:solidFill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>
                <a:solidFill>
                  <a:schemeClr val="accent1"/>
                </a:solidFill>
                <a:latin typeface="Arial" pitchFamily="-65" charset="0"/>
                <a:cs typeface="Arial" pitchFamily="-65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2000">
                <a:solidFill>
                  <a:schemeClr val="tx1"/>
                </a:solidFill>
                <a:latin typeface="Arial" pitchFamily="-65" charset="0"/>
                <a:cs typeface="Arial" pitchFamily="-65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047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7" descr="Goethe-Logo 080508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3" y="246063"/>
            <a:ext cx="11525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9AB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800">
              <a:solidFill>
                <a:srgbClr val="000000"/>
              </a:solidFill>
              <a:latin typeface="Arial Black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8264525" y="6605588"/>
            <a:ext cx="4572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46800" rIns="0" bIns="0"/>
          <a:lstStyle/>
          <a:p>
            <a:pPr algn="r">
              <a:defRPr/>
            </a:pPr>
            <a:fld id="{9DAC1127-6B26-489F-8242-1A57658A2386}" type="slidenum">
              <a:rPr lang="de-DE" sz="8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rPr>
              <a:pPr algn="r">
                <a:defRPr/>
              </a:pPr>
              <a:t>‹Nr.›</a:t>
            </a:fld>
            <a:endParaRPr lang="de-DE" sz="800">
              <a:solidFill>
                <a:srgbClr val="000000"/>
              </a:solidFill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430213" y="6605588"/>
            <a:ext cx="1908175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46800" rIns="0" bIns="46800"/>
          <a:lstStyle/>
          <a:p>
            <a:pPr>
              <a:defRPr/>
            </a:pPr>
            <a:fld id="{5E684549-E54C-4F3B-AF67-CB237B06149F}" type="datetime1">
              <a:rPr lang="de-DE" sz="800">
                <a:solidFill>
                  <a:srgbClr val="000000"/>
                </a:solidFill>
                <a:latin typeface="Arial" pitchFamily="-65" charset="0"/>
                <a:ea typeface="Arial" pitchFamily="-65" charset="0"/>
                <a:cs typeface="Arial" pitchFamily="-65" charset="0"/>
              </a:rPr>
              <a:pPr>
                <a:defRPr/>
              </a:pPr>
              <a:t>01.10.2020</a:t>
            </a:fld>
            <a:endParaRPr lang="de-DE" sz="800">
              <a:solidFill>
                <a:srgbClr val="000000"/>
              </a:solidFill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998538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89AB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de-DE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marL="1524000" indent="-269875"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Rectangle 5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800">
                <a:solidFill>
                  <a:srgbClr val="262626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3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150814"/>
            <a:ext cx="73453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  <p:sp>
        <p:nvSpPr>
          <p:cNvPr id="30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1449389"/>
            <a:ext cx="8280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Body text</a:t>
            </a:r>
          </a:p>
          <a:p>
            <a:pPr lvl="1"/>
            <a:r>
              <a:rPr lang="de-DE"/>
              <a:t>First level</a:t>
            </a:r>
          </a:p>
          <a:p>
            <a:pPr lvl="2"/>
            <a:r>
              <a:rPr lang="de-DE"/>
              <a:t>Second level</a:t>
            </a:r>
          </a:p>
          <a:p>
            <a:pPr lvl="3"/>
            <a:r>
              <a:rPr lang="de-DE"/>
              <a:t>Third level</a:t>
            </a:r>
          </a:p>
          <a:p>
            <a:pPr lvl="4"/>
            <a:r>
              <a:rPr lang="de-DE"/>
              <a:t>Forth level</a:t>
            </a:r>
          </a:p>
          <a:p>
            <a:pPr lvl="4"/>
            <a:r>
              <a:rPr lang="de-DE"/>
              <a:t>Fifth level</a:t>
            </a:r>
          </a:p>
          <a:p>
            <a:pPr lvl="4"/>
            <a:r>
              <a:rPr lang="de-DE"/>
              <a:t>Sixth level</a:t>
            </a:r>
          </a:p>
          <a:p>
            <a:pPr lvl="4"/>
            <a:r>
              <a:rPr lang="de-DE"/>
              <a:t>Seventh level</a:t>
            </a:r>
          </a:p>
          <a:p>
            <a:pPr lvl="4"/>
            <a:r>
              <a:rPr lang="de-DE"/>
              <a:t>Eigth level</a:t>
            </a:r>
          </a:p>
          <a:p>
            <a:pPr lvl="4"/>
            <a:endParaRPr lang="de-DE"/>
          </a:p>
        </p:txBody>
      </p:sp>
      <p:sp>
        <p:nvSpPr>
          <p:cNvPr id="9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6550" y="6605588"/>
            <a:ext cx="3384551" cy="2301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6480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262626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383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61" r:id="rId2"/>
    <p:sldLayoutId id="214748366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985838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257300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152400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6pPr>
      <a:lvl7pPr marL="1793875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7pPr>
      <a:lvl8pPr marL="206375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8pPr>
      <a:lvl9pPr marL="2330450" indent="-2667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150813"/>
            <a:ext cx="73453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  <p:sp>
        <p:nvSpPr>
          <p:cNvPr id="30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1449388"/>
            <a:ext cx="8280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Body text</a:t>
            </a:r>
          </a:p>
          <a:p>
            <a:pPr lvl="1"/>
            <a:r>
              <a:rPr lang="de-DE"/>
              <a:t>First level</a:t>
            </a:r>
          </a:p>
          <a:p>
            <a:pPr lvl="2"/>
            <a:r>
              <a:rPr lang="de-DE"/>
              <a:t>Second level</a:t>
            </a:r>
          </a:p>
          <a:p>
            <a:pPr lvl="3"/>
            <a:r>
              <a:rPr lang="de-DE"/>
              <a:t>Third level</a:t>
            </a:r>
          </a:p>
          <a:p>
            <a:pPr lvl="4"/>
            <a:r>
              <a:rPr lang="de-DE"/>
              <a:t>Forth level</a:t>
            </a:r>
          </a:p>
          <a:p>
            <a:pPr lvl="4"/>
            <a:r>
              <a:rPr lang="de-DE"/>
              <a:t>Fifth level</a:t>
            </a:r>
          </a:p>
          <a:p>
            <a:pPr lvl="4"/>
            <a:r>
              <a:rPr lang="de-DE"/>
              <a:t>Sixth level</a:t>
            </a:r>
          </a:p>
          <a:p>
            <a:pPr lvl="4"/>
            <a:r>
              <a:rPr lang="de-DE"/>
              <a:t>Seventh level</a:t>
            </a:r>
          </a:p>
          <a:p>
            <a:pPr lvl="4"/>
            <a:r>
              <a:rPr lang="de-DE"/>
              <a:t>Eigth level</a:t>
            </a:r>
          </a:p>
          <a:p>
            <a:pPr lvl="4"/>
            <a:endParaRPr lang="de-DE"/>
          </a:p>
        </p:txBody>
      </p:sp>
      <p:sp>
        <p:nvSpPr>
          <p:cNvPr id="9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6550" y="6605588"/>
            <a:ext cx="3384550" cy="2301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6480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262626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2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985838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257300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152400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6pPr>
      <a:lvl7pPr marL="1793875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7pPr>
      <a:lvl8pPr marL="206375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8pPr>
      <a:lvl9pPr marL="2330450" indent="-2667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performing-arts.eu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ffm/vufi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051720" y="2555026"/>
            <a:ext cx="662473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de-DE" sz="3200" b="1" dirty="0" err="1"/>
              <a:t>VuFind</a:t>
            </a:r>
            <a:r>
              <a:rPr lang="de-DE" sz="3200" b="1" dirty="0"/>
              <a:t> in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context</a:t>
            </a:r>
            <a:r>
              <a:rPr lang="de-DE" sz="3200" b="1" dirty="0"/>
              <a:t> </a:t>
            </a:r>
            <a:r>
              <a:rPr lang="de-DE" sz="3200" b="1" dirty="0" err="1"/>
              <a:t>of</a:t>
            </a:r>
            <a:r>
              <a:rPr lang="de-DE" sz="3200" b="1" dirty="0"/>
              <a:t> GLAM</a:t>
            </a:r>
          </a:p>
          <a:p>
            <a:pPr algn="r">
              <a:spcAft>
                <a:spcPts val="1200"/>
              </a:spcAft>
            </a:pPr>
            <a:r>
              <a:rPr lang="de-DE" sz="2800" dirty="0" err="1"/>
              <a:t>Approaches</a:t>
            </a:r>
            <a:r>
              <a:rPr lang="de-DE" sz="2800" dirty="0"/>
              <a:t> in </a:t>
            </a:r>
            <a:r>
              <a:rPr lang="de-DE" sz="2800" dirty="0" err="1"/>
              <a:t>Linked</a:t>
            </a:r>
            <a:r>
              <a:rPr lang="de-DE" sz="2800" dirty="0"/>
              <a:t> Data</a:t>
            </a:r>
            <a:endParaRPr lang="de-DE" sz="2800" b="1" dirty="0">
              <a:solidFill>
                <a:schemeClr val="accent1"/>
              </a:solidFill>
            </a:endParaRPr>
          </a:p>
          <a:p>
            <a:pPr algn="r"/>
            <a:r>
              <a:rPr lang="de-DE" sz="2400" b="1" dirty="0">
                <a:solidFill>
                  <a:schemeClr val="accent1"/>
                </a:solidFill>
              </a:rPr>
              <a:t>Julia Beck </a:t>
            </a:r>
            <a:r>
              <a:rPr lang="de-DE" sz="2400" dirty="0"/>
              <a:t>| j.beck@ub.uni-frankfurt.de | @j4lib </a:t>
            </a:r>
          </a:p>
          <a:p>
            <a:pPr algn="r">
              <a:spcAft>
                <a:spcPts val="600"/>
              </a:spcAft>
            </a:pPr>
            <a:endParaRPr lang="de-DE" sz="2400" dirty="0"/>
          </a:p>
          <a:p>
            <a:pPr algn="r">
              <a:spcAft>
                <a:spcPts val="600"/>
              </a:spcAft>
            </a:pPr>
            <a:endParaRPr lang="de-DE" sz="2000" dirty="0"/>
          </a:p>
          <a:p>
            <a:pPr algn="r">
              <a:spcAft>
                <a:spcPts val="600"/>
              </a:spcAft>
            </a:pPr>
            <a:endParaRPr lang="de-DE" sz="2000" dirty="0"/>
          </a:p>
          <a:p>
            <a:pPr algn="r"/>
            <a:r>
              <a:rPr lang="de-DE" sz="2400" b="1" dirty="0" err="1">
                <a:solidFill>
                  <a:schemeClr val="accent1"/>
                </a:solidFill>
              </a:rPr>
              <a:t>VuFind</a:t>
            </a:r>
            <a:r>
              <a:rPr lang="de-DE" sz="2400" b="1" dirty="0">
                <a:solidFill>
                  <a:schemeClr val="accent1"/>
                </a:solidFill>
              </a:rPr>
              <a:t> Summit 2020</a:t>
            </a:r>
            <a:br>
              <a:rPr lang="en-US" sz="2000" b="1" dirty="0"/>
            </a:br>
            <a:r>
              <a:rPr lang="en-US" sz="2000" b="1" dirty="0"/>
              <a:t>Lightning Talk – 2020/10/01</a:t>
            </a:r>
          </a:p>
          <a:p>
            <a:pPr algn="r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BF51D7-86E4-442A-9828-2C3B1264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581716"/>
            <a:ext cx="5256584" cy="121891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B86C4D6-E495-44F4-AF94-BC149B682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560" y="53725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11560" y="116632"/>
            <a:ext cx="45849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Specialized</a:t>
            </a:r>
            <a:r>
              <a:rPr lang="de-DE" sz="2400" dirty="0">
                <a:solidFill>
                  <a:schemeClr val="accent1"/>
                </a:solidFill>
              </a:rPr>
              <a:t> Information Service 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Performing</a:t>
            </a:r>
            <a:r>
              <a:rPr lang="de-DE" sz="2400" dirty="0">
                <a:solidFill>
                  <a:schemeClr val="accent1"/>
                </a:solidFill>
              </a:rPr>
              <a:t> Arts</a:t>
            </a:r>
          </a:p>
        </p:txBody>
      </p:sp>
      <p:sp>
        <p:nvSpPr>
          <p:cNvPr id="3" name="Rechteck 2"/>
          <p:cNvSpPr/>
          <p:nvPr/>
        </p:nvSpPr>
        <p:spPr>
          <a:xfrm>
            <a:off x="611560" y="1157353"/>
            <a:ext cx="8280920" cy="23436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accent1"/>
                </a:solidFill>
                <a:hlinkClick r:id="rId2"/>
              </a:rPr>
              <a:t>https://www.performing-arts.eu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Aggregates </a:t>
            </a:r>
            <a:r>
              <a:rPr lang="de-DE" sz="2000" dirty="0" err="1"/>
              <a:t>metadata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GLAM </a:t>
            </a:r>
            <a:r>
              <a:rPr lang="de-DE" sz="2000" dirty="0" err="1"/>
              <a:t>institutions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performing</a:t>
            </a:r>
            <a:r>
              <a:rPr lang="de-DE" sz="2000" dirty="0"/>
              <a:t> </a:t>
            </a:r>
            <a:r>
              <a:rPr lang="de-DE" sz="2000" dirty="0" err="1"/>
              <a:t>arts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(at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moment</a:t>
            </a:r>
            <a:r>
              <a:rPr lang="de-DE" sz="2000" dirty="0"/>
              <a:t> </a:t>
            </a:r>
            <a:r>
              <a:rPr lang="de-DE" sz="2000" dirty="0" err="1"/>
              <a:t>especially</a:t>
            </a:r>
            <a:r>
              <a:rPr lang="de-DE" sz="2000" dirty="0"/>
              <a:t> German-</a:t>
            </a:r>
            <a:r>
              <a:rPr lang="de-DE" sz="2000" dirty="0" err="1"/>
              <a:t>speaking</a:t>
            </a:r>
            <a:r>
              <a:rPr lang="de-DE" sz="2000" dirty="0"/>
              <a:t> </a:t>
            </a:r>
            <a:r>
              <a:rPr lang="de-DE" sz="2000" dirty="0" err="1"/>
              <a:t>institutions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" name="Abgerundetes Rechteck 1"/>
          <p:cNvSpPr/>
          <p:nvPr/>
        </p:nvSpPr>
        <p:spPr bwMode="gray">
          <a:xfrm>
            <a:off x="849561" y="2780928"/>
            <a:ext cx="1706214" cy="1656184"/>
          </a:xfrm>
          <a:prstGeom prst="roundRect">
            <a:avLst/>
          </a:prstGeom>
          <a:solidFill>
            <a:schemeClr val="accent1"/>
          </a:solidFill>
          <a:ln w="9525" algn="ctr">
            <a:solidFill>
              <a:srgbClr val="00648C"/>
            </a:solidFill>
            <a:miter lim="800000"/>
            <a:headEnd/>
            <a:tailEnd/>
          </a:ln>
          <a:effectLst/>
        </p:spPr>
        <p:txBody>
          <a:bodyPr rtlCol="0" anchor="t" anchorCtr="1"/>
          <a:lstStyle/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~800.000</a:t>
            </a:r>
          </a:p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Objects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(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Playbills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Photos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Scene 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models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Videos, …)</a:t>
            </a: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2771800" y="2996952"/>
            <a:ext cx="1678162" cy="1440160"/>
          </a:xfrm>
          <a:prstGeom prst="roundRect">
            <a:avLst/>
          </a:prstGeom>
          <a:solidFill>
            <a:schemeClr val="accent1"/>
          </a:solidFill>
          <a:ln w="9525" algn="ctr">
            <a:solidFill>
              <a:srgbClr val="00648C"/>
            </a:solidFill>
            <a:miter lim="800000"/>
            <a:headEnd/>
            <a:tailEnd/>
          </a:ln>
          <a:effectLst/>
        </p:spPr>
        <p:txBody>
          <a:bodyPr rtlCol="0" anchor="t" anchorCtr="1"/>
          <a:lstStyle/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~60.000</a:t>
            </a:r>
          </a:p>
          <a:p>
            <a:pPr algn="ctr" eaLnBrk="0" hangingPunct="0"/>
            <a:r>
              <a:rPr lang="de-DE" sz="1600" b="1" dirty="0" err="1">
                <a:solidFill>
                  <a:schemeClr val="bg1"/>
                </a:solidFill>
                <a:ea typeface="Gulim" pitchFamily="34" charset="-127"/>
              </a:rPr>
              <a:t>Persons</a:t>
            </a:r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 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(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Actors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Dancers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</a:t>
            </a:r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Directors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...)</a:t>
            </a:r>
          </a:p>
        </p:txBody>
      </p:sp>
      <p:sp>
        <p:nvSpPr>
          <p:cNvPr id="8" name="Abgerundetes Rechteck 7"/>
          <p:cNvSpPr/>
          <p:nvPr/>
        </p:nvSpPr>
        <p:spPr bwMode="gray">
          <a:xfrm>
            <a:off x="4665986" y="2996952"/>
            <a:ext cx="1706214" cy="1440160"/>
          </a:xfrm>
          <a:prstGeom prst="roundRect">
            <a:avLst/>
          </a:prstGeom>
          <a:solidFill>
            <a:schemeClr val="accent1"/>
          </a:solidFill>
          <a:ln w="9525" algn="ctr">
            <a:solidFill>
              <a:srgbClr val="00648C"/>
            </a:solidFill>
            <a:miter lim="800000"/>
            <a:headEnd/>
            <a:tailEnd/>
          </a:ln>
          <a:effectLst/>
        </p:spPr>
        <p:txBody>
          <a:bodyPr rtlCol="0" anchor="t" anchorCtr="1"/>
          <a:lstStyle/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~6.000</a:t>
            </a:r>
          </a:p>
          <a:p>
            <a:pPr algn="ctr" eaLnBrk="0" hangingPunct="0"/>
            <a:r>
              <a:rPr lang="de-DE" sz="1600" b="1" dirty="0" err="1">
                <a:solidFill>
                  <a:schemeClr val="bg1"/>
                </a:solidFill>
                <a:ea typeface="Gulim" pitchFamily="34" charset="-127"/>
              </a:rPr>
              <a:t>Organizations</a:t>
            </a:r>
            <a:endParaRPr lang="de-DE" sz="1600" b="1" dirty="0">
              <a:solidFill>
                <a:schemeClr val="bg1"/>
              </a:solidFill>
              <a:ea typeface="Gulim" pitchFamily="34" charset="-127"/>
            </a:endParaRP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(Ensembles,</a:t>
            </a:r>
          </a:p>
          <a:p>
            <a:pPr algn="ctr" eaLnBrk="0" hangingPunct="0"/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Institutions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Groups, …)</a:t>
            </a:r>
          </a:p>
          <a:p>
            <a:pPr algn="ctr" eaLnBrk="0" hangingPunct="0"/>
            <a:endParaRPr lang="de-DE" sz="16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6588224" y="2996952"/>
            <a:ext cx="2086992" cy="1440160"/>
          </a:xfrm>
          <a:prstGeom prst="roundRect">
            <a:avLst/>
          </a:prstGeom>
          <a:solidFill>
            <a:schemeClr val="accent1"/>
          </a:solidFill>
          <a:ln w="9525" algn="ctr">
            <a:solidFill>
              <a:srgbClr val="00648C"/>
            </a:solidFill>
            <a:miter lim="800000"/>
            <a:headEnd/>
            <a:tailEnd/>
          </a:ln>
          <a:effectLst/>
        </p:spPr>
        <p:txBody>
          <a:bodyPr rtlCol="0" anchor="t" anchorCtr="1"/>
          <a:lstStyle/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~80.000 </a:t>
            </a:r>
          </a:p>
          <a:p>
            <a:pPr algn="ctr" eaLnBrk="0" hangingPunct="0"/>
            <a:r>
              <a:rPr lang="de-DE" sz="1600" b="1" dirty="0">
                <a:solidFill>
                  <a:schemeClr val="bg1"/>
                </a:solidFill>
                <a:ea typeface="Gulim" pitchFamily="34" charset="-127"/>
              </a:rPr>
              <a:t>Events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(Festivals,</a:t>
            </a:r>
          </a:p>
          <a:p>
            <a:pPr algn="ctr" eaLnBrk="0" hangingPunct="0"/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Performances,</a:t>
            </a:r>
          </a:p>
          <a:p>
            <a:pPr algn="ctr" eaLnBrk="0" hangingPunct="0"/>
            <a:r>
              <a:rPr lang="de-DE" sz="1600" dirty="0" err="1">
                <a:solidFill>
                  <a:schemeClr val="bg1"/>
                </a:solidFill>
                <a:ea typeface="Gulim" pitchFamily="34" charset="-127"/>
              </a:rPr>
              <a:t>Conferences</a:t>
            </a:r>
            <a:r>
              <a:rPr lang="de-DE" sz="1600" dirty="0">
                <a:solidFill>
                  <a:schemeClr val="bg1"/>
                </a:solidFill>
                <a:ea typeface="Gulim" pitchFamily="34" charset="-127"/>
              </a:rPr>
              <a:t>, …)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DCC354-6129-4281-81FB-7ECB625DF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64010"/>
            <a:ext cx="2159000" cy="1574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5D4A76-D271-4009-B69F-5E079D7B7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9" y="4565191"/>
            <a:ext cx="1645171" cy="2100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41DFA0-AA52-4347-9974-221FF79DB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08" y="4564010"/>
            <a:ext cx="1647665" cy="21053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CB3D0AA-EB81-470B-B46F-FA52E6888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82" y="4546850"/>
            <a:ext cx="1471898" cy="21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D125C6C-DCFA-45CF-9749-464F5BB4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72"/>
            <a:ext cx="9144000" cy="666615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7F82F1D-283C-468B-976F-2C922EFCD195}"/>
              </a:ext>
            </a:extLst>
          </p:cNvPr>
          <p:cNvSpPr/>
          <p:nvPr/>
        </p:nvSpPr>
        <p:spPr bwMode="gray">
          <a:xfrm>
            <a:off x="2051720" y="1556792"/>
            <a:ext cx="4248472" cy="1008112"/>
          </a:xfrm>
          <a:prstGeom prst="ellipse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de-DE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675388-233A-4A07-9215-F4F821B33B1D}"/>
              </a:ext>
            </a:extLst>
          </p:cNvPr>
          <p:cNvSpPr/>
          <p:nvPr/>
        </p:nvSpPr>
        <p:spPr>
          <a:xfrm>
            <a:off x="6322421" y="1428436"/>
            <a:ext cx="24081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u="sng" dirty="0">
                <a:solidFill>
                  <a:schemeClr val="tx2"/>
                </a:solidFill>
              </a:rPr>
              <a:t>Search Tabs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Objects / </a:t>
            </a:r>
            <a:r>
              <a:rPr lang="de-DE" sz="2000" b="1" dirty="0" err="1">
                <a:solidFill>
                  <a:schemeClr val="tx2"/>
                </a:solidFill>
              </a:rPr>
              <a:t>Agents</a:t>
            </a:r>
            <a:r>
              <a:rPr lang="de-DE" sz="2000" b="1" dirty="0">
                <a:solidFill>
                  <a:schemeClr val="tx2"/>
                </a:solidFill>
              </a:rPr>
              <a:t> / 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1764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39F10-8FBB-41D1-B6E6-DE44E563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" y="0"/>
            <a:ext cx="896771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F67B0EC-FB74-46CF-8FBC-E6D3ECF46972}"/>
              </a:ext>
            </a:extLst>
          </p:cNvPr>
          <p:cNvSpPr/>
          <p:nvPr/>
        </p:nvSpPr>
        <p:spPr bwMode="gray">
          <a:xfrm>
            <a:off x="7189624" y="5445224"/>
            <a:ext cx="1198800" cy="7920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0EF2A5-0EB0-40C2-881B-E5DACD1DACC4}"/>
              </a:ext>
            </a:extLst>
          </p:cNvPr>
          <p:cNvSpPr/>
          <p:nvPr/>
        </p:nvSpPr>
        <p:spPr>
          <a:xfrm>
            <a:off x="323528" y="2413337"/>
            <a:ext cx="1879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tx2"/>
                </a:solidFill>
              </a:rPr>
              <a:t>Links </a:t>
            </a:r>
            <a:r>
              <a:rPr lang="de-DE" sz="2000" b="1" dirty="0" err="1">
                <a:solidFill>
                  <a:schemeClr val="tx2"/>
                </a:solidFill>
              </a:rPr>
              <a:t>to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2000" b="1" dirty="0" err="1">
                <a:solidFill>
                  <a:schemeClr val="tx2"/>
                </a:solidFill>
              </a:rPr>
              <a:t>authority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  <a:r>
              <a:rPr lang="de-DE" sz="2000" b="1" dirty="0" err="1">
                <a:solidFill>
                  <a:schemeClr val="tx2"/>
                </a:solidFill>
              </a:rPr>
              <a:t>data</a:t>
            </a:r>
            <a:endParaRPr lang="de-DE" sz="2000" b="1" dirty="0">
              <a:solidFill>
                <a:schemeClr val="tx2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6235D3-B942-4010-8C6C-3A5F3D1114AF}"/>
              </a:ext>
            </a:extLst>
          </p:cNvPr>
          <p:cNvSpPr/>
          <p:nvPr/>
        </p:nvSpPr>
        <p:spPr>
          <a:xfrm>
            <a:off x="2275593" y="3181518"/>
            <a:ext cx="17203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tx2"/>
                </a:solidFill>
              </a:rPr>
              <a:t>Links </a:t>
            </a:r>
            <a:r>
              <a:rPr lang="de-DE" sz="2000" b="1" dirty="0" err="1">
                <a:solidFill>
                  <a:schemeClr val="tx2"/>
                </a:solidFill>
              </a:rPr>
              <a:t>to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2000" b="1" dirty="0" err="1">
                <a:solidFill>
                  <a:schemeClr val="tx2"/>
                </a:solidFill>
              </a:rPr>
              <a:t>other</a:t>
            </a:r>
            <a:r>
              <a:rPr lang="de-DE" sz="2000" b="1" dirty="0">
                <a:solidFill>
                  <a:schemeClr val="tx2"/>
                </a:solidFill>
              </a:rPr>
              <a:t> digital </a:t>
            </a:r>
          </a:p>
          <a:p>
            <a:r>
              <a:rPr lang="de-DE" sz="2000" b="1" dirty="0" err="1">
                <a:solidFill>
                  <a:schemeClr val="tx2"/>
                </a:solidFill>
              </a:rPr>
              <a:t>copies</a:t>
            </a:r>
            <a:endParaRPr lang="de-DE" sz="2000" b="1" dirty="0">
              <a:solidFill>
                <a:schemeClr val="tx2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0BE8DAC-0147-4E8F-BE59-16B09769A797}"/>
              </a:ext>
            </a:extLst>
          </p:cNvPr>
          <p:cNvCxnSpPr>
            <a:cxnSpLocks/>
          </p:cNvCxnSpPr>
          <p:nvPr/>
        </p:nvCxnSpPr>
        <p:spPr>
          <a:xfrm>
            <a:off x="3347864" y="3954368"/>
            <a:ext cx="648072" cy="1202824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none" w="lg" len="lg"/>
            <a:tailEnd type="triangle" w="lg" len="lg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D21F54D-E981-4037-81FF-A9CB57971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55006" y="4034947"/>
            <a:ext cx="3441324" cy="1674746"/>
          </a:xfrm>
          <a:prstGeom prst="bentConnector3">
            <a:avLst>
              <a:gd name="adj1" fmla="val 99821"/>
            </a:avLst>
          </a:prstGeom>
          <a:noFill/>
          <a:ln w="19050" cap="flat" cmpd="sng" algn="ctr">
            <a:solidFill>
              <a:schemeClr val="tx2"/>
            </a:solidFill>
            <a:prstDash val="solid"/>
            <a:headEnd type="none" w="lg" len="lg"/>
            <a:tailEnd type="triangle" w="lg" len="lg"/>
          </a:ln>
          <a:effectLst/>
        </p:spPr>
      </p:cxnSp>
      <p:cxnSp>
        <p:nvCxnSpPr>
          <p:cNvPr id="22" name="Gerade Verbindung mit Pfeil 15">
            <a:extLst>
              <a:ext uri="{FF2B5EF4-FFF2-40B4-BE49-F238E27FC236}">
                <a16:creationId xmlns:a16="http://schemas.microsoft.com/office/drawing/2014/main" id="{EF71A195-B598-4B9D-9026-5BD876FB9E96}"/>
              </a:ext>
            </a:extLst>
          </p:cNvPr>
          <p:cNvCxnSpPr>
            <a:cxnSpLocks/>
          </p:cNvCxnSpPr>
          <p:nvPr/>
        </p:nvCxnSpPr>
        <p:spPr>
          <a:xfrm flipV="1">
            <a:off x="728282" y="1700808"/>
            <a:ext cx="3051630" cy="682094"/>
          </a:xfrm>
          <a:prstGeom prst="bentConnector3">
            <a:avLst>
              <a:gd name="adj1" fmla="val 59"/>
            </a:avLst>
          </a:prstGeom>
          <a:noFill/>
          <a:ln w="19050" cap="flat" cmpd="sng" algn="ctr">
            <a:solidFill>
              <a:schemeClr val="tx2"/>
            </a:solidFill>
            <a:prstDash val="solid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618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85019F2-FD06-469A-AB2B-1E12237D7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77"/>
          <a:stretch/>
        </p:blipFill>
        <p:spPr>
          <a:xfrm>
            <a:off x="0" y="0"/>
            <a:ext cx="9153718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ECFEC0A-8544-4D08-8647-EFC4E2DD5E43}"/>
              </a:ext>
            </a:extLst>
          </p:cNvPr>
          <p:cNvSpPr/>
          <p:nvPr/>
        </p:nvSpPr>
        <p:spPr>
          <a:xfrm rot="379799">
            <a:off x="2197616" y="1272393"/>
            <a:ext cx="6619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u="sng" dirty="0" err="1">
                <a:solidFill>
                  <a:schemeClr val="tx2"/>
                </a:solidFill>
              </a:rPr>
              <a:t>Linked</a:t>
            </a:r>
            <a:r>
              <a:rPr lang="de-DE" sz="2000" b="1" u="sng" dirty="0">
                <a:solidFill>
                  <a:schemeClr val="tx2"/>
                </a:solidFill>
              </a:rPr>
              <a:t> Data on-</a:t>
            </a:r>
            <a:r>
              <a:rPr lang="de-DE" sz="2000" b="1" u="sng" dirty="0" err="1">
                <a:solidFill>
                  <a:schemeClr val="tx2"/>
                </a:solidFill>
              </a:rPr>
              <a:t>the</a:t>
            </a:r>
            <a:r>
              <a:rPr lang="de-DE" sz="2000" b="1" u="sng" dirty="0">
                <a:solidFill>
                  <a:schemeClr val="tx2"/>
                </a:solidFill>
              </a:rPr>
              <a:t>-</a:t>
            </a:r>
            <a:r>
              <a:rPr lang="de-DE" sz="2000" b="1" u="sng" dirty="0" err="1">
                <a:solidFill>
                  <a:schemeClr val="tx2"/>
                </a:solidFill>
              </a:rPr>
              <a:t>fly</a:t>
            </a:r>
            <a:r>
              <a:rPr lang="de-DE" sz="2000" b="1" u="sng" dirty="0">
                <a:solidFill>
                  <a:schemeClr val="tx2"/>
                </a:solidFill>
              </a:rPr>
              <a:t>: Fact Sheets </a:t>
            </a:r>
            <a:r>
              <a:rPr lang="de-DE" sz="2000" b="1" u="sng" dirty="0" err="1">
                <a:solidFill>
                  <a:schemeClr val="tx2"/>
                </a:solidFill>
              </a:rPr>
              <a:t>for</a:t>
            </a:r>
            <a:r>
              <a:rPr lang="de-DE" sz="2000" b="1" u="sng" dirty="0">
                <a:solidFill>
                  <a:schemeClr val="tx2"/>
                </a:solidFill>
              </a:rPr>
              <a:t> </a:t>
            </a:r>
            <a:r>
              <a:rPr lang="de-DE" sz="2000" b="1" u="sng" dirty="0" err="1">
                <a:solidFill>
                  <a:schemeClr val="tx2"/>
                </a:solidFill>
              </a:rPr>
              <a:t>authority</a:t>
            </a:r>
            <a:r>
              <a:rPr lang="de-DE" sz="2000" b="1" u="sng" dirty="0">
                <a:solidFill>
                  <a:schemeClr val="tx2"/>
                </a:solidFill>
              </a:rPr>
              <a:t> </a:t>
            </a:r>
            <a:r>
              <a:rPr lang="de-DE" sz="2000" b="1" u="sng" dirty="0" err="1">
                <a:solidFill>
                  <a:schemeClr val="tx2"/>
                </a:solidFill>
              </a:rPr>
              <a:t>data</a:t>
            </a:r>
            <a:endParaRPr lang="de-DE" sz="20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/>
          <p:cNvSpPr/>
          <p:nvPr/>
        </p:nvSpPr>
        <p:spPr>
          <a:xfrm>
            <a:off x="611560" y="404664"/>
            <a:ext cx="3834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Changes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to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VuFind</a:t>
            </a:r>
            <a:r>
              <a:rPr lang="de-DE" sz="2400" dirty="0">
                <a:solidFill>
                  <a:schemeClr val="accent1"/>
                </a:solidFill>
              </a:rPr>
              <a:t> (Part I)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4166E3B-762F-4299-8F64-2359355BCEFE}"/>
              </a:ext>
            </a:extLst>
          </p:cNvPr>
          <p:cNvSpPr/>
          <p:nvPr/>
        </p:nvSpPr>
        <p:spPr>
          <a:xfrm>
            <a:off x="611560" y="1196752"/>
            <a:ext cx="7992888" cy="509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chemeClr val="accent1"/>
                </a:solidFill>
              </a:rPr>
              <a:t>Data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Incoming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XML (PICA, METS/MODS, EAD, MARC21, LIDO, …) </a:t>
            </a:r>
            <a:r>
              <a:rPr lang="de-DE" sz="2000" dirty="0" err="1"/>
              <a:t>or</a:t>
            </a:r>
            <a:r>
              <a:rPr lang="de-DE" sz="2000" dirty="0"/>
              <a:t> CSV / SQL / JSON (Individual Standards)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MARC was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option</a:t>
            </a:r>
            <a:r>
              <a:rPr lang="de-DE" sz="2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sz="2000" dirty="0"/>
              <a:t> </a:t>
            </a:r>
            <a:r>
              <a:rPr lang="de-DE" sz="2000" b="1" dirty="0">
                <a:solidFill>
                  <a:schemeClr val="accent1"/>
                </a:solidFill>
              </a:rPr>
              <a:t>Europeana Data Model </a:t>
            </a:r>
            <a:r>
              <a:rPr lang="de-DE" sz="2000" dirty="0"/>
              <a:t>(EDM)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Mappings </a:t>
            </a:r>
            <a:r>
              <a:rPr lang="de-DE" sz="2000" dirty="0" err="1"/>
              <a:t>to</a:t>
            </a:r>
            <a:r>
              <a:rPr lang="de-DE" sz="2000" dirty="0"/>
              <a:t> EDM XML “outside“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sz="2000" dirty="0"/>
              <a:t> but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re-using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VuFind‘s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Solr</a:t>
            </a:r>
            <a:r>
              <a:rPr lang="de-DE" sz="2000" b="1" dirty="0">
                <a:solidFill>
                  <a:schemeClr val="accent1"/>
                </a:solidFill>
              </a:rPr>
              <a:t> Schema </a:t>
            </a:r>
            <a:r>
              <a:rPr lang="de-DE" sz="2000" dirty="0"/>
              <a:t>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>
                <a:solidFill>
                  <a:schemeClr val="accent1"/>
                </a:solidFill>
              </a:rPr>
              <a:t>Default </a:t>
            </a:r>
            <a:r>
              <a:rPr lang="de-DE" sz="2000" b="1" dirty="0" err="1">
                <a:solidFill>
                  <a:schemeClr val="accent1"/>
                </a:solidFill>
              </a:rPr>
              <a:t>Solr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Record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allows</a:t>
            </a:r>
            <a:r>
              <a:rPr lang="de-DE" sz="2000" dirty="0"/>
              <a:t> </a:t>
            </a:r>
            <a:r>
              <a:rPr lang="de-DE" sz="2000" dirty="0" err="1"/>
              <a:t>us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 err="1"/>
              <a:t>functionalities</a:t>
            </a:r>
            <a:r>
              <a:rPr lang="de-DE" sz="2000" dirty="0"/>
              <a:t>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box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MARC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accent1"/>
                </a:solidFill>
              </a:rPr>
              <a:t>fullrecord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 in </a:t>
            </a:r>
            <a:r>
              <a:rPr lang="de-DE" sz="2000" dirty="0" err="1"/>
              <a:t>Solr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EDM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export</a:t>
            </a:r>
            <a:r>
              <a:rPr lang="de-DE" sz="2000" dirty="0"/>
              <a:t> and </a:t>
            </a:r>
            <a:r>
              <a:rPr lang="de-DE" sz="2000" dirty="0" err="1"/>
              <a:t>rendering</a:t>
            </a:r>
            <a:r>
              <a:rPr lang="de-DE" sz="2000" dirty="0"/>
              <a:t> “</a:t>
            </a:r>
            <a:r>
              <a:rPr lang="de-DE" sz="2000" dirty="0" err="1"/>
              <a:t>special</a:t>
            </a:r>
            <a:r>
              <a:rPr lang="de-DE" sz="2000" dirty="0"/>
              <a:t>“ </a:t>
            </a:r>
            <a:r>
              <a:rPr lang="de-DE" sz="2000" dirty="0" err="1"/>
              <a:t>fields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20822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/>
          <p:cNvSpPr/>
          <p:nvPr/>
        </p:nvSpPr>
        <p:spPr>
          <a:xfrm>
            <a:off x="611560" y="404664"/>
            <a:ext cx="391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Changes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to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VuFind</a:t>
            </a:r>
            <a:r>
              <a:rPr lang="de-DE" sz="2400" dirty="0">
                <a:solidFill>
                  <a:schemeClr val="accent1"/>
                </a:solidFill>
              </a:rPr>
              <a:t> (Part II)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4166E3B-762F-4299-8F64-2359355BCEFE}"/>
              </a:ext>
            </a:extLst>
          </p:cNvPr>
          <p:cNvSpPr/>
          <p:nvPr/>
        </p:nvSpPr>
        <p:spPr>
          <a:xfrm>
            <a:off x="683568" y="1196752"/>
            <a:ext cx="7560840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>
                <a:solidFill>
                  <a:schemeClr val="accent1"/>
                </a:solidFill>
              </a:rPr>
              <a:t>Changes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to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index</a:t>
            </a:r>
            <a:r>
              <a:rPr lang="de-DE" sz="2000" b="1" dirty="0">
                <a:solidFill>
                  <a:schemeClr val="accent1"/>
                </a:solidFill>
              </a:rPr>
              <a:t> and </a:t>
            </a:r>
            <a:r>
              <a:rPr lang="de-DE" sz="2000" b="1" dirty="0" err="1">
                <a:solidFill>
                  <a:schemeClr val="accent1"/>
                </a:solidFill>
              </a:rPr>
              <a:t>portal</a:t>
            </a:r>
            <a:endParaRPr lang="de-DE" sz="20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Storing</a:t>
            </a:r>
            <a:r>
              <a:rPr lang="de-DE" sz="2000" dirty="0"/>
              <a:t> </a:t>
            </a:r>
            <a:r>
              <a:rPr lang="de-DE" sz="2000" dirty="0" err="1"/>
              <a:t>ids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linking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 and </a:t>
            </a:r>
            <a:r>
              <a:rPr lang="de-DE" sz="2000" dirty="0" err="1"/>
              <a:t>events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Heavy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VuFind‘s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authority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core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and </a:t>
            </a:r>
            <a:r>
              <a:rPr lang="de-DE" sz="2000" dirty="0" err="1"/>
              <a:t>offering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</a:t>
            </a:r>
            <a:r>
              <a:rPr lang="de-DE" sz="2000" dirty="0" err="1"/>
              <a:t>tabs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agent</a:t>
            </a:r>
            <a:r>
              <a:rPr lang="de-DE" sz="2000" dirty="0"/>
              <a:t> and </a:t>
            </a:r>
            <a:r>
              <a:rPr lang="de-DE" sz="2000" dirty="0" err="1"/>
              <a:t>event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endParaRPr lang="de-DE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lobid</a:t>
            </a:r>
            <a:r>
              <a:rPr lang="de-DE" sz="2000" b="1" dirty="0">
                <a:solidFill>
                  <a:schemeClr val="accent1"/>
                </a:solidFill>
              </a:rPr>
              <a:t> API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on-</a:t>
            </a:r>
            <a:r>
              <a:rPr lang="de-DE" sz="2000" dirty="0" err="1"/>
              <a:t>the</a:t>
            </a:r>
            <a:r>
              <a:rPr lang="de-DE" sz="2000" dirty="0"/>
              <a:t>-</a:t>
            </a:r>
            <a:r>
              <a:rPr lang="de-DE" sz="2000" dirty="0" err="1"/>
              <a:t>fly</a:t>
            </a:r>
            <a:r>
              <a:rPr lang="de-DE" sz="2000" dirty="0"/>
              <a:t> “</a:t>
            </a:r>
            <a:r>
              <a:rPr lang="de-DE" sz="2000" dirty="0" err="1"/>
              <a:t>fact</a:t>
            </a:r>
            <a:r>
              <a:rPr lang="de-DE" sz="2000" dirty="0"/>
              <a:t> </a:t>
            </a:r>
            <a:r>
              <a:rPr lang="de-DE" sz="2000" dirty="0" err="1"/>
              <a:t>sheets</a:t>
            </a:r>
            <a:r>
              <a:rPr lang="de-DE" sz="2000" dirty="0"/>
              <a:t>“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 and </a:t>
            </a:r>
            <a:r>
              <a:rPr lang="de-DE" sz="2000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German Authority File </a:t>
            </a:r>
            <a:r>
              <a:rPr lang="de-DE" sz="2000" dirty="0" err="1"/>
              <a:t>Number</a:t>
            </a:r>
            <a:r>
              <a:rPr lang="de-DE" sz="2000" dirty="0"/>
              <a:t> (GND) </a:t>
            </a:r>
            <a:r>
              <a:rPr lang="de-DE" sz="2000" dirty="0">
                <a:cs typeface="Times New Roman" panose="02020603050405020304" pitchFamily="18" charset="0"/>
              </a:rPr>
              <a:t>→ </a:t>
            </a:r>
            <a:r>
              <a:rPr lang="de-DE" sz="2000" dirty="0" err="1">
                <a:cs typeface="Times New Roman" panose="02020603050405020304" pitchFamily="18" charset="0"/>
              </a:rPr>
              <a:t>this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only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works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with</a:t>
            </a:r>
            <a:r>
              <a:rPr lang="de-DE" sz="2000" dirty="0">
                <a:cs typeface="Times New Roman" panose="02020603050405020304" pitchFamily="18" charset="0"/>
              </a:rPr>
              <a:t> „</a:t>
            </a:r>
            <a:r>
              <a:rPr lang="de-DE" sz="2000" dirty="0" err="1">
                <a:cs typeface="Times New Roman" panose="02020603050405020304" pitchFamily="18" charset="0"/>
              </a:rPr>
              <a:t>rich</a:t>
            </a:r>
            <a:r>
              <a:rPr lang="de-DE" sz="2000" dirty="0">
                <a:cs typeface="Times New Roman" panose="02020603050405020304" pitchFamily="18" charset="0"/>
              </a:rPr>
              <a:t>“ </a:t>
            </a:r>
            <a:r>
              <a:rPr lang="de-DE" sz="2000" dirty="0" err="1">
                <a:cs typeface="Times New Roman" panose="02020603050405020304" pitchFamily="18" charset="0"/>
              </a:rPr>
              <a:t>data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with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authority</a:t>
            </a:r>
            <a:r>
              <a:rPr lang="de-DE" sz="2000" dirty="0"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cs typeface="Times New Roman" panose="02020603050405020304" pitchFamily="18" charset="0"/>
              </a:rPr>
              <a:t>identifiers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022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5BE7D1-178D-4F7C-BDAB-562BD4FF915F}"/>
              </a:ext>
            </a:extLst>
          </p:cNvPr>
          <p:cNvSpPr/>
          <p:nvPr/>
        </p:nvSpPr>
        <p:spPr>
          <a:xfrm>
            <a:off x="791580" y="1556792"/>
            <a:ext cx="756084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triple</a:t>
            </a:r>
            <a:r>
              <a:rPr lang="de-DE" sz="2000" dirty="0"/>
              <a:t>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involved</a:t>
            </a:r>
            <a:r>
              <a:rPr lang="de-DE" sz="2000" dirty="0"/>
              <a:t> but still </a:t>
            </a:r>
            <a:r>
              <a:rPr lang="de-DE" sz="2000" dirty="0" err="1"/>
              <a:t>trying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approach</a:t>
            </a:r>
            <a:r>
              <a:rPr lang="de-DE" sz="2000" dirty="0"/>
              <a:t> </a:t>
            </a:r>
            <a:r>
              <a:rPr lang="de-DE" sz="2000" dirty="0" err="1"/>
              <a:t>linked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Code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available</a:t>
            </a:r>
            <a:r>
              <a:rPr lang="de-DE" sz="2000" dirty="0"/>
              <a:t> on </a:t>
            </a:r>
            <a:r>
              <a:rPr lang="de-DE" sz="2000" b="1" dirty="0" err="1">
                <a:solidFill>
                  <a:schemeClr val="accent1"/>
                </a:solidFill>
              </a:rPr>
              <a:t>github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(</a:t>
            </a:r>
            <a:r>
              <a:rPr lang="de-DE" sz="2000" dirty="0">
                <a:hlinkClick r:id="rId3"/>
              </a:rPr>
              <a:t>https://github.com/ubffm/vufind</a:t>
            </a:r>
            <a:r>
              <a:rPr lang="de-DE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TODO: </a:t>
            </a:r>
            <a:r>
              <a:rPr lang="de-DE" sz="2000" dirty="0"/>
              <a:t>Upgrade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VuFind</a:t>
            </a:r>
            <a:r>
              <a:rPr lang="de-DE" sz="2000" dirty="0"/>
              <a:t> 7 (</a:t>
            </a:r>
            <a:r>
              <a:rPr lang="de-DE" sz="2000" dirty="0" err="1"/>
              <a:t>currently</a:t>
            </a:r>
            <a:r>
              <a:rPr lang="de-DE" sz="2000" dirty="0"/>
              <a:t> Version 5.1)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TODO:</a:t>
            </a:r>
            <a:r>
              <a:rPr lang="de-DE" sz="2000" dirty="0"/>
              <a:t> Pull </a:t>
            </a:r>
            <a:r>
              <a:rPr lang="de-DE" sz="2000" dirty="0" err="1"/>
              <a:t>request</a:t>
            </a:r>
            <a:r>
              <a:rPr lang="de-DE" sz="2000" dirty="0"/>
              <a:t>! At least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lobid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02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D_Design">
  <a:themeElements>
    <a:clrScheme name="GoetheDesign1 1">
      <a:dk1>
        <a:srgbClr val="000000"/>
      </a:dk1>
      <a:lt1>
        <a:srgbClr val="FFFFFF"/>
      </a:lt1>
      <a:dk2>
        <a:srgbClr val="AF1D1D"/>
      </a:dk2>
      <a:lt2>
        <a:srgbClr val="ECA394"/>
      </a:lt2>
      <a:accent1>
        <a:srgbClr val="00498D"/>
      </a:accent1>
      <a:accent2>
        <a:srgbClr val="7FA4C4"/>
      </a:accent2>
      <a:accent3>
        <a:srgbClr val="FFFFFF"/>
      </a:accent3>
      <a:accent4>
        <a:srgbClr val="000000"/>
      </a:accent4>
      <a:accent5>
        <a:srgbClr val="AAB1C5"/>
      </a:accent5>
      <a:accent6>
        <a:srgbClr val="7294B1"/>
      </a:accent6>
      <a:hlink>
        <a:srgbClr val="608955"/>
      </a:hlink>
      <a:folHlink>
        <a:srgbClr val="9BBB8F"/>
      </a:folHlink>
    </a:clrScheme>
    <a:fontScheme name="3_GoetheDesign1">
      <a:majorFont>
        <a:latin typeface=" (Headings)"/>
        <a:ea typeface=" (Headings)"/>
        <a:cs typeface=" (Headings)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solidFill>
            <a:srgbClr val="00648C"/>
          </a:solidFill>
          <a:miter lim="800000"/>
          <a:headEnd/>
          <a:tailEnd/>
        </a:ln>
        <a:effectLst/>
      </a:spPr>
      <a:bodyPr anchor="ctr" anchorCtr="1"/>
      <a:lstStyle>
        <a:defPPr eaLnBrk="0" hangingPunct="0">
          <a:defRPr sz="1600" b="1" smtClean="0">
            <a:solidFill>
              <a:schemeClr val="bg1"/>
            </a:solidFill>
            <a:ea typeface="Gulim" pitchFamily="34" charset="-127"/>
          </a:defRPr>
        </a:defPPr>
      </a:lstStyle>
    </a:spDef>
    <a:lnDef>
      <a:spPr>
        <a:noFill/>
        <a:ln w="19050" cap="flat" cmpd="sng" algn="ctr">
          <a:solidFill>
            <a:schemeClr val="accent1"/>
          </a:solidFill>
          <a:prstDash val="solid"/>
          <a:headEnd type="triangle" w="lg" len="lg"/>
          <a:tailEnd type="oval" w="sm" len="sm"/>
        </a:ln>
        <a:effectLst/>
      </a:spPr>
      <a:bodyPr/>
      <a:lstStyle/>
    </a:lnDef>
  </a:objectDefaults>
  <a:extraClrSchemeLst>
    <a:extraClrScheme>
      <a:clrScheme name="GoetheDesign1 1">
        <a:dk1>
          <a:srgbClr val="000000"/>
        </a:dk1>
        <a:lt1>
          <a:srgbClr val="FFFFFF"/>
        </a:lt1>
        <a:dk2>
          <a:srgbClr val="AF1D1D"/>
        </a:dk2>
        <a:lt2>
          <a:srgbClr val="ECA394"/>
        </a:lt2>
        <a:accent1>
          <a:srgbClr val="00498D"/>
        </a:accent1>
        <a:accent2>
          <a:srgbClr val="7FA4C4"/>
        </a:accent2>
        <a:accent3>
          <a:srgbClr val="FFFFFF"/>
        </a:accent3>
        <a:accent4>
          <a:srgbClr val="000000"/>
        </a:accent4>
        <a:accent5>
          <a:srgbClr val="AAB1C5"/>
        </a:accent5>
        <a:accent6>
          <a:srgbClr val="7294B1"/>
        </a:accent6>
        <a:hlink>
          <a:srgbClr val="608955"/>
        </a:hlink>
        <a:folHlink>
          <a:srgbClr val="9BBB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GoetheDesign1">
  <a:themeElements>
    <a:clrScheme name="GoetheDesign1 1">
      <a:dk1>
        <a:srgbClr val="000000"/>
      </a:dk1>
      <a:lt1>
        <a:srgbClr val="FFFFFF"/>
      </a:lt1>
      <a:dk2>
        <a:srgbClr val="AF1D1D"/>
      </a:dk2>
      <a:lt2>
        <a:srgbClr val="ECA394"/>
      </a:lt2>
      <a:accent1>
        <a:srgbClr val="00498D"/>
      </a:accent1>
      <a:accent2>
        <a:srgbClr val="7FA4C4"/>
      </a:accent2>
      <a:accent3>
        <a:srgbClr val="FFFFFF"/>
      </a:accent3>
      <a:accent4>
        <a:srgbClr val="000000"/>
      </a:accent4>
      <a:accent5>
        <a:srgbClr val="AAB1C5"/>
      </a:accent5>
      <a:accent6>
        <a:srgbClr val="7294B1"/>
      </a:accent6>
      <a:hlink>
        <a:srgbClr val="608955"/>
      </a:hlink>
      <a:folHlink>
        <a:srgbClr val="9BBB8F"/>
      </a:folHlink>
    </a:clrScheme>
    <a:fontScheme name="3_GoetheDesign1">
      <a:majorFont>
        <a:latin typeface=" (Headings)"/>
        <a:ea typeface=" (Headings)"/>
        <a:cs typeface=" (Headings)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solidFill>
            <a:srgbClr val="00648C"/>
          </a:solidFill>
          <a:miter lim="800000"/>
          <a:headEnd/>
          <a:tailEnd/>
        </a:ln>
        <a:effectLst/>
      </a:spPr>
      <a:bodyPr anchor="ctr" anchorCtr="1"/>
      <a:lstStyle>
        <a:defPPr eaLnBrk="0" hangingPunct="0">
          <a:defRPr sz="1600" b="1" smtClean="0">
            <a:solidFill>
              <a:schemeClr val="bg1"/>
            </a:solidFill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oetheDesign1 1">
        <a:dk1>
          <a:srgbClr val="000000"/>
        </a:dk1>
        <a:lt1>
          <a:srgbClr val="FFFFFF"/>
        </a:lt1>
        <a:dk2>
          <a:srgbClr val="AF1D1D"/>
        </a:dk2>
        <a:lt2>
          <a:srgbClr val="ECA394"/>
        </a:lt2>
        <a:accent1>
          <a:srgbClr val="00498D"/>
        </a:accent1>
        <a:accent2>
          <a:srgbClr val="7FA4C4"/>
        </a:accent2>
        <a:accent3>
          <a:srgbClr val="FFFFFF"/>
        </a:accent3>
        <a:accent4>
          <a:srgbClr val="000000"/>
        </a:accent4>
        <a:accent5>
          <a:srgbClr val="AAB1C5"/>
        </a:accent5>
        <a:accent6>
          <a:srgbClr val="7294B1"/>
        </a:accent6>
        <a:hlink>
          <a:srgbClr val="608955"/>
        </a:hlink>
        <a:folHlink>
          <a:srgbClr val="9BBB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(4:3)</PresentationFormat>
  <Paragraphs>58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 (Headings)</vt:lpstr>
      <vt:lpstr>Arial</vt:lpstr>
      <vt:lpstr>Arial Black</vt:lpstr>
      <vt:lpstr>Calibri</vt:lpstr>
      <vt:lpstr>Times New Roman</vt:lpstr>
      <vt:lpstr>FID_Design</vt:lpstr>
      <vt:lpstr>4_GoetheDesign1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UBFFM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Beck, Julia</dc:creator>
  <cp:lastModifiedBy>ZE4y9NliL6@goetheuniversitaet.onmicrosoft.com</cp:lastModifiedBy>
  <cp:revision>495</cp:revision>
  <dcterms:created xsi:type="dcterms:W3CDTF">2017-12-11T14:34:22Z</dcterms:created>
  <dcterms:modified xsi:type="dcterms:W3CDTF">2020-10-01T15:15:53Z</dcterms:modified>
</cp:coreProperties>
</file>