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8" r:id="rId1"/>
  </p:sldMasterIdLst>
  <p:notesMasterIdLst>
    <p:notesMasterId r:id="rId34"/>
  </p:notesMasterIdLst>
  <p:handoutMasterIdLst>
    <p:handoutMasterId r:id="rId35"/>
  </p:handoutMasterIdLst>
  <p:sldIdLst>
    <p:sldId id="256" r:id="rId2"/>
    <p:sldId id="338" r:id="rId3"/>
    <p:sldId id="299" r:id="rId4"/>
    <p:sldId id="313" r:id="rId5"/>
    <p:sldId id="317" r:id="rId6"/>
    <p:sldId id="301" r:id="rId7"/>
    <p:sldId id="302" r:id="rId8"/>
    <p:sldId id="322" r:id="rId9"/>
    <p:sldId id="303" r:id="rId10"/>
    <p:sldId id="304" r:id="rId11"/>
    <p:sldId id="314" r:id="rId12"/>
    <p:sldId id="315" r:id="rId13"/>
    <p:sldId id="339" r:id="rId14"/>
    <p:sldId id="340" r:id="rId15"/>
    <p:sldId id="320" r:id="rId16"/>
    <p:sldId id="319" r:id="rId17"/>
    <p:sldId id="321" r:id="rId18"/>
    <p:sldId id="310" r:id="rId19"/>
    <p:sldId id="323" r:id="rId20"/>
    <p:sldId id="337"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92D050"/>
    <a:srgbClr val="FFFF00"/>
    <a:srgbClr val="FF3300"/>
    <a:srgbClr val="CCCCFF"/>
    <a:srgbClr val="D09E00"/>
    <a:srgbClr val="777777"/>
    <a:srgbClr val="B2B2B2"/>
    <a:srgbClr val="FFCC99"/>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614" autoAdjust="0"/>
  </p:normalViewPr>
  <p:slideViewPr>
    <p:cSldViewPr snapToGrid="0">
      <p:cViewPr varScale="1">
        <p:scale>
          <a:sx n="79" d="100"/>
          <a:sy n="79" d="100"/>
        </p:scale>
        <p:origin x="570" y="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954429D-6962-41CF-B88E-23215248FF88}" type="datetimeFigureOut">
              <a:rPr lang="en-US" smtClean="0"/>
              <a:t>8/23/2019</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F1620C71-CA5E-47FE-91CD-FE863DD05107}" type="slidenum">
              <a:rPr lang="en-US" smtClean="0"/>
              <a:t>‹#›</a:t>
            </a:fld>
            <a:endParaRPr lang="en-US"/>
          </a:p>
        </p:txBody>
      </p:sp>
    </p:spTree>
    <p:extLst>
      <p:ext uri="{BB962C8B-B14F-4D97-AF65-F5344CB8AC3E}">
        <p14:creationId xmlns:p14="http://schemas.microsoft.com/office/powerpoint/2010/main" val="5221677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FCB7FEB2-7CC4-407B-823B-93A197C339A3}" type="datetimeFigureOut">
              <a:rPr lang="en-US" smtClean="0"/>
              <a:t>8/23/2019</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C746901C-2F17-412D-8945-DF33E2930D4B}" type="slidenum">
              <a:rPr lang="en-US" smtClean="0"/>
              <a:t>‹#›</a:t>
            </a:fld>
            <a:endParaRPr lang="en-US"/>
          </a:p>
        </p:txBody>
      </p:sp>
    </p:spTree>
    <p:extLst>
      <p:ext uri="{BB962C8B-B14F-4D97-AF65-F5344CB8AC3E}">
        <p14:creationId xmlns:p14="http://schemas.microsoft.com/office/powerpoint/2010/main" val="2241008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46901C-2F17-412D-8945-DF33E2930D4B}" type="slidenum">
              <a:rPr lang="en-US" smtClean="0"/>
              <a:t>1</a:t>
            </a:fld>
            <a:endParaRPr lang="en-US"/>
          </a:p>
        </p:txBody>
      </p:sp>
    </p:spTree>
    <p:extLst>
      <p:ext uri="{BB962C8B-B14F-4D97-AF65-F5344CB8AC3E}">
        <p14:creationId xmlns:p14="http://schemas.microsoft.com/office/powerpoint/2010/main" val="3520230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46901C-2F17-412D-8945-DF33E2930D4B}" type="slidenum">
              <a:rPr lang="en-US" smtClean="0"/>
              <a:t>20</a:t>
            </a:fld>
            <a:endParaRPr lang="en-US"/>
          </a:p>
        </p:txBody>
      </p:sp>
    </p:spTree>
    <p:extLst>
      <p:ext uri="{BB962C8B-B14F-4D97-AF65-F5344CB8AC3E}">
        <p14:creationId xmlns:p14="http://schemas.microsoft.com/office/powerpoint/2010/main" val="2907835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to the students that someone who wants to work at a particular layer</a:t>
            </a:r>
            <a:r>
              <a:rPr lang="en-US" baseline="0" dirty="0"/>
              <a:t> of abstraction can work more effectively and can produce better results if they have an understanding of how the layers below them work and the challenges that those layers face.  Functionality can often move between adjacent layers.  It’s not necessary for someone who just wants to use those layers, but for an engineer, such knowledge is important.</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23</a:t>
            </a:fld>
            <a:endParaRPr lang="en-US"/>
          </a:p>
        </p:txBody>
      </p:sp>
    </p:spTree>
    <p:extLst>
      <p:ext uri="{BB962C8B-B14F-4D97-AF65-F5344CB8AC3E}">
        <p14:creationId xmlns:p14="http://schemas.microsoft.com/office/powerpoint/2010/main" val="912527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don’t take (too much) money</a:t>
            </a:r>
            <a:r>
              <a:rPr lang="en-US" baseline="0" dirty="0"/>
              <a:t> from non-engineers with this question!  It’s not nice.</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26</a:t>
            </a:fld>
            <a:endParaRPr lang="en-US"/>
          </a:p>
        </p:txBody>
      </p:sp>
    </p:spTree>
    <p:extLst>
      <p:ext uri="{BB962C8B-B14F-4D97-AF65-F5344CB8AC3E}">
        <p14:creationId xmlns:p14="http://schemas.microsoft.com/office/powerpoint/2010/main" val="589016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finiteness: How many of you can count?  How many of you have finished counting?</a:t>
            </a:r>
          </a:p>
        </p:txBody>
      </p:sp>
      <p:sp>
        <p:nvSpPr>
          <p:cNvPr id="4" name="Slide Number Placeholder 3"/>
          <p:cNvSpPr>
            <a:spLocks noGrp="1"/>
          </p:cNvSpPr>
          <p:nvPr>
            <p:ph type="sldNum" sz="quarter" idx="10"/>
          </p:nvPr>
        </p:nvSpPr>
        <p:spPr/>
        <p:txBody>
          <a:bodyPr/>
          <a:lstStyle/>
          <a:p>
            <a:fld id="{C746901C-2F17-412D-8945-DF33E2930D4B}" type="slidenum">
              <a:rPr lang="en-US" smtClean="0"/>
              <a:t>28</a:t>
            </a:fld>
            <a:endParaRPr lang="en-US"/>
          </a:p>
        </p:txBody>
      </p:sp>
    </p:spTree>
    <p:extLst>
      <p:ext uri="{BB962C8B-B14F-4D97-AF65-F5344CB8AC3E}">
        <p14:creationId xmlns:p14="http://schemas.microsoft.com/office/powerpoint/2010/main" val="2014146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a:t>
            </a:r>
            <a:r>
              <a:rPr lang="en-US" baseline="0" dirty="0"/>
              <a:t> layer: We’ve all been trying for 50-200 years, so … it’s your turn soon!  But, please, if you start talking to electrons, take a break!</a:t>
            </a:r>
          </a:p>
          <a:p>
            <a:r>
              <a:rPr lang="en-US" baseline="0" dirty="0"/>
              <a:t>Mention new device technology, </a:t>
            </a:r>
            <a:r>
              <a:rPr lang="en-US" baseline="0" dirty="0" err="1"/>
              <a:t>nano</a:t>
            </a:r>
            <a:r>
              <a:rPr lang="en-US" baseline="0" dirty="0"/>
              <a:t>-fab in ECEB (just outside door to lecture room).</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32</a:t>
            </a:fld>
            <a:endParaRPr lang="en-US"/>
          </a:p>
        </p:txBody>
      </p:sp>
    </p:spTree>
    <p:extLst>
      <p:ext uri="{BB962C8B-B14F-4D97-AF65-F5344CB8AC3E}">
        <p14:creationId xmlns:p14="http://schemas.microsoft.com/office/powerpoint/2010/main" val="3042857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596349" y="536714"/>
            <a:ext cx="7792278" cy="2494722"/>
          </a:xfrm>
        </p:spPr>
        <p:txBody>
          <a:bodyPr anchor="b">
            <a:noAutofit/>
          </a:bodyPr>
          <a:lstStyle>
            <a:lvl1pPr algn="ctr">
              <a:lnSpc>
                <a:spcPct val="85000"/>
              </a:lnSpc>
              <a:defRPr sz="4000" spc="-50" baseline="0">
                <a:solidFill>
                  <a:schemeClr val="bg1">
                    <a:lumMod val="25000"/>
                  </a:schemeClr>
                </a:solidFill>
              </a:defRPr>
            </a:lvl1pPr>
          </a:lstStyle>
          <a:p>
            <a:r>
              <a:rPr lang="en-US" dirty="0"/>
              <a:t>title</a:t>
            </a:r>
          </a:p>
        </p:txBody>
      </p:sp>
      <p:sp>
        <p:nvSpPr>
          <p:cNvPr id="3" name="Subtitle 2"/>
          <p:cNvSpPr>
            <a:spLocks noGrp="1"/>
          </p:cNvSpPr>
          <p:nvPr>
            <p:ph type="subTitle" idx="1" hasCustomPrompt="1"/>
          </p:nvPr>
        </p:nvSpPr>
        <p:spPr>
          <a:xfrm>
            <a:off x="596348" y="4455620"/>
            <a:ext cx="7792279" cy="1689851"/>
          </a:xfrm>
        </p:spPr>
        <p:txBody>
          <a:bodyPr lIns="91440" rIns="91440">
            <a:normAutofit/>
          </a:bodyPr>
          <a:lstStyle>
            <a:lvl1pPr marL="0" indent="0" algn="ctr">
              <a:buNone/>
              <a:defRPr sz="2400" cap="none" spc="200" baseline="0">
                <a:solidFill>
                  <a:schemeClr val="tx2"/>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a:xfrm>
            <a:off x="596348" y="6459785"/>
            <a:ext cx="2973203" cy="365125"/>
          </a:xfrm>
        </p:spPr>
        <p:txBody>
          <a:bodyPr/>
          <a:lstStyle>
            <a:lvl1pPr>
              <a:defRPr sz="1100">
                <a:solidFill>
                  <a:schemeClr val="tx1"/>
                </a:solidFill>
              </a:defRPr>
            </a:lvl1pPr>
          </a:lstStyle>
          <a:p>
            <a:r>
              <a:rPr lang="en-US"/>
              <a:t>ECE 120: Introduction to Computing</a:t>
            </a:r>
            <a:endParaRPr lang="en-US" dirty="0"/>
          </a:p>
        </p:txBody>
      </p:sp>
      <p:sp>
        <p:nvSpPr>
          <p:cNvPr id="5" name="Footer Placeholder 4"/>
          <p:cNvSpPr>
            <a:spLocks noGrp="1"/>
          </p:cNvSpPr>
          <p:nvPr>
            <p:ph type="ftr" sz="quarter" idx="11"/>
          </p:nvPr>
        </p:nvSpPr>
        <p:spPr>
          <a:xfrm>
            <a:off x="3686185" y="6459785"/>
            <a:ext cx="4713474" cy="365125"/>
          </a:xfrm>
        </p:spPr>
        <p:txBody>
          <a:bodyPr/>
          <a:lstStyle>
            <a:lvl1pPr>
              <a:defRPr sz="1100" cap="none">
                <a:solidFill>
                  <a:schemeClr val="tx1"/>
                </a:solidFill>
              </a:defRPr>
            </a:lvl1pPr>
          </a:lstStyle>
          <a:p>
            <a:pPr algn="r"/>
            <a:r>
              <a:rPr lang="en-US"/>
              <a:t>© 2016 Steven S. Lumetta.  All rights reserved.</a:t>
            </a:r>
            <a:endParaRPr lang="en-US" dirty="0"/>
          </a:p>
        </p:txBody>
      </p:sp>
      <p:sp>
        <p:nvSpPr>
          <p:cNvPr id="6" name="Slide Number Placeholder 5"/>
          <p:cNvSpPr>
            <a:spLocks noGrp="1"/>
          </p:cNvSpPr>
          <p:nvPr>
            <p:ph type="sldNum" sz="quarter" idx="12"/>
          </p:nvPr>
        </p:nvSpPr>
        <p:spPr/>
        <p:txBody>
          <a:bodyPr/>
          <a:lstStyle>
            <a:lvl1pPr>
              <a:defRPr sz="1100">
                <a:solidFill>
                  <a:schemeClr val="tx1"/>
                </a:solidFill>
              </a:defRPr>
            </a:lvl1pPr>
          </a:lstStyle>
          <a:p>
            <a:r>
              <a:rPr lang="en-US" dirty="0"/>
              <a:t>slide </a:t>
            </a:r>
            <a:fld id="{7A1E67A6-F3B4-42F5-9080-BEEF8C889EA2}" type="slidenum">
              <a:rPr lang="en-US" smtClean="0"/>
              <a:pPr/>
              <a:t>‹#›</a:t>
            </a:fld>
            <a:endParaRPr lang="en-US" dirty="0"/>
          </a:p>
        </p:txBody>
      </p:sp>
      <p:cxnSp>
        <p:nvCxnSpPr>
          <p:cNvPr id="9" name="Straight Connector 8"/>
          <p:cNvCxnSpPr/>
          <p:nvPr userDrawn="1"/>
        </p:nvCxnSpPr>
        <p:spPr>
          <a:xfrm>
            <a:off x="596348" y="3786808"/>
            <a:ext cx="7803311" cy="0"/>
          </a:xfrm>
          <a:prstGeom prst="line">
            <a:avLst/>
          </a:prstGeom>
          <a:ln w="25400">
            <a:solidFill>
              <a:srgbClr val="D09E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448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ECE 120: Introduction to Computing</a:t>
            </a:r>
          </a:p>
        </p:txBody>
      </p:sp>
      <p:sp>
        <p:nvSpPr>
          <p:cNvPr id="5" name="Footer Placeholder 4"/>
          <p:cNvSpPr>
            <a:spLocks noGrp="1"/>
          </p:cNvSpPr>
          <p:nvPr>
            <p:ph type="ftr" sz="quarter" idx="11"/>
          </p:nvPr>
        </p:nvSpPr>
        <p:spPr/>
        <p:txBody>
          <a:bodyPr/>
          <a:lstStyle/>
          <a:p>
            <a:r>
              <a:rPr lang="en-US"/>
              <a:t>© 2016 Steven S. Lumetta.  All rights reserved.</a:t>
            </a:r>
          </a:p>
        </p:txBody>
      </p:sp>
      <p:sp>
        <p:nvSpPr>
          <p:cNvPr id="6" name="Slide Number Placeholder 5"/>
          <p:cNvSpPr>
            <a:spLocks noGrp="1"/>
          </p:cNvSpPr>
          <p:nvPr>
            <p:ph type="sldNum" sz="quarter" idx="12"/>
          </p:nvPr>
        </p:nvSpPr>
        <p:spPr/>
        <p:txBody>
          <a:bodyPr/>
          <a:lstStyle/>
          <a:p>
            <a:fld id="{53BBCAFA-42BF-4D03-A2B2-0B96A0CF4F81}" type="slidenum">
              <a:rPr lang="en-US" smtClean="0"/>
              <a:t>‹#›</a:t>
            </a:fld>
            <a:endParaRPr lang="en-US"/>
          </a:p>
        </p:txBody>
      </p:sp>
    </p:spTree>
    <p:extLst>
      <p:ext uri="{BB962C8B-B14F-4D97-AF65-F5344CB8AC3E}">
        <p14:creationId xmlns:p14="http://schemas.microsoft.com/office/powerpoint/2010/main" val="2946662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ECE 120: Introduction to Computing</a:t>
            </a:r>
          </a:p>
        </p:txBody>
      </p:sp>
      <p:sp>
        <p:nvSpPr>
          <p:cNvPr id="5" name="Footer Placeholder 4"/>
          <p:cNvSpPr>
            <a:spLocks noGrp="1"/>
          </p:cNvSpPr>
          <p:nvPr>
            <p:ph type="ftr" sz="quarter" idx="11"/>
          </p:nvPr>
        </p:nvSpPr>
        <p:spPr/>
        <p:txBody>
          <a:bodyPr/>
          <a:lstStyle/>
          <a:p>
            <a:r>
              <a:rPr lang="en-US"/>
              <a:t>© 2016 Steven S. Lumetta.  All rights reserved.</a:t>
            </a:r>
          </a:p>
        </p:txBody>
      </p:sp>
      <p:sp>
        <p:nvSpPr>
          <p:cNvPr id="6" name="Slide Number Placeholder 5"/>
          <p:cNvSpPr>
            <a:spLocks noGrp="1"/>
          </p:cNvSpPr>
          <p:nvPr>
            <p:ph type="sldNum" sz="quarter" idx="12"/>
          </p:nvPr>
        </p:nvSpPr>
        <p:spPr/>
        <p:txBody>
          <a:bodyPr/>
          <a:lstStyle/>
          <a:p>
            <a:fld id="{53BBCAFA-42BF-4D03-A2B2-0B96A0CF4F81}" type="slidenum">
              <a:rPr lang="en-US" smtClean="0"/>
              <a:t>‹#›</a:t>
            </a:fld>
            <a:endParaRPr lang="en-US"/>
          </a:p>
        </p:txBody>
      </p:sp>
    </p:spTree>
    <p:extLst>
      <p:ext uri="{BB962C8B-B14F-4D97-AF65-F5344CB8AC3E}">
        <p14:creationId xmlns:p14="http://schemas.microsoft.com/office/powerpoint/2010/main" val="931393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6349" y="536714"/>
            <a:ext cx="10982737" cy="646043"/>
          </a:xfrm>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a:xfrm>
            <a:off x="596350" y="1630017"/>
            <a:ext cx="7792278" cy="4239077"/>
          </a:xfrm>
        </p:spPr>
        <p:txBody>
          <a:bodyPr>
            <a:normAutofit/>
          </a:bodyPr>
          <a:lstStyle>
            <a:lvl1pPr>
              <a:defRPr sz="2800"/>
            </a:lvl1pPr>
            <a:lvl2pPr>
              <a:defRPr sz="2800"/>
            </a:lvl2pPr>
            <a:lvl3pPr>
              <a:defRPr sz="2800"/>
            </a:lvl3pPr>
            <a:lvl4pPr>
              <a:defRPr sz="2800"/>
            </a:lvl4pPr>
            <a:lvl5pPr>
              <a:defRPr sz="2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r>
              <a:rPr lang="en-US"/>
              <a:t>ECE 120: Introduction to Computing</a:t>
            </a:r>
            <a:endParaRPr lang="en-US" dirty="0"/>
          </a:p>
        </p:txBody>
      </p:sp>
      <p:sp>
        <p:nvSpPr>
          <p:cNvPr id="8" name="Footer Placeholder 7"/>
          <p:cNvSpPr>
            <a:spLocks noGrp="1"/>
          </p:cNvSpPr>
          <p:nvPr>
            <p:ph type="ftr" sz="quarter" idx="11"/>
          </p:nvPr>
        </p:nvSpPr>
        <p:spPr/>
        <p:txBody>
          <a:bodyPr/>
          <a:lstStyle/>
          <a:p>
            <a:pPr algn="r"/>
            <a:r>
              <a:rPr lang="en-US"/>
              <a:t>© 2016 Steven S. Lumetta.  All rights reserved.</a:t>
            </a:r>
            <a:endParaRPr lang="en-US" dirty="0"/>
          </a:p>
        </p:txBody>
      </p:sp>
      <p:sp>
        <p:nvSpPr>
          <p:cNvPr id="9" name="Slide Number Placeholder 8"/>
          <p:cNvSpPr>
            <a:spLocks noGrp="1"/>
          </p:cNvSpPr>
          <p:nvPr>
            <p:ph type="sldNum" sz="quarter" idx="12"/>
          </p:nvPr>
        </p:nvSpPr>
        <p:spPr/>
        <p:txBody>
          <a:bodyPr/>
          <a:lstStyle>
            <a:lvl1pPr>
              <a:defRPr b="0">
                <a:solidFill>
                  <a:schemeClr val="tx1"/>
                </a:solidFill>
              </a:defRPr>
            </a:lvl1pPr>
          </a:lstStyle>
          <a:p>
            <a:r>
              <a:rPr lang="en-US" sz="1100"/>
              <a:t>slide </a:t>
            </a:r>
            <a:fld id="{DFCBF99B-FFDD-44A2-B92B-66EDED34A677}" type="slidenum">
              <a:rPr lang="en-US" sz="1100" smtClean="0"/>
              <a:pPr/>
              <a:t>‹#›</a:t>
            </a:fld>
            <a:endParaRPr lang="en-US" dirty="0"/>
          </a:p>
        </p:txBody>
      </p:sp>
    </p:spTree>
    <p:extLst>
      <p:ext uri="{BB962C8B-B14F-4D97-AF65-F5344CB8AC3E}">
        <p14:creationId xmlns:p14="http://schemas.microsoft.com/office/powerpoint/2010/main" val="2962699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ECE 120: Introduction to Computing</a:t>
            </a:r>
          </a:p>
        </p:txBody>
      </p:sp>
      <p:sp>
        <p:nvSpPr>
          <p:cNvPr id="5" name="Footer Placeholder 4"/>
          <p:cNvSpPr>
            <a:spLocks noGrp="1"/>
          </p:cNvSpPr>
          <p:nvPr>
            <p:ph type="ftr" sz="quarter" idx="11"/>
          </p:nvPr>
        </p:nvSpPr>
        <p:spPr/>
        <p:txBody>
          <a:bodyPr/>
          <a:lstStyle/>
          <a:p>
            <a:r>
              <a:rPr lang="en-US"/>
              <a:t>© 2016 Steven S. Lumetta.  All rights reserved.</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133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ECE 120: Introduction to Computing</a:t>
            </a:r>
          </a:p>
        </p:txBody>
      </p:sp>
      <p:sp>
        <p:nvSpPr>
          <p:cNvPr id="6" name="Footer Placeholder 5"/>
          <p:cNvSpPr>
            <a:spLocks noGrp="1"/>
          </p:cNvSpPr>
          <p:nvPr>
            <p:ph type="ftr" sz="quarter" idx="11"/>
          </p:nvPr>
        </p:nvSpPr>
        <p:spPr/>
        <p:txBody>
          <a:bodyPr/>
          <a:lstStyle/>
          <a:p>
            <a:r>
              <a:rPr lang="en-US"/>
              <a:t>© 2016 Steven S. Lumetta.  All rights reserved.</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2958862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ECE 120: Introduction to Computing</a:t>
            </a:r>
          </a:p>
        </p:txBody>
      </p:sp>
      <p:sp>
        <p:nvSpPr>
          <p:cNvPr id="8" name="Footer Placeholder 7"/>
          <p:cNvSpPr>
            <a:spLocks noGrp="1"/>
          </p:cNvSpPr>
          <p:nvPr>
            <p:ph type="ftr" sz="quarter" idx="11"/>
          </p:nvPr>
        </p:nvSpPr>
        <p:spPr/>
        <p:txBody>
          <a:bodyPr/>
          <a:lstStyle/>
          <a:p>
            <a:r>
              <a:rPr lang="en-US"/>
              <a:t>© 2016 Steven S. Lumetta.  All rights reserved.</a:t>
            </a:r>
          </a:p>
        </p:txBody>
      </p:sp>
      <p:sp>
        <p:nvSpPr>
          <p:cNvPr id="9" name="Slide Number Placeholder 8"/>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3828426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ECE 120: Introduction to Computing</a:t>
            </a:r>
          </a:p>
        </p:txBody>
      </p:sp>
      <p:sp>
        <p:nvSpPr>
          <p:cNvPr id="4" name="Footer Placeholder 3"/>
          <p:cNvSpPr>
            <a:spLocks noGrp="1"/>
          </p:cNvSpPr>
          <p:nvPr>
            <p:ph type="ftr" sz="quarter" idx="11"/>
          </p:nvPr>
        </p:nvSpPr>
        <p:spPr/>
        <p:txBody>
          <a:bodyPr/>
          <a:lstStyle/>
          <a:p>
            <a:r>
              <a:rPr lang="en-US"/>
              <a:t>© 2016 Steven S. Lumetta.  All rights reserved.</a:t>
            </a: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2638625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ECE 120: Introduction to Computing</a:t>
            </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 2016 Steven S. Lumetta.  All rights reserved.</a:t>
            </a:r>
          </a:p>
        </p:txBody>
      </p:sp>
      <p:sp>
        <p:nvSpPr>
          <p:cNvPr id="9" name="Slide Number Placeholder 8"/>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645836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ECE 120: Introduction to Computing</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 2016 Steven S. Lumetta.  All rights reserved.</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3BBCAFA-42BF-4D03-A2B2-0B96A0CF4F81}" type="slidenum">
              <a:rPr lang="en-US" smtClean="0"/>
              <a:t>‹#›</a:t>
            </a:fld>
            <a:endParaRPr lang="en-US"/>
          </a:p>
        </p:txBody>
      </p:sp>
    </p:spTree>
    <p:extLst>
      <p:ext uri="{BB962C8B-B14F-4D97-AF65-F5344CB8AC3E}">
        <p14:creationId xmlns:p14="http://schemas.microsoft.com/office/powerpoint/2010/main" val="1162193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ECE 120: Introduction to Computing</a:t>
            </a:r>
          </a:p>
        </p:txBody>
      </p:sp>
      <p:sp>
        <p:nvSpPr>
          <p:cNvPr id="6" name="Footer Placeholder 5"/>
          <p:cNvSpPr>
            <a:spLocks noGrp="1"/>
          </p:cNvSpPr>
          <p:nvPr>
            <p:ph type="ftr" sz="quarter" idx="11"/>
          </p:nvPr>
        </p:nvSpPr>
        <p:spPr/>
        <p:txBody>
          <a:bodyPr/>
          <a:lstStyle/>
          <a:p>
            <a:r>
              <a:rPr lang="en-US"/>
              <a:t>© 2016 Steven S. Lumetta.  All rights reserved.</a:t>
            </a:r>
          </a:p>
        </p:txBody>
      </p:sp>
      <p:sp>
        <p:nvSpPr>
          <p:cNvPr id="7" name="Slide Number Placeholder 6"/>
          <p:cNvSpPr>
            <a:spLocks noGrp="1"/>
          </p:cNvSpPr>
          <p:nvPr>
            <p:ph type="sldNum" sz="quarter" idx="12"/>
          </p:nvPr>
        </p:nvSpPr>
        <p:spPr/>
        <p:txBody>
          <a:bodyPr/>
          <a:lstStyle/>
          <a:p>
            <a:fld id="{53BBCAFA-42BF-4D03-A2B2-0B96A0CF4F81}" type="slidenum">
              <a:rPr lang="en-US" smtClean="0"/>
              <a:t>‹#›</a:t>
            </a:fld>
            <a:endParaRPr lang="en-US"/>
          </a:p>
        </p:txBody>
      </p:sp>
    </p:spTree>
    <p:extLst>
      <p:ext uri="{BB962C8B-B14F-4D97-AF65-F5344CB8AC3E}">
        <p14:creationId xmlns:p14="http://schemas.microsoft.com/office/powerpoint/2010/main" val="1600492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58594"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96350" y="536714"/>
            <a:ext cx="10972798" cy="64604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96348" y="1540565"/>
            <a:ext cx="7792279" cy="4328529"/>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96348" y="6459785"/>
            <a:ext cx="2973203" cy="365125"/>
          </a:xfrm>
          <a:prstGeom prst="rect">
            <a:avLst/>
          </a:prstGeom>
        </p:spPr>
        <p:txBody>
          <a:bodyPr vert="horz" lIns="91440" tIns="45720" rIns="91440" bIns="45720" rtlCol="0" anchor="ctr"/>
          <a:lstStyle>
            <a:lvl1pPr algn="l">
              <a:defRPr sz="1100">
                <a:solidFill>
                  <a:schemeClr val="tx1"/>
                </a:solidFill>
              </a:defRPr>
            </a:lvl1pPr>
          </a:lstStyle>
          <a:p>
            <a:r>
              <a:rPr lang="en-US"/>
              <a:t>ECE 120: Introduction to Computing</a:t>
            </a:r>
            <a:endParaRPr lang="en-US" dirty="0"/>
          </a:p>
        </p:txBody>
      </p:sp>
      <p:sp>
        <p:nvSpPr>
          <p:cNvPr id="5" name="Footer Placeholder 4"/>
          <p:cNvSpPr>
            <a:spLocks noGrp="1"/>
          </p:cNvSpPr>
          <p:nvPr>
            <p:ph type="ftr" sz="quarter" idx="3"/>
          </p:nvPr>
        </p:nvSpPr>
        <p:spPr>
          <a:xfrm>
            <a:off x="3686185" y="6459785"/>
            <a:ext cx="4702442" cy="365125"/>
          </a:xfrm>
          <a:prstGeom prst="rect">
            <a:avLst/>
          </a:prstGeom>
        </p:spPr>
        <p:txBody>
          <a:bodyPr vert="horz" lIns="91440" tIns="45720" rIns="91440" bIns="45720" rtlCol="0" anchor="ctr"/>
          <a:lstStyle>
            <a:lvl1pPr algn="ctr">
              <a:defRPr sz="1100" cap="none" baseline="0">
                <a:solidFill>
                  <a:schemeClr val="tx1"/>
                </a:solidFill>
              </a:defRPr>
            </a:lvl1pPr>
          </a:lstStyle>
          <a:p>
            <a:pPr algn="r"/>
            <a:r>
              <a:rPr lang="en-US"/>
              <a:t>© 2016 Steven S. Lumetta.  All rights reserved.</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r>
              <a:rPr lang="en-US" sz="1100" dirty="0">
                <a:solidFill>
                  <a:schemeClr val="tx1"/>
                </a:solidFill>
              </a:rPr>
              <a:t>slide </a:t>
            </a:r>
            <a:fld id="{DFCBF99B-FFDD-44A2-B92B-66EDED34A677}" type="slidenum">
              <a:rPr lang="en-US" sz="1100" smtClean="0">
                <a:solidFill>
                  <a:schemeClr val="tx1"/>
                </a:solidFill>
              </a:rPr>
              <a:pPr/>
              <a:t>‹#›</a:t>
            </a:fld>
            <a:endParaRPr lang="en-US" dirty="0"/>
          </a:p>
        </p:txBody>
      </p:sp>
      <p:cxnSp>
        <p:nvCxnSpPr>
          <p:cNvPr id="10" name="Straight Connector 9"/>
          <p:cNvCxnSpPr/>
          <p:nvPr/>
        </p:nvCxnSpPr>
        <p:spPr>
          <a:xfrm>
            <a:off x="596349" y="1300524"/>
            <a:ext cx="10972799" cy="0"/>
          </a:xfrm>
          <a:prstGeom prst="line">
            <a:avLst/>
          </a:prstGeom>
          <a:ln w="25400">
            <a:solidFill>
              <a:srgbClr val="D09E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6165096"/>
      </p:ext>
    </p:extLst>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Lst>
  <p:hf hdr="0"/>
  <p:txStyles>
    <p:titleStyle>
      <a:lvl1pPr algn="l" defTabSz="914400" rtl="0" eaLnBrk="1" latinLnBrk="0" hangingPunct="1">
        <a:lnSpc>
          <a:spcPct val="85000"/>
        </a:lnSpc>
        <a:spcBef>
          <a:spcPct val="0"/>
        </a:spcBef>
        <a:buNone/>
        <a:defRPr sz="3600" kern="1200" spc="-50" baseline="0">
          <a:solidFill>
            <a:srgbClr val="0070C0"/>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emergency.illinois.edu/" TargetMode="External"/><Relationship Id="rId2" Type="http://schemas.openxmlformats.org/officeDocument/2006/relationships/hyperlink" Target="http://police.illinois.edu/safe"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spcAft>
                <a:spcPts val="600"/>
              </a:spcAft>
            </a:pPr>
            <a:r>
              <a:rPr lang="en-US" sz="2800" dirty="0"/>
              <a:t>University of Illinois at Urbana-Champaign</a:t>
            </a:r>
            <a:br>
              <a:rPr lang="en-US" sz="2800" dirty="0"/>
            </a:br>
            <a:r>
              <a:rPr lang="en-US" sz="2800" dirty="0"/>
              <a:t>Dept. of Electrical and Computer Engineering</a:t>
            </a:r>
            <a:br>
              <a:rPr lang="en-US" sz="2800" dirty="0"/>
            </a:br>
            <a:br>
              <a:rPr lang="en-US" sz="3600" dirty="0"/>
            </a:br>
            <a:r>
              <a:rPr lang="en-US" sz="3600" dirty="0"/>
              <a:t>ECE 120: Introduction to Computing</a:t>
            </a:r>
          </a:p>
        </p:txBody>
      </p:sp>
      <p:sp>
        <p:nvSpPr>
          <p:cNvPr id="3" name="Subtitle 2"/>
          <p:cNvSpPr>
            <a:spLocks noGrp="1"/>
          </p:cNvSpPr>
          <p:nvPr>
            <p:ph type="subTitle" idx="1"/>
          </p:nvPr>
        </p:nvSpPr>
        <p:spPr/>
        <p:txBody>
          <a:bodyPr>
            <a:normAutofit/>
          </a:bodyPr>
          <a:lstStyle/>
          <a:p>
            <a:r>
              <a:rPr lang="en-US" sz="2800" dirty="0">
                <a:solidFill>
                  <a:srgbClr val="0070C0"/>
                </a:solidFill>
              </a:rPr>
              <a:t>Introduction and Overview</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pPr algn="r"/>
            <a:r>
              <a:rPr lang="en-US"/>
              <a:t>© 2016 Steven S. Lumetta.  All rights reserved.</a:t>
            </a:r>
            <a:endParaRPr lang="en-US" dirty="0"/>
          </a:p>
        </p:txBody>
      </p:sp>
      <p:sp>
        <p:nvSpPr>
          <p:cNvPr id="7" name="Slide Number Placeholder 6"/>
          <p:cNvSpPr>
            <a:spLocks noGrp="1"/>
          </p:cNvSpPr>
          <p:nvPr>
            <p:ph type="sldNum" sz="quarter" idx="12"/>
          </p:nvPr>
        </p:nvSpPr>
        <p:spPr/>
        <p:txBody>
          <a:bodyPr/>
          <a:lstStyle/>
          <a:p>
            <a:r>
              <a:rPr lang="en-US"/>
              <a:t>slide </a:t>
            </a:r>
            <a:fld id="{7A1E67A6-F3B4-42F5-9080-BEEF8C889EA2}" type="slidenum">
              <a:rPr lang="en-US" smtClean="0"/>
              <a:pPr/>
              <a:t>1</a:t>
            </a:fld>
            <a:endParaRPr lang="en-US" dirty="0"/>
          </a:p>
        </p:txBody>
      </p:sp>
    </p:spTree>
    <p:extLst>
      <p:ext uri="{BB962C8B-B14F-4D97-AF65-F5344CB8AC3E}">
        <p14:creationId xmlns:p14="http://schemas.microsoft.com/office/powerpoint/2010/main" val="3262000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Find Information</a:t>
            </a:r>
          </a:p>
        </p:txBody>
      </p:sp>
      <p:sp>
        <p:nvSpPr>
          <p:cNvPr id="21" name="Content Placeholder 20"/>
          <p:cNvSpPr>
            <a:spLocks noGrp="1"/>
          </p:cNvSpPr>
          <p:nvPr>
            <p:ph idx="1"/>
          </p:nvPr>
        </p:nvSpPr>
        <p:spPr/>
        <p:txBody>
          <a:bodyPr>
            <a:normAutofit/>
          </a:bodyPr>
          <a:lstStyle/>
          <a:p>
            <a:r>
              <a:rPr lang="en-US" dirty="0"/>
              <a:t>Start with the Wiki!</a:t>
            </a:r>
          </a:p>
          <a:p>
            <a:endParaRPr lang="en-US" dirty="0"/>
          </a:p>
          <a:p>
            <a:r>
              <a:rPr lang="en-US" dirty="0"/>
              <a:t>Remember this link:</a:t>
            </a:r>
          </a:p>
          <a:p>
            <a:r>
              <a:rPr lang="en-US" sz="2400" dirty="0">
                <a:solidFill>
                  <a:srgbClr val="0070C0"/>
                </a:solidFill>
              </a:rPr>
              <a:t>https://wiki.illinois.edu/wiki/display/ece120</a:t>
            </a:r>
            <a:endParaRPr lang="en-US" sz="2400" dirty="0"/>
          </a:p>
          <a:p>
            <a:endParaRPr lang="en-US" dirty="0"/>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10</a:t>
            </a:fld>
            <a:endParaRPr lang="en-US" dirty="0"/>
          </a:p>
        </p:txBody>
      </p:sp>
    </p:spTree>
    <p:extLst>
      <p:ext uri="{BB962C8B-B14F-4D97-AF65-F5344CB8AC3E}">
        <p14:creationId xmlns:p14="http://schemas.microsoft.com/office/powerpoint/2010/main" val="3629085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the Wiki Every Day</a:t>
            </a:r>
          </a:p>
        </p:txBody>
      </p:sp>
      <p:sp>
        <p:nvSpPr>
          <p:cNvPr id="21" name="Content Placeholder 20"/>
          <p:cNvSpPr>
            <a:spLocks noGrp="1"/>
          </p:cNvSpPr>
          <p:nvPr>
            <p:ph idx="1"/>
          </p:nvPr>
        </p:nvSpPr>
        <p:spPr/>
        <p:txBody>
          <a:bodyPr>
            <a:normAutofit/>
          </a:bodyPr>
          <a:lstStyle/>
          <a:p>
            <a:r>
              <a:rPr lang="en-US" sz="2400" dirty="0">
                <a:solidFill>
                  <a:srgbClr val="0070C0"/>
                </a:solidFill>
              </a:rPr>
              <a:t>https://wiki.illinois.edu/wiki/display/ece120 </a:t>
            </a:r>
            <a:endParaRPr lang="en-US" sz="2400" dirty="0"/>
          </a:p>
          <a:p>
            <a:r>
              <a:rPr lang="en-US" dirty="0"/>
              <a:t>What you will find includes:</a:t>
            </a:r>
          </a:p>
          <a:p>
            <a:pPr lvl="1"/>
            <a:r>
              <a:rPr lang="en-US" dirty="0"/>
              <a:t>announcements from course staff</a:t>
            </a:r>
          </a:p>
          <a:p>
            <a:pPr lvl="1"/>
            <a:r>
              <a:rPr lang="en-US" dirty="0"/>
              <a:t>course information and timing</a:t>
            </a:r>
          </a:p>
          <a:p>
            <a:pPr lvl="1"/>
            <a:r>
              <a:rPr lang="en-US" dirty="0"/>
              <a:t>assignments, solutions, exams, and due dates</a:t>
            </a:r>
          </a:p>
          <a:p>
            <a:pPr lvl="1"/>
            <a:r>
              <a:rPr lang="en-US" dirty="0"/>
              <a:t>a place for exchanging information</a:t>
            </a:r>
          </a:p>
          <a:p>
            <a:pPr lvl="2"/>
            <a:r>
              <a:rPr lang="en-US" dirty="0"/>
              <a:t>ask any non-personal questions here</a:t>
            </a:r>
          </a:p>
          <a:p>
            <a:pPr lvl="2"/>
            <a:r>
              <a:rPr lang="en-US" dirty="0"/>
              <a:t>do not post answers</a:t>
            </a:r>
          </a:p>
          <a:p>
            <a:endParaRPr lang="en-US" dirty="0"/>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11</a:t>
            </a:fld>
            <a:endParaRPr lang="en-US" dirty="0"/>
          </a:p>
        </p:txBody>
      </p:sp>
    </p:spTree>
    <p:extLst>
      <p:ext uri="{BB962C8B-B14F-4D97-AF65-F5344CB8AC3E}">
        <p14:creationId xmlns:p14="http://schemas.microsoft.com/office/powerpoint/2010/main" val="3453924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Read (and What Not to Read)</a:t>
            </a:r>
          </a:p>
        </p:txBody>
      </p:sp>
      <p:sp>
        <p:nvSpPr>
          <p:cNvPr id="21" name="Content Placeholder 20"/>
          <p:cNvSpPr>
            <a:spLocks noGrp="1"/>
          </p:cNvSpPr>
          <p:nvPr>
            <p:ph idx="1"/>
          </p:nvPr>
        </p:nvSpPr>
        <p:spPr/>
        <p:txBody>
          <a:bodyPr>
            <a:normAutofit fontScale="92500" lnSpcReduction="20000"/>
          </a:bodyPr>
          <a:lstStyle/>
          <a:p>
            <a:r>
              <a:rPr lang="en-US" dirty="0"/>
              <a:t>Reading materials</a:t>
            </a:r>
          </a:p>
          <a:p>
            <a:pPr lvl="1"/>
            <a:r>
              <a:rPr lang="en-US" dirty="0" err="1"/>
              <a:t>Patt</a:t>
            </a:r>
            <a:r>
              <a:rPr lang="en-US" dirty="0"/>
              <a:t> &amp; Patel, 2</a:t>
            </a:r>
            <a:r>
              <a:rPr lang="en-US" baseline="30000" dirty="0"/>
              <a:t>nd</a:t>
            </a:r>
            <a:r>
              <a:rPr lang="en-US" dirty="0"/>
              <a:t> edition</a:t>
            </a:r>
          </a:p>
          <a:p>
            <a:pPr lvl="1"/>
            <a:r>
              <a:rPr lang="en-US" dirty="0"/>
              <a:t>~150 pages of notes (free online)</a:t>
            </a:r>
          </a:p>
          <a:p>
            <a:r>
              <a:rPr lang="en-US" dirty="0"/>
              <a:t>Read the notes (see the Wiki for which parts)</a:t>
            </a:r>
          </a:p>
          <a:p>
            <a:pPr lvl="1"/>
            <a:r>
              <a:rPr lang="en-US" dirty="0"/>
              <a:t>before class</a:t>
            </a:r>
          </a:p>
          <a:p>
            <a:pPr lvl="1"/>
            <a:r>
              <a:rPr lang="en-US" dirty="0"/>
              <a:t>AND after class</a:t>
            </a:r>
          </a:p>
          <a:p>
            <a:r>
              <a:rPr lang="en-US" dirty="0"/>
              <a:t>Look at learning objectives in </a:t>
            </a:r>
            <a:br>
              <a:rPr lang="en-US" dirty="0"/>
            </a:br>
            <a:r>
              <a:rPr lang="en-US" dirty="0"/>
              <a:t>notes summary sections.</a:t>
            </a:r>
          </a:p>
          <a:p>
            <a:r>
              <a:rPr lang="en-US" dirty="0"/>
              <a:t>Use the online tools to practice skills.</a:t>
            </a:r>
          </a:p>
          <a:p>
            <a:r>
              <a:rPr lang="en-US" dirty="0"/>
              <a:t>Be wary of the Web.  No one has </a:t>
            </a:r>
            <a:br>
              <a:rPr lang="en-US" dirty="0"/>
            </a:br>
            <a:r>
              <a:rPr lang="en-US" dirty="0"/>
              <a:t>screened the content for accuracy.</a:t>
            </a:r>
          </a:p>
          <a:p>
            <a:endParaRPr lang="en-US" dirty="0"/>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12</a:t>
            </a:fld>
            <a:endParaRPr lang="en-US" dirty="0"/>
          </a:p>
        </p:txBody>
      </p:sp>
    </p:spTree>
    <p:extLst>
      <p:ext uri="{BB962C8B-B14F-4D97-AF65-F5344CB8AC3E}">
        <p14:creationId xmlns:p14="http://schemas.microsoft.com/office/powerpoint/2010/main" val="2419871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Workload Includes Labs and Homework</a:t>
            </a:r>
          </a:p>
        </p:txBody>
      </p:sp>
      <p:sp>
        <p:nvSpPr>
          <p:cNvPr id="21" name="Content Placeholder 20"/>
          <p:cNvSpPr>
            <a:spLocks noGrp="1"/>
          </p:cNvSpPr>
          <p:nvPr>
            <p:ph idx="1"/>
          </p:nvPr>
        </p:nvSpPr>
        <p:spPr>
          <a:xfrm>
            <a:off x="596349" y="1630017"/>
            <a:ext cx="9490331" cy="4239077"/>
          </a:xfrm>
        </p:spPr>
        <p:txBody>
          <a:bodyPr>
            <a:normAutofit fontScale="85000" lnSpcReduction="20000"/>
          </a:bodyPr>
          <a:lstStyle/>
          <a:p>
            <a:r>
              <a:rPr lang="en-US" dirty="0"/>
              <a:t>Weekly lab assignments</a:t>
            </a:r>
          </a:p>
          <a:p>
            <a:pPr lvl="1"/>
            <a:r>
              <a:rPr lang="en-US" dirty="0"/>
              <a:t>Software and hardware</a:t>
            </a:r>
          </a:p>
          <a:p>
            <a:pPr lvl="1"/>
            <a:r>
              <a:rPr lang="en-US" dirty="0"/>
              <a:t>Usually due Fridays at 5 p.m.</a:t>
            </a:r>
          </a:p>
          <a:p>
            <a:pPr lvl="1"/>
            <a:r>
              <a:rPr lang="en-US" dirty="0"/>
              <a:t>See assignment for specifics of how and when to turn in</a:t>
            </a:r>
          </a:p>
          <a:p>
            <a:pPr algn="ctr"/>
            <a:r>
              <a:rPr lang="en-US" b="1" dirty="0">
                <a:solidFill>
                  <a:srgbClr val="0070C0"/>
                </a:solidFill>
              </a:rPr>
              <a:t>FIRST LAB: due on Friday, September 6</a:t>
            </a:r>
            <a:r>
              <a:rPr lang="en-US" b="1" baseline="30000" dirty="0">
                <a:solidFill>
                  <a:srgbClr val="0070C0"/>
                </a:solidFill>
              </a:rPr>
              <a:t>th</a:t>
            </a:r>
            <a:r>
              <a:rPr lang="en-US" b="1" dirty="0">
                <a:solidFill>
                  <a:srgbClr val="0070C0"/>
                </a:solidFill>
              </a:rPr>
              <a:t> </a:t>
            </a:r>
          </a:p>
          <a:p>
            <a:r>
              <a:rPr lang="en-US" dirty="0"/>
              <a:t>Weekly homework assignments</a:t>
            </a:r>
          </a:p>
          <a:p>
            <a:pPr lvl="1"/>
            <a:r>
              <a:rPr lang="en-US" dirty="0"/>
              <a:t>Paper and computer-based</a:t>
            </a:r>
          </a:p>
          <a:p>
            <a:pPr lvl="1"/>
            <a:r>
              <a:rPr lang="en-US" dirty="0"/>
              <a:t>Submit scanned online</a:t>
            </a:r>
          </a:p>
          <a:p>
            <a:pPr lvl="2"/>
            <a:r>
              <a:rPr lang="en-US" dirty="0"/>
              <a:t>First attempt due on Mondays at 8 p.m.</a:t>
            </a:r>
          </a:p>
          <a:p>
            <a:pPr lvl="2"/>
            <a:r>
              <a:rPr lang="en-US" dirty="0"/>
              <a:t>Corrections with explanations due the next Monday at 8 p.m.</a:t>
            </a:r>
          </a:p>
          <a:p>
            <a:pPr algn="ctr"/>
            <a:r>
              <a:rPr lang="en-US" sz="2600" b="1" dirty="0">
                <a:solidFill>
                  <a:srgbClr val="0070C0"/>
                </a:solidFill>
              </a:rPr>
              <a:t>FIRST HOMEWORK: due Monday, September 2</a:t>
            </a:r>
            <a:r>
              <a:rPr lang="en-US" sz="2600" b="1" baseline="30000" dirty="0">
                <a:solidFill>
                  <a:srgbClr val="0070C0"/>
                </a:solidFill>
              </a:rPr>
              <a:t>nd</a:t>
            </a:r>
            <a:r>
              <a:rPr lang="en-US" sz="2600" b="1" dirty="0">
                <a:solidFill>
                  <a:srgbClr val="0070C0"/>
                </a:solidFill>
              </a:rPr>
              <a:t> (Labor Day)</a:t>
            </a:r>
            <a:endParaRPr lang="en-US" b="1" dirty="0">
              <a:solidFill>
                <a:srgbClr val="0070C0"/>
              </a:solidFill>
            </a:endParaRPr>
          </a:p>
          <a:p>
            <a:endParaRPr lang="en-US" dirty="0"/>
          </a:p>
          <a:p>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3" name="Slide Number Placeholder 2">
            <a:extLst>
              <a:ext uri="{FF2B5EF4-FFF2-40B4-BE49-F238E27FC236}">
                <a16:creationId xmlns:a16="http://schemas.microsoft.com/office/drawing/2014/main" id="{08A72E3B-349D-4ECC-8C86-3A5062138030}"/>
              </a:ext>
            </a:extLst>
          </p:cNvPr>
          <p:cNvSpPr>
            <a:spLocks noGrp="1"/>
          </p:cNvSpPr>
          <p:nvPr>
            <p:ph type="sldNum" sz="quarter" idx="12"/>
          </p:nvPr>
        </p:nvSpPr>
        <p:spPr/>
        <p:txBody>
          <a:bodyPr/>
          <a:lstStyle/>
          <a:p>
            <a:r>
              <a:rPr lang="en-US" sz="1100"/>
              <a:t>slide </a:t>
            </a:r>
            <a:fld id="{DFCBF99B-FFDD-44A2-B92B-66EDED34A677}" type="slidenum">
              <a:rPr lang="en-US" sz="1100" smtClean="0"/>
              <a:pPr/>
              <a:t>13</a:t>
            </a:fld>
            <a:endParaRPr lang="en-US" dirty="0"/>
          </a:p>
        </p:txBody>
      </p:sp>
      <p:sp>
        <p:nvSpPr>
          <p:cNvPr id="6" name="Date Placeholder 5">
            <a:extLst>
              <a:ext uri="{FF2B5EF4-FFF2-40B4-BE49-F238E27FC236}">
                <a16:creationId xmlns:a16="http://schemas.microsoft.com/office/drawing/2014/main" id="{AD98CABF-31FB-4C07-A8BF-2647394700FA}"/>
              </a:ext>
            </a:extLst>
          </p:cNvPr>
          <p:cNvSpPr>
            <a:spLocks noGrp="1"/>
          </p:cNvSpPr>
          <p:nvPr>
            <p:ph type="dt" sz="half" idx="10"/>
          </p:nvPr>
        </p:nvSpPr>
        <p:spPr/>
        <p:txBody>
          <a:bodyPr/>
          <a:lstStyle/>
          <a:p>
            <a:r>
              <a:rPr lang="en-US"/>
              <a:t>ECE 120: Introduction to Computing</a:t>
            </a:r>
            <a:endParaRPr lang="en-US" dirty="0"/>
          </a:p>
        </p:txBody>
      </p:sp>
    </p:spTree>
    <p:extLst>
      <p:ext uri="{BB962C8B-B14F-4D97-AF65-F5344CB8AC3E}">
        <p14:creationId xmlns:p14="http://schemas.microsoft.com/office/powerpoint/2010/main" val="2718941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Workload Also Includes Exams</a:t>
            </a:r>
          </a:p>
        </p:txBody>
      </p:sp>
      <p:sp>
        <p:nvSpPr>
          <p:cNvPr id="21" name="Content Placeholder 20"/>
          <p:cNvSpPr>
            <a:spLocks noGrp="1"/>
          </p:cNvSpPr>
          <p:nvPr>
            <p:ph idx="1"/>
          </p:nvPr>
        </p:nvSpPr>
        <p:spPr/>
        <p:txBody>
          <a:bodyPr>
            <a:normAutofit/>
          </a:bodyPr>
          <a:lstStyle/>
          <a:p>
            <a:r>
              <a:rPr lang="en-US" dirty="0"/>
              <a:t>Three midterms</a:t>
            </a:r>
          </a:p>
          <a:p>
            <a:pPr lvl="1"/>
            <a:r>
              <a:rPr lang="en-US" dirty="0"/>
              <a:t>Midterm 1 will cover Lectures ~1-9</a:t>
            </a:r>
          </a:p>
          <a:p>
            <a:pPr lvl="1"/>
            <a:r>
              <a:rPr lang="en-US" dirty="0"/>
              <a:t>Midterm 2 will cover Lectures ~10-19</a:t>
            </a:r>
          </a:p>
          <a:p>
            <a:pPr lvl="1"/>
            <a:r>
              <a:rPr lang="en-US" dirty="0"/>
              <a:t>Midterm 2 will cover Lectures ~20-30</a:t>
            </a:r>
          </a:p>
          <a:p>
            <a:r>
              <a:rPr lang="en-US" dirty="0"/>
              <a:t>Final exam (TBD, 8am)</a:t>
            </a:r>
          </a:p>
          <a:p>
            <a:pPr lvl="1"/>
            <a:r>
              <a:rPr lang="en-US" dirty="0"/>
              <a:t>Covers entire course</a:t>
            </a:r>
          </a:p>
          <a:p>
            <a:pPr lvl="1"/>
            <a:endParaRPr lang="en-US" dirty="0"/>
          </a:p>
          <a:p>
            <a:pPr marL="201168" lvl="1" indent="0">
              <a:buNone/>
            </a:pPr>
            <a:r>
              <a:rPr lang="en-US" dirty="0"/>
              <a:t>If you have a conflict, </a:t>
            </a:r>
            <a:r>
              <a:rPr lang="en-US" b="1" dirty="0">
                <a:solidFill>
                  <a:srgbClr val="0070C0"/>
                </a:solidFill>
              </a:rPr>
              <a:t>let us know early</a:t>
            </a:r>
            <a:r>
              <a:rPr lang="en-US" dirty="0"/>
              <a:t>!</a:t>
            </a:r>
            <a:br>
              <a:rPr lang="en-US" dirty="0"/>
            </a:br>
            <a:r>
              <a:rPr lang="en-US" dirty="0"/>
              <a:t>(specific deadlines are on the Wiki)</a:t>
            </a:r>
          </a:p>
          <a:p>
            <a:endParaRPr lang="en-US" dirty="0"/>
          </a:p>
          <a:p>
            <a:endParaRPr lang="en-US" dirty="0"/>
          </a:p>
          <a:p>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3" name="Slide Number Placeholder 2">
            <a:extLst>
              <a:ext uri="{FF2B5EF4-FFF2-40B4-BE49-F238E27FC236}">
                <a16:creationId xmlns:a16="http://schemas.microsoft.com/office/drawing/2014/main" id="{8615AC00-587C-4917-985C-0C45CB10AE38}"/>
              </a:ext>
            </a:extLst>
          </p:cNvPr>
          <p:cNvSpPr>
            <a:spLocks noGrp="1"/>
          </p:cNvSpPr>
          <p:nvPr>
            <p:ph type="sldNum" sz="quarter" idx="12"/>
          </p:nvPr>
        </p:nvSpPr>
        <p:spPr/>
        <p:txBody>
          <a:bodyPr/>
          <a:lstStyle/>
          <a:p>
            <a:r>
              <a:rPr lang="en-US" sz="1100"/>
              <a:t>slide </a:t>
            </a:r>
            <a:fld id="{DFCBF99B-FFDD-44A2-B92B-66EDED34A677}" type="slidenum">
              <a:rPr lang="en-US" sz="1100" smtClean="0"/>
              <a:pPr/>
              <a:t>14</a:t>
            </a:fld>
            <a:endParaRPr lang="en-US" dirty="0"/>
          </a:p>
        </p:txBody>
      </p:sp>
      <p:sp>
        <p:nvSpPr>
          <p:cNvPr id="6" name="Date Placeholder 5">
            <a:extLst>
              <a:ext uri="{FF2B5EF4-FFF2-40B4-BE49-F238E27FC236}">
                <a16:creationId xmlns:a16="http://schemas.microsoft.com/office/drawing/2014/main" id="{7F627505-78B5-477F-9E0E-CF6F94DF7A7E}"/>
              </a:ext>
            </a:extLst>
          </p:cNvPr>
          <p:cNvSpPr>
            <a:spLocks noGrp="1"/>
          </p:cNvSpPr>
          <p:nvPr>
            <p:ph type="dt" sz="half" idx="10"/>
          </p:nvPr>
        </p:nvSpPr>
        <p:spPr/>
        <p:txBody>
          <a:bodyPr/>
          <a:lstStyle/>
          <a:p>
            <a:r>
              <a:rPr lang="en-US"/>
              <a:t>ECE 120: Introduction to Computing</a:t>
            </a:r>
            <a:endParaRPr lang="en-US" dirty="0"/>
          </a:p>
        </p:txBody>
      </p:sp>
    </p:spTree>
    <p:extLst>
      <p:ext uri="{BB962C8B-B14F-4D97-AF65-F5344CB8AC3E}">
        <p14:creationId xmlns:p14="http://schemas.microsoft.com/office/powerpoint/2010/main" val="2224894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Workload Includes Discussions</a:t>
            </a:r>
          </a:p>
        </p:txBody>
      </p:sp>
      <p:sp>
        <p:nvSpPr>
          <p:cNvPr id="21" name="Content Placeholder 20"/>
          <p:cNvSpPr>
            <a:spLocks noGrp="1"/>
          </p:cNvSpPr>
          <p:nvPr>
            <p:ph idx="1"/>
          </p:nvPr>
        </p:nvSpPr>
        <p:spPr/>
        <p:txBody>
          <a:bodyPr>
            <a:normAutofit fontScale="92500"/>
          </a:bodyPr>
          <a:lstStyle/>
          <a:p>
            <a:r>
              <a:rPr lang="en-US" dirty="0"/>
              <a:t>A question for you:</a:t>
            </a:r>
          </a:p>
          <a:p>
            <a:r>
              <a:rPr lang="en-US" dirty="0"/>
              <a:t>What skill least developed in many ECE grads?</a:t>
            </a:r>
          </a:p>
          <a:p>
            <a:r>
              <a:rPr lang="en-US" dirty="0"/>
              <a:t>The answer that many alumni and </a:t>
            </a:r>
            <a:br>
              <a:rPr lang="en-US" dirty="0"/>
            </a:br>
            <a:r>
              <a:rPr lang="en-US" dirty="0"/>
              <a:t>employers give: </a:t>
            </a:r>
            <a:r>
              <a:rPr lang="en-US" b="1" dirty="0">
                <a:solidFill>
                  <a:srgbClr val="0070C0"/>
                </a:solidFill>
              </a:rPr>
              <a:t>soft skills</a:t>
            </a:r>
            <a:r>
              <a:rPr lang="en-US" dirty="0"/>
              <a:t>!</a:t>
            </a:r>
          </a:p>
          <a:p>
            <a:r>
              <a:rPr lang="en-US" dirty="0"/>
              <a:t>In discussion section </a:t>
            </a:r>
            <a:r>
              <a:rPr lang="en-US"/>
              <a:t>every Thursday, </a:t>
            </a:r>
            <a:r>
              <a:rPr lang="en-US" dirty="0"/>
              <a:t>you will…</a:t>
            </a:r>
          </a:p>
          <a:p>
            <a:pPr lvl="1"/>
            <a:r>
              <a:rPr lang="en-US" dirty="0"/>
              <a:t>work in small groups</a:t>
            </a:r>
          </a:p>
          <a:p>
            <a:pPr lvl="1"/>
            <a:r>
              <a:rPr lang="en-US" dirty="0"/>
              <a:t>solve fun problems related to lecture together</a:t>
            </a:r>
          </a:p>
          <a:p>
            <a:pPr lvl="1"/>
            <a:r>
              <a:rPr lang="en-US" dirty="0"/>
              <a:t>practice working with others</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15</a:t>
            </a:fld>
            <a:endParaRPr lang="en-US" dirty="0"/>
          </a:p>
        </p:txBody>
      </p:sp>
    </p:spTree>
    <p:extLst>
      <p:ext uri="{BB962C8B-B14F-4D97-AF65-F5344CB8AC3E}">
        <p14:creationId xmlns:p14="http://schemas.microsoft.com/office/powerpoint/2010/main" val="82411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xEl>
                                              <p:pRg st="2" end="2"/>
                                            </p:txEl>
                                          </p:spTgt>
                                        </p:tgtEl>
                                        <p:attrNameLst>
                                          <p:attrName>style.visibility</p:attrName>
                                        </p:attrNameLst>
                                      </p:cBhvr>
                                      <p:to>
                                        <p:strVal val="visible"/>
                                      </p:to>
                                    </p:set>
                                    <p:animEffect transition="in" filter="wipe(left)">
                                      <p:cBhvr>
                                        <p:cTn id="7" dur="500"/>
                                        <p:tgtEl>
                                          <p:spTgt spid="2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xEl>
                                              <p:pRg st="3" end="3"/>
                                            </p:txEl>
                                          </p:spTgt>
                                        </p:tgtEl>
                                        <p:attrNameLst>
                                          <p:attrName>style.visibility</p:attrName>
                                        </p:attrNameLst>
                                      </p:cBhvr>
                                      <p:to>
                                        <p:strVal val="visible"/>
                                      </p:to>
                                    </p:set>
                                    <p:animEffect transition="in" filter="wipe(left)">
                                      <p:cBhvr>
                                        <p:cTn id="12" dur="500"/>
                                        <p:tgtEl>
                                          <p:spTgt spid="21">
                                            <p:txEl>
                                              <p:pRg st="3" end="3"/>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1">
                                            <p:txEl>
                                              <p:pRg st="4" end="4"/>
                                            </p:txEl>
                                          </p:spTgt>
                                        </p:tgtEl>
                                        <p:attrNameLst>
                                          <p:attrName>style.visibility</p:attrName>
                                        </p:attrNameLst>
                                      </p:cBhvr>
                                      <p:to>
                                        <p:strVal val="visible"/>
                                      </p:to>
                                    </p:set>
                                    <p:animEffect transition="in" filter="wipe(left)">
                                      <p:cBhvr>
                                        <p:cTn id="15" dur="500"/>
                                        <p:tgtEl>
                                          <p:spTgt spid="21">
                                            <p:txEl>
                                              <p:pRg st="4" end="4"/>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1">
                                            <p:txEl>
                                              <p:pRg st="5" end="5"/>
                                            </p:txEl>
                                          </p:spTgt>
                                        </p:tgtEl>
                                        <p:attrNameLst>
                                          <p:attrName>style.visibility</p:attrName>
                                        </p:attrNameLst>
                                      </p:cBhvr>
                                      <p:to>
                                        <p:strVal val="visible"/>
                                      </p:to>
                                    </p:set>
                                    <p:animEffect transition="in" filter="wipe(left)">
                                      <p:cBhvr>
                                        <p:cTn id="18" dur="500"/>
                                        <p:tgtEl>
                                          <p:spTgt spid="21">
                                            <p:txEl>
                                              <p:pRg st="5" end="5"/>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1">
                                            <p:txEl>
                                              <p:pRg st="6" end="6"/>
                                            </p:txEl>
                                          </p:spTgt>
                                        </p:tgtEl>
                                        <p:attrNameLst>
                                          <p:attrName>style.visibility</p:attrName>
                                        </p:attrNameLst>
                                      </p:cBhvr>
                                      <p:to>
                                        <p:strVal val="visible"/>
                                      </p:to>
                                    </p:set>
                                    <p:animEffect transition="in" filter="wipe(left)">
                                      <p:cBhvr>
                                        <p:cTn id="21" dur="500"/>
                                        <p:tgtEl>
                                          <p:spTgt spid="2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Will We Grade?</a:t>
            </a:r>
          </a:p>
        </p:txBody>
      </p:sp>
      <p:sp>
        <p:nvSpPr>
          <p:cNvPr id="21" name="Content Placeholder 20"/>
          <p:cNvSpPr>
            <a:spLocks noGrp="1"/>
          </p:cNvSpPr>
          <p:nvPr>
            <p:ph idx="1"/>
          </p:nvPr>
        </p:nvSpPr>
        <p:spPr/>
        <p:txBody>
          <a:bodyPr>
            <a:normAutofit lnSpcReduction="10000"/>
          </a:bodyPr>
          <a:lstStyle/>
          <a:p>
            <a:r>
              <a:rPr lang="en-US" dirty="0"/>
              <a:t>Labs			15%	*</a:t>
            </a:r>
          </a:p>
          <a:p>
            <a:r>
              <a:rPr lang="en-US" dirty="0"/>
              <a:t>Homework	15%	*</a:t>
            </a:r>
          </a:p>
          <a:p>
            <a:r>
              <a:rPr lang="en-US" dirty="0"/>
              <a:t>Discussions	5%	*</a:t>
            </a:r>
          </a:p>
          <a:p>
            <a:r>
              <a:rPr lang="en-US" dirty="0"/>
              <a:t>Midterms		10%, 15%, 15%</a:t>
            </a:r>
          </a:p>
          <a:p>
            <a:r>
              <a:rPr lang="en-US" dirty="0"/>
              <a:t>Final		25%</a:t>
            </a:r>
          </a:p>
          <a:p>
            <a:r>
              <a:rPr lang="en-US" dirty="0"/>
              <a:t>* Lowest scores (of all weeks) dropped for labs, homework, and discussion sheets.</a:t>
            </a:r>
          </a:p>
          <a:p>
            <a:pPr algn="ctr"/>
            <a:r>
              <a:rPr lang="en-US" b="1" dirty="0">
                <a:solidFill>
                  <a:srgbClr val="0070C0"/>
                </a:solidFill>
              </a:rPr>
              <a:t>No late assignments accepted.</a:t>
            </a:r>
          </a:p>
          <a:p>
            <a:endParaRPr lang="en-US" dirty="0"/>
          </a:p>
          <a:p>
            <a:endParaRPr lang="en-US" dirty="0"/>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16</a:t>
            </a:fld>
            <a:endParaRPr lang="en-US" dirty="0"/>
          </a:p>
        </p:txBody>
      </p:sp>
    </p:spTree>
    <p:extLst>
      <p:ext uri="{BB962C8B-B14F-4D97-AF65-F5344CB8AC3E}">
        <p14:creationId xmlns:p14="http://schemas.microsoft.com/office/powerpoint/2010/main" val="2118472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ECE120 Grading Scale is Absolute</a:t>
            </a:r>
          </a:p>
        </p:txBody>
      </p:sp>
      <p:sp>
        <p:nvSpPr>
          <p:cNvPr id="21" name="Content Placeholder 20"/>
          <p:cNvSpPr>
            <a:spLocks noGrp="1"/>
          </p:cNvSpPr>
          <p:nvPr>
            <p:ph idx="1"/>
          </p:nvPr>
        </p:nvSpPr>
        <p:spPr/>
        <p:txBody>
          <a:bodyPr>
            <a:normAutofit/>
          </a:bodyPr>
          <a:lstStyle/>
          <a:p>
            <a:r>
              <a:rPr lang="en-US" dirty="0"/>
              <a:t>90% of total points → A of some sort</a:t>
            </a:r>
          </a:p>
          <a:p>
            <a:r>
              <a:rPr lang="en-US" dirty="0"/>
              <a:t>80% of total points → B of some sort</a:t>
            </a:r>
          </a:p>
          <a:p>
            <a:r>
              <a:rPr lang="en-US" dirty="0"/>
              <a:t>70% of total points → C of some sort</a:t>
            </a:r>
          </a:p>
          <a:p>
            <a:r>
              <a:rPr lang="en-US" dirty="0"/>
              <a:t>(more detail on the Wiki)</a:t>
            </a:r>
          </a:p>
          <a:p>
            <a:endParaRPr lang="en-US" dirty="0"/>
          </a:p>
          <a:p>
            <a:r>
              <a:rPr lang="en-US" dirty="0"/>
              <a:t>Many of your classes here will be curved. But not this course!</a:t>
            </a:r>
          </a:p>
          <a:p>
            <a:endParaRPr lang="en-US" dirty="0"/>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17</a:t>
            </a:fld>
            <a:endParaRPr lang="en-US" dirty="0"/>
          </a:p>
        </p:txBody>
      </p:sp>
    </p:spTree>
    <p:extLst>
      <p:ext uri="{BB962C8B-B14F-4D97-AF65-F5344CB8AC3E}">
        <p14:creationId xmlns:p14="http://schemas.microsoft.com/office/powerpoint/2010/main" val="3997740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Don’t Cheat!</a:t>
            </a:r>
          </a:p>
        </p:txBody>
      </p:sp>
      <p:sp>
        <p:nvSpPr>
          <p:cNvPr id="21" name="Content Placeholder 20"/>
          <p:cNvSpPr>
            <a:spLocks noGrp="1"/>
          </p:cNvSpPr>
          <p:nvPr>
            <p:ph idx="1"/>
          </p:nvPr>
        </p:nvSpPr>
        <p:spPr/>
        <p:txBody>
          <a:bodyPr>
            <a:normAutofit/>
          </a:bodyPr>
          <a:lstStyle/>
          <a:p>
            <a:r>
              <a:rPr lang="en-US" dirty="0"/>
              <a:t>See </a:t>
            </a:r>
            <a:r>
              <a:rPr lang="en-US" b="1" dirty="0">
                <a:solidFill>
                  <a:srgbClr val="0070C0"/>
                </a:solidFill>
              </a:rPr>
              <a:t>the Academic code</a:t>
            </a:r>
            <a:r>
              <a:rPr lang="en-US" dirty="0"/>
              <a:t>.</a:t>
            </a:r>
          </a:p>
          <a:p>
            <a:endParaRPr lang="en-US" dirty="0"/>
          </a:p>
          <a:p>
            <a:r>
              <a:rPr lang="en-US" dirty="0"/>
              <a:t>Discussion sections are done in groups.</a:t>
            </a:r>
          </a:p>
          <a:p>
            <a:r>
              <a:rPr lang="en-US" dirty="0"/>
              <a:t>In some labs you will have partners.</a:t>
            </a:r>
          </a:p>
          <a:p>
            <a:r>
              <a:rPr lang="en-US" dirty="0"/>
              <a:t>Otherwise, work must be your own.</a:t>
            </a:r>
          </a:p>
          <a:p>
            <a:r>
              <a:rPr lang="en-US" dirty="0"/>
              <a:t>It’s ok to talk and help each other understand, but it’s not ok to give/share/lend/copy/allow someone to copy answers.</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18</a:t>
            </a:fld>
            <a:endParaRPr lang="en-US" dirty="0"/>
          </a:p>
        </p:txBody>
      </p:sp>
    </p:spTree>
    <p:extLst>
      <p:ext uri="{BB962C8B-B14F-4D97-AF65-F5344CB8AC3E}">
        <p14:creationId xmlns:p14="http://schemas.microsoft.com/office/powerpoint/2010/main" val="2310708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Emergency response: Run &gt; Hide &gt; Fight</a:t>
            </a:r>
            <a:endParaRPr lang="en-US" dirty="0"/>
          </a:p>
        </p:txBody>
      </p:sp>
      <p:sp>
        <p:nvSpPr>
          <p:cNvPr id="15" name="Content Placeholder 14"/>
          <p:cNvSpPr>
            <a:spLocks noGrp="1"/>
          </p:cNvSpPr>
          <p:nvPr>
            <p:ph idx="1"/>
          </p:nvPr>
        </p:nvSpPr>
        <p:spPr>
          <a:xfrm>
            <a:off x="596350" y="1630017"/>
            <a:ext cx="6079753" cy="4239077"/>
          </a:xfrm>
        </p:spPr>
        <p:txBody>
          <a:bodyPr>
            <a:normAutofit fontScale="62500" lnSpcReduction="20000"/>
          </a:bodyPr>
          <a:lstStyle/>
          <a:p>
            <a:r>
              <a:rPr lang="en-US" dirty="0"/>
              <a:t>Emergencies can happen anywhere and at any time, so it’s important that we take a minute to prepare for a situation in which our safety could depend on our ability to react quickly. Take a moment to learn the different ways to leave this building. If there’s ever a fire alarm or something like that, you’ll know how to get out and you’ll be able to help others get out. Next, figure out the best place to go in case of severe weather – we’ll need to go to a low-level in the middle of the building, away from windows. And finally, if there’s ever someone trying to hurt us, our best option is to run out of the building. If we cannot do that safely, we’ll want to hide somewhere we can’t be seen, and we’ll have to lock or barricade the door if possible and be as quiet as we can. We will not leave that safe area until we get an Illini-Alert confirming that it’s safe to do so. If we can’t run or hide, we’ll fight back with whatever we can get our hands on. If you want to better prepare yourself for any of these situations, visit </a:t>
            </a:r>
            <a:r>
              <a:rPr lang="en-US" dirty="0">
                <a:hlinkClick r:id="rId2"/>
              </a:rPr>
              <a:t>police.illinois.edu/safe</a:t>
            </a:r>
            <a:r>
              <a:rPr lang="en-US" dirty="0"/>
              <a:t>. Remember you can sign up for emergency text messages at </a:t>
            </a:r>
            <a:r>
              <a:rPr lang="en-US" dirty="0">
                <a:hlinkClick r:id="rId3"/>
              </a:rPr>
              <a:t>emergency.illinois.edu</a:t>
            </a:r>
            <a:r>
              <a:rPr lang="en-US" dirty="0"/>
              <a:t>.</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6" name="Slide Number Placeholder 5"/>
          <p:cNvSpPr>
            <a:spLocks noGrp="1"/>
          </p:cNvSpPr>
          <p:nvPr>
            <p:ph type="sldNum" sz="quarter" idx="12"/>
          </p:nvPr>
        </p:nvSpPr>
        <p:spPr/>
        <p:txBody>
          <a:bodyPr/>
          <a:lstStyle/>
          <a:p>
            <a:r>
              <a:rPr lang="en-US"/>
              <a:t>slide </a:t>
            </a:r>
            <a:fld id="{DFCBF99B-FFDD-44A2-B92B-66EDED34A677}" type="slidenum">
              <a:rPr lang="en-US" smtClean="0"/>
              <a:pPr/>
              <a:t>19</a:t>
            </a:fld>
            <a:endParaRPr lang="en-US" dirty="0"/>
          </a:p>
        </p:txBody>
      </p:sp>
      <p:pic>
        <p:nvPicPr>
          <p:cNvPr id="8" name="Picture 7"/>
          <p:cNvPicPr>
            <a:picLocks noChangeAspect="1"/>
          </p:cNvPicPr>
          <p:nvPr/>
        </p:nvPicPr>
        <p:blipFill>
          <a:blip r:embed="rId4"/>
          <a:stretch>
            <a:fillRect/>
          </a:stretch>
        </p:blipFill>
        <p:spPr>
          <a:xfrm>
            <a:off x="7393357" y="1806995"/>
            <a:ext cx="4256615" cy="1172178"/>
          </a:xfrm>
          <a:prstGeom prst="rect">
            <a:avLst/>
          </a:prstGeom>
        </p:spPr>
      </p:pic>
      <p:pic>
        <p:nvPicPr>
          <p:cNvPr id="9" name="Picture 8"/>
          <p:cNvPicPr>
            <a:picLocks noChangeAspect="1"/>
          </p:cNvPicPr>
          <p:nvPr/>
        </p:nvPicPr>
        <p:blipFill>
          <a:blip r:embed="rId5"/>
          <a:stretch>
            <a:fillRect/>
          </a:stretch>
        </p:blipFill>
        <p:spPr>
          <a:xfrm>
            <a:off x="7393358" y="3221825"/>
            <a:ext cx="4256525" cy="1192856"/>
          </a:xfrm>
          <a:prstGeom prst="rect">
            <a:avLst/>
          </a:prstGeom>
        </p:spPr>
      </p:pic>
      <p:pic>
        <p:nvPicPr>
          <p:cNvPr id="10" name="Picture 9"/>
          <p:cNvPicPr>
            <a:picLocks noChangeAspect="1"/>
          </p:cNvPicPr>
          <p:nvPr/>
        </p:nvPicPr>
        <p:blipFill>
          <a:blip r:embed="rId6"/>
          <a:stretch>
            <a:fillRect/>
          </a:stretch>
        </p:blipFill>
        <p:spPr>
          <a:xfrm>
            <a:off x="7393358" y="4657333"/>
            <a:ext cx="4255275" cy="966715"/>
          </a:xfrm>
          <a:prstGeom prst="rect">
            <a:avLst/>
          </a:prstGeom>
        </p:spPr>
      </p:pic>
    </p:spTree>
    <p:extLst>
      <p:ext uri="{BB962C8B-B14F-4D97-AF65-F5344CB8AC3E}">
        <p14:creationId xmlns:p14="http://schemas.microsoft.com/office/powerpoint/2010/main" val="1215774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ECE120: Introduction to Computing</a:t>
            </a:r>
          </a:p>
        </p:txBody>
      </p:sp>
      <p:sp>
        <p:nvSpPr>
          <p:cNvPr id="21" name="Content Placeholder 20"/>
          <p:cNvSpPr>
            <a:spLocks noGrp="1"/>
          </p:cNvSpPr>
          <p:nvPr>
            <p:ph idx="1"/>
          </p:nvPr>
        </p:nvSpPr>
        <p:spPr>
          <a:xfrm>
            <a:off x="596350" y="1630017"/>
            <a:ext cx="8795300" cy="4239077"/>
          </a:xfrm>
        </p:spPr>
        <p:txBody>
          <a:bodyPr>
            <a:normAutofit lnSpcReduction="10000"/>
          </a:bodyPr>
          <a:lstStyle/>
          <a:p>
            <a:pPr defTabSz="823913">
              <a:tabLst>
                <a:tab pos="3657600" algn="l"/>
              </a:tabLst>
            </a:pPr>
            <a:r>
              <a:rPr lang="en-US" sz="2400" b="1" u="sng" dirty="0"/>
              <a:t>Lectures</a:t>
            </a:r>
            <a:r>
              <a:rPr lang="en-US" sz="2400" b="1" dirty="0"/>
              <a:t>		</a:t>
            </a:r>
            <a:r>
              <a:rPr lang="en-US" sz="2400" u="sng" dirty="0"/>
              <a:t>M/W/F</a:t>
            </a:r>
            <a:endParaRPr lang="en-US" sz="2400" b="1" u="sng" dirty="0"/>
          </a:p>
          <a:p>
            <a:pPr defTabSz="823913">
              <a:tabLst>
                <a:tab pos="3657600" algn="l"/>
              </a:tabLst>
            </a:pPr>
            <a:r>
              <a:rPr lang="en-US" sz="2400" dirty="0"/>
              <a:t>U. Bhowmik		9 a.m.	   	1015 ECEB</a:t>
            </a:r>
          </a:p>
          <a:p>
            <a:pPr defTabSz="823913">
              <a:tabLst>
                <a:tab pos="3657600" algn="l"/>
              </a:tabLst>
            </a:pPr>
            <a:r>
              <a:rPr lang="en-US" sz="2400" dirty="0"/>
              <a:t>D. Choi 		10 a.m.		1013 ECEB</a:t>
            </a:r>
          </a:p>
          <a:p>
            <a:pPr defTabSz="823913">
              <a:tabLst>
                <a:tab pos="3657600" algn="l"/>
              </a:tabLst>
            </a:pPr>
            <a:r>
              <a:rPr lang="en-US" sz="2400" dirty="0"/>
              <a:t>K. Levchenko		1 p.m.		1013 ECEB</a:t>
            </a:r>
          </a:p>
          <a:p>
            <a:pPr defTabSz="823913">
              <a:tabLst>
                <a:tab pos="3657600" algn="l"/>
              </a:tabLst>
            </a:pPr>
            <a:r>
              <a:rPr lang="en-US" sz="2400" dirty="0"/>
              <a:t>D. Jones		3 p.m.		2017 ECEB</a:t>
            </a:r>
          </a:p>
          <a:p>
            <a:pPr defTabSz="823913">
              <a:tabLst>
                <a:tab pos="3657600" algn="l"/>
              </a:tabLst>
            </a:pPr>
            <a:endParaRPr lang="en-US" sz="2400" dirty="0"/>
          </a:p>
          <a:p>
            <a:pPr defTabSz="835025"/>
            <a:r>
              <a:rPr lang="en-US" sz="2400" b="1" u="sng" dirty="0"/>
              <a:t>Discussions</a:t>
            </a:r>
            <a:r>
              <a:rPr lang="en-US" sz="2400" b="1" dirty="0"/>
              <a:t>			</a:t>
            </a:r>
            <a:r>
              <a:rPr lang="en-US" sz="2400" u="sng" dirty="0"/>
              <a:t>Thursday</a:t>
            </a:r>
          </a:p>
          <a:p>
            <a:pPr defTabSz="835025"/>
            <a:r>
              <a:rPr lang="en-US" sz="2400" dirty="0" err="1"/>
              <a:t>Heting</a:t>
            </a:r>
            <a:r>
              <a:rPr lang="en-US" sz="2400" dirty="0"/>
              <a:t> Gao, Tianqi Gao, </a:t>
            </a:r>
            <a:r>
              <a:rPr lang="en-US" sz="2400" dirty="0" err="1"/>
              <a:t>Hongliang</a:t>
            </a:r>
            <a:r>
              <a:rPr lang="en-US" sz="2400" dirty="0"/>
              <a:t> Li, </a:t>
            </a:r>
            <a:r>
              <a:rPr lang="en-US" sz="2400" dirty="0" err="1"/>
              <a:t>Shuijin</a:t>
            </a:r>
            <a:r>
              <a:rPr lang="en-US" sz="2400" dirty="0"/>
              <a:t> Liu, </a:t>
            </a:r>
            <a:r>
              <a:rPr lang="en-US" sz="2400" dirty="0" err="1"/>
              <a:t>Yanan</a:t>
            </a:r>
            <a:r>
              <a:rPr lang="en-US" sz="2400" dirty="0"/>
              <a:t> Liu, Christopher Ryu, </a:t>
            </a:r>
            <a:r>
              <a:rPr lang="en-US" sz="2400" dirty="0" err="1"/>
              <a:t>Jiarui</a:t>
            </a:r>
            <a:r>
              <a:rPr lang="en-US" sz="2400" dirty="0"/>
              <a:t> (Jerry) Sun</a:t>
            </a:r>
            <a:endParaRPr lang="en-US" sz="2000"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3" name="Slide Number Placeholder 2">
            <a:extLst>
              <a:ext uri="{FF2B5EF4-FFF2-40B4-BE49-F238E27FC236}">
                <a16:creationId xmlns:a16="http://schemas.microsoft.com/office/drawing/2014/main" id="{76F51283-E090-40E8-BB52-DA864ABD07B9}"/>
              </a:ext>
            </a:extLst>
          </p:cNvPr>
          <p:cNvSpPr>
            <a:spLocks noGrp="1"/>
          </p:cNvSpPr>
          <p:nvPr>
            <p:ph type="sldNum" sz="quarter" idx="12"/>
          </p:nvPr>
        </p:nvSpPr>
        <p:spPr/>
        <p:txBody>
          <a:bodyPr/>
          <a:lstStyle/>
          <a:p>
            <a:r>
              <a:rPr lang="en-US" sz="1100"/>
              <a:t>slide </a:t>
            </a:r>
            <a:fld id="{DFCBF99B-FFDD-44A2-B92B-66EDED34A677}" type="slidenum">
              <a:rPr lang="en-US" sz="1100" smtClean="0"/>
              <a:pPr/>
              <a:t>2</a:t>
            </a:fld>
            <a:endParaRPr lang="en-US" dirty="0"/>
          </a:p>
        </p:txBody>
      </p:sp>
      <p:sp>
        <p:nvSpPr>
          <p:cNvPr id="6" name="Date Placeholder 5">
            <a:extLst>
              <a:ext uri="{FF2B5EF4-FFF2-40B4-BE49-F238E27FC236}">
                <a16:creationId xmlns:a16="http://schemas.microsoft.com/office/drawing/2014/main" id="{C9F3CC3E-EDF4-485B-B5FF-F77537F17512}"/>
              </a:ext>
            </a:extLst>
          </p:cNvPr>
          <p:cNvSpPr>
            <a:spLocks noGrp="1"/>
          </p:cNvSpPr>
          <p:nvPr>
            <p:ph type="dt" sz="half" idx="10"/>
          </p:nvPr>
        </p:nvSpPr>
        <p:spPr/>
        <p:txBody>
          <a:bodyPr/>
          <a:lstStyle/>
          <a:p>
            <a:r>
              <a:rPr lang="en-US"/>
              <a:t>ECE 120: Introduction to Computing</a:t>
            </a:r>
            <a:endParaRPr lang="en-US" dirty="0"/>
          </a:p>
        </p:txBody>
      </p:sp>
    </p:spTree>
    <p:extLst>
      <p:ext uri="{BB962C8B-B14F-4D97-AF65-F5344CB8AC3E}">
        <p14:creationId xmlns:p14="http://schemas.microsoft.com/office/powerpoint/2010/main" val="1946579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spcAft>
                <a:spcPts val="600"/>
              </a:spcAft>
            </a:pPr>
            <a:r>
              <a:rPr lang="en-US" sz="2800" dirty="0"/>
              <a:t>University of Illinois at Urbana-Champaign</a:t>
            </a:r>
            <a:br>
              <a:rPr lang="en-US" sz="2800" dirty="0"/>
            </a:br>
            <a:r>
              <a:rPr lang="en-US" sz="2800" dirty="0"/>
              <a:t>Dept. of Electrical and Computer Engineering</a:t>
            </a:r>
            <a:br>
              <a:rPr lang="en-US" sz="2800" dirty="0"/>
            </a:br>
            <a:br>
              <a:rPr lang="en-US" sz="3600" dirty="0"/>
            </a:br>
            <a:r>
              <a:rPr lang="en-US" sz="3600" dirty="0"/>
              <a:t>ECE 120: Introduction to Computing</a:t>
            </a:r>
          </a:p>
        </p:txBody>
      </p:sp>
      <p:sp>
        <p:nvSpPr>
          <p:cNvPr id="3" name="Subtitle 2"/>
          <p:cNvSpPr>
            <a:spLocks noGrp="1"/>
          </p:cNvSpPr>
          <p:nvPr>
            <p:ph type="subTitle" idx="1"/>
          </p:nvPr>
        </p:nvSpPr>
        <p:spPr/>
        <p:txBody>
          <a:bodyPr>
            <a:normAutofit/>
          </a:bodyPr>
          <a:lstStyle/>
          <a:p>
            <a:r>
              <a:rPr lang="en-US" sz="2800" dirty="0">
                <a:solidFill>
                  <a:srgbClr val="0070C0"/>
                </a:solidFill>
              </a:rPr>
              <a:t>Abstraction Layers in Digital Systems</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pPr algn="r"/>
            <a:r>
              <a:rPr lang="en-US"/>
              <a:t>© 2016 Steven S. Lumetta.  All rights reserved.</a:t>
            </a:r>
            <a:endParaRPr lang="en-US" dirty="0"/>
          </a:p>
        </p:txBody>
      </p:sp>
      <p:sp>
        <p:nvSpPr>
          <p:cNvPr id="7" name="Slide Number Placeholder 6"/>
          <p:cNvSpPr>
            <a:spLocks noGrp="1"/>
          </p:cNvSpPr>
          <p:nvPr>
            <p:ph type="sldNum" sz="quarter" idx="12"/>
          </p:nvPr>
        </p:nvSpPr>
        <p:spPr/>
        <p:txBody>
          <a:bodyPr/>
          <a:lstStyle/>
          <a:p>
            <a:r>
              <a:rPr lang="en-US"/>
              <a:t>slide </a:t>
            </a:r>
            <a:fld id="{7A1E67A6-F3B4-42F5-9080-BEEF8C889EA2}" type="slidenum">
              <a:rPr lang="en-US" smtClean="0"/>
              <a:pPr/>
              <a:t>20</a:t>
            </a:fld>
            <a:endParaRPr lang="en-US" dirty="0"/>
          </a:p>
        </p:txBody>
      </p:sp>
    </p:spTree>
    <p:extLst>
      <p:ext uri="{BB962C8B-B14F-4D97-AF65-F5344CB8AC3E}">
        <p14:creationId xmlns:p14="http://schemas.microsoft.com/office/powerpoint/2010/main" val="2516197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Abstraction Separates Function from Implementation</a:t>
            </a:r>
          </a:p>
        </p:txBody>
      </p:sp>
      <p:sp>
        <p:nvSpPr>
          <p:cNvPr id="21" name="Content Placeholder 20"/>
          <p:cNvSpPr>
            <a:spLocks noGrp="1"/>
          </p:cNvSpPr>
          <p:nvPr>
            <p:ph idx="1"/>
          </p:nvPr>
        </p:nvSpPr>
        <p:spPr/>
        <p:txBody>
          <a:bodyPr>
            <a:normAutofit lnSpcReduction="10000"/>
          </a:bodyPr>
          <a:lstStyle/>
          <a:p>
            <a:r>
              <a:rPr lang="en-US" dirty="0"/>
              <a:t>An abstraction layer…</a:t>
            </a:r>
          </a:p>
          <a:p>
            <a:endParaRPr lang="en-US" dirty="0"/>
          </a:p>
          <a:p>
            <a:endParaRPr lang="en-US" dirty="0"/>
          </a:p>
          <a:p>
            <a:endParaRPr lang="en-US" dirty="0"/>
          </a:p>
          <a:p>
            <a:endParaRPr lang="en-US" dirty="0"/>
          </a:p>
          <a:p>
            <a:pPr marL="0" indent="0">
              <a:buNone/>
            </a:pPr>
            <a:endParaRPr lang="en-US" dirty="0"/>
          </a:p>
          <a:p>
            <a:pPr marL="0" indent="0">
              <a:buNone/>
            </a:pPr>
            <a:endParaRPr lang="en-US" sz="3600" dirty="0"/>
          </a:p>
          <a:p>
            <a:r>
              <a:rPr lang="en-US" dirty="0"/>
              <a:t>Many implementations are possible!</a:t>
            </a:r>
          </a:p>
          <a:p>
            <a:endParaRPr lang="en-US" dirty="0"/>
          </a:p>
          <a:p>
            <a:endParaRPr lang="en-US" dirty="0"/>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21</a:t>
            </a:fld>
            <a:endParaRPr lang="en-US" dirty="0"/>
          </a:p>
        </p:txBody>
      </p:sp>
      <p:sp>
        <p:nvSpPr>
          <p:cNvPr id="20" name="TextBox 19"/>
          <p:cNvSpPr txBox="1"/>
          <p:nvPr/>
        </p:nvSpPr>
        <p:spPr>
          <a:xfrm>
            <a:off x="934019" y="2047461"/>
            <a:ext cx="5271063" cy="3275095"/>
          </a:xfrm>
          <a:prstGeom prst="rect">
            <a:avLst/>
          </a:prstGeom>
          <a:solidFill>
            <a:srgbClr val="0070C0">
              <a:alpha val="50000"/>
            </a:srgbClr>
          </a:solidFill>
        </p:spPr>
        <p:txBody>
          <a:bodyPr wrap="square" rtlCol="0">
            <a:spAutoFit/>
          </a:bodyPr>
          <a:lstStyle/>
          <a:p>
            <a:endParaRPr lang="en-US" dirty="0"/>
          </a:p>
        </p:txBody>
      </p:sp>
      <p:sp>
        <p:nvSpPr>
          <p:cNvPr id="82" name="TextBox 81"/>
          <p:cNvSpPr txBox="1"/>
          <p:nvPr/>
        </p:nvSpPr>
        <p:spPr>
          <a:xfrm>
            <a:off x="2028080" y="3336287"/>
            <a:ext cx="3017520" cy="685800"/>
          </a:xfrm>
          <a:prstGeom prst="rect">
            <a:avLst/>
          </a:prstGeom>
          <a:solidFill>
            <a:srgbClr val="CCCCFF"/>
          </a:solidFill>
          <a:scene3d>
            <a:camera prst="orthographicFront"/>
            <a:lightRig rig="threePt" dir="t"/>
          </a:scene3d>
          <a:sp3d>
            <a:bevelT/>
          </a:sp3d>
        </p:spPr>
        <p:txBody>
          <a:bodyPr wrap="square" rtlCol="0" anchor="ctr">
            <a:spAutoFit/>
          </a:bodyPr>
          <a:lstStyle/>
          <a:p>
            <a:pPr algn="ctr"/>
            <a:r>
              <a:rPr lang="en-US" sz="2400" dirty="0">
                <a:latin typeface="Arial" panose="020B0604020202020204" pitchFamily="34" charset="0"/>
                <a:cs typeface="Arial" panose="020B0604020202020204" pitchFamily="34" charset="0"/>
              </a:rPr>
              <a:t>a “black box”</a:t>
            </a:r>
          </a:p>
        </p:txBody>
      </p:sp>
      <p:grpSp>
        <p:nvGrpSpPr>
          <p:cNvPr id="23" name="Group 22"/>
          <p:cNvGrpSpPr/>
          <p:nvPr/>
        </p:nvGrpSpPr>
        <p:grpSpPr>
          <a:xfrm>
            <a:off x="985061" y="2012910"/>
            <a:ext cx="5160387" cy="1325756"/>
            <a:chOff x="985061" y="2012910"/>
            <a:chExt cx="5160387" cy="1325756"/>
          </a:xfrm>
        </p:grpSpPr>
        <p:sp>
          <p:nvSpPr>
            <p:cNvPr id="12" name="TextBox 11"/>
            <p:cNvSpPr txBox="1"/>
            <p:nvPr/>
          </p:nvSpPr>
          <p:spPr>
            <a:xfrm>
              <a:off x="985061" y="2012910"/>
              <a:ext cx="5160387" cy="954107"/>
            </a:xfrm>
            <a:prstGeom prst="rect">
              <a:avLst/>
            </a:prstGeom>
            <a:noFill/>
          </p:spPr>
          <p:txBody>
            <a:bodyPr wrap="none" rtlCol="0">
              <a:spAutoFit/>
            </a:bodyPr>
            <a:lstStyle/>
            <a:p>
              <a:r>
                <a:rPr lang="en-US" sz="2800" dirty="0"/>
                <a:t>provides interfaces / functions</a:t>
              </a:r>
            </a:p>
            <a:p>
              <a:pPr algn="ctr"/>
              <a:r>
                <a:rPr lang="en-US" sz="2800" dirty="0"/>
                <a:t>to higher layers</a:t>
              </a:r>
            </a:p>
          </p:txBody>
        </p:sp>
        <p:grpSp>
          <p:nvGrpSpPr>
            <p:cNvPr id="26" name="Group 25"/>
            <p:cNvGrpSpPr/>
            <p:nvPr/>
          </p:nvGrpSpPr>
          <p:grpSpPr>
            <a:xfrm>
              <a:off x="3076559" y="2922207"/>
              <a:ext cx="972421" cy="416459"/>
              <a:chOff x="3387566" y="3215557"/>
              <a:chExt cx="972421" cy="416459"/>
            </a:xfrm>
          </p:grpSpPr>
          <p:cxnSp>
            <p:nvCxnSpPr>
              <p:cNvPr id="25" name="Straight Arrow Connector 24"/>
              <p:cNvCxnSpPr/>
              <p:nvPr/>
            </p:nvCxnSpPr>
            <p:spPr>
              <a:xfrm flipV="1">
                <a:off x="3876262" y="3215557"/>
                <a:ext cx="4968" cy="416459"/>
              </a:xfrm>
              <a:prstGeom prst="straightConnector1">
                <a:avLst/>
              </a:prstGeom>
              <a:ln w="38100">
                <a:solidFill>
                  <a:schemeClr val="tx1"/>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flipV="1">
                <a:off x="3387566" y="3215557"/>
                <a:ext cx="4971" cy="416458"/>
              </a:xfrm>
              <a:prstGeom prst="straightConnector1">
                <a:avLst/>
              </a:prstGeom>
              <a:ln w="38100">
                <a:solidFill>
                  <a:schemeClr val="tx1"/>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flipV="1">
                <a:off x="4355016" y="3215557"/>
                <a:ext cx="4971" cy="416457"/>
              </a:xfrm>
              <a:prstGeom prst="straightConnector1">
                <a:avLst/>
              </a:prstGeom>
              <a:ln w="38100">
                <a:solidFill>
                  <a:schemeClr val="tx1"/>
                </a:solidFill>
                <a:headEnd w="lg" len="lg"/>
                <a:tailEnd type="triangle" w="med" len="lg"/>
              </a:ln>
            </p:spPr>
            <p:style>
              <a:lnRef idx="1">
                <a:schemeClr val="accent1"/>
              </a:lnRef>
              <a:fillRef idx="0">
                <a:schemeClr val="accent1"/>
              </a:fillRef>
              <a:effectRef idx="0">
                <a:schemeClr val="accent1"/>
              </a:effectRef>
              <a:fontRef idx="minor">
                <a:schemeClr val="tx1"/>
              </a:fontRef>
            </p:style>
          </p:cxnSp>
        </p:grpSp>
      </p:grpSp>
      <p:grpSp>
        <p:nvGrpSpPr>
          <p:cNvPr id="29" name="Group 28"/>
          <p:cNvGrpSpPr/>
          <p:nvPr/>
        </p:nvGrpSpPr>
        <p:grpSpPr>
          <a:xfrm>
            <a:off x="1329425" y="4022085"/>
            <a:ext cx="4488728" cy="1290532"/>
            <a:chOff x="1329425" y="4022085"/>
            <a:chExt cx="4488728" cy="1290532"/>
          </a:xfrm>
        </p:grpSpPr>
        <p:sp>
          <p:nvSpPr>
            <p:cNvPr id="90" name="TextBox 89"/>
            <p:cNvSpPr txBox="1"/>
            <p:nvPr/>
          </p:nvSpPr>
          <p:spPr>
            <a:xfrm>
              <a:off x="1329425" y="4358510"/>
              <a:ext cx="4488728" cy="954107"/>
            </a:xfrm>
            <a:prstGeom prst="rect">
              <a:avLst/>
            </a:prstGeom>
            <a:noFill/>
          </p:spPr>
          <p:txBody>
            <a:bodyPr wrap="none" rtlCol="0">
              <a:spAutoFit/>
            </a:bodyPr>
            <a:lstStyle/>
            <a:p>
              <a:pPr algn="ctr"/>
              <a:r>
                <a:rPr lang="en-US" sz="2800" dirty="0"/>
                <a:t>uses interfaces / functions</a:t>
              </a:r>
            </a:p>
            <a:p>
              <a:pPr algn="ctr"/>
              <a:r>
                <a:rPr lang="en-US" sz="2800" dirty="0"/>
                <a:t>from lower layers</a:t>
              </a:r>
            </a:p>
          </p:txBody>
        </p:sp>
        <p:grpSp>
          <p:nvGrpSpPr>
            <p:cNvPr id="95" name="Group 94"/>
            <p:cNvGrpSpPr/>
            <p:nvPr/>
          </p:nvGrpSpPr>
          <p:grpSpPr>
            <a:xfrm flipV="1">
              <a:off x="3570224" y="4022086"/>
              <a:ext cx="483726" cy="408409"/>
              <a:chOff x="3876262" y="3223606"/>
              <a:chExt cx="483726" cy="408409"/>
            </a:xfrm>
          </p:grpSpPr>
          <p:cxnSp>
            <p:nvCxnSpPr>
              <p:cNvPr id="96" name="Straight Arrow Connector 95"/>
              <p:cNvCxnSpPr/>
              <p:nvPr/>
            </p:nvCxnSpPr>
            <p:spPr>
              <a:xfrm flipV="1">
                <a:off x="3876262" y="3223606"/>
                <a:ext cx="7131" cy="408409"/>
              </a:xfrm>
              <a:prstGeom prst="straightConnector1">
                <a:avLst/>
              </a:prstGeom>
              <a:ln w="38100">
                <a:solidFill>
                  <a:schemeClr val="tx1"/>
                </a:solidFill>
                <a:headEnd w="lg" len="lg"/>
                <a:tailEnd type="triangle" w="med"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H="1" flipV="1">
                <a:off x="4359987" y="3223607"/>
                <a:ext cx="1" cy="408406"/>
              </a:xfrm>
              <a:prstGeom prst="straightConnector1">
                <a:avLst/>
              </a:prstGeom>
              <a:ln w="38100">
                <a:solidFill>
                  <a:schemeClr val="tx1"/>
                </a:solidFill>
                <a:headEnd w="lg" len="lg"/>
                <a:tailEnd type="triangle" w="med" len="lg"/>
              </a:ln>
            </p:spPr>
            <p:style>
              <a:lnRef idx="1">
                <a:schemeClr val="accent1"/>
              </a:lnRef>
              <a:fillRef idx="0">
                <a:schemeClr val="accent1"/>
              </a:fillRef>
              <a:effectRef idx="0">
                <a:schemeClr val="accent1"/>
              </a:effectRef>
              <a:fontRef idx="minor">
                <a:schemeClr val="tx1"/>
              </a:fontRef>
            </p:style>
          </p:cxnSp>
        </p:grpSp>
        <p:cxnSp>
          <p:nvCxnSpPr>
            <p:cNvPr id="32" name="Straight Arrow Connector 31"/>
            <p:cNvCxnSpPr/>
            <p:nvPr/>
          </p:nvCxnSpPr>
          <p:spPr>
            <a:xfrm>
              <a:off x="3069428" y="4022085"/>
              <a:ext cx="7131" cy="408409"/>
            </a:xfrm>
            <a:prstGeom prst="straightConnector1">
              <a:avLst/>
            </a:prstGeom>
            <a:ln w="38100">
              <a:solidFill>
                <a:schemeClr val="tx1"/>
              </a:solidFill>
              <a:headEnd w="lg" len="lg"/>
              <a:tailEnd type="triangle"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6281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anim calcmode="lin" valueType="num">
                                      <p:cBhvr additive="base">
                                        <p:cTn id="13" dur="500" fill="hold"/>
                                        <p:tgtEl>
                                          <p:spTgt spid="29"/>
                                        </p:tgtEl>
                                        <p:attrNameLst>
                                          <p:attrName>ppt_x</p:attrName>
                                        </p:attrNameLst>
                                      </p:cBhvr>
                                      <p:tavLst>
                                        <p:tav tm="0">
                                          <p:val>
                                            <p:strVal val="#ppt_x"/>
                                          </p:val>
                                        </p:tav>
                                        <p:tav tm="100000">
                                          <p:val>
                                            <p:strVal val="#ppt_x"/>
                                          </p:val>
                                        </p:tav>
                                      </p:tavLst>
                                    </p:anim>
                                    <p:anim calcmode="lin" valueType="num">
                                      <p:cBhvr additive="base">
                                        <p:cTn id="14"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Humans Learn to Use Many Abstractions</a:t>
            </a:r>
          </a:p>
        </p:txBody>
      </p:sp>
      <p:sp>
        <p:nvSpPr>
          <p:cNvPr id="21" name="Content Placeholder 20"/>
          <p:cNvSpPr>
            <a:spLocks noGrp="1"/>
          </p:cNvSpPr>
          <p:nvPr>
            <p:ph idx="1"/>
          </p:nvPr>
        </p:nvSpPr>
        <p:spPr/>
        <p:txBody>
          <a:bodyPr>
            <a:normAutofit/>
          </a:bodyPr>
          <a:lstStyle/>
          <a:p>
            <a:r>
              <a:rPr lang="en-US" dirty="0"/>
              <a:t>Example: taxi</a:t>
            </a:r>
          </a:p>
          <a:p>
            <a:pPr lvl="1"/>
            <a:r>
              <a:rPr lang="en-US" dirty="0"/>
              <a:t>function: take customer to a human-specified location</a:t>
            </a:r>
          </a:p>
          <a:p>
            <a:pPr lvl="1"/>
            <a:r>
              <a:rPr lang="en-US" dirty="0"/>
              <a:t>lower layers: car / van / truck / limousine / motorcycle, driver / autonomous control!</a:t>
            </a:r>
          </a:p>
          <a:p>
            <a:r>
              <a:rPr lang="en-US" dirty="0"/>
              <a:t>Example: water faucet</a:t>
            </a:r>
          </a:p>
          <a:p>
            <a:pPr lvl="1"/>
            <a:r>
              <a:rPr lang="en-US" dirty="0"/>
              <a:t>function: get water at a specific (fuzzy) rate</a:t>
            </a:r>
          </a:p>
          <a:p>
            <a:pPr lvl="1"/>
            <a:r>
              <a:rPr lang="en-US" dirty="0"/>
              <a:t>lower layers: plumbing, water tanks / cisterns / wells / </a:t>
            </a:r>
            <a:r>
              <a:rPr lang="en-US" dirty="0" err="1"/>
              <a:t>aquaducts</a:t>
            </a:r>
            <a:r>
              <a:rPr lang="en-US" dirty="0"/>
              <a:t>, valves, knobs</a:t>
            </a:r>
          </a:p>
          <a:p>
            <a:endParaRPr lang="en-US" dirty="0"/>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22</a:t>
            </a:fld>
            <a:endParaRPr lang="en-US" dirty="0"/>
          </a:p>
        </p:txBody>
      </p:sp>
    </p:spTree>
    <p:extLst>
      <p:ext uri="{BB962C8B-B14F-4D97-AF65-F5344CB8AC3E}">
        <p14:creationId xmlns:p14="http://schemas.microsoft.com/office/powerpoint/2010/main" val="1959179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Systems are Comprised of Seven Layers</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23</a:t>
            </a:fld>
            <a:endParaRPr lang="en-US" dirty="0"/>
          </a:p>
        </p:txBody>
      </p:sp>
      <p:grpSp>
        <p:nvGrpSpPr>
          <p:cNvPr id="9" name="Group 8"/>
          <p:cNvGrpSpPr>
            <a:grpSpLocks noChangeAspect="1"/>
          </p:cNvGrpSpPr>
          <p:nvPr/>
        </p:nvGrpSpPr>
        <p:grpSpPr>
          <a:xfrm>
            <a:off x="5371107" y="1413901"/>
            <a:ext cx="3017520" cy="4814740"/>
            <a:chOff x="683612" y="1614470"/>
            <a:chExt cx="3017520" cy="4814740"/>
          </a:xfrm>
        </p:grpSpPr>
        <p:sp>
          <p:nvSpPr>
            <p:cNvPr id="82" name="TextBox 81"/>
            <p:cNvSpPr txBox="1"/>
            <p:nvPr/>
          </p:nvSpPr>
          <p:spPr>
            <a:xfrm>
              <a:off x="683612" y="1614470"/>
              <a:ext cx="3017520" cy="685800"/>
            </a:xfrm>
            <a:prstGeom prst="rect">
              <a:avLst/>
            </a:prstGeom>
            <a:solidFill>
              <a:srgbClr val="FFFF0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Problems/Tasks</a:t>
              </a:r>
            </a:p>
          </p:txBody>
        </p:sp>
        <p:sp>
          <p:nvSpPr>
            <p:cNvPr id="84" name="TextBox 83"/>
            <p:cNvSpPr txBox="1"/>
            <p:nvPr/>
          </p:nvSpPr>
          <p:spPr>
            <a:xfrm>
              <a:off x="683612" y="2296760"/>
              <a:ext cx="3017520" cy="685800"/>
            </a:xfrm>
            <a:prstGeom prst="rect">
              <a:avLst/>
            </a:prstGeom>
            <a:gradFill>
              <a:gsLst>
                <a:gs pos="0">
                  <a:srgbClr val="92D050"/>
                </a:gs>
                <a:gs pos="100000">
                  <a:srgbClr val="FFFF00"/>
                </a:gs>
              </a:gsLst>
              <a:lin ang="16200000" scaled="0"/>
            </a:gra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Algorithms</a:t>
              </a:r>
            </a:p>
          </p:txBody>
        </p:sp>
        <p:sp>
          <p:nvSpPr>
            <p:cNvPr id="85" name="TextBox 84"/>
            <p:cNvSpPr txBox="1"/>
            <p:nvPr/>
          </p:nvSpPr>
          <p:spPr>
            <a:xfrm>
              <a:off x="683612" y="3666142"/>
              <a:ext cx="3017520" cy="707886"/>
            </a:xfrm>
            <a:prstGeom prst="rect">
              <a:avLst/>
            </a:prstGeom>
            <a:gradFill>
              <a:gsLst>
                <a:gs pos="0">
                  <a:srgbClr val="00B0F0"/>
                </a:gs>
                <a:gs pos="100000">
                  <a:srgbClr val="92D050"/>
                </a:gs>
              </a:gsLst>
              <a:lin ang="16200000" scaled="0"/>
            </a:gradFill>
            <a:scene3d>
              <a:camera prst="orthographicFront"/>
              <a:lightRig rig="threePt" dir="t"/>
            </a:scene3d>
            <a:sp3d>
              <a:bevelT/>
            </a:sp3d>
          </p:spPr>
          <p:txBody>
            <a:bodyPr wrap="square" rtlCol="0">
              <a:spAutoFit/>
            </a:bodyPr>
            <a:lstStyle/>
            <a:p>
              <a:pPr algn="ctr"/>
              <a:r>
                <a:rPr lang="en-US" sz="2000" dirty="0">
                  <a:latin typeface="Arial" panose="020B0604020202020204" pitchFamily="34" charset="0"/>
                  <a:cs typeface="Arial" panose="020B0604020202020204" pitchFamily="34" charset="0"/>
                </a:rPr>
                <a:t>Machine/Instruction Set Architecture (ISA)</a:t>
              </a:r>
            </a:p>
          </p:txBody>
        </p:sp>
        <p:sp>
          <p:nvSpPr>
            <p:cNvPr id="86" name="TextBox 85"/>
            <p:cNvSpPr txBox="1"/>
            <p:nvPr/>
          </p:nvSpPr>
          <p:spPr>
            <a:xfrm>
              <a:off x="683612" y="4371810"/>
              <a:ext cx="3017520" cy="685800"/>
            </a:xfrm>
            <a:prstGeom prst="rect">
              <a:avLst/>
            </a:prstGeom>
            <a:solidFill>
              <a:srgbClr val="00B0F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Microarchitecture</a:t>
              </a:r>
            </a:p>
          </p:txBody>
        </p:sp>
        <p:sp>
          <p:nvSpPr>
            <p:cNvPr id="87" name="TextBox 86"/>
            <p:cNvSpPr txBox="1"/>
            <p:nvPr/>
          </p:nvSpPr>
          <p:spPr>
            <a:xfrm>
              <a:off x="683612" y="5057610"/>
              <a:ext cx="3017520" cy="685800"/>
            </a:xfrm>
            <a:prstGeom prst="rect">
              <a:avLst/>
            </a:prstGeom>
            <a:solidFill>
              <a:srgbClr val="00B0F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Circuits</a:t>
              </a:r>
            </a:p>
          </p:txBody>
        </p:sp>
        <p:sp>
          <p:nvSpPr>
            <p:cNvPr id="88" name="TextBox 87"/>
            <p:cNvSpPr txBox="1"/>
            <p:nvPr/>
          </p:nvSpPr>
          <p:spPr>
            <a:xfrm>
              <a:off x="683612" y="5743410"/>
              <a:ext cx="3017520" cy="685800"/>
            </a:xfrm>
            <a:prstGeom prst="rect">
              <a:avLst/>
            </a:prstGeom>
            <a:solidFill>
              <a:srgbClr val="00B0F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Devices</a:t>
              </a:r>
            </a:p>
          </p:txBody>
        </p:sp>
        <p:sp>
          <p:nvSpPr>
            <p:cNvPr id="89" name="TextBox 88"/>
            <p:cNvSpPr txBox="1"/>
            <p:nvPr/>
          </p:nvSpPr>
          <p:spPr>
            <a:xfrm>
              <a:off x="683612" y="2982560"/>
              <a:ext cx="3017520" cy="685800"/>
            </a:xfrm>
            <a:prstGeom prst="rect">
              <a:avLst/>
            </a:prstGeom>
            <a:solidFill>
              <a:srgbClr val="92D05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Computer Language</a:t>
              </a:r>
            </a:p>
          </p:txBody>
        </p:sp>
      </p:grpSp>
      <p:sp>
        <p:nvSpPr>
          <p:cNvPr id="27" name="Content Placeholder 26"/>
          <p:cNvSpPr>
            <a:spLocks noGrp="1"/>
          </p:cNvSpPr>
          <p:nvPr>
            <p:ph idx="1"/>
          </p:nvPr>
        </p:nvSpPr>
        <p:spPr/>
        <p:txBody>
          <a:bodyPr>
            <a:normAutofit/>
          </a:bodyPr>
          <a:lstStyle/>
          <a:p>
            <a:r>
              <a:rPr lang="en-US" dirty="0">
                <a:solidFill>
                  <a:schemeClr val="tx1"/>
                </a:solidFill>
              </a:rPr>
              <a:t>The colors indicate the</a:t>
            </a:r>
            <a:br>
              <a:rPr lang="en-US" dirty="0">
                <a:solidFill>
                  <a:schemeClr val="tx1"/>
                </a:solidFill>
              </a:rPr>
            </a:br>
            <a:r>
              <a:rPr lang="en-US" dirty="0">
                <a:solidFill>
                  <a:schemeClr val="tx1"/>
                </a:solidFill>
              </a:rPr>
              <a:t>typical basis for each layer</a:t>
            </a:r>
          </a:p>
          <a:p>
            <a:pPr lvl="1"/>
            <a:r>
              <a:rPr lang="en-US" b="1" dirty="0">
                <a:solidFill>
                  <a:srgbClr val="FFFF00"/>
                </a:solidFill>
              </a:rPr>
              <a:t>human language /</a:t>
            </a:r>
            <a:br>
              <a:rPr lang="en-US" b="1" dirty="0">
                <a:solidFill>
                  <a:srgbClr val="FFFF00"/>
                </a:solidFill>
              </a:rPr>
            </a:br>
            <a:r>
              <a:rPr lang="en-US" b="1" dirty="0">
                <a:solidFill>
                  <a:srgbClr val="FFFF00"/>
                </a:solidFill>
              </a:rPr>
              <a:t>theory</a:t>
            </a:r>
          </a:p>
          <a:p>
            <a:pPr lvl="1"/>
            <a:r>
              <a:rPr lang="en-US" b="1" dirty="0">
                <a:solidFill>
                  <a:srgbClr val="92D050"/>
                </a:solidFill>
              </a:rPr>
              <a:t>software</a:t>
            </a:r>
          </a:p>
          <a:p>
            <a:pPr lvl="1"/>
            <a:r>
              <a:rPr lang="en-US" b="1" dirty="0">
                <a:solidFill>
                  <a:srgbClr val="00B0F0"/>
                </a:solidFill>
              </a:rPr>
              <a:t>digital hardware</a:t>
            </a:r>
          </a:p>
          <a:p>
            <a:pPr marL="201168" lvl="1" indent="0">
              <a:buNone/>
            </a:pPr>
            <a:endParaRPr lang="en-US" b="1" dirty="0">
              <a:solidFill>
                <a:srgbClr val="00B0F0"/>
              </a:solidFill>
            </a:endParaRPr>
          </a:p>
          <a:p>
            <a:r>
              <a:rPr lang="en-US" sz="2400" dirty="0">
                <a:latin typeface="Comic Sans MS" panose="030F0702030302020204" pitchFamily="66" charset="0"/>
              </a:rPr>
              <a:t>(figure based on </a:t>
            </a:r>
            <a:br>
              <a:rPr lang="en-US" sz="2400" dirty="0">
                <a:latin typeface="Comic Sans MS" panose="030F0702030302020204" pitchFamily="66" charset="0"/>
              </a:rPr>
            </a:br>
            <a:r>
              <a:rPr lang="en-US" sz="2400" dirty="0">
                <a:latin typeface="Comic Sans MS" panose="030F0702030302020204" pitchFamily="66" charset="0"/>
              </a:rPr>
              <a:t> </a:t>
            </a:r>
            <a:r>
              <a:rPr lang="en-US" sz="2400" dirty="0" err="1">
                <a:latin typeface="Comic Sans MS" panose="030F0702030302020204" pitchFamily="66" charset="0"/>
              </a:rPr>
              <a:t>Patt</a:t>
            </a:r>
            <a:r>
              <a:rPr lang="en-US" sz="2400" dirty="0">
                <a:latin typeface="Comic Sans MS" panose="030F0702030302020204" pitchFamily="66" charset="0"/>
              </a:rPr>
              <a:t> &amp; Patel Ch. 1)</a:t>
            </a:r>
          </a:p>
          <a:p>
            <a:pPr lvl="1"/>
            <a:endParaRPr lang="en-US" b="1" dirty="0">
              <a:solidFill>
                <a:srgbClr val="00B0F0"/>
              </a:solidFill>
            </a:endParaRPr>
          </a:p>
          <a:p>
            <a:pPr lvl="1"/>
            <a:endParaRPr lang="en-US" dirty="0">
              <a:solidFill>
                <a:schemeClr val="tx1"/>
              </a:solidFill>
            </a:endParaRPr>
          </a:p>
        </p:txBody>
      </p:sp>
    </p:spTree>
    <p:extLst>
      <p:ext uri="{BB962C8B-B14F-4D97-AF65-F5344CB8AC3E}">
        <p14:creationId xmlns:p14="http://schemas.microsoft.com/office/powerpoint/2010/main" val="1320153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Don’t Talk to Electrons.  Please.</a:t>
            </a:r>
            <a:endParaRPr lang="en-US" dirty="0"/>
          </a:p>
        </p:txBody>
      </p:sp>
      <p:sp>
        <p:nvSpPr>
          <p:cNvPr id="27" name="Content Placeholder 26"/>
          <p:cNvSpPr>
            <a:spLocks noGrp="1"/>
          </p:cNvSpPr>
          <p:nvPr>
            <p:ph idx="1"/>
          </p:nvPr>
        </p:nvSpPr>
        <p:spPr/>
        <p:txBody>
          <a:bodyPr/>
          <a:lstStyle/>
          <a:p>
            <a:r>
              <a:rPr lang="en-US"/>
              <a:t>Below the device layer</a:t>
            </a:r>
            <a:br>
              <a:rPr lang="en-US"/>
            </a:br>
            <a:r>
              <a:rPr lang="en-US"/>
              <a:t>are the electrons.</a:t>
            </a:r>
          </a:p>
          <a:p>
            <a:endParaRPr lang="en-US"/>
          </a:p>
          <a:p>
            <a:r>
              <a:rPr lang="en-US"/>
              <a:t>We’d like to just tell</a:t>
            </a:r>
            <a:br>
              <a:rPr lang="en-US"/>
            </a:br>
            <a:r>
              <a:rPr lang="en-US"/>
              <a:t>them what we want done.</a:t>
            </a:r>
            <a:br>
              <a:rPr lang="en-US"/>
            </a:br>
            <a:endParaRPr lang="en-US"/>
          </a:p>
          <a:p>
            <a:r>
              <a:rPr lang="en-US"/>
              <a:t>But they don’t seem</a:t>
            </a:r>
            <a:br>
              <a:rPr lang="en-US"/>
            </a:br>
            <a:r>
              <a:rPr lang="en-US"/>
              <a:t>to listen.</a:t>
            </a:r>
            <a:endParaRPr lang="en-US" dirty="0"/>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24</a:t>
            </a:fld>
            <a:endParaRPr lang="en-US" dirty="0"/>
          </a:p>
        </p:txBody>
      </p:sp>
      <p:grpSp>
        <p:nvGrpSpPr>
          <p:cNvPr id="9" name="Group 8"/>
          <p:cNvGrpSpPr>
            <a:grpSpLocks noChangeAspect="1"/>
          </p:cNvGrpSpPr>
          <p:nvPr/>
        </p:nvGrpSpPr>
        <p:grpSpPr>
          <a:xfrm>
            <a:off x="5371107" y="1413901"/>
            <a:ext cx="3017520" cy="4814740"/>
            <a:chOff x="683612" y="1614470"/>
            <a:chExt cx="3017520" cy="4814740"/>
          </a:xfrm>
        </p:grpSpPr>
        <p:sp>
          <p:nvSpPr>
            <p:cNvPr id="82" name="TextBox 81"/>
            <p:cNvSpPr txBox="1"/>
            <p:nvPr/>
          </p:nvSpPr>
          <p:spPr>
            <a:xfrm>
              <a:off x="683612" y="1614470"/>
              <a:ext cx="3017520" cy="685800"/>
            </a:xfrm>
            <a:prstGeom prst="rect">
              <a:avLst/>
            </a:prstGeom>
            <a:solidFill>
              <a:srgbClr val="FFFF0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Problems/Tasks</a:t>
              </a:r>
            </a:p>
          </p:txBody>
        </p:sp>
        <p:sp>
          <p:nvSpPr>
            <p:cNvPr id="84" name="TextBox 83"/>
            <p:cNvSpPr txBox="1"/>
            <p:nvPr/>
          </p:nvSpPr>
          <p:spPr>
            <a:xfrm>
              <a:off x="683612" y="2296760"/>
              <a:ext cx="3017520" cy="685800"/>
            </a:xfrm>
            <a:prstGeom prst="rect">
              <a:avLst/>
            </a:prstGeom>
            <a:gradFill>
              <a:gsLst>
                <a:gs pos="0">
                  <a:srgbClr val="92D050"/>
                </a:gs>
                <a:gs pos="100000">
                  <a:srgbClr val="FFFF00"/>
                </a:gs>
              </a:gsLst>
              <a:lin ang="16200000" scaled="0"/>
            </a:gra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Algorithms</a:t>
              </a:r>
            </a:p>
          </p:txBody>
        </p:sp>
        <p:sp>
          <p:nvSpPr>
            <p:cNvPr id="85" name="TextBox 84"/>
            <p:cNvSpPr txBox="1"/>
            <p:nvPr/>
          </p:nvSpPr>
          <p:spPr>
            <a:xfrm>
              <a:off x="683612" y="3666142"/>
              <a:ext cx="3017520" cy="707886"/>
            </a:xfrm>
            <a:prstGeom prst="rect">
              <a:avLst/>
            </a:prstGeom>
            <a:gradFill>
              <a:gsLst>
                <a:gs pos="0">
                  <a:srgbClr val="00B0F0"/>
                </a:gs>
                <a:gs pos="100000">
                  <a:srgbClr val="92D050"/>
                </a:gs>
              </a:gsLst>
              <a:lin ang="16200000" scaled="0"/>
            </a:gradFill>
            <a:scene3d>
              <a:camera prst="orthographicFront"/>
              <a:lightRig rig="threePt" dir="t"/>
            </a:scene3d>
            <a:sp3d>
              <a:bevelT/>
            </a:sp3d>
          </p:spPr>
          <p:txBody>
            <a:bodyPr wrap="square" rtlCol="0">
              <a:spAutoFit/>
            </a:bodyPr>
            <a:lstStyle/>
            <a:p>
              <a:pPr algn="ctr"/>
              <a:r>
                <a:rPr lang="en-US" sz="2000" dirty="0">
                  <a:latin typeface="Arial" panose="020B0604020202020204" pitchFamily="34" charset="0"/>
                  <a:cs typeface="Arial" panose="020B0604020202020204" pitchFamily="34" charset="0"/>
                </a:rPr>
                <a:t>Machine/Instruction Set Architecture (ISA)</a:t>
              </a:r>
            </a:p>
          </p:txBody>
        </p:sp>
        <p:sp>
          <p:nvSpPr>
            <p:cNvPr id="86" name="TextBox 85"/>
            <p:cNvSpPr txBox="1"/>
            <p:nvPr/>
          </p:nvSpPr>
          <p:spPr>
            <a:xfrm>
              <a:off x="683612" y="4371810"/>
              <a:ext cx="3017520" cy="685800"/>
            </a:xfrm>
            <a:prstGeom prst="rect">
              <a:avLst/>
            </a:prstGeom>
            <a:solidFill>
              <a:srgbClr val="00B0F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Microarchitecture</a:t>
              </a:r>
            </a:p>
          </p:txBody>
        </p:sp>
        <p:sp>
          <p:nvSpPr>
            <p:cNvPr id="87" name="TextBox 86"/>
            <p:cNvSpPr txBox="1"/>
            <p:nvPr/>
          </p:nvSpPr>
          <p:spPr>
            <a:xfrm>
              <a:off x="683612" y="5057610"/>
              <a:ext cx="3017520" cy="685800"/>
            </a:xfrm>
            <a:prstGeom prst="rect">
              <a:avLst/>
            </a:prstGeom>
            <a:solidFill>
              <a:srgbClr val="00B0F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Circuits</a:t>
              </a:r>
            </a:p>
          </p:txBody>
        </p:sp>
        <p:sp>
          <p:nvSpPr>
            <p:cNvPr id="88" name="TextBox 87"/>
            <p:cNvSpPr txBox="1"/>
            <p:nvPr/>
          </p:nvSpPr>
          <p:spPr>
            <a:xfrm>
              <a:off x="683612" y="5743410"/>
              <a:ext cx="3017520" cy="685800"/>
            </a:xfrm>
            <a:prstGeom prst="rect">
              <a:avLst/>
            </a:prstGeom>
            <a:solidFill>
              <a:srgbClr val="00B0F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Devices</a:t>
              </a:r>
            </a:p>
          </p:txBody>
        </p:sp>
        <p:sp>
          <p:nvSpPr>
            <p:cNvPr id="89" name="TextBox 88"/>
            <p:cNvSpPr txBox="1"/>
            <p:nvPr/>
          </p:nvSpPr>
          <p:spPr>
            <a:xfrm>
              <a:off x="683612" y="2982560"/>
              <a:ext cx="3017520" cy="685800"/>
            </a:xfrm>
            <a:prstGeom prst="rect">
              <a:avLst/>
            </a:prstGeom>
            <a:solidFill>
              <a:srgbClr val="92D05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Computer Language</a:t>
              </a:r>
            </a:p>
          </p:txBody>
        </p:sp>
      </p:grpSp>
    </p:spTree>
    <p:extLst>
      <p:ext uri="{BB962C8B-B14F-4D97-AF65-F5344CB8AC3E}">
        <p14:creationId xmlns:p14="http://schemas.microsoft.com/office/powerpoint/2010/main" val="3459275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Problem Descriptions are the Top Layer</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25</a:t>
            </a:fld>
            <a:endParaRPr lang="en-US" dirty="0"/>
          </a:p>
        </p:txBody>
      </p:sp>
      <p:grpSp>
        <p:nvGrpSpPr>
          <p:cNvPr id="9" name="Group 8"/>
          <p:cNvGrpSpPr>
            <a:grpSpLocks noChangeAspect="1"/>
          </p:cNvGrpSpPr>
          <p:nvPr/>
        </p:nvGrpSpPr>
        <p:grpSpPr>
          <a:xfrm>
            <a:off x="5371107" y="1413901"/>
            <a:ext cx="3017520" cy="4814740"/>
            <a:chOff x="683612" y="1614470"/>
            <a:chExt cx="3017520" cy="4814740"/>
          </a:xfrm>
        </p:grpSpPr>
        <p:sp>
          <p:nvSpPr>
            <p:cNvPr id="82" name="TextBox 81"/>
            <p:cNvSpPr txBox="1"/>
            <p:nvPr/>
          </p:nvSpPr>
          <p:spPr>
            <a:xfrm>
              <a:off x="683612" y="1614470"/>
              <a:ext cx="3017520" cy="685800"/>
            </a:xfrm>
            <a:prstGeom prst="rect">
              <a:avLst/>
            </a:prstGeom>
            <a:solidFill>
              <a:srgbClr val="FFFF0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Problems/Tasks</a:t>
              </a:r>
            </a:p>
          </p:txBody>
        </p:sp>
        <p:sp>
          <p:nvSpPr>
            <p:cNvPr id="84" name="TextBox 83"/>
            <p:cNvSpPr txBox="1"/>
            <p:nvPr/>
          </p:nvSpPr>
          <p:spPr>
            <a:xfrm>
              <a:off x="683612" y="2296760"/>
              <a:ext cx="3017520" cy="685800"/>
            </a:xfrm>
            <a:prstGeom prst="rect">
              <a:avLst/>
            </a:prstGeom>
            <a:gradFill>
              <a:gsLst>
                <a:gs pos="0">
                  <a:srgbClr val="92D050"/>
                </a:gs>
                <a:gs pos="100000">
                  <a:srgbClr val="FFFF00"/>
                </a:gs>
              </a:gsLst>
              <a:lin ang="16200000" scaled="0"/>
            </a:gra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Algorithms</a:t>
              </a:r>
            </a:p>
          </p:txBody>
        </p:sp>
        <p:sp>
          <p:nvSpPr>
            <p:cNvPr id="85" name="TextBox 84"/>
            <p:cNvSpPr txBox="1"/>
            <p:nvPr/>
          </p:nvSpPr>
          <p:spPr>
            <a:xfrm>
              <a:off x="683612" y="3666142"/>
              <a:ext cx="3017520" cy="707886"/>
            </a:xfrm>
            <a:prstGeom prst="rect">
              <a:avLst/>
            </a:prstGeom>
            <a:gradFill>
              <a:gsLst>
                <a:gs pos="0">
                  <a:srgbClr val="00B0F0"/>
                </a:gs>
                <a:gs pos="100000">
                  <a:srgbClr val="92D050"/>
                </a:gs>
              </a:gsLst>
              <a:lin ang="16200000" scaled="0"/>
            </a:gradFill>
            <a:scene3d>
              <a:camera prst="orthographicFront"/>
              <a:lightRig rig="threePt" dir="t"/>
            </a:scene3d>
            <a:sp3d>
              <a:bevelT/>
            </a:sp3d>
          </p:spPr>
          <p:txBody>
            <a:bodyPr wrap="square" rtlCol="0">
              <a:spAutoFit/>
            </a:bodyPr>
            <a:lstStyle/>
            <a:p>
              <a:pPr algn="ctr"/>
              <a:r>
                <a:rPr lang="en-US" sz="2000" dirty="0">
                  <a:latin typeface="Arial" panose="020B0604020202020204" pitchFamily="34" charset="0"/>
                  <a:cs typeface="Arial" panose="020B0604020202020204" pitchFamily="34" charset="0"/>
                </a:rPr>
                <a:t>Machine/Instruction Set Architecture (ISA)</a:t>
              </a:r>
            </a:p>
          </p:txBody>
        </p:sp>
        <p:sp>
          <p:nvSpPr>
            <p:cNvPr id="86" name="TextBox 85"/>
            <p:cNvSpPr txBox="1"/>
            <p:nvPr/>
          </p:nvSpPr>
          <p:spPr>
            <a:xfrm>
              <a:off x="683612" y="4371810"/>
              <a:ext cx="3017520" cy="685800"/>
            </a:xfrm>
            <a:prstGeom prst="rect">
              <a:avLst/>
            </a:prstGeom>
            <a:solidFill>
              <a:srgbClr val="00B0F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Microarchitecture</a:t>
              </a:r>
            </a:p>
          </p:txBody>
        </p:sp>
        <p:sp>
          <p:nvSpPr>
            <p:cNvPr id="87" name="TextBox 86"/>
            <p:cNvSpPr txBox="1"/>
            <p:nvPr/>
          </p:nvSpPr>
          <p:spPr>
            <a:xfrm>
              <a:off x="683612" y="5057610"/>
              <a:ext cx="3017520" cy="685800"/>
            </a:xfrm>
            <a:prstGeom prst="rect">
              <a:avLst/>
            </a:prstGeom>
            <a:solidFill>
              <a:srgbClr val="00B0F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Circuits</a:t>
              </a:r>
            </a:p>
          </p:txBody>
        </p:sp>
        <p:sp>
          <p:nvSpPr>
            <p:cNvPr id="88" name="TextBox 87"/>
            <p:cNvSpPr txBox="1"/>
            <p:nvPr/>
          </p:nvSpPr>
          <p:spPr>
            <a:xfrm>
              <a:off x="683612" y="5743410"/>
              <a:ext cx="3017520" cy="685800"/>
            </a:xfrm>
            <a:prstGeom prst="rect">
              <a:avLst/>
            </a:prstGeom>
            <a:solidFill>
              <a:srgbClr val="00B0F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Devices</a:t>
              </a:r>
            </a:p>
          </p:txBody>
        </p:sp>
        <p:sp>
          <p:nvSpPr>
            <p:cNvPr id="89" name="TextBox 88"/>
            <p:cNvSpPr txBox="1"/>
            <p:nvPr/>
          </p:nvSpPr>
          <p:spPr>
            <a:xfrm>
              <a:off x="683612" y="2982560"/>
              <a:ext cx="3017520" cy="685800"/>
            </a:xfrm>
            <a:prstGeom prst="rect">
              <a:avLst/>
            </a:prstGeom>
            <a:solidFill>
              <a:srgbClr val="92D05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Computer Language</a:t>
              </a:r>
            </a:p>
          </p:txBody>
        </p:sp>
      </p:grpSp>
      <p:grpSp>
        <p:nvGrpSpPr>
          <p:cNvPr id="26" name="Group 25"/>
          <p:cNvGrpSpPr/>
          <p:nvPr/>
        </p:nvGrpSpPr>
        <p:grpSpPr>
          <a:xfrm>
            <a:off x="596348" y="1413901"/>
            <a:ext cx="4774759" cy="4531748"/>
            <a:chOff x="596348" y="1413901"/>
            <a:chExt cx="4774759" cy="4531748"/>
          </a:xfrm>
        </p:grpSpPr>
        <p:sp>
          <p:nvSpPr>
            <p:cNvPr id="21" name="TextBox 20"/>
            <p:cNvSpPr txBox="1"/>
            <p:nvPr/>
          </p:nvSpPr>
          <p:spPr>
            <a:xfrm>
              <a:off x="596348" y="1553461"/>
              <a:ext cx="4289196" cy="4392188"/>
            </a:xfrm>
            <a:prstGeom prst="rect">
              <a:avLst/>
            </a:prstGeom>
            <a:solidFill>
              <a:srgbClr val="FFFF00">
                <a:alpha val="50000"/>
              </a:srgbClr>
            </a:solidFill>
          </p:spPr>
          <p:txBody>
            <a:bodyPr wrap="square" rtlCol="0">
              <a:spAutoFit/>
            </a:bodyPr>
            <a:lstStyle/>
            <a:p>
              <a:endParaRPr lang="en-US" dirty="0"/>
            </a:p>
          </p:txBody>
        </p:sp>
        <p:cxnSp>
          <p:nvCxnSpPr>
            <p:cNvPr id="23" name="Straight Connector 22"/>
            <p:cNvCxnSpPr/>
            <p:nvPr/>
          </p:nvCxnSpPr>
          <p:spPr>
            <a:xfrm flipV="1">
              <a:off x="4885544" y="1413901"/>
              <a:ext cx="485563" cy="13956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885543" y="2067597"/>
              <a:ext cx="485563" cy="3878052"/>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27" name="Content Placeholder 26"/>
          <p:cNvSpPr>
            <a:spLocks noGrp="1"/>
          </p:cNvSpPr>
          <p:nvPr>
            <p:ph idx="1"/>
          </p:nvPr>
        </p:nvSpPr>
        <p:spPr/>
        <p:txBody>
          <a:bodyPr>
            <a:normAutofit lnSpcReduction="10000"/>
          </a:bodyPr>
          <a:lstStyle/>
          <a:p>
            <a:r>
              <a:rPr lang="en-US" dirty="0"/>
              <a:t>Problems/Tasks</a:t>
            </a:r>
          </a:p>
          <a:p>
            <a:pPr lvl="1"/>
            <a:r>
              <a:rPr lang="en-US" dirty="0"/>
              <a:t>stated in natural</a:t>
            </a:r>
            <a:br>
              <a:rPr lang="en-US" dirty="0"/>
            </a:br>
            <a:r>
              <a:rPr lang="en-US" dirty="0"/>
              <a:t>(human) language</a:t>
            </a:r>
          </a:p>
          <a:p>
            <a:pPr lvl="1"/>
            <a:r>
              <a:rPr lang="en-US" dirty="0"/>
              <a:t>For example: What’s </a:t>
            </a:r>
            <a:br>
              <a:rPr lang="en-US" dirty="0"/>
            </a:br>
            <a:r>
              <a:rPr lang="en-US" dirty="0"/>
              <a:t>the sum of numbers</a:t>
            </a:r>
            <a:br>
              <a:rPr lang="en-US" dirty="0"/>
            </a:br>
            <a:r>
              <a:rPr lang="en-US" dirty="0"/>
              <a:t>between 1 and 3?</a:t>
            </a:r>
          </a:p>
          <a:p>
            <a:pPr marL="201168" lvl="1" indent="0">
              <a:buNone/>
            </a:pPr>
            <a:br>
              <a:rPr lang="en-US" b="1" dirty="0">
                <a:solidFill>
                  <a:srgbClr val="0070C0"/>
                </a:solidFill>
              </a:rPr>
            </a:br>
            <a:br>
              <a:rPr lang="en-US" b="1" dirty="0">
                <a:solidFill>
                  <a:srgbClr val="0070C0"/>
                </a:solidFill>
              </a:rPr>
            </a:br>
            <a:endParaRPr lang="en-US" b="1" dirty="0">
              <a:solidFill>
                <a:srgbClr val="0070C0"/>
              </a:solidFill>
            </a:endParaRPr>
          </a:p>
          <a:p>
            <a:pPr marL="201168" lvl="1" indent="0">
              <a:buNone/>
            </a:pP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214952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right)">
                                      <p:cBhvr>
                                        <p:cTn id="7" dur="500"/>
                                        <p:tgtEl>
                                          <p:spTgt spid="26"/>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7">
                                            <p:txEl>
                                              <p:pRg st="0" end="0"/>
                                            </p:txEl>
                                          </p:spTgt>
                                        </p:tgtEl>
                                        <p:attrNameLst>
                                          <p:attrName>style.visibility</p:attrName>
                                        </p:attrNameLst>
                                      </p:cBhvr>
                                      <p:to>
                                        <p:strVal val="visible"/>
                                      </p:to>
                                    </p:set>
                                    <p:animEffect transition="in" filter="wipe(right)">
                                      <p:cBhvr>
                                        <p:cTn id="10" dur="500"/>
                                        <p:tgtEl>
                                          <p:spTgt spid="27">
                                            <p:txEl>
                                              <p:pRg st="0" end="0"/>
                                            </p:txEl>
                                          </p:spTgt>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27">
                                            <p:txEl>
                                              <p:pRg st="1" end="1"/>
                                            </p:txEl>
                                          </p:spTgt>
                                        </p:tgtEl>
                                        <p:attrNameLst>
                                          <p:attrName>style.visibility</p:attrName>
                                        </p:attrNameLst>
                                      </p:cBhvr>
                                      <p:to>
                                        <p:strVal val="visible"/>
                                      </p:to>
                                    </p:set>
                                    <p:animEffect transition="in" filter="wipe(right)">
                                      <p:cBhvr>
                                        <p:cTn id="13" dur="500"/>
                                        <p:tgtEl>
                                          <p:spTgt spid="27">
                                            <p:txEl>
                                              <p:pRg st="1" end="1"/>
                                            </p:txEl>
                                          </p:spTgt>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27">
                                            <p:txEl>
                                              <p:pRg st="2" end="2"/>
                                            </p:txEl>
                                          </p:spTgt>
                                        </p:tgtEl>
                                        <p:attrNameLst>
                                          <p:attrName>style.visibility</p:attrName>
                                        </p:attrNameLst>
                                      </p:cBhvr>
                                      <p:to>
                                        <p:strVal val="visible"/>
                                      </p:to>
                                    </p:set>
                                    <p:animEffect transition="in" filter="wipe(right)">
                                      <p:cBhvr>
                                        <p:cTn id="16" dur="500"/>
                                        <p:tgtEl>
                                          <p:spTgt spid="27">
                                            <p:txEl>
                                              <p:pRg st="2" end="2"/>
                                            </p:txEl>
                                          </p:spTgt>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27">
                                            <p:txEl>
                                              <p:pRg st="3" end="3"/>
                                            </p:txEl>
                                          </p:spTgt>
                                        </p:tgtEl>
                                        <p:attrNameLst>
                                          <p:attrName>style.visibility</p:attrName>
                                        </p:attrNameLst>
                                      </p:cBhvr>
                                      <p:to>
                                        <p:strVal val="visible"/>
                                      </p:to>
                                    </p:set>
                                    <p:animEffect transition="in" filter="wipe(right)">
                                      <p:cBhvr>
                                        <p:cTn id="19" dur="500"/>
                                        <p:tgtEl>
                                          <p:spTgt spid="27">
                                            <p:txEl>
                                              <p:pRg st="3" end="3"/>
                                            </p:txEl>
                                          </p:spTgt>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27">
                                            <p:txEl>
                                              <p:pRg st="4" end="4"/>
                                            </p:txEl>
                                          </p:spTgt>
                                        </p:tgtEl>
                                        <p:attrNameLst>
                                          <p:attrName>style.visibility</p:attrName>
                                        </p:attrNameLst>
                                      </p:cBhvr>
                                      <p:to>
                                        <p:strVal val="visible"/>
                                      </p:to>
                                    </p:set>
                                    <p:animEffect transition="in" filter="wipe(right)">
                                      <p:cBhvr>
                                        <p:cTn id="22" dur="500"/>
                                        <p:tgtEl>
                                          <p:spTgt spid="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Sorry, But Your Answer is Wrong</a:t>
            </a:r>
          </a:p>
        </p:txBody>
      </p:sp>
      <p:sp>
        <p:nvSpPr>
          <p:cNvPr id="3" name="Content Placeholder 2"/>
          <p:cNvSpPr>
            <a:spLocks noGrp="1"/>
          </p:cNvSpPr>
          <p:nvPr>
            <p:ph idx="1"/>
          </p:nvPr>
        </p:nvSpPr>
        <p:spPr/>
        <p:txBody>
          <a:bodyPr>
            <a:normAutofit fontScale="92500" lnSpcReduction="10000"/>
          </a:bodyPr>
          <a:lstStyle/>
          <a:p>
            <a:r>
              <a:rPr lang="en-US" dirty="0"/>
              <a:t>Question: </a:t>
            </a:r>
            <a:br>
              <a:rPr lang="en-US" dirty="0"/>
            </a:br>
            <a:r>
              <a:rPr lang="en-US" dirty="0"/>
              <a:t>What’s the sum of numbers between 1 and 3?</a:t>
            </a:r>
          </a:p>
          <a:p>
            <a:r>
              <a:rPr lang="en-US" dirty="0"/>
              <a:t>Did you answer 6? (Did you include 1 and 3?)</a:t>
            </a:r>
          </a:p>
          <a:p>
            <a:pPr lvl="1"/>
            <a:r>
              <a:rPr lang="en-US" dirty="0"/>
              <a:t>What’s between the bread in a peanut butter sandwich?  </a:t>
            </a:r>
            <a:r>
              <a:rPr lang="en-US" b="1" dirty="0">
                <a:solidFill>
                  <a:srgbClr val="00B050"/>
                </a:solidFill>
              </a:rPr>
              <a:t>Is the bread between the bread?</a:t>
            </a:r>
          </a:p>
          <a:p>
            <a:r>
              <a:rPr lang="en-US" dirty="0"/>
              <a:t>Did you answer 2? (Did you exclude 1 and 3?)</a:t>
            </a:r>
          </a:p>
          <a:p>
            <a:pPr lvl="1"/>
            <a:r>
              <a:rPr lang="en-US" dirty="0"/>
              <a:t>What about </a:t>
            </a:r>
            <a:r>
              <a:rPr lang="en-US" b="1" dirty="0">
                <a:solidFill>
                  <a:srgbClr val="00B050"/>
                </a:solidFill>
              </a:rPr>
              <a:t>2.5</a:t>
            </a:r>
            <a:r>
              <a:rPr lang="en-US" dirty="0"/>
              <a:t>?  What about </a:t>
            </a:r>
            <a:r>
              <a:rPr lang="az-Cyrl-AZ" b="1" dirty="0">
                <a:solidFill>
                  <a:srgbClr val="00B050"/>
                </a:solidFill>
              </a:rPr>
              <a:t>П</a:t>
            </a:r>
            <a:r>
              <a:rPr lang="en-US" b="1" dirty="0">
                <a:solidFill>
                  <a:srgbClr val="00B050"/>
                </a:solidFill>
              </a:rPr>
              <a:t>/2</a:t>
            </a:r>
            <a:r>
              <a:rPr lang="en-US" dirty="0"/>
              <a:t>?  </a:t>
            </a:r>
            <a:r>
              <a:rPr lang="en-US" b="1" dirty="0">
                <a:solidFill>
                  <a:srgbClr val="00B050"/>
                </a:solidFill>
              </a:rPr>
              <a:t>e</a:t>
            </a:r>
            <a:r>
              <a:rPr lang="en-US" dirty="0"/>
              <a:t>?</a:t>
            </a:r>
          </a:p>
          <a:p>
            <a:r>
              <a:rPr lang="en-US" dirty="0"/>
              <a:t>Did you answer infinity?</a:t>
            </a:r>
          </a:p>
          <a:p>
            <a:pPr lvl="1"/>
            <a:r>
              <a:rPr lang="en-US" dirty="0"/>
              <a:t>You’re still wrong!  (Too geeky!  You’ll probably end up as a professor one day.)</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26</a:t>
            </a:fld>
            <a:endParaRPr lang="en-US" dirty="0"/>
          </a:p>
        </p:txBody>
      </p:sp>
    </p:spTree>
    <p:extLst>
      <p:ext uri="{BB962C8B-B14F-4D97-AF65-F5344CB8AC3E}">
        <p14:creationId xmlns:p14="http://schemas.microsoft.com/office/powerpoint/2010/main" val="88362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 Languages Suffer from Ambiguity</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27</a:t>
            </a:fld>
            <a:endParaRPr lang="en-US" dirty="0"/>
          </a:p>
        </p:txBody>
      </p:sp>
      <p:grpSp>
        <p:nvGrpSpPr>
          <p:cNvPr id="9" name="Group 8"/>
          <p:cNvGrpSpPr>
            <a:grpSpLocks noChangeAspect="1"/>
          </p:cNvGrpSpPr>
          <p:nvPr/>
        </p:nvGrpSpPr>
        <p:grpSpPr>
          <a:xfrm>
            <a:off x="5371107" y="1413901"/>
            <a:ext cx="3017520" cy="4814740"/>
            <a:chOff x="683612" y="1614470"/>
            <a:chExt cx="3017520" cy="4814740"/>
          </a:xfrm>
        </p:grpSpPr>
        <p:sp>
          <p:nvSpPr>
            <p:cNvPr id="82" name="TextBox 81"/>
            <p:cNvSpPr txBox="1"/>
            <p:nvPr/>
          </p:nvSpPr>
          <p:spPr>
            <a:xfrm>
              <a:off x="683612" y="1614470"/>
              <a:ext cx="3017520" cy="685800"/>
            </a:xfrm>
            <a:prstGeom prst="rect">
              <a:avLst/>
            </a:prstGeom>
            <a:solidFill>
              <a:srgbClr val="FFFF0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Problems/Tasks</a:t>
              </a:r>
            </a:p>
          </p:txBody>
        </p:sp>
        <p:sp>
          <p:nvSpPr>
            <p:cNvPr id="84" name="TextBox 83"/>
            <p:cNvSpPr txBox="1"/>
            <p:nvPr/>
          </p:nvSpPr>
          <p:spPr>
            <a:xfrm>
              <a:off x="683612" y="2296760"/>
              <a:ext cx="3017520" cy="685800"/>
            </a:xfrm>
            <a:prstGeom prst="rect">
              <a:avLst/>
            </a:prstGeom>
            <a:gradFill>
              <a:gsLst>
                <a:gs pos="0">
                  <a:srgbClr val="92D050"/>
                </a:gs>
                <a:gs pos="100000">
                  <a:srgbClr val="FFFF00"/>
                </a:gs>
              </a:gsLst>
              <a:lin ang="16200000" scaled="0"/>
            </a:gra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Algorithms</a:t>
              </a:r>
            </a:p>
          </p:txBody>
        </p:sp>
        <p:sp>
          <p:nvSpPr>
            <p:cNvPr id="85" name="TextBox 84"/>
            <p:cNvSpPr txBox="1"/>
            <p:nvPr/>
          </p:nvSpPr>
          <p:spPr>
            <a:xfrm>
              <a:off x="683612" y="3666142"/>
              <a:ext cx="3017520" cy="707886"/>
            </a:xfrm>
            <a:prstGeom prst="rect">
              <a:avLst/>
            </a:prstGeom>
            <a:gradFill>
              <a:gsLst>
                <a:gs pos="0">
                  <a:srgbClr val="00B0F0"/>
                </a:gs>
                <a:gs pos="100000">
                  <a:srgbClr val="92D050"/>
                </a:gs>
              </a:gsLst>
              <a:lin ang="16200000" scaled="0"/>
            </a:gradFill>
            <a:scene3d>
              <a:camera prst="orthographicFront"/>
              <a:lightRig rig="threePt" dir="t"/>
            </a:scene3d>
            <a:sp3d>
              <a:bevelT/>
            </a:sp3d>
          </p:spPr>
          <p:txBody>
            <a:bodyPr wrap="square" rtlCol="0">
              <a:spAutoFit/>
            </a:bodyPr>
            <a:lstStyle/>
            <a:p>
              <a:pPr algn="ctr"/>
              <a:r>
                <a:rPr lang="en-US" sz="2000" dirty="0">
                  <a:latin typeface="Arial" panose="020B0604020202020204" pitchFamily="34" charset="0"/>
                  <a:cs typeface="Arial" panose="020B0604020202020204" pitchFamily="34" charset="0"/>
                </a:rPr>
                <a:t>Machine/Instruction Set Architecture (ISA)</a:t>
              </a:r>
            </a:p>
          </p:txBody>
        </p:sp>
        <p:sp>
          <p:nvSpPr>
            <p:cNvPr id="86" name="TextBox 85"/>
            <p:cNvSpPr txBox="1"/>
            <p:nvPr/>
          </p:nvSpPr>
          <p:spPr>
            <a:xfrm>
              <a:off x="683612" y="4371810"/>
              <a:ext cx="3017520" cy="685800"/>
            </a:xfrm>
            <a:prstGeom prst="rect">
              <a:avLst/>
            </a:prstGeom>
            <a:solidFill>
              <a:srgbClr val="00B0F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Microarchitecture</a:t>
              </a:r>
            </a:p>
          </p:txBody>
        </p:sp>
        <p:sp>
          <p:nvSpPr>
            <p:cNvPr id="87" name="TextBox 86"/>
            <p:cNvSpPr txBox="1"/>
            <p:nvPr/>
          </p:nvSpPr>
          <p:spPr>
            <a:xfrm>
              <a:off x="683612" y="5057610"/>
              <a:ext cx="3017520" cy="685800"/>
            </a:xfrm>
            <a:prstGeom prst="rect">
              <a:avLst/>
            </a:prstGeom>
            <a:solidFill>
              <a:srgbClr val="00B0F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Circuits</a:t>
              </a:r>
            </a:p>
          </p:txBody>
        </p:sp>
        <p:sp>
          <p:nvSpPr>
            <p:cNvPr id="88" name="TextBox 87"/>
            <p:cNvSpPr txBox="1"/>
            <p:nvPr/>
          </p:nvSpPr>
          <p:spPr>
            <a:xfrm>
              <a:off x="683612" y="5743410"/>
              <a:ext cx="3017520" cy="685800"/>
            </a:xfrm>
            <a:prstGeom prst="rect">
              <a:avLst/>
            </a:prstGeom>
            <a:solidFill>
              <a:srgbClr val="00B0F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Devices</a:t>
              </a:r>
            </a:p>
          </p:txBody>
        </p:sp>
        <p:sp>
          <p:nvSpPr>
            <p:cNvPr id="89" name="TextBox 88"/>
            <p:cNvSpPr txBox="1"/>
            <p:nvPr/>
          </p:nvSpPr>
          <p:spPr>
            <a:xfrm>
              <a:off x="683612" y="2982560"/>
              <a:ext cx="3017520" cy="685800"/>
            </a:xfrm>
            <a:prstGeom prst="rect">
              <a:avLst/>
            </a:prstGeom>
            <a:solidFill>
              <a:srgbClr val="92D05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Computer Language</a:t>
              </a:r>
            </a:p>
          </p:txBody>
        </p:sp>
      </p:grpSp>
      <p:grpSp>
        <p:nvGrpSpPr>
          <p:cNvPr id="26" name="Group 25"/>
          <p:cNvGrpSpPr/>
          <p:nvPr/>
        </p:nvGrpSpPr>
        <p:grpSpPr>
          <a:xfrm>
            <a:off x="596348" y="1413901"/>
            <a:ext cx="4774759" cy="4531748"/>
            <a:chOff x="596348" y="1413901"/>
            <a:chExt cx="4774759" cy="4531748"/>
          </a:xfrm>
        </p:grpSpPr>
        <p:sp>
          <p:nvSpPr>
            <p:cNvPr id="21" name="TextBox 20"/>
            <p:cNvSpPr txBox="1"/>
            <p:nvPr/>
          </p:nvSpPr>
          <p:spPr>
            <a:xfrm>
              <a:off x="596348" y="1553461"/>
              <a:ext cx="4289196" cy="4392188"/>
            </a:xfrm>
            <a:prstGeom prst="rect">
              <a:avLst/>
            </a:prstGeom>
            <a:solidFill>
              <a:srgbClr val="FFFF00">
                <a:alpha val="50000"/>
              </a:srgbClr>
            </a:solidFill>
          </p:spPr>
          <p:txBody>
            <a:bodyPr wrap="square" rtlCol="0">
              <a:spAutoFit/>
            </a:bodyPr>
            <a:lstStyle/>
            <a:p>
              <a:endParaRPr lang="en-US" dirty="0"/>
            </a:p>
          </p:txBody>
        </p:sp>
        <p:cxnSp>
          <p:nvCxnSpPr>
            <p:cNvPr id="23" name="Straight Connector 22"/>
            <p:cNvCxnSpPr/>
            <p:nvPr/>
          </p:nvCxnSpPr>
          <p:spPr>
            <a:xfrm flipV="1">
              <a:off x="4885544" y="1413901"/>
              <a:ext cx="485563" cy="13956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885543" y="2067597"/>
              <a:ext cx="485563" cy="3878052"/>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27" name="Content Placeholder 26"/>
          <p:cNvSpPr>
            <a:spLocks noGrp="1"/>
          </p:cNvSpPr>
          <p:nvPr>
            <p:ph idx="1"/>
          </p:nvPr>
        </p:nvSpPr>
        <p:spPr/>
        <p:txBody>
          <a:bodyPr>
            <a:normAutofit lnSpcReduction="10000"/>
          </a:bodyPr>
          <a:lstStyle/>
          <a:p>
            <a:r>
              <a:rPr lang="en-US" dirty="0"/>
              <a:t>Problems/Tasks</a:t>
            </a:r>
          </a:p>
          <a:p>
            <a:pPr lvl="1"/>
            <a:r>
              <a:rPr lang="en-US" dirty="0"/>
              <a:t>stated in natural</a:t>
            </a:r>
            <a:br>
              <a:rPr lang="en-US" dirty="0"/>
            </a:br>
            <a:r>
              <a:rPr lang="en-US" dirty="0"/>
              <a:t>(human) language</a:t>
            </a:r>
          </a:p>
          <a:p>
            <a:pPr lvl="1"/>
            <a:r>
              <a:rPr lang="en-US" dirty="0"/>
              <a:t>For example: What’s </a:t>
            </a:r>
            <a:br>
              <a:rPr lang="en-US" dirty="0"/>
            </a:br>
            <a:r>
              <a:rPr lang="en-US" dirty="0"/>
              <a:t>the sum of numbers</a:t>
            </a:r>
            <a:br>
              <a:rPr lang="en-US" dirty="0"/>
            </a:br>
            <a:r>
              <a:rPr lang="en-US" dirty="0"/>
              <a:t>between 1 and 3?</a:t>
            </a:r>
          </a:p>
          <a:p>
            <a:pPr lvl="1"/>
            <a:r>
              <a:rPr lang="en-US" b="1" dirty="0">
                <a:solidFill>
                  <a:srgbClr val="0070C0"/>
                </a:solidFill>
              </a:rPr>
              <a:t>Problem inherent to </a:t>
            </a:r>
            <a:br>
              <a:rPr lang="en-US" b="1" dirty="0">
                <a:solidFill>
                  <a:srgbClr val="0070C0"/>
                </a:solidFill>
              </a:rPr>
            </a:br>
            <a:r>
              <a:rPr lang="en-US" b="1" dirty="0">
                <a:solidFill>
                  <a:srgbClr val="0070C0"/>
                </a:solidFill>
              </a:rPr>
              <a:t>natural language:</a:t>
            </a:r>
            <a:br>
              <a:rPr lang="en-US" b="1" dirty="0">
                <a:solidFill>
                  <a:srgbClr val="0070C0"/>
                </a:solidFill>
              </a:rPr>
            </a:br>
            <a:r>
              <a:rPr lang="en-US" b="1" dirty="0">
                <a:solidFill>
                  <a:srgbClr val="0070C0"/>
                </a:solidFill>
              </a:rPr>
              <a:t>ambiguity.</a:t>
            </a:r>
          </a:p>
          <a:p>
            <a:pPr lvl="1"/>
            <a:r>
              <a:rPr lang="en-US" dirty="0"/>
              <a:t>Another example: </a:t>
            </a:r>
            <a:br>
              <a:rPr lang="en-US" dirty="0"/>
            </a:br>
            <a:r>
              <a:rPr lang="en-US" sz="2400" dirty="0"/>
              <a:t>Time flies like an arrow.</a:t>
            </a:r>
            <a:endParaRPr lang="en-US" dirty="0"/>
          </a:p>
        </p:txBody>
      </p:sp>
    </p:spTree>
    <p:extLst>
      <p:ext uri="{BB962C8B-B14F-4D97-AF65-F5344CB8AC3E}">
        <p14:creationId xmlns:p14="http://schemas.microsoft.com/office/powerpoint/2010/main" val="396506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27">
                                            <p:txEl>
                                              <p:pRg st="3" end="3"/>
                                            </p:txEl>
                                          </p:spTgt>
                                        </p:tgtEl>
                                        <p:attrNameLst>
                                          <p:attrName>style.visibility</p:attrName>
                                        </p:attrNameLst>
                                      </p:cBhvr>
                                      <p:to>
                                        <p:strVal val="visible"/>
                                      </p:to>
                                    </p:set>
                                    <p:animEffect transition="in" filter="wipe(left)">
                                      <p:cBhvr>
                                        <p:cTn id="7" dur="500"/>
                                        <p:tgtEl>
                                          <p:spTgt spid="27">
                                            <p:txEl>
                                              <p:pRg st="3" end="3"/>
                                            </p:txEl>
                                          </p:spTgt>
                                        </p:tgtEl>
                                      </p:cBhvr>
                                    </p:animEffect>
                                  </p:childTnLst>
                                </p:cTn>
                              </p:par>
                              <p:par>
                                <p:cTn id="8" presetID="22" presetClass="entr" presetSubtype="8" fill="hold" grpId="0" nodeType="withEffect">
                                  <p:stCondLst>
                                    <p:cond delay="1000"/>
                                  </p:stCondLst>
                                  <p:childTnLst>
                                    <p:set>
                                      <p:cBhvr>
                                        <p:cTn id="9" dur="1" fill="hold">
                                          <p:stCondLst>
                                            <p:cond delay="0"/>
                                          </p:stCondLst>
                                        </p:cTn>
                                        <p:tgtEl>
                                          <p:spTgt spid="27">
                                            <p:txEl>
                                              <p:pRg st="4" end="4"/>
                                            </p:txEl>
                                          </p:spTgt>
                                        </p:tgtEl>
                                        <p:attrNameLst>
                                          <p:attrName>style.visibility</p:attrName>
                                        </p:attrNameLst>
                                      </p:cBhvr>
                                      <p:to>
                                        <p:strVal val="visible"/>
                                      </p:to>
                                    </p:set>
                                    <p:animEffect transition="in" filter="wipe(left)">
                                      <p:cBhvr>
                                        <p:cTn id="10" dur="500"/>
                                        <p:tgtEl>
                                          <p:spTgt spid="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Task Can be Solved by Many Algorithms</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28</a:t>
            </a:fld>
            <a:endParaRPr lang="en-US" dirty="0"/>
          </a:p>
        </p:txBody>
      </p:sp>
      <p:grpSp>
        <p:nvGrpSpPr>
          <p:cNvPr id="9" name="Group 8"/>
          <p:cNvGrpSpPr>
            <a:grpSpLocks noChangeAspect="1"/>
          </p:cNvGrpSpPr>
          <p:nvPr/>
        </p:nvGrpSpPr>
        <p:grpSpPr>
          <a:xfrm>
            <a:off x="5371107" y="1413901"/>
            <a:ext cx="3017520" cy="4814740"/>
            <a:chOff x="683612" y="1614470"/>
            <a:chExt cx="3017520" cy="4814740"/>
          </a:xfrm>
        </p:grpSpPr>
        <p:sp>
          <p:nvSpPr>
            <p:cNvPr id="82" name="TextBox 81"/>
            <p:cNvSpPr txBox="1"/>
            <p:nvPr/>
          </p:nvSpPr>
          <p:spPr>
            <a:xfrm>
              <a:off x="683612" y="1614470"/>
              <a:ext cx="3017520" cy="685800"/>
            </a:xfrm>
            <a:prstGeom prst="rect">
              <a:avLst/>
            </a:prstGeom>
            <a:solidFill>
              <a:srgbClr val="FFFF0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Problems/Tasks</a:t>
              </a:r>
            </a:p>
          </p:txBody>
        </p:sp>
        <p:sp>
          <p:nvSpPr>
            <p:cNvPr id="84" name="TextBox 83"/>
            <p:cNvSpPr txBox="1"/>
            <p:nvPr/>
          </p:nvSpPr>
          <p:spPr>
            <a:xfrm>
              <a:off x="683612" y="2296760"/>
              <a:ext cx="3017520" cy="685800"/>
            </a:xfrm>
            <a:prstGeom prst="rect">
              <a:avLst/>
            </a:prstGeom>
            <a:gradFill>
              <a:gsLst>
                <a:gs pos="0">
                  <a:srgbClr val="92D050"/>
                </a:gs>
                <a:gs pos="100000">
                  <a:srgbClr val="FFFF00"/>
                </a:gs>
              </a:gsLst>
              <a:lin ang="16200000" scaled="0"/>
            </a:gra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Algorithms</a:t>
              </a:r>
            </a:p>
          </p:txBody>
        </p:sp>
        <p:sp>
          <p:nvSpPr>
            <p:cNvPr id="85" name="TextBox 84"/>
            <p:cNvSpPr txBox="1"/>
            <p:nvPr/>
          </p:nvSpPr>
          <p:spPr>
            <a:xfrm>
              <a:off x="683612" y="3666142"/>
              <a:ext cx="3017520" cy="707886"/>
            </a:xfrm>
            <a:prstGeom prst="rect">
              <a:avLst/>
            </a:prstGeom>
            <a:gradFill>
              <a:gsLst>
                <a:gs pos="0">
                  <a:srgbClr val="00B0F0"/>
                </a:gs>
                <a:gs pos="100000">
                  <a:srgbClr val="92D050"/>
                </a:gs>
              </a:gsLst>
              <a:lin ang="16200000" scaled="0"/>
            </a:gradFill>
            <a:scene3d>
              <a:camera prst="orthographicFront"/>
              <a:lightRig rig="threePt" dir="t"/>
            </a:scene3d>
            <a:sp3d>
              <a:bevelT/>
            </a:sp3d>
          </p:spPr>
          <p:txBody>
            <a:bodyPr wrap="square" rtlCol="0">
              <a:spAutoFit/>
            </a:bodyPr>
            <a:lstStyle/>
            <a:p>
              <a:pPr algn="ctr"/>
              <a:r>
                <a:rPr lang="en-US" sz="2000" dirty="0">
                  <a:latin typeface="Arial" panose="020B0604020202020204" pitchFamily="34" charset="0"/>
                  <a:cs typeface="Arial" panose="020B0604020202020204" pitchFamily="34" charset="0"/>
                </a:rPr>
                <a:t>Machine/Instruction Set Architecture (ISA)</a:t>
              </a:r>
            </a:p>
          </p:txBody>
        </p:sp>
        <p:sp>
          <p:nvSpPr>
            <p:cNvPr id="86" name="TextBox 85"/>
            <p:cNvSpPr txBox="1"/>
            <p:nvPr/>
          </p:nvSpPr>
          <p:spPr>
            <a:xfrm>
              <a:off x="683612" y="4371810"/>
              <a:ext cx="3017520" cy="685800"/>
            </a:xfrm>
            <a:prstGeom prst="rect">
              <a:avLst/>
            </a:prstGeom>
            <a:solidFill>
              <a:srgbClr val="00B0F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Microarchitecture</a:t>
              </a:r>
            </a:p>
          </p:txBody>
        </p:sp>
        <p:sp>
          <p:nvSpPr>
            <p:cNvPr id="87" name="TextBox 86"/>
            <p:cNvSpPr txBox="1"/>
            <p:nvPr/>
          </p:nvSpPr>
          <p:spPr>
            <a:xfrm>
              <a:off x="683612" y="5057610"/>
              <a:ext cx="3017520" cy="685800"/>
            </a:xfrm>
            <a:prstGeom prst="rect">
              <a:avLst/>
            </a:prstGeom>
            <a:solidFill>
              <a:srgbClr val="00B0F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Circuits</a:t>
              </a:r>
            </a:p>
          </p:txBody>
        </p:sp>
        <p:sp>
          <p:nvSpPr>
            <p:cNvPr id="88" name="TextBox 87"/>
            <p:cNvSpPr txBox="1"/>
            <p:nvPr/>
          </p:nvSpPr>
          <p:spPr>
            <a:xfrm>
              <a:off x="683612" y="5743410"/>
              <a:ext cx="3017520" cy="685800"/>
            </a:xfrm>
            <a:prstGeom prst="rect">
              <a:avLst/>
            </a:prstGeom>
            <a:solidFill>
              <a:srgbClr val="00B0F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Devices</a:t>
              </a:r>
            </a:p>
          </p:txBody>
        </p:sp>
        <p:sp>
          <p:nvSpPr>
            <p:cNvPr id="89" name="TextBox 88"/>
            <p:cNvSpPr txBox="1"/>
            <p:nvPr/>
          </p:nvSpPr>
          <p:spPr>
            <a:xfrm>
              <a:off x="683612" y="2982560"/>
              <a:ext cx="3017520" cy="685800"/>
            </a:xfrm>
            <a:prstGeom prst="rect">
              <a:avLst/>
            </a:prstGeom>
            <a:solidFill>
              <a:srgbClr val="92D05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Computer Language</a:t>
              </a:r>
            </a:p>
          </p:txBody>
        </p:sp>
      </p:grpSp>
      <p:grpSp>
        <p:nvGrpSpPr>
          <p:cNvPr id="26" name="Group 25"/>
          <p:cNvGrpSpPr/>
          <p:nvPr/>
        </p:nvGrpSpPr>
        <p:grpSpPr>
          <a:xfrm>
            <a:off x="596348" y="1553461"/>
            <a:ext cx="4774759" cy="4392188"/>
            <a:chOff x="596348" y="1553461"/>
            <a:chExt cx="4774759" cy="4392188"/>
          </a:xfrm>
        </p:grpSpPr>
        <p:sp>
          <p:nvSpPr>
            <p:cNvPr id="21" name="TextBox 20"/>
            <p:cNvSpPr txBox="1"/>
            <p:nvPr/>
          </p:nvSpPr>
          <p:spPr>
            <a:xfrm>
              <a:off x="596348" y="1553461"/>
              <a:ext cx="4289196" cy="4392188"/>
            </a:xfrm>
            <a:prstGeom prst="rect">
              <a:avLst/>
            </a:prstGeom>
            <a:gradFill>
              <a:gsLst>
                <a:gs pos="0">
                  <a:srgbClr val="92D050">
                    <a:alpha val="50000"/>
                  </a:srgbClr>
                </a:gs>
                <a:gs pos="100000">
                  <a:srgbClr val="FFFF00">
                    <a:alpha val="30000"/>
                  </a:srgbClr>
                </a:gs>
              </a:gsLst>
              <a:lin ang="16200000" scaled="0"/>
            </a:gradFill>
          </p:spPr>
          <p:txBody>
            <a:bodyPr wrap="square" rtlCol="0">
              <a:spAutoFit/>
            </a:bodyPr>
            <a:lstStyle/>
            <a:p>
              <a:endParaRPr lang="en-US" dirty="0"/>
            </a:p>
          </p:txBody>
        </p:sp>
        <p:cxnSp>
          <p:nvCxnSpPr>
            <p:cNvPr id="23" name="Straight Connector 22"/>
            <p:cNvCxnSpPr/>
            <p:nvPr/>
          </p:nvCxnSpPr>
          <p:spPr>
            <a:xfrm>
              <a:off x="4885544" y="1553461"/>
              <a:ext cx="485563" cy="542730"/>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885543" y="2781991"/>
              <a:ext cx="485564" cy="3163658"/>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27" name="Content Placeholder 26"/>
          <p:cNvSpPr>
            <a:spLocks noGrp="1"/>
          </p:cNvSpPr>
          <p:nvPr>
            <p:ph idx="1"/>
          </p:nvPr>
        </p:nvSpPr>
        <p:spPr/>
        <p:txBody>
          <a:bodyPr>
            <a:normAutofit lnSpcReduction="10000"/>
          </a:bodyPr>
          <a:lstStyle/>
          <a:p>
            <a:r>
              <a:rPr lang="en-US" dirty="0"/>
              <a:t>Algorithms</a:t>
            </a:r>
          </a:p>
          <a:p>
            <a:pPr lvl="1"/>
            <a:r>
              <a:rPr lang="en-US" dirty="0"/>
              <a:t>a step-by-step process</a:t>
            </a:r>
            <a:br>
              <a:rPr lang="en-US" dirty="0"/>
            </a:br>
            <a:r>
              <a:rPr lang="en-US" dirty="0"/>
              <a:t>to</a:t>
            </a:r>
            <a:r>
              <a:rPr lang="en-US" dirty="0">
                <a:solidFill>
                  <a:schemeClr val="tx1"/>
                </a:solidFill>
              </a:rPr>
              <a:t> solve a problem</a:t>
            </a:r>
          </a:p>
          <a:p>
            <a:pPr lvl="1"/>
            <a:r>
              <a:rPr lang="en-US" dirty="0">
                <a:solidFill>
                  <a:schemeClr val="tx1"/>
                </a:solidFill>
              </a:rPr>
              <a:t>requires three things:</a:t>
            </a:r>
          </a:p>
          <a:p>
            <a:pPr lvl="2"/>
            <a:r>
              <a:rPr lang="en-US" b="1" dirty="0">
                <a:solidFill>
                  <a:srgbClr val="0070C0"/>
                </a:solidFill>
              </a:rPr>
              <a:t>definiteness</a:t>
            </a:r>
            <a:br>
              <a:rPr lang="en-US" dirty="0">
                <a:solidFill>
                  <a:schemeClr val="tx1"/>
                </a:solidFill>
              </a:rPr>
            </a:br>
            <a:r>
              <a:rPr lang="en-US" dirty="0">
                <a:solidFill>
                  <a:schemeClr val="tx1"/>
                </a:solidFill>
              </a:rPr>
              <a:t>(no ambiguity)</a:t>
            </a:r>
          </a:p>
          <a:p>
            <a:pPr lvl="2"/>
            <a:r>
              <a:rPr lang="en-US" b="1" dirty="0">
                <a:solidFill>
                  <a:srgbClr val="0070C0"/>
                </a:solidFill>
              </a:rPr>
              <a:t>effective</a:t>
            </a:r>
            <a:br>
              <a:rPr lang="en-US" b="1" dirty="0">
                <a:solidFill>
                  <a:srgbClr val="0070C0"/>
                </a:solidFill>
              </a:rPr>
            </a:br>
            <a:r>
              <a:rPr lang="en-US" b="1" dirty="0">
                <a:solidFill>
                  <a:srgbClr val="0070C0"/>
                </a:solidFill>
              </a:rPr>
              <a:t>computability </a:t>
            </a:r>
            <a:r>
              <a:rPr lang="en-US" dirty="0"/>
              <a:t>(each</a:t>
            </a:r>
            <a:br>
              <a:rPr lang="en-US" dirty="0"/>
            </a:br>
            <a:r>
              <a:rPr lang="en-US" dirty="0"/>
              <a:t>step simple enough</a:t>
            </a:r>
            <a:br>
              <a:rPr lang="en-US" dirty="0"/>
            </a:br>
            <a:r>
              <a:rPr lang="en-US" dirty="0"/>
              <a:t>for a computer)</a:t>
            </a:r>
          </a:p>
          <a:p>
            <a:pPr lvl="2"/>
            <a:r>
              <a:rPr lang="en-US" b="1" dirty="0">
                <a:solidFill>
                  <a:srgbClr val="0070C0"/>
                </a:solidFill>
              </a:rPr>
              <a:t>finiteness</a:t>
            </a:r>
            <a:r>
              <a:rPr lang="en-US" dirty="0"/>
              <a:t> (finishes)</a:t>
            </a:r>
            <a:endParaRPr lang="en-US" b="1" dirty="0">
              <a:solidFill>
                <a:srgbClr val="0070C0"/>
              </a:solidFill>
            </a:endParaRPr>
          </a:p>
        </p:txBody>
      </p:sp>
    </p:spTree>
    <p:extLst>
      <p:ext uri="{BB962C8B-B14F-4D97-AF65-F5344CB8AC3E}">
        <p14:creationId xmlns:p14="http://schemas.microsoft.com/office/powerpoint/2010/main" val="297426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right)">
                                      <p:cBhvr>
                                        <p:cTn id="7" dur="500"/>
                                        <p:tgtEl>
                                          <p:spTgt spid="26"/>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7">
                                            <p:txEl>
                                              <p:pRg st="0" end="0"/>
                                            </p:txEl>
                                          </p:spTgt>
                                        </p:tgtEl>
                                        <p:attrNameLst>
                                          <p:attrName>style.visibility</p:attrName>
                                        </p:attrNameLst>
                                      </p:cBhvr>
                                      <p:to>
                                        <p:strVal val="visible"/>
                                      </p:to>
                                    </p:set>
                                    <p:animEffect transition="in" filter="wipe(right)">
                                      <p:cBhvr>
                                        <p:cTn id="10" dur="500"/>
                                        <p:tgtEl>
                                          <p:spTgt spid="27">
                                            <p:txEl>
                                              <p:pRg st="0" end="0"/>
                                            </p:txEl>
                                          </p:spTgt>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27">
                                            <p:txEl>
                                              <p:pRg st="1" end="1"/>
                                            </p:txEl>
                                          </p:spTgt>
                                        </p:tgtEl>
                                        <p:attrNameLst>
                                          <p:attrName>style.visibility</p:attrName>
                                        </p:attrNameLst>
                                      </p:cBhvr>
                                      <p:to>
                                        <p:strVal val="visible"/>
                                      </p:to>
                                    </p:set>
                                    <p:animEffect transition="in" filter="wipe(right)">
                                      <p:cBhvr>
                                        <p:cTn id="13" dur="500"/>
                                        <p:tgtEl>
                                          <p:spTgt spid="27">
                                            <p:txEl>
                                              <p:pRg st="1" end="1"/>
                                            </p:txEl>
                                          </p:spTgt>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27">
                                            <p:txEl>
                                              <p:pRg st="2" end="2"/>
                                            </p:txEl>
                                          </p:spTgt>
                                        </p:tgtEl>
                                        <p:attrNameLst>
                                          <p:attrName>style.visibility</p:attrName>
                                        </p:attrNameLst>
                                      </p:cBhvr>
                                      <p:to>
                                        <p:strVal val="visible"/>
                                      </p:to>
                                    </p:set>
                                    <p:animEffect transition="in" filter="wipe(right)">
                                      <p:cBhvr>
                                        <p:cTn id="16" dur="500"/>
                                        <p:tgtEl>
                                          <p:spTgt spid="27">
                                            <p:txEl>
                                              <p:pRg st="2" end="2"/>
                                            </p:txEl>
                                          </p:spTgt>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27">
                                            <p:txEl>
                                              <p:pRg st="3" end="3"/>
                                            </p:txEl>
                                          </p:spTgt>
                                        </p:tgtEl>
                                        <p:attrNameLst>
                                          <p:attrName>style.visibility</p:attrName>
                                        </p:attrNameLst>
                                      </p:cBhvr>
                                      <p:to>
                                        <p:strVal val="visible"/>
                                      </p:to>
                                    </p:set>
                                    <p:animEffect transition="in" filter="wipe(right)">
                                      <p:cBhvr>
                                        <p:cTn id="19" dur="500"/>
                                        <p:tgtEl>
                                          <p:spTgt spid="27">
                                            <p:txEl>
                                              <p:pRg st="3" end="3"/>
                                            </p:txEl>
                                          </p:spTgt>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27">
                                            <p:txEl>
                                              <p:pRg st="4" end="4"/>
                                            </p:txEl>
                                          </p:spTgt>
                                        </p:tgtEl>
                                        <p:attrNameLst>
                                          <p:attrName>style.visibility</p:attrName>
                                        </p:attrNameLst>
                                      </p:cBhvr>
                                      <p:to>
                                        <p:strVal val="visible"/>
                                      </p:to>
                                    </p:set>
                                    <p:animEffect transition="in" filter="wipe(right)">
                                      <p:cBhvr>
                                        <p:cTn id="22" dur="500"/>
                                        <p:tgtEl>
                                          <p:spTgt spid="27">
                                            <p:txEl>
                                              <p:pRg st="4" end="4"/>
                                            </p:txEl>
                                          </p:spTgt>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27">
                                            <p:txEl>
                                              <p:pRg st="5" end="5"/>
                                            </p:txEl>
                                          </p:spTgt>
                                        </p:tgtEl>
                                        <p:attrNameLst>
                                          <p:attrName>style.visibility</p:attrName>
                                        </p:attrNameLst>
                                      </p:cBhvr>
                                      <p:to>
                                        <p:strVal val="visible"/>
                                      </p:to>
                                    </p:set>
                                    <p:animEffect transition="in" filter="wipe(right)">
                                      <p:cBhvr>
                                        <p:cTn id="25" dur="500"/>
                                        <p:tgtEl>
                                          <p:spTgt spid="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Algorithm Can be Implemented in Many Languages</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29</a:t>
            </a:fld>
            <a:endParaRPr lang="en-US" dirty="0"/>
          </a:p>
        </p:txBody>
      </p:sp>
      <p:grpSp>
        <p:nvGrpSpPr>
          <p:cNvPr id="9" name="Group 8"/>
          <p:cNvGrpSpPr>
            <a:grpSpLocks noChangeAspect="1"/>
          </p:cNvGrpSpPr>
          <p:nvPr/>
        </p:nvGrpSpPr>
        <p:grpSpPr>
          <a:xfrm>
            <a:off x="5371107" y="1413901"/>
            <a:ext cx="3017520" cy="4814740"/>
            <a:chOff x="683612" y="1614470"/>
            <a:chExt cx="3017520" cy="4814740"/>
          </a:xfrm>
        </p:grpSpPr>
        <p:sp>
          <p:nvSpPr>
            <p:cNvPr id="82" name="TextBox 81"/>
            <p:cNvSpPr txBox="1"/>
            <p:nvPr/>
          </p:nvSpPr>
          <p:spPr>
            <a:xfrm>
              <a:off x="683612" y="1614470"/>
              <a:ext cx="3017520" cy="685800"/>
            </a:xfrm>
            <a:prstGeom prst="rect">
              <a:avLst/>
            </a:prstGeom>
            <a:solidFill>
              <a:srgbClr val="FFFF0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Problems/Tasks</a:t>
              </a:r>
            </a:p>
          </p:txBody>
        </p:sp>
        <p:sp>
          <p:nvSpPr>
            <p:cNvPr id="84" name="TextBox 83"/>
            <p:cNvSpPr txBox="1"/>
            <p:nvPr/>
          </p:nvSpPr>
          <p:spPr>
            <a:xfrm>
              <a:off x="683612" y="2296760"/>
              <a:ext cx="3017520" cy="685800"/>
            </a:xfrm>
            <a:prstGeom prst="rect">
              <a:avLst/>
            </a:prstGeom>
            <a:gradFill>
              <a:gsLst>
                <a:gs pos="0">
                  <a:srgbClr val="92D050"/>
                </a:gs>
                <a:gs pos="100000">
                  <a:srgbClr val="FFFF00"/>
                </a:gs>
              </a:gsLst>
              <a:lin ang="16200000" scaled="0"/>
            </a:gra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Algorithms</a:t>
              </a:r>
            </a:p>
          </p:txBody>
        </p:sp>
        <p:sp>
          <p:nvSpPr>
            <p:cNvPr id="85" name="TextBox 84"/>
            <p:cNvSpPr txBox="1"/>
            <p:nvPr/>
          </p:nvSpPr>
          <p:spPr>
            <a:xfrm>
              <a:off x="683612" y="3666142"/>
              <a:ext cx="3017520" cy="707886"/>
            </a:xfrm>
            <a:prstGeom prst="rect">
              <a:avLst/>
            </a:prstGeom>
            <a:gradFill>
              <a:gsLst>
                <a:gs pos="0">
                  <a:srgbClr val="00B0F0"/>
                </a:gs>
                <a:gs pos="100000">
                  <a:srgbClr val="92D050"/>
                </a:gs>
              </a:gsLst>
              <a:lin ang="16200000" scaled="0"/>
            </a:gradFill>
            <a:scene3d>
              <a:camera prst="orthographicFront"/>
              <a:lightRig rig="threePt" dir="t"/>
            </a:scene3d>
            <a:sp3d>
              <a:bevelT/>
            </a:sp3d>
          </p:spPr>
          <p:txBody>
            <a:bodyPr wrap="square" rtlCol="0">
              <a:spAutoFit/>
            </a:bodyPr>
            <a:lstStyle/>
            <a:p>
              <a:pPr algn="ctr"/>
              <a:r>
                <a:rPr lang="en-US" sz="2000" dirty="0">
                  <a:latin typeface="Arial" panose="020B0604020202020204" pitchFamily="34" charset="0"/>
                  <a:cs typeface="Arial" panose="020B0604020202020204" pitchFamily="34" charset="0"/>
                </a:rPr>
                <a:t>Machine/Instruction Set Architecture (ISA)</a:t>
              </a:r>
            </a:p>
          </p:txBody>
        </p:sp>
        <p:sp>
          <p:nvSpPr>
            <p:cNvPr id="86" name="TextBox 85"/>
            <p:cNvSpPr txBox="1"/>
            <p:nvPr/>
          </p:nvSpPr>
          <p:spPr>
            <a:xfrm>
              <a:off x="683612" y="4371810"/>
              <a:ext cx="3017520" cy="685800"/>
            </a:xfrm>
            <a:prstGeom prst="rect">
              <a:avLst/>
            </a:prstGeom>
            <a:solidFill>
              <a:srgbClr val="00B0F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Microarchitecture</a:t>
              </a:r>
            </a:p>
          </p:txBody>
        </p:sp>
        <p:sp>
          <p:nvSpPr>
            <p:cNvPr id="87" name="TextBox 86"/>
            <p:cNvSpPr txBox="1"/>
            <p:nvPr/>
          </p:nvSpPr>
          <p:spPr>
            <a:xfrm>
              <a:off x="683612" y="5057610"/>
              <a:ext cx="3017520" cy="685800"/>
            </a:xfrm>
            <a:prstGeom prst="rect">
              <a:avLst/>
            </a:prstGeom>
            <a:solidFill>
              <a:srgbClr val="00B0F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Circuits</a:t>
              </a:r>
            </a:p>
          </p:txBody>
        </p:sp>
        <p:sp>
          <p:nvSpPr>
            <p:cNvPr id="88" name="TextBox 87"/>
            <p:cNvSpPr txBox="1"/>
            <p:nvPr/>
          </p:nvSpPr>
          <p:spPr>
            <a:xfrm>
              <a:off x="683612" y="5743410"/>
              <a:ext cx="3017520" cy="685800"/>
            </a:xfrm>
            <a:prstGeom prst="rect">
              <a:avLst/>
            </a:prstGeom>
            <a:solidFill>
              <a:srgbClr val="00B0F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Devices</a:t>
              </a:r>
            </a:p>
          </p:txBody>
        </p:sp>
        <p:sp>
          <p:nvSpPr>
            <p:cNvPr id="89" name="TextBox 88"/>
            <p:cNvSpPr txBox="1"/>
            <p:nvPr/>
          </p:nvSpPr>
          <p:spPr>
            <a:xfrm>
              <a:off x="683612" y="2982560"/>
              <a:ext cx="3017520" cy="685800"/>
            </a:xfrm>
            <a:prstGeom prst="rect">
              <a:avLst/>
            </a:prstGeom>
            <a:solidFill>
              <a:srgbClr val="92D05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Computer Language</a:t>
              </a:r>
            </a:p>
          </p:txBody>
        </p:sp>
      </p:grpSp>
      <p:grpSp>
        <p:nvGrpSpPr>
          <p:cNvPr id="26" name="Group 25"/>
          <p:cNvGrpSpPr/>
          <p:nvPr/>
        </p:nvGrpSpPr>
        <p:grpSpPr>
          <a:xfrm>
            <a:off x="596348" y="1553461"/>
            <a:ext cx="4774759" cy="4392188"/>
            <a:chOff x="596348" y="1553461"/>
            <a:chExt cx="4774759" cy="4392188"/>
          </a:xfrm>
          <a:solidFill>
            <a:srgbClr val="92D050">
              <a:alpha val="50000"/>
            </a:srgbClr>
          </a:solidFill>
        </p:grpSpPr>
        <p:sp>
          <p:nvSpPr>
            <p:cNvPr id="21" name="TextBox 20"/>
            <p:cNvSpPr txBox="1"/>
            <p:nvPr/>
          </p:nvSpPr>
          <p:spPr>
            <a:xfrm>
              <a:off x="596348" y="1553461"/>
              <a:ext cx="4289196" cy="4392188"/>
            </a:xfrm>
            <a:prstGeom prst="rect">
              <a:avLst/>
            </a:prstGeom>
            <a:grpFill/>
          </p:spPr>
          <p:txBody>
            <a:bodyPr wrap="square" rtlCol="0">
              <a:spAutoFit/>
            </a:bodyPr>
            <a:lstStyle/>
            <a:p>
              <a:endParaRPr lang="en-US" dirty="0"/>
            </a:p>
          </p:txBody>
        </p:sp>
        <p:cxnSp>
          <p:nvCxnSpPr>
            <p:cNvPr id="23" name="Straight Connector 22"/>
            <p:cNvCxnSpPr/>
            <p:nvPr/>
          </p:nvCxnSpPr>
          <p:spPr>
            <a:xfrm>
              <a:off x="4885544" y="1553461"/>
              <a:ext cx="485563" cy="1228530"/>
            </a:xfrm>
            <a:prstGeom prst="line">
              <a:avLst/>
            </a:prstGeom>
            <a:grpFill/>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885543" y="3465573"/>
              <a:ext cx="485564" cy="2480076"/>
            </a:xfrm>
            <a:prstGeom prst="line">
              <a:avLst/>
            </a:prstGeom>
            <a:grpFill/>
            <a:ln w="38100">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27" name="Content Placeholder 26"/>
          <p:cNvSpPr>
            <a:spLocks noGrp="1"/>
          </p:cNvSpPr>
          <p:nvPr>
            <p:ph idx="1"/>
          </p:nvPr>
        </p:nvSpPr>
        <p:spPr/>
        <p:txBody>
          <a:bodyPr>
            <a:normAutofit/>
          </a:bodyPr>
          <a:lstStyle/>
          <a:p>
            <a:r>
              <a:rPr lang="en-US" dirty="0"/>
              <a:t>Computer Language</a:t>
            </a:r>
          </a:p>
          <a:p>
            <a:pPr lvl="1"/>
            <a:r>
              <a:rPr lang="en-US" dirty="0"/>
              <a:t>1000s of choices</a:t>
            </a:r>
          </a:p>
          <a:p>
            <a:pPr lvl="1"/>
            <a:r>
              <a:rPr lang="en-US" dirty="0"/>
              <a:t>examples: C, C++,</a:t>
            </a:r>
            <a:br>
              <a:rPr lang="en-US" dirty="0"/>
            </a:br>
            <a:r>
              <a:rPr lang="en-US" dirty="0"/>
              <a:t>Java, Python</a:t>
            </a:r>
          </a:p>
          <a:p>
            <a:pPr lvl="1"/>
            <a:r>
              <a:rPr lang="en-US" dirty="0"/>
              <a:t>we use C in 120 &amp; 220</a:t>
            </a:r>
          </a:p>
          <a:p>
            <a:pPr lvl="2"/>
            <a:r>
              <a:rPr lang="en-US" dirty="0"/>
              <a:t>easy mapping to</a:t>
            </a:r>
            <a:br>
              <a:rPr lang="en-US" dirty="0"/>
            </a:br>
            <a:r>
              <a:rPr lang="en-US" dirty="0"/>
              <a:t>lower levels</a:t>
            </a:r>
          </a:p>
          <a:p>
            <a:pPr lvl="2"/>
            <a:r>
              <a:rPr lang="en-US" dirty="0"/>
              <a:t>a subset of other</a:t>
            </a:r>
            <a:br>
              <a:rPr lang="en-US" dirty="0"/>
            </a:br>
            <a:r>
              <a:rPr lang="en-US" dirty="0"/>
              <a:t>languages</a:t>
            </a:r>
          </a:p>
        </p:txBody>
      </p:sp>
    </p:spTree>
    <p:extLst>
      <p:ext uri="{BB962C8B-B14F-4D97-AF65-F5344CB8AC3E}">
        <p14:creationId xmlns:p14="http://schemas.microsoft.com/office/powerpoint/2010/main" val="388923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right)">
                                      <p:cBhvr>
                                        <p:cTn id="7" dur="500"/>
                                        <p:tgtEl>
                                          <p:spTgt spid="26"/>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7">
                                            <p:txEl>
                                              <p:pRg st="0" end="0"/>
                                            </p:txEl>
                                          </p:spTgt>
                                        </p:tgtEl>
                                        <p:attrNameLst>
                                          <p:attrName>style.visibility</p:attrName>
                                        </p:attrNameLst>
                                      </p:cBhvr>
                                      <p:to>
                                        <p:strVal val="visible"/>
                                      </p:to>
                                    </p:set>
                                    <p:animEffect transition="in" filter="wipe(right)">
                                      <p:cBhvr>
                                        <p:cTn id="10" dur="500"/>
                                        <p:tgtEl>
                                          <p:spTgt spid="27">
                                            <p:txEl>
                                              <p:pRg st="0" end="0"/>
                                            </p:txEl>
                                          </p:spTgt>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27">
                                            <p:txEl>
                                              <p:pRg st="1" end="1"/>
                                            </p:txEl>
                                          </p:spTgt>
                                        </p:tgtEl>
                                        <p:attrNameLst>
                                          <p:attrName>style.visibility</p:attrName>
                                        </p:attrNameLst>
                                      </p:cBhvr>
                                      <p:to>
                                        <p:strVal val="visible"/>
                                      </p:to>
                                    </p:set>
                                    <p:animEffect transition="in" filter="wipe(right)">
                                      <p:cBhvr>
                                        <p:cTn id="13" dur="500"/>
                                        <p:tgtEl>
                                          <p:spTgt spid="27">
                                            <p:txEl>
                                              <p:pRg st="1" end="1"/>
                                            </p:txEl>
                                          </p:spTgt>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27">
                                            <p:txEl>
                                              <p:pRg st="2" end="2"/>
                                            </p:txEl>
                                          </p:spTgt>
                                        </p:tgtEl>
                                        <p:attrNameLst>
                                          <p:attrName>style.visibility</p:attrName>
                                        </p:attrNameLst>
                                      </p:cBhvr>
                                      <p:to>
                                        <p:strVal val="visible"/>
                                      </p:to>
                                    </p:set>
                                    <p:animEffect transition="in" filter="wipe(right)">
                                      <p:cBhvr>
                                        <p:cTn id="16" dur="500"/>
                                        <p:tgtEl>
                                          <p:spTgt spid="27">
                                            <p:txEl>
                                              <p:pRg st="2" end="2"/>
                                            </p:txEl>
                                          </p:spTgt>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27">
                                            <p:txEl>
                                              <p:pRg st="3" end="3"/>
                                            </p:txEl>
                                          </p:spTgt>
                                        </p:tgtEl>
                                        <p:attrNameLst>
                                          <p:attrName>style.visibility</p:attrName>
                                        </p:attrNameLst>
                                      </p:cBhvr>
                                      <p:to>
                                        <p:strVal val="visible"/>
                                      </p:to>
                                    </p:set>
                                    <p:animEffect transition="in" filter="wipe(right)">
                                      <p:cBhvr>
                                        <p:cTn id="19" dur="500"/>
                                        <p:tgtEl>
                                          <p:spTgt spid="27">
                                            <p:txEl>
                                              <p:pRg st="3" end="3"/>
                                            </p:txEl>
                                          </p:spTgt>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27">
                                            <p:txEl>
                                              <p:pRg st="4" end="4"/>
                                            </p:txEl>
                                          </p:spTgt>
                                        </p:tgtEl>
                                        <p:attrNameLst>
                                          <p:attrName>style.visibility</p:attrName>
                                        </p:attrNameLst>
                                      </p:cBhvr>
                                      <p:to>
                                        <p:strVal val="visible"/>
                                      </p:to>
                                    </p:set>
                                    <p:animEffect transition="in" filter="wipe(right)">
                                      <p:cBhvr>
                                        <p:cTn id="22" dur="500"/>
                                        <p:tgtEl>
                                          <p:spTgt spid="27">
                                            <p:txEl>
                                              <p:pRg st="4" end="4"/>
                                            </p:txEl>
                                          </p:spTgt>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27">
                                            <p:txEl>
                                              <p:pRg st="5" end="5"/>
                                            </p:txEl>
                                          </p:spTgt>
                                        </p:tgtEl>
                                        <p:attrNameLst>
                                          <p:attrName>style.visibility</p:attrName>
                                        </p:attrNameLst>
                                      </p:cBhvr>
                                      <p:to>
                                        <p:strVal val="visible"/>
                                      </p:to>
                                    </p:set>
                                    <p:animEffect transition="in" filter="wipe(right)">
                                      <p:cBhvr>
                                        <p:cTn id="25" dur="500"/>
                                        <p:tgtEl>
                                          <p:spTgt spid="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ECE120?	</a:t>
            </a:r>
          </a:p>
        </p:txBody>
      </p:sp>
      <p:sp>
        <p:nvSpPr>
          <p:cNvPr id="21" name="Content Placeholder 20"/>
          <p:cNvSpPr>
            <a:spLocks noGrp="1"/>
          </p:cNvSpPr>
          <p:nvPr>
            <p:ph idx="1"/>
          </p:nvPr>
        </p:nvSpPr>
        <p:spPr/>
        <p:txBody>
          <a:bodyPr>
            <a:normAutofit/>
          </a:bodyPr>
          <a:lstStyle/>
          <a:p>
            <a:pPr lvl="1"/>
            <a:r>
              <a:rPr lang="en-US" dirty="0"/>
              <a:t>Teach a systems perspective that includes both hardware and software (and math!)</a:t>
            </a:r>
          </a:p>
          <a:p>
            <a:pPr lvl="1"/>
            <a:r>
              <a:rPr lang="en-US" dirty="0"/>
              <a:t>ECE culture and goals</a:t>
            </a:r>
          </a:p>
          <a:p>
            <a:pPr lvl="1"/>
            <a:r>
              <a:rPr lang="en-US" dirty="0"/>
              <a:t>Expectations of engineers</a:t>
            </a:r>
          </a:p>
          <a:p>
            <a:pPr lvl="1"/>
            <a:r>
              <a:rPr lang="en-US" dirty="0"/>
              <a:t>Lifelong learning necessary</a:t>
            </a:r>
          </a:p>
          <a:p>
            <a:pPr lvl="1"/>
            <a:r>
              <a:rPr lang="en-US" dirty="0"/>
              <a:t>Understand and identify tradeoffs</a:t>
            </a:r>
          </a:p>
          <a:p>
            <a:pPr lvl="1"/>
            <a:r>
              <a:rPr lang="en-US" dirty="0"/>
              <a:t>International group—leverage it!</a:t>
            </a:r>
          </a:p>
          <a:p>
            <a:pPr lvl="1"/>
            <a:r>
              <a:rPr lang="en-US" dirty="0"/>
              <a:t>Academic reality and grade philosophy</a:t>
            </a:r>
          </a:p>
          <a:p>
            <a:pPr lvl="1"/>
            <a:endParaRPr lang="en-US" dirty="0"/>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3</a:t>
            </a:fld>
            <a:endParaRPr lang="en-US" dirty="0"/>
          </a:p>
        </p:txBody>
      </p:sp>
    </p:spTree>
    <p:extLst>
      <p:ext uri="{BB962C8B-B14F-4D97-AF65-F5344CB8AC3E}">
        <p14:creationId xmlns:p14="http://schemas.microsoft.com/office/powerpoint/2010/main" val="961224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Language Can be Implemented with Many ISAs</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30</a:t>
            </a:fld>
            <a:endParaRPr lang="en-US" dirty="0"/>
          </a:p>
        </p:txBody>
      </p:sp>
      <p:grpSp>
        <p:nvGrpSpPr>
          <p:cNvPr id="9" name="Group 8"/>
          <p:cNvGrpSpPr>
            <a:grpSpLocks noChangeAspect="1"/>
          </p:cNvGrpSpPr>
          <p:nvPr/>
        </p:nvGrpSpPr>
        <p:grpSpPr>
          <a:xfrm>
            <a:off x="5371107" y="1413901"/>
            <a:ext cx="3017520" cy="4814740"/>
            <a:chOff x="683612" y="1614470"/>
            <a:chExt cx="3017520" cy="4814740"/>
          </a:xfrm>
        </p:grpSpPr>
        <p:sp>
          <p:nvSpPr>
            <p:cNvPr id="82" name="TextBox 81"/>
            <p:cNvSpPr txBox="1"/>
            <p:nvPr/>
          </p:nvSpPr>
          <p:spPr>
            <a:xfrm>
              <a:off x="683612" y="1614470"/>
              <a:ext cx="3017520" cy="685800"/>
            </a:xfrm>
            <a:prstGeom prst="rect">
              <a:avLst/>
            </a:prstGeom>
            <a:solidFill>
              <a:srgbClr val="FFFF0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Problems/Tasks</a:t>
              </a:r>
            </a:p>
          </p:txBody>
        </p:sp>
        <p:sp>
          <p:nvSpPr>
            <p:cNvPr id="84" name="TextBox 83"/>
            <p:cNvSpPr txBox="1"/>
            <p:nvPr/>
          </p:nvSpPr>
          <p:spPr>
            <a:xfrm>
              <a:off x="683612" y="2296760"/>
              <a:ext cx="3017520" cy="685800"/>
            </a:xfrm>
            <a:prstGeom prst="rect">
              <a:avLst/>
            </a:prstGeom>
            <a:gradFill>
              <a:gsLst>
                <a:gs pos="0">
                  <a:srgbClr val="92D050"/>
                </a:gs>
                <a:gs pos="100000">
                  <a:srgbClr val="FFFF00"/>
                </a:gs>
              </a:gsLst>
              <a:lin ang="16200000" scaled="0"/>
            </a:gra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Algorithms</a:t>
              </a:r>
            </a:p>
          </p:txBody>
        </p:sp>
        <p:sp>
          <p:nvSpPr>
            <p:cNvPr id="85" name="TextBox 84"/>
            <p:cNvSpPr txBox="1"/>
            <p:nvPr/>
          </p:nvSpPr>
          <p:spPr>
            <a:xfrm>
              <a:off x="683612" y="3666142"/>
              <a:ext cx="3017520" cy="707886"/>
            </a:xfrm>
            <a:prstGeom prst="rect">
              <a:avLst/>
            </a:prstGeom>
            <a:gradFill>
              <a:gsLst>
                <a:gs pos="0">
                  <a:srgbClr val="00B0F0"/>
                </a:gs>
                <a:gs pos="100000">
                  <a:srgbClr val="92D050"/>
                </a:gs>
              </a:gsLst>
              <a:lin ang="16200000" scaled="0"/>
            </a:gradFill>
            <a:scene3d>
              <a:camera prst="orthographicFront"/>
              <a:lightRig rig="threePt" dir="t"/>
            </a:scene3d>
            <a:sp3d>
              <a:bevelT/>
            </a:sp3d>
          </p:spPr>
          <p:txBody>
            <a:bodyPr wrap="square" rtlCol="0">
              <a:spAutoFit/>
            </a:bodyPr>
            <a:lstStyle/>
            <a:p>
              <a:pPr algn="ctr"/>
              <a:r>
                <a:rPr lang="en-US" sz="2000" dirty="0">
                  <a:latin typeface="Arial" panose="020B0604020202020204" pitchFamily="34" charset="0"/>
                  <a:cs typeface="Arial" panose="020B0604020202020204" pitchFamily="34" charset="0"/>
                </a:rPr>
                <a:t>Machine/Instruction Set Architecture (ISA)</a:t>
              </a:r>
            </a:p>
          </p:txBody>
        </p:sp>
        <p:sp>
          <p:nvSpPr>
            <p:cNvPr id="86" name="TextBox 85"/>
            <p:cNvSpPr txBox="1"/>
            <p:nvPr/>
          </p:nvSpPr>
          <p:spPr>
            <a:xfrm>
              <a:off x="683612" y="4371810"/>
              <a:ext cx="3017520" cy="685800"/>
            </a:xfrm>
            <a:prstGeom prst="rect">
              <a:avLst/>
            </a:prstGeom>
            <a:solidFill>
              <a:srgbClr val="00B0F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Microarchitecture</a:t>
              </a:r>
            </a:p>
          </p:txBody>
        </p:sp>
        <p:sp>
          <p:nvSpPr>
            <p:cNvPr id="87" name="TextBox 86"/>
            <p:cNvSpPr txBox="1"/>
            <p:nvPr/>
          </p:nvSpPr>
          <p:spPr>
            <a:xfrm>
              <a:off x="683612" y="5057610"/>
              <a:ext cx="3017520" cy="685800"/>
            </a:xfrm>
            <a:prstGeom prst="rect">
              <a:avLst/>
            </a:prstGeom>
            <a:solidFill>
              <a:srgbClr val="00B0F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Circuits</a:t>
              </a:r>
            </a:p>
          </p:txBody>
        </p:sp>
        <p:sp>
          <p:nvSpPr>
            <p:cNvPr id="88" name="TextBox 87"/>
            <p:cNvSpPr txBox="1"/>
            <p:nvPr/>
          </p:nvSpPr>
          <p:spPr>
            <a:xfrm>
              <a:off x="683612" y="5743410"/>
              <a:ext cx="3017520" cy="685800"/>
            </a:xfrm>
            <a:prstGeom prst="rect">
              <a:avLst/>
            </a:prstGeom>
            <a:solidFill>
              <a:srgbClr val="00B0F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Devices</a:t>
              </a:r>
            </a:p>
          </p:txBody>
        </p:sp>
        <p:sp>
          <p:nvSpPr>
            <p:cNvPr id="89" name="TextBox 88"/>
            <p:cNvSpPr txBox="1"/>
            <p:nvPr/>
          </p:nvSpPr>
          <p:spPr>
            <a:xfrm>
              <a:off x="683612" y="2982560"/>
              <a:ext cx="3017520" cy="685800"/>
            </a:xfrm>
            <a:prstGeom prst="rect">
              <a:avLst/>
            </a:prstGeom>
            <a:solidFill>
              <a:srgbClr val="92D05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Computer Language</a:t>
              </a:r>
            </a:p>
          </p:txBody>
        </p:sp>
      </p:grpSp>
      <p:grpSp>
        <p:nvGrpSpPr>
          <p:cNvPr id="26" name="Group 25"/>
          <p:cNvGrpSpPr/>
          <p:nvPr/>
        </p:nvGrpSpPr>
        <p:grpSpPr>
          <a:xfrm>
            <a:off x="596348" y="1553461"/>
            <a:ext cx="4774759" cy="4392188"/>
            <a:chOff x="596348" y="1553461"/>
            <a:chExt cx="4774759" cy="4392188"/>
          </a:xfrm>
          <a:gradFill>
            <a:gsLst>
              <a:gs pos="0">
                <a:srgbClr val="00B0F0"/>
              </a:gs>
              <a:gs pos="100000">
                <a:srgbClr val="92D050">
                  <a:alpha val="50000"/>
                </a:srgbClr>
              </a:gs>
            </a:gsLst>
            <a:lin ang="16200000" scaled="0"/>
          </a:gradFill>
        </p:grpSpPr>
        <p:sp>
          <p:nvSpPr>
            <p:cNvPr id="21" name="TextBox 20"/>
            <p:cNvSpPr txBox="1"/>
            <p:nvPr/>
          </p:nvSpPr>
          <p:spPr>
            <a:xfrm>
              <a:off x="596348" y="1553461"/>
              <a:ext cx="4289196" cy="4392188"/>
            </a:xfrm>
            <a:prstGeom prst="rect">
              <a:avLst/>
            </a:prstGeom>
            <a:grpFill/>
          </p:spPr>
          <p:txBody>
            <a:bodyPr wrap="square" rtlCol="0">
              <a:spAutoFit/>
            </a:bodyPr>
            <a:lstStyle/>
            <a:p>
              <a:endParaRPr lang="en-US" dirty="0"/>
            </a:p>
          </p:txBody>
        </p:sp>
        <p:cxnSp>
          <p:nvCxnSpPr>
            <p:cNvPr id="23" name="Straight Connector 22"/>
            <p:cNvCxnSpPr/>
            <p:nvPr/>
          </p:nvCxnSpPr>
          <p:spPr>
            <a:xfrm>
              <a:off x="4885544" y="1553461"/>
              <a:ext cx="485563" cy="1912112"/>
            </a:xfrm>
            <a:prstGeom prst="line">
              <a:avLst/>
            </a:prstGeom>
            <a:grpFill/>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885543" y="4171241"/>
              <a:ext cx="485564" cy="1774408"/>
            </a:xfrm>
            <a:prstGeom prst="line">
              <a:avLst/>
            </a:prstGeom>
            <a:grpFill/>
            <a:ln w="3810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7" name="Content Placeholder 26"/>
          <p:cNvSpPr>
            <a:spLocks noGrp="1"/>
          </p:cNvSpPr>
          <p:nvPr>
            <p:ph idx="1"/>
          </p:nvPr>
        </p:nvSpPr>
        <p:spPr/>
        <p:txBody>
          <a:bodyPr>
            <a:normAutofit/>
          </a:bodyPr>
          <a:lstStyle/>
          <a:p>
            <a:r>
              <a:rPr lang="en-US" dirty="0"/>
              <a:t>Machine/Instruction Set</a:t>
            </a:r>
            <a:br>
              <a:rPr lang="en-US" dirty="0"/>
            </a:br>
            <a:r>
              <a:rPr lang="en-US" dirty="0"/>
              <a:t>Architecture (ISA)</a:t>
            </a:r>
          </a:p>
          <a:p>
            <a:pPr lvl="1"/>
            <a:r>
              <a:rPr lang="en-US" dirty="0"/>
              <a:t>interface between</a:t>
            </a:r>
            <a:br>
              <a:rPr lang="en-US" dirty="0"/>
            </a:br>
            <a:r>
              <a:rPr lang="en-US" dirty="0"/>
              <a:t>software and hardware</a:t>
            </a:r>
          </a:p>
          <a:p>
            <a:pPr lvl="1"/>
            <a:r>
              <a:rPr lang="en-US" dirty="0"/>
              <a:t>examples: x86, ARM,</a:t>
            </a:r>
            <a:br>
              <a:rPr lang="en-US" dirty="0"/>
            </a:br>
            <a:r>
              <a:rPr lang="en-US" dirty="0"/>
              <a:t>PowerPC</a:t>
            </a:r>
          </a:p>
          <a:p>
            <a:pPr lvl="1"/>
            <a:endParaRPr lang="en-US" dirty="0"/>
          </a:p>
        </p:txBody>
      </p:sp>
    </p:spTree>
    <p:extLst>
      <p:ext uri="{BB962C8B-B14F-4D97-AF65-F5344CB8AC3E}">
        <p14:creationId xmlns:p14="http://schemas.microsoft.com/office/powerpoint/2010/main" val="2144524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right)">
                                      <p:cBhvr>
                                        <p:cTn id="7" dur="500"/>
                                        <p:tgtEl>
                                          <p:spTgt spid="26"/>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7">
                                            <p:txEl>
                                              <p:pRg st="0" end="0"/>
                                            </p:txEl>
                                          </p:spTgt>
                                        </p:tgtEl>
                                        <p:attrNameLst>
                                          <p:attrName>style.visibility</p:attrName>
                                        </p:attrNameLst>
                                      </p:cBhvr>
                                      <p:to>
                                        <p:strVal val="visible"/>
                                      </p:to>
                                    </p:set>
                                    <p:animEffect transition="in" filter="wipe(right)">
                                      <p:cBhvr>
                                        <p:cTn id="10" dur="500"/>
                                        <p:tgtEl>
                                          <p:spTgt spid="27">
                                            <p:txEl>
                                              <p:pRg st="0" end="0"/>
                                            </p:txEl>
                                          </p:spTgt>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27">
                                            <p:txEl>
                                              <p:pRg st="1" end="1"/>
                                            </p:txEl>
                                          </p:spTgt>
                                        </p:tgtEl>
                                        <p:attrNameLst>
                                          <p:attrName>style.visibility</p:attrName>
                                        </p:attrNameLst>
                                      </p:cBhvr>
                                      <p:to>
                                        <p:strVal val="visible"/>
                                      </p:to>
                                    </p:set>
                                    <p:animEffect transition="in" filter="wipe(right)">
                                      <p:cBhvr>
                                        <p:cTn id="13" dur="500"/>
                                        <p:tgtEl>
                                          <p:spTgt spid="27">
                                            <p:txEl>
                                              <p:pRg st="1" end="1"/>
                                            </p:txEl>
                                          </p:spTgt>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27">
                                            <p:txEl>
                                              <p:pRg st="2" end="2"/>
                                            </p:txEl>
                                          </p:spTgt>
                                        </p:tgtEl>
                                        <p:attrNameLst>
                                          <p:attrName>style.visibility</p:attrName>
                                        </p:attrNameLst>
                                      </p:cBhvr>
                                      <p:to>
                                        <p:strVal val="visible"/>
                                      </p:to>
                                    </p:set>
                                    <p:animEffect transition="in" filter="wipe(right)">
                                      <p:cBhvr>
                                        <p:cTn id="16" dur="500"/>
                                        <p:tgtEl>
                                          <p:spTgt spid="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ISA Can be Executed by Many Microarchitectures</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31</a:t>
            </a:fld>
            <a:endParaRPr lang="en-US" dirty="0"/>
          </a:p>
        </p:txBody>
      </p:sp>
      <p:grpSp>
        <p:nvGrpSpPr>
          <p:cNvPr id="9" name="Group 8"/>
          <p:cNvGrpSpPr>
            <a:grpSpLocks noChangeAspect="1"/>
          </p:cNvGrpSpPr>
          <p:nvPr/>
        </p:nvGrpSpPr>
        <p:grpSpPr>
          <a:xfrm>
            <a:off x="5371107" y="1413901"/>
            <a:ext cx="3017520" cy="4814740"/>
            <a:chOff x="683612" y="1614470"/>
            <a:chExt cx="3017520" cy="4814740"/>
          </a:xfrm>
        </p:grpSpPr>
        <p:sp>
          <p:nvSpPr>
            <p:cNvPr id="82" name="TextBox 81"/>
            <p:cNvSpPr txBox="1"/>
            <p:nvPr/>
          </p:nvSpPr>
          <p:spPr>
            <a:xfrm>
              <a:off x="683612" y="1614470"/>
              <a:ext cx="3017520" cy="685800"/>
            </a:xfrm>
            <a:prstGeom prst="rect">
              <a:avLst/>
            </a:prstGeom>
            <a:solidFill>
              <a:srgbClr val="FFFF0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Problems/Tasks</a:t>
              </a:r>
            </a:p>
          </p:txBody>
        </p:sp>
        <p:sp>
          <p:nvSpPr>
            <p:cNvPr id="84" name="TextBox 83"/>
            <p:cNvSpPr txBox="1"/>
            <p:nvPr/>
          </p:nvSpPr>
          <p:spPr>
            <a:xfrm>
              <a:off x="683612" y="2296760"/>
              <a:ext cx="3017520" cy="685800"/>
            </a:xfrm>
            <a:prstGeom prst="rect">
              <a:avLst/>
            </a:prstGeom>
            <a:gradFill>
              <a:gsLst>
                <a:gs pos="0">
                  <a:srgbClr val="92D050"/>
                </a:gs>
                <a:gs pos="100000">
                  <a:srgbClr val="FFFF00"/>
                </a:gs>
              </a:gsLst>
              <a:lin ang="16200000" scaled="0"/>
            </a:gra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Algorithms</a:t>
              </a:r>
            </a:p>
          </p:txBody>
        </p:sp>
        <p:sp>
          <p:nvSpPr>
            <p:cNvPr id="85" name="TextBox 84"/>
            <p:cNvSpPr txBox="1"/>
            <p:nvPr/>
          </p:nvSpPr>
          <p:spPr>
            <a:xfrm>
              <a:off x="683612" y="3666142"/>
              <a:ext cx="3017520" cy="707886"/>
            </a:xfrm>
            <a:prstGeom prst="rect">
              <a:avLst/>
            </a:prstGeom>
            <a:gradFill>
              <a:gsLst>
                <a:gs pos="0">
                  <a:srgbClr val="00B0F0"/>
                </a:gs>
                <a:gs pos="100000">
                  <a:srgbClr val="92D050"/>
                </a:gs>
              </a:gsLst>
              <a:lin ang="16200000" scaled="0"/>
            </a:gradFill>
            <a:scene3d>
              <a:camera prst="orthographicFront"/>
              <a:lightRig rig="threePt" dir="t"/>
            </a:scene3d>
            <a:sp3d>
              <a:bevelT/>
            </a:sp3d>
          </p:spPr>
          <p:txBody>
            <a:bodyPr wrap="square" rtlCol="0">
              <a:spAutoFit/>
            </a:bodyPr>
            <a:lstStyle/>
            <a:p>
              <a:pPr algn="ctr"/>
              <a:r>
                <a:rPr lang="en-US" sz="2000" dirty="0">
                  <a:latin typeface="Arial" panose="020B0604020202020204" pitchFamily="34" charset="0"/>
                  <a:cs typeface="Arial" panose="020B0604020202020204" pitchFamily="34" charset="0"/>
                </a:rPr>
                <a:t>Machine/Instruction Set Architecture (ISA)</a:t>
              </a:r>
            </a:p>
          </p:txBody>
        </p:sp>
        <p:sp>
          <p:nvSpPr>
            <p:cNvPr id="86" name="TextBox 85"/>
            <p:cNvSpPr txBox="1"/>
            <p:nvPr/>
          </p:nvSpPr>
          <p:spPr>
            <a:xfrm>
              <a:off x="683612" y="4371810"/>
              <a:ext cx="3017520" cy="685800"/>
            </a:xfrm>
            <a:prstGeom prst="rect">
              <a:avLst/>
            </a:prstGeom>
            <a:solidFill>
              <a:srgbClr val="00B0F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Microarchitecture</a:t>
              </a:r>
            </a:p>
          </p:txBody>
        </p:sp>
        <p:sp>
          <p:nvSpPr>
            <p:cNvPr id="87" name="TextBox 86"/>
            <p:cNvSpPr txBox="1"/>
            <p:nvPr/>
          </p:nvSpPr>
          <p:spPr>
            <a:xfrm>
              <a:off x="683612" y="5057610"/>
              <a:ext cx="3017520" cy="685800"/>
            </a:xfrm>
            <a:prstGeom prst="rect">
              <a:avLst/>
            </a:prstGeom>
            <a:solidFill>
              <a:srgbClr val="00B0F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Circuits</a:t>
              </a:r>
            </a:p>
          </p:txBody>
        </p:sp>
        <p:sp>
          <p:nvSpPr>
            <p:cNvPr id="88" name="TextBox 87"/>
            <p:cNvSpPr txBox="1"/>
            <p:nvPr/>
          </p:nvSpPr>
          <p:spPr>
            <a:xfrm>
              <a:off x="683612" y="5743410"/>
              <a:ext cx="3017520" cy="685800"/>
            </a:xfrm>
            <a:prstGeom prst="rect">
              <a:avLst/>
            </a:prstGeom>
            <a:solidFill>
              <a:srgbClr val="00B0F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Devices</a:t>
              </a:r>
            </a:p>
          </p:txBody>
        </p:sp>
        <p:sp>
          <p:nvSpPr>
            <p:cNvPr id="89" name="TextBox 88"/>
            <p:cNvSpPr txBox="1"/>
            <p:nvPr/>
          </p:nvSpPr>
          <p:spPr>
            <a:xfrm>
              <a:off x="683612" y="2982560"/>
              <a:ext cx="3017520" cy="685800"/>
            </a:xfrm>
            <a:prstGeom prst="rect">
              <a:avLst/>
            </a:prstGeom>
            <a:solidFill>
              <a:srgbClr val="92D05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Computer Language</a:t>
              </a:r>
            </a:p>
          </p:txBody>
        </p:sp>
      </p:grpSp>
      <p:grpSp>
        <p:nvGrpSpPr>
          <p:cNvPr id="26" name="Group 25"/>
          <p:cNvGrpSpPr/>
          <p:nvPr/>
        </p:nvGrpSpPr>
        <p:grpSpPr>
          <a:xfrm>
            <a:off x="596348" y="1553461"/>
            <a:ext cx="4774759" cy="4392188"/>
            <a:chOff x="596348" y="1553461"/>
            <a:chExt cx="4774759" cy="4392188"/>
          </a:xfrm>
          <a:solidFill>
            <a:srgbClr val="00B0F0">
              <a:alpha val="50000"/>
            </a:srgbClr>
          </a:solidFill>
        </p:grpSpPr>
        <p:sp>
          <p:nvSpPr>
            <p:cNvPr id="21" name="TextBox 20"/>
            <p:cNvSpPr txBox="1"/>
            <p:nvPr/>
          </p:nvSpPr>
          <p:spPr>
            <a:xfrm>
              <a:off x="596348" y="1553461"/>
              <a:ext cx="4289196" cy="4392188"/>
            </a:xfrm>
            <a:prstGeom prst="rect">
              <a:avLst/>
            </a:prstGeom>
            <a:grpFill/>
          </p:spPr>
          <p:txBody>
            <a:bodyPr wrap="square" rtlCol="0">
              <a:spAutoFit/>
            </a:bodyPr>
            <a:lstStyle/>
            <a:p>
              <a:endParaRPr lang="en-US" dirty="0"/>
            </a:p>
          </p:txBody>
        </p:sp>
        <p:cxnSp>
          <p:nvCxnSpPr>
            <p:cNvPr id="23" name="Straight Connector 22"/>
            <p:cNvCxnSpPr/>
            <p:nvPr/>
          </p:nvCxnSpPr>
          <p:spPr>
            <a:xfrm>
              <a:off x="4885544" y="1553461"/>
              <a:ext cx="485563" cy="2617780"/>
            </a:xfrm>
            <a:prstGeom prst="line">
              <a:avLst/>
            </a:prstGeom>
            <a:grpFill/>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885543" y="4857041"/>
              <a:ext cx="485564" cy="1088608"/>
            </a:xfrm>
            <a:prstGeom prst="line">
              <a:avLst/>
            </a:prstGeom>
            <a:grpFill/>
            <a:ln w="3810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7" name="Content Placeholder 26"/>
          <p:cNvSpPr>
            <a:spLocks noGrp="1"/>
          </p:cNvSpPr>
          <p:nvPr>
            <p:ph idx="1"/>
          </p:nvPr>
        </p:nvSpPr>
        <p:spPr/>
        <p:txBody>
          <a:bodyPr>
            <a:normAutofit/>
          </a:bodyPr>
          <a:lstStyle/>
          <a:p>
            <a:r>
              <a:rPr lang="en-US" dirty="0"/>
              <a:t>Microarchitecture</a:t>
            </a:r>
          </a:p>
          <a:p>
            <a:pPr lvl="1"/>
            <a:r>
              <a:rPr lang="en-US" dirty="0"/>
              <a:t>digital hardware</a:t>
            </a:r>
          </a:p>
          <a:p>
            <a:pPr lvl="1"/>
            <a:r>
              <a:rPr lang="en-US" dirty="0"/>
              <a:t>executes instructions</a:t>
            </a:r>
            <a:br>
              <a:rPr lang="en-US" dirty="0"/>
            </a:br>
            <a:r>
              <a:rPr lang="en-US" dirty="0"/>
              <a:t>from an ISA</a:t>
            </a:r>
          </a:p>
          <a:p>
            <a:pPr lvl="1"/>
            <a:r>
              <a:rPr lang="en-US" dirty="0"/>
              <a:t>examples</a:t>
            </a:r>
          </a:p>
          <a:p>
            <a:pPr lvl="2"/>
            <a:r>
              <a:rPr lang="en-US" dirty="0"/>
              <a:t>X86 ISA: i5, i7,</a:t>
            </a:r>
            <a:br>
              <a:rPr lang="en-US" dirty="0"/>
            </a:br>
            <a:r>
              <a:rPr lang="en-US" dirty="0"/>
              <a:t>Opteron, Phenom</a:t>
            </a:r>
          </a:p>
          <a:p>
            <a:pPr lvl="2"/>
            <a:r>
              <a:rPr lang="en-US" dirty="0"/>
              <a:t>ARM: Cortex A15,</a:t>
            </a:r>
            <a:br>
              <a:rPr lang="en-US" dirty="0"/>
            </a:br>
            <a:r>
              <a:rPr lang="en-US" dirty="0"/>
              <a:t>Cortex A9, </a:t>
            </a:r>
            <a:r>
              <a:rPr lang="en-US" dirty="0" err="1"/>
              <a:t>Kynetis</a:t>
            </a:r>
            <a:r>
              <a:rPr lang="en-US" dirty="0"/>
              <a:t> K</a:t>
            </a:r>
          </a:p>
        </p:txBody>
      </p:sp>
    </p:spTree>
    <p:extLst>
      <p:ext uri="{BB962C8B-B14F-4D97-AF65-F5344CB8AC3E}">
        <p14:creationId xmlns:p14="http://schemas.microsoft.com/office/powerpoint/2010/main" val="104536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right)">
                                      <p:cBhvr>
                                        <p:cTn id="7" dur="500"/>
                                        <p:tgtEl>
                                          <p:spTgt spid="26"/>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7">
                                            <p:txEl>
                                              <p:pRg st="0" end="0"/>
                                            </p:txEl>
                                          </p:spTgt>
                                        </p:tgtEl>
                                        <p:attrNameLst>
                                          <p:attrName>style.visibility</p:attrName>
                                        </p:attrNameLst>
                                      </p:cBhvr>
                                      <p:to>
                                        <p:strVal val="visible"/>
                                      </p:to>
                                    </p:set>
                                    <p:animEffect transition="in" filter="wipe(right)">
                                      <p:cBhvr>
                                        <p:cTn id="10" dur="500"/>
                                        <p:tgtEl>
                                          <p:spTgt spid="27">
                                            <p:txEl>
                                              <p:pRg st="0" end="0"/>
                                            </p:txEl>
                                          </p:spTgt>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27">
                                            <p:txEl>
                                              <p:pRg st="1" end="1"/>
                                            </p:txEl>
                                          </p:spTgt>
                                        </p:tgtEl>
                                        <p:attrNameLst>
                                          <p:attrName>style.visibility</p:attrName>
                                        </p:attrNameLst>
                                      </p:cBhvr>
                                      <p:to>
                                        <p:strVal val="visible"/>
                                      </p:to>
                                    </p:set>
                                    <p:animEffect transition="in" filter="wipe(right)">
                                      <p:cBhvr>
                                        <p:cTn id="13" dur="500"/>
                                        <p:tgtEl>
                                          <p:spTgt spid="27">
                                            <p:txEl>
                                              <p:pRg st="1" end="1"/>
                                            </p:txEl>
                                          </p:spTgt>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27">
                                            <p:txEl>
                                              <p:pRg st="2" end="2"/>
                                            </p:txEl>
                                          </p:spTgt>
                                        </p:tgtEl>
                                        <p:attrNameLst>
                                          <p:attrName>style.visibility</p:attrName>
                                        </p:attrNameLst>
                                      </p:cBhvr>
                                      <p:to>
                                        <p:strVal val="visible"/>
                                      </p:to>
                                    </p:set>
                                    <p:animEffect transition="in" filter="wipe(right)">
                                      <p:cBhvr>
                                        <p:cTn id="16" dur="500"/>
                                        <p:tgtEl>
                                          <p:spTgt spid="27">
                                            <p:txEl>
                                              <p:pRg st="2" end="2"/>
                                            </p:txEl>
                                          </p:spTgt>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27">
                                            <p:txEl>
                                              <p:pRg st="3" end="3"/>
                                            </p:txEl>
                                          </p:spTgt>
                                        </p:tgtEl>
                                        <p:attrNameLst>
                                          <p:attrName>style.visibility</p:attrName>
                                        </p:attrNameLst>
                                      </p:cBhvr>
                                      <p:to>
                                        <p:strVal val="visible"/>
                                      </p:to>
                                    </p:set>
                                    <p:animEffect transition="in" filter="wipe(right)">
                                      <p:cBhvr>
                                        <p:cTn id="19" dur="500"/>
                                        <p:tgtEl>
                                          <p:spTgt spid="27">
                                            <p:txEl>
                                              <p:pRg st="3" end="3"/>
                                            </p:txEl>
                                          </p:spTgt>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27">
                                            <p:txEl>
                                              <p:pRg st="4" end="4"/>
                                            </p:txEl>
                                          </p:spTgt>
                                        </p:tgtEl>
                                        <p:attrNameLst>
                                          <p:attrName>style.visibility</p:attrName>
                                        </p:attrNameLst>
                                      </p:cBhvr>
                                      <p:to>
                                        <p:strVal val="visible"/>
                                      </p:to>
                                    </p:set>
                                    <p:animEffect transition="in" filter="wipe(right)">
                                      <p:cBhvr>
                                        <p:cTn id="22" dur="500"/>
                                        <p:tgtEl>
                                          <p:spTgt spid="27">
                                            <p:txEl>
                                              <p:pRg st="4" end="4"/>
                                            </p:txEl>
                                          </p:spTgt>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27">
                                            <p:txEl>
                                              <p:pRg st="5" end="5"/>
                                            </p:txEl>
                                          </p:spTgt>
                                        </p:tgtEl>
                                        <p:attrNameLst>
                                          <p:attrName>style.visibility</p:attrName>
                                        </p:attrNameLst>
                                      </p:cBhvr>
                                      <p:to>
                                        <p:strVal val="visible"/>
                                      </p:to>
                                    </p:set>
                                    <p:animEffect transition="in" filter="wipe(right)">
                                      <p:cBhvr>
                                        <p:cTn id="25" dur="500"/>
                                        <p:tgtEl>
                                          <p:spTgt spid="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Our Class Builds from the Ground Up</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32</a:t>
            </a:fld>
            <a:endParaRPr lang="en-US" dirty="0"/>
          </a:p>
        </p:txBody>
      </p:sp>
      <p:grpSp>
        <p:nvGrpSpPr>
          <p:cNvPr id="9" name="Group 8"/>
          <p:cNvGrpSpPr>
            <a:grpSpLocks noChangeAspect="1"/>
          </p:cNvGrpSpPr>
          <p:nvPr/>
        </p:nvGrpSpPr>
        <p:grpSpPr>
          <a:xfrm>
            <a:off x="5371107" y="1413901"/>
            <a:ext cx="3017520" cy="4814740"/>
            <a:chOff x="683612" y="1614470"/>
            <a:chExt cx="3017520" cy="4814740"/>
          </a:xfrm>
        </p:grpSpPr>
        <p:sp>
          <p:nvSpPr>
            <p:cNvPr id="82" name="TextBox 81"/>
            <p:cNvSpPr txBox="1"/>
            <p:nvPr/>
          </p:nvSpPr>
          <p:spPr>
            <a:xfrm>
              <a:off x="683612" y="1614470"/>
              <a:ext cx="3017520" cy="685800"/>
            </a:xfrm>
            <a:prstGeom prst="rect">
              <a:avLst/>
            </a:prstGeom>
            <a:solidFill>
              <a:srgbClr val="FFFF0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Problems/Tasks</a:t>
              </a:r>
            </a:p>
          </p:txBody>
        </p:sp>
        <p:sp>
          <p:nvSpPr>
            <p:cNvPr id="84" name="TextBox 83"/>
            <p:cNvSpPr txBox="1"/>
            <p:nvPr/>
          </p:nvSpPr>
          <p:spPr>
            <a:xfrm>
              <a:off x="683612" y="2296760"/>
              <a:ext cx="3017520" cy="685800"/>
            </a:xfrm>
            <a:prstGeom prst="rect">
              <a:avLst/>
            </a:prstGeom>
            <a:gradFill>
              <a:gsLst>
                <a:gs pos="0">
                  <a:srgbClr val="92D050"/>
                </a:gs>
                <a:gs pos="100000">
                  <a:srgbClr val="FFFF00"/>
                </a:gs>
              </a:gsLst>
              <a:lin ang="16200000" scaled="0"/>
            </a:gra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Algorithms</a:t>
              </a:r>
            </a:p>
          </p:txBody>
        </p:sp>
        <p:sp>
          <p:nvSpPr>
            <p:cNvPr id="85" name="TextBox 84"/>
            <p:cNvSpPr txBox="1"/>
            <p:nvPr/>
          </p:nvSpPr>
          <p:spPr>
            <a:xfrm>
              <a:off x="683612" y="3666142"/>
              <a:ext cx="3017520" cy="707886"/>
            </a:xfrm>
            <a:prstGeom prst="rect">
              <a:avLst/>
            </a:prstGeom>
            <a:gradFill>
              <a:gsLst>
                <a:gs pos="0">
                  <a:srgbClr val="00B0F0"/>
                </a:gs>
                <a:gs pos="100000">
                  <a:srgbClr val="92D050"/>
                </a:gs>
              </a:gsLst>
              <a:lin ang="16200000" scaled="0"/>
            </a:gradFill>
            <a:scene3d>
              <a:camera prst="orthographicFront"/>
              <a:lightRig rig="threePt" dir="t"/>
            </a:scene3d>
            <a:sp3d>
              <a:bevelT/>
            </a:sp3d>
          </p:spPr>
          <p:txBody>
            <a:bodyPr wrap="square" rtlCol="0">
              <a:spAutoFit/>
            </a:bodyPr>
            <a:lstStyle/>
            <a:p>
              <a:pPr algn="ctr"/>
              <a:r>
                <a:rPr lang="en-US" sz="2000" dirty="0">
                  <a:latin typeface="Arial" panose="020B0604020202020204" pitchFamily="34" charset="0"/>
                  <a:cs typeface="Arial" panose="020B0604020202020204" pitchFamily="34" charset="0"/>
                </a:rPr>
                <a:t>Machine/Instruction Set Architecture (ISA)</a:t>
              </a:r>
            </a:p>
          </p:txBody>
        </p:sp>
        <p:sp>
          <p:nvSpPr>
            <p:cNvPr id="86" name="TextBox 85"/>
            <p:cNvSpPr txBox="1"/>
            <p:nvPr/>
          </p:nvSpPr>
          <p:spPr>
            <a:xfrm>
              <a:off x="683612" y="4371810"/>
              <a:ext cx="3017520" cy="685800"/>
            </a:xfrm>
            <a:prstGeom prst="rect">
              <a:avLst/>
            </a:prstGeom>
            <a:solidFill>
              <a:srgbClr val="00B0F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Microarchitecture</a:t>
              </a:r>
            </a:p>
          </p:txBody>
        </p:sp>
        <p:sp>
          <p:nvSpPr>
            <p:cNvPr id="87" name="TextBox 86"/>
            <p:cNvSpPr txBox="1"/>
            <p:nvPr/>
          </p:nvSpPr>
          <p:spPr>
            <a:xfrm>
              <a:off x="683612" y="5057610"/>
              <a:ext cx="3017520" cy="685800"/>
            </a:xfrm>
            <a:prstGeom prst="rect">
              <a:avLst/>
            </a:prstGeom>
            <a:solidFill>
              <a:srgbClr val="00B0F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Circuits</a:t>
              </a:r>
            </a:p>
          </p:txBody>
        </p:sp>
        <p:sp>
          <p:nvSpPr>
            <p:cNvPr id="88" name="TextBox 87"/>
            <p:cNvSpPr txBox="1"/>
            <p:nvPr/>
          </p:nvSpPr>
          <p:spPr>
            <a:xfrm>
              <a:off x="683612" y="5743410"/>
              <a:ext cx="3017520" cy="685800"/>
            </a:xfrm>
            <a:prstGeom prst="rect">
              <a:avLst/>
            </a:prstGeom>
            <a:solidFill>
              <a:srgbClr val="00B0F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Devices</a:t>
              </a:r>
            </a:p>
          </p:txBody>
        </p:sp>
        <p:sp>
          <p:nvSpPr>
            <p:cNvPr id="89" name="TextBox 88"/>
            <p:cNvSpPr txBox="1"/>
            <p:nvPr/>
          </p:nvSpPr>
          <p:spPr>
            <a:xfrm>
              <a:off x="683612" y="2982560"/>
              <a:ext cx="3017520" cy="685800"/>
            </a:xfrm>
            <a:prstGeom prst="rect">
              <a:avLst/>
            </a:prstGeom>
            <a:solidFill>
              <a:srgbClr val="92D050"/>
            </a:solidFill>
            <a:scene3d>
              <a:camera prst="orthographicFront"/>
              <a:lightRig rig="threePt" dir="t"/>
            </a:scene3d>
            <a:sp3d>
              <a:bevelT/>
            </a:sp3d>
          </p:spPr>
          <p:txBody>
            <a:bodyPr wrap="square" rtlCol="0" anchor="ctr">
              <a:spAutoFit/>
            </a:bodyPr>
            <a:lstStyle/>
            <a:p>
              <a:pPr algn="ctr"/>
              <a:r>
                <a:rPr lang="en-US" sz="2000" dirty="0">
                  <a:latin typeface="Arial" panose="020B0604020202020204" pitchFamily="34" charset="0"/>
                  <a:cs typeface="Arial" panose="020B0604020202020204" pitchFamily="34" charset="0"/>
                </a:rPr>
                <a:t>Computer Language</a:t>
              </a:r>
            </a:p>
          </p:txBody>
        </p:sp>
      </p:grpSp>
      <p:grpSp>
        <p:nvGrpSpPr>
          <p:cNvPr id="3" name="Group 2"/>
          <p:cNvGrpSpPr/>
          <p:nvPr/>
        </p:nvGrpSpPr>
        <p:grpSpPr>
          <a:xfrm>
            <a:off x="926566" y="3452070"/>
            <a:ext cx="4166671" cy="2763068"/>
            <a:chOff x="926566" y="3452070"/>
            <a:chExt cx="4166671" cy="2763068"/>
          </a:xfrm>
        </p:grpSpPr>
        <p:cxnSp>
          <p:nvCxnSpPr>
            <p:cNvPr id="19" name="Straight Arrow Connector 18"/>
            <p:cNvCxnSpPr/>
            <p:nvPr/>
          </p:nvCxnSpPr>
          <p:spPr>
            <a:xfrm flipH="1" flipV="1">
              <a:off x="5074384" y="3452070"/>
              <a:ext cx="18853" cy="2763068"/>
            </a:xfrm>
            <a:prstGeom prst="straightConnector1">
              <a:avLst/>
            </a:prstGeom>
            <a:ln w="76200">
              <a:gradFill>
                <a:gsLst>
                  <a:gs pos="75000">
                    <a:srgbClr val="00B0F0"/>
                  </a:gs>
                  <a:gs pos="0">
                    <a:srgbClr val="00B0F0"/>
                  </a:gs>
                  <a:gs pos="100000">
                    <a:srgbClr val="92D050"/>
                  </a:gs>
                </a:gsLst>
                <a:lin ang="5400000" scaled="1"/>
              </a:gradFill>
              <a:headEnd type="none"/>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26566" y="3723722"/>
              <a:ext cx="3986989" cy="2246769"/>
            </a:xfrm>
            <a:prstGeom prst="rect">
              <a:avLst/>
            </a:prstGeom>
            <a:noFill/>
          </p:spPr>
          <p:txBody>
            <a:bodyPr wrap="none" rtlCol="0">
              <a:spAutoFit/>
            </a:bodyPr>
            <a:lstStyle/>
            <a:p>
              <a:pPr algn="r"/>
              <a:r>
                <a:rPr lang="en-US" sz="2800" dirty="0">
                  <a:solidFill>
                    <a:schemeClr val="tx1">
                      <a:lumMod val="75000"/>
                      <a:lumOff val="25000"/>
                    </a:schemeClr>
                  </a:solidFill>
                </a:rPr>
                <a:t>ECE120 covers these</a:t>
              </a:r>
            </a:p>
            <a:p>
              <a:pPr algn="r"/>
              <a:r>
                <a:rPr lang="en-US" sz="2800" dirty="0">
                  <a:solidFill>
                    <a:schemeClr val="tx1">
                      <a:lumMod val="75000"/>
                      <a:lumOff val="25000"/>
                    </a:schemeClr>
                  </a:solidFill>
                </a:rPr>
                <a:t>layers from the ground</a:t>
              </a:r>
            </a:p>
            <a:p>
              <a:pPr algn="r"/>
              <a:r>
                <a:rPr lang="en-US" sz="2800" dirty="0">
                  <a:solidFill>
                    <a:schemeClr val="tx1">
                      <a:lumMod val="75000"/>
                      <a:lumOff val="25000"/>
                    </a:schemeClr>
                  </a:solidFill>
                </a:rPr>
                <a:t>up (more on circuits in</a:t>
              </a:r>
              <a:br>
                <a:rPr lang="en-US" sz="2800" dirty="0">
                  <a:solidFill>
                    <a:schemeClr val="tx1">
                      <a:lumMod val="75000"/>
                      <a:lumOff val="25000"/>
                    </a:schemeClr>
                  </a:solidFill>
                </a:rPr>
              </a:br>
              <a:r>
                <a:rPr lang="en-US" sz="2800" dirty="0">
                  <a:solidFill>
                    <a:schemeClr val="tx1">
                      <a:lumMod val="75000"/>
                      <a:lumOff val="25000"/>
                    </a:schemeClr>
                  </a:solidFill>
                </a:rPr>
                <a:t>ECE110/210; more on </a:t>
              </a:r>
              <a:br>
                <a:rPr lang="en-US" sz="2800" dirty="0">
                  <a:solidFill>
                    <a:schemeClr val="tx1">
                      <a:lumMod val="75000"/>
                      <a:lumOff val="25000"/>
                    </a:schemeClr>
                  </a:solidFill>
                </a:rPr>
              </a:br>
              <a:r>
                <a:rPr lang="en-US" sz="2800" dirty="0">
                  <a:solidFill>
                    <a:schemeClr val="tx1">
                      <a:lumMod val="75000"/>
                      <a:lumOff val="25000"/>
                    </a:schemeClr>
                  </a:solidFill>
                </a:rPr>
                <a:t>devices in later years).</a:t>
              </a:r>
            </a:p>
          </p:txBody>
        </p:sp>
      </p:grpSp>
      <p:grpSp>
        <p:nvGrpSpPr>
          <p:cNvPr id="6" name="Group 5"/>
          <p:cNvGrpSpPr/>
          <p:nvPr/>
        </p:nvGrpSpPr>
        <p:grpSpPr>
          <a:xfrm>
            <a:off x="734028" y="2781991"/>
            <a:ext cx="4340357" cy="683582"/>
            <a:chOff x="734028" y="2781991"/>
            <a:chExt cx="4340357" cy="683582"/>
          </a:xfrm>
        </p:grpSpPr>
        <p:cxnSp>
          <p:nvCxnSpPr>
            <p:cNvPr id="25" name="Straight Arrow Connector 24"/>
            <p:cNvCxnSpPr/>
            <p:nvPr/>
          </p:nvCxnSpPr>
          <p:spPr>
            <a:xfrm flipH="1" flipV="1">
              <a:off x="5074384" y="2781991"/>
              <a:ext cx="1" cy="683582"/>
            </a:xfrm>
            <a:prstGeom prst="straightConnector1">
              <a:avLst/>
            </a:prstGeom>
            <a:ln w="76200">
              <a:solidFill>
                <a:srgbClr val="92D0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4028" y="2862172"/>
              <a:ext cx="4235455" cy="523220"/>
            </a:xfrm>
            <a:prstGeom prst="rect">
              <a:avLst/>
            </a:prstGeom>
            <a:noFill/>
          </p:spPr>
          <p:txBody>
            <a:bodyPr wrap="none" rtlCol="0">
              <a:spAutoFit/>
            </a:bodyPr>
            <a:lstStyle/>
            <a:p>
              <a:pPr algn="r"/>
              <a:r>
                <a:rPr lang="en-US" sz="2800" dirty="0">
                  <a:solidFill>
                    <a:schemeClr val="tx1">
                      <a:lumMod val="75000"/>
                      <a:lumOff val="25000"/>
                    </a:schemeClr>
                  </a:solidFill>
                </a:rPr>
                <a:t>Week #3 (plus ECE220)</a:t>
              </a:r>
            </a:p>
          </p:txBody>
        </p:sp>
      </p:grpSp>
      <p:grpSp>
        <p:nvGrpSpPr>
          <p:cNvPr id="8" name="Group 7"/>
          <p:cNvGrpSpPr/>
          <p:nvPr/>
        </p:nvGrpSpPr>
        <p:grpSpPr>
          <a:xfrm>
            <a:off x="894506" y="2098409"/>
            <a:ext cx="4183194" cy="683582"/>
            <a:chOff x="894506" y="2098409"/>
            <a:chExt cx="4183194" cy="683582"/>
          </a:xfrm>
        </p:grpSpPr>
        <p:cxnSp>
          <p:nvCxnSpPr>
            <p:cNvPr id="29" name="Straight Arrow Connector 28"/>
            <p:cNvCxnSpPr/>
            <p:nvPr/>
          </p:nvCxnSpPr>
          <p:spPr>
            <a:xfrm flipH="1" flipV="1">
              <a:off x="5077699" y="2098409"/>
              <a:ext cx="1" cy="683582"/>
            </a:xfrm>
            <a:prstGeom prst="straightConnector1">
              <a:avLst/>
            </a:prstGeom>
            <a:ln w="76200">
              <a:gradFill>
                <a:gsLst>
                  <a:gs pos="0">
                    <a:srgbClr val="92D050"/>
                  </a:gs>
                  <a:gs pos="100000">
                    <a:srgbClr val="FFFF00"/>
                  </a:gs>
                </a:gsLst>
                <a:lin ang="5400000" scaled="1"/>
              </a:gra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94506" y="2177481"/>
              <a:ext cx="4019049" cy="523220"/>
            </a:xfrm>
            <a:prstGeom prst="rect">
              <a:avLst/>
            </a:prstGeom>
            <a:noFill/>
          </p:spPr>
          <p:txBody>
            <a:bodyPr wrap="none" rtlCol="0">
              <a:spAutoFit/>
            </a:bodyPr>
            <a:lstStyle/>
            <a:p>
              <a:pPr algn="r"/>
              <a:r>
                <a:rPr lang="en-US" sz="2800" dirty="0">
                  <a:solidFill>
                    <a:schemeClr val="tx1">
                      <a:lumMod val="75000"/>
                      <a:lumOff val="25000"/>
                    </a:schemeClr>
                  </a:solidFill>
                </a:rPr>
                <a:t>Future classes (CS374)</a:t>
              </a:r>
            </a:p>
          </p:txBody>
        </p:sp>
      </p:grpSp>
      <p:grpSp>
        <p:nvGrpSpPr>
          <p:cNvPr id="10" name="Group 9"/>
          <p:cNvGrpSpPr/>
          <p:nvPr/>
        </p:nvGrpSpPr>
        <p:grpSpPr>
          <a:xfrm>
            <a:off x="1801628" y="1413901"/>
            <a:ext cx="3277970" cy="683582"/>
            <a:chOff x="1801628" y="1413901"/>
            <a:chExt cx="3277970" cy="683582"/>
          </a:xfrm>
        </p:grpSpPr>
        <p:sp>
          <p:nvSpPr>
            <p:cNvPr id="31" name="TextBox 30"/>
            <p:cNvSpPr txBox="1"/>
            <p:nvPr/>
          </p:nvSpPr>
          <p:spPr>
            <a:xfrm>
              <a:off x="1801628" y="1495191"/>
              <a:ext cx="3167855" cy="523220"/>
            </a:xfrm>
            <a:prstGeom prst="rect">
              <a:avLst/>
            </a:prstGeom>
            <a:noFill/>
          </p:spPr>
          <p:txBody>
            <a:bodyPr wrap="none" rtlCol="0">
              <a:spAutoFit/>
            </a:bodyPr>
            <a:lstStyle/>
            <a:p>
              <a:pPr algn="r"/>
              <a:r>
                <a:rPr lang="en-US" sz="2800" dirty="0">
                  <a:solidFill>
                    <a:schemeClr val="tx1">
                      <a:lumMod val="75000"/>
                      <a:lumOff val="25000"/>
                    </a:schemeClr>
                  </a:solidFill>
                </a:rPr>
                <a:t>Your future work!</a:t>
              </a:r>
            </a:p>
          </p:txBody>
        </p:sp>
        <p:cxnSp>
          <p:nvCxnSpPr>
            <p:cNvPr id="33" name="Straight Arrow Connector 32"/>
            <p:cNvCxnSpPr/>
            <p:nvPr/>
          </p:nvCxnSpPr>
          <p:spPr>
            <a:xfrm flipH="1" flipV="1">
              <a:off x="5079597" y="1413901"/>
              <a:ext cx="1" cy="683582"/>
            </a:xfrm>
            <a:prstGeom prst="straightConnector1">
              <a:avLst/>
            </a:prstGeom>
            <a:ln w="76200">
              <a:solidFill>
                <a:srgbClr val="FFFF00"/>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6614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Start with Computers?</a:t>
            </a:r>
          </a:p>
        </p:txBody>
      </p:sp>
      <p:sp>
        <p:nvSpPr>
          <p:cNvPr id="21" name="Content Placeholder 20"/>
          <p:cNvSpPr>
            <a:spLocks noGrp="1"/>
          </p:cNvSpPr>
          <p:nvPr>
            <p:ph idx="1"/>
          </p:nvPr>
        </p:nvSpPr>
        <p:spPr/>
        <p:txBody>
          <a:bodyPr>
            <a:normAutofit/>
          </a:bodyPr>
          <a:lstStyle/>
          <a:p>
            <a:r>
              <a:rPr lang="en-US" dirty="0"/>
              <a:t>Why study computers first?</a:t>
            </a:r>
          </a:p>
          <a:p>
            <a:r>
              <a:rPr lang="en-US" dirty="0"/>
              <a:t>Do Aeronautical Engineers start with the high-bypass turbofan engine?</a:t>
            </a:r>
          </a:p>
          <a:p>
            <a:r>
              <a:rPr lang="en-US" dirty="0"/>
              <a:t>Or do they start with basic dynamics and lift?</a:t>
            </a:r>
          </a:p>
          <a:p>
            <a:r>
              <a:rPr lang="en-US" dirty="0"/>
              <a:t>Why not build up to computers slowly?</a:t>
            </a:r>
          </a:p>
          <a:p>
            <a:endParaRPr lang="en-US" dirty="0"/>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4</a:t>
            </a:fld>
            <a:endParaRPr lang="en-US" dirty="0"/>
          </a:p>
        </p:txBody>
      </p:sp>
    </p:spTree>
    <p:extLst>
      <p:ext uri="{BB962C8B-B14F-4D97-AF65-F5344CB8AC3E}">
        <p14:creationId xmlns:p14="http://schemas.microsoft.com/office/powerpoint/2010/main" val="201659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Computers are Universal Computation Devices</a:t>
            </a:r>
          </a:p>
        </p:txBody>
      </p:sp>
      <p:sp>
        <p:nvSpPr>
          <p:cNvPr id="21" name="Content Placeholder 20"/>
          <p:cNvSpPr>
            <a:spLocks noGrp="1"/>
          </p:cNvSpPr>
          <p:nvPr>
            <p:ph idx="1"/>
          </p:nvPr>
        </p:nvSpPr>
        <p:spPr/>
        <p:txBody>
          <a:bodyPr>
            <a:normAutofit lnSpcReduction="10000"/>
          </a:bodyPr>
          <a:lstStyle/>
          <a:p>
            <a:r>
              <a:rPr lang="en-US" dirty="0"/>
              <a:t>Described by Alan Turing in 1936</a:t>
            </a:r>
          </a:p>
          <a:p>
            <a:endParaRPr lang="en-US" dirty="0"/>
          </a:p>
          <a:p>
            <a:endParaRPr lang="en-US" dirty="0"/>
          </a:p>
          <a:p>
            <a:endParaRPr lang="en-US" sz="500" dirty="0"/>
          </a:p>
          <a:p>
            <a:endParaRPr lang="en-US" dirty="0"/>
          </a:p>
          <a:p>
            <a:endParaRPr lang="en-US" dirty="0"/>
          </a:p>
          <a:p>
            <a:pPr marL="0" indent="0">
              <a:buNone/>
            </a:pPr>
            <a:endParaRPr lang="en-US" dirty="0"/>
          </a:p>
          <a:p>
            <a:r>
              <a:rPr lang="en-US" dirty="0"/>
              <a:t>Church-Turing Hypothesis: Computers and humans can compute the same things.</a:t>
            </a:r>
          </a:p>
          <a:p>
            <a:endParaRPr lang="en-US" dirty="0"/>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5</a:t>
            </a:fld>
            <a:endParaRPr lang="en-US" dirty="0"/>
          </a:p>
        </p:txBody>
      </p:sp>
      <p:sp>
        <p:nvSpPr>
          <p:cNvPr id="6" name="Oval 5"/>
          <p:cNvSpPr/>
          <p:nvPr/>
        </p:nvSpPr>
        <p:spPr>
          <a:xfrm>
            <a:off x="596347" y="2170444"/>
            <a:ext cx="5392471" cy="260252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5875931" y="2147956"/>
            <a:ext cx="2359941" cy="2677656"/>
          </a:xfrm>
          <a:prstGeom prst="rect">
            <a:avLst/>
          </a:prstGeom>
          <a:noFill/>
        </p:spPr>
        <p:txBody>
          <a:bodyPr wrap="none" rtlCol="0">
            <a:spAutoFit/>
          </a:bodyPr>
          <a:lstStyle/>
          <a:p>
            <a:pPr algn="ctr"/>
            <a:r>
              <a:rPr lang="en-US" sz="2400" dirty="0">
                <a:latin typeface="Arial" panose="020B0604020202020204" pitchFamily="34" charset="0"/>
                <a:cs typeface="Arial" panose="020B0604020202020204" pitchFamily="34" charset="0"/>
              </a:rPr>
              <a:t>space of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problems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to solve</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(&amp; examples</a:t>
            </a:r>
          </a:p>
          <a:p>
            <a:pPr algn="ctr"/>
            <a:r>
              <a:rPr lang="en-US" sz="2400" dirty="0">
                <a:latin typeface="Arial" panose="020B0604020202020204" pitchFamily="34" charset="0"/>
                <a:cs typeface="Arial" panose="020B0604020202020204" pitchFamily="34" charset="0"/>
              </a:rPr>
              <a:t>of computers</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that solve</a:t>
            </a:r>
          </a:p>
          <a:p>
            <a:pPr algn="ctr"/>
            <a:r>
              <a:rPr lang="en-US" sz="2400" dirty="0">
                <a:latin typeface="Arial" panose="020B0604020202020204" pitchFamily="34" charset="0"/>
                <a:cs typeface="Arial" panose="020B0604020202020204" pitchFamily="34" charset="0"/>
              </a:rPr>
              <a:t>each subspace)</a:t>
            </a:r>
          </a:p>
        </p:txBody>
      </p:sp>
      <p:sp>
        <p:nvSpPr>
          <p:cNvPr id="8" name="TextBox 7"/>
          <p:cNvSpPr txBox="1"/>
          <p:nvPr/>
        </p:nvSpPr>
        <p:spPr>
          <a:xfrm>
            <a:off x="2507752" y="4290646"/>
            <a:ext cx="1681871" cy="400110"/>
          </a:xfrm>
          <a:prstGeom prst="rect">
            <a:avLst/>
          </a:prstGeom>
          <a:noFill/>
        </p:spPr>
        <p:txBody>
          <a:bodyPr wrap="none" rtlCol="0">
            <a:spAutoFit/>
          </a:bodyPr>
          <a:lstStyle/>
          <a:p>
            <a:r>
              <a:rPr lang="en-US" sz="2000" b="1" dirty="0">
                <a:solidFill>
                  <a:srgbClr val="FFFFFF"/>
                </a:solidFill>
                <a:latin typeface="Arial" panose="020B0604020202020204" pitchFamily="34" charset="0"/>
                <a:cs typeface="Arial" panose="020B0604020202020204" pitchFamily="34" charset="0"/>
              </a:rPr>
              <a:t>undecidable</a:t>
            </a:r>
          </a:p>
        </p:txBody>
      </p:sp>
      <p:sp>
        <p:nvSpPr>
          <p:cNvPr id="11" name="Oval 10"/>
          <p:cNvSpPr/>
          <p:nvPr/>
        </p:nvSpPr>
        <p:spPr>
          <a:xfrm>
            <a:off x="767218" y="2306526"/>
            <a:ext cx="3905265" cy="200967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2687431" y="3442778"/>
            <a:ext cx="1624163" cy="400110"/>
          </a:xfrm>
          <a:prstGeom prst="rect">
            <a:avLst/>
          </a:prstGeom>
          <a:noFill/>
        </p:spPr>
        <p:txBody>
          <a:bodyPr wrap="none" rtlCol="0">
            <a:spAutoFit/>
          </a:bodyPr>
          <a:lstStyle/>
          <a:p>
            <a:r>
              <a:rPr lang="en-US" sz="2000" b="1" dirty="0">
                <a:solidFill>
                  <a:srgbClr val="FFFFFF"/>
                </a:solidFill>
                <a:latin typeface="Arial" panose="020B0604020202020204" pitchFamily="34" charset="0"/>
                <a:cs typeface="Arial" panose="020B0604020202020204" pitchFamily="34" charset="0"/>
              </a:rPr>
              <a:t>computable</a:t>
            </a:r>
          </a:p>
        </p:txBody>
      </p:sp>
      <p:sp>
        <p:nvSpPr>
          <p:cNvPr id="9" name="TextBox 8"/>
          <p:cNvSpPr txBox="1"/>
          <p:nvPr/>
        </p:nvSpPr>
        <p:spPr>
          <a:xfrm>
            <a:off x="1014883" y="2785460"/>
            <a:ext cx="801823" cy="400110"/>
          </a:xfrm>
          <a:prstGeom prst="rect">
            <a:avLst/>
          </a:prstGeom>
          <a:noFill/>
        </p:spPr>
        <p:txBody>
          <a:bodyPr wrap="none" rtlCol="0">
            <a:spAutoFit/>
          </a:bodyPr>
          <a:lstStyle/>
          <a:p>
            <a:r>
              <a:rPr lang="en-US" sz="2000" b="1" dirty="0"/>
              <a:t>LC-3</a:t>
            </a:r>
          </a:p>
        </p:txBody>
      </p:sp>
      <p:sp>
        <p:nvSpPr>
          <p:cNvPr id="14" name="TextBox 13"/>
          <p:cNvSpPr txBox="1"/>
          <p:nvPr/>
        </p:nvSpPr>
        <p:spPr>
          <a:xfrm>
            <a:off x="2630195" y="2687245"/>
            <a:ext cx="2080165" cy="707886"/>
          </a:xfrm>
          <a:prstGeom prst="rect">
            <a:avLst/>
          </a:prstGeom>
          <a:noFill/>
        </p:spPr>
        <p:txBody>
          <a:bodyPr wrap="square" rtlCol="0">
            <a:spAutoFit/>
          </a:bodyPr>
          <a:lstStyle/>
          <a:p>
            <a:pPr algn="ctr"/>
            <a:r>
              <a:rPr lang="en-US" sz="2000" b="1" dirty="0"/>
              <a:t>Sunway </a:t>
            </a:r>
            <a:r>
              <a:rPr lang="en-US" sz="2000" b="1" dirty="0" err="1"/>
              <a:t>TaihuLight</a:t>
            </a:r>
            <a:r>
              <a:rPr lang="en-US" sz="2000" b="1" dirty="0"/>
              <a:t> </a:t>
            </a:r>
          </a:p>
        </p:txBody>
      </p:sp>
      <p:sp>
        <p:nvSpPr>
          <p:cNvPr id="15" name="TextBox 14"/>
          <p:cNvSpPr txBox="1"/>
          <p:nvPr/>
        </p:nvSpPr>
        <p:spPr>
          <a:xfrm>
            <a:off x="2296096" y="3830439"/>
            <a:ext cx="801823" cy="400110"/>
          </a:xfrm>
          <a:prstGeom prst="rect">
            <a:avLst/>
          </a:prstGeom>
          <a:noFill/>
        </p:spPr>
        <p:txBody>
          <a:bodyPr wrap="none" rtlCol="0">
            <a:spAutoFit/>
          </a:bodyPr>
          <a:lstStyle/>
          <a:p>
            <a:pPr algn="ctr"/>
            <a:r>
              <a:rPr lang="en-US" sz="2000" b="1" dirty="0"/>
              <a:t>iPad</a:t>
            </a:r>
          </a:p>
        </p:txBody>
      </p:sp>
      <p:sp>
        <p:nvSpPr>
          <p:cNvPr id="16" name="TextBox 15"/>
          <p:cNvSpPr txBox="1"/>
          <p:nvPr/>
        </p:nvSpPr>
        <p:spPr>
          <a:xfrm>
            <a:off x="1233841" y="3240354"/>
            <a:ext cx="1282722" cy="707886"/>
          </a:xfrm>
          <a:prstGeom prst="rect">
            <a:avLst/>
          </a:prstGeom>
          <a:noFill/>
        </p:spPr>
        <p:txBody>
          <a:bodyPr wrap="none" rtlCol="0">
            <a:spAutoFit/>
          </a:bodyPr>
          <a:lstStyle/>
          <a:p>
            <a:pPr algn="ctr"/>
            <a:r>
              <a:rPr lang="en-US" sz="2000" b="1" dirty="0"/>
              <a:t>Android</a:t>
            </a:r>
          </a:p>
          <a:p>
            <a:pPr algn="ctr"/>
            <a:r>
              <a:rPr lang="en-US" sz="2000" b="1" dirty="0"/>
              <a:t>phone</a:t>
            </a:r>
          </a:p>
        </p:txBody>
      </p:sp>
      <p:sp>
        <p:nvSpPr>
          <p:cNvPr id="3" name="Rectangle 2"/>
          <p:cNvSpPr/>
          <p:nvPr/>
        </p:nvSpPr>
        <p:spPr>
          <a:xfrm>
            <a:off x="2082095" y="2341000"/>
            <a:ext cx="1229824" cy="400110"/>
          </a:xfrm>
          <a:prstGeom prst="rect">
            <a:avLst/>
          </a:prstGeom>
        </p:spPr>
        <p:txBody>
          <a:bodyPr wrap="none">
            <a:spAutoFit/>
          </a:bodyPr>
          <a:lstStyle/>
          <a:p>
            <a:r>
              <a:rPr lang="en-US" sz="2000" b="1" dirty="0"/>
              <a:t>Summit</a:t>
            </a:r>
          </a:p>
        </p:txBody>
      </p:sp>
    </p:spTree>
    <p:extLst>
      <p:ext uri="{BB962C8B-B14F-4D97-AF65-F5344CB8AC3E}">
        <p14:creationId xmlns:p14="http://schemas.microsoft.com/office/powerpoint/2010/main" val="3276901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Neurons than Transistors?</a:t>
            </a:r>
          </a:p>
        </p:txBody>
      </p:sp>
      <p:sp>
        <p:nvSpPr>
          <p:cNvPr id="21" name="Content Placeholder 20"/>
          <p:cNvSpPr>
            <a:spLocks noGrp="1"/>
          </p:cNvSpPr>
          <p:nvPr>
            <p:ph idx="1"/>
          </p:nvPr>
        </p:nvSpPr>
        <p:spPr/>
        <p:txBody>
          <a:bodyPr>
            <a:normAutofit fontScale="70000" lnSpcReduction="20000"/>
          </a:bodyPr>
          <a:lstStyle/>
          <a:p>
            <a:pPr marL="60325" indent="-60325"/>
            <a:r>
              <a:rPr lang="en-US" dirty="0"/>
              <a:t>“The apparatus they [animals] use for timing their movements has more in common with an electronic computer, although it is strictly different in fundamental operation.  The basic unit of biological computers, the nerve cell or </a:t>
            </a:r>
            <a:r>
              <a:rPr lang="en-US" dirty="0" err="1"/>
              <a:t>neurone</a:t>
            </a:r>
            <a:r>
              <a:rPr lang="en-US" dirty="0"/>
              <a:t>, is really nothing like a transistor in its internal workings.  Certainly the code in which </a:t>
            </a:r>
            <a:r>
              <a:rPr lang="en-US" dirty="0" err="1"/>
              <a:t>neurones</a:t>
            </a:r>
            <a:r>
              <a:rPr lang="en-US" dirty="0"/>
              <a:t> communicate with each other seems to be a little bit like the pulse codes of digital computers, but the individual </a:t>
            </a:r>
            <a:r>
              <a:rPr lang="en-US" dirty="0" err="1"/>
              <a:t>neurone</a:t>
            </a:r>
            <a:r>
              <a:rPr lang="en-US" dirty="0"/>
              <a:t> is a much more sophisticated data-processing unit than the transistor.  Instead of just three connections with other components, a single </a:t>
            </a:r>
            <a:r>
              <a:rPr lang="en-US" dirty="0" err="1"/>
              <a:t>neurone</a:t>
            </a:r>
            <a:r>
              <a:rPr lang="en-US" dirty="0"/>
              <a:t> may have tens of thousands.  The </a:t>
            </a:r>
            <a:r>
              <a:rPr lang="en-US" dirty="0" err="1"/>
              <a:t>neurone</a:t>
            </a:r>
            <a:r>
              <a:rPr lang="en-US" dirty="0"/>
              <a:t> is slower than the transistor, but it has gone much further in the direction of miniaturization, a trend which has dominated the electronics industry over the past two decades.  This is brought home by the fact that there are some ten thousand million neurons in a human brain: you could pack only a few hundred transistors into a skull.”</a:t>
            </a:r>
          </a:p>
          <a:p>
            <a:pPr marL="512763" indent="-90488"/>
            <a:r>
              <a:rPr lang="en-US" dirty="0"/>
              <a:t>--Richard Dawkins, “The Selfish Gene,” Oxford University Press, New York and Oxford, 1976, p. 51</a:t>
            </a:r>
          </a:p>
          <a:p>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3" name="Slide Number Placeholder 2">
            <a:extLst>
              <a:ext uri="{FF2B5EF4-FFF2-40B4-BE49-F238E27FC236}">
                <a16:creationId xmlns:a16="http://schemas.microsoft.com/office/drawing/2014/main" id="{88FAA951-7FCA-4F92-B4A9-F55828E37087}"/>
              </a:ext>
            </a:extLst>
          </p:cNvPr>
          <p:cNvSpPr>
            <a:spLocks noGrp="1"/>
          </p:cNvSpPr>
          <p:nvPr>
            <p:ph type="sldNum" sz="quarter" idx="12"/>
          </p:nvPr>
        </p:nvSpPr>
        <p:spPr/>
        <p:txBody>
          <a:bodyPr/>
          <a:lstStyle/>
          <a:p>
            <a:r>
              <a:rPr lang="en-US" sz="1100"/>
              <a:t>slide </a:t>
            </a:r>
            <a:fld id="{DFCBF99B-FFDD-44A2-B92B-66EDED34A677}" type="slidenum">
              <a:rPr lang="en-US" sz="1100" smtClean="0"/>
              <a:pPr/>
              <a:t>6</a:t>
            </a:fld>
            <a:endParaRPr lang="en-US" dirty="0"/>
          </a:p>
        </p:txBody>
      </p:sp>
      <p:sp>
        <p:nvSpPr>
          <p:cNvPr id="6" name="Date Placeholder 5">
            <a:extLst>
              <a:ext uri="{FF2B5EF4-FFF2-40B4-BE49-F238E27FC236}">
                <a16:creationId xmlns:a16="http://schemas.microsoft.com/office/drawing/2014/main" id="{276E5163-0D4C-442C-BF05-112DC59ED2B0}"/>
              </a:ext>
            </a:extLst>
          </p:cNvPr>
          <p:cNvSpPr>
            <a:spLocks noGrp="1"/>
          </p:cNvSpPr>
          <p:nvPr>
            <p:ph type="dt" sz="half" idx="10"/>
          </p:nvPr>
        </p:nvSpPr>
        <p:spPr/>
        <p:txBody>
          <a:bodyPr/>
          <a:lstStyle/>
          <a:p>
            <a:r>
              <a:rPr lang="en-US"/>
              <a:t>ECE 120: Introduction to Computing</a:t>
            </a:r>
            <a:endParaRPr lang="en-US" dirty="0"/>
          </a:p>
        </p:txBody>
      </p:sp>
    </p:spTree>
    <p:extLst>
      <p:ext uri="{BB962C8B-B14F-4D97-AF65-F5344CB8AC3E}">
        <p14:creationId xmlns:p14="http://schemas.microsoft.com/office/powerpoint/2010/main" val="699375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 Billions of Transistors</a:t>
            </a:r>
          </a:p>
        </p:txBody>
      </p:sp>
      <p:sp>
        <p:nvSpPr>
          <p:cNvPr id="21" name="Content Placeholder 20"/>
          <p:cNvSpPr>
            <a:spLocks noGrp="1"/>
          </p:cNvSpPr>
          <p:nvPr>
            <p:ph idx="1"/>
          </p:nvPr>
        </p:nvSpPr>
        <p:spPr/>
        <p:txBody>
          <a:bodyPr>
            <a:normAutofit lnSpcReduction="10000"/>
          </a:bodyPr>
          <a:lstStyle/>
          <a:p>
            <a:r>
              <a:rPr lang="en-US" dirty="0"/>
              <a:t>Dawkins was writing in 1976.</a:t>
            </a:r>
          </a:p>
          <a:p>
            <a:r>
              <a:rPr lang="en-US" dirty="0"/>
              <a:t>Moore’s Law continued.</a:t>
            </a:r>
          </a:p>
          <a:p>
            <a:r>
              <a:rPr lang="en-US" dirty="0"/>
              <a:t>1997: Pentium released, </a:t>
            </a:r>
            <a:r>
              <a:rPr lang="en-US" b="1" dirty="0">
                <a:solidFill>
                  <a:srgbClr val="00B050"/>
                </a:solidFill>
              </a:rPr>
              <a:t>4.5 million</a:t>
            </a:r>
            <a:r>
              <a:rPr lang="en-US" dirty="0"/>
              <a:t> transistors</a:t>
            </a:r>
          </a:p>
          <a:p>
            <a:r>
              <a:rPr lang="en-US" dirty="0"/>
              <a:t>Today: </a:t>
            </a:r>
            <a:r>
              <a:rPr lang="en-US" b="1" dirty="0">
                <a:solidFill>
                  <a:srgbClr val="00B050"/>
                </a:solidFill>
              </a:rPr>
              <a:t>21.1 billion </a:t>
            </a:r>
            <a:r>
              <a:rPr lang="en-US" dirty="0"/>
              <a:t>transistors on </a:t>
            </a:r>
            <a:r>
              <a:rPr lang="en-US" b="1" dirty="0">
                <a:solidFill>
                  <a:srgbClr val="00B050"/>
                </a:solidFill>
              </a:rPr>
              <a:t>815mm</a:t>
            </a:r>
            <a:r>
              <a:rPr lang="en-US" b="1" baseline="30000" dirty="0">
                <a:solidFill>
                  <a:srgbClr val="00B050"/>
                </a:solidFill>
              </a:rPr>
              <a:t>2</a:t>
            </a:r>
          </a:p>
          <a:p>
            <a:r>
              <a:rPr lang="en-US" dirty="0"/>
              <a:t>(NVIDIA GV100 GPU –https://devblogs.nvidia.com/inside-volta/)</a:t>
            </a:r>
          </a:p>
          <a:p>
            <a:r>
              <a:rPr lang="en-US" dirty="0"/>
              <a:t>Smaller than neurons!</a:t>
            </a:r>
          </a:p>
          <a:p>
            <a:r>
              <a:rPr lang="en-US" dirty="0"/>
              <a:t>… still only 3 terminals</a:t>
            </a:r>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3" name="Slide Number Placeholder 2">
            <a:extLst>
              <a:ext uri="{FF2B5EF4-FFF2-40B4-BE49-F238E27FC236}">
                <a16:creationId xmlns:a16="http://schemas.microsoft.com/office/drawing/2014/main" id="{C2C78EA7-AE35-4F28-9850-8117A7703FA5}"/>
              </a:ext>
            </a:extLst>
          </p:cNvPr>
          <p:cNvSpPr>
            <a:spLocks noGrp="1"/>
          </p:cNvSpPr>
          <p:nvPr>
            <p:ph type="sldNum" sz="quarter" idx="12"/>
          </p:nvPr>
        </p:nvSpPr>
        <p:spPr/>
        <p:txBody>
          <a:bodyPr/>
          <a:lstStyle/>
          <a:p>
            <a:r>
              <a:rPr lang="en-US" sz="1100"/>
              <a:t>slide </a:t>
            </a:r>
            <a:fld id="{DFCBF99B-FFDD-44A2-B92B-66EDED34A677}" type="slidenum">
              <a:rPr lang="en-US" sz="1100" smtClean="0"/>
              <a:pPr/>
              <a:t>7</a:t>
            </a:fld>
            <a:endParaRPr lang="en-US" dirty="0"/>
          </a:p>
        </p:txBody>
      </p:sp>
      <p:sp>
        <p:nvSpPr>
          <p:cNvPr id="6" name="Date Placeholder 5">
            <a:extLst>
              <a:ext uri="{FF2B5EF4-FFF2-40B4-BE49-F238E27FC236}">
                <a16:creationId xmlns:a16="http://schemas.microsoft.com/office/drawing/2014/main" id="{22E94294-6C5C-425B-928B-FA9CCF6695C7}"/>
              </a:ext>
            </a:extLst>
          </p:cNvPr>
          <p:cNvSpPr>
            <a:spLocks noGrp="1"/>
          </p:cNvSpPr>
          <p:nvPr>
            <p:ph type="dt" sz="half" idx="10"/>
          </p:nvPr>
        </p:nvSpPr>
        <p:spPr/>
        <p:txBody>
          <a:bodyPr/>
          <a:lstStyle/>
          <a:p>
            <a:r>
              <a:rPr lang="en-US"/>
              <a:t>ECE 120: Introduction to Computing</a:t>
            </a:r>
            <a:endParaRPr lang="en-US" dirty="0"/>
          </a:p>
        </p:txBody>
      </p:sp>
    </p:spTree>
    <p:extLst>
      <p:ext uri="{BB962C8B-B14F-4D97-AF65-F5344CB8AC3E}">
        <p14:creationId xmlns:p14="http://schemas.microsoft.com/office/powerpoint/2010/main" val="688577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ECE Has Undergone a Digital Convergence</a:t>
            </a:r>
          </a:p>
        </p:txBody>
      </p:sp>
      <p:sp>
        <p:nvSpPr>
          <p:cNvPr id="21" name="Content Placeholder 20"/>
          <p:cNvSpPr>
            <a:spLocks noGrp="1"/>
          </p:cNvSpPr>
          <p:nvPr>
            <p:ph idx="1"/>
          </p:nvPr>
        </p:nvSpPr>
        <p:spPr/>
        <p:txBody>
          <a:bodyPr>
            <a:normAutofit/>
          </a:bodyPr>
          <a:lstStyle/>
          <a:p>
            <a:r>
              <a:rPr lang="en-US" dirty="0"/>
              <a:t>Many alumni, including EEs, in the industry are now computer people.</a:t>
            </a:r>
          </a:p>
          <a:p>
            <a:r>
              <a:rPr lang="en-US" dirty="0"/>
              <a:t>Most solutions are digital.</a:t>
            </a:r>
          </a:p>
          <a:p>
            <a:r>
              <a:rPr lang="en-US" dirty="0"/>
              <a:t>Digital system design provides a critical set of skills needed by nearly every ECE grad.</a:t>
            </a:r>
          </a:p>
          <a:p>
            <a:r>
              <a:rPr lang="en-US" dirty="0"/>
              <a:t>These skills will enable you to go further faster…</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8</a:t>
            </a:fld>
            <a:endParaRPr lang="en-US" dirty="0"/>
          </a:p>
        </p:txBody>
      </p:sp>
    </p:spTree>
    <p:extLst>
      <p:ext uri="{BB962C8B-B14F-4D97-AF65-F5344CB8AC3E}">
        <p14:creationId xmlns:p14="http://schemas.microsoft.com/office/powerpoint/2010/main" val="582244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Bottom Up Approach Provides a Firm Understanding</a:t>
            </a:r>
          </a:p>
        </p:txBody>
      </p:sp>
      <p:sp>
        <p:nvSpPr>
          <p:cNvPr id="21" name="Content Placeholder 20"/>
          <p:cNvSpPr>
            <a:spLocks noGrp="1"/>
          </p:cNvSpPr>
          <p:nvPr>
            <p:ph idx="1"/>
          </p:nvPr>
        </p:nvSpPr>
        <p:spPr/>
        <p:txBody>
          <a:bodyPr>
            <a:normAutofit/>
          </a:bodyPr>
          <a:lstStyle/>
          <a:p>
            <a:r>
              <a:rPr lang="en-US" dirty="0"/>
              <a:t>Why do we build from the ground up?</a:t>
            </a:r>
          </a:p>
          <a:p>
            <a:pPr lvl="1"/>
            <a:r>
              <a:rPr lang="en-US" dirty="0"/>
              <a:t>Helps you develop of solid understanding of the design an operation of each level.</a:t>
            </a:r>
          </a:p>
          <a:p>
            <a:pPr lvl="1"/>
            <a:r>
              <a:rPr lang="en-US" dirty="0"/>
              <a:t>Easier to make effective use of abstractions and to improve those abstractions.</a:t>
            </a:r>
          </a:p>
          <a:p>
            <a:pPr lvl="1"/>
            <a:r>
              <a:rPr lang="en-US" dirty="0"/>
              <a:t>Our students have been successful based on this approach (alumni feedback).</a:t>
            </a:r>
          </a:p>
        </p:txBody>
      </p:sp>
      <p:sp>
        <p:nvSpPr>
          <p:cNvPr id="4" name="Date Placeholder 3"/>
          <p:cNvSpPr>
            <a:spLocks noGrp="1"/>
          </p:cNvSpPr>
          <p:nvPr>
            <p:ph type="dt" sz="half" idx="10"/>
          </p:nvPr>
        </p:nvSpPr>
        <p:spPr/>
        <p:txBody>
          <a:bodyPr/>
          <a:lstStyle/>
          <a:p>
            <a:r>
              <a:rPr lang="en-US"/>
              <a:t>ECE 120: Introduction to Computing</a:t>
            </a:r>
            <a:endParaRPr lang="en-US" dirty="0"/>
          </a:p>
        </p:txBody>
      </p:sp>
      <p:sp>
        <p:nvSpPr>
          <p:cNvPr id="5" name="Footer Placeholder 4"/>
          <p:cNvSpPr>
            <a:spLocks noGrp="1"/>
          </p:cNvSpPr>
          <p:nvPr>
            <p:ph type="ftr" sz="quarter" idx="11"/>
          </p:nvPr>
        </p:nvSpPr>
        <p:spPr/>
        <p:txBody>
          <a:bodyPr/>
          <a:lstStyle/>
          <a:p>
            <a:r>
              <a:rPr lang="en-US"/>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a:t>slide </a:t>
            </a:r>
            <a:fld id="{949970F0-D61B-4214-A65D-FD869E0D8E7F}" type="slidenum">
              <a:rPr lang="en-US" smtClean="0"/>
              <a:pPr/>
              <a:t>9</a:t>
            </a:fld>
            <a:endParaRPr lang="en-US" dirty="0"/>
          </a:p>
        </p:txBody>
      </p:sp>
    </p:spTree>
    <p:extLst>
      <p:ext uri="{BB962C8B-B14F-4D97-AF65-F5344CB8AC3E}">
        <p14:creationId xmlns:p14="http://schemas.microsoft.com/office/powerpoint/2010/main" val="2747575077"/>
      </p:ext>
    </p:extLst>
  </p:cSld>
  <p:clrMapOvr>
    <a:masterClrMapping/>
  </p:clrMapOvr>
</p:sld>
</file>

<file path=ppt/theme/theme1.xml><?xml version="1.0" encoding="utf-8"?>
<a:theme xmlns:a="http://schemas.openxmlformats.org/drawingml/2006/main" name="Retrospect">
  <a:themeElements>
    <a:clrScheme name="120 theme">
      <a:dk1>
        <a:srgbClr val="000000"/>
      </a:dk1>
      <a:lt1>
        <a:srgbClr val="DCF3FD"/>
      </a:lt1>
      <a:dk2>
        <a:srgbClr val="000000"/>
      </a:dk2>
      <a:lt2>
        <a:srgbClr val="DCF3FD"/>
      </a:lt2>
      <a:accent1>
        <a:srgbClr val="0070C0"/>
      </a:accent1>
      <a:accent2>
        <a:srgbClr val="DCF3FD"/>
      </a:accent2>
      <a:accent3>
        <a:srgbClr val="37A76F"/>
      </a:accent3>
      <a:accent4>
        <a:srgbClr val="44C1A3"/>
      </a:accent4>
      <a:accent5>
        <a:srgbClr val="4EB3CF"/>
      </a:accent5>
      <a:accent6>
        <a:srgbClr val="51C3F9"/>
      </a:accent6>
      <a:hlink>
        <a:srgbClr val="37A76F"/>
      </a:hlink>
      <a:folHlink>
        <a:srgbClr val="37A76F"/>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1570</TotalTime>
  <Words>2341</Words>
  <Application>Microsoft Office PowerPoint</Application>
  <PresentationFormat>Widescreen</PresentationFormat>
  <Paragraphs>405</Paragraphs>
  <Slides>32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Century Schoolbook</vt:lpstr>
      <vt:lpstr>Comic Sans MS</vt:lpstr>
      <vt:lpstr>Retrospect</vt:lpstr>
      <vt:lpstr>University of Illinois at Urbana-Champaign Dept. of Electrical and Computer Engineering  ECE 120: Introduction to Computing</vt:lpstr>
      <vt:lpstr>ECE120: Introduction to Computing</vt:lpstr>
      <vt:lpstr>What is ECE120? </vt:lpstr>
      <vt:lpstr>Why Start with Computers?</vt:lpstr>
      <vt:lpstr>Computers are Universal Computation Devices</vt:lpstr>
      <vt:lpstr>More Neurons than Transistors?</vt:lpstr>
      <vt:lpstr>Today: Billions of Transistors</vt:lpstr>
      <vt:lpstr>ECE Has Undergone a Digital Convergence</vt:lpstr>
      <vt:lpstr>Bottom Up Approach Provides a Firm Understanding</vt:lpstr>
      <vt:lpstr>Where to Find Information</vt:lpstr>
      <vt:lpstr>Read the Wiki Every Day</vt:lpstr>
      <vt:lpstr>What to Read (and What Not to Read)</vt:lpstr>
      <vt:lpstr>Workload Includes Labs and Homework</vt:lpstr>
      <vt:lpstr>Workload Also Includes Exams</vt:lpstr>
      <vt:lpstr>And Workload Includes Discussions</vt:lpstr>
      <vt:lpstr>How Will We Grade?</vt:lpstr>
      <vt:lpstr>ECE120 Grading Scale is Absolute</vt:lpstr>
      <vt:lpstr>Don’t Cheat!</vt:lpstr>
      <vt:lpstr>Emergency response: Run &gt; Hide &gt; Fight</vt:lpstr>
      <vt:lpstr>University of Illinois at Urbana-Champaign Dept. of Electrical and Computer Engineering  ECE 120: Introduction to Computing</vt:lpstr>
      <vt:lpstr>Abstraction Separates Function from Implementation</vt:lpstr>
      <vt:lpstr>Humans Learn to Use Many Abstractions</vt:lpstr>
      <vt:lpstr>Digital Systems are Comprised of Seven Layers</vt:lpstr>
      <vt:lpstr>Don’t Talk to Electrons.  Please.</vt:lpstr>
      <vt:lpstr>Human Problem Descriptions are the Top Layer</vt:lpstr>
      <vt:lpstr>Sorry, But Your Answer is Wrong</vt:lpstr>
      <vt:lpstr>Human Languages Suffer from Ambiguity</vt:lpstr>
      <vt:lpstr>A Task Can be Solved by Many Algorithms</vt:lpstr>
      <vt:lpstr>An Algorithm Can be Implemented in Many Languages</vt:lpstr>
      <vt:lpstr>A Language Can be Implemented with Many ISAs</vt:lpstr>
      <vt:lpstr>An ISA Can be Executed by Many Microarchitectures</vt:lpstr>
      <vt:lpstr>Our Class Builds from the Ground Up</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Dong San Choi</cp:lastModifiedBy>
  <cp:revision>165</cp:revision>
  <cp:lastPrinted>2016-08-22T15:47:26Z</cp:lastPrinted>
  <dcterms:created xsi:type="dcterms:W3CDTF">2015-04-21T10:43:03Z</dcterms:created>
  <dcterms:modified xsi:type="dcterms:W3CDTF">2019-08-23T15:19:09Z</dcterms:modified>
</cp:coreProperties>
</file>