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8" r:id="rId1"/>
  </p:sldMasterIdLst>
  <p:notesMasterIdLst>
    <p:notesMasterId r:id="rId33"/>
  </p:notesMasterIdLst>
  <p:handoutMasterIdLst>
    <p:handoutMasterId r:id="rId34"/>
  </p:handoutMasterIdLst>
  <p:sldIdLst>
    <p:sldId id="256" r:id="rId2"/>
    <p:sldId id="272" r:id="rId3"/>
    <p:sldId id="268" r:id="rId4"/>
    <p:sldId id="269" r:id="rId5"/>
    <p:sldId id="270" r:id="rId6"/>
    <p:sldId id="271" r:id="rId7"/>
    <p:sldId id="277" r:id="rId8"/>
    <p:sldId id="287" r:id="rId9"/>
    <p:sldId id="273" r:id="rId10"/>
    <p:sldId id="275" r:id="rId11"/>
    <p:sldId id="279" r:id="rId12"/>
    <p:sldId id="281" r:id="rId13"/>
    <p:sldId id="282" r:id="rId14"/>
    <p:sldId id="288" r:id="rId15"/>
    <p:sldId id="283" r:id="rId16"/>
    <p:sldId id="284" r:id="rId17"/>
    <p:sldId id="285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</p:sldIdLst>
  <p:sldSz cx="12192000" cy="68580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2D050"/>
    <a:srgbClr val="FFFF00"/>
    <a:srgbClr val="FF3300"/>
    <a:srgbClr val="CCCCFF"/>
    <a:srgbClr val="D09E00"/>
    <a:srgbClr val="777777"/>
    <a:srgbClr val="B2B2B2"/>
    <a:srgbClr val="FFCC99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7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C7115-FA57-4FEB-AB7C-C338BAC50FE2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7D4C23-861A-4E60-B434-14700ABB1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7985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7FEB2-7CC4-407B-823B-93A197C339A3}" type="datetimeFigureOut">
              <a:rPr lang="en-US" smtClean="0"/>
              <a:t>8/29/2018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6901C-2F17-412D-8945-DF33E2930D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08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304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students whether base 2 is acceptable before telling them that</a:t>
            </a:r>
            <a:r>
              <a:rPr lang="en-US" baseline="0" dirty="0" smtClean="0"/>
              <a:t> there are no blank bits.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286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Ask students how to represent</a:t>
            </a:r>
            <a:r>
              <a:rPr lang="en-US" baseline="0" dirty="0" smtClean="0"/>
              <a:t> 1000 using 8-bit unsigned.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7271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841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451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659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6925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4886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432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7726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5177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isn’t MIT.  So some students may actually speak French.  I’d hate to waste my effort!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85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Remind them that every “thing” to be represented needs a different</a:t>
            </a:r>
            <a:r>
              <a:rPr lang="en-US" baseline="0" dirty="0" smtClean="0"/>
              <a:t> bit pattern to avoid ambiguity.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74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Joke that they shouldn’t try to correct typos using the</a:t>
            </a:r>
            <a:r>
              <a:rPr lang="en-US" baseline="0" dirty="0" smtClean="0"/>
              <a:t> 1-bit representation.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2365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440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31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35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0973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6901C-2F17-412D-8945-DF33E2930D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6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6349" y="536714"/>
            <a:ext cx="7792278" cy="2494722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4000" spc="-50" baseline="0">
                <a:solidFill>
                  <a:schemeClr val="bg1">
                    <a:lumMod val="25000"/>
                  </a:schemeClr>
                </a:solidFill>
              </a:defRPr>
            </a:lvl1pPr>
          </a:lstStyle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96348" y="4455620"/>
            <a:ext cx="7792279" cy="1689851"/>
          </a:xfrm>
        </p:spPr>
        <p:txBody>
          <a:bodyPr lIns="91440" rIns="91440">
            <a:normAutofit/>
          </a:bodyPr>
          <a:lstStyle>
            <a:lvl1pPr marL="0" indent="0" algn="ctr">
              <a:buNone/>
              <a:defRPr sz="2400" cap="none" spc="200" baseline="0">
                <a:solidFill>
                  <a:schemeClr val="tx2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13474" cy="365125"/>
          </a:xfrm>
        </p:spPr>
        <p:txBody>
          <a:bodyPr/>
          <a:lstStyle>
            <a:lvl1pPr>
              <a:defRPr sz="1100" cap="none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slide </a:t>
            </a:r>
            <a:fld id="{7A1E67A6-F3B4-42F5-9080-BEEF8C889EA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596348" y="3786808"/>
            <a:ext cx="7803311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74485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621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936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349" y="536714"/>
            <a:ext cx="10982737" cy="64604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r>
              <a:rPr lang="en-US" sz="1100" smtClean="0"/>
              <a:t>slide </a:t>
            </a:r>
            <a:fld id="{DFCBF99B-FFDD-44A2-B92B-66EDED34A677}" type="slidenum">
              <a:rPr lang="en-US" sz="1100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6990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1330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8621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4264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6252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3BBCAFA-42BF-4D03-A2B2-0B96A0CF4F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836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322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BBCAFA-42BF-4D03-A2B2-0B96A0CF4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929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58594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6350" y="536714"/>
            <a:ext cx="10972798" cy="64604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6348" y="1540565"/>
            <a:ext cx="7792279" cy="432852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6348" y="6459785"/>
            <a:ext cx="2973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7024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cap="none" baseline="0">
                <a:solidFill>
                  <a:schemeClr val="tx1"/>
                </a:solidFill>
              </a:defRPr>
            </a:lvl1pPr>
          </a:lstStyle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r>
              <a:rPr lang="en-US" sz="1100" dirty="0" smtClean="0">
                <a:solidFill>
                  <a:schemeClr val="tx1"/>
                </a:solidFill>
              </a:rPr>
              <a:t>slide </a:t>
            </a:r>
            <a:fld id="{DFCBF99B-FFDD-44A2-B92B-66EDED34A677}" type="slidenum">
              <a:rPr lang="en-US" sz="1100" smtClean="0">
                <a:solidFill>
                  <a:schemeClr val="tx1"/>
                </a:solidFill>
              </a:rPr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96349" y="1300524"/>
            <a:ext cx="10972799" cy="0"/>
          </a:xfrm>
          <a:prstGeom prst="line">
            <a:avLst/>
          </a:prstGeom>
          <a:ln w="25400">
            <a:solidFill>
              <a:srgbClr val="D09E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65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9" r:id="rId1"/>
    <p:sldLayoutId id="2147484030" r:id="rId2"/>
    <p:sldLayoutId id="2147484031" r:id="rId3"/>
    <p:sldLayoutId id="2147484032" r:id="rId4"/>
    <p:sldLayoutId id="2147484033" r:id="rId5"/>
    <p:sldLayoutId id="2147484034" r:id="rId6"/>
    <p:sldLayoutId id="2147484035" r:id="rId7"/>
    <p:sldLayoutId id="2147484036" r:id="rId8"/>
    <p:sldLayoutId id="2147484037" r:id="rId9"/>
    <p:sldLayoutId id="2147484038" r:id="rId10"/>
    <p:sldLayoutId id="214748403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 spc="-50" baseline="0">
          <a:solidFill>
            <a:srgbClr val="0070C0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University of Illinois at Urbana-Champaign</a:t>
            </a:r>
            <a:br>
              <a:rPr lang="en-US" sz="2800" dirty="0" smtClean="0"/>
            </a:br>
            <a:r>
              <a:rPr lang="en-US" sz="2800" dirty="0" smtClean="0"/>
              <a:t>Dept. of Electrical and Computer Engineering</a:t>
            </a:r>
            <a:br>
              <a:rPr lang="en-US" sz="28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ECE 120: Introduction to Computing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smtClean="0">
                <a:solidFill>
                  <a:srgbClr val="0070C0"/>
                </a:solidFill>
              </a:rPr>
              <a:t>Representations and Bits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A1E67A6-F3B4-42F5-9080-BEEF8C889EA2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000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Some Patterns May Represent Nothing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the representation below, the digits</a:t>
            </a:r>
            <a:br>
              <a:rPr lang="en-US" dirty="0" smtClean="0"/>
            </a:br>
            <a:r>
              <a:rPr lang="en-US" dirty="0" smtClean="0"/>
              <a:t>0, 2, 7, 8, and 9 represent no color.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2016-2017 Steven S. </a:t>
            </a:r>
            <a:r>
              <a:rPr lang="en-US" dirty="0" err="1" smtClean="0"/>
              <a:t>Lumetta</a:t>
            </a:r>
            <a:r>
              <a:rPr lang="en-US" dirty="0" smtClean="0"/>
              <a:t>. 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690037" y="3749553"/>
            <a:ext cx="2469690" cy="884583"/>
            <a:chOff x="4690037" y="3928665"/>
            <a:chExt cx="2469690" cy="884583"/>
          </a:xfrm>
        </p:grpSpPr>
        <p:sp>
          <p:nvSpPr>
            <p:cNvPr id="19" name="Rectangle 18"/>
            <p:cNvSpPr/>
            <p:nvPr/>
          </p:nvSpPr>
          <p:spPr>
            <a:xfrm>
              <a:off x="4690037" y="3928665"/>
              <a:ext cx="944218" cy="884583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YELLOW</a:t>
              </a:r>
              <a:endParaRPr lang="en-US" sz="15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97741" y="4047790"/>
              <a:ext cx="4619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6</a:t>
              </a:r>
              <a:endParaRPr lang="en-US" sz="3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endCxn id="21" idx="1"/>
            </p:cNvCxnSpPr>
            <p:nvPr/>
          </p:nvCxnSpPr>
          <p:spPr>
            <a:xfrm>
              <a:off x="5693889" y="4370955"/>
              <a:ext cx="1003852" cy="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90037" y="4954691"/>
            <a:ext cx="2469690" cy="884583"/>
            <a:chOff x="4690037" y="5048961"/>
            <a:chExt cx="2469690" cy="884583"/>
          </a:xfrm>
        </p:grpSpPr>
        <p:sp>
          <p:nvSpPr>
            <p:cNvPr id="20" name="Rectangle 19"/>
            <p:cNvSpPr/>
            <p:nvPr/>
          </p:nvSpPr>
          <p:spPr>
            <a:xfrm>
              <a:off x="4690037" y="5048961"/>
              <a:ext cx="944218" cy="884583"/>
            </a:xfrm>
            <a:prstGeom prst="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PURPLE</a:t>
              </a:r>
              <a:endParaRPr lang="en-US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697741" y="5168084"/>
              <a:ext cx="4619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  <a:endParaRPr lang="en-US" sz="3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3" name="Straight Arrow Connector 32"/>
            <p:cNvCxnSpPr>
              <a:endCxn id="32" idx="1"/>
            </p:cNvCxnSpPr>
            <p:nvPr/>
          </p:nvCxnSpPr>
          <p:spPr>
            <a:xfrm>
              <a:off x="5693889" y="5491249"/>
              <a:ext cx="1003852" cy="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/>
          <p:cNvGrpSpPr/>
          <p:nvPr/>
        </p:nvGrpSpPr>
        <p:grpSpPr>
          <a:xfrm>
            <a:off x="4690037" y="2537955"/>
            <a:ext cx="2471163" cy="884583"/>
            <a:chOff x="660383" y="2800790"/>
            <a:chExt cx="2471163" cy="884583"/>
          </a:xfrm>
        </p:grpSpPr>
        <p:sp>
          <p:nvSpPr>
            <p:cNvPr id="34" name="TextBox 33"/>
            <p:cNvSpPr txBox="1"/>
            <p:nvPr/>
          </p:nvSpPr>
          <p:spPr>
            <a:xfrm>
              <a:off x="2669560" y="2927496"/>
              <a:ext cx="4619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  <a:endParaRPr lang="en-US" sz="3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60383" y="2800790"/>
              <a:ext cx="944218" cy="884583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RED</a:t>
              </a:r>
              <a:endPara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>
              <a:off x="1664235" y="3243080"/>
              <a:ext cx="1003852" cy="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61856" y="3749555"/>
            <a:ext cx="2469690" cy="2089722"/>
            <a:chOff x="934278" y="3458816"/>
            <a:chExt cx="2469690" cy="2089722"/>
          </a:xfrm>
        </p:grpSpPr>
        <p:sp>
          <p:nvSpPr>
            <p:cNvPr id="25" name="Rectangle 24"/>
            <p:cNvSpPr/>
            <p:nvPr/>
          </p:nvSpPr>
          <p:spPr>
            <a:xfrm>
              <a:off x="934278" y="3458816"/>
              <a:ext cx="944218" cy="88458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GREEN</a:t>
              </a:r>
              <a:endPara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34278" y="4663955"/>
              <a:ext cx="944218" cy="88458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BLUE</a:t>
              </a:r>
              <a:endPara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2941982" y="3577941"/>
              <a:ext cx="4619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sz="3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941982" y="4783080"/>
              <a:ext cx="4619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3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endCxn id="27" idx="1"/>
            </p:cNvCxnSpPr>
            <p:nvPr/>
          </p:nvCxnSpPr>
          <p:spPr>
            <a:xfrm>
              <a:off x="1938130" y="3901106"/>
              <a:ext cx="1003852" cy="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>
              <a:off x="1938130" y="5106244"/>
              <a:ext cx="1003852" cy="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24453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Computers are Based on Electrons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 digital systems, electrons are </a:t>
            </a:r>
            <a:r>
              <a:rPr lang="en-US" b="1" dirty="0" smtClean="0">
                <a:solidFill>
                  <a:srgbClr val="0070C0"/>
                </a:solidFill>
              </a:rPr>
              <a:t>all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we have</a:t>
            </a:r>
            <a:r>
              <a:rPr lang="en-US" dirty="0" smtClean="0"/>
              <a:t> to represent information!</a:t>
            </a:r>
          </a:p>
          <a:p>
            <a:r>
              <a:rPr lang="en-US" dirty="0" smtClean="0"/>
              <a:t>What can you ask about electrons?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How many electrons are in a certain place? </a:t>
            </a:r>
            <a:r>
              <a:rPr lang="en-US" dirty="0" smtClean="0"/>
              <a:t>(related closely to voltage)</a:t>
            </a:r>
          </a:p>
          <a:p>
            <a:r>
              <a:rPr lang="en-US" dirty="0" smtClean="0"/>
              <a:t>So…</a:t>
            </a:r>
          </a:p>
          <a:p>
            <a:pPr lvl="1"/>
            <a:r>
              <a:rPr lang="en-US" dirty="0" smtClean="0"/>
              <a:t>Choose a ground: 0V by definition.</a:t>
            </a:r>
          </a:p>
          <a:p>
            <a:pPr lvl="1"/>
            <a:r>
              <a:rPr lang="en-US" dirty="0" smtClean="0"/>
              <a:t>Pick a higher voltage (called </a:t>
            </a:r>
            <a:r>
              <a:rPr lang="en-US" b="1" dirty="0" err="1" smtClean="0">
                <a:solidFill>
                  <a:srgbClr val="0070C0"/>
                </a:solidFill>
              </a:rPr>
              <a:t>V</a:t>
            </a:r>
            <a:r>
              <a:rPr lang="en-US" b="1" baseline="-25000" dirty="0" err="1" smtClean="0">
                <a:solidFill>
                  <a:srgbClr val="0070C0"/>
                </a:solidFill>
              </a:rPr>
              <a:t>dd</a:t>
            </a:r>
            <a:r>
              <a:rPr lang="en-US" dirty="0" smtClean="0"/>
              <a:t>).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02442" cy="365125"/>
          </a:xfrm>
        </p:spPr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slide </a:t>
            </a:r>
            <a:fld id="{949970F0-D61B-4214-A65D-FD869E0D8E7F}" type="slidenum">
              <a:rPr lang="en-US" smtClean="0">
                <a:solidFill>
                  <a:schemeClr val="tx1"/>
                </a:solidFill>
              </a:rPr>
              <a:pPr/>
              <a:t>11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4467" y="1638624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endParaRPr lang="en-US" b="1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0153" y="4999502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0V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13568" y="1897247"/>
            <a:ext cx="895546" cy="766440"/>
            <a:chOff x="7413568" y="1897247"/>
            <a:chExt cx="895546" cy="76644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413568" y="1897247"/>
              <a:ext cx="895546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7856372" y="1897248"/>
              <a:ext cx="9939" cy="766439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flipV="1">
            <a:off x="7408599" y="4494673"/>
            <a:ext cx="895546" cy="766440"/>
            <a:chOff x="7413568" y="1897247"/>
            <a:chExt cx="895546" cy="76644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7413568" y="1897247"/>
              <a:ext cx="895546" cy="0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7856372" y="1897248"/>
              <a:ext cx="9939" cy="766439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7861341" y="2663687"/>
            <a:ext cx="0" cy="1830986"/>
          </a:xfrm>
          <a:prstGeom prst="line">
            <a:avLst/>
          </a:prstGeom>
          <a:ln w="127000">
            <a:gradFill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93992" y="199677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93992" y="457833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17208" y="2722816"/>
            <a:ext cx="615553" cy="173541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b="1" dirty="0" smtClean="0"/>
              <a:t>(voltage)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2561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Computer Representations are Based on </a:t>
            </a:r>
            <a:r>
              <a:rPr lang="en-US" dirty="0" err="1" smtClean="0"/>
              <a:t>BInary</a:t>
            </a:r>
            <a:r>
              <a:rPr lang="en-US" dirty="0" smtClean="0"/>
              <a:t> </a:t>
            </a:r>
            <a:r>
              <a:rPr lang="en-US" dirty="0" err="1" smtClean="0"/>
              <a:t>digiTs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ask: 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At a given physical location, 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what is the voltage?</a:t>
            </a:r>
          </a:p>
          <a:p>
            <a:endParaRPr lang="en-US" sz="1200" dirty="0" smtClean="0"/>
          </a:p>
          <a:p>
            <a:r>
              <a:rPr lang="en-US" b="1" dirty="0" smtClean="0">
                <a:solidFill>
                  <a:srgbClr val="FF3300"/>
                </a:solidFill>
              </a:rPr>
              <a:t>Voltage near </a:t>
            </a:r>
            <a:r>
              <a:rPr lang="en-US" b="1" dirty="0" err="1" smtClean="0">
                <a:solidFill>
                  <a:srgbClr val="FF3300"/>
                </a:solidFill>
              </a:rPr>
              <a:t>V</a:t>
            </a:r>
            <a:r>
              <a:rPr lang="en-US" b="1" baseline="-25000" dirty="0" err="1" smtClean="0">
                <a:solidFill>
                  <a:srgbClr val="FF3300"/>
                </a:solidFill>
              </a:rPr>
              <a:t>dd</a:t>
            </a:r>
            <a:r>
              <a:rPr lang="en-US" b="1" dirty="0" smtClean="0">
                <a:solidFill>
                  <a:srgbClr val="FF3300"/>
                </a:solidFill>
              </a:rPr>
              <a:t> is a “1.”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Voltage near 0V is a “0.”</a:t>
            </a:r>
          </a:p>
          <a:p>
            <a:endParaRPr lang="en-US" sz="1200" dirty="0"/>
          </a:p>
          <a:p>
            <a:r>
              <a:rPr lang="en-US" dirty="0" smtClean="0"/>
              <a:t>The location thus holds a binary </a:t>
            </a:r>
            <a:br>
              <a:rPr lang="en-US" dirty="0" smtClean="0"/>
            </a:br>
            <a:r>
              <a:rPr lang="en-US" dirty="0" smtClean="0"/>
              <a:t>digit, which we call a </a:t>
            </a:r>
            <a:r>
              <a:rPr lang="en-US" b="1" dirty="0" smtClean="0">
                <a:solidFill>
                  <a:srgbClr val="0070C0"/>
                </a:solidFill>
              </a:rPr>
              <a:t>bit</a:t>
            </a:r>
            <a:r>
              <a:rPr lang="en-US" dirty="0" smtClean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02442" cy="365125"/>
          </a:xfrm>
        </p:spPr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slide </a:t>
            </a:r>
            <a:fld id="{949970F0-D61B-4214-A65D-FD869E0D8E7F}" type="slidenum">
              <a:rPr lang="en-US" smtClean="0">
                <a:solidFill>
                  <a:schemeClr val="tx1"/>
                </a:solidFill>
              </a:rPr>
              <a:pPr/>
              <a:t>12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7413568" y="1897247"/>
            <a:ext cx="895546" cy="766440"/>
            <a:chOff x="7413568" y="1897247"/>
            <a:chExt cx="895546" cy="766440"/>
          </a:xfrm>
        </p:grpSpPr>
        <p:cxnSp>
          <p:nvCxnSpPr>
            <p:cNvPr id="16" name="Straight Connector 15"/>
            <p:cNvCxnSpPr/>
            <p:nvPr/>
          </p:nvCxnSpPr>
          <p:spPr>
            <a:xfrm>
              <a:off x="7413568" y="1897247"/>
              <a:ext cx="895546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H="1" flipV="1">
              <a:off x="7856372" y="1897248"/>
              <a:ext cx="9939" cy="766439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 flipV="1">
            <a:off x="7408599" y="4494673"/>
            <a:ext cx="895546" cy="766440"/>
            <a:chOff x="7413568" y="1897247"/>
            <a:chExt cx="895546" cy="766440"/>
          </a:xfrm>
        </p:grpSpPr>
        <p:cxnSp>
          <p:nvCxnSpPr>
            <p:cNvPr id="14" name="Straight Connector 13"/>
            <p:cNvCxnSpPr/>
            <p:nvPr/>
          </p:nvCxnSpPr>
          <p:spPr>
            <a:xfrm>
              <a:off x="7413568" y="1897247"/>
              <a:ext cx="895546" cy="0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H="1" flipV="1">
              <a:off x="7856372" y="1897248"/>
              <a:ext cx="9939" cy="766439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" name="Straight Connector 10"/>
          <p:cNvCxnSpPr/>
          <p:nvPr/>
        </p:nvCxnSpPr>
        <p:spPr>
          <a:xfrm>
            <a:off x="7861341" y="2663687"/>
            <a:ext cx="0" cy="1830986"/>
          </a:xfrm>
          <a:prstGeom prst="line">
            <a:avLst/>
          </a:prstGeom>
          <a:ln w="127000">
            <a:gradFill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93992" y="199677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893992" y="457833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4467" y="1638624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endParaRPr lang="en-US" b="1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0153" y="4999502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0V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17208" y="2722816"/>
            <a:ext cx="615553" cy="173541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b="1" dirty="0" smtClean="0"/>
              <a:t>(voltage)</a:t>
            </a:r>
            <a:endParaRPr lang="en-US" sz="2800" b="1" dirty="0"/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5462224" y="2319936"/>
            <a:ext cx="2230048" cy="1429620"/>
          </a:xfrm>
          <a:prstGeom prst="straightConnector1">
            <a:avLst/>
          </a:prstGeom>
          <a:ln w="76200">
            <a:solidFill>
              <a:srgbClr val="FF000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5193512" y="4299598"/>
            <a:ext cx="2387868" cy="542052"/>
          </a:xfrm>
          <a:prstGeom prst="straightConnector1">
            <a:avLst/>
          </a:prstGeom>
          <a:ln w="7620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8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Physical Locations Enable Place Value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ach bit is somewhere on a computer chip.</a:t>
            </a:r>
          </a:p>
          <a:p>
            <a:endParaRPr lang="en-US" sz="1100" dirty="0" smtClean="0"/>
          </a:p>
          <a:p>
            <a:r>
              <a:rPr lang="en-US" dirty="0" smtClean="0"/>
              <a:t>So using positional / </a:t>
            </a:r>
            <a:r>
              <a:rPr lang="en-US" b="1" dirty="0" smtClean="0">
                <a:solidFill>
                  <a:srgbClr val="0070C0"/>
                </a:solidFill>
              </a:rPr>
              <a:t>place value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dirty="0" smtClean="0"/>
              <a:t>is natural.</a:t>
            </a:r>
            <a:endParaRPr lang="en-US" b="1" dirty="0"/>
          </a:p>
          <a:p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02442" cy="365125"/>
          </a:xfrm>
        </p:spPr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slide </a:t>
            </a:r>
            <a:fld id="{949970F0-D61B-4214-A65D-FD869E0D8E7F}" type="slidenum">
              <a:rPr lang="en-US" smtClean="0">
                <a:solidFill>
                  <a:schemeClr val="tx1"/>
                </a:solidFill>
              </a:rPr>
              <a:pPr/>
              <a:t>13</a:t>
            </a:fld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656016" y="3102239"/>
            <a:ext cx="2498764" cy="2478585"/>
            <a:chOff x="1164698" y="3426389"/>
            <a:chExt cx="2498764" cy="2478585"/>
          </a:xfrm>
        </p:grpSpPr>
        <p:cxnSp>
          <p:nvCxnSpPr>
            <p:cNvPr id="22" name="Straight Arrow Connector 21"/>
            <p:cNvCxnSpPr/>
            <p:nvPr/>
          </p:nvCxnSpPr>
          <p:spPr>
            <a:xfrm flipH="1" flipV="1">
              <a:off x="2619586" y="4347105"/>
              <a:ext cx="332336" cy="72849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1618660" y="3426389"/>
              <a:ext cx="1597834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 smtClean="0">
                  <a:latin typeface="Arial" panose="020B0604020202020204" pitchFamily="34" charset="0"/>
                  <a:cs typeface="Arial" panose="020B0604020202020204" pitchFamily="34" charset="0"/>
                </a:rPr>
                <a:t>decimal</a:t>
              </a:r>
              <a:endParaRPr lang="en-US" sz="3600" b="1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 algn="ctr"/>
              <a:r>
                <a:rPr lang="en-US" sz="3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26</a:t>
              </a:r>
              <a:endParaRPr lang="en-US" sz="3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V="1">
              <a:off x="1876238" y="4347105"/>
              <a:ext cx="332336" cy="728496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1164698" y="4950867"/>
              <a:ext cx="104387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dirty="0" smtClean="0"/>
                <a:t>tens</a:t>
              </a:r>
            </a:p>
            <a:p>
              <a:pPr algn="r"/>
              <a:r>
                <a:rPr lang="en-US" sz="2800" dirty="0" smtClean="0"/>
                <a:t>place</a:t>
              </a:r>
              <a:endParaRPr lang="en-US" sz="28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619586" y="4947269"/>
              <a:ext cx="104387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</a:t>
              </a:r>
              <a:r>
                <a:rPr lang="en-US" sz="2800" dirty="0" smtClean="0"/>
                <a:t>nes</a:t>
              </a:r>
            </a:p>
            <a:p>
              <a:r>
                <a:rPr lang="en-US" sz="2800" dirty="0" smtClean="0"/>
                <a:t>place</a:t>
              </a:r>
              <a:endParaRPr lang="en-US" sz="2800" dirty="0"/>
            </a:p>
          </p:txBody>
        </p:sp>
      </p:grpSp>
      <p:sp>
        <p:nvSpPr>
          <p:cNvPr id="33" name="Rectangle 32"/>
          <p:cNvSpPr/>
          <p:nvPr/>
        </p:nvSpPr>
        <p:spPr>
          <a:xfrm>
            <a:off x="5482251" y="3102239"/>
            <a:ext cx="159783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binary</a:t>
            </a:r>
            <a:endParaRPr lang="en-US" sz="3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11010</a:t>
            </a:r>
            <a:endParaRPr lang="en-US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768477" y="4060909"/>
            <a:ext cx="1043876" cy="2144960"/>
            <a:chOff x="5768477" y="4060909"/>
            <a:chExt cx="1043876" cy="2144960"/>
          </a:xfrm>
        </p:grpSpPr>
        <p:cxnSp>
          <p:nvCxnSpPr>
            <p:cNvPr id="34" name="Straight Arrow Connector 33"/>
            <p:cNvCxnSpPr/>
            <p:nvPr/>
          </p:nvCxnSpPr>
          <p:spPr>
            <a:xfrm flipH="1" flipV="1">
              <a:off x="6281531" y="4060909"/>
              <a:ext cx="8884" cy="1341095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5768477" y="5251762"/>
              <a:ext cx="104387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dirty="0" smtClean="0"/>
                <a:t>fours</a:t>
              </a:r>
            </a:p>
            <a:p>
              <a:pPr algn="r"/>
              <a:r>
                <a:rPr lang="en-US" sz="2800" dirty="0" smtClean="0"/>
                <a:t>place</a:t>
              </a:r>
              <a:endParaRPr lang="en-US" sz="2800" dirty="0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57390" y="3926034"/>
            <a:ext cx="1410315" cy="954107"/>
            <a:chOff x="6957390" y="3926034"/>
            <a:chExt cx="1410315" cy="954107"/>
          </a:xfrm>
        </p:grpSpPr>
        <p:cxnSp>
          <p:nvCxnSpPr>
            <p:cNvPr id="32" name="Straight Arrow Connector 31"/>
            <p:cNvCxnSpPr>
              <a:stCxn id="36" idx="1"/>
            </p:cNvCxnSpPr>
            <p:nvPr/>
          </p:nvCxnSpPr>
          <p:spPr>
            <a:xfrm flipH="1" flipV="1">
              <a:off x="6957390" y="4022955"/>
              <a:ext cx="366439" cy="380133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/>
            <p:cNvSpPr txBox="1"/>
            <p:nvPr/>
          </p:nvSpPr>
          <p:spPr>
            <a:xfrm>
              <a:off x="7323829" y="3926034"/>
              <a:ext cx="104387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</a:t>
              </a:r>
              <a:r>
                <a:rPr lang="en-US" sz="2800" dirty="0" smtClean="0"/>
                <a:t>nes</a:t>
              </a:r>
            </a:p>
            <a:p>
              <a:r>
                <a:rPr lang="en-US" sz="2800" dirty="0" smtClean="0"/>
                <a:t>place</a:t>
              </a:r>
              <a:endParaRPr lang="en-US" sz="2800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589165" y="4060909"/>
            <a:ext cx="1565814" cy="1951221"/>
            <a:chOff x="6589165" y="4060909"/>
            <a:chExt cx="1565814" cy="1951221"/>
          </a:xfrm>
        </p:grpSpPr>
        <p:sp>
          <p:nvSpPr>
            <p:cNvPr id="41" name="TextBox 40"/>
            <p:cNvSpPr txBox="1"/>
            <p:nvPr/>
          </p:nvSpPr>
          <p:spPr>
            <a:xfrm>
              <a:off x="7111103" y="5058023"/>
              <a:ext cx="104387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twos</a:t>
              </a:r>
            </a:p>
            <a:p>
              <a:r>
                <a:rPr lang="en-US" sz="2800" dirty="0" smtClean="0"/>
                <a:t>place</a:t>
              </a:r>
              <a:endParaRPr lang="en-US" sz="2800" dirty="0"/>
            </a:p>
          </p:txBody>
        </p:sp>
        <p:cxnSp>
          <p:nvCxnSpPr>
            <p:cNvPr id="44" name="Straight Arrow Connector 43"/>
            <p:cNvCxnSpPr/>
            <p:nvPr/>
          </p:nvCxnSpPr>
          <p:spPr>
            <a:xfrm flipH="1" flipV="1">
              <a:off x="6589165" y="4060909"/>
              <a:ext cx="612793" cy="1089373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273566" y="4060908"/>
            <a:ext cx="1711855" cy="1951222"/>
            <a:chOff x="4273566" y="4060908"/>
            <a:chExt cx="1711855" cy="1951222"/>
          </a:xfrm>
        </p:grpSpPr>
        <p:cxnSp>
          <p:nvCxnSpPr>
            <p:cNvPr id="47" name="Straight Arrow Connector 46"/>
            <p:cNvCxnSpPr/>
            <p:nvPr/>
          </p:nvCxnSpPr>
          <p:spPr>
            <a:xfrm flipV="1">
              <a:off x="5372628" y="4060908"/>
              <a:ext cx="612793" cy="1089373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4273566" y="5058023"/>
              <a:ext cx="119616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dirty="0"/>
                <a:t>e</a:t>
              </a:r>
              <a:r>
                <a:rPr lang="en-US" sz="2800" dirty="0" smtClean="0"/>
                <a:t>ights</a:t>
              </a:r>
            </a:p>
            <a:p>
              <a:pPr algn="r"/>
              <a:r>
                <a:rPr lang="en-US" sz="2800" dirty="0" smtClean="0"/>
                <a:t>place</a:t>
              </a:r>
              <a:endParaRPr lang="en-US" sz="28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3693508" y="3926034"/>
            <a:ext cx="1892206" cy="954107"/>
            <a:chOff x="3693508" y="3926034"/>
            <a:chExt cx="1892206" cy="954107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5219275" y="4027919"/>
              <a:ext cx="366439" cy="380133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3693508" y="3926034"/>
              <a:ext cx="1542410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dirty="0" smtClean="0"/>
                <a:t>sixteens</a:t>
              </a:r>
            </a:p>
            <a:p>
              <a:pPr algn="r"/>
              <a:r>
                <a:rPr lang="en-US" sz="2800" dirty="0" smtClean="0"/>
                <a:t>place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48598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Represented by What?  The Answer is Always “Bits”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Remember:</a:t>
            </a:r>
          </a:p>
          <a:p>
            <a:pPr lvl="1"/>
            <a:r>
              <a:rPr lang="en-US" dirty="0" smtClean="0"/>
              <a:t>Electrons are all we have inside</a:t>
            </a:r>
            <a:br>
              <a:rPr lang="en-US" dirty="0" smtClean="0"/>
            </a:br>
            <a:r>
              <a:rPr lang="en-US" dirty="0" smtClean="0"/>
              <a:t>computers.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No decimal, no hexadecimal, no </a:t>
            </a:r>
            <a:br>
              <a:rPr lang="en-US" dirty="0" smtClean="0"/>
            </a:br>
            <a:r>
              <a:rPr lang="en-US" dirty="0" smtClean="0"/>
              <a:t>letters, no real numbers, no colors.</a:t>
            </a:r>
          </a:p>
          <a:p>
            <a:pPr lvl="1"/>
            <a:endParaRPr lang="en-US" dirty="0" smtClean="0"/>
          </a:p>
          <a:p>
            <a:pPr lvl="1"/>
            <a:r>
              <a:rPr lang="en-US" b="1" dirty="0" smtClean="0">
                <a:solidFill>
                  <a:srgbClr val="0070C0"/>
                </a:solidFill>
              </a:rPr>
              <a:t>ALL </a:t>
            </a:r>
            <a:r>
              <a:rPr lang="en-US" b="1" dirty="0">
                <a:solidFill>
                  <a:srgbClr val="0070C0"/>
                </a:solidFill>
              </a:rPr>
              <a:t>computer representations </a:t>
            </a:r>
            <a:br>
              <a:rPr lang="en-US" b="1" dirty="0">
                <a:solidFill>
                  <a:srgbClr val="0070C0"/>
                </a:solidFill>
              </a:rPr>
            </a:br>
            <a:r>
              <a:rPr lang="en-US" b="1" dirty="0">
                <a:solidFill>
                  <a:srgbClr val="0070C0"/>
                </a:solidFill>
              </a:rPr>
              <a:t>are based on bits.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02442" cy="365125"/>
          </a:xfrm>
        </p:spPr>
        <p:txBody>
          <a:bodyPr/>
          <a:lstStyle/>
          <a:p>
            <a:r>
              <a:rPr lang="en-US" dirty="0" smtClean="0"/>
              <a:t>© 2016-2017 Steven S. </a:t>
            </a:r>
            <a:r>
              <a:rPr lang="en-US" dirty="0" err="1" smtClean="0"/>
              <a:t>Lumetta</a:t>
            </a:r>
            <a:r>
              <a:rPr lang="en-US" dirty="0" smtClean="0"/>
              <a:t>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slide </a:t>
            </a:r>
            <a:fld id="{949970F0-D61B-4214-A65D-FD869E0D8E7F}" type="slidenum">
              <a:rPr lang="en-US" smtClean="0">
                <a:solidFill>
                  <a:schemeClr val="tx1"/>
                </a:solidFill>
              </a:rPr>
              <a:pPr/>
              <a:t>14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84467" y="1638624"/>
            <a:ext cx="715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sz="2800" b="1" baseline="-25000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endParaRPr lang="en-US" b="1" baseline="-25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730153" y="4999502"/>
            <a:ext cx="6238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0V</a:t>
            </a:r>
            <a:endParaRPr 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7413568" y="1897247"/>
            <a:ext cx="895546" cy="766440"/>
            <a:chOff x="7413568" y="1897247"/>
            <a:chExt cx="895546" cy="766440"/>
          </a:xfrm>
        </p:grpSpPr>
        <p:cxnSp>
          <p:nvCxnSpPr>
            <p:cNvPr id="23" name="Straight Connector 22"/>
            <p:cNvCxnSpPr/>
            <p:nvPr/>
          </p:nvCxnSpPr>
          <p:spPr>
            <a:xfrm>
              <a:off x="7413568" y="1897247"/>
              <a:ext cx="895546" cy="0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H="1" flipV="1">
              <a:off x="7856372" y="1897248"/>
              <a:ext cx="9939" cy="766439"/>
            </a:xfrm>
            <a:prstGeom prst="line">
              <a:avLst/>
            </a:prstGeom>
            <a:ln w="127000" cap="rnd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 flipV="1">
            <a:off x="7408599" y="4494673"/>
            <a:ext cx="895546" cy="766440"/>
            <a:chOff x="7413568" y="1897247"/>
            <a:chExt cx="895546" cy="76644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7413568" y="1897247"/>
              <a:ext cx="895546" cy="0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7856372" y="1897248"/>
              <a:ext cx="9939" cy="766439"/>
            </a:xfrm>
            <a:prstGeom prst="line">
              <a:avLst/>
            </a:prstGeom>
            <a:ln w="1270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" name="Straight Connector 28"/>
          <p:cNvCxnSpPr/>
          <p:nvPr/>
        </p:nvCxnSpPr>
        <p:spPr>
          <a:xfrm>
            <a:off x="7861341" y="2663687"/>
            <a:ext cx="0" cy="1830986"/>
          </a:xfrm>
          <a:prstGeom prst="line">
            <a:avLst/>
          </a:prstGeom>
          <a:ln w="127000">
            <a:gradFill>
              <a:gsLst>
                <a:gs pos="0">
                  <a:srgbClr val="FF0000"/>
                </a:gs>
                <a:gs pos="100000">
                  <a:schemeClr val="tx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93992" y="1996771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893992" y="4578336"/>
            <a:ext cx="4619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7817208" y="2722816"/>
            <a:ext cx="615553" cy="173541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b="1" dirty="0" smtClean="0"/>
              <a:t>(voltage)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29970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Question for You: How Many Bits do We Need?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How many bits do we need to represent a whole number in the range…</a:t>
            </a:r>
          </a:p>
          <a:p>
            <a:endParaRPr lang="en-US" sz="1200" dirty="0" smtClean="0"/>
          </a:p>
          <a:p>
            <a:pPr lvl="1"/>
            <a:r>
              <a:rPr lang="en-US" dirty="0" smtClean="0"/>
              <a:t>from </a:t>
            </a:r>
            <a:r>
              <a:rPr lang="en-US" b="1" dirty="0" smtClean="0">
                <a:solidFill>
                  <a:srgbClr val="00B050"/>
                </a:solidFill>
              </a:rPr>
              <a:t>0 to 31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32 different integers</a:t>
            </a:r>
          </a:p>
          <a:p>
            <a:pPr lvl="2"/>
            <a:r>
              <a:rPr lang="en-US" dirty="0" smtClean="0"/>
              <a:t>so </a:t>
            </a:r>
            <a:r>
              <a:rPr lang="en-US" b="1" dirty="0" smtClean="0">
                <a:solidFill>
                  <a:srgbClr val="0070C0"/>
                </a:solidFill>
              </a:rPr>
              <a:t>we need 5 bits </a:t>
            </a:r>
            <a:r>
              <a:rPr lang="en-US" dirty="0" smtClean="0"/>
              <a:t>(2</a:t>
            </a:r>
            <a:r>
              <a:rPr lang="en-US" baseline="30000" dirty="0" smtClean="0"/>
              <a:t>5</a:t>
            </a:r>
            <a:r>
              <a:rPr lang="en-US" dirty="0" smtClean="0"/>
              <a:t> = 32 bit patterns)</a:t>
            </a:r>
          </a:p>
          <a:p>
            <a:pPr lvl="2"/>
            <a:endParaRPr lang="en-US" sz="1200" dirty="0" smtClean="0"/>
          </a:p>
          <a:p>
            <a:pPr lvl="1"/>
            <a:r>
              <a:rPr lang="en-US" dirty="0" smtClean="0"/>
              <a:t>from </a:t>
            </a:r>
            <a:r>
              <a:rPr lang="en-US" b="1" dirty="0" smtClean="0">
                <a:solidFill>
                  <a:srgbClr val="00B050"/>
                </a:solidFill>
              </a:rPr>
              <a:t>0 to 100</a:t>
            </a:r>
            <a:r>
              <a:rPr lang="en-US" dirty="0" smtClean="0"/>
              <a:t>?</a:t>
            </a:r>
          </a:p>
          <a:p>
            <a:pPr lvl="2"/>
            <a:r>
              <a:rPr lang="en-US" dirty="0" smtClean="0"/>
              <a:t>101 different integers</a:t>
            </a:r>
          </a:p>
          <a:p>
            <a:pPr lvl="2"/>
            <a:r>
              <a:rPr lang="en-US" dirty="0" smtClean="0"/>
              <a:t>so </a:t>
            </a:r>
            <a:r>
              <a:rPr lang="en-US" b="1" dirty="0" smtClean="0">
                <a:solidFill>
                  <a:srgbClr val="0070C0"/>
                </a:solidFill>
              </a:rPr>
              <a:t>we need 7 bits </a:t>
            </a:r>
            <a:r>
              <a:rPr lang="en-US" dirty="0" smtClean="0"/>
              <a:t>(2</a:t>
            </a:r>
            <a:r>
              <a:rPr lang="en-US" baseline="30000" dirty="0" smtClean="0"/>
              <a:t>7</a:t>
            </a:r>
            <a:r>
              <a:rPr lang="en-US" dirty="0" smtClean="0"/>
              <a:t> = 128 bit patterns)</a:t>
            </a:r>
          </a:p>
          <a:p>
            <a:pPr marL="0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endParaRPr lang="en-US" b="1" dirty="0" smtClean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02442" cy="365125"/>
          </a:xfrm>
        </p:spPr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slide </a:t>
            </a:r>
            <a:fld id="{949970F0-D61B-4214-A65D-FD869E0D8E7F}" type="slidenum">
              <a:rPr lang="en-US" smtClean="0">
                <a:solidFill>
                  <a:schemeClr val="tx1"/>
                </a:solidFill>
              </a:rPr>
              <a:pPr/>
              <a:t>15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84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Need One Bit Pattern for Each Possible Thing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Trick question: How many bits do we need </a:t>
            </a:r>
            <a:br>
              <a:rPr lang="en-US" dirty="0" smtClean="0"/>
            </a:br>
            <a:r>
              <a:rPr lang="en-US" dirty="0" smtClean="0"/>
              <a:t>to represent two books?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The Collected Works of Shakespeare</a:t>
            </a:r>
          </a:p>
          <a:p>
            <a:pPr lvl="1"/>
            <a:r>
              <a:rPr lang="en-US" b="1" dirty="0" smtClean="0">
                <a:solidFill>
                  <a:srgbClr val="00B050"/>
                </a:solidFill>
              </a:rPr>
              <a:t>Our textbook by </a:t>
            </a:r>
            <a:r>
              <a:rPr lang="en-US" b="1" dirty="0" err="1" smtClean="0">
                <a:solidFill>
                  <a:srgbClr val="00B050"/>
                </a:solidFill>
              </a:rPr>
              <a:t>Patt</a:t>
            </a:r>
            <a:r>
              <a:rPr lang="en-US" b="1" dirty="0" smtClean="0">
                <a:solidFill>
                  <a:srgbClr val="00B050"/>
                </a:solidFill>
              </a:rPr>
              <a:t> &amp; Patel</a:t>
            </a:r>
          </a:p>
          <a:p>
            <a:pPr lvl="1"/>
            <a:endParaRPr lang="en-US" sz="1200" dirty="0" smtClean="0"/>
          </a:p>
          <a:p>
            <a:pPr lvl="2"/>
            <a:r>
              <a:rPr lang="en-US" dirty="0" smtClean="0"/>
              <a:t>2 </a:t>
            </a:r>
            <a:r>
              <a:rPr lang="en-US" dirty="0"/>
              <a:t>different </a:t>
            </a:r>
            <a:r>
              <a:rPr lang="en-US" dirty="0" smtClean="0"/>
              <a:t>books</a:t>
            </a:r>
            <a:endParaRPr lang="en-US" dirty="0"/>
          </a:p>
          <a:p>
            <a:pPr lvl="2"/>
            <a:r>
              <a:rPr lang="en-US" dirty="0"/>
              <a:t>so </a:t>
            </a:r>
            <a:r>
              <a:rPr lang="en-US" b="1" dirty="0">
                <a:solidFill>
                  <a:srgbClr val="0070C0"/>
                </a:solidFill>
              </a:rPr>
              <a:t>we need </a:t>
            </a:r>
            <a:r>
              <a:rPr lang="en-US" b="1" dirty="0" smtClean="0">
                <a:solidFill>
                  <a:srgbClr val="0070C0"/>
                </a:solidFill>
              </a:rPr>
              <a:t>only 1 bit! </a:t>
            </a:r>
            <a:r>
              <a:rPr lang="en-US" dirty="0"/>
              <a:t>(</a:t>
            </a:r>
            <a:r>
              <a:rPr lang="en-US" dirty="0" smtClean="0"/>
              <a:t>2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2 </a:t>
            </a:r>
            <a:r>
              <a:rPr lang="en-US" dirty="0"/>
              <a:t>bit </a:t>
            </a:r>
            <a:r>
              <a:rPr lang="en-US" dirty="0" smtClean="0"/>
              <a:t>patterns)</a:t>
            </a:r>
          </a:p>
          <a:p>
            <a:pPr lvl="2"/>
            <a:endParaRPr lang="en-US" sz="1200" dirty="0" smtClean="0"/>
          </a:p>
          <a:p>
            <a:r>
              <a:rPr lang="en-US" dirty="0" smtClean="0"/>
              <a:t>What matters is the </a:t>
            </a:r>
            <a:r>
              <a:rPr lang="en-US" b="1" dirty="0" smtClean="0">
                <a:solidFill>
                  <a:srgbClr val="0070C0"/>
                </a:solidFill>
              </a:rPr>
              <a:t>number of things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not what those things are.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02442" cy="365125"/>
          </a:xfrm>
        </p:spPr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slide </a:t>
            </a:r>
            <a:fld id="{949970F0-D61B-4214-A65D-FD869E0D8E7F}" type="slidenum">
              <a:rPr lang="en-US" smtClean="0">
                <a:solidFill>
                  <a:schemeClr val="tx1"/>
                </a:solidFill>
              </a:rPr>
              <a:pPr/>
              <a:t>16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0087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Many Bits Do We Need to Represent N Things?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7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 smtClean="0"/>
                  <a:t>Let’s test your understanding (and generalize)!</a:t>
                </a:r>
              </a:p>
              <a:p>
                <a:r>
                  <a:rPr lang="en-US" dirty="0" smtClean="0"/>
                  <a:t>How many bits do we need to represent…</a:t>
                </a:r>
              </a:p>
              <a:p>
                <a:endParaRPr lang="en-US" sz="1200" dirty="0" smtClean="0"/>
              </a:p>
              <a:p>
                <a:pPr lvl="1"/>
                <a:r>
                  <a:rPr lang="en-US" dirty="0" smtClean="0"/>
                  <a:t>a whole number from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1000 to 1100</a:t>
                </a:r>
                <a:r>
                  <a:rPr lang="en-US" dirty="0" smtClean="0"/>
                  <a:t>?</a:t>
                </a:r>
              </a:p>
              <a:p>
                <a:pPr marL="384048" lvl="2" indent="0">
                  <a:buNone/>
                </a:pPr>
                <a:r>
                  <a:rPr lang="en-US" dirty="0" smtClean="0"/>
                  <a:t>101 different integers, so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7 bits </a:t>
                </a:r>
                <a:r>
                  <a:rPr lang="en-US" dirty="0" smtClean="0"/>
                  <a:t>(2</a:t>
                </a:r>
                <a:r>
                  <a:rPr lang="en-US" baseline="30000" dirty="0" smtClean="0"/>
                  <a:t>7</a:t>
                </a:r>
                <a:r>
                  <a:rPr lang="en-US" dirty="0" smtClean="0"/>
                  <a:t> = 128)</a:t>
                </a:r>
                <a:endParaRPr lang="en-US" sz="1200" dirty="0" smtClean="0"/>
              </a:p>
              <a:p>
                <a:pPr lvl="1"/>
                <a:r>
                  <a:rPr lang="en-US" dirty="0" smtClean="0"/>
                  <a:t>one of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199 flavors of ice cream</a:t>
                </a:r>
                <a:r>
                  <a:rPr lang="en-US" dirty="0" smtClean="0"/>
                  <a:t>?</a:t>
                </a:r>
              </a:p>
              <a:p>
                <a:pPr marL="384048" lvl="2" indent="0">
                  <a:buNone/>
                </a:pPr>
                <a:r>
                  <a:rPr lang="en-US" dirty="0" smtClean="0"/>
                  <a:t>199 different flavors, so </a:t>
                </a:r>
                <a:r>
                  <a:rPr lang="en-US" b="1" dirty="0" smtClean="0">
                    <a:solidFill>
                      <a:srgbClr val="0070C0"/>
                    </a:solidFill>
                  </a:rPr>
                  <a:t>8 bits </a:t>
                </a:r>
                <a:r>
                  <a:rPr lang="en-US" dirty="0" smtClean="0"/>
                  <a:t>(2</a:t>
                </a:r>
                <a:r>
                  <a:rPr lang="en-US" baseline="30000" dirty="0"/>
                  <a:t>8</a:t>
                </a:r>
                <a:r>
                  <a:rPr lang="en-US" dirty="0" smtClean="0"/>
                  <a:t> = 256)</a:t>
                </a:r>
                <a:endParaRPr lang="en-US" sz="1200" dirty="0" smtClean="0"/>
              </a:p>
              <a:p>
                <a:pPr lvl="1"/>
                <a:r>
                  <a:rPr lang="en-US" b="1" dirty="0" smtClean="0">
                    <a:solidFill>
                      <a:srgbClr val="00B050"/>
                    </a:solidFill>
                  </a:rPr>
                  <a:t>a living person</a:t>
                </a:r>
                <a:r>
                  <a:rPr lang="en-US" dirty="0" smtClean="0"/>
                  <a:t>?</a:t>
                </a:r>
              </a:p>
              <a:p>
                <a:pPr marL="384048" lvl="2" indent="0">
                  <a:buNone/>
                </a:pPr>
                <a:r>
                  <a:rPr lang="en-US" dirty="0" smtClean="0"/>
                  <a:t>7-8 </a:t>
                </a:r>
                <a:r>
                  <a:rPr lang="en-US" dirty="0"/>
                  <a:t>billion people, so </a:t>
                </a:r>
                <a:r>
                  <a:rPr lang="en-US" b="1" dirty="0">
                    <a:solidFill>
                      <a:srgbClr val="0070C0"/>
                    </a:solidFill>
                  </a:rPr>
                  <a:t>33 bits </a:t>
                </a:r>
                <a:r>
                  <a:rPr lang="en-US" dirty="0"/>
                  <a:t>(2</a:t>
                </a:r>
                <a:r>
                  <a:rPr lang="en-US" baseline="30000" dirty="0"/>
                  <a:t>33</a:t>
                </a:r>
                <a:r>
                  <a:rPr lang="en-US" dirty="0"/>
                  <a:t> &gt; 8 billion</a:t>
                </a:r>
                <a:r>
                  <a:rPr lang="en-US" dirty="0" smtClean="0"/>
                  <a:t>)</a:t>
                </a:r>
                <a:endParaRPr lang="en-US" dirty="0"/>
              </a:p>
              <a:p>
                <a:pPr lvl="1"/>
                <a:r>
                  <a:rPr lang="en-US" b="1" dirty="0" smtClean="0">
                    <a:solidFill>
                      <a:srgbClr val="00B050"/>
                    </a:solidFill>
                  </a:rPr>
                  <a:t>N things</a:t>
                </a:r>
                <a:r>
                  <a:rPr lang="en-US" dirty="0" smtClean="0"/>
                  <a:t>?</a:t>
                </a:r>
              </a:p>
              <a:p>
                <a:pPr marL="384048" lvl="2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b="1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𝐍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(ceiling / integer at least as large as </a:t>
                </a:r>
                <a:br>
                  <a:rPr lang="en-US" dirty="0" smtClean="0"/>
                </a:br>
                <a:r>
                  <a:rPr lang="en-US" dirty="0" smtClean="0"/>
                  <a:t>               log base 2 of </a:t>
                </a:r>
                <a:r>
                  <a:rPr lang="en-US" b="1" dirty="0" smtClean="0">
                    <a:solidFill>
                      <a:srgbClr val="00B050"/>
                    </a:solidFill>
                  </a:rPr>
                  <a:t>N</a:t>
                </a:r>
                <a:r>
                  <a:rPr lang="en-US" dirty="0" smtClean="0"/>
                  <a:t>)</a:t>
                </a:r>
                <a:endParaRPr lang="en-US" b="1" dirty="0" smtClean="0"/>
              </a:p>
            </p:txBody>
          </p:sp>
        </mc:Choice>
        <mc:Fallback xmlns="">
          <p:sp>
            <p:nvSpPr>
              <p:cNvPr id="18" name="Content Placeholder 1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408" t="-4023" b="-28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02442" cy="365125"/>
          </a:xfrm>
        </p:spPr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slide </a:t>
            </a:r>
            <a:fld id="{949970F0-D61B-4214-A65D-FD869E0D8E7F}" type="slidenum">
              <a:rPr lang="en-US" smtClean="0">
                <a:solidFill>
                  <a:schemeClr val="tx1"/>
                </a:solidFill>
              </a:rPr>
              <a:pPr/>
              <a:t>17</a:t>
            </a:fld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320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sz="2800" dirty="0" smtClean="0"/>
              <a:t>University of Illinois at Urbana-Champaign</a:t>
            </a:r>
            <a:br>
              <a:rPr lang="en-US" sz="2800" dirty="0" smtClean="0"/>
            </a:br>
            <a:r>
              <a:rPr lang="en-US" sz="2800" dirty="0" smtClean="0"/>
              <a:t>Dept. of Electrical and Computer Engineering</a:t>
            </a:r>
            <a:br>
              <a:rPr lang="en-US" sz="2800" dirty="0" smtClean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 smtClean="0"/>
              <a:t>ECE 120: Introduction to Computing</a:t>
            </a:r>
            <a:endParaRPr lang="en-US"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70C0"/>
                </a:solidFill>
              </a:rPr>
              <a:t>The Unsigned Representation</a:t>
            </a:r>
            <a:endParaRPr lang="en-US" sz="2800" dirty="0">
              <a:solidFill>
                <a:srgbClr val="0070C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/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7A1E67A6-F3B4-42F5-9080-BEEF8C889EA2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81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Can Represent Anything with Bits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/>
          <a:p>
            <a:r>
              <a:rPr lang="en-US" dirty="0" smtClean="0"/>
              <a:t>Recall: All information in a computer is </a:t>
            </a:r>
            <a:r>
              <a:rPr lang="en-US" b="1" dirty="0" smtClean="0">
                <a:solidFill>
                  <a:srgbClr val="0070C0"/>
                </a:solidFill>
              </a:rPr>
              <a:t>represented with bits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represent anything with bits.*</a:t>
            </a:r>
          </a:p>
          <a:p>
            <a:pPr>
              <a:tabLst>
                <a:tab pos="2970213" algn="l"/>
              </a:tabLst>
            </a:pPr>
            <a:r>
              <a:rPr lang="en-US" dirty="0" smtClean="0"/>
              <a:t>useful examples:	integers</a:t>
            </a:r>
            <a:br>
              <a:rPr lang="en-US" dirty="0" smtClean="0"/>
            </a:br>
            <a:r>
              <a:rPr lang="en-US" dirty="0" smtClean="0"/>
              <a:t>	real numbers</a:t>
            </a:r>
            <a:br>
              <a:rPr lang="en-US" dirty="0" smtClean="0"/>
            </a:br>
            <a:r>
              <a:rPr lang="en-US" dirty="0" smtClean="0"/>
              <a:t>	human language characters</a:t>
            </a:r>
            <a:br>
              <a:rPr lang="en-US" dirty="0" smtClean="0"/>
            </a:br>
            <a:r>
              <a:rPr lang="en-US" dirty="0" smtClean="0"/>
              <a:t>                           (alphabet, digits, punctuation)</a:t>
            </a:r>
            <a:endParaRPr lang="en-US" dirty="0"/>
          </a:p>
          <a:p>
            <a:pPr>
              <a:tabLst>
                <a:tab pos="2970213" algn="l"/>
              </a:tabLst>
            </a:pPr>
            <a:r>
              <a:rPr lang="en-US" dirty="0" smtClean="0"/>
              <a:t>Important: </a:t>
            </a:r>
            <a:r>
              <a:rPr lang="en-US" b="1" dirty="0" smtClean="0">
                <a:solidFill>
                  <a:srgbClr val="0070C0"/>
                </a:solidFill>
              </a:rPr>
              <a:t>Computers do not “know” the meaning of the bits!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56104" y="5802037"/>
            <a:ext cx="7072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* A 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computer only stores a finite number of bits, of course</a:t>
            </a:r>
            <a:r>
              <a:rPr lang="en-US" sz="2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!</a:t>
            </a:r>
            <a:endParaRPr lang="en-US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108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Today’s Random Topic: History!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MIT students created the Big Screw Award, which is given to “whoever [sic] has screwed over the most students over the past year.” </a:t>
            </a:r>
          </a:p>
          <a:p>
            <a:r>
              <a:rPr lang="en-US" dirty="0" smtClean="0"/>
              <a:t>One professor taught in French to win it.</a:t>
            </a:r>
          </a:p>
          <a:p>
            <a:r>
              <a:rPr lang="en-US" dirty="0" smtClean="0"/>
              <a:t>The rest of my lectures will use this code: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Good luck!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275" y="4312209"/>
            <a:ext cx="7262427" cy="1452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0497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We Decide What to Represent?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/>
          <a:p>
            <a:r>
              <a:rPr lang="en-US" dirty="0" smtClean="0"/>
              <a:t>Let’s think about integer (whole number) representations.</a:t>
            </a:r>
          </a:p>
          <a:p>
            <a:endParaRPr lang="en-US" dirty="0" smtClean="0"/>
          </a:p>
          <a:p>
            <a:r>
              <a:rPr lang="en-US" b="1" dirty="0" smtClean="0">
                <a:solidFill>
                  <a:srgbClr val="0070C0"/>
                </a:solidFill>
              </a:rPr>
              <a:t>What numbers should we represent?</a:t>
            </a:r>
          </a:p>
          <a:p>
            <a:pPr lvl="1"/>
            <a:r>
              <a:rPr lang="en-US" dirty="0" smtClean="0"/>
              <a:t>Some random set?</a:t>
            </a:r>
          </a:p>
          <a:p>
            <a:pPr lvl="1"/>
            <a:r>
              <a:rPr lang="en-US" dirty="0" smtClean="0"/>
              <a:t>Everyone in our class’ favorite number</a:t>
            </a:r>
            <a:br>
              <a:rPr lang="en-US" dirty="0" smtClean="0"/>
            </a:br>
            <a:r>
              <a:rPr lang="en-US" dirty="0" smtClean="0"/>
              <a:t>(mine is 42!)?</a:t>
            </a:r>
            <a:endParaRPr lang="en-US" b="1" dirty="0"/>
          </a:p>
          <a:p>
            <a:pPr lvl="1"/>
            <a:r>
              <a:rPr lang="en-US" dirty="0" smtClean="0"/>
              <a:t>A contiguous set starting with 0?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92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Does the Representation Matter?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/>
          <a:p>
            <a:r>
              <a:rPr lang="en-US" dirty="0" smtClean="0"/>
              <a:t>We want computers to do arithmetic.</a:t>
            </a:r>
          </a:p>
          <a:p>
            <a:r>
              <a:rPr lang="en-US" dirty="0" smtClean="0"/>
              <a:t>How does a representation affect arithmetic</a:t>
            </a:r>
            <a:r>
              <a:rPr lang="en-US" dirty="0"/>
              <a:t>?</a:t>
            </a:r>
            <a:endParaRPr lang="en-US" dirty="0" smtClean="0"/>
          </a:p>
          <a:p>
            <a:pPr lvl="1"/>
            <a:r>
              <a:rPr lang="en-US" dirty="0" smtClean="0"/>
              <a:t>Imagine that we represent numbers in the range </a:t>
            </a:r>
            <a:r>
              <a:rPr lang="en-US" b="1" dirty="0" smtClean="0">
                <a:solidFill>
                  <a:srgbClr val="00B050"/>
                </a:solidFill>
              </a:rPr>
              <a:t>[100, 131]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lvl="1"/>
            <a:r>
              <a:rPr lang="en-US" dirty="0" smtClean="0"/>
              <a:t>We need </a:t>
            </a:r>
            <a:r>
              <a:rPr lang="en-US" b="1" dirty="0" smtClean="0">
                <a:solidFill>
                  <a:srgbClr val="00B050"/>
                </a:solidFill>
              </a:rPr>
              <a:t>5 bits </a:t>
            </a:r>
            <a:r>
              <a:rPr lang="en-US" dirty="0" smtClean="0"/>
              <a:t>(32 different numbers).</a:t>
            </a:r>
          </a:p>
          <a:p>
            <a:pPr lvl="1"/>
            <a:r>
              <a:rPr lang="en-US" dirty="0" smtClean="0"/>
              <a:t>What happens if we add two numbers?</a:t>
            </a:r>
            <a:endParaRPr lang="en-US" dirty="0"/>
          </a:p>
          <a:p>
            <a:pPr lvl="1"/>
            <a:r>
              <a:rPr lang="en-US" dirty="0" smtClean="0"/>
              <a:t>Can we represent the sum using the same representation?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Choose a contiguous range including 0.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7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Human Representations are Good Choices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Let’s borrow a human representation,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base 2</a:t>
            </a:r>
            <a:r>
              <a:rPr lang="en-US" dirty="0" smtClean="0"/>
              <a:t> from mathematics.</a:t>
            </a:r>
          </a:p>
          <a:p>
            <a:pPr>
              <a:tabLst>
                <a:tab pos="2514600" algn="l"/>
              </a:tabLst>
            </a:pPr>
            <a:r>
              <a:rPr lang="en-US" dirty="0" smtClean="0"/>
              <a:t>For example,</a:t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 smtClean="0">
                <a:solidFill>
                  <a:schemeClr val="tx1"/>
                </a:solidFill>
              </a:rPr>
              <a:t>    17</a:t>
            </a:r>
            <a:r>
              <a:rPr lang="en-US" baseline="-25000" dirty="0" smtClean="0">
                <a:solidFill>
                  <a:schemeClr val="tx1"/>
                </a:solidFill>
              </a:rPr>
              <a:t>10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10001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br>
              <a:rPr lang="en-US" baseline="-25000" dirty="0" smtClean="0">
                <a:solidFill>
                  <a:schemeClr val="tx1"/>
                </a:solidFill>
              </a:rPr>
            </a:br>
            <a:r>
              <a:rPr lang="en-US" baseline="-25000" dirty="0" smtClean="0">
                <a:solidFill>
                  <a:schemeClr val="tx1"/>
                </a:solidFill>
              </a:rPr>
              <a:t/>
            </a:r>
            <a:br>
              <a:rPr lang="en-US" baseline="-25000" dirty="0" smtClean="0">
                <a:solidFill>
                  <a:schemeClr val="tx1"/>
                </a:solidFill>
              </a:rPr>
            </a:br>
            <a:r>
              <a:rPr lang="en-US" baseline="-25000" dirty="0" smtClean="0">
                <a:solidFill>
                  <a:schemeClr val="tx1"/>
                </a:solidFill>
              </a:rPr>
              <a:t>	      </a:t>
            </a:r>
            <a:r>
              <a:rPr lang="en-US" dirty="0" smtClean="0">
                <a:solidFill>
                  <a:schemeClr val="tx1"/>
                </a:solidFill>
              </a:rPr>
              <a:t>42</a:t>
            </a:r>
            <a:r>
              <a:rPr lang="en-US" baseline="-25000" dirty="0" smtClean="0">
                <a:solidFill>
                  <a:schemeClr val="tx1"/>
                </a:solidFill>
              </a:rPr>
              <a:t>10</a:t>
            </a:r>
            <a:r>
              <a:rPr lang="en-US" dirty="0" smtClean="0">
                <a:solidFill>
                  <a:schemeClr val="tx1"/>
                </a:solidFill>
              </a:rPr>
              <a:t> =           </a:t>
            </a:r>
            <a:r>
              <a:rPr lang="en-US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101010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>
                <a:solidFill>
                  <a:schemeClr val="tx1"/>
                </a:solidFill>
              </a:rPr>
              <a:t/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	1000</a:t>
            </a:r>
            <a:r>
              <a:rPr lang="en-US" baseline="-25000" dirty="0" smtClean="0">
                <a:solidFill>
                  <a:schemeClr val="tx1"/>
                </a:solidFill>
              </a:rPr>
              <a:t>10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1111101000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</a:p>
          <a:p>
            <a:r>
              <a:rPr lang="en-US" dirty="0" smtClean="0"/>
              <a:t>The subscripts indicate the base.</a:t>
            </a:r>
          </a:p>
          <a:p>
            <a:r>
              <a:rPr lang="en-US" dirty="0" smtClean="0"/>
              <a:t>But computers have no “blank” bits!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4572002" y="2704161"/>
            <a:ext cx="1093510" cy="1093510"/>
            <a:chOff x="6161850" y="2545134"/>
            <a:chExt cx="457200" cy="457200"/>
          </a:xfrm>
        </p:grpSpPr>
        <p:sp>
          <p:nvSpPr>
            <p:cNvPr id="3" name="Oval 2"/>
            <p:cNvSpPr/>
            <p:nvPr/>
          </p:nvSpPr>
          <p:spPr>
            <a:xfrm>
              <a:off x="6161850" y="2545134"/>
              <a:ext cx="457200" cy="4572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" name="Straight Connector 6"/>
            <p:cNvCxnSpPr>
              <a:stCxn id="3" idx="7"/>
              <a:endCxn id="3" idx="3"/>
            </p:cNvCxnSpPr>
            <p:nvPr/>
          </p:nvCxnSpPr>
          <p:spPr>
            <a:xfrm flipH="1">
              <a:off x="6228805" y="2612089"/>
              <a:ext cx="323290" cy="32329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629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The Unsigned Representation: Base 2 with Leading 0s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/>
          <a:p>
            <a:r>
              <a:rPr lang="en-US" dirty="0" smtClean="0"/>
              <a:t>Use leading 0s to fix the number of bits (to 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Result: the </a:t>
            </a:r>
            <a:r>
              <a:rPr lang="en-US" b="1" dirty="0" smtClean="0">
                <a:solidFill>
                  <a:srgbClr val="0070C0"/>
                </a:solidFill>
              </a:rPr>
              <a:t>N-bit unsigned representation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Using the 8-bit unsigned representation,</a:t>
            </a:r>
            <a:br>
              <a:rPr lang="en-US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	    </a:t>
            </a:r>
            <a:r>
              <a:rPr lang="en-US" dirty="0">
                <a:solidFill>
                  <a:schemeClr val="tx1"/>
                </a:solidFill>
              </a:rPr>
              <a:t>17</a:t>
            </a:r>
            <a:r>
              <a:rPr lang="en-US" baseline="-25000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 = 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00010001</a:t>
            </a:r>
            <a:r>
              <a:rPr lang="en-US" baseline="-25000" dirty="0">
                <a:solidFill>
                  <a:schemeClr val="tx1"/>
                </a:solidFill>
              </a:rPr>
              <a:t/>
            </a:r>
            <a:br>
              <a:rPr lang="en-US" baseline="-25000" dirty="0">
                <a:solidFill>
                  <a:schemeClr val="tx1"/>
                </a:solidFill>
              </a:rPr>
            </a:br>
            <a:r>
              <a:rPr lang="en-US" baseline="-25000" dirty="0">
                <a:solidFill>
                  <a:schemeClr val="tx1"/>
                </a:solidFill>
              </a:rPr>
              <a:t/>
            </a:r>
            <a:br>
              <a:rPr lang="en-US" baseline="-25000" dirty="0">
                <a:solidFill>
                  <a:schemeClr val="tx1"/>
                </a:solidFill>
              </a:rPr>
            </a:br>
            <a:r>
              <a:rPr lang="en-US" baseline="-25000" dirty="0">
                <a:solidFill>
                  <a:schemeClr val="tx1"/>
                </a:solidFill>
              </a:rPr>
              <a:t>	      </a:t>
            </a:r>
            <a:r>
              <a:rPr lang="en-US" dirty="0">
                <a:solidFill>
                  <a:schemeClr val="tx1"/>
                </a:solidFill>
              </a:rPr>
              <a:t>42</a:t>
            </a:r>
            <a:r>
              <a:rPr lang="en-US" baseline="-25000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 =      </a:t>
            </a:r>
            <a:r>
              <a:rPr lang="en-US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00101010</a:t>
            </a:r>
            <a:r>
              <a:rPr lang="en-US" dirty="0">
                <a:solidFill>
                  <a:schemeClr val="tx1"/>
                </a:solidFill>
              </a:rPr>
              <a:t/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	1000</a:t>
            </a:r>
            <a:r>
              <a:rPr lang="en-US" baseline="-25000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=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194304" y="4962144"/>
            <a:ext cx="44871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 be represented!</a:t>
            </a:r>
            <a:endParaRPr lang="en-US" sz="3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8927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the Unsigned Representation Represent?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/>
          <a:p>
            <a:r>
              <a:rPr lang="en-US" dirty="0" smtClean="0"/>
              <a:t>What range of integers can be represented with the </a:t>
            </a:r>
            <a:r>
              <a:rPr lang="en-US" b="1" i="1" dirty="0" smtClean="0">
                <a:solidFill>
                  <a:srgbClr val="00B050"/>
                </a:solidFill>
              </a:rPr>
              <a:t>N</a:t>
            </a:r>
            <a:r>
              <a:rPr lang="en-US" b="1" dirty="0" smtClean="0">
                <a:solidFill>
                  <a:srgbClr val="00B050"/>
                </a:solidFill>
              </a:rPr>
              <a:t>-bit unsigned representation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smallest value… all 0s</a:t>
            </a:r>
          </a:p>
          <a:p>
            <a:pPr lvl="1"/>
            <a:r>
              <a:rPr lang="en-US" dirty="0" smtClean="0"/>
              <a:t>largest value … all 1s</a:t>
            </a:r>
          </a:p>
          <a:p>
            <a:endParaRPr lang="en-US" dirty="0"/>
          </a:p>
          <a:p>
            <a:r>
              <a:rPr lang="en-US" dirty="0" smtClean="0"/>
              <a:t>Note that </a:t>
            </a:r>
            <a:r>
              <a:rPr lang="en-US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100…000</a:t>
            </a:r>
            <a:r>
              <a:rPr lang="en-US" baseline="-25000" dirty="0" smtClean="0">
                <a:solidFill>
                  <a:schemeClr val="tx1"/>
                </a:solidFill>
              </a:rPr>
              <a:t>2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 0s after a 1) is 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The range is thus </a:t>
            </a:r>
            <a:r>
              <a:rPr lang="en-US" b="1" dirty="0" smtClean="0">
                <a:solidFill>
                  <a:srgbClr val="0070C0"/>
                </a:solidFill>
              </a:rPr>
              <a:t>[0, 2</a:t>
            </a:r>
            <a:r>
              <a:rPr lang="en-US" b="1" baseline="30000" dirty="0" smtClean="0">
                <a:solidFill>
                  <a:srgbClr val="0070C0"/>
                </a:solidFill>
              </a:rPr>
              <a:t>N</a:t>
            </a:r>
            <a:r>
              <a:rPr lang="en-US" b="1" i="1" baseline="30000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-  1]</a:t>
            </a:r>
            <a:r>
              <a:rPr lang="en-US" dirty="0" smtClean="0"/>
              <a:t>.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3717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a Polynomial to Convert to Decimal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How can we </a:t>
            </a:r>
            <a:r>
              <a:rPr lang="en-US" b="1" dirty="0" smtClean="0">
                <a:solidFill>
                  <a:srgbClr val="0070C0"/>
                </a:solidFill>
              </a:rPr>
              <a:t>calculate</a:t>
            </a:r>
            <a:r>
              <a:rPr lang="en-US" dirty="0" smtClean="0">
                <a:solidFill>
                  <a:srgbClr val="0070C0"/>
                </a:solidFill>
              </a:rPr>
              <a:t> </a:t>
            </a:r>
            <a:r>
              <a:rPr lang="en-US" b="1" dirty="0" smtClean="0">
                <a:solidFill>
                  <a:srgbClr val="0070C0"/>
                </a:solidFill>
              </a:rPr>
              <a:t>the decimal number represented by a bit pattern </a:t>
            </a:r>
            <a:r>
              <a:rPr lang="en-US" dirty="0" smtClean="0"/>
              <a:t>in an unsigned representation?</a:t>
            </a:r>
          </a:p>
          <a:p>
            <a:r>
              <a:rPr lang="en-US" dirty="0" smtClean="0"/>
              <a:t>Remember the place values.</a:t>
            </a:r>
          </a:p>
          <a:p>
            <a:r>
              <a:rPr lang="en-US" dirty="0" smtClean="0"/>
              <a:t>Let’s name the bits of the bit pattern:</a:t>
            </a:r>
          </a:p>
          <a:p>
            <a:pPr algn="ctr"/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 a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 a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 a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a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 a</a:t>
            </a:r>
            <a:r>
              <a:rPr lang="en-US" b="1" baseline="-25000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dirty="0" smtClean="0"/>
              <a:t>Multiply each bit by its place value, then sum: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b="1" baseline="-25000" dirty="0">
                <a:solidFill>
                  <a:srgbClr val="00B050"/>
                </a:solidFill>
              </a:rPr>
              <a:t>5</a:t>
            </a:r>
            <a:r>
              <a:rPr lang="en-US" b="1" dirty="0">
                <a:solidFill>
                  <a:srgbClr val="00B050"/>
                </a:solidFill>
              </a:rPr>
              <a:t>32 + a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lang="en-US" b="1" dirty="0">
                <a:solidFill>
                  <a:srgbClr val="00B050"/>
                </a:solidFill>
              </a:rPr>
              <a:t>16 + a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8 + a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4 + a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2 + a</a:t>
            </a:r>
            <a:r>
              <a:rPr lang="en-US" b="1" baseline="-25000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B050"/>
                </a:solidFill>
              </a:rPr>
              <a:t>1</a:t>
            </a:r>
            <a:endParaRPr lang="en-US" b="1" baseline="-25000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00B050"/>
                </a:solidFill>
              </a:rPr>
              <a:t>= a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0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0</a:t>
            </a:r>
            <a:endParaRPr lang="en-US" b="1" baseline="-25000" dirty="0">
              <a:solidFill>
                <a:srgbClr val="00B050"/>
              </a:solidFill>
            </a:endParaRPr>
          </a:p>
          <a:p>
            <a:pPr marL="0" indent="0" algn="ctr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35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about Converting from Decimal?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/>
          <a:p>
            <a:r>
              <a:rPr lang="en-US" dirty="0" smtClean="0"/>
              <a:t>What about finding the bit pattern that represents a decimal number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r>
              <a:rPr lang="en-US" dirty="0" smtClean="0"/>
              <a:t> using an unsigned representation?</a:t>
            </a:r>
          </a:p>
          <a:p>
            <a:r>
              <a:rPr lang="en-US" dirty="0" smtClean="0"/>
              <a:t>Seem harder?</a:t>
            </a:r>
          </a:p>
          <a:p>
            <a:r>
              <a:rPr lang="en-US" dirty="0" smtClean="0"/>
              <a:t>Again, name our bits </a:t>
            </a:r>
            <a:r>
              <a:rPr lang="en-US" b="1" dirty="0" err="1" smtClean="0">
                <a:solidFill>
                  <a:srgbClr val="00B050"/>
                </a:solidFill>
              </a:rPr>
              <a:t>a</a:t>
            </a:r>
            <a:r>
              <a:rPr lang="en-US" b="1" baseline="-25000" dirty="0" err="1" smtClean="0">
                <a:solidFill>
                  <a:srgbClr val="00B050"/>
                </a:solidFill>
              </a:rPr>
              <a:t>i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</a:t>
            </a:r>
            <a:r>
              <a:rPr lang="en-US" dirty="0"/>
              <a:t>the unsigned representation, every bit pattern represents a different number.</a:t>
            </a:r>
          </a:p>
          <a:p>
            <a:r>
              <a:rPr lang="en-US" dirty="0" smtClean="0"/>
              <a:t>Thus the </a:t>
            </a:r>
            <a:r>
              <a:rPr lang="en-US" b="1" dirty="0" err="1">
                <a:solidFill>
                  <a:srgbClr val="00B050"/>
                </a:solidFill>
              </a:rPr>
              <a:t>a</a:t>
            </a:r>
            <a:r>
              <a:rPr lang="en-US" b="1" baseline="-25000" dirty="0" err="1">
                <a:solidFill>
                  <a:srgbClr val="00B050"/>
                </a:solidFill>
              </a:rPr>
              <a:t>i</a:t>
            </a:r>
            <a:r>
              <a:rPr lang="en-US" dirty="0" smtClean="0"/>
              <a:t> that represent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r>
              <a:rPr lang="en-US" dirty="0" smtClean="0"/>
              <a:t> are unique. </a:t>
            </a:r>
          </a:p>
          <a:p>
            <a:pPr marL="0" indent="0" algn="ctr">
              <a:buNone/>
            </a:pPr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71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the Same Polynomial to Convert from Decimal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/>
          <a:p>
            <a:r>
              <a:rPr lang="en-US" dirty="0" smtClean="0"/>
              <a:t>The decimal number is given by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D = a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a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baseline="30000" dirty="0">
                <a:solidFill>
                  <a:srgbClr val="00B050"/>
                </a:solidFill>
              </a:rPr>
              <a:t>4</a:t>
            </a:r>
            <a:r>
              <a:rPr lang="en-US" b="1" dirty="0">
                <a:solidFill>
                  <a:srgbClr val="00B050"/>
                </a:solidFill>
              </a:rPr>
              <a:t> + a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baseline="30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 + a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baseline="30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 + a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baseline="30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 + a</a:t>
            </a:r>
            <a:r>
              <a:rPr lang="en-US" b="1" baseline="-25000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baseline="30000" dirty="0">
                <a:solidFill>
                  <a:srgbClr val="00B050"/>
                </a:solidFill>
              </a:rPr>
              <a:t>0</a:t>
            </a:r>
            <a:endParaRPr lang="en-US" b="1" baseline="-25000" dirty="0">
              <a:solidFill>
                <a:srgbClr val="00B050"/>
              </a:solidFill>
            </a:endParaRPr>
          </a:p>
          <a:p>
            <a:r>
              <a:rPr lang="en-US" dirty="0" smtClean="0"/>
              <a:t>All terms in the sum except for the last are even (they are multiples of 2).</a:t>
            </a:r>
          </a:p>
          <a:p>
            <a:r>
              <a:rPr lang="en-US" dirty="0" smtClean="0"/>
              <a:t>So, if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r>
              <a:rPr lang="en-US" dirty="0" smtClean="0"/>
              <a:t> is odd,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0 </a:t>
            </a:r>
            <a:r>
              <a:rPr lang="en-US" b="1" dirty="0" smtClean="0">
                <a:solidFill>
                  <a:srgbClr val="00B050"/>
                </a:solidFill>
              </a:rPr>
              <a:t>= 1</a:t>
            </a:r>
            <a:r>
              <a:rPr lang="en-US" dirty="0" smtClean="0"/>
              <a:t>.</a:t>
            </a:r>
          </a:p>
          <a:p>
            <a:r>
              <a:rPr lang="en-US" dirty="0" smtClean="0"/>
              <a:t>And if </a:t>
            </a:r>
            <a:r>
              <a:rPr lang="en-US" b="1" dirty="0" smtClean="0">
                <a:solidFill>
                  <a:srgbClr val="00B050"/>
                </a:solidFill>
              </a:rPr>
              <a:t>D</a:t>
            </a:r>
            <a:r>
              <a:rPr lang="en-US" dirty="0" smtClean="0"/>
              <a:t> is even, 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b="1" baseline="-25000" dirty="0">
                <a:solidFill>
                  <a:srgbClr val="00B050"/>
                </a:solidFill>
              </a:rPr>
              <a:t>0 </a:t>
            </a:r>
            <a:r>
              <a:rPr lang="en-US" b="1" dirty="0">
                <a:solidFill>
                  <a:srgbClr val="00B050"/>
                </a:solidFill>
              </a:rPr>
              <a:t>= </a:t>
            </a:r>
            <a:r>
              <a:rPr lang="en-US" b="1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subtract out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0</a:t>
            </a:r>
            <a:r>
              <a:rPr lang="en-US" dirty="0" smtClean="0"/>
              <a:t>, divide by 2, and use the same reasoning until we run out of digits.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4568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the Unsigned Bit Pattern for D</a:t>
            </a:r>
            <a:r>
              <a:rPr lang="en-US" i="1" dirty="0" smtClean="0"/>
              <a:t> </a:t>
            </a:r>
            <a:r>
              <a:rPr lang="en-US" dirty="0" smtClean="0"/>
              <a:t>= 37.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37 = a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a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baseline="30000" dirty="0">
                <a:solidFill>
                  <a:srgbClr val="00B050"/>
                </a:solidFill>
              </a:rPr>
              <a:t>4</a:t>
            </a:r>
            <a:r>
              <a:rPr lang="en-US" b="1" dirty="0">
                <a:solidFill>
                  <a:srgbClr val="00B050"/>
                </a:solidFill>
              </a:rPr>
              <a:t> + a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baseline="30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 + a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baseline="30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 + a</a:t>
            </a:r>
            <a:r>
              <a:rPr lang="en-US" b="1" baseline="-25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baseline="30000" dirty="0">
                <a:solidFill>
                  <a:srgbClr val="00B050"/>
                </a:solidFill>
              </a:rPr>
              <a:t>1</a:t>
            </a:r>
            <a:r>
              <a:rPr lang="en-US" b="1" dirty="0">
                <a:solidFill>
                  <a:srgbClr val="00B050"/>
                </a:solidFill>
              </a:rPr>
              <a:t> + a</a:t>
            </a:r>
            <a:r>
              <a:rPr lang="en-US" b="1" baseline="-25000" dirty="0">
                <a:solidFill>
                  <a:srgbClr val="00B050"/>
                </a:solidFill>
              </a:rPr>
              <a:t>0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baseline="30000" dirty="0">
                <a:solidFill>
                  <a:srgbClr val="00B050"/>
                </a:solidFill>
              </a:rPr>
              <a:t>0</a:t>
            </a:r>
            <a:endParaRPr lang="en-US" b="1" baseline="-25000" dirty="0">
              <a:solidFill>
                <a:srgbClr val="00B050"/>
              </a:solidFill>
            </a:endParaRPr>
          </a:p>
          <a:p>
            <a:r>
              <a:rPr lang="en-US" dirty="0" smtClean="0"/>
              <a:t>37 is odd, so </a:t>
            </a:r>
            <a:r>
              <a:rPr lang="en-US" b="1" dirty="0" smtClean="0">
                <a:solidFill>
                  <a:srgbClr val="0070C0"/>
                </a:solidFill>
              </a:rPr>
              <a:t>a</a:t>
            </a:r>
            <a:r>
              <a:rPr lang="en-US" b="1" baseline="-25000" dirty="0" smtClean="0">
                <a:solidFill>
                  <a:srgbClr val="0070C0"/>
                </a:solidFill>
              </a:rPr>
              <a:t>0 </a:t>
            </a:r>
            <a:r>
              <a:rPr lang="en-US" b="1" dirty="0" smtClean="0">
                <a:solidFill>
                  <a:srgbClr val="0070C0"/>
                </a:solidFill>
              </a:rPr>
              <a:t>= 1</a:t>
            </a:r>
            <a:r>
              <a:rPr lang="en-US" dirty="0" smtClean="0"/>
              <a:t>.</a:t>
            </a:r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(37–1)/2 = (a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a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baseline="30000" dirty="0">
                <a:solidFill>
                  <a:srgbClr val="00B050"/>
                </a:solidFill>
              </a:rPr>
              <a:t>4</a:t>
            </a:r>
            <a:r>
              <a:rPr lang="en-US" b="1" dirty="0">
                <a:solidFill>
                  <a:srgbClr val="00B050"/>
                </a:solidFill>
              </a:rPr>
              <a:t> + a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baseline="30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 + a</a:t>
            </a:r>
            <a:r>
              <a:rPr lang="en-US" b="1" baseline="-25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baseline="30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 +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)/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18 = a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0</a:t>
            </a:r>
            <a:endParaRPr lang="en-US" b="1" dirty="0" smtClean="0">
              <a:solidFill>
                <a:srgbClr val="00B050"/>
              </a:solidFill>
            </a:endParaRPr>
          </a:p>
          <a:p>
            <a:r>
              <a:rPr lang="en-US" dirty="0" smtClean="0"/>
              <a:t>18 is even, so </a:t>
            </a:r>
            <a:r>
              <a:rPr lang="en-US" b="1" dirty="0" smtClean="0">
                <a:solidFill>
                  <a:srgbClr val="0070C0"/>
                </a:solidFill>
              </a:rPr>
              <a:t>a</a:t>
            </a:r>
            <a:r>
              <a:rPr lang="en-US" b="1" baseline="-25000" dirty="0" smtClean="0">
                <a:solidFill>
                  <a:srgbClr val="0070C0"/>
                </a:solidFill>
              </a:rPr>
              <a:t>1 </a:t>
            </a:r>
            <a:r>
              <a:rPr lang="en-US" b="1" dirty="0">
                <a:solidFill>
                  <a:srgbClr val="0070C0"/>
                </a:solidFill>
              </a:rPr>
              <a:t>= </a:t>
            </a:r>
            <a:r>
              <a:rPr lang="en-US" b="1" dirty="0" smtClean="0">
                <a:solidFill>
                  <a:srgbClr val="0070C0"/>
                </a:solidFill>
              </a:rPr>
              <a:t>0</a:t>
            </a:r>
            <a:r>
              <a:rPr lang="en-US" dirty="0" smtClean="0"/>
              <a:t>.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B050"/>
                </a:solidFill>
              </a:rPr>
              <a:t>(18 </a:t>
            </a:r>
            <a:r>
              <a:rPr lang="en-US" b="1" dirty="0">
                <a:solidFill>
                  <a:srgbClr val="00B050"/>
                </a:solidFill>
              </a:rPr>
              <a:t>– </a:t>
            </a:r>
            <a:r>
              <a:rPr lang="en-US" b="1" dirty="0" smtClean="0">
                <a:solidFill>
                  <a:srgbClr val="00B050"/>
                </a:solidFill>
              </a:rPr>
              <a:t>0)/2 </a:t>
            </a:r>
            <a:r>
              <a:rPr lang="en-US" b="1" dirty="0">
                <a:solidFill>
                  <a:srgbClr val="00B050"/>
                </a:solidFill>
              </a:rPr>
              <a:t>= </a:t>
            </a:r>
            <a:r>
              <a:rPr lang="en-US" b="1" dirty="0" smtClean="0">
                <a:solidFill>
                  <a:srgbClr val="00B050"/>
                </a:solidFill>
              </a:rPr>
              <a:t>(a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a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baseline="30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 + a</a:t>
            </a:r>
            <a:r>
              <a:rPr lang="en-US" b="1" baseline="-25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baseline="30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 +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)/</a:t>
            </a:r>
            <a:r>
              <a:rPr lang="en-US" b="1" dirty="0">
                <a:solidFill>
                  <a:srgbClr val="00B050"/>
                </a:solidFill>
              </a:rPr>
              <a:t>2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9 = a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0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889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the Unsigned Bit Pattern for D</a:t>
            </a:r>
            <a:r>
              <a:rPr lang="en-US" i="1" dirty="0" smtClean="0"/>
              <a:t> </a:t>
            </a:r>
            <a:r>
              <a:rPr lang="en-US" dirty="0" smtClean="0"/>
              <a:t>= 37.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9 = a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0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/>
              <a:t>9</a:t>
            </a:r>
            <a:r>
              <a:rPr lang="en-US" dirty="0" smtClean="0"/>
              <a:t> </a:t>
            </a:r>
            <a:r>
              <a:rPr lang="en-US" dirty="0"/>
              <a:t>is odd, so </a:t>
            </a:r>
            <a:r>
              <a:rPr lang="en-US" b="1" dirty="0" smtClean="0">
                <a:solidFill>
                  <a:srgbClr val="0070C0"/>
                </a:solidFill>
              </a:rPr>
              <a:t>a</a:t>
            </a:r>
            <a:r>
              <a:rPr lang="en-US" b="1" baseline="-25000" dirty="0" smtClean="0">
                <a:solidFill>
                  <a:srgbClr val="0070C0"/>
                </a:solidFill>
              </a:rPr>
              <a:t>2 </a:t>
            </a:r>
            <a:r>
              <a:rPr lang="en-US" b="1" dirty="0">
                <a:solidFill>
                  <a:srgbClr val="0070C0"/>
                </a:solidFill>
              </a:rPr>
              <a:t>= </a:t>
            </a:r>
            <a:r>
              <a:rPr lang="en-US" b="1" dirty="0" smtClean="0">
                <a:solidFill>
                  <a:srgbClr val="0070C0"/>
                </a:solidFill>
              </a:rPr>
              <a:t>1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>
                <a:solidFill>
                  <a:srgbClr val="00B050"/>
                </a:solidFill>
              </a:rPr>
              <a:t>(9 – 1)/2 = (a</a:t>
            </a:r>
            <a:r>
              <a:rPr lang="en-US" b="1" baseline="-25000" dirty="0">
                <a:solidFill>
                  <a:srgbClr val="00B050"/>
                </a:solidFill>
              </a:rPr>
              <a:t>5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baseline="30000" dirty="0">
                <a:solidFill>
                  <a:srgbClr val="00B050"/>
                </a:solidFill>
              </a:rPr>
              <a:t>3</a:t>
            </a:r>
            <a:r>
              <a:rPr lang="en-US" b="1" dirty="0">
                <a:solidFill>
                  <a:srgbClr val="00B050"/>
                </a:solidFill>
              </a:rPr>
              <a:t> + a</a:t>
            </a:r>
            <a:r>
              <a:rPr lang="en-US" b="1" baseline="-25000" dirty="0">
                <a:solidFill>
                  <a:srgbClr val="00B050"/>
                </a:solidFill>
              </a:rPr>
              <a:t>4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baseline="30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 +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)/</a:t>
            </a:r>
            <a:r>
              <a:rPr lang="en-US" b="1" dirty="0">
                <a:solidFill>
                  <a:srgbClr val="00B050"/>
                </a:solidFill>
              </a:rPr>
              <a:t>2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4 = a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3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0</a:t>
            </a:r>
          </a:p>
          <a:p>
            <a:r>
              <a:rPr lang="en-US" dirty="0" smtClean="0"/>
              <a:t>4 </a:t>
            </a:r>
            <a:r>
              <a:rPr lang="en-US" dirty="0"/>
              <a:t>is </a:t>
            </a:r>
            <a:r>
              <a:rPr lang="en-US" dirty="0" smtClean="0"/>
              <a:t>even, </a:t>
            </a:r>
            <a:r>
              <a:rPr lang="en-US" dirty="0"/>
              <a:t>so </a:t>
            </a:r>
            <a:r>
              <a:rPr lang="en-US" b="1" dirty="0" smtClean="0">
                <a:solidFill>
                  <a:srgbClr val="0070C0"/>
                </a:solidFill>
              </a:rPr>
              <a:t>a</a:t>
            </a:r>
            <a:r>
              <a:rPr lang="en-US" b="1" baseline="-25000" dirty="0" smtClean="0">
                <a:solidFill>
                  <a:srgbClr val="0070C0"/>
                </a:solidFill>
              </a:rPr>
              <a:t>3 </a:t>
            </a:r>
            <a:r>
              <a:rPr lang="en-US" b="1" dirty="0">
                <a:solidFill>
                  <a:srgbClr val="0070C0"/>
                </a:solidFill>
              </a:rPr>
              <a:t>= </a:t>
            </a:r>
            <a:r>
              <a:rPr lang="en-US" b="1" dirty="0" smtClean="0">
                <a:solidFill>
                  <a:srgbClr val="0070C0"/>
                </a:solidFill>
              </a:rPr>
              <a:t>0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b="1" dirty="0" smtClean="0">
                <a:solidFill>
                  <a:srgbClr val="00B050"/>
                </a:solidFill>
              </a:rPr>
              <a:t>(4 </a:t>
            </a:r>
            <a:r>
              <a:rPr lang="en-US" b="1" dirty="0">
                <a:solidFill>
                  <a:srgbClr val="00B050"/>
                </a:solidFill>
              </a:rPr>
              <a:t>– </a:t>
            </a:r>
            <a:r>
              <a:rPr lang="en-US" b="1" dirty="0" smtClean="0">
                <a:solidFill>
                  <a:srgbClr val="00B050"/>
                </a:solidFill>
              </a:rPr>
              <a:t>0)/</a:t>
            </a:r>
            <a:r>
              <a:rPr lang="en-US" b="1" dirty="0">
                <a:solidFill>
                  <a:srgbClr val="00B050"/>
                </a:solidFill>
              </a:rPr>
              <a:t>2 = (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2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)/</a:t>
            </a:r>
            <a:r>
              <a:rPr lang="en-US" b="1" dirty="0">
                <a:solidFill>
                  <a:srgbClr val="00B050"/>
                </a:solidFill>
              </a:rPr>
              <a:t>2</a:t>
            </a:r>
          </a:p>
          <a:p>
            <a:r>
              <a:rPr lang="en-US" b="1" dirty="0" smtClean="0">
                <a:solidFill>
                  <a:srgbClr val="00B050"/>
                </a:solidFill>
              </a:rPr>
              <a:t>2 </a:t>
            </a:r>
            <a:r>
              <a:rPr lang="en-US" b="1" dirty="0">
                <a:solidFill>
                  <a:srgbClr val="00B050"/>
                </a:solidFill>
              </a:rPr>
              <a:t>=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0</a:t>
            </a:r>
            <a:endParaRPr lang="en-US" b="1" dirty="0">
              <a:solidFill>
                <a:srgbClr val="00B050"/>
              </a:solidFill>
            </a:endParaRPr>
          </a:p>
          <a:p>
            <a:endParaRPr lang="en-US" dirty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26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Represent One Type of Information with Another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We </a:t>
            </a:r>
            <a:r>
              <a:rPr lang="en-US" dirty="0"/>
              <a:t>often represent one type of information with </a:t>
            </a:r>
            <a:r>
              <a:rPr lang="en-US" dirty="0" smtClean="0"/>
              <a:t>other patterns, physical quantities, and so forth.</a:t>
            </a:r>
            <a:endParaRPr lang="en-US" dirty="0"/>
          </a:p>
          <a:p>
            <a:r>
              <a:rPr lang="en-US" dirty="0"/>
              <a:t>e</a:t>
            </a:r>
            <a:r>
              <a:rPr lang="en-US" dirty="0" smtClean="0"/>
              <a:t>xamples</a:t>
            </a:r>
          </a:p>
          <a:p>
            <a:pPr lvl="1"/>
            <a:r>
              <a:rPr lang="en-US" dirty="0" smtClean="0"/>
              <a:t>English </a:t>
            </a:r>
            <a:r>
              <a:rPr lang="en-US" dirty="0"/>
              <a:t>letters </a:t>
            </a:r>
            <a:r>
              <a:rPr lang="en-US" dirty="0" smtClean="0"/>
              <a:t>represented </a:t>
            </a:r>
            <a:r>
              <a:rPr lang="en-US" dirty="0"/>
              <a:t>by </a:t>
            </a:r>
            <a:r>
              <a:rPr lang="en-US" dirty="0" smtClean="0"/>
              <a:t>drawn patterns</a:t>
            </a:r>
          </a:p>
          <a:p>
            <a:pPr lvl="1"/>
            <a:r>
              <a:rPr lang="en-US" dirty="0" smtClean="0"/>
              <a:t>colors represented by variations in radio signal amplitude</a:t>
            </a:r>
            <a:endParaRPr lang="en-US" dirty="0"/>
          </a:p>
          <a:p>
            <a:r>
              <a:rPr lang="en-US" dirty="0"/>
              <a:t>The </a:t>
            </a:r>
            <a:r>
              <a:rPr lang="en-US" b="1" dirty="0">
                <a:solidFill>
                  <a:srgbClr val="0070C0"/>
                </a:solidFill>
              </a:rPr>
              <a:t>mapping from one form to another </a:t>
            </a:r>
            <a:r>
              <a:rPr lang="en-US" b="1" dirty="0" smtClean="0">
                <a:solidFill>
                  <a:srgbClr val="0070C0"/>
                </a:solidFill>
              </a:rPr>
              <a:t/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dirty="0" smtClean="0"/>
              <a:t>is </a:t>
            </a:r>
            <a:r>
              <a:rPr lang="en-US" dirty="0"/>
              <a:t>called a </a:t>
            </a:r>
            <a:r>
              <a:rPr lang="en-US" b="1" dirty="0">
                <a:solidFill>
                  <a:srgbClr val="0070C0"/>
                </a:solidFill>
              </a:rPr>
              <a:t>representation</a:t>
            </a:r>
            <a:r>
              <a:rPr lang="en-US" dirty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642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the Unsigned Bit Pattern for D</a:t>
            </a:r>
            <a:r>
              <a:rPr lang="en-US" i="1" dirty="0" smtClean="0"/>
              <a:t> </a:t>
            </a:r>
            <a:r>
              <a:rPr lang="en-US" dirty="0" smtClean="0"/>
              <a:t>= 37.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2 </a:t>
            </a:r>
            <a:r>
              <a:rPr lang="en-US" b="1" dirty="0">
                <a:solidFill>
                  <a:srgbClr val="00B050"/>
                </a:solidFill>
              </a:rPr>
              <a:t>=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5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1</a:t>
            </a:r>
            <a:r>
              <a:rPr lang="en-US" b="1" dirty="0" smtClean="0">
                <a:solidFill>
                  <a:srgbClr val="00B05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+ </a:t>
            </a:r>
            <a:r>
              <a:rPr lang="en-US" b="1" dirty="0" smtClean="0">
                <a:solidFill>
                  <a:srgbClr val="00B050"/>
                </a:solidFill>
              </a:rPr>
              <a:t>a</a:t>
            </a:r>
            <a:r>
              <a:rPr lang="en-US" b="1" baseline="-25000" dirty="0" smtClean="0">
                <a:solidFill>
                  <a:srgbClr val="00B050"/>
                </a:solidFill>
              </a:rPr>
              <a:t>4</a:t>
            </a:r>
            <a:r>
              <a:rPr lang="en-US" b="1" dirty="0" smtClean="0">
                <a:solidFill>
                  <a:srgbClr val="00B050"/>
                </a:solidFill>
              </a:rPr>
              <a:t>2</a:t>
            </a:r>
            <a:r>
              <a:rPr lang="en-US" b="1" baseline="30000" dirty="0" smtClean="0">
                <a:solidFill>
                  <a:srgbClr val="00B050"/>
                </a:solidFill>
              </a:rPr>
              <a:t>0</a:t>
            </a:r>
            <a:endParaRPr lang="en-US" b="1" dirty="0">
              <a:solidFill>
                <a:srgbClr val="00B050"/>
              </a:solidFill>
            </a:endParaRPr>
          </a:p>
          <a:p>
            <a:r>
              <a:rPr lang="en-US" dirty="0" smtClean="0"/>
              <a:t>2 </a:t>
            </a:r>
            <a:r>
              <a:rPr lang="en-US" dirty="0"/>
              <a:t>is </a:t>
            </a:r>
            <a:r>
              <a:rPr lang="en-US" dirty="0" smtClean="0"/>
              <a:t>even, </a:t>
            </a:r>
            <a:r>
              <a:rPr lang="en-US" dirty="0"/>
              <a:t>so </a:t>
            </a:r>
            <a:r>
              <a:rPr lang="en-US" b="1" dirty="0" smtClean="0">
                <a:solidFill>
                  <a:srgbClr val="0070C0"/>
                </a:solidFill>
              </a:rPr>
              <a:t>a</a:t>
            </a:r>
            <a:r>
              <a:rPr lang="en-US" b="1" baseline="-25000" dirty="0" smtClean="0">
                <a:solidFill>
                  <a:srgbClr val="0070C0"/>
                </a:solidFill>
              </a:rPr>
              <a:t>4 </a:t>
            </a:r>
            <a:r>
              <a:rPr lang="en-US" b="1" dirty="0">
                <a:solidFill>
                  <a:srgbClr val="0070C0"/>
                </a:solidFill>
              </a:rPr>
              <a:t>= </a:t>
            </a:r>
            <a:r>
              <a:rPr lang="en-US" b="1" dirty="0" smtClean="0">
                <a:solidFill>
                  <a:srgbClr val="0070C0"/>
                </a:solidFill>
              </a:rPr>
              <a:t>0</a:t>
            </a:r>
            <a:r>
              <a:rPr lang="en-US" dirty="0" smtClean="0"/>
              <a:t>.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>
                <a:solidFill>
                  <a:srgbClr val="00B050"/>
                </a:solidFill>
              </a:rPr>
              <a:t>(2 – 0)/2 = (a</a:t>
            </a:r>
            <a:r>
              <a:rPr lang="en-US" b="1" baseline="-25000" dirty="0">
                <a:solidFill>
                  <a:srgbClr val="00B050"/>
                </a:solidFill>
              </a:rPr>
              <a:t>5</a:t>
            </a:r>
            <a:r>
              <a:rPr lang="en-US" b="1" dirty="0">
                <a:solidFill>
                  <a:srgbClr val="00B050"/>
                </a:solidFill>
              </a:rPr>
              <a:t>2</a:t>
            </a:r>
            <a:r>
              <a:rPr lang="en-US" b="1" baseline="30000" dirty="0">
                <a:solidFill>
                  <a:srgbClr val="00B050"/>
                </a:solidFill>
              </a:rPr>
              <a:t>2</a:t>
            </a:r>
            <a:r>
              <a:rPr lang="en-US" b="1" dirty="0">
                <a:solidFill>
                  <a:srgbClr val="00B050"/>
                </a:solidFill>
              </a:rPr>
              <a:t>)/2</a:t>
            </a:r>
          </a:p>
          <a:p>
            <a:r>
              <a:rPr lang="en-US" b="1" dirty="0" smtClean="0">
                <a:solidFill>
                  <a:srgbClr val="0070C0"/>
                </a:solidFill>
              </a:rPr>
              <a:t>1 </a:t>
            </a:r>
            <a:r>
              <a:rPr lang="en-US" b="1" dirty="0">
                <a:solidFill>
                  <a:srgbClr val="0070C0"/>
                </a:solidFill>
              </a:rPr>
              <a:t>= </a:t>
            </a:r>
            <a:r>
              <a:rPr lang="en-US" b="1" dirty="0" smtClean="0">
                <a:solidFill>
                  <a:srgbClr val="0070C0"/>
                </a:solidFill>
              </a:rPr>
              <a:t>a</a:t>
            </a:r>
            <a:r>
              <a:rPr lang="en-US" b="1" baseline="-25000" dirty="0" smtClean="0">
                <a:solidFill>
                  <a:srgbClr val="0070C0"/>
                </a:solidFill>
              </a:rPr>
              <a:t>5</a:t>
            </a:r>
            <a:r>
              <a:rPr lang="en-US" b="1" dirty="0" smtClean="0">
                <a:solidFill>
                  <a:srgbClr val="0070C0"/>
                </a:solidFill>
              </a:rPr>
              <a:t>2</a:t>
            </a:r>
            <a:r>
              <a:rPr lang="en-US" b="1" baseline="30000" dirty="0" smtClean="0">
                <a:solidFill>
                  <a:srgbClr val="0070C0"/>
                </a:solidFill>
              </a:rPr>
              <a:t>0</a:t>
            </a:r>
            <a:endParaRPr lang="en-US" b="1" dirty="0">
              <a:solidFill>
                <a:srgbClr val="0070C0"/>
              </a:solidFill>
            </a:endParaRPr>
          </a:p>
          <a:p>
            <a:r>
              <a:rPr lang="en-US" dirty="0" smtClean="0"/>
              <a:t>Putting the bits together, we obtain</a:t>
            </a: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37</a:t>
            </a:r>
            <a:r>
              <a:rPr lang="en-US" baseline="-25000" dirty="0" smtClean="0">
                <a:solidFill>
                  <a:schemeClr val="tx1"/>
                </a:solidFill>
              </a:rPr>
              <a:t>10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100101</a:t>
            </a:r>
          </a:p>
          <a:p>
            <a:r>
              <a:rPr lang="en-US" dirty="0" smtClean="0"/>
              <a:t>Note: be sure to put the bits in the right order!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3568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Example: the Unsigned Bit Pattern for D = 137.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 don’t need to write the polynomial…</a:t>
            </a:r>
          </a:p>
          <a:p>
            <a:pPr>
              <a:spcBef>
                <a:spcPts val="200"/>
              </a:spcBef>
              <a:tabLst>
                <a:tab pos="2168525" algn="l"/>
                <a:tab pos="3144838" algn="l"/>
              </a:tabLst>
            </a:pPr>
            <a:r>
              <a:rPr lang="en-US" dirty="0" smtClean="0"/>
              <a:t>137 (odd)		→ 1</a:t>
            </a:r>
          </a:p>
          <a:p>
            <a:pPr>
              <a:spcBef>
                <a:spcPts val="200"/>
              </a:spcBef>
              <a:tabLst>
                <a:tab pos="2168525" algn="l"/>
                <a:tab pos="3144838" algn="l"/>
              </a:tabLst>
            </a:pPr>
            <a:r>
              <a:rPr lang="en-US" dirty="0" smtClean="0"/>
              <a:t>(137 – 1) / 2	= 68	→ 0</a:t>
            </a:r>
          </a:p>
          <a:p>
            <a:pPr>
              <a:spcBef>
                <a:spcPts val="200"/>
              </a:spcBef>
              <a:tabLst>
                <a:tab pos="2168525" algn="l"/>
                <a:tab pos="3144838" algn="l"/>
              </a:tabLst>
            </a:pPr>
            <a:r>
              <a:rPr lang="en-US" dirty="0" smtClean="0"/>
              <a:t>(68 – 0) / 2 	= 34	→ 0</a:t>
            </a:r>
          </a:p>
          <a:p>
            <a:pPr>
              <a:spcBef>
                <a:spcPts val="200"/>
              </a:spcBef>
              <a:tabLst>
                <a:tab pos="2168525" algn="l"/>
                <a:tab pos="3144838" algn="l"/>
              </a:tabLst>
            </a:pPr>
            <a:r>
              <a:rPr lang="en-US" dirty="0" smtClean="0"/>
              <a:t>(34 – 0) / 2 	= 17	→ 1</a:t>
            </a:r>
          </a:p>
          <a:p>
            <a:pPr>
              <a:spcBef>
                <a:spcPts val="200"/>
              </a:spcBef>
              <a:tabLst>
                <a:tab pos="2168525" algn="l"/>
                <a:tab pos="3144838" algn="l"/>
              </a:tabLst>
            </a:pPr>
            <a:r>
              <a:rPr lang="en-US" dirty="0" smtClean="0"/>
              <a:t>(17 – 1) / 2 	= 8	→ 0</a:t>
            </a:r>
          </a:p>
          <a:p>
            <a:pPr>
              <a:spcBef>
                <a:spcPts val="200"/>
              </a:spcBef>
              <a:tabLst>
                <a:tab pos="2168525" algn="l"/>
                <a:tab pos="3144838" algn="l"/>
              </a:tabLst>
            </a:pPr>
            <a:r>
              <a:rPr lang="en-US" dirty="0" smtClean="0"/>
              <a:t>(8 – 0) / 2	= 4	→ 0</a:t>
            </a:r>
          </a:p>
          <a:p>
            <a:pPr>
              <a:spcBef>
                <a:spcPts val="200"/>
              </a:spcBef>
              <a:tabLst>
                <a:tab pos="2168525" algn="l"/>
                <a:tab pos="3144838" algn="l"/>
              </a:tabLst>
            </a:pPr>
            <a:r>
              <a:rPr lang="en-US" dirty="0" smtClean="0"/>
              <a:t>(4 – 0) / 2	= 2	→ 0</a:t>
            </a:r>
          </a:p>
          <a:p>
            <a:pPr>
              <a:spcBef>
                <a:spcPts val="200"/>
              </a:spcBef>
              <a:tabLst>
                <a:tab pos="2168525" algn="l"/>
                <a:tab pos="3144838" algn="l"/>
              </a:tabLst>
            </a:pPr>
            <a:r>
              <a:rPr lang="en-US" dirty="0" smtClean="0"/>
              <a:t>(2 – 0) / 2	= 1	→ 1</a:t>
            </a:r>
          </a:p>
          <a:p>
            <a:pPr>
              <a:spcBef>
                <a:spcPts val="200"/>
              </a:spcBef>
              <a:tabLst>
                <a:tab pos="2168525" algn="l"/>
                <a:tab pos="3144838" algn="l"/>
              </a:tabLst>
            </a:pPr>
            <a:r>
              <a:rPr lang="en-US" dirty="0" smtClean="0"/>
              <a:t>(1 – 1) / 2	= 0	(done)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4741682" y="2187019"/>
            <a:ext cx="3391258" cy="3071533"/>
            <a:chOff x="4741682" y="2187019"/>
            <a:chExt cx="3391258" cy="3071533"/>
          </a:xfrm>
        </p:grpSpPr>
        <p:cxnSp>
          <p:nvCxnSpPr>
            <p:cNvPr id="6" name="Straight Arrow Connector 5"/>
            <p:cNvCxnSpPr/>
            <p:nvPr/>
          </p:nvCxnSpPr>
          <p:spPr>
            <a:xfrm flipH="1" flipV="1">
              <a:off x="4741682" y="2187019"/>
              <a:ext cx="9427" cy="2846894"/>
            </a:xfrm>
            <a:prstGeom prst="straightConnector1">
              <a:avLst/>
            </a:prstGeom>
            <a:ln w="508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4772725" y="3442670"/>
              <a:ext cx="3360215" cy="18158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Read the bits from</a:t>
              </a:r>
            </a:p>
            <a:p>
              <a:r>
                <a:rPr lang="en-US" sz="28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bottom to top (and</a:t>
              </a:r>
            </a:p>
            <a:p>
              <a:r>
                <a:rPr lang="en-US" sz="28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add leading 0s if</a:t>
              </a:r>
            </a:p>
            <a:p>
              <a:r>
                <a:rPr lang="en-US" sz="2800" b="1" dirty="0" smtClean="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needed).</a:t>
              </a:r>
              <a:endPara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4776328" y="2450795"/>
            <a:ext cx="36231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137</a:t>
            </a:r>
            <a:r>
              <a:rPr lang="en-US" sz="3200" baseline="-25000" dirty="0" smtClean="0"/>
              <a:t>10</a:t>
            </a:r>
            <a:r>
              <a:rPr lang="en-US" sz="3200" dirty="0" smtClean="0"/>
              <a:t> = 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10001001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2271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Follow These Simple Instructions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Please do so for the rest of today’s lecture.</a:t>
            </a:r>
          </a:p>
          <a:p>
            <a:endParaRPr lang="en-US" dirty="0" smtClean="0"/>
          </a:p>
          <a:p>
            <a:r>
              <a:rPr lang="en-US" dirty="0" smtClean="0"/>
              <a:t>You thought I was kidding?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02" y="1528067"/>
            <a:ext cx="6715774" cy="134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29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Knowing the Representation May Help You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>
          <a:xfrm>
            <a:off x="596350" y="1630017"/>
            <a:ext cx="7792278" cy="4239077"/>
          </a:xfrm>
        </p:spPr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sz="1600" dirty="0" smtClean="0"/>
          </a:p>
          <a:p>
            <a:pPr marL="0" indent="0">
              <a:buNone/>
            </a:pPr>
            <a:endParaRPr lang="en-US" sz="1600" dirty="0" smtClean="0"/>
          </a:p>
          <a:p>
            <a:r>
              <a:rPr lang="en-US" dirty="0" smtClean="0"/>
              <a:t>The code above is called a tic-tac-toe code: each letter (information) is represented by a drawing (pattern).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02442" cy="365125"/>
          </a:xfrm>
        </p:spPr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89" y="4389403"/>
            <a:ext cx="5715000" cy="18573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602" y="1528067"/>
            <a:ext cx="6715774" cy="134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778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Do We Need to Make a Representation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 smtClean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What properties are necessary for</a:t>
            </a:r>
            <a:br>
              <a:rPr lang="en-US" b="1" dirty="0" smtClean="0">
                <a:solidFill>
                  <a:srgbClr val="0070C0"/>
                </a:solidFill>
              </a:rPr>
            </a:br>
            <a:r>
              <a:rPr lang="en-US" b="1" dirty="0" smtClean="0">
                <a:solidFill>
                  <a:srgbClr val="0070C0"/>
                </a:solidFill>
              </a:rPr>
              <a:t>a representation to be useful?</a:t>
            </a:r>
          </a:p>
          <a:p>
            <a:endParaRPr lang="en-US" dirty="0" smtClean="0"/>
          </a:p>
          <a:p>
            <a:r>
              <a:rPr lang="en-US" dirty="0" smtClean="0"/>
              <a:t>Hints:</a:t>
            </a:r>
          </a:p>
          <a:p>
            <a:pPr lvl="1"/>
            <a:r>
              <a:rPr lang="en-US" dirty="0" smtClean="0"/>
              <a:t>Think about the tic-tac-toe code.</a:t>
            </a:r>
            <a:endParaRPr lang="en-US" dirty="0"/>
          </a:p>
          <a:p>
            <a:pPr lvl="1"/>
            <a:r>
              <a:rPr lang="en-US" dirty="0" smtClean="0"/>
              <a:t>Think </a:t>
            </a:r>
            <a:r>
              <a:rPr lang="en-US" dirty="0"/>
              <a:t>about algorithm properties.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90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First Answer: Representations Must be Well-Defined</a:t>
            </a:r>
            <a:endParaRPr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users must </a:t>
            </a:r>
            <a:r>
              <a:rPr lang="en-US" b="1" dirty="0" smtClean="0">
                <a:solidFill>
                  <a:srgbClr val="0070C0"/>
                </a:solidFill>
              </a:rPr>
              <a:t>know the translation in advance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Our goal is communication, not obfuscation.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6348" y="6459785"/>
            <a:ext cx="2973203" cy="365125"/>
          </a:xfrm>
        </p:spPr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702442" cy="365125"/>
          </a:xfrm>
        </p:spPr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24" name="Slide Number Placeholder 23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988" y="4011719"/>
            <a:ext cx="57150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0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Some Mappings May Not be Usable by Computers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we use 10 digits to represent 26 letters as shown above, what does “143” mean?</a:t>
            </a:r>
          </a:p>
          <a:p>
            <a:endParaRPr lang="en-US" dirty="0" smtClean="0"/>
          </a:p>
          <a:p>
            <a:r>
              <a:rPr lang="en-US" dirty="0" smtClean="0"/>
              <a:t>Computers are dumb—they cannot guess.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6877126"/>
              </p:ext>
            </p:extLst>
          </p:nvPr>
        </p:nvGraphicFramePr>
        <p:xfrm>
          <a:off x="852695" y="1630017"/>
          <a:ext cx="741461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1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14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14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14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4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4146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4146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414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414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0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1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2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3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5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6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7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8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9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J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K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O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T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W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X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solidFill>
                            <a:schemeClr val="tx1"/>
                          </a:solidFill>
                        </a:rPr>
                        <a:t>Z</a:t>
                      </a:r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242392" y="4810539"/>
            <a:ext cx="11945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BED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76940" y="4810539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BOX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98664" y="4810539"/>
            <a:ext cx="11753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0070C0"/>
                </a:solidFill>
              </a:rPr>
              <a:t>VYN</a:t>
            </a:r>
            <a:r>
              <a:rPr lang="en-US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?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556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Second Answer: Representations Must be Unambiguous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pattern must represent</a:t>
            </a:r>
            <a:br>
              <a:rPr lang="en-US" dirty="0" smtClean="0"/>
            </a:br>
            <a:r>
              <a:rPr lang="en-US" b="1" dirty="0" smtClean="0">
                <a:solidFill>
                  <a:srgbClr val="0070C0"/>
                </a:solidFill>
              </a:rPr>
              <a:t>at most one thing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ECE 120: Introduction to Computing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2016 Steven S. Lumetta.  All rights reserved.</a:t>
            </a:r>
            <a:endParaRPr lang="en-US" dirty="0"/>
          </a:p>
        </p:txBody>
      </p:sp>
      <p:sp>
        <p:nvSpPr>
          <p:cNvPr id="32" name="Slide Number Placeholder 3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slide </a:t>
            </a:r>
            <a:fld id="{949970F0-D61B-4214-A65D-FD869E0D8E7F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61856" y="3749555"/>
            <a:ext cx="2469690" cy="2089722"/>
            <a:chOff x="934278" y="3458816"/>
            <a:chExt cx="2469690" cy="2089722"/>
          </a:xfrm>
        </p:grpSpPr>
        <p:sp>
          <p:nvSpPr>
            <p:cNvPr id="7" name="Rectangle 6"/>
            <p:cNvSpPr/>
            <p:nvPr/>
          </p:nvSpPr>
          <p:spPr>
            <a:xfrm>
              <a:off x="934278" y="3458816"/>
              <a:ext cx="944218" cy="88458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GREEN</a:t>
              </a:r>
              <a:endParaRPr lang="en-US" sz="16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934278" y="4663955"/>
              <a:ext cx="944218" cy="88458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BLUE</a:t>
              </a:r>
              <a:endPara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941982" y="3577941"/>
              <a:ext cx="4619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sz="3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941982" y="4783080"/>
              <a:ext cx="4619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3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endCxn id="11" idx="1"/>
            </p:cNvCxnSpPr>
            <p:nvPr/>
          </p:nvCxnSpPr>
          <p:spPr>
            <a:xfrm>
              <a:off x="1938130" y="3901106"/>
              <a:ext cx="1003852" cy="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>
              <a:off x="1938130" y="5106244"/>
              <a:ext cx="1003852" cy="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4690037" y="3749555"/>
            <a:ext cx="2469690" cy="2089722"/>
            <a:chOff x="934278" y="3458816"/>
            <a:chExt cx="2469690" cy="2089722"/>
          </a:xfrm>
        </p:grpSpPr>
        <p:sp>
          <p:nvSpPr>
            <p:cNvPr id="19" name="Rectangle 18"/>
            <p:cNvSpPr/>
            <p:nvPr/>
          </p:nvSpPr>
          <p:spPr>
            <a:xfrm>
              <a:off x="934278" y="3458816"/>
              <a:ext cx="944218" cy="884583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GREEN</a:t>
              </a:r>
              <a:endParaRPr lang="en-US" sz="14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934278" y="4663955"/>
              <a:ext cx="944218" cy="884583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BLUE</a:t>
              </a:r>
              <a:endParaRPr lang="en-US" sz="22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2941982" y="3577941"/>
              <a:ext cx="4619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b="1" dirty="0" smtClean="0"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  <a:endParaRPr lang="en-US" sz="3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3" name="Straight Arrow Connector 22"/>
            <p:cNvCxnSpPr>
              <a:endCxn id="21" idx="1"/>
            </p:cNvCxnSpPr>
            <p:nvPr/>
          </p:nvCxnSpPr>
          <p:spPr>
            <a:xfrm>
              <a:off x="1938130" y="3901106"/>
              <a:ext cx="1003852" cy="1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V="1">
              <a:off x="1938130" y="4196452"/>
              <a:ext cx="1076259" cy="909792"/>
            </a:xfrm>
            <a:prstGeom prst="straightConnector1">
              <a:avLst/>
            </a:prstGeom>
            <a:ln w="762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1725342" y="4424531"/>
            <a:ext cx="1896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smtClean="0">
                <a:solidFill>
                  <a:srgbClr val="00B050"/>
                </a:solidFill>
              </a:rPr>
              <a:t>GOOD</a:t>
            </a:r>
            <a:endParaRPr lang="en-US" sz="4000" b="1" dirty="0">
              <a:solidFill>
                <a:srgbClr val="00B050"/>
              </a:solidFill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4722377" y="3376732"/>
            <a:ext cx="2778785" cy="2787707"/>
            <a:chOff x="4722377" y="3376732"/>
            <a:chExt cx="2778785" cy="2787707"/>
          </a:xfrm>
        </p:grpSpPr>
        <p:sp>
          <p:nvSpPr>
            <p:cNvPr id="27" name="TextBox 26"/>
            <p:cNvSpPr txBox="1"/>
            <p:nvPr/>
          </p:nvSpPr>
          <p:spPr>
            <a:xfrm>
              <a:off x="5937434" y="5006959"/>
              <a:ext cx="14013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 smtClean="0">
                  <a:solidFill>
                    <a:srgbClr val="FF0000"/>
                  </a:solidFill>
                </a:rPr>
                <a:t>BAD</a:t>
              </a:r>
              <a:endParaRPr lang="en-US" sz="4000" b="1" dirty="0">
                <a:solidFill>
                  <a:srgbClr val="FF0000"/>
                </a:solidFill>
              </a:endParaRPr>
            </a:p>
          </p:txBody>
        </p:sp>
        <p:sp>
          <p:nvSpPr>
            <p:cNvPr id="28" name="Oval 27"/>
            <p:cNvSpPr/>
            <p:nvPr/>
          </p:nvSpPr>
          <p:spPr>
            <a:xfrm>
              <a:off x="4722377" y="3376732"/>
              <a:ext cx="2778785" cy="2787707"/>
            </a:xfrm>
            <a:prstGeom prst="ellipse">
              <a:avLst/>
            </a:prstGeom>
            <a:noFill/>
            <a:ln w="762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/>
            <p:cNvCxnSpPr>
              <a:endCxn id="28" idx="7"/>
            </p:cNvCxnSpPr>
            <p:nvPr/>
          </p:nvCxnSpPr>
          <p:spPr>
            <a:xfrm flipV="1">
              <a:off x="4977046" y="3784982"/>
              <a:ext cx="2117172" cy="1800809"/>
            </a:xfrm>
            <a:prstGeom prst="line">
              <a:avLst/>
            </a:pr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38822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theme/theme1.xml><?xml version="1.0" encoding="utf-8"?>
<a:theme xmlns:a="http://schemas.openxmlformats.org/drawingml/2006/main" name="Retrospect">
  <a:themeElements>
    <a:clrScheme name="120 theme">
      <a:dk1>
        <a:srgbClr val="000000"/>
      </a:dk1>
      <a:lt1>
        <a:srgbClr val="DCF3FD"/>
      </a:lt1>
      <a:dk2>
        <a:srgbClr val="000000"/>
      </a:dk2>
      <a:lt2>
        <a:srgbClr val="DCF3FD"/>
      </a:lt2>
      <a:accent1>
        <a:srgbClr val="0070C0"/>
      </a:accent1>
      <a:accent2>
        <a:srgbClr val="DCF3FD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37A76F"/>
      </a:hlink>
      <a:folHlink>
        <a:srgbClr val="37A76F"/>
      </a:folHlink>
    </a:clrScheme>
    <a:fontScheme name="Century Schoolbook">
      <a:maj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1295</TotalTime>
  <Words>2038</Words>
  <Application>Microsoft Office PowerPoint</Application>
  <PresentationFormat>Widescreen</PresentationFormat>
  <Paragraphs>418</Paragraphs>
  <Slides>31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Cambria Math</vt:lpstr>
      <vt:lpstr>Century Schoolbook</vt:lpstr>
      <vt:lpstr>Courier New</vt:lpstr>
      <vt:lpstr>Retrospect</vt:lpstr>
      <vt:lpstr>University of Illinois at Urbana-Champaign Dept. of Electrical and Computer Engineering  ECE 120: Introduction to Computing</vt:lpstr>
      <vt:lpstr>Today’s Random Topic: History!</vt:lpstr>
      <vt:lpstr>Represent One Type of Information with Another</vt:lpstr>
      <vt:lpstr>Follow These Simple Instructions</vt:lpstr>
      <vt:lpstr>Knowing the Representation May Help You</vt:lpstr>
      <vt:lpstr>What Do We Need to Make a Representation Useful?</vt:lpstr>
      <vt:lpstr>First Answer: Representations Must be Well-Defined</vt:lpstr>
      <vt:lpstr>Some Mappings May Not be Usable by Computers</vt:lpstr>
      <vt:lpstr>Second Answer: Representations Must be Unambiguous</vt:lpstr>
      <vt:lpstr>But Some Patterns May Represent Nothing</vt:lpstr>
      <vt:lpstr>Computers are Based on Electrons</vt:lpstr>
      <vt:lpstr>Computer Representations are Based on BInary digiTs</vt:lpstr>
      <vt:lpstr>Physical Locations Enable Place Value</vt:lpstr>
      <vt:lpstr>Represented by What?  The Answer is Always “Bits”</vt:lpstr>
      <vt:lpstr>A Question for You: How Many Bits do We Need?</vt:lpstr>
      <vt:lpstr>We Need One Bit Pattern for Each Possible Thing</vt:lpstr>
      <vt:lpstr>How Many Bits Do We Need to Represent N Things?</vt:lpstr>
      <vt:lpstr>University of Illinois at Urbana-Champaign Dept. of Electrical and Computer Engineering  ECE 120: Introduction to Computing</vt:lpstr>
      <vt:lpstr>We Can Represent Anything with Bits</vt:lpstr>
      <vt:lpstr>How Do We Decide What to Represent?</vt:lpstr>
      <vt:lpstr>Does the Representation Matter?</vt:lpstr>
      <vt:lpstr>Human Representations are Good Choices</vt:lpstr>
      <vt:lpstr>The Unsigned Representation: Base 2 with Leading 0s</vt:lpstr>
      <vt:lpstr>What Can the Unsigned Representation Represent?</vt:lpstr>
      <vt:lpstr>Use a Polynomial to Convert to Decimal</vt:lpstr>
      <vt:lpstr>What about Converting from Decimal?</vt:lpstr>
      <vt:lpstr>Use the Same Polynomial to Convert from Decimal</vt:lpstr>
      <vt:lpstr>Example: the Unsigned Bit Pattern for D = 37.</vt:lpstr>
      <vt:lpstr>Example: the Unsigned Bit Pattern for D = 37.</vt:lpstr>
      <vt:lpstr>Example: the Unsigned Bit Pattern for D = 37.</vt:lpstr>
      <vt:lpstr>Example: the Unsigned Bit Pattern for D = 137.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Volodymyr Kindratenko</cp:lastModifiedBy>
  <cp:revision>128</cp:revision>
  <cp:lastPrinted>2017-01-25T14:44:42Z</cp:lastPrinted>
  <dcterms:created xsi:type="dcterms:W3CDTF">2015-04-21T10:43:03Z</dcterms:created>
  <dcterms:modified xsi:type="dcterms:W3CDTF">2018-08-29T13:44:23Z</dcterms:modified>
</cp:coreProperties>
</file>