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8" r:id="rId1"/>
  </p:sldMasterIdLst>
  <p:notesMasterIdLst>
    <p:notesMasterId r:id="rId39"/>
  </p:notesMasterIdLst>
  <p:handoutMasterIdLst>
    <p:handoutMasterId r:id="rId40"/>
  </p:handoutMasterIdLst>
  <p:sldIdLst>
    <p:sldId id="256" r:id="rId2"/>
    <p:sldId id="303" r:id="rId3"/>
    <p:sldId id="302" r:id="rId4"/>
    <p:sldId id="304" r:id="rId5"/>
    <p:sldId id="305" r:id="rId6"/>
    <p:sldId id="306" r:id="rId7"/>
    <p:sldId id="307" r:id="rId8"/>
    <p:sldId id="308" r:id="rId9"/>
    <p:sldId id="309" r:id="rId10"/>
    <p:sldId id="310" r:id="rId11"/>
    <p:sldId id="315" r:id="rId12"/>
    <p:sldId id="311" r:id="rId13"/>
    <p:sldId id="313" r:id="rId14"/>
    <p:sldId id="316" r:id="rId15"/>
    <p:sldId id="312" r:id="rId16"/>
    <p:sldId id="317" r:id="rId17"/>
    <p:sldId id="318" r:id="rId18"/>
    <p:sldId id="319" r:id="rId19"/>
    <p:sldId id="320"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36" r:id="rId36"/>
    <p:sldId id="337" r:id="rId37"/>
    <p:sldId id="338" r:id="rId38"/>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FFFF"/>
    <a:srgbClr val="92D050"/>
    <a:srgbClr val="FFFF00"/>
    <a:srgbClr val="CCCCFF"/>
    <a:srgbClr val="D09E00"/>
    <a:srgbClr val="777777"/>
    <a:srgbClr val="B2B2B2"/>
    <a:srgbClr val="FFCC99"/>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7"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F42766F-9FB4-4A1D-9944-37A2D7198503}" type="datetimeFigureOut">
              <a:rPr lang="en-US" smtClean="0"/>
              <a:t>8/30/2018</a:t>
            </a:fld>
            <a:endParaRPr lang="en-US"/>
          </a:p>
        </p:txBody>
      </p:sp>
      <p:sp>
        <p:nvSpPr>
          <p:cNvPr id="4" name="Footer Placeholder 3"/>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183221CA-EF1C-47A4-A7C1-ABA972386E16}" type="slidenum">
              <a:rPr lang="en-US" smtClean="0"/>
              <a:t>‹#›</a:t>
            </a:fld>
            <a:endParaRPr lang="en-US"/>
          </a:p>
        </p:txBody>
      </p:sp>
    </p:spTree>
    <p:extLst>
      <p:ext uri="{BB962C8B-B14F-4D97-AF65-F5344CB8AC3E}">
        <p14:creationId xmlns:p14="http://schemas.microsoft.com/office/powerpoint/2010/main" val="27220313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FCB7FEB2-7CC4-407B-823B-93A197C339A3}" type="datetimeFigureOut">
              <a:rPr lang="en-US" smtClean="0"/>
              <a:t>8/30/2018</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6901C-2F17-412D-8945-DF33E2930D4B}" type="slidenum">
              <a:rPr lang="en-US" smtClean="0"/>
              <a:t>‹#›</a:t>
            </a:fld>
            <a:endParaRPr lang="en-US"/>
          </a:p>
        </p:txBody>
      </p:sp>
    </p:spTree>
    <p:extLst>
      <p:ext uri="{BB962C8B-B14F-4D97-AF65-F5344CB8AC3E}">
        <p14:creationId xmlns:p14="http://schemas.microsoft.com/office/powerpoint/2010/main" val="2241008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a:t>
            </a:fld>
            <a:endParaRPr lang="en-US"/>
          </a:p>
        </p:txBody>
      </p:sp>
    </p:spTree>
    <p:extLst>
      <p:ext uri="{BB962C8B-B14F-4D97-AF65-F5344CB8AC3E}">
        <p14:creationId xmlns:p14="http://schemas.microsoft.com/office/powerpoint/2010/main" val="3520230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10</a:t>
            </a:fld>
            <a:endParaRPr lang="en-US"/>
          </a:p>
        </p:txBody>
      </p:sp>
    </p:spTree>
    <p:extLst>
      <p:ext uri="{BB962C8B-B14F-4D97-AF65-F5344CB8AC3E}">
        <p14:creationId xmlns:p14="http://schemas.microsoft.com/office/powerpoint/2010/main" val="581799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Remember</a:t>
            </a:r>
            <a:r>
              <a:rPr lang="en-US" baseline="0" dirty="0" smtClean="0"/>
              <a:t> that 14 + 21 = 3 for your exams!</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11</a:t>
            </a:fld>
            <a:endParaRPr lang="en-US"/>
          </a:p>
        </p:txBody>
      </p:sp>
    </p:spTree>
    <p:extLst>
      <p:ext uri="{BB962C8B-B14F-4D97-AF65-F5344CB8AC3E}">
        <p14:creationId xmlns:p14="http://schemas.microsoft.com/office/powerpoint/2010/main" val="2812202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Students should recall remainders</a:t>
            </a:r>
            <a:r>
              <a:rPr lang="en-US" baseline="0" dirty="0" smtClean="0"/>
              <a:t> from elementary school.</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12</a:t>
            </a:fld>
            <a:endParaRPr lang="en-US"/>
          </a:p>
        </p:txBody>
      </p:sp>
    </p:spTree>
    <p:extLst>
      <p:ext uri="{BB962C8B-B14F-4D97-AF65-F5344CB8AC3E}">
        <p14:creationId xmlns:p14="http://schemas.microsoft.com/office/powerpoint/2010/main" val="31539252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13</a:t>
            </a:fld>
            <a:endParaRPr lang="en-US"/>
          </a:p>
        </p:txBody>
      </p:sp>
    </p:spTree>
    <p:extLst>
      <p:ext uri="{BB962C8B-B14F-4D97-AF65-F5344CB8AC3E}">
        <p14:creationId xmlns:p14="http://schemas.microsoft.com/office/powerpoint/2010/main" val="4184310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14</a:t>
            </a:fld>
            <a:endParaRPr lang="en-US"/>
          </a:p>
        </p:txBody>
      </p:sp>
    </p:spTree>
    <p:extLst>
      <p:ext uri="{BB962C8B-B14F-4D97-AF65-F5344CB8AC3E}">
        <p14:creationId xmlns:p14="http://schemas.microsoft.com/office/powerpoint/2010/main" val="58015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THAT THIS SLIDE IS HIDDEN—IT IS NOT POLISHED ENOUGH FOR PRESENTATION.</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15</a:t>
            </a:fld>
            <a:endParaRPr lang="en-US"/>
          </a:p>
        </p:txBody>
      </p:sp>
    </p:spTree>
    <p:extLst>
      <p:ext uri="{BB962C8B-B14F-4D97-AF65-F5344CB8AC3E}">
        <p14:creationId xmlns:p14="http://schemas.microsoft.com/office/powerpoint/2010/main" val="1863579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46901C-2F17-412D-8945-DF33E2930D4B}" type="slidenum">
              <a:rPr lang="en-US" smtClean="0"/>
              <a:t>16</a:t>
            </a:fld>
            <a:endParaRPr lang="en-US"/>
          </a:p>
        </p:txBody>
      </p:sp>
    </p:spTree>
    <p:extLst>
      <p:ext uri="{BB962C8B-B14F-4D97-AF65-F5344CB8AC3E}">
        <p14:creationId xmlns:p14="http://schemas.microsoft.com/office/powerpoint/2010/main" val="3046760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17</a:t>
            </a:fld>
            <a:endParaRPr lang="en-US"/>
          </a:p>
        </p:txBody>
      </p:sp>
    </p:spTree>
    <p:extLst>
      <p:ext uri="{BB962C8B-B14F-4D97-AF65-F5344CB8AC3E}">
        <p14:creationId xmlns:p14="http://schemas.microsoft.com/office/powerpoint/2010/main" val="39335080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Explain the connection</a:t>
            </a:r>
            <a:r>
              <a:rPr lang="en-US" baseline="0" dirty="0" smtClean="0"/>
              <a:t> between the represented value (outside) and the bit pattern (inside). </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18</a:t>
            </a:fld>
            <a:endParaRPr lang="en-US"/>
          </a:p>
        </p:txBody>
      </p:sp>
    </p:spTree>
    <p:extLst>
      <p:ext uri="{BB962C8B-B14F-4D97-AF65-F5344CB8AC3E}">
        <p14:creationId xmlns:p14="http://schemas.microsoft.com/office/powerpoint/2010/main" val="37424136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a:t>
            </a:r>
            <a:r>
              <a:rPr lang="en-US" baseline="0" dirty="0" smtClean="0"/>
              <a:t> labels at any point on the outside are all equal mod 8 (for example, -4 = 4 = 12 mod 8).</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19</a:t>
            </a:fld>
            <a:endParaRPr lang="en-US"/>
          </a:p>
        </p:txBody>
      </p:sp>
    </p:spTree>
    <p:extLst>
      <p:ext uri="{BB962C8B-B14F-4D97-AF65-F5344CB8AC3E}">
        <p14:creationId xmlns:p14="http://schemas.microsoft.com/office/powerpoint/2010/main" val="40710985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a:t>
            </a:fld>
            <a:endParaRPr lang="en-US"/>
          </a:p>
        </p:txBody>
      </p:sp>
    </p:spTree>
    <p:extLst>
      <p:ext uri="{BB962C8B-B14F-4D97-AF65-F5344CB8AC3E}">
        <p14:creationId xmlns:p14="http://schemas.microsoft.com/office/powerpoint/2010/main" val="1460103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talk</a:t>
            </a:r>
            <a:r>
              <a:rPr lang="en-US" baseline="0" dirty="0" smtClean="0"/>
              <a:t> about the bottom label yet (4 or -4).  Can do &gt; 1 addition, illustrate overflow, and so forth.</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20</a:t>
            </a:fld>
            <a:endParaRPr lang="en-US"/>
          </a:p>
        </p:txBody>
      </p:sp>
    </p:spTree>
    <p:extLst>
      <p:ext uri="{BB962C8B-B14F-4D97-AF65-F5344CB8AC3E}">
        <p14:creationId xmlns:p14="http://schemas.microsoft.com/office/powerpoint/2010/main" val="31760327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21</a:t>
            </a:fld>
            <a:endParaRPr lang="en-US"/>
          </a:p>
        </p:txBody>
      </p:sp>
    </p:spTree>
    <p:extLst>
      <p:ext uri="{BB962C8B-B14F-4D97-AF65-F5344CB8AC3E}">
        <p14:creationId xmlns:p14="http://schemas.microsoft.com/office/powerpoint/2010/main" val="1854894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Mention to the students that the two derivations are completely equivalent.  We present both because</a:t>
            </a:r>
            <a:r>
              <a:rPr lang="en-US" baseline="0" dirty="0" smtClean="0"/>
              <a:t> some students find one easier than the other.  If a student understands one of the two, that’s good enough.</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22</a:t>
            </a:fld>
            <a:endParaRPr lang="en-US"/>
          </a:p>
        </p:txBody>
      </p:sp>
    </p:spTree>
    <p:extLst>
      <p:ext uri="{BB962C8B-B14F-4D97-AF65-F5344CB8AC3E}">
        <p14:creationId xmlns:p14="http://schemas.microsoft.com/office/powerpoint/2010/main" val="1182514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23</a:t>
            </a:fld>
            <a:endParaRPr lang="en-US"/>
          </a:p>
        </p:txBody>
      </p:sp>
    </p:spTree>
    <p:extLst>
      <p:ext uri="{BB962C8B-B14F-4D97-AF65-F5344CB8AC3E}">
        <p14:creationId xmlns:p14="http://schemas.microsoft.com/office/powerpoint/2010/main" val="32438979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24</a:t>
            </a:fld>
            <a:endParaRPr lang="en-US"/>
          </a:p>
        </p:txBody>
      </p:sp>
    </p:spTree>
    <p:extLst>
      <p:ext uri="{BB962C8B-B14F-4D97-AF65-F5344CB8AC3E}">
        <p14:creationId xmlns:p14="http://schemas.microsoft.com/office/powerpoint/2010/main" val="3946851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25</a:t>
            </a:fld>
            <a:endParaRPr lang="en-US"/>
          </a:p>
        </p:txBody>
      </p:sp>
    </p:spTree>
    <p:extLst>
      <p:ext uri="{BB962C8B-B14F-4D97-AF65-F5344CB8AC3E}">
        <p14:creationId xmlns:p14="http://schemas.microsoft.com/office/powerpoint/2010/main" val="3279632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26</a:t>
            </a:fld>
            <a:endParaRPr lang="en-US"/>
          </a:p>
        </p:txBody>
      </p:sp>
    </p:spTree>
    <p:extLst>
      <p:ext uri="{BB962C8B-B14F-4D97-AF65-F5344CB8AC3E}">
        <p14:creationId xmlns:p14="http://schemas.microsoft.com/office/powerpoint/2010/main" val="9098684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27</a:t>
            </a:fld>
            <a:endParaRPr lang="en-US"/>
          </a:p>
        </p:txBody>
      </p:sp>
    </p:spTree>
    <p:extLst>
      <p:ext uri="{BB962C8B-B14F-4D97-AF65-F5344CB8AC3E}">
        <p14:creationId xmlns:p14="http://schemas.microsoft.com/office/powerpoint/2010/main" val="34354511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Haha</a:t>
            </a:r>
            <a:r>
              <a:rPr lang="en-US" dirty="0" smtClean="0"/>
              <a:t>.  Engineers are so funny.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28</a:t>
            </a:fld>
            <a:endParaRPr lang="en-US"/>
          </a:p>
        </p:txBody>
      </p:sp>
    </p:spTree>
    <p:extLst>
      <p:ext uri="{BB962C8B-B14F-4D97-AF65-F5344CB8AC3E}">
        <p14:creationId xmlns:p14="http://schemas.microsoft.com/office/powerpoint/2010/main" val="303033193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29</a:t>
            </a:fld>
            <a:endParaRPr lang="en-US"/>
          </a:p>
        </p:txBody>
      </p:sp>
    </p:spTree>
    <p:extLst>
      <p:ext uri="{BB962C8B-B14F-4D97-AF65-F5344CB8AC3E}">
        <p14:creationId xmlns:p14="http://schemas.microsoft.com/office/powerpoint/2010/main" val="418330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a:t>
            </a:fld>
            <a:endParaRPr lang="en-US"/>
          </a:p>
        </p:txBody>
      </p:sp>
    </p:spTree>
    <p:extLst>
      <p:ext uri="{BB962C8B-B14F-4D97-AF65-F5344CB8AC3E}">
        <p14:creationId xmlns:p14="http://schemas.microsoft.com/office/powerpoint/2010/main" val="37499164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30</a:t>
            </a:fld>
            <a:endParaRPr lang="en-US"/>
          </a:p>
        </p:txBody>
      </p:sp>
    </p:spTree>
    <p:extLst>
      <p:ext uri="{BB962C8B-B14F-4D97-AF65-F5344CB8AC3E}">
        <p14:creationId xmlns:p14="http://schemas.microsoft.com/office/powerpoint/2010/main" val="9516811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31</a:t>
            </a:fld>
            <a:endParaRPr lang="en-US"/>
          </a:p>
        </p:txBody>
      </p:sp>
    </p:spTree>
    <p:extLst>
      <p:ext uri="{BB962C8B-B14F-4D97-AF65-F5344CB8AC3E}">
        <p14:creationId xmlns:p14="http://schemas.microsoft.com/office/powerpoint/2010/main" val="17520670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32</a:t>
            </a:fld>
            <a:endParaRPr lang="en-US"/>
          </a:p>
        </p:txBody>
      </p:sp>
    </p:spTree>
    <p:extLst>
      <p:ext uri="{BB962C8B-B14F-4D97-AF65-F5344CB8AC3E}">
        <p14:creationId xmlns:p14="http://schemas.microsoft.com/office/powerpoint/2010/main" val="27151228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33</a:t>
            </a:fld>
            <a:endParaRPr lang="en-US"/>
          </a:p>
        </p:txBody>
      </p:sp>
    </p:spTree>
    <p:extLst>
      <p:ext uri="{BB962C8B-B14F-4D97-AF65-F5344CB8AC3E}">
        <p14:creationId xmlns:p14="http://schemas.microsoft.com/office/powerpoint/2010/main" val="18360249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Ask the students to explain why</a:t>
            </a:r>
            <a:r>
              <a:rPr lang="en-US" baseline="0" dirty="0" smtClean="0"/>
              <a:t> before revealing the answer.</a:t>
            </a:r>
            <a:endParaRPr lang="en-US" dirty="0" smtClean="0"/>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34</a:t>
            </a:fld>
            <a:endParaRPr lang="en-US"/>
          </a:p>
        </p:txBody>
      </p:sp>
    </p:spTree>
    <p:extLst>
      <p:ext uri="{BB962C8B-B14F-4D97-AF65-F5344CB8AC3E}">
        <p14:creationId xmlns:p14="http://schemas.microsoft.com/office/powerpoint/2010/main" val="204838838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 slide was added for class.  Maybe skip in </a:t>
            </a:r>
            <a:r>
              <a:rPr lang="en-US" dirty="0" err="1" smtClean="0"/>
              <a:t>microlectures</a:t>
            </a:r>
            <a:r>
              <a:rPr lang="en-US" dirty="0" smtClean="0"/>
              <a: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35</a:t>
            </a:fld>
            <a:endParaRPr lang="en-US"/>
          </a:p>
        </p:txBody>
      </p:sp>
    </p:spTree>
    <p:extLst>
      <p:ext uri="{BB962C8B-B14F-4D97-AF65-F5344CB8AC3E}">
        <p14:creationId xmlns:p14="http://schemas.microsoft.com/office/powerpoint/2010/main" val="1601031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This slide was added for class.  Maybe skip in </a:t>
            </a:r>
            <a:r>
              <a:rPr lang="en-US" dirty="0" err="1" smtClean="0"/>
              <a:t>microlectures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36</a:t>
            </a:fld>
            <a:endParaRPr lang="en-US"/>
          </a:p>
        </p:txBody>
      </p:sp>
    </p:spTree>
    <p:extLst>
      <p:ext uri="{BB962C8B-B14F-4D97-AF65-F5344CB8AC3E}">
        <p14:creationId xmlns:p14="http://schemas.microsoft.com/office/powerpoint/2010/main" val="4806021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NOTE: This slide was added for class.  Maybe skip in </a:t>
            </a:r>
            <a:r>
              <a:rPr lang="en-US" dirty="0" err="1" smtClean="0"/>
              <a:t>microlectures</a:t>
            </a:r>
            <a:r>
              <a:rPr lang="en-US" dirty="0" smtClean="0"/>
              <a:t>?</a:t>
            </a:r>
          </a:p>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37</a:t>
            </a:fld>
            <a:endParaRPr lang="en-US"/>
          </a:p>
        </p:txBody>
      </p:sp>
    </p:spTree>
    <p:extLst>
      <p:ext uri="{BB962C8B-B14F-4D97-AF65-F5344CB8AC3E}">
        <p14:creationId xmlns:p14="http://schemas.microsoft.com/office/powerpoint/2010/main" val="1798943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4</a:t>
            </a:fld>
            <a:endParaRPr lang="en-US"/>
          </a:p>
        </p:txBody>
      </p:sp>
    </p:spTree>
    <p:extLst>
      <p:ext uri="{BB962C8B-B14F-4D97-AF65-F5344CB8AC3E}">
        <p14:creationId xmlns:p14="http://schemas.microsoft.com/office/powerpoint/2010/main" val="3212820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5</a:t>
            </a:fld>
            <a:endParaRPr lang="en-US"/>
          </a:p>
        </p:txBody>
      </p:sp>
    </p:spTree>
    <p:extLst>
      <p:ext uri="{BB962C8B-B14F-4D97-AF65-F5344CB8AC3E}">
        <p14:creationId xmlns:p14="http://schemas.microsoft.com/office/powerpoint/2010/main" val="3020589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Point out that it’s not a fair question, because they don’t know enough to give</a:t>
            </a:r>
            <a:r>
              <a:rPr lang="en-US" baseline="0" dirty="0" smtClean="0"/>
              <a:t> all of the answers.  In particular, the second answer requires knowledge of hardware design.  However, they should be able to understand why the third answer is good if we can achieve it (which we do with addition/</a:t>
            </a:r>
            <a:r>
              <a:rPr lang="en-US" baseline="0" dirty="0" err="1" smtClean="0"/>
              <a:t>substraction</a:t>
            </a:r>
            <a:r>
              <a:rPr lang="en-US" baseline="0" dirty="0" smtClean="0"/>
              <a:t> of unsigned and 2’s complement).</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6</a:t>
            </a:fld>
            <a:endParaRPr lang="en-US"/>
          </a:p>
        </p:txBody>
      </p:sp>
    </p:spTree>
    <p:extLst>
      <p:ext uri="{BB962C8B-B14F-4D97-AF65-F5344CB8AC3E}">
        <p14:creationId xmlns:p14="http://schemas.microsoft.com/office/powerpoint/2010/main" val="2812832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7</a:t>
            </a:fld>
            <a:endParaRPr lang="en-US"/>
          </a:p>
        </p:txBody>
      </p:sp>
    </p:spTree>
    <p:extLst>
      <p:ext uri="{BB962C8B-B14F-4D97-AF65-F5344CB8AC3E}">
        <p14:creationId xmlns:p14="http://schemas.microsoft.com/office/powerpoint/2010/main" val="270881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10</a:t>
            </a:r>
            <a:r>
              <a:rPr lang="en-US" baseline="0" dirty="0" smtClean="0"/>
              <a:t> kinds of people in the world: those who understand binary, and those who don’t.  Sorry.</a:t>
            </a:r>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8</a:t>
            </a:fld>
            <a:endParaRPr lang="en-US"/>
          </a:p>
        </p:txBody>
      </p:sp>
    </p:spTree>
    <p:extLst>
      <p:ext uri="{BB962C8B-B14F-4D97-AF65-F5344CB8AC3E}">
        <p14:creationId xmlns:p14="http://schemas.microsoft.com/office/powerpoint/2010/main" val="336939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46901C-2F17-412D-8945-DF33E2930D4B}" type="slidenum">
              <a:rPr lang="en-US" smtClean="0"/>
              <a:t>9</a:t>
            </a:fld>
            <a:endParaRPr lang="en-US"/>
          </a:p>
        </p:txBody>
      </p:sp>
    </p:spTree>
    <p:extLst>
      <p:ext uri="{BB962C8B-B14F-4D97-AF65-F5344CB8AC3E}">
        <p14:creationId xmlns:p14="http://schemas.microsoft.com/office/powerpoint/2010/main" val="738052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hasCustomPrompt="1"/>
          </p:nvPr>
        </p:nvSpPr>
        <p:spPr>
          <a:xfrm>
            <a:off x="596349" y="536714"/>
            <a:ext cx="7792278" cy="2494722"/>
          </a:xfrm>
        </p:spPr>
        <p:txBody>
          <a:bodyPr anchor="b">
            <a:noAutofit/>
          </a:bodyPr>
          <a:lstStyle>
            <a:lvl1pPr algn="ctr">
              <a:lnSpc>
                <a:spcPct val="85000"/>
              </a:lnSpc>
              <a:defRPr sz="4000" spc="-50" baseline="0">
                <a:solidFill>
                  <a:schemeClr val="bg1">
                    <a:lumMod val="25000"/>
                  </a:schemeClr>
                </a:solidFill>
              </a:defRPr>
            </a:lvl1pPr>
          </a:lstStyle>
          <a:p>
            <a:r>
              <a:rPr lang="en-US" dirty="0" smtClean="0"/>
              <a:t>title</a:t>
            </a:r>
            <a:endParaRPr lang="en-US" dirty="0"/>
          </a:p>
        </p:txBody>
      </p:sp>
      <p:sp>
        <p:nvSpPr>
          <p:cNvPr id="3" name="Subtitle 2"/>
          <p:cNvSpPr>
            <a:spLocks noGrp="1"/>
          </p:cNvSpPr>
          <p:nvPr>
            <p:ph type="subTitle" idx="1" hasCustomPrompt="1"/>
          </p:nvPr>
        </p:nvSpPr>
        <p:spPr>
          <a:xfrm>
            <a:off x="596348" y="4455620"/>
            <a:ext cx="7792279" cy="1689851"/>
          </a:xfrm>
        </p:spPr>
        <p:txBody>
          <a:bodyPr lIns="91440" rIns="91440">
            <a:normAutofit/>
          </a:bodyPr>
          <a:lstStyle>
            <a:lvl1pPr marL="0" indent="0" algn="ctr">
              <a:buNone/>
              <a:defRPr sz="2400" cap="none" spc="200" baseline="0">
                <a:solidFill>
                  <a:schemeClr val="tx2"/>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596348" y="6459785"/>
            <a:ext cx="2973203" cy="365125"/>
          </a:xfrm>
        </p:spPr>
        <p:txBody>
          <a:bodyPr/>
          <a:lstStyle>
            <a:lvl1pPr>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11"/>
          </p:nvPr>
        </p:nvSpPr>
        <p:spPr>
          <a:xfrm>
            <a:off x="3686185" y="6459785"/>
            <a:ext cx="4713474" cy="365125"/>
          </a:xfrm>
        </p:spPr>
        <p:txBody>
          <a:bodyPr/>
          <a:lstStyle>
            <a:lvl1pPr>
              <a:defRPr sz="1100" cap="none">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12"/>
          </p:nvPr>
        </p:nvSpPr>
        <p:spPr/>
        <p:txBody>
          <a:bodyPr/>
          <a:lstStyle>
            <a:lvl1pPr>
              <a:defRPr sz="1100">
                <a:solidFill>
                  <a:schemeClr val="tx1"/>
                </a:solidFill>
              </a:defRPr>
            </a:lvl1pPr>
          </a:lstStyle>
          <a:p>
            <a:r>
              <a:rPr lang="en-US" dirty="0" smtClean="0"/>
              <a:t>slide </a:t>
            </a:r>
            <a:fld id="{7A1E67A6-F3B4-42F5-9080-BEEF8C889EA2}" type="slidenum">
              <a:rPr lang="en-US" smtClean="0"/>
              <a:pPr/>
              <a:t>‹#›</a:t>
            </a:fld>
            <a:endParaRPr lang="en-US" dirty="0"/>
          </a:p>
        </p:txBody>
      </p:sp>
      <p:cxnSp>
        <p:nvCxnSpPr>
          <p:cNvPr id="9" name="Straight Connector 8"/>
          <p:cNvCxnSpPr/>
          <p:nvPr userDrawn="1"/>
        </p:nvCxnSpPr>
        <p:spPr>
          <a:xfrm>
            <a:off x="596348" y="3786808"/>
            <a:ext cx="7803311"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74485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294666210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93139360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6349" y="536714"/>
            <a:ext cx="10982737" cy="646043"/>
          </a:xfrm>
        </p:spPr>
        <p:txBody>
          <a:bodyPr>
            <a:normAutofit/>
          </a:bodyPr>
          <a:lstStyle>
            <a:lvl1pPr>
              <a:defRPr sz="3600"/>
            </a:lvl1pPr>
          </a:lstStyle>
          <a:p>
            <a:r>
              <a:rPr lang="en-US" dirty="0" smtClean="0"/>
              <a:t>Click to edit Master title style</a:t>
            </a:r>
            <a:endParaRPr lang="en-US" dirty="0"/>
          </a:p>
        </p:txBody>
      </p:sp>
      <p:sp>
        <p:nvSpPr>
          <p:cNvPr id="3" name="Content Placeholder 2"/>
          <p:cNvSpPr>
            <a:spLocks noGrp="1"/>
          </p:cNvSpPr>
          <p:nvPr>
            <p:ph idx="1"/>
          </p:nvPr>
        </p:nvSpPr>
        <p:spPr>
          <a:xfrm>
            <a:off x="596350" y="1630017"/>
            <a:ext cx="7792278" cy="4239077"/>
          </a:xfrm>
        </p:spPr>
        <p:txBody>
          <a:bodyPr>
            <a:normAutofit/>
          </a:bodyPr>
          <a:lstStyle>
            <a:lvl1pPr>
              <a:defRPr sz="2800"/>
            </a:lvl1pPr>
            <a:lvl2pPr>
              <a:defRPr sz="2800"/>
            </a:lvl2pPr>
            <a:lvl3pPr>
              <a:defRPr sz="2800"/>
            </a:lvl3pPr>
            <a:lvl4pPr>
              <a:defRPr sz="2800"/>
            </a:lvl4pPr>
            <a:lvl5pPr>
              <a:defRPr sz="2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dirty="0"/>
          </a:p>
        </p:txBody>
      </p:sp>
      <p:sp>
        <p:nvSpPr>
          <p:cNvPr id="8" name="Footer Placeholder 7"/>
          <p:cNvSpPr>
            <a:spLocks noGrp="1"/>
          </p:cNvSpPr>
          <p:nvPr>
            <p:ph type="ftr" sz="quarter" idx="11"/>
          </p:nvPr>
        </p:nvSpPr>
        <p:spPr/>
        <p:txBody>
          <a:bodyPr/>
          <a:lstStyle/>
          <a:p>
            <a:pPr algn="r"/>
            <a:r>
              <a:rPr lang="en-US" smtClean="0"/>
              <a:t>© 2016 Steven S. Lumetta.  All rights reserved.</a:t>
            </a:r>
            <a:endParaRPr lang="en-US" dirty="0"/>
          </a:p>
        </p:txBody>
      </p:sp>
      <p:sp>
        <p:nvSpPr>
          <p:cNvPr id="9" name="Slide Number Placeholder 8"/>
          <p:cNvSpPr>
            <a:spLocks noGrp="1"/>
          </p:cNvSpPr>
          <p:nvPr>
            <p:ph type="sldNum" sz="quarter" idx="12"/>
          </p:nvPr>
        </p:nvSpPr>
        <p:spPr/>
        <p:txBody>
          <a:bodyPr/>
          <a:lstStyle>
            <a:lvl1pPr>
              <a:defRPr b="0">
                <a:solidFill>
                  <a:schemeClr val="tx1"/>
                </a:solidFill>
              </a:defRPr>
            </a:lvl1pPr>
          </a:lstStyle>
          <a:p>
            <a:r>
              <a:rPr lang="en-US" sz="1100" smtClean="0"/>
              <a:t>slide </a:t>
            </a:r>
            <a:fld id="{DFCBF99B-FFDD-44A2-B92B-66EDED34A677}" type="slidenum">
              <a:rPr lang="en-US" sz="1100" smtClean="0"/>
              <a:pPr/>
              <a:t>‹#›</a:t>
            </a:fld>
            <a:endParaRPr lang="en-US" dirty="0"/>
          </a:p>
        </p:txBody>
      </p:sp>
    </p:spTree>
    <p:extLst>
      <p:ext uri="{BB962C8B-B14F-4D97-AF65-F5344CB8AC3E}">
        <p14:creationId xmlns:p14="http://schemas.microsoft.com/office/powerpoint/2010/main" val="29626990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ECE 120: Introduction to Computing</a:t>
            </a:r>
            <a:endParaRPr lang="en-US"/>
          </a:p>
        </p:txBody>
      </p:sp>
      <p:sp>
        <p:nvSpPr>
          <p:cNvPr id="5" name="Footer Placeholder 4"/>
          <p:cNvSpPr>
            <a:spLocks noGrp="1"/>
          </p:cNvSpPr>
          <p:nvPr>
            <p:ph type="ftr" sz="quarter" idx="11"/>
          </p:nvPr>
        </p:nvSpPr>
        <p:spPr/>
        <p:txBody>
          <a:bodyPr/>
          <a:lstStyle/>
          <a:p>
            <a:r>
              <a:rPr lang="en-US" smtClean="0"/>
              <a:t>© 2016 Steven S. Lumetta.  All rights reserved.</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613301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9588621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382842646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ECE 120: Introduction to Computing</a:t>
            </a:r>
            <a:endParaRPr lang="en-US"/>
          </a:p>
        </p:txBody>
      </p:sp>
      <p:sp>
        <p:nvSpPr>
          <p:cNvPr id="4" name="Footer Placeholder 3"/>
          <p:cNvSpPr>
            <a:spLocks noGrp="1"/>
          </p:cNvSpPr>
          <p:nvPr>
            <p:ph type="ftr" sz="quarter" idx="11"/>
          </p:nvPr>
        </p:nvSpPr>
        <p:spPr/>
        <p:txBody>
          <a:bodyPr/>
          <a:lstStyle/>
          <a:p>
            <a:r>
              <a:rPr lang="en-US" smtClean="0"/>
              <a:t>© 2016 Steven S. Lumetta.  All rights reserved.</a:t>
            </a:r>
            <a:endParaRPr lang="en-US"/>
          </a:p>
        </p:txBody>
      </p:sp>
      <p:sp>
        <p:nvSpPr>
          <p:cNvPr id="5" name="Slide Number Placeholder 4"/>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263862525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smtClean="0"/>
              <a:t>ECE 120: Introduction to Computing</a:t>
            </a:r>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smtClean="0"/>
              <a:t>© 2016 Steven S. Lumetta.  All rights reserved.</a:t>
            </a:r>
            <a:endParaRPr lang="en-US"/>
          </a:p>
        </p:txBody>
      </p:sp>
      <p:sp>
        <p:nvSpPr>
          <p:cNvPr id="9" name="Slide Number Placeholder 8"/>
          <p:cNvSpPr>
            <a:spLocks noGrp="1"/>
          </p:cNvSpPr>
          <p:nvPr>
            <p:ph type="sldNum" sz="quarter" idx="12"/>
          </p:nvPr>
        </p:nvSpPr>
        <p:spPr/>
        <p:txBody>
          <a:bodyPr/>
          <a:lstStyle>
            <a:lvl1pPr>
              <a:defRPr>
                <a:solidFill>
                  <a:schemeClr val="tx1"/>
                </a:solidFill>
              </a:defRPr>
            </a:lvl1pPr>
          </a:lstStyle>
          <a:p>
            <a:fld id="{53BBCAFA-42BF-4D03-A2B2-0B96A0CF4F81}" type="slidenum">
              <a:rPr lang="en-US" smtClean="0"/>
              <a:pPr/>
              <a:t>‹#›</a:t>
            </a:fld>
            <a:endParaRPr lang="en-US" dirty="0"/>
          </a:p>
        </p:txBody>
      </p:sp>
    </p:spTree>
    <p:extLst>
      <p:ext uri="{BB962C8B-B14F-4D97-AF65-F5344CB8AC3E}">
        <p14:creationId xmlns:p14="http://schemas.microsoft.com/office/powerpoint/2010/main" val="6458366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smtClean="0"/>
              <a:t>ECE 120: Introduction to Computing</a:t>
            </a:r>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3BBCAFA-42BF-4D03-A2B2-0B96A0CF4F81}" type="slidenum">
              <a:rPr lang="en-US" smtClean="0"/>
              <a:t>‹#›</a:t>
            </a:fld>
            <a:endParaRPr lang="en-US"/>
          </a:p>
        </p:txBody>
      </p:sp>
    </p:spTree>
    <p:extLst>
      <p:ext uri="{BB962C8B-B14F-4D97-AF65-F5344CB8AC3E}">
        <p14:creationId xmlns:p14="http://schemas.microsoft.com/office/powerpoint/2010/main" val="1162193220"/>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ECE 120: Introduction to Computing</a:t>
            </a:r>
            <a:endParaRPr lang="en-US"/>
          </a:p>
        </p:txBody>
      </p:sp>
      <p:sp>
        <p:nvSpPr>
          <p:cNvPr id="6" name="Footer Placeholder 5"/>
          <p:cNvSpPr>
            <a:spLocks noGrp="1"/>
          </p:cNvSpPr>
          <p:nvPr>
            <p:ph type="ftr" sz="quarter" idx="11"/>
          </p:nvPr>
        </p:nvSpPr>
        <p:spPr/>
        <p:txBody>
          <a:bodyPr/>
          <a:lstStyle/>
          <a:p>
            <a:r>
              <a:rPr lang="en-US" smtClean="0"/>
              <a:t>© 2016 Steven S. Lumetta.  All rights reserved.</a:t>
            </a:r>
            <a:endParaRPr lang="en-US"/>
          </a:p>
        </p:txBody>
      </p:sp>
      <p:sp>
        <p:nvSpPr>
          <p:cNvPr id="7" name="Slide Number Placeholder 6"/>
          <p:cNvSpPr>
            <a:spLocks noGrp="1"/>
          </p:cNvSpPr>
          <p:nvPr>
            <p:ph type="sldNum" sz="quarter" idx="12"/>
          </p:nvPr>
        </p:nvSpPr>
        <p:spPr/>
        <p:txBody>
          <a:bodyPr/>
          <a:lstStyle/>
          <a:p>
            <a:fld id="{53BBCAFA-42BF-4D03-A2B2-0B96A0CF4F81}" type="slidenum">
              <a:rPr lang="en-US" smtClean="0"/>
              <a:t>‹#›</a:t>
            </a:fld>
            <a:endParaRPr lang="en-US"/>
          </a:p>
        </p:txBody>
      </p:sp>
    </p:spTree>
    <p:extLst>
      <p:ext uri="{BB962C8B-B14F-4D97-AF65-F5344CB8AC3E}">
        <p14:creationId xmlns:p14="http://schemas.microsoft.com/office/powerpoint/2010/main" val="16004929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58594"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96350" y="536714"/>
            <a:ext cx="10972798" cy="646043"/>
          </a:xfrm>
          <a:prstGeom prst="rect">
            <a:avLst/>
          </a:prstGeom>
        </p:spPr>
        <p:txBody>
          <a:bodyPr vert="horz" lIns="91440" tIns="45720" rIns="91440" bIns="45720" rtlCol="0" anchor="b">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596348" y="1540565"/>
            <a:ext cx="7792279" cy="4328529"/>
          </a:xfrm>
          <a:prstGeom prst="rect">
            <a:avLst/>
          </a:prstGeom>
        </p:spPr>
        <p:txBody>
          <a:bodyPr vert="horz" lIns="0" tIns="45720" rIns="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596348" y="6459785"/>
            <a:ext cx="2973203" cy="365125"/>
          </a:xfrm>
          <a:prstGeom prst="rect">
            <a:avLst/>
          </a:prstGeom>
        </p:spPr>
        <p:txBody>
          <a:bodyPr vert="horz" lIns="91440" tIns="45720" rIns="91440" bIns="45720" rtlCol="0" anchor="ctr"/>
          <a:lstStyle>
            <a:lvl1pPr algn="l">
              <a:defRPr sz="1100">
                <a:solidFill>
                  <a:schemeClr val="tx1"/>
                </a:solidFill>
              </a:defRPr>
            </a:lvl1pPr>
          </a:lstStyle>
          <a:p>
            <a:r>
              <a:rPr lang="en-US" smtClean="0"/>
              <a:t>ECE 120: Introduction to Computing</a:t>
            </a:r>
            <a:endParaRPr lang="en-US" dirty="0"/>
          </a:p>
        </p:txBody>
      </p:sp>
      <p:sp>
        <p:nvSpPr>
          <p:cNvPr id="5" name="Footer Placeholder 4"/>
          <p:cNvSpPr>
            <a:spLocks noGrp="1"/>
          </p:cNvSpPr>
          <p:nvPr>
            <p:ph type="ftr" sz="quarter" idx="3"/>
          </p:nvPr>
        </p:nvSpPr>
        <p:spPr>
          <a:xfrm>
            <a:off x="3686185" y="6459785"/>
            <a:ext cx="4702442" cy="365125"/>
          </a:xfrm>
          <a:prstGeom prst="rect">
            <a:avLst/>
          </a:prstGeom>
        </p:spPr>
        <p:txBody>
          <a:bodyPr vert="horz" lIns="91440" tIns="45720" rIns="91440" bIns="45720" rtlCol="0" anchor="ctr"/>
          <a:lstStyle>
            <a:lvl1pPr algn="ctr">
              <a:defRPr sz="1100" cap="none" baseline="0">
                <a:solidFill>
                  <a:schemeClr val="tx1"/>
                </a:solidFill>
              </a:defRPr>
            </a:lvl1pPr>
          </a:lstStyle>
          <a:p>
            <a:pPr algn="r"/>
            <a:r>
              <a:rPr lang="en-US" smtClean="0"/>
              <a:t>© 2016 Steven S. Lumetta.  All rights reserved.</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r>
              <a:rPr lang="en-US" sz="1100" dirty="0" smtClean="0">
                <a:solidFill>
                  <a:schemeClr val="tx1"/>
                </a:solidFill>
              </a:rPr>
              <a:t>slide </a:t>
            </a:r>
            <a:fld id="{DFCBF99B-FFDD-44A2-B92B-66EDED34A677}" type="slidenum">
              <a:rPr lang="en-US" sz="1100" smtClean="0">
                <a:solidFill>
                  <a:schemeClr val="tx1"/>
                </a:solidFill>
              </a:rPr>
              <a:pPr/>
              <a:t>‹#›</a:t>
            </a:fld>
            <a:endParaRPr lang="en-US" dirty="0"/>
          </a:p>
        </p:txBody>
      </p:sp>
      <p:cxnSp>
        <p:nvCxnSpPr>
          <p:cNvPr id="10" name="Straight Connector 9"/>
          <p:cNvCxnSpPr/>
          <p:nvPr/>
        </p:nvCxnSpPr>
        <p:spPr>
          <a:xfrm>
            <a:off x="596349" y="1300524"/>
            <a:ext cx="10972799" cy="0"/>
          </a:xfrm>
          <a:prstGeom prst="line">
            <a:avLst/>
          </a:prstGeom>
          <a:ln w="25400">
            <a:solidFill>
              <a:srgbClr val="D09E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6165096"/>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 id="2147484034" r:id="rId6"/>
    <p:sldLayoutId id="2147484035" r:id="rId7"/>
    <p:sldLayoutId id="2147484036" r:id="rId8"/>
    <p:sldLayoutId id="2147484037" r:id="rId9"/>
    <p:sldLayoutId id="2147484038" r:id="rId10"/>
    <p:sldLayoutId id="2147484039" r:id="rId11"/>
  </p:sldLayoutIdLst>
  <p:timing>
    <p:tnLst>
      <p:par>
        <p:cTn id="1" dur="indefinite" restart="never" nodeType="tmRoot"/>
      </p:par>
    </p:tnLst>
  </p:timing>
  <p:hf hdr="0"/>
  <p:txStyles>
    <p:titleStyle>
      <a:lvl1pPr algn="l" defTabSz="914400" rtl="0" eaLnBrk="1" latinLnBrk="0" hangingPunct="1">
        <a:lnSpc>
          <a:spcPct val="85000"/>
        </a:lnSpc>
        <a:spcBef>
          <a:spcPct val="0"/>
        </a:spcBef>
        <a:buNone/>
        <a:defRPr sz="3600" kern="1200" spc="-50" baseline="0">
          <a:solidFill>
            <a:srgbClr val="0070C0"/>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Good Representations </a:t>
            </a:r>
            <a:r>
              <a:rPr lang="en-US" sz="2800" smtClean="0">
                <a:solidFill>
                  <a:srgbClr val="0070C0"/>
                </a:solidFill>
              </a:rPr>
              <a:t>and </a:t>
            </a:r>
            <a:br>
              <a:rPr lang="en-US" sz="2800" smtClean="0">
                <a:solidFill>
                  <a:srgbClr val="0070C0"/>
                </a:solidFill>
              </a:rPr>
            </a:br>
            <a:r>
              <a:rPr lang="en-US" sz="2800" smtClean="0">
                <a:solidFill>
                  <a:srgbClr val="0070C0"/>
                </a:solidFill>
              </a:rPr>
              <a:t>Modular Arithmetic</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a:t>
            </a:fld>
            <a:endParaRPr lang="en-US" dirty="0"/>
          </a:p>
        </p:txBody>
      </p:sp>
    </p:spTree>
    <p:extLst>
      <p:ext uri="{BB962C8B-B14F-4D97-AF65-F5344CB8AC3E}">
        <p14:creationId xmlns:p14="http://schemas.microsoft.com/office/powerpoint/2010/main" val="32620008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Overflow Can Occur with Unsigned Addition</a:t>
            </a:r>
            <a:endParaRPr lang="en-US" dirty="0"/>
          </a:p>
        </p:txBody>
      </p:sp>
      <p:sp>
        <p:nvSpPr>
          <p:cNvPr id="10" name="Content Placeholder 9"/>
          <p:cNvSpPr>
            <a:spLocks noGrp="1"/>
          </p:cNvSpPr>
          <p:nvPr>
            <p:ph idx="1"/>
          </p:nvPr>
        </p:nvSpPr>
        <p:spPr/>
        <p:txBody>
          <a:bodyPr>
            <a:normAutofit/>
          </a:bodyPr>
          <a:lstStyle/>
          <a:p>
            <a:r>
              <a:rPr lang="en-US" dirty="0" smtClean="0"/>
              <a:t>The unsigned representation is </a:t>
            </a:r>
            <a:r>
              <a:rPr lang="en-US" b="1" dirty="0" smtClean="0">
                <a:solidFill>
                  <a:srgbClr val="0070C0"/>
                </a:solidFill>
              </a:rPr>
              <a:t>fixed width</a:t>
            </a:r>
            <a:r>
              <a:rPr lang="en-US" dirty="0" smtClean="0"/>
              <a:t>.</a:t>
            </a:r>
          </a:p>
          <a:p>
            <a:pPr lvl="1"/>
            <a:r>
              <a:rPr lang="en-US" dirty="0" smtClean="0"/>
              <a:t>If we start with </a:t>
            </a:r>
            <a:r>
              <a:rPr lang="en-US" b="1" dirty="0" smtClean="0">
                <a:solidFill>
                  <a:srgbClr val="00B050"/>
                </a:solidFill>
              </a:rPr>
              <a:t>N</a:t>
            </a:r>
            <a:r>
              <a:rPr lang="en-US" dirty="0" smtClean="0"/>
              <a:t> bits,</a:t>
            </a:r>
          </a:p>
          <a:p>
            <a:pPr lvl="1"/>
            <a:r>
              <a:rPr lang="en-US" dirty="0" smtClean="0"/>
              <a:t>we must end with </a:t>
            </a:r>
            <a:r>
              <a:rPr lang="en-US" b="1" dirty="0" smtClean="0">
                <a:solidFill>
                  <a:srgbClr val="00B050"/>
                </a:solidFill>
              </a:rPr>
              <a:t>N</a:t>
            </a:r>
            <a:r>
              <a:rPr lang="en-US" dirty="0" smtClean="0"/>
              <a:t> bits.</a:t>
            </a:r>
          </a:p>
          <a:p>
            <a:r>
              <a:rPr lang="en-US" dirty="0" smtClean="0"/>
              <a:t>What is the condition under which the sum cannot be represented?</a:t>
            </a:r>
          </a:p>
          <a:p>
            <a:pPr lvl="1"/>
            <a:r>
              <a:rPr lang="en-US" dirty="0" smtClean="0"/>
              <a:t>The sum should have a 1 in the </a:t>
            </a:r>
            <a:r>
              <a:rPr lang="en-US" b="1" dirty="0" smtClean="0">
                <a:solidFill>
                  <a:srgbClr val="00B050"/>
                </a:solidFill>
              </a:rPr>
              <a:t>2</a:t>
            </a:r>
            <a:r>
              <a:rPr lang="en-US" b="1" baseline="30000" dirty="0" smtClean="0">
                <a:solidFill>
                  <a:srgbClr val="00B050"/>
                </a:solidFill>
              </a:rPr>
              <a:t>N</a:t>
            </a:r>
            <a:r>
              <a:rPr lang="en-US" dirty="0" smtClean="0"/>
              <a:t> place.</a:t>
            </a:r>
          </a:p>
          <a:p>
            <a:pPr lvl="1"/>
            <a:r>
              <a:rPr lang="en-US" dirty="0" smtClean="0"/>
              <a:t>Only occurs when the most significant bits </a:t>
            </a:r>
            <a:br>
              <a:rPr lang="en-US" dirty="0" smtClean="0"/>
            </a:br>
            <a:r>
              <a:rPr lang="en-US" dirty="0" smtClean="0"/>
              <a:t>of the addends generate a carry. </a:t>
            </a:r>
          </a:p>
          <a:p>
            <a:r>
              <a:rPr lang="en-US" dirty="0" smtClean="0"/>
              <a:t>We call this condition an </a:t>
            </a:r>
            <a:r>
              <a:rPr lang="en-US" b="1" dirty="0" smtClean="0">
                <a:solidFill>
                  <a:srgbClr val="0070C0"/>
                </a:solidFill>
              </a:rPr>
              <a:t>overflow</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10</a:t>
            </a:fld>
            <a:endParaRPr lang="en-US" dirty="0"/>
          </a:p>
        </p:txBody>
      </p:sp>
      <p:sp>
        <p:nvSpPr>
          <p:cNvPr id="6" name="Footer Placeholder 4"/>
          <p:cNvSpPr>
            <a:spLocks noGrp="1"/>
          </p:cNvSpPr>
          <p:nvPr>
            <p:ph type="ftr" sz="quarter" idx="11"/>
          </p:nvPr>
        </p:nvSpPr>
        <p:spPr>
          <a:xfrm>
            <a:off x="3686185" y="6459785"/>
            <a:ext cx="4702442" cy="365125"/>
          </a:xfrm>
        </p:spPr>
        <p:txBody>
          <a:bodyPr/>
          <a:lstStyle/>
          <a:p>
            <a:r>
              <a:rPr lang="en-US" smtClean="0"/>
              <a:t>© 2016 Steven S. Lumetta.  All rights reserved.</a:t>
            </a:r>
            <a:endParaRPr lang="en-US" dirty="0"/>
          </a:p>
        </p:txBody>
      </p:sp>
    </p:spTree>
    <p:extLst>
      <p:ext uri="{BB962C8B-B14F-4D97-AF65-F5344CB8AC3E}">
        <p14:creationId xmlns:p14="http://schemas.microsoft.com/office/powerpoint/2010/main" val="37010597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Overflow of Unsigned Bit Patterns</a:t>
            </a:r>
            <a:endParaRPr lang="en-US" dirty="0"/>
          </a:p>
        </p:txBody>
      </p:sp>
      <p:sp>
        <p:nvSpPr>
          <p:cNvPr id="10" name="Content Placeholder 9"/>
          <p:cNvSpPr>
            <a:spLocks noGrp="1"/>
          </p:cNvSpPr>
          <p:nvPr>
            <p:ph idx="1"/>
          </p:nvPr>
        </p:nvSpPr>
        <p:spPr/>
        <p:txBody>
          <a:bodyPr>
            <a:normAutofit/>
          </a:bodyPr>
          <a:lstStyle/>
          <a:p>
            <a:r>
              <a:rPr lang="en-US" dirty="0" smtClean="0"/>
              <a:t>Let’s do an another example, again</a:t>
            </a:r>
            <a:br>
              <a:rPr lang="en-US" dirty="0" smtClean="0"/>
            </a:br>
            <a:r>
              <a:rPr lang="en-US" dirty="0" smtClean="0"/>
              <a:t>with </a:t>
            </a:r>
            <a:r>
              <a:rPr lang="en-US" b="1" dirty="0" smtClean="0">
                <a:solidFill>
                  <a:srgbClr val="00B050"/>
                </a:solidFill>
              </a:rPr>
              <a:t>5-bit unsigned</a:t>
            </a: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01110 </a:t>
            </a:r>
            <a:r>
              <a:rPr lang="en-US" dirty="0" smtClean="0">
                <a:solidFill>
                  <a:schemeClr val="tx1"/>
                </a:solidFill>
                <a:cs typeface="Courier New" panose="02070309020205020404" pitchFamily="49" charset="0"/>
              </a:rPr>
              <a:t>(14)</a:t>
            </a: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+ 10101 </a:t>
            </a:r>
            <a:r>
              <a:rPr lang="en-US" dirty="0" smtClean="0">
                <a:solidFill>
                  <a:schemeClr val="tx1"/>
                </a:solidFill>
                <a:cs typeface="Courier New" panose="02070309020205020404" pitchFamily="49" charset="0"/>
              </a:rPr>
              <a:t>(21)</a:t>
            </a: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Oops! (The carry out indicates an overflow for unsigned addition.)</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11</a:t>
            </a:fld>
            <a:endParaRPr lang="en-US" dirty="0"/>
          </a:p>
        </p:txBody>
      </p:sp>
      <p:cxnSp>
        <p:nvCxnSpPr>
          <p:cNvPr id="12" name="Straight Connector 11"/>
          <p:cNvCxnSpPr/>
          <p:nvPr/>
        </p:nvCxnSpPr>
        <p:spPr>
          <a:xfrm>
            <a:off x="3304409" y="3948911"/>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14886" y="3930057"/>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1" name="TextBox 20"/>
          <p:cNvSpPr txBox="1"/>
          <p:nvPr/>
        </p:nvSpPr>
        <p:spPr>
          <a:xfrm>
            <a:off x="4473635" y="3930057"/>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988904" y="2498754"/>
            <a:ext cx="670597" cy="2016076"/>
            <a:chOff x="3988904" y="2150882"/>
            <a:chExt cx="670597" cy="2016076"/>
          </a:xfrm>
        </p:grpSpPr>
        <p:sp>
          <p:nvSpPr>
            <p:cNvPr id="22" name="TextBox 21"/>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4227973" y="3582183"/>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3726437" y="2498753"/>
            <a:ext cx="685996" cy="2016075"/>
            <a:chOff x="3726437" y="2150881"/>
            <a:chExt cx="685996" cy="2016075"/>
          </a:xfrm>
        </p:grpSpPr>
        <p:sp>
          <p:nvSpPr>
            <p:cNvPr id="23" name="TextBox 2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7" name="TextBox 26"/>
            <p:cNvSpPr txBox="1"/>
            <p:nvPr/>
          </p:nvSpPr>
          <p:spPr>
            <a:xfrm>
              <a:off x="3980905" y="35821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sp>
        <p:nvSpPr>
          <p:cNvPr id="29" name="TextBox 28"/>
          <p:cNvSpPr txBox="1"/>
          <p:nvPr/>
        </p:nvSpPr>
        <p:spPr>
          <a:xfrm>
            <a:off x="5197190" y="3920630"/>
            <a:ext cx="884583" cy="523220"/>
          </a:xfrm>
          <a:prstGeom prst="rect">
            <a:avLst/>
          </a:prstGeom>
          <a:noFill/>
        </p:spPr>
        <p:txBody>
          <a:bodyPr wrap="square" rtlCol="0">
            <a:spAutoFit/>
          </a:bodyPr>
          <a:lstStyle/>
          <a:p>
            <a:r>
              <a:rPr lang="en-US" sz="2800" dirty="0" smtClean="0"/>
              <a:t>(</a:t>
            </a:r>
            <a:r>
              <a:rPr lang="en-US" sz="2800" dirty="0"/>
              <a:t>3</a:t>
            </a:r>
            <a:r>
              <a:rPr lang="en-US" sz="2800" dirty="0" smtClean="0"/>
              <a:t>)</a:t>
            </a:r>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grpSp>
        <p:nvGrpSpPr>
          <p:cNvPr id="9" name="Group 8"/>
          <p:cNvGrpSpPr/>
          <p:nvPr/>
        </p:nvGrpSpPr>
        <p:grpSpPr>
          <a:xfrm>
            <a:off x="3463970" y="2501108"/>
            <a:ext cx="703422" cy="2013723"/>
            <a:chOff x="3463970" y="2501108"/>
            <a:chExt cx="703422" cy="2013723"/>
          </a:xfrm>
        </p:grpSpPr>
        <p:sp>
          <p:nvSpPr>
            <p:cNvPr id="25" name="TextBox 24"/>
            <p:cNvSpPr txBox="1"/>
            <p:nvPr/>
          </p:nvSpPr>
          <p:spPr>
            <a:xfrm>
              <a:off x="3735864" y="3930056"/>
              <a:ext cx="431528" cy="584775"/>
            </a:xfrm>
            <a:prstGeom prst="rect">
              <a:avLst/>
            </a:prstGeom>
            <a:noFill/>
          </p:spPr>
          <p:txBody>
            <a:bodyPr wrap="none" rtlCol="0">
              <a:spAutoFit/>
            </a:bodyPr>
            <a:lstStyle/>
            <a:p>
              <a:r>
                <a:rPr lang="en-US" sz="3200" b="1" dirty="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sp>
          <p:nvSpPr>
            <p:cNvPr id="18" name="TextBox 17"/>
            <p:cNvSpPr txBox="1"/>
            <p:nvPr/>
          </p:nvSpPr>
          <p:spPr>
            <a:xfrm>
              <a:off x="3463970" y="2501108"/>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grpSp>
        <p:nvGrpSpPr>
          <p:cNvPr id="8" name="Group 7"/>
          <p:cNvGrpSpPr/>
          <p:nvPr/>
        </p:nvGrpSpPr>
        <p:grpSpPr>
          <a:xfrm>
            <a:off x="1407358" y="2467702"/>
            <a:ext cx="2432396" cy="1200329"/>
            <a:chOff x="1407358" y="2467702"/>
            <a:chExt cx="2432396" cy="1200329"/>
          </a:xfrm>
        </p:grpSpPr>
        <p:grpSp>
          <p:nvGrpSpPr>
            <p:cNvPr id="30" name="Group 29"/>
            <p:cNvGrpSpPr>
              <a:grpSpLocks noChangeAspect="1"/>
            </p:cNvGrpSpPr>
            <p:nvPr/>
          </p:nvGrpSpPr>
          <p:grpSpPr>
            <a:xfrm>
              <a:off x="3519714" y="2629444"/>
              <a:ext cx="320040" cy="320040"/>
              <a:chOff x="6161850" y="2545134"/>
              <a:chExt cx="457200" cy="457200"/>
            </a:xfrm>
          </p:grpSpPr>
          <p:sp>
            <p:nvSpPr>
              <p:cNvPr id="31" name="Oval 30"/>
              <p:cNvSpPr/>
              <p:nvPr/>
            </p:nvSpPr>
            <p:spPr>
              <a:xfrm>
                <a:off x="6161850" y="2545134"/>
                <a:ext cx="457200" cy="457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2" name="Straight Connector 31"/>
              <p:cNvCxnSpPr>
                <a:stCxn id="31" idx="7"/>
                <a:endCxn id="31" idx="3"/>
              </p:cNvCxnSpPr>
              <p:nvPr/>
            </p:nvCxnSpPr>
            <p:spPr>
              <a:xfrm flipH="1">
                <a:off x="6228805" y="2612089"/>
                <a:ext cx="323290" cy="32329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407358" y="2467702"/>
              <a:ext cx="2000868" cy="1200329"/>
            </a:xfrm>
            <a:prstGeom prst="rect">
              <a:avLst/>
            </a:prstGeom>
            <a:noFill/>
          </p:spPr>
          <p:txBody>
            <a:bodyPr wrap="none" rtlCol="0">
              <a:spAutoFit/>
            </a:bodyPr>
            <a:lstStyle/>
            <a:p>
              <a:pPr algn="r"/>
              <a:r>
                <a:rPr lang="en-US" sz="2400" b="1" dirty="0" smtClean="0">
                  <a:solidFill>
                    <a:srgbClr val="FF0000"/>
                  </a:solidFill>
                </a:rPr>
                <a:t>We have no</a:t>
              </a:r>
            </a:p>
            <a:p>
              <a:pPr algn="r"/>
              <a:r>
                <a:rPr lang="en-US" sz="2400" b="1" dirty="0" smtClean="0">
                  <a:solidFill>
                    <a:srgbClr val="FF0000"/>
                  </a:solidFill>
                </a:rPr>
                <a:t>space for</a:t>
              </a:r>
            </a:p>
            <a:p>
              <a:pPr algn="r"/>
              <a:r>
                <a:rPr lang="en-US" sz="2400" b="1" dirty="0" smtClean="0">
                  <a:solidFill>
                    <a:srgbClr val="FF0000"/>
                  </a:solidFill>
                </a:rPr>
                <a:t>that bit!</a:t>
              </a:r>
              <a:endParaRPr lang="en-US" sz="2400" b="1" dirty="0">
                <a:solidFill>
                  <a:srgbClr val="FF0000"/>
                </a:solidFill>
              </a:endParaRPr>
            </a:p>
          </p:txBody>
        </p:sp>
      </p:grpSp>
    </p:spTree>
    <p:extLst>
      <p:ext uri="{BB962C8B-B14F-4D97-AF65-F5344CB8AC3E}">
        <p14:creationId xmlns:p14="http://schemas.microsoft.com/office/powerpoint/2010/main" val="2710865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righ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left)">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wipe(left)">
                                      <p:cBhvr>
                                        <p:cTn id="42"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0" grpId="0"/>
      <p:bldP spid="21"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Unsigned Addition is Modular Arithmetic</a:t>
            </a:r>
            <a:endParaRPr lang="en-US" dirty="0"/>
          </a:p>
        </p:txBody>
      </p:sp>
      <p:sp>
        <p:nvSpPr>
          <p:cNvPr id="10" name="Content Placeholder 9"/>
          <p:cNvSpPr>
            <a:spLocks noGrp="1"/>
          </p:cNvSpPr>
          <p:nvPr>
            <p:ph idx="1"/>
          </p:nvPr>
        </p:nvSpPr>
        <p:spPr/>
        <p:txBody>
          <a:bodyPr>
            <a:normAutofit/>
          </a:bodyPr>
          <a:lstStyle/>
          <a:p>
            <a:r>
              <a:rPr lang="en-US" b="1" dirty="0" smtClean="0">
                <a:solidFill>
                  <a:srgbClr val="0070C0"/>
                </a:solidFill>
              </a:rPr>
              <a:t>Modular arithmetic </a:t>
            </a:r>
            <a:r>
              <a:rPr lang="en-US" dirty="0" smtClean="0"/>
              <a:t>is related to the idea of the “remainder” of a division.</a:t>
            </a:r>
          </a:p>
          <a:p>
            <a:r>
              <a:rPr lang="en-US" dirty="0" smtClean="0"/>
              <a:t>Given integers </a:t>
            </a:r>
            <a:r>
              <a:rPr lang="en-US" b="1" dirty="0">
                <a:solidFill>
                  <a:srgbClr val="00B050"/>
                </a:solidFill>
              </a:rPr>
              <a:t>A</a:t>
            </a:r>
            <a:r>
              <a:rPr lang="en-US" dirty="0" smtClean="0"/>
              <a:t>, </a:t>
            </a:r>
            <a:r>
              <a:rPr lang="en-US" b="1" dirty="0" smtClean="0">
                <a:solidFill>
                  <a:srgbClr val="00B050"/>
                </a:solidFill>
              </a:rPr>
              <a:t>B</a:t>
            </a:r>
            <a:r>
              <a:rPr lang="en-US" dirty="0" smtClean="0"/>
              <a:t>, and </a:t>
            </a:r>
            <a:r>
              <a:rPr lang="en-US" b="1" dirty="0" smtClean="0">
                <a:solidFill>
                  <a:srgbClr val="00B050"/>
                </a:solidFill>
              </a:rPr>
              <a:t>M</a:t>
            </a:r>
            <a:r>
              <a:rPr lang="en-US" dirty="0" smtClean="0"/>
              <a:t>, </a:t>
            </a:r>
          </a:p>
          <a:p>
            <a:pPr lvl="1"/>
            <a:r>
              <a:rPr lang="en-US" b="1" dirty="0" smtClean="0">
                <a:solidFill>
                  <a:srgbClr val="00B050"/>
                </a:solidFill>
              </a:rPr>
              <a:t>A</a:t>
            </a:r>
            <a:r>
              <a:rPr lang="en-US" dirty="0" smtClean="0"/>
              <a:t> and </a:t>
            </a:r>
            <a:r>
              <a:rPr lang="en-US" b="1" dirty="0" smtClean="0">
                <a:solidFill>
                  <a:srgbClr val="00B050"/>
                </a:solidFill>
              </a:rPr>
              <a:t>B</a:t>
            </a:r>
            <a:r>
              <a:rPr lang="en-US" dirty="0" smtClean="0"/>
              <a:t> are said to be </a:t>
            </a:r>
            <a:r>
              <a:rPr lang="en-US" b="1" dirty="0" smtClean="0">
                <a:solidFill>
                  <a:srgbClr val="0070C0"/>
                </a:solidFill>
              </a:rPr>
              <a:t>equal mod M </a:t>
            </a:r>
            <a:r>
              <a:rPr lang="en-US" dirty="0" err="1" smtClean="0"/>
              <a:t>iff</a:t>
            </a:r>
            <a:r>
              <a:rPr lang="en-US" dirty="0" smtClean="0"/>
              <a:t>* </a:t>
            </a:r>
          </a:p>
          <a:p>
            <a:pPr lvl="1"/>
            <a:r>
              <a:rPr lang="en-US" b="1" dirty="0" smtClean="0">
                <a:solidFill>
                  <a:srgbClr val="00B050"/>
                </a:solidFill>
              </a:rPr>
              <a:t>A = B + </a:t>
            </a:r>
            <a:r>
              <a:rPr lang="en-US" b="1" dirty="0" err="1" smtClean="0">
                <a:solidFill>
                  <a:srgbClr val="00B050"/>
                </a:solidFill>
              </a:rPr>
              <a:t>kM</a:t>
            </a:r>
            <a:r>
              <a:rPr lang="en-US" dirty="0" smtClean="0"/>
              <a:t> for some integer </a:t>
            </a:r>
            <a:r>
              <a:rPr lang="en-US" b="1" dirty="0" smtClean="0">
                <a:solidFill>
                  <a:srgbClr val="00B050"/>
                </a:solidFill>
              </a:rPr>
              <a:t>k</a:t>
            </a:r>
            <a:r>
              <a:rPr lang="en-US" dirty="0" smtClean="0"/>
              <a:t>.</a:t>
            </a:r>
            <a:endParaRPr lang="en-US" dirty="0"/>
          </a:p>
          <a:p>
            <a:r>
              <a:rPr lang="en-US" dirty="0" smtClean="0"/>
              <a:t>Note that </a:t>
            </a:r>
            <a:r>
              <a:rPr lang="en-US" b="1" dirty="0" smtClean="0">
                <a:solidFill>
                  <a:srgbClr val="00B050"/>
                </a:solidFill>
              </a:rPr>
              <a:t>k</a:t>
            </a:r>
            <a:r>
              <a:rPr lang="en-US" dirty="0" smtClean="0"/>
              <a:t> can be negative or zero, too.</a:t>
            </a:r>
          </a:p>
          <a:p>
            <a:r>
              <a:rPr lang="en-US" dirty="0" smtClean="0"/>
              <a:t>We write: </a:t>
            </a:r>
            <a:r>
              <a:rPr lang="en-US" b="1" dirty="0" smtClean="0">
                <a:solidFill>
                  <a:srgbClr val="0070C0"/>
                </a:solidFill>
              </a:rPr>
              <a:t>(A = B) mod M</a:t>
            </a:r>
            <a:r>
              <a:rPr lang="en-US" dirty="0" smtClean="0"/>
              <a:t>.</a:t>
            </a:r>
            <a:endParaRPr lang="en-US" b="1" dirty="0" smtClean="0">
              <a:solidFill>
                <a:srgbClr val="00B050"/>
              </a:solidFill>
            </a:endParaRPr>
          </a:p>
          <a:p>
            <a:pPr algn="ctr"/>
            <a:r>
              <a:rPr lang="en-US" sz="2000" dirty="0" smtClean="0"/>
              <a:t>* “</a:t>
            </a:r>
            <a:r>
              <a:rPr lang="en-US" sz="2000" dirty="0" err="1" smtClean="0"/>
              <a:t>iff</a:t>
            </a:r>
            <a:r>
              <a:rPr lang="en-US" sz="2000" dirty="0" smtClean="0"/>
              <a:t>” means “if and only if,” an implication in both directions, and is often used for mathematical definitions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12</a:t>
            </a:fld>
            <a:endParaRPr lang="en-US" dirty="0"/>
          </a:p>
        </p:txBody>
      </p:sp>
      <p:sp>
        <p:nvSpPr>
          <p:cNvPr id="6"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6939115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Unsigned Addition is Always Correct Mod 2</a:t>
            </a:r>
            <a:r>
              <a:rPr lang="en-US" baseline="30000" dirty="0" smtClean="0"/>
              <a:t>N</a:t>
            </a:r>
            <a:endParaRPr lang="en-US" baseline="30000" dirty="0"/>
          </a:p>
        </p:txBody>
      </p:sp>
      <p:sp>
        <p:nvSpPr>
          <p:cNvPr id="10" name="Content Placeholder 9"/>
          <p:cNvSpPr>
            <a:spLocks noGrp="1"/>
          </p:cNvSpPr>
          <p:nvPr>
            <p:ph idx="1"/>
          </p:nvPr>
        </p:nvSpPr>
        <p:spPr/>
        <p:txBody>
          <a:bodyPr>
            <a:normAutofit/>
          </a:bodyPr>
          <a:lstStyle/>
          <a:p>
            <a:r>
              <a:rPr lang="en-US" dirty="0" smtClean="0"/>
              <a:t>Let </a:t>
            </a:r>
            <a:r>
              <a:rPr lang="en-US" b="1" dirty="0" smtClean="0">
                <a:solidFill>
                  <a:srgbClr val="00B050"/>
                </a:solidFill>
              </a:rPr>
              <a:t>SUM</a:t>
            </a:r>
            <a:r>
              <a:rPr lang="en-US" b="1" baseline="-25000" dirty="0" smtClean="0">
                <a:solidFill>
                  <a:srgbClr val="00B050"/>
                </a:solidFill>
              </a:rPr>
              <a:t>N</a:t>
            </a:r>
            <a:r>
              <a:rPr lang="en-US" b="1" dirty="0" smtClean="0">
                <a:solidFill>
                  <a:srgbClr val="00B050"/>
                </a:solidFill>
              </a:rPr>
              <a:t>(A,B)</a:t>
            </a:r>
            <a:r>
              <a:rPr lang="en-US" dirty="0" smtClean="0"/>
              <a:t> be the number represented by the sum of two </a:t>
            </a:r>
            <a:r>
              <a:rPr lang="en-US" b="1" dirty="0" smtClean="0">
                <a:solidFill>
                  <a:srgbClr val="00B050"/>
                </a:solidFill>
              </a:rPr>
              <a:t>N-bit unsigned </a:t>
            </a:r>
            <a:r>
              <a:rPr lang="en-US" dirty="0" smtClean="0"/>
              <a:t>bit patterns.</a:t>
            </a:r>
          </a:p>
          <a:p>
            <a:r>
              <a:rPr lang="en-US" dirty="0" smtClean="0"/>
              <a:t>If no overflow occurs (</a:t>
            </a:r>
            <a:r>
              <a:rPr lang="en-US" b="1" dirty="0" smtClean="0">
                <a:solidFill>
                  <a:srgbClr val="00B050"/>
                </a:solidFill>
              </a:rPr>
              <a:t>A + B &lt; 2</a:t>
            </a:r>
            <a:r>
              <a:rPr lang="en-US" b="1" baseline="30000" dirty="0" smtClean="0">
                <a:solidFill>
                  <a:srgbClr val="00B050"/>
                </a:solidFill>
              </a:rPr>
              <a:t>N</a:t>
            </a:r>
            <a:r>
              <a:rPr lang="en-US" dirty="0" smtClean="0"/>
              <a:t>), we have </a:t>
            </a:r>
            <a:r>
              <a:rPr lang="en-US" b="1" dirty="0">
                <a:solidFill>
                  <a:srgbClr val="00B050"/>
                </a:solidFill>
              </a:rPr>
              <a:t>SUM</a:t>
            </a:r>
            <a:r>
              <a:rPr lang="en-US" b="1" baseline="-25000" dirty="0">
                <a:solidFill>
                  <a:srgbClr val="00B050"/>
                </a:solidFill>
              </a:rPr>
              <a:t>N</a:t>
            </a:r>
            <a:r>
              <a:rPr lang="en-US" b="1" dirty="0">
                <a:solidFill>
                  <a:srgbClr val="00B050"/>
                </a:solidFill>
              </a:rPr>
              <a:t>(A,B) </a:t>
            </a:r>
            <a:r>
              <a:rPr lang="en-US" b="1" dirty="0" smtClean="0">
                <a:solidFill>
                  <a:srgbClr val="00B050"/>
                </a:solidFill>
              </a:rPr>
              <a:t>= A + B</a:t>
            </a:r>
            <a:r>
              <a:rPr lang="en-US" dirty="0" smtClean="0"/>
              <a:t>.</a:t>
            </a:r>
          </a:p>
          <a:p>
            <a:r>
              <a:rPr lang="en-US" dirty="0" smtClean="0"/>
              <a:t>For sums that produce an overflow, the bit pattern of the sum is missing the </a:t>
            </a:r>
            <a:r>
              <a:rPr lang="en-US" b="1" dirty="0" smtClean="0">
                <a:solidFill>
                  <a:srgbClr val="00B050"/>
                </a:solidFill>
              </a:rPr>
              <a:t>2</a:t>
            </a:r>
            <a:r>
              <a:rPr lang="en-US" b="1" baseline="30000" dirty="0">
                <a:solidFill>
                  <a:srgbClr val="00B050"/>
                </a:solidFill>
              </a:rPr>
              <a:t>N</a:t>
            </a:r>
            <a:r>
              <a:rPr lang="en-US" dirty="0" smtClean="0"/>
              <a:t> bit, so</a:t>
            </a:r>
            <a:br>
              <a:rPr lang="en-US" dirty="0" smtClean="0"/>
            </a:br>
            <a:r>
              <a:rPr lang="en-US" b="1" dirty="0">
                <a:solidFill>
                  <a:srgbClr val="00B050"/>
                </a:solidFill>
              </a:rPr>
              <a:t>SUM</a:t>
            </a:r>
            <a:r>
              <a:rPr lang="en-US" b="1" baseline="-25000" dirty="0">
                <a:solidFill>
                  <a:srgbClr val="00B050"/>
                </a:solidFill>
              </a:rPr>
              <a:t>N</a:t>
            </a:r>
            <a:r>
              <a:rPr lang="en-US" b="1" dirty="0">
                <a:solidFill>
                  <a:srgbClr val="00B050"/>
                </a:solidFill>
              </a:rPr>
              <a:t>(A,B) = </a:t>
            </a:r>
            <a:r>
              <a:rPr lang="en-US" b="1" dirty="0" smtClean="0">
                <a:solidFill>
                  <a:srgbClr val="00B050"/>
                </a:solidFill>
              </a:rPr>
              <a:t>A + B – 2</a:t>
            </a:r>
            <a:r>
              <a:rPr lang="en-US" b="1" baseline="30000" dirty="0" smtClean="0">
                <a:solidFill>
                  <a:srgbClr val="00B050"/>
                </a:solidFill>
              </a:rPr>
              <a:t>N</a:t>
            </a:r>
            <a:r>
              <a:rPr lang="en-US" b="1" dirty="0" smtClean="0">
                <a:solidFill>
                  <a:srgbClr val="00B050"/>
                </a:solidFill>
              </a:rPr>
              <a:t> </a:t>
            </a:r>
            <a:endParaRPr lang="en-US" dirty="0" smtClean="0"/>
          </a:p>
          <a:p>
            <a:pPr>
              <a:tabLst>
                <a:tab pos="1490663" algn="l"/>
              </a:tabLst>
            </a:pPr>
            <a:r>
              <a:rPr lang="en-US" dirty="0"/>
              <a:t>I</a:t>
            </a:r>
            <a:r>
              <a:rPr lang="en-US" dirty="0" smtClean="0"/>
              <a:t>n both cases,</a:t>
            </a:r>
            <a:br>
              <a:rPr lang="en-US" dirty="0" smtClean="0"/>
            </a:br>
            <a:r>
              <a:rPr lang="en-US" dirty="0" smtClean="0"/>
              <a:t>	</a:t>
            </a:r>
            <a:r>
              <a:rPr lang="en-US" b="1" dirty="0" smtClean="0">
                <a:solidFill>
                  <a:srgbClr val="00B050"/>
                </a:solidFill>
              </a:rPr>
              <a:t>(SUM</a:t>
            </a:r>
            <a:r>
              <a:rPr lang="en-US" b="1" baseline="-25000" dirty="0" smtClean="0">
                <a:solidFill>
                  <a:srgbClr val="00B050"/>
                </a:solidFill>
              </a:rPr>
              <a:t>N</a:t>
            </a:r>
            <a:r>
              <a:rPr lang="en-US" b="1" dirty="0" smtClean="0">
                <a:solidFill>
                  <a:srgbClr val="00B050"/>
                </a:solidFill>
              </a:rPr>
              <a:t>(A,B</a:t>
            </a:r>
            <a:r>
              <a:rPr lang="en-US" b="1" dirty="0">
                <a:solidFill>
                  <a:srgbClr val="00B050"/>
                </a:solidFill>
              </a:rPr>
              <a:t>)</a:t>
            </a:r>
            <a:r>
              <a:rPr lang="en-US" b="1" dirty="0" smtClean="0">
                <a:solidFill>
                  <a:srgbClr val="00B050"/>
                </a:solidFill>
              </a:rPr>
              <a:t> = A + B) mod 2</a:t>
            </a:r>
            <a:r>
              <a:rPr lang="en-US" b="1" baseline="30000" dirty="0" smtClean="0">
                <a:solidFill>
                  <a:srgbClr val="00B050"/>
                </a:solidFill>
              </a:rPr>
              <a:t>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13</a:t>
            </a:fld>
            <a:endParaRPr lang="en-US" dirty="0"/>
          </a:p>
        </p:txBody>
      </p:sp>
      <p:sp>
        <p:nvSpPr>
          <p:cNvPr id="6"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0631889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Modular Arithmetic Key to Good Integer Representations</a:t>
            </a:r>
            <a:endParaRPr lang="en-US" baseline="30000" dirty="0"/>
          </a:p>
        </p:txBody>
      </p:sp>
      <p:sp>
        <p:nvSpPr>
          <p:cNvPr id="10" name="Content Placeholder 9"/>
          <p:cNvSpPr>
            <a:spLocks noGrp="1"/>
          </p:cNvSpPr>
          <p:nvPr>
            <p:ph idx="1"/>
          </p:nvPr>
        </p:nvSpPr>
        <p:spPr/>
        <p:txBody>
          <a:bodyPr>
            <a:normAutofit/>
          </a:bodyPr>
          <a:lstStyle/>
          <a:p>
            <a:r>
              <a:rPr lang="en-US" dirty="0" smtClean="0"/>
              <a:t>Modular arithmetic is the key.</a:t>
            </a:r>
          </a:p>
          <a:p>
            <a:r>
              <a:rPr lang="en-US" dirty="0" smtClean="0"/>
              <a:t>It allows us to define </a:t>
            </a:r>
          </a:p>
          <a:p>
            <a:pPr lvl="1"/>
            <a:r>
              <a:rPr lang="en-US" dirty="0" smtClean="0"/>
              <a:t>a </a:t>
            </a:r>
            <a:r>
              <a:rPr lang="en-US" b="1" dirty="0" smtClean="0">
                <a:solidFill>
                  <a:srgbClr val="0070C0"/>
                </a:solidFill>
              </a:rPr>
              <a:t>representation for signed integers</a:t>
            </a:r>
          </a:p>
          <a:p>
            <a:pPr lvl="1"/>
            <a:r>
              <a:rPr lang="en-US" dirty="0" smtClean="0"/>
              <a:t>that </a:t>
            </a:r>
            <a:r>
              <a:rPr lang="en-US" b="1" dirty="0" smtClean="0">
                <a:solidFill>
                  <a:srgbClr val="0070C0"/>
                </a:solidFill>
              </a:rPr>
              <a:t>uses the same devices</a:t>
            </a:r>
          </a:p>
          <a:p>
            <a:pPr lvl="1"/>
            <a:r>
              <a:rPr lang="en-US" dirty="0" smtClean="0"/>
              <a:t>as are </a:t>
            </a:r>
            <a:r>
              <a:rPr lang="en-US" b="1" dirty="0" smtClean="0">
                <a:solidFill>
                  <a:srgbClr val="0070C0"/>
                </a:solidFill>
              </a:rPr>
              <a:t>needed for unsigned arithmetic</a:t>
            </a:r>
            <a:r>
              <a:rPr lang="en-US" dirty="0" smtClean="0"/>
              <a:t>.</a:t>
            </a:r>
          </a:p>
          <a:p>
            <a:r>
              <a:rPr lang="en-US" dirty="0" smtClean="0"/>
              <a:t>The representation is called </a:t>
            </a:r>
            <a:r>
              <a:rPr lang="en-US" b="1" dirty="0" smtClean="0">
                <a:solidFill>
                  <a:srgbClr val="0070C0"/>
                </a:solidFill>
              </a:rPr>
              <a:t>2’s complement</a:t>
            </a:r>
            <a:r>
              <a:rPr lang="en-US" dirty="0" smtClean="0"/>
              <a:t>.</a:t>
            </a:r>
          </a:p>
          <a:p>
            <a:r>
              <a:rPr lang="en-US" dirty="0" smtClean="0"/>
              <a:t>Details soon…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14</a:t>
            </a:fld>
            <a:endParaRPr lang="en-US" dirty="0"/>
          </a:p>
        </p:txBody>
      </p:sp>
      <p:sp>
        <p:nvSpPr>
          <p:cNvPr id="6"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4206080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Modular Arithmetic on the Number Line</a:t>
            </a:r>
            <a:endParaRPr lang="en-US" dirty="0"/>
          </a:p>
        </p:txBody>
      </p:sp>
      <p:sp>
        <p:nvSpPr>
          <p:cNvPr id="29" name="Content Placeholder 28"/>
          <p:cNvSpPr>
            <a:spLocks noGrp="1"/>
          </p:cNvSpPr>
          <p:nvPr>
            <p:ph idx="1"/>
          </p:nvPr>
        </p:nvSpPr>
        <p:spPr/>
        <p:txBody>
          <a:bodyPr>
            <a:normAutofit fontScale="92500" lnSpcReduction="10000"/>
          </a:bodyPr>
          <a:lstStyle/>
          <a:p>
            <a:pPr marL="0" indent="0">
              <a:buNone/>
            </a:pPr>
            <a:endParaRPr lang="en-US" dirty="0"/>
          </a:p>
          <a:p>
            <a:r>
              <a:rPr lang="en-US" dirty="0" smtClean="0"/>
              <a:t>To understand modular arithmetic graphically, imagine breaking the number line into groups of </a:t>
            </a:r>
            <a:r>
              <a:rPr lang="en-US" b="1" dirty="0" smtClean="0">
                <a:solidFill>
                  <a:srgbClr val="00B050"/>
                </a:solidFill>
              </a:rPr>
              <a:t>M</a:t>
            </a:r>
            <a:r>
              <a:rPr lang="en-US" dirty="0" smtClean="0"/>
              <a:t> numbers, as shown above for </a:t>
            </a:r>
            <a:r>
              <a:rPr lang="en-US" b="1" dirty="0" smtClean="0">
                <a:solidFill>
                  <a:srgbClr val="00B050"/>
                </a:solidFill>
              </a:rPr>
              <a:t>M=8</a:t>
            </a:r>
            <a:r>
              <a:rPr lang="en-US" dirty="0" smtClean="0"/>
              <a:t>.</a:t>
            </a:r>
          </a:p>
          <a:p>
            <a:r>
              <a:rPr lang="en-US" dirty="0" smtClean="0"/>
              <a:t>Two numbers are equal mod </a:t>
            </a:r>
            <a:r>
              <a:rPr lang="en-US" b="1" dirty="0" smtClean="0">
                <a:solidFill>
                  <a:srgbClr val="00B050"/>
                </a:solidFill>
              </a:rPr>
              <a:t>M</a:t>
            </a:r>
            <a:r>
              <a:rPr lang="en-US" dirty="0" smtClean="0"/>
              <a:t> if they occupy the same position in their respective groups.</a:t>
            </a:r>
          </a:p>
          <a:p>
            <a:r>
              <a:rPr lang="en-US" dirty="0" smtClean="0"/>
              <a:t>For example, 0 is equal to an infinite number of other numbers (…, -24, -16, -8, 8, 16, 24, …). </a:t>
            </a:r>
          </a:p>
          <a:p>
            <a:r>
              <a:rPr lang="en-US" dirty="0" smtClean="0"/>
              <a:t>We usually name sets of numbers that are equal mod </a:t>
            </a:r>
            <a:r>
              <a:rPr lang="en-US" b="1" dirty="0" smtClean="0">
                <a:solidFill>
                  <a:srgbClr val="00B050"/>
                </a:solidFill>
              </a:rPr>
              <a:t>M</a:t>
            </a:r>
            <a:r>
              <a:rPr lang="en-US" dirty="0" smtClean="0"/>
              <a:t> using the number in the range </a:t>
            </a:r>
            <a:r>
              <a:rPr lang="en-US" b="1" dirty="0" smtClean="0">
                <a:solidFill>
                  <a:srgbClr val="00B050"/>
                </a:solidFill>
              </a:rPr>
              <a:t>[0, M-1]</a:t>
            </a:r>
            <a:r>
              <a:rPr lang="en-US" dirty="0" smtClean="0"/>
              <a:t>.</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15</a:t>
            </a:fld>
            <a:endParaRPr lang="en-US" dirty="0"/>
          </a:p>
        </p:txBody>
      </p:sp>
      <p:grpSp>
        <p:nvGrpSpPr>
          <p:cNvPr id="25" name="Group 24"/>
          <p:cNvGrpSpPr/>
          <p:nvPr/>
        </p:nvGrpSpPr>
        <p:grpSpPr>
          <a:xfrm>
            <a:off x="1302233" y="1301233"/>
            <a:ext cx="6380511" cy="944429"/>
            <a:chOff x="2405270" y="1799761"/>
            <a:chExt cx="6380511" cy="944429"/>
          </a:xfrm>
        </p:grpSpPr>
        <p:cxnSp>
          <p:nvCxnSpPr>
            <p:cNvPr id="5" name="Straight Connector 4"/>
            <p:cNvCxnSpPr/>
            <p:nvPr/>
          </p:nvCxnSpPr>
          <p:spPr>
            <a:xfrm>
              <a:off x="2405270" y="2495712"/>
              <a:ext cx="6380511" cy="0"/>
            </a:xfrm>
            <a:prstGeom prst="line">
              <a:avLst/>
            </a:prstGeom>
            <a:ln w="254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4694326" y="1799761"/>
              <a:ext cx="1778433" cy="944429"/>
              <a:chOff x="4694326" y="1799761"/>
              <a:chExt cx="1778433" cy="944429"/>
            </a:xfrm>
          </p:grpSpPr>
          <p:cxnSp>
            <p:nvCxnSpPr>
              <p:cNvPr id="7" name="Straight Connector 6"/>
              <p:cNvCxnSpPr/>
              <p:nvPr/>
            </p:nvCxnSpPr>
            <p:spPr>
              <a:xfrm>
                <a:off x="4890053"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84844"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4694326" y="1799761"/>
                <a:ext cx="391454"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0</a:t>
                </a:r>
                <a:endParaRPr lang="en-US" b="1" dirty="0">
                  <a:latin typeface="Arial" panose="020B0604020202020204" pitchFamily="34" charset="0"/>
                  <a:cs typeface="Arial" panose="020B0604020202020204" pitchFamily="34" charset="0"/>
                </a:endParaRPr>
              </a:p>
            </p:txBody>
          </p:sp>
          <p:sp>
            <p:nvSpPr>
              <p:cNvPr id="12" name="TextBox 11"/>
              <p:cNvSpPr txBox="1"/>
              <p:nvPr/>
            </p:nvSpPr>
            <p:spPr>
              <a:xfrm>
                <a:off x="6087717" y="1799761"/>
                <a:ext cx="385042"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7</a:t>
                </a:r>
                <a:endParaRPr lang="en-US" b="1" dirty="0">
                  <a:latin typeface="Arial" panose="020B0604020202020204" pitchFamily="34" charset="0"/>
                  <a:cs typeface="Arial" panose="020B0604020202020204" pitchFamily="34" charset="0"/>
                </a:endParaRPr>
              </a:p>
            </p:txBody>
          </p:sp>
        </p:grpSp>
        <p:cxnSp>
          <p:nvCxnSpPr>
            <p:cNvPr id="15" name="Straight Connector 14"/>
            <p:cNvCxnSpPr/>
            <p:nvPr/>
          </p:nvCxnSpPr>
          <p:spPr>
            <a:xfrm>
              <a:off x="6614101"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008892"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418374" y="1799761"/>
              <a:ext cx="385042" cy="523220"/>
            </a:xfrm>
            <a:prstGeom prst="rect">
              <a:avLst/>
            </a:prstGeom>
            <a:noFill/>
          </p:spPr>
          <p:txBody>
            <a:bodyPr wrap="none" rtlCol="0">
              <a:spAutoFit/>
            </a:bodyPr>
            <a:lstStyle/>
            <a:p>
              <a:r>
                <a:rPr lang="en-US" sz="2800" b="1" dirty="0">
                  <a:latin typeface="Arial" panose="020B0604020202020204" pitchFamily="34" charset="0"/>
                  <a:cs typeface="Arial" panose="020B0604020202020204" pitchFamily="34" charset="0"/>
                </a:rPr>
                <a:t>8</a:t>
              </a:r>
              <a:endParaRPr lang="en-US" b="1" dirty="0">
                <a:latin typeface="Arial" panose="020B0604020202020204" pitchFamily="34" charset="0"/>
                <a:cs typeface="Arial" panose="020B0604020202020204" pitchFamily="34" charset="0"/>
              </a:endParaRPr>
            </a:p>
          </p:txBody>
        </p:sp>
        <p:sp>
          <p:nvSpPr>
            <p:cNvPr id="18" name="TextBox 17"/>
            <p:cNvSpPr txBox="1"/>
            <p:nvPr/>
          </p:nvSpPr>
          <p:spPr>
            <a:xfrm>
              <a:off x="7720149" y="1799761"/>
              <a:ext cx="585417"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15</a:t>
              </a:r>
              <a:endParaRPr lang="en-US" b="1" dirty="0">
                <a:latin typeface="Arial" panose="020B0604020202020204" pitchFamily="34" charset="0"/>
                <a:cs typeface="Arial" panose="020B0604020202020204" pitchFamily="34" charset="0"/>
              </a:endParaRPr>
            </a:p>
          </p:txBody>
        </p:sp>
        <p:grpSp>
          <p:nvGrpSpPr>
            <p:cNvPr id="19" name="Group 18"/>
            <p:cNvGrpSpPr/>
            <p:nvPr/>
          </p:nvGrpSpPr>
          <p:grpSpPr>
            <a:xfrm>
              <a:off x="2858124" y="1799761"/>
              <a:ext cx="1885336" cy="944429"/>
              <a:chOff x="4583709" y="1799761"/>
              <a:chExt cx="1885336" cy="944429"/>
            </a:xfrm>
          </p:grpSpPr>
          <p:cxnSp>
            <p:nvCxnSpPr>
              <p:cNvPr id="20" name="Straight Connector 19"/>
              <p:cNvCxnSpPr/>
              <p:nvPr/>
            </p:nvCxnSpPr>
            <p:spPr>
              <a:xfrm>
                <a:off x="4890053"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284844" y="2247234"/>
                <a:ext cx="0" cy="49695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583709" y="1799761"/>
                <a:ext cx="505267"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-8</a:t>
                </a:r>
                <a:endParaRPr lang="en-US" b="1" dirty="0">
                  <a:latin typeface="Arial" panose="020B0604020202020204" pitchFamily="34" charset="0"/>
                  <a:cs typeface="Arial" panose="020B0604020202020204" pitchFamily="34" charset="0"/>
                </a:endParaRPr>
              </a:p>
            </p:txBody>
          </p:sp>
          <p:sp>
            <p:nvSpPr>
              <p:cNvPr id="23" name="TextBox 22"/>
              <p:cNvSpPr txBox="1"/>
              <p:nvPr/>
            </p:nvSpPr>
            <p:spPr>
              <a:xfrm>
                <a:off x="5963778" y="1799761"/>
                <a:ext cx="505267" cy="523220"/>
              </a:xfrm>
              <a:prstGeom prst="rect">
                <a:avLst/>
              </a:prstGeom>
              <a:noFill/>
            </p:spPr>
            <p:txBody>
              <a:bodyPr wrap="none" rtlCol="0">
                <a:spAutoFit/>
              </a:bodyPr>
              <a:lstStyle/>
              <a:p>
                <a:r>
                  <a:rPr lang="en-US" sz="2800" b="1" dirty="0" smtClean="0">
                    <a:latin typeface="Arial" panose="020B0604020202020204" pitchFamily="34" charset="0"/>
                    <a:cs typeface="Arial" panose="020B0604020202020204" pitchFamily="34" charset="0"/>
                  </a:rPr>
                  <a:t>-1</a:t>
                </a:r>
                <a:endParaRPr lang="en-US" b="1" dirty="0">
                  <a:latin typeface="Arial" panose="020B0604020202020204" pitchFamily="34" charset="0"/>
                  <a:cs typeface="Arial" panose="020B0604020202020204" pitchFamily="34" charset="0"/>
                </a:endParaRPr>
              </a:p>
            </p:txBody>
          </p:sp>
        </p:grpSp>
      </p:grpSp>
      <p:sp>
        <p:nvSpPr>
          <p:cNvPr id="30"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9630431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nSpc>
                <a:spcPct val="100000"/>
              </a:lnSpc>
              <a:spcAft>
                <a:spcPts val="600"/>
              </a:spcAft>
            </a:pPr>
            <a:r>
              <a:rPr lang="en-US" sz="2800" dirty="0" smtClean="0"/>
              <a:t>University of Illinois at Urbana-Champaign</a:t>
            </a:r>
            <a:br>
              <a:rPr lang="en-US" sz="2800" dirty="0" smtClean="0"/>
            </a:br>
            <a:r>
              <a:rPr lang="en-US" sz="2800" dirty="0" smtClean="0"/>
              <a:t>Dept. of Electrical and Computer Engineering</a:t>
            </a:r>
            <a:br>
              <a:rPr lang="en-US" sz="2800" dirty="0" smtClean="0"/>
            </a:br>
            <a:r>
              <a:rPr lang="en-US" sz="3600" dirty="0" smtClean="0"/>
              <a:t/>
            </a:r>
            <a:br>
              <a:rPr lang="en-US" sz="3600" dirty="0" smtClean="0"/>
            </a:br>
            <a:r>
              <a:rPr lang="en-US" sz="3600" dirty="0" smtClean="0"/>
              <a:t>ECE 120: Introduction to Computing</a:t>
            </a:r>
            <a:endParaRPr lang="en-US" sz="3600" dirty="0"/>
          </a:p>
        </p:txBody>
      </p:sp>
      <p:sp>
        <p:nvSpPr>
          <p:cNvPr id="3" name="Subtitle 2"/>
          <p:cNvSpPr>
            <a:spLocks noGrp="1"/>
          </p:cNvSpPr>
          <p:nvPr>
            <p:ph type="subTitle" idx="1"/>
          </p:nvPr>
        </p:nvSpPr>
        <p:spPr/>
        <p:txBody>
          <a:bodyPr>
            <a:normAutofit/>
          </a:bodyPr>
          <a:lstStyle/>
          <a:p>
            <a:r>
              <a:rPr lang="en-US" sz="2800" dirty="0" smtClean="0">
                <a:solidFill>
                  <a:srgbClr val="0070C0"/>
                </a:solidFill>
              </a:rPr>
              <a:t>Signed Integers and 2’s Complement</a:t>
            </a:r>
            <a:endParaRPr lang="en-US" sz="2800"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pPr algn="r"/>
            <a:r>
              <a:rPr lang="en-US" smtClean="0"/>
              <a:t>© 2016 Steven S. Lumetta.  All rights reserved.</a:t>
            </a:r>
            <a:endParaRPr lang="en-US" dirty="0"/>
          </a:p>
        </p:txBody>
      </p:sp>
      <p:sp>
        <p:nvSpPr>
          <p:cNvPr id="7" name="Slide Number Placeholder 6"/>
          <p:cNvSpPr>
            <a:spLocks noGrp="1"/>
          </p:cNvSpPr>
          <p:nvPr>
            <p:ph type="sldNum" sz="quarter" idx="12"/>
          </p:nvPr>
        </p:nvSpPr>
        <p:spPr/>
        <p:txBody>
          <a:bodyPr/>
          <a:lstStyle/>
          <a:p>
            <a:r>
              <a:rPr lang="en-US" smtClean="0"/>
              <a:t>slide </a:t>
            </a:r>
            <a:fld id="{7A1E67A6-F3B4-42F5-9080-BEEF8C889EA2}" type="slidenum">
              <a:rPr lang="en-US" smtClean="0"/>
              <a:pPr/>
              <a:t>16</a:t>
            </a:fld>
            <a:endParaRPr lang="en-US" dirty="0"/>
          </a:p>
        </p:txBody>
      </p:sp>
    </p:spTree>
    <p:extLst>
      <p:ext uri="{BB962C8B-B14F-4D97-AF65-F5344CB8AC3E}">
        <p14:creationId xmlns:p14="http://schemas.microsoft.com/office/powerpoint/2010/main" val="5812302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Strategy: Use Common Hardware for Two Representations</a:t>
            </a:r>
            <a:endParaRPr lang="en-US" dirty="0"/>
          </a:p>
        </p:txBody>
      </p:sp>
      <p:sp>
        <p:nvSpPr>
          <p:cNvPr id="18" name="Content Placeholder 17"/>
          <p:cNvSpPr>
            <a:spLocks noGrp="1"/>
          </p:cNvSpPr>
          <p:nvPr>
            <p:ph idx="1"/>
          </p:nvPr>
        </p:nvSpPr>
        <p:spPr>
          <a:xfrm>
            <a:off x="596350" y="1630017"/>
            <a:ext cx="7792278" cy="4239077"/>
          </a:xfrm>
        </p:spPr>
        <p:txBody>
          <a:bodyPr>
            <a:normAutofit lnSpcReduction="10000"/>
          </a:bodyPr>
          <a:lstStyle/>
          <a:p>
            <a:r>
              <a:rPr lang="en-US" dirty="0" smtClean="0"/>
              <a:t>Recall:</a:t>
            </a:r>
          </a:p>
          <a:p>
            <a:pPr lvl="1"/>
            <a:r>
              <a:rPr lang="en-US" dirty="0" smtClean="0"/>
              <a:t>addition of bit patterns in </a:t>
            </a:r>
            <a:br>
              <a:rPr lang="en-US" dirty="0" smtClean="0"/>
            </a:br>
            <a:r>
              <a:rPr lang="en-US" b="1" dirty="0" smtClean="0">
                <a:solidFill>
                  <a:srgbClr val="00B050"/>
                </a:solidFill>
              </a:rPr>
              <a:t>N-bit unsigned</a:t>
            </a:r>
            <a:r>
              <a:rPr lang="en-US" dirty="0" smtClean="0">
                <a:solidFill>
                  <a:srgbClr val="00B050"/>
                </a:solidFill>
              </a:rPr>
              <a:t> </a:t>
            </a:r>
            <a:r>
              <a:rPr lang="en-US" dirty="0" smtClean="0"/>
              <a:t>representations</a:t>
            </a:r>
          </a:p>
          <a:p>
            <a:pPr lvl="1"/>
            <a:r>
              <a:rPr lang="en-US" dirty="0" smtClean="0"/>
              <a:t>corresponds to arithmetic mod </a:t>
            </a:r>
            <a:r>
              <a:rPr lang="en-US" b="1" dirty="0" smtClean="0">
                <a:solidFill>
                  <a:srgbClr val="00B050"/>
                </a:solidFill>
              </a:rPr>
              <a:t>2</a:t>
            </a:r>
            <a:r>
              <a:rPr lang="en-US" b="1" baseline="30000" dirty="0" smtClean="0">
                <a:solidFill>
                  <a:srgbClr val="00B050"/>
                </a:solidFill>
              </a:rPr>
              <a:t>N</a:t>
            </a:r>
            <a:r>
              <a:rPr lang="en-US" dirty="0" smtClean="0"/>
              <a:t>.</a:t>
            </a:r>
          </a:p>
          <a:p>
            <a:r>
              <a:rPr lang="en-US" dirty="0" smtClean="0"/>
              <a:t>Using this arithmetic, we develop the </a:t>
            </a:r>
            <a:br>
              <a:rPr lang="en-US" dirty="0" smtClean="0"/>
            </a:br>
            <a:r>
              <a:rPr lang="en-US" b="1" dirty="0" smtClean="0">
                <a:solidFill>
                  <a:srgbClr val="0070C0"/>
                </a:solidFill>
              </a:rPr>
              <a:t>2’s complement representation</a:t>
            </a:r>
            <a:r>
              <a:rPr lang="en-US" dirty="0" smtClean="0"/>
              <a:t> </a:t>
            </a:r>
            <a:br>
              <a:rPr lang="en-US" dirty="0" smtClean="0"/>
            </a:br>
            <a:r>
              <a:rPr lang="en-US" dirty="0" smtClean="0"/>
              <a:t>for signed integers.</a:t>
            </a:r>
          </a:p>
          <a:p>
            <a:r>
              <a:rPr lang="en-US" dirty="0" smtClean="0"/>
              <a:t>The same hardware can then perform arithmetic for both representations.</a:t>
            </a:r>
          </a:p>
          <a:p>
            <a:pPr algn="ctr"/>
            <a:r>
              <a:rPr lang="en-US" i="1" dirty="0" smtClean="0">
                <a:solidFill>
                  <a:srgbClr val="7030A0"/>
                </a:solidFill>
              </a:rPr>
              <a:t>What about the name?  Later.</a:t>
            </a:r>
            <a:endParaRPr lang="en-US" i="1" dirty="0">
              <a:solidFill>
                <a:srgbClr val="7030A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17</a:t>
            </a:fld>
            <a:endParaRPr lang="en-US" dirty="0"/>
          </a:p>
        </p:txBody>
      </p:sp>
    </p:spTree>
    <p:extLst>
      <p:ext uri="{BB962C8B-B14F-4D97-AF65-F5344CB8AC3E}">
        <p14:creationId xmlns:p14="http://schemas.microsoft.com/office/powerpoint/2010/main" val="729447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
                                            <p:txEl>
                                              <p:pRg st="5" end="5"/>
                                            </p:txEl>
                                          </p:spTgt>
                                        </p:tgtEl>
                                        <p:attrNameLst>
                                          <p:attrName>style.visibility</p:attrName>
                                        </p:attrNameLst>
                                      </p:cBhvr>
                                      <p:to>
                                        <p:strVal val="visible"/>
                                      </p:to>
                                    </p:set>
                                    <p:animEffect transition="in" filter="wipe(left)">
                                      <p:cBhvr>
                                        <p:cTn id="7"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Illustration of Modular Arithmetic</a:t>
            </a:r>
          </a:p>
        </p:txBody>
      </p:sp>
      <p:sp>
        <p:nvSpPr>
          <p:cNvPr id="35" name="Content Placeholder 34"/>
          <p:cNvSpPr>
            <a:spLocks noGrp="1"/>
          </p:cNvSpPr>
          <p:nvPr>
            <p:ph idx="1"/>
          </p:nvPr>
        </p:nvSpPr>
        <p:spPr/>
        <p:txBody>
          <a:bodyPr>
            <a:normAutofit/>
          </a:bodyPr>
          <a:lstStyle/>
          <a:p>
            <a:r>
              <a:rPr lang="en-US" dirty="0" smtClean="0"/>
              <a:t>The circle</a:t>
            </a:r>
            <a:r>
              <a:rPr lang="en-US" dirty="0"/>
              <a:t> </a:t>
            </a:r>
            <a:r>
              <a:rPr lang="en-US" dirty="0" smtClean="0"/>
              <a:t>illustrates </a:t>
            </a:r>
            <a:br>
              <a:rPr lang="en-US" dirty="0" smtClean="0"/>
            </a:br>
            <a:r>
              <a:rPr lang="en-US" b="1" dirty="0" smtClean="0">
                <a:solidFill>
                  <a:srgbClr val="00B050"/>
                </a:solidFill>
              </a:rPr>
              <a:t>3-bit unsigned</a:t>
            </a:r>
            <a:r>
              <a:rPr lang="en-US" dirty="0" smtClean="0"/>
              <a:t>.</a:t>
            </a:r>
          </a:p>
          <a:p>
            <a:r>
              <a:rPr lang="en-US" dirty="0" smtClean="0"/>
              <a:t>Adding a number </a:t>
            </a:r>
            <a:br>
              <a:rPr lang="en-US" dirty="0" smtClean="0"/>
            </a:br>
            <a:r>
              <a:rPr lang="en-US" dirty="0" smtClean="0"/>
              <a:t>corresponds to </a:t>
            </a:r>
            <a:br>
              <a:rPr lang="en-US" dirty="0" smtClean="0"/>
            </a:br>
            <a:r>
              <a:rPr lang="en-US" dirty="0" smtClean="0"/>
              <a:t>counting clockwise.</a:t>
            </a:r>
          </a:p>
          <a:p>
            <a:r>
              <a:rPr lang="en-US" dirty="0" smtClean="0"/>
              <a:t>The answer is </a:t>
            </a:r>
            <a:br>
              <a:rPr lang="en-US" dirty="0" smtClean="0"/>
            </a:br>
            <a:r>
              <a:rPr lang="en-US" dirty="0" smtClean="0"/>
              <a:t>always correct </a:t>
            </a:r>
            <a:br>
              <a:rPr lang="en-US" dirty="0" smtClean="0"/>
            </a:br>
            <a:r>
              <a:rPr lang="en-US" dirty="0" smtClean="0"/>
              <a:t>mod 8.</a:t>
            </a:r>
          </a:p>
          <a:p>
            <a:r>
              <a:rPr lang="en-US" dirty="0" smtClean="0"/>
              <a:t>(For subtraction, count the other way.)</a:t>
            </a:r>
          </a:p>
          <a:p>
            <a:endParaRPr lang="en-US" dirty="0" smtClean="0"/>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18</a:t>
            </a:fld>
            <a:endParaRPr lang="en-US" dirty="0"/>
          </a:p>
        </p:txBody>
      </p:sp>
      <p:grpSp>
        <p:nvGrpSpPr>
          <p:cNvPr id="45" name="Group 44"/>
          <p:cNvGrpSpPr/>
          <p:nvPr/>
        </p:nvGrpSpPr>
        <p:grpSpPr>
          <a:xfrm>
            <a:off x="4804143" y="1581249"/>
            <a:ext cx="3584484" cy="3765626"/>
            <a:chOff x="4804143" y="1630017"/>
            <a:chExt cx="3584484" cy="3765626"/>
          </a:xfrm>
        </p:grpSpPr>
        <p:grpSp>
          <p:nvGrpSpPr>
            <p:cNvPr id="36" name="Group 35"/>
            <p:cNvGrpSpPr>
              <a:grpSpLocks noChangeAspect="1"/>
            </p:cNvGrpSpPr>
            <p:nvPr/>
          </p:nvGrpSpPr>
          <p:grpSpPr>
            <a:xfrm>
              <a:off x="4804143" y="1630017"/>
              <a:ext cx="3584484" cy="3765626"/>
              <a:chOff x="6143707" y="1346840"/>
              <a:chExt cx="4708950" cy="4946916"/>
            </a:xfrm>
          </p:grpSpPr>
          <p:grpSp>
            <p:nvGrpSpPr>
              <p:cNvPr id="21" name="Group 20"/>
              <p:cNvGrpSpPr/>
              <p:nvPr/>
            </p:nvGrpSpPr>
            <p:grpSpPr>
              <a:xfrm>
                <a:off x="6657962" y="1984301"/>
                <a:ext cx="3671992" cy="3673940"/>
                <a:chOff x="6645770" y="1621284"/>
                <a:chExt cx="3671992" cy="3673940"/>
              </a:xfrm>
            </p:grpSpPr>
            <p:sp>
              <p:nvSpPr>
                <p:cNvPr id="3" name="Oval 2"/>
                <p:cNvSpPr/>
                <p:nvPr/>
              </p:nvSpPr>
              <p:spPr>
                <a:xfrm>
                  <a:off x="6881566" y="1857080"/>
                  <a:ext cx="3200400" cy="3200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481766" y="1623232"/>
                  <a:ext cx="0" cy="3671992"/>
                  <a:chOff x="8481766" y="1623232"/>
                  <a:chExt cx="0" cy="3671992"/>
                </a:xfrm>
              </p:grpSpPr>
              <p:cxnSp>
                <p:nvCxnSpPr>
                  <p:cNvPr id="7" name="Straight Connector 6"/>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8481766" y="1621284"/>
                  <a:ext cx="0" cy="3671992"/>
                  <a:chOff x="8481766" y="1623232"/>
                  <a:chExt cx="0" cy="3671992"/>
                </a:xfrm>
              </p:grpSpPr>
              <p:cxnSp>
                <p:nvCxnSpPr>
                  <p:cNvPr id="13" name="Straight Connector 12"/>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645770" y="1621284"/>
                  <a:ext cx="3671992" cy="3671992"/>
                  <a:chOff x="6798170" y="1775632"/>
                  <a:chExt cx="3671992" cy="3671992"/>
                </a:xfrm>
                <a:scene3d>
                  <a:camera prst="orthographicFront">
                    <a:rot lat="0" lon="0" rev="2700000"/>
                  </a:camera>
                  <a:lightRig rig="threePt" dir="t"/>
                </a:scene3d>
              </p:grpSpPr>
              <p:grpSp>
                <p:nvGrpSpPr>
                  <p:cNvPr id="15" name="Group 14"/>
                  <p:cNvGrpSpPr/>
                  <p:nvPr/>
                </p:nvGrpSpPr>
                <p:grpSpPr>
                  <a:xfrm>
                    <a:off x="8634166" y="1775632"/>
                    <a:ext cx="0" cy="3671992"/>
                    <a:chOff x="8481766" y="1623232"/>
                    <a:chExt cx="0" cy="3671992"/>
                  </a:xfrm>
                </p:grpSpPr>
                <p:cxnSp>
                  <p:nvCxnSpPr>
                    <p:cNvPr id="16" name="Straight Connector 15"/>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5400000">
                    <a:off x="8634166" y="1773684"/>
                    <a:ext cx="0" cy="3671992"/>
                    <a:chOff x="8481766" y="1623232"/>
                    <a:chExt cx="0" cy="3671992"/>
                  </a:xfrm>
                </p:grpSpPr>
                <p:cxnSp>
                  <p:nvCxnSpPr>
                    <p:cNvPr id="19" name="Straight Connector 18"/>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2" name="TextBox 21"/>
              <p:cNvSpPr txBox="1"/>
              <p:nvPr/>
            </p:nvSpPr>
            <p:spPr>
              <a:xfrm>
                <a:off x="8236831" y="1346840"/>
                <a:ext cx="514253" cy="687356"/>
              </a:xfrm>
              <a:prstGeom prst="rect">
                <a:avLst/>
              </a:prstGeom>
              <a:noFill/>
            </p:spPr>
            <p:txBody>
              <a:bodyPr wrap="none" rtlCol="0">
                <a:spAutoFit/>
              </a:bodyPr>
              <a:lstStyle/>
              <a:p>
                <a:pPr algn="ctr"/>
                <a:r>
                  <a:rPr lang="en-US" sz="2800" b="1" dirty="0" smtClean="0"/>
                  <a:t>0</a:t>
                </a:r>
                <a:endParaRPr lang="en-US" sz="2800" b="1" dirty="0"/>
              </a:p>
            </p:txBody>
          </p:sp>
          <p:sp>
            <p:nvSpPr>
              <p:cNvPr id="25" name="TextBox 24"/>
              <p:cNvSpPr txBox="1"/>
              <p:nvPr/>
            </p:nvSpPr>
            <p:spPr>
              <a:xfrm>
                <a:off x="9763393" y="2018315"/>
                <a:ext cx="514254" cy="687356"/>
              </a:xfrm>
              <a:prstGeom prst="rect">
                <a:avLst/>
              </a:prstGeom>
              <a:noFill/>
            </p:spPr>
            <p:txBody>
              <a:bodyPr wrap="none" rtlCol="0">
                <a:spAutoFit/>
              </a:bodyPr>
              <a:lstStyle/>
              <a:p>
                <a:r>
                  <a:rPr lang="en-US" sz="2800" b="1" dirty="0" smtClean="0"/>
                  <a:t>1</a:t>
                </a:r>
                <a:endParaRPr lang="en-US" sz="2800" b="1" dirty="0"/>
              </a:p>
            </p:txBody>
          </p:sp>
          <p:sp>
            <p:nvSpPr>
              <p:cNvPr id="26" name="TextBox 25"/>
              <p:cNvSpPr txBox="1"/>
              <p:nvPr/>
            </p:nvSpPr>
            <p:spPr>
              <a:xfrm>
                <a:off x="10338402" y="3458282"/>
                <a:ext cx="514255" cy="687356"/>
              </a:xfrm>
              <a:prstGeom prst="rect">
                <a:avLst/>
              </a:prstGeom>
              <a:noFill/>
            </p:spPr>
            <p:txBody>
              <a:bodyPr wrap="none" rtlCol="0">
                <a:spAutoFit/>
              </a:bodyPr>
              <a:lstStyle/>
              <a:p>
                <a:r>
                  <a:rPr lang="en-US" sz="2800" b="1" dirty="0" smtClean="0"/>
                  <a:t>2</a:t>
                </a:r>
                <a:endParaRPr lang="en-US" sz="2800" b="1" dirty="0"/>
              </a:p>
            </p:txBody>
          </p:sp>
          <p:sp>
            <p:nvSpPr>
              <p:cNvPr id="27" name="TextBox 26"/>
              <p:cNvSpPr txBox="1"/>
              <p:nvPr/>
            </p:nvSpPr>
            <p:spPr>
              <a:xfrm>
                <a:off x="9738158" y="4898251"/>
                <a:ext cx="514255" cy="687356"/>
              </a:xfrm>
              <a:prstGeom prst="rect">
                <a:avLst/>
              </a:prstGeom>
              <a:noFill/>
            </p:spPr>
            <p:txBody>
              <a:bodyPr wrap="none" rtlCol="0">
                <a:spAutoFit/>
              </a:bodyPr>
              <a:lstStyle/>
              <a:p>
                <a:r>
                  <a:rPr lang="en-US" sz="2800" b="1" dirty="0" smtClean="0"/>
                  <a:t>3</a:t>
                </a:r>
                <a:endParaRPr lang="en-US" sz="2800" b="1" dirty="0"/>
              </a:p>
            </p:txBody>
          </p:sp>
          <p:sp>
            <p:nvSpPr>
              <p:cNvPr id="28" name="TextBox 27"/>
              <p:cNvSpPr txBox="1"/>
              <p:nvPr/>
            </p:nvSpPr>
            <p:spPr>
              <a:xfrm>
                <a:off x="8236830" y="5606400"/>
                <a:ext cx="514255" cy="687356"/>
              </a:xfrm>
              <a:prstGeom prst="rect">
                <a:avLst/>
              </a:prstGeom>
              <a:noFill/>
            </p:spPr>
            <p:txBody>
              <a:bodyPr wrap="none" rtlCol="0">
                <a:spAutoFit/>
              </a:bodyPr>
              <a:lstStyle/>
              <a:p>
                <a:r>
                  <a:rPr lang="en-US" sz="2800" b="1" dirty="0" smtClean="0"/>
                  <a:t>4</a:t>
                </a:r>
                <a:endParaRPr lang="en-US" sz="2800" b="1" dirty="0"/>
              </a:p>
            </p:txBody>
          </p:sp>
          <p:sp>
            <p:nvSpPr>
              <p:cNvPr id="29" name="TextBox 28"/>
              <p:cNvSpPr txBox="1"/>
              <p:nvPr/>
            </p:nvSpPr>
            <p:spPr>
              <a:xfrm>
                <a:off x="6649515" y="4968937"/>
                <a:ext cx="514255" cy="687356"/>
              </a:xfrm>
              <a:prstGeom prst="rect">
                <a:avLst/>
              </a:prstGeom>
              <a:noFill/>
            </p:spPr>
            <p:txBody>
              <a:bodyPr wrap="none" rtlCol="0">
                <a:spAutoFit/>
              </a:bodyPr>
              <a:lstStyle/>
              <a:p>
                <a:r>
                  <a:rPr lang="en-US" sz="2800" b="1" dirty="0" smtClean="0"/>
                  <a:t>5</a:t>
                </a:r>
                <a:endParaRPr lang="en-US" sz="2800" b="1" dirty="0"/>
              </a:p>
            </p:txBody>
          </p:sp>
          <p:sp>
            <p:nvSpPr>
              <p:cNvPr id="30" name="TextBox 29"/>
              <p:cNvSpPr txBox="1"/>
              <p:nvPr/>
            </p:nvSpPr>
            <p:spPr>
              <a:xfrm>
                <a:off x="6143707" y="3450207"/>
                <a:ext cx="514255" cy="687356"/>
              </a:xfrm>
              <a:prstGeom prst="rect">
                <a:avLst/>
              </a:prstGeom>
              <a:noFill/>
            </p:spPr>
            <p:txBody>
              <a:bodyPr wrap="none" rtlCol="0">
                <a:spAutoFit/>
              </a:bodyPr>
              <a:lstStyle/>
              <a:p>
                <a:r>
                  <a:rPr lang="en-US" sz="2800" b="1" dirty="0" smtClean="0"/>
                  <a:t>6</a:t>
                </a:r>
                <a:endParaRPr lang="en-US" sz="2800" b="1" dirty="0"/>
              </a:p>
            </p:txBody>
          </p:sp>
          <p:sp>
            <p:nvSpPr>
              <p:cNvPr id="31" name="TextBox 30"/>
              <p:cNvSpPr txBox="1"/>
              <p:nvPr/>
            </p:nvSpPr>
            <p:spPr>
              <a:xfrm>
                <a:off x="6664831" y="2060883"/>
                <a:ext cx="514255" cy="687356"/>
              </a:xfrm>
              <a:prstGeom prst="rect">
                <a:avLst/>
              </a:prstGeom>
              <a:noFill/>
            </p:spPr>
            <p:txBody>
              <a:bodyPr wrap="none" rtlCol="0">
                <a:spAutoFit/>
              </a:bodyPr>
              <a:lstStyle/>
              <a:p>
                <a:r>
                  <a:rPr lang="en-US" sz="2800" b="1" dirty="0" smtClean="0"/>
                  <a:t>7</a:t>
                </a:r>
                <a:endParaRPr lang="en-US" sz="2800" b="1" dirty="0"/>
              </a:p>
            </p:txBody>
          </p:sp>
        </p:grpSp>
        <p:sp>
          <p:nvSpPr>
            <p:cNvPr id="37" name="TextBox 36"/>
            <p:cNvSpPr txBox="1"/>
            <p:nvPr/>
          </p:nvSpPr>
          <p:spPr>
            <a:xfrm>
              <a:off x="6178632" y="2405097"/>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000</a:t>
              </a:r>
              <a:endParaRPr lang="en-US" b="1" dirty="0">
                <a:latin typeface="Courier New" panose="02070309020205020404" pitchFamily="49" charset="0"/>
                <a:cs typeface="Courier New" panose="02070309020205020404" pitchFamily="49" charset="0"/>
              </a:endParaRPr>
            </a:p>
          </p:txBody>
        </p:sp>
        <p:sp>
          <p:nvSpPr>
            <p:cNvPr id="38" name="TextBox 37"/>
            <p:cNvSpPr txBox="1"/>
            <p:nvPr/>
          </p:nvSpPr>
          <p:spPr>
            <a:xfrm>
              <a:off x="6881856" y="2729548"/>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001</a:t>
              </a:r>
              <a:endParaRPr lang="en-US" b="1" dirty="0">
                <a:latin typeface="Courier New" panose="02070309020205020404" pitchFamily="49" charset="0"/>
                <a:cs typeface="Courier New" panose="02070309020205020404" pitchFamily="49" charset="0"/>
              </a:endParaRPr>
            </a:p>
          </p:txBody>
        </p:sp>
        <p:sp>
          <p:nvSpPr>
            <p:cNvPr id="39" name="TextBox 38"/>
            <p:cNvSpPr txBox="1"/>
            <p:nvPr/>
          </p:nvSpPr>
          <p:spPr>
            <a:xfrm>
              <a:off x="6869241" y="3255288"/>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010</a:t>
              </a:r>
              <a:endParaRPr lang="en-US" b="1" dirty="0">
                <a:latin typeface="Courier New" panose="02070309020205020404" pitchFamily="49" charset="0"/>
                <a:cs typeface="Courier New" panose="02070309020205020404" pitchFamily="49" charset="0"/>
              </a:endParaRPr>
            </a:p>
          </p:txBody>
        </p:sp>
        <p:sp>
          <p:nvSpPr>
            <p:cNvPr id="40" name="TextBox 39"/>
            <p:cNvSpPr txBox="1"/>
            <p:nvPr/>
          </p:nvSpPr>
          <p:spPr>
            <a:xfrm>
              <a:off x="6888285" y="3766252"/>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011</a:t>
              </a:r>
              <a:endParaRPr lang="en-US" b="1" dirty="0">
                <a:latin typeface="Courier New" panose="02070309020205020404" pitchFamily="49" charset="0"/>
                <a:cs typeface="Courier New" panose="02070309020205020404" pitchFamily="49" charset="0"/>
              </a:endParaRPr>
            </a:p>
          </p:txBody>
        </p:sp>
        <p:sp>
          <p:nvSpPr>
            <p:cNvPr id="41" name="TextBox 40"/>
            <p:cNvSpPr txBox="1"/>
            <p:nvPr/>
          </p:nvSpPr>
          <p:spPr>
            <a:xfrm>
              <a:off x="6203694" y="41176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r>
                <a:rPr lang="en-US" sz="2800" b="1" dirty="0" smtClean="0">
                  <a:latin typeface="Courier New" panose="02070309020205020404" pitchFamily="49" charset="0"/>
                  <a:cs typeface="Courier New" panose="02070309020205020404" pitchFamily="49" charset="0"/>
                </a:rPr>
                <a:t>00</a:t>
              </a:r>
              <a:endParaRPr lang="en-US" b="1" dirty="0">
                <a:latin typeface="Courier New" panose="02070309020205020404" pitchFamily="49" charset="0"/>
                <a:cs typeface="Courier New" panose="02070309020205020404" pitchFamily="49" charset="0"/>
              </a:endParaRPr>
            </a:p>
          </p:txBody>
        </p:sp>
        <p:sp>
          <p:nvSpPr>
            <p:cNvPr id="42" name="TextBox 41"/>
            <p:cNvSpPr txBox="1"/>
            <p:nvPr/>
          </p:nvSpPr>
          <p:spPr>
            <a:xfrm>
              <a:off x="5551716" y="3765911"/>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101</a:t>
              </a:r>
              <a:endParaRPr lang="en-US" b="1" dirty="0">
                <a:latin typeface="Courier New" panose="02070309020205020404" pitchFamily="49" charset="0"/>
                <a:cs typeface="Courier New" panose="02070309020205020404" pitchFamily="49" charset="0"/>
              </a:endParaRPr>
            </a:p>
          </p:txBody>
        </p:sp>
        <p:sp>
          <p:nvSpPr>
            <p:cNvPr id="43" name="TextBox 42"/>
            <p:cNvSpPr txBox="1"/>
            <p:nvPr/>
          </p:nvSpPr>
          <p:spPr>
            <a:xfrm>
              <a:off x="5555755" y="3261544"/>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110</a:t>
              </a:r>
              <a:endParaRPr lang="en-US" b="1" dirty="0">
                <a:latin typeface="Courier New" panose="02070309020205020404" pitchFamily="49" charset="0"/>
                <a:cs typeface="Courier New" panose="02070309020205020404" pitchFamily="49" charset="0"/>
              </a:endParaRPr>
            </a:p>
          </p:txBody>
        </p:sp>
        <p:sp>
          <p:nvSpPr>
            <p:cNvPr id="44" name="TextBox 43"/>
            <p:cNvSpPr txBox="1"/>
            <p:nvPr/>
          </p:nvSpPr>
          <p:spPr>
            <a:xfrm>
              <a:off x="5568369" y="2735045"/>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111</a:t>
              </a:r>
              <a:endParaRPr lang="en-US" b="1" dirty="0">
                <a:latin typeface="Courier New" panose="02070309020205020404" pitchFamily="49" charset="0"/>
                <a:cs typeface="Courier New" panose="02070309020205020404" pitchFamily="49" charset="0"/>
              </a:endParaRPr>
            </a:p>
          </p:txBody>
        </p:sp>
      </p:grpSp>
      <p:grpSp>
        <p:nvGrpSpPr>
          <p:cNvPr id="10" name="Group 9"/>
          <p:cNvGrpSpPr/>
          <p:nvPr/>
        </p:nvGrpSpPr>
        <p:grpSpPr>
          <a:xfrm>
            <a:off x="4294264" y="1639316"/>
            <a:ext cx="4127704" cy="3657600"/>
            <a:chOff x="4294264" y="1639316"/>
            <a:chExt cx="4127704" cy="3657600"/>
          </a:xfrm>
        </p:grpSpPr>
        <p:sp>
          <p:nvSpPr>
            <p:cNvPr id="5" name="Arc 4"/>
            <p:cNvSpPr/>
            <p:nvPr/>
          </p:nvSpPr>
          <p:spPr>
            <a:xfrm flipH="1" flipV="1">
              <a:off x="4764368" y="1639316"/>
              <a:ext cx="3657600" cy="3657600"/>
            </a:xfrm>
            <a:prstGeom prst="arc">
              <a:avLst>
                <a:gd name="adj1" fmla="val 16567745"/>
                <a:gd name="adj2" fmla="val 2657908"/>
              </a:avLst>
            </a:prstGeom>
            <a:ln w="38100">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4294264" y="3958917"/>
              <a:ext cx="595035" cy="523220"/>
            </a:xfrm>
            <a:prstGeom prst="rect">
              <a:avLst/>
            </a:prstGeom>
            <a:noFill/>
          </p:spPr>
          <p:txBody>
            <a:bodyPr wrap="none" rtlCol="0">
              <a:spAutoFit/>
            </a:bodyPr>
            <a:lstStyle/>
            <a:p>
              <a:r>
                <a:rPr lang="en-US" sz="2800" b="1" dirty="0" smtClean="0">
                  <a:solidFill>
                    <a:srgbClr val="0070C0"/>
                  </a:solidFill>
                  <a:latin typeface="Arial" panose="020B0604020202020204" pitchFamily="34" charset="0"/>
                  <a:cs typeface="Arial" panose="020B0604020202020204" pitchFamily="34" charset="0"/>
                </a:rPr>
                <a:t>+3</a:t>
              </a:r>
              <a:endParaRPr lang="en-US" sz="2800" b="1" dirty="0">
                <a:solidFill>
                  <a:srgbClr val="0070C0"/>
                </a:solidFill>
                <a:latin typeface="Arial" panose="020B0604020202020204" pitchFamily="34" charset="0"/>
                <a:cs typeface="Arial" panose="020B0604020202020204" pitchFamily="34" charset="0"/>
              </a:endParaRPr>
            </a:p>
          </p:txBody>
        </p:sp>
      </p:grpSp>
      <p:sp>
        <p:nvSpPr>
          <p:cNvPr id="23" name="Oval 22"/>
          <p:cNvSpPr/>
          <p:nvPr/>
        </p:nvSpPr>
        <p:spPr>
          <a:xfrm>
            <a:off x="6280224" y="4773256"/>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p:cNvSpPr/>
          <p:nvPr/>
        </p:nvSpPr>
        <p:spPr>
          <a:xfrm>
            <a:off x="5058526" y="2120459"/>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4330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par>
                          <p:cTn id="7" fill="hold">
                            <p:stCondLst>
                              <p:cond delay="0"/>
                            </p:stCondLst>
                            <p:childTnLst>
                              <p:par>
                                <p:cTn id="8" presetID="21" presetClass="entr" presetSubtype="1" fill="hold" nodeType="afterEffect">
                                  <p:stCondLst>
                                    <p:cond delay="1000"/>
                                  </p:stCondLst>
                                  <p:childTnLst>
                                    <p:set>
                                      <p:cBhvr>
                                        <p:cTn id="9" dur="1" fill="hold">
                                          <p:stCondLst>
                                            <p:cond delay="0"/>
                                          </p:stCondLst>
                                        </p:cTn>
                                        <p:tgtEl>
                                          <p:spTgt spid="10"/>
                                        </p:tgtEl>
                                        <p:attrNameLst>
                                          <p:attrName>style.visibility</p:attrName>
                                        </p:attrNameLst>
                                      </p:cBhvr>
                                      <p:to>
                                        <p:strVal val="visible"/>
                                      </p:to>
                                    </p:set>
                                    <p:animEffect transition="in" filter="wheel(1)">
                                      <p:cBhvr>
                                        <p:cTn id="10" dur="2000"/>
                                        <p:tgtEl>
                                          <p:spTgt spid="10"/>
                                        </p:tgtEl>
                                      </p:cBhvr>
                                    </p:animEffect>
                                  </p:childTnLst>
                                </p:cTn>
                              </p:par>
                            </p:childTnLst>
                          </p:cTn>
                        </p:par>
                        <p:par>
                          <p:cTn id="11" fill="hold">
                            <p:stCondLst>
                              <p:cond delay="3000"/>
                            </p:stCondLst>
                            <p:childTnLst>
                              <p:par>
                                <p:cTn id="12" presetID="10" presetClass="entr" presetSubtype="0" fill="hold" grpId="0" nodeType="after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2000"/>
                                        <p:tgtEl>
                                          <p:spTgt spid="4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35">
                                            <p:txEl>
                                              <p:pRg st="2" end="2"/>
                                            </p:txEl>
                                          </p:spTgt>
                                        </p:tgtEl>
                                        <p:attrNameLst>
                                          <p:attrName>style.visibility</p:attrName>
                                        </p:attrNameLst>
                                      </p:cBhvr>
                                      <p:to>
                                        <p:strVal val="visible"/>
                                      </p:to>
                                    </p:set>
                                    <p:animEffect transition="in" filter="wipe(left)">
                                      <p:cBhvr>
                                        <p:cTn id="19" dur="500"/>
                                        <p:tgtEl>
                                          <p:spTgt spid="35">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5">
                                            <p:txEl>
                                              <p:pRg st="3" end="3"/>
                                            </p:txEl>
                                          </p:spTgt>
                                        </p:tgtEl>
                                        <p:attrNameLst>
                                          <p:attrName>style.visibility</p:attrName>
                                        </p:attrNameLst>
                                      </p:cBhvr>
                                      <p:to>
                                        <p:strVal val="visible"/>
                                      </p:to>
                                    </p:set>
                                    <p:animEffect transition="in" filter="wipe(left)">
                                      <p:cBhvr>
                                        <p:cTn id="22"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23" grpId="0" animBg="1"/>
      <p:bldP spid="4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Representations Must be Unambiguous</a:t>
            </a:r>
            <a:endParaRPr lang="en-US" dirty="0"/>
          </a:p>
        </p:txBody>
      </p:sp>
      <p:sp>
        <p:nvSpPr>
          <p:cNvPr id="35" name="Content Placeholder 34"/>
          <p:cNvSpPr>
            <a:spLocks noGrp="1"/>
          </p:cNvSpPr>
          <p:nvPr>
            <p:ph idx="1"/>
          </p:nvPr>
        </p:nvSpPr>
        <p:spPr/>
        <p:txBody>
          <a:bodyPr>
            <a:normAutofit/>
          </a:bodyPr>
          <a:lstStyle/>
          <a:p>
            <a:r>
              <a:rPr lang="en-US" dirty="0" smtClean="0"/>
              <a:t>The same circle illustrates</a:t>
            </a:r>
            <a:br>
              <a:rPr lang="en-US" dirty="0" smtClean="0"/>
            </a:br>
            <a:r>
              <a:rPr lang="en-US" b="1" dirty="0" smtClean="0">
                <a:solidFill>
                  <a:srgbClr val="00B050"/>
                </a:solidFill>
              </a:rPr>
              <a:t>equality mod 8</a:t>
            </a:r>
            <a:r>
              <a:rPr lang="en-US" dirty="0" smtClean="0"/>
              <a:t>.</a:t>
            </a:r>
          </a:p>
          <a:p>
            <a:r>
              <a:rPr lang="en-US" dirty="0" smtClean="0"/>
              <a:t>For example, we can</a:t>
            </a:r>
            <a:br>
              <a:rPr lang="en-US" dirty="0" smtClean="0"/>
            </a:br>
            <a:r>
              <a:rPr lang="en-US" dirty="0" smtClean="0"/>
              <a:t>extend the numbers in</a:t>
            </a:r>
            <a:br>
              <a:rPr lang="en-US" dirty="0" smtClean="0"/>
            </a:br>
            <a:r>
              <a:rPr lang="en-US" dirty="0" smtClean="0"/>
              <a:t>a clockwise direction.</a:t>
            </a:r>
          </a:p>
          <a:p>
            <a:r>
              <a:rPr lang="en-US" dirty="0" smtClean="0"/>
              <a:t>Or the other way.</a:t>
            </a:r>
          </a:p>
          <a:p>
            <a:r>
              <a:rPr lang="en-US" dirty="0" smtClean="0"/>
              <a:t>Overflow occurs because</a:t>
            </a:r>
            <a:br>
              <a:rPr lang="en-US" dirty="0" smtClean="0"/>
            </a:br>
            <a:r>
              <a:rPr lang="en-US" dirty="0" smtClean="0"/>
              <a:t>a representation can have </a:t>
            </a:r>
            <a:br>
              <a:rPr lang="en-US" dirty="0" smtClean="0"/>
            </a:br>
            <a:r>
              <a:rPr lang="en-US" dirty="0" smtClean="0"/>
              <a:t>only </a:t>
            </a:r>
            <a:r>
              <a:rPr lang="en-US" b="1" dirty="0" smtClean="0">
                <a:solidFill>
                  <a:srgbClr val="0070C0"/>
                </a:solidFill>
              </a:rPr>
              <a:t>one value per bit pattern</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19</a:t>
            </a:fld>
            <a:endParaRPr lang="en-US" dirty="0"/>
          </a:p>
        </p:txBody>
      </p:sp>
      <p:grpSp>
        <p:nvGrpSpPr>
          <p:cNvPr id="45" name="Group 44"/>
          <p:cNvGrpSpPr/>
          <p:nvPr/>
        </p:nvGrpSpPr>
        <p:grpSpPr>
          <a:xfrm>
            <a:off x="4804143" y="1581249"/>
            <a:ext cx="3584484" cy="3765626"/>
            <a:chOff x="4804143" y="1630017"/>
            <a:chExt cx="3584484" cy="3765626"/>
          </a:xfrm>
        </p:grpSpPr>
        <p:grpSp>
          <p:nvGrpSpPr>
            <p:cNvPr id="36" name="Group 35"/>
            <p:cNvGrpSpPr>
              <a:grpSpLocks noChangeAspect="1"/>
            </p:cNvGrpSpPr>
            <p:nvPr/>
          </p:nvGrpSpPr>
          <p:grpSpPr>
            <a:xfrm>
              <a:off x="4804143" y="1630017"/>
              <a:ext cx="3584484" cy="3765626"/>
              <a:chOff x="6143707" y="1346840"/>
              <a:chExt cx="4708950" cy="4946916"/>
            </a:xfrm>
          </p:grpSpPr>
          <p:grpSp>
            <p:nvGrpSpPr>
              <p:cNvPr id="21" name="Group 20"/>
              <p:cNvGrpSpPr/>
              <p:nvPr/>
            </p:nvGrpSpPr>
            <p:grpSpPr>
              <a:xfrm>
                <a:off x="6657962" y="1984301"/>
                <a:ext cx="3671992" cy="3673940"/>
                <a:chOff x="6645770" y="1621284"/>
                <a:chExt cx="3671992" cy="3673940"/>
              </a:xfrm>
            </p:grpSpPr>
            <p:sp>
              <p:nvSpPr>
                <p:cNvPr id="3" name="Oval 2"/>
                <p:cNvSpPr/>
                <p:nvPr/>
              </p:nvSpPr>
              <p:spPr>
                <a:xfrm>
                  <a:off x="6881566" y="1857080"/>
                  <a:ext cx="3200400" cy="3200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481766" y="1623232"/>
                  <a:ext cx="0" cy="3671992"/>
                  <a:chOff x="8481766" y="1623232"/>
                  <a:chExt cx="0" cy="3671992"/>
                </a:xfrm>
              </p:grpSpPr>
              <p:cxnSp>
                <p:nvCxnSpPr>
                  <p:cNvPr id="7" name="Straight Connector 6"/>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8481766" y="1621284"/>
                  <a:ext cx="0" cy="3671992"/>
                  <a:chOff x="8481766" y="1623232"/>
                  <a:chExt cx="0" cy="3671992"/>
                </a:xfrm>
              </p:grpSpPr>
              <p:cxnSp>
                <p:nvCxnSpPr>
                  <p:cNvPr id="13" name="Straight Connector 12"/>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645770" y="1621284"/>
                  <a:ext cx="3671992" cy="3671992"/>
                  <a:chOff x="6798170" y="1775632"/>
                  <a:chExt cx="3671992" cy="3671992"/>
                </a:xfrm>
                <a:scene3d>
                  <a:camera prst="orthographicFront">
                    <a:rot lat="0" lon="0" rev="2700000"/>
                  </a:camera>
                  <a:lightRig rig="threePt" dir="t"/>
                </a:scene3d>
              </p:grpSpPr>
              <p:grpSp>
                <p:nvGrpSpPr>
                  <p:cNvPr id="15" name="Group 14"/>
                  <p:cNvGrpSpPr/>
                  <p:nvPr/>
                </p:nvGrpSpPr>
                <p:grpSpPr>
                  <a:xfrm>
                    <a:off x="8634166" y="1775632"/>
                    <a:ext cx="0" cy="3671992"/>
                    <a:chOff x="8481766" y="1623232"/>
                    <a:chExt cx="0" cy="3671992"/>
                  </a:xfrm>
                </p:grpSpPr>
                <p:cxnSp>
                  <p:nvCxnSpPr>
                    <p:cNvPr id="16" name="Straight Connector 15"/>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5400000">
                    <a:off x="8634166" y="1773684"/>
                    <a:ext cx="0" cy="3671992"/>
                    <a:chOff x="8481766" y="1623232"/>
                    <a:chExt cx="0" cy="3671992"/>
                  </a:xfrm>
                </p:grpSpPr>
                <p:cxnSp>
                  <p:nvCxnSpPr>
                    <p:cNvPr id="19" name="Straight Connector 18"/>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2" name="TextBox 21"/>
              <p:cNvSpPr txBox="1"/>
              <p:nvPr/>
            </p:nvSpPr>
            <p:spPr>
              <a:xfrm>
                <a:off x="8236831" y="1346840"/>
                <a:ext cx="514253" cy="687356"/>
              </a:xfrm>
              <a:prstGeom prst="rect">
                <a:avLst/>
              </a:prstGeom>
              <a:noFill/>
            </p:spPr>
            <p:txBody>
              <a:bodyPr wrap="none" rtlCol="0">
                <a:spAutoFit/>
              </a:bodyPr>
              <a:lstStyle/>
              <a:p>
                <a:pPr algn="ctr"/>
                <a:r>
                  <a:rPr lang="en-US" sz="2800" b="1" dirty="0" smtClean="0"/>
                  <a:t>0</a:t>
                </a:r>
                <a:endParaRPr lang="en-US" sz="2800" b="1" dirty="0"/>
              </a:p>
            </p:txBody>
          </p:sp>
          <p:sp>
            <p:nvSpPr>
              <p:cNvPr id="25" name="TextBox 24"/>
              <p:cNvSpPr txBox="1"/>
              <p:nvPr/>
            </p:nvSpPr>
            <p:spPr>
              <a:xfrm>
                <a:off x="9763393" y="2018315"/>
                <a:ext cx="514254" cy="687356"/>
              </a:xfrm>
              <a:prstGeom prst="rect">
                <a:avLst/>
              </a:prstGeom>
              <a:noFill/>
            </p:spPr>
            <p:txBody>
              <a:bodyPr wrap="none" rtlCol="0">
                <a:spAutoFit/>
              </a:bodyPr>
              <a:lstStyle/>
              <a:p>
                <a:r>
                  <a:rPr lang="en-US" sz="2800" b="1" dirty="0" smtClean="0"/>
                  <a:t>1</a:t>
                </a:r>
                <a:endParaRPr lang="en-US" sz="2800" b="1" dirty="0"/>
              </a:p>
            </p:txBody>
          </p:sp>
          <p:sp>
            <p:nvSpPr>
              <p:cNvPr id="26" name="TextBox 25"/>
              <p:cNvSpPr txBox="1"/>
              <p:nvPr/>
            </p:nvSpPr>
            <p:spPr>
              <a:xfrm>
                <a:off x="10338402" y="3458282"/>
                <a:ext cx="514255" cy="687356"/>
              </a:xfrm>
              <a:prstGeom prst="rect">
                <a:avLst/>
              </a:prstGeom>
              <a:noFill/>
            </p:spPr>
            <p:txBody>
              <a:bodyPr wrap="none" rtlCol="0">
                <a:spAutoFit/>
              </a:bodyPr>
              <a:lstStyle/>
              <a:p>
                <a:r>
                  <a:rPr lang="en-US" sz="2800" b="1" dirty="0" smtClean="0"/>
                  <a:t>2</a:t>
                </a:r>
                <a:endParaRPr lang="en-US" sz="2800" b="1" dirty="0"/>
              </a:p>
            </p:txBody>
          </p:sp>
          <p:sp>
            <p:nvSpPr>
              <p:cNvPr id="27" name="TextBox 26"/>
              <p:cNvSpPr txBox="1"/>
              <p:nvPr/>
            </p:nvSpPr>
            <p:spPr>
              <a:xfrm>
                <a:off x="9738158" y="4898251"/>
                <a:ext cx="514255" cy="687356"/>
              </a:xfrm>
              <a:prstGeom prst="rect">
                <a:avLst/>
              </a:prstGeom>
              <a:noFill/>
            </p:spPr>
            <p:txBody>
              <a:bodyPr wrap="none" rtlCol="0">
                <a:spAutoFit/>
              </a:bodyPr>
              <a:lstStyle/>
              <a:p>
                <a:r>
                  <a:rPr lang="en-US" sz="2800" b="1" dirty="0" smtClean="0"/>
                  <a:t>3</a:t>
                </a:r>
                <a:endParaRPr lang="en-US" sz="2800" b="1" dirty="0"/>
              </a:p>
            </p:txBody>
          </p:sp>
          <p:sp>
            <p:nvSpPr>
              <p:cNvPr id="28" name="TextBox 27"/>
              <p:cNvSpPr txBox="1"/>
              <p:nvPr/>
            </p:nvSpPr>
            <p:spPr>
              <a:xfrm>
                <a:off x="8236830" y="5606400"/>
                <a:ext cx="514255" cy="687356"/>
              </a:xfrm>
              <a:prstGeom prst="rect">
                <a:avLst/>
              </a:prstGeom>
              <a:noFill/>
            </p:spPr>
            <p:txBody>
              <a:bodyPr wrap="none" rtlCol="0">
                <a:spAutoFit/>
              </a:bodyPr>
              <a:lstStyle/>
              <a:p>
                <a:pPr algn="ctr"/>
                <a:r>
                  <a:rPr lang="en-US" sz="2800" b="1" dirty="0" smtClean="0"/>
                  <a:t>4</a:t>
                </a:r>
                <a:endParaRPr lang="en-US" sz="2800" b="1" dirty="0"/>
              </a:p>
            </p:txBody>
          </p:sp>
          <p:sp>
            <p:nvSpPr>
              <p:cNvPr id="29" name="TextBox 28"/>
              <p:cNvSpPr txBox="1"/>
              <p:nvPr/>
            </p:nvSpPr>
            <p:spPr>
              <a:xfrm>
                <a:off x="6649515" y="4968937"/>
                <a:ext cx="514255" cy="687356"/>
              </a:xfrm>
              <a:prstGeom prst="rect">
                <a:avLst/>
              </a:prstGeom>
              <a:noFill/>
            </p:spPr>
            <p:txBody>
              <a:bodyPr wrap="none" rtlCol="0">
                <a:spAutoFit/>
              </a:bodyPr>
              <a:lstStyle/>
              <a:p>
                <a:pPr algn="r"/>
                <a:r>
                  <a:rPr lang="en-US" sz="2800" b="1" dirty="0" smtClean="0"/>
                  <a:t>5</a:t>
                </a:r>
                <a:endParaRPr lang="en-US" sz="2800" b="1" dirty="0"/>
              </a:p>
            </p:txBody>
          </p:sp>
          <p:sp>
            <p:nvSpPr>
              <p:cNvPr id="30" name="TextBox 29"/>
              <p:cNvSpPr txBox="1"/>
              <p:nvPr/>
            </p:nvSpPr>
            <p:spPr>
              <a:xfrm>
                <a:off x="6143707" y="3450207"/>
                <a:ext cx="514255" cy="687356"/>
              </a:xfrm>
              <a:prstGeom prst="rect">
                <a:avLst/>
              </a:prstGeom>
              <a:noFill/>
            </p:spPr>
            <p:txBody>
              <a:bodyPr wrap="none" rtlCol="0">
                <a:spAutoFit/>
              </a:bodyPr>
              <a:lstStyle/>
              <a:p>
                <a:pPr algn="r"/>
                <a:r>
                  <a:rPr lang="en-US" sz="2800" b="1" dirty="0" smtClean="0"/>
                  <a:t>6</a:t>
                </a:r>
                <a:endParaRPr lang="en-US" sz="2800" b="1" dirty="0"/>
              </a:p>
            </p:txBody>
          </p:sp>
          <p:sp>
            <p:nvSpPr>
              <p:cNvPr id="31" name="TextBox 30"/>
              <p:cNvSpPr txBox="1"/>
              <p:nvPr/>
            </p:nvSpPr>
            <p:spPr>
              <a:xfrm>
                <a:off x="6664831" y="2060883"/>
                <a:ext cx="514255" cy="687356"/>
              </a:xfrm>
              <a:prstGeom prst="rect">
                <a:avLst/>
              </a:prstGeom>
              <a:noFill/>
            </p:spPr>
            <p:txBody>
              <a:bodyPr wrap="none" rtlCol="0">
                <a:spAutoFit/>
              </a:bodyPr>
              <a:lstStyle/>
              <a:p>
                <a:pPr algn="r"/>
                <a:r>
                  <a:rPr lang="en-US" sz="2800" b="1" dirty="0" smtClean="0"/>
                  <a:t>7</a:t>
                </a:r>
                <a:endParaRPr lang="en-US" sz="2800" b="1" dirty="0"/>
              </a:p>
            </p:txBody>
          </p:sp>
        </p:grpSp>
        <p:sp>
          <p:nvSpPr>
            <p:cNvPr id="37" name="TextBox 36"/>
            <p:cNvSpPr txBox="1"/>
            <p:nvPr/>
          </p:nvSpPr>
          <p:spPr>
            <a:xfrm>
              <a:off x="6178632" y="2405097"/>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000</a:t>
              </a:r>
              <a:endParaRPr lang="en-US" b="1" dirty="0">
                <a:latin typeface="Courier New" panose="02070309020205020404" pitchFamily="49" charset="0"/>
                <a:cs typeface="Courier New" panose="02070309020205020404" pitchFamily="49" charset="0"/>
              </a:endParaRPr>
            </a:p>
          </p:txBody>
        </p:sp>
        <p:sp>
          <p:nvSpPr>
            <p:cNvPr id="38" name="TextBox 37"/>
            <p:cNvSpPr txBox="1"/>
            <p:nvPr/>
          </p:nvSpPr>
          <p:spPr>
            <a:xfrm>
              <a:off x="6881856" y="2729548"/>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001</a:t>
              </a:r>
              <a:endParaRPr lang="en-US" b="1" dirty="0">
                <a:latin typeface="Courier New" panose="02070309020205020404" pitchFamily="49" charset="0"/>
                <a:cs typeface="Courier New" panose="02070309020205020404" pitchFamily="49" charset="0"/>
              </a:endParaRPr>
            </a:p>
          </p:txBody>
        </p:sp>
        <p:sp>
          <p:nvSpPr>
            <p:cNvPr id="39" name="TextBox 38"/>
            <p:cNvSpPr txBox="1"/>
            <p:nvPr/>
          </p:nvSpPr>
          <p:spPr>
            <a:xfrm>
              <a:off x="6869241" y="3255288"/>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010</a:t>
              </a:r>
              <a:endParaRPr lang="en-US" b="1" dirty="0">
                <a:latin typeface="Courier New" panose="02070309020205020404" pitchFamily="49" charset="0"/>
                <a:cs typeface="Courier New" panose="02070309020205020404" pitchFamily="49" charset="0"/>
              </a:endParaRPr>
            </a:p>
          </p:txBody>
        </p:sp>
        <p:sp>
          <p:nvSpPr>
            <p:cNvPr id="40" name="TextBox 39"/>
            <p:cNvSpPr txBox="1"/>
            <p:nvPr/>
          </p:nvSpPr>
          <p:spPr>
            <a:xfrm>
              <a:off x="6888285" y="3766252"/>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011</a:t>
              </a:r>
              <a:endParaRPr lang="en-US" b="1" dirty="0">
                <a:latin typeface="Courier New" panose="02070309020205020404" pitchFamily="49" charset="0"/>
                <a:cs typeface="Courier New" panose="02070309020205020404" pitchFamily="49" charset="0"/>
              </a:endParaRPr>
            </a:p>
          </p:txBody>
        </p:sp>
        <p:sp>
          <p:nvSpPr>
            <p:cNvPr id="41" name="TextBox 40"/>
            <p:cNvSpPr txBox="1"/>
            <p:nvPr/>
          </p:nvSpPr>
          <p:spPr>
            <a:xfrm>
              <a:off x="6203694" y="4117607"/>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r>
                <a:rPr lang="en-US" sz="2800" b="1" dirty="0" smtClean="0">
                  <a:latin typeface="Courier New" panose="02070309020205020404" pitchFamily="49" charset="0"/>
                  <a:cs typeface="Courier New" panose="02070309020205020404" pitchFamily="49" charset="0"/>
                </a:rPr>
                <a:t>00</a:t>
              </a:r>
              <a:endParaRPr lang="en-US" b="1" dirty="0">
                <a:latin typeface="Courier New" panose="02070309020205020404" pitchFamily="49" charset="0"/>
                <a:cs typeface="Courier New" panose="02070309020205020404" pitchFamily="49" charset="0"/>
              </a:endParaRPr>
            </a:p>
          </p:txBody>
        </p:sp>
        <p:sp>
          <p:nvSpPr>
            <p:cNvPr id="42" name="TextBox 41"/>
            <p:cNvSpPr txBox="1"/>
            <p:nvPr/>
          </p:nvSpPr>
          <p:spPr>
            <a:xfrm>
              <a:off x="5551716" y="3765911"/>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101</a:t>
              </a:r>
              <a:endParaRPr lang="en-US" b="1" dirty="0">
                <a:latin typeface="Courier New" panose="02070309020205020404" pitchFamily="49" charset="0"/>
                <a:cs typeface="Courier New" panose="02070309020205020404" pitchFamily="49" charset="0"/>
              </a:endParaRPr>
            </a:p>
          </p:txBody>
        </p:sp>
        <p:sp>
          <p:nvSpPr>
            <p:cNvPr id="43" name="TextBox 42"/>
            <p:cNvSpPr txBox="1"/>
            <p:nvPr/>
          </p:nvSpPr>
          <p:spPr>
            <a:xfrm>
              <a:off x="5555755" y="3261544"/>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110</a:t>
              </a:r>
              <a:endParaRPr lang="en-US" b="1" dirty="0">
                <a:latin typeface="Courier New" panose="02070309020205020404" pitchFamily="49" charset="0"/>
                <a:cs typeface="Courier New" panose="02070309020205020404" pitchFamily="49" charset="0"/>
              </a:endParaRPr>
            </a:p>
          </p:txBody>
        </p:sp>
        <p:sp>
          <p:nvSpPr>
            <p:cNvPr id="44" name="TextBox 43"/>
            <p:cNvSpPr txBox="1"/>
            <p:nvPr/>
          </p:nvSpPr>
          <p:spPr>
            <a:xfrm>
              <a:off x="5568369" y="2735045"/>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111</a:t>
              </a:r>
              <a:endParaRPr lang="en-US" b="1" dirty="0">
                <a:latin typeface="Courier New" panose="02070309020205020404" pitchFamily="49" charset="0"/>
                <a:cs typeface="Courier New" panose="02070309020205020404" pitchFamily="49" charset="0"/>
              </a:endParaRPr>
            </a:p>
          </p:txBody>
        </p:sp>
      </p:grpSp>
      <p:sp>
        <p:nvSpPr>
          <p:cNvPr id="46" name="TextBox 45"/>
          <p:cNvSpPr txBox="1"/>
          <p:nvPr/>
        </p:nvSpPr>
        <p:spPr>
          <a:xfrm>
            <a:off x="7754787" y="2090426"/>
            <a:ext cx="593432" cy="523220"/>
          </a:xfrm>
          <a:prstGeom prst="rect">
            <a:avLst/>
          </a:prstGeom>
          <a:noFill/>
        </p:spPr>
        <p:txBody>
          <a:bodyPr wrap="none" rtlCol="0">
            <a:spAutoFit/>
          </a:bodyPr>
          <a:lstStyle/>
          <a:p>
            <a:r>
              <a:rPr lang="en-US" sz="2800" b="1" dirty="0" smtClean="0"/>
              <a:t>, 9</a:t>
            </a:r>
            <a:endParaRPr lang="en-US" sz="2800" b="1" dirty="0"/>
          </a:p>
        </p:txBody>
      </p:sp>
      <p:sp>
        <p:nvSpPr>
          <p:cNvPr id="47" name="TextBox 46"/>
          <p:cNvSpPr txBox="1"/>
          <p:nvPr/>
        </p:nvSpPr>
        <p:spPr>
          <a:xfrm>
            <a:off x="6593168" y="1574321"/>
            <a:ext cx="593432" cy="523220"/>
          </a:xfrm>
          <a:prstGeom prst="rect">
            <a:avLst/>
          </a:prstGeom>
          <a:noFill/>
        </p:spPr>
        <p:txBody>
          <a:bodyPr wrap="none" rtlCol="0">
            <a:spAutoFit/>
          </a:bodyPr>
          <a:lstStyle/>
          <a:p>
            <a:r>
              <a:rPr lang="en-US" sz="2800" b="1" dirty="0" smtClean="0"/>
              <a:t>, 8</a:t>
            </a:r>
            <a:endParaRPr lang="en-US" sz="2800" b="1" dirty="0"/>
          </a:p>
        </p:txBody>
      </p:sp>
      <p:sp>
        <p:nvSpPr>
          <p:cNvPr id="48" name="TextBox 47"/>
          <p:cNvSpPr txBox="1"/>
          <p:nvPr/>
        </p:nvSpPr>
        <p:spPr>
          <a:xfrm>
            <a:off x="8208838" y="3182346"/>
            <a:ext cx="800219" cy="523220"/>
          </a:xfrm>
          <a:prstGeom prst="rect">
            <a:avLst/>
          </a:prstGeom>
          <a:noFill/>
        </p:spPr>
        <p:txBody>
          <a:bodyPr wrap="none" rtlCol="0">
            <a:spAutoFit/>
          </a:bodyPr>
          <a:lstStyle/>
          <a:p>
            <a:r>
              <a:rPr lang="en-US" sz="2800" b="1" dirty="0" smtClean="0"/>
              <a:t>, 10</a:t>
            </a:r>
            <a:endParaRPr lang="en-US" sz="2800" b="1" dirty="0"/>
          </a:p>
        </p:txBody>
      </p:sp>
      <p:sp>
        <p:nvSpPr>
          <p:cNvPr id="49" name="TextBox 48"/>
          <p:cNvSpPr txBox="1"/>
          <p:nvPr/>
        </p:nvSpPr>
        <p:spPr>
          <a:xfrm>
            <a:off x="7739787" y="4270648"/>
            <a:ext cx="800219" cy="523220"/>
          </a:xfrm>
          <a:prstGeom prst="rect">
            <a:avLst/>
          </a:prstGeom>
          <a:noFill/>
        </p:spPr>
        <p:txBody>
          <a:bodyPr wrap="none" rtlCol="0">
            <a:spAutoFit/>
          </a:bodyPr>
          <a:lstStyle/>
          <a:p>
            <a:r>
              <a:rPr lang="en-US" sz="2800" b="1" dirty="0" smtClean="0"/>
              <a:t>, 11</a:t>
            </a:r>
            <a:endParaRPr lang="en-US" sz="2800" b="1" dirty="0"/>
          </a:p>
        </p:txBody>
      </p:sp>
      <p:sp>
        <p:nvSpPr>
          <p:cNvPr id="50" name="TextBox 49"/>
          <p:cNvSpPr txBox="1"/>
          <p:nvPr/>
        </p:nvSpPr>
        <p:spPr>
          <a:xfrm>
            <a:off x="6608585" y="4830583"/>
            <a:ext cx="800219" cy="523220"/>
          </a:xfrm>
          <a:prstGeom prst="rect">
            <a:avLst/>
          </a:prstGeom>
          <a:noFill/>
        </p:spPr>
        <p:txBody>
          <a:bodyPr wrap="none" rtlCol="0">
            <a:spAutoFit/>
          </a:bodyPr>
          <a:lstStyle/>
          <a:p>
            <a:r>
              <a:rPr lang="en-US" sz="2800" b="1" dirty="0" smtClean="0"/>
              <a:t>, 12</a:t>
            </a:r>
            <a:endParaRPr lang="en-US" sz="2800" b="1" dirty="0"/>
          </a:p>
        </p:txBody>
      </p:sp>
      <p:sp>
        <p:nvSpPr>
          <p:cNvPr id="51" name="TextBox 50"/>
          <p:cNvSpPr txBox="1"/>
          <p:nvPr/>
        </p:nvSpPr>
        <p:spPr>
          <a:xfrm>
            <a:off x="4720829" y="2126616"/>
            <a:ext cx="611066" cy="523220"/>
          </a:xfrm>
          <a:prstGeom prst="rect">
            <a:avLst/>
          </a:prstGeom>
          <a:noFill/>
        </p:spPr>
        <p:txBody>
          <a:bodyPr wrap="none" rtlCol="0">
            <a:spAutoFit/>
          </a:bodyPr>
          <a:lstStyle/>
          <a:p>
            <a:pPr algn="r"/>
            <a:r>
              <a:rPr lang="en-US" sz="2800" b="1" dirty="0" smtClean="0"/>
              <a:t>-1,</a:t>
            </a:r>
            <a:endParaRPr lang="en-US" sz="2800" b="1" dirty="0"/>
          </a:p>
        </p:txBody>
      </p:sp>
      <p:sp>
        <p:nvSpPr>
          <p:cNvPr id="52" name="TextBox 51"/>
          <p:cNvSpPr txBox="1"/>
          <p:nvPr/>
        </p:nvSpPr>
        <p:spPr>
          <a:xfrm>
            <a:off x="4315390" y="3182346"/>
            <a:ext cx="611066" cy="523220"/>
          </a:xfrm>
          <a:prstGeom prst="rect">
            <a:avLst/>
          </a:prstGeom>
          <a:noFill/>
        </p:spPr>
        <p:txBody>
          <a:bodyPr wrap="none" rtlCol="0">
            <a:spAutoFit/>
          </a:bodyPr>
          <a:lstStyle/>
          <a:p>
            <a:pPr algn="r"/>
            <a:r>
              <a:rPr lang="en-US" sz="2800" b="1" dirty="0" smtClean="0"/>
              <a:t>-2,</a:t>
            </a:r>
            <a:endParaRPr lang="en-US" sz="2800" b="1" dirty="0"/>
          </a:p>
        </p:txBody>
      </p:sp>
      <p:sp>
        <p:nvSpPr>
          <p:cNvPr id="53" name="TextBox 52"/>
          <p:cNvSpPr txBox="1"/>
          <p:nvPr/>
        </p:nvSpPr>
        <p:spPr>
          <a:xfrm>
            <a:off x="4732256" y="4338414"/>
            <a:ext cx="611066" cy="523220"/>
          </a:xfrm>
          <a:prstGeom prst="rect">
            <a:avLst/>
          </a:prstGeom>
          <a:noFill/>
        </p:spPr>
        <p:txBody>
          <a:bodyPr wrap="none" rtlCol="0">
            <a:spAutoFit/>
          </a:bodyPr>
          <a:lstStyle/>
          <a:p>
            <a:pPr algn="r"/>
            <a:r>
              <a:rPr lang="en-US" sz="2800" b="1" dirty="0" smtClean="0"/>
              <a:t>-3,</a:t>
            </a:r>
            <a:endParaRPr lang="en-US" sz="2800" b="1" dirty="0"/>
          </a:p>
        </p:txBody>
      </p:sp>
      <p:sp>
        <p:nvSpPr>
          <p:cNvPr id="54" name="TextBox 53"/>
          <p:cNvSpPr txBox="1"/>
          <p:nvPr/>
        </p:nvSpPr>
        <p:spPr>
          <a:xfrm>
            <a:off x="5874813" y="4829248"/>
            <a:ext cx="611066" cy="523220"/>
          </a:xfrm>
          <a:prstGeom prst="rect">
            <a:avLst/>
          </a:prstGeom>
          <a:noFill/>
        </p:spPr>
        <p:txBody>
          <a:bodyPr wrap="none" rtlCol="0">
            <a:spAutoFit/>
          </a:bodyPr>
          <a:lstStyle/>
          <a:p>
            <a:pPr algn="r"/>
            <a:r>
              <a:rPr lang="en-US" sz="2800" b="1" dirty="0" smtClean="0"/>
              <a:t>-4,</a:t>
            </a:r>
            <a:endParaRPr lang="en-US" sz="2800" b="1" dirty="0"/>
          </a:p>
        </p:txBody>
      </p:sp>
    </p:spTree>
    <p:extLst>
      <p:ext uri="{BB962C8B-B14F-4D97-AF65-F5344CB8AC3E}">
        <p14:creationId xmlns:p14="http://schemas.microsoft.com/office/powerpoint/2010/main" val="3711715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1" end="1"/>
                                            </p:txEl>
                                          </p:spTgt>
                                        </p:tgtEl>
                                        <p:attrNameLst>
                                          <p:attrName>style.visibility</p:attrName>
                                        </p:attrNameLst>
                                      </p:cBhvr>
                                      <p:to>
                                        <p:strVal val="visible"/>
                                      </p:to>
                                    </p:set>
                                    <p:animEffect transition="in" filter="wipe(left)">
                                      <p:cBhvr>
                                        <p:cTn id="7" dur="500"/>
                                        <p:tgtEl>
                                          <p:spTgt spid="35">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1000"/>
                                        <p:tgtEl>
                                          <p:spTgt spid="47"/>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1000"/>
                                        <p:tgtEl>
                                          <p:spTgt spid="4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fade">
                                      <p:cBhvr>
                                        <p:cTn id="19" dur="1000"/>
                                        <p:tgtEl>
                                          <p:spTgt spid="48"/>
                                        </p:tgtEl>
                                      </p:cBhvr>
                                    </p:animEffect>
                                  </p:childTnLst>
                                </p:cTn>
                              </p:par>
                            </p:childTnLst>
                          </p:cTn>
                        </p:par>
                        <p:par>
                          <p:cTn id="20" fill="hold">
                            <p:stCondLst>
                              <p:cond delay="4500"/>
                            </p:stCondLst>
                            <p:childTnLst>
                              <p:par>
                                <p:cTn id="21" presetID="10"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1000"/>
                                        <p:tgtEl>
                                          <p:spTgt spid="49"/>
                                        </p:tgtEl>
                                      </p:cBhvr>
                                    </p:animEffect>
                                  </p:childTnLst>
                                </p:cTn>
                              </p:par>
                            </p:childTnLst>
                          </p:cTn>
                        </p:par>
                        <p:par>
                          <p:cTn id="24" fill="hold">
                            <p:stCondLst>
                              <p:cond delay="5500"/>
                            </p:stCondLst>
                            <p:childTnLst>
                              <p:par>
                                <p:cTn id="25" presetID="10" presetClass="entr" presetSubtype="0" fill="hold" grpId="0"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fade">
                                      <p:cBhvr>
                                        <p:cTn id="27" dur="10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2" end="2"/>
                                            </p:txEl>
                                          </p:spTgt>
                                        </p:tgtEl>
                                        <p:attrNameLst>
                                          <p:attrName>style.visibility</p:attrName>
                                        </p:attrNameLst>
                                      </p:cBhvr>
                                      <p:to>
                                        <p:strVal val="visible"/>
                                      </p:to>
                                    </p:set>
                                    <p:animEffect transition="in" filter="wipe(left)">
                                      <p:cBhvr>
                                        <p:cTn id="32" dur="500"/>
                                        <p:tgtEl>
                                          <p:spTgt spid="35">
                                            <p:txEl>
                                              <p:pRg st="2" end="2"/>
                                            </p:txEl>
                                          </p:spTgt>
                                        </p:tgtEl>
                                      </p:cBhvr>
                                    </p:animEffect>
                                  </p:childTnLst>
                                </p:cTn>
                              </p:par>
                            </p:childTnLst>
                          </p:cTn>
                        </p:par>
                        <p:par>
                          <p:cTn id="33" fill="hold">
                            <p:stCondLst>
                              <p:cond delay="500"/>
                            </p:stCondLst>
                            <p:childTnLst>
                              <p:par>
                                <p:cTn id="34" presetID="10" presetClass="entr" presetSubtype="0" fill="hold" grpId="0" nodeType="afterEffect">
                                  <p:stCondLst>
                                    <p:cond delay="1000"/>
                                  </p:stCondLst>
                                  <p:childTnLst>
                                    <p:set>
                                      <p:cBhvr>
                                        <p:cTn id="35" dur="1" fill="hold">
                                          <p:stCondLst>
                                            <p:cond delay="0"/>
                                          </p:stCondLst>
                                        </p:cTn>
                                        <p:tgtEl>
                                          <p:spTgt spid="51"/>
                                        </p:tgtEl>
                                        <p:attrNameLst>
                                          <p:attrName>style.visibility</p:attrName>
                                        </p:attrNameLst>
                                      </p:cBhvr>
                                      <p:to>
                                        <p:strVal val="visible"/>
                                      </p:to>
                                    </p:set>
                                    <p:animEffect transition="in" filter="fade">
                                      <p:cBhvr>
                                        <p:cTn id="36" dur="1000"/>
                                        <p:tgtEl>
                                          <p:spTgt spid="51"/>
                                        </p:tgtEl>
                                      </p:cBhvr>
                                    </p:animEffect>
                                  </p:childTnLst>
                                </p:cTn>
                              </p:par>
                            </p:childTnLst>
                          </p:cTn>
                        </p:par>
                        <p:par>
                          <p:cTn id="37" fill="hold">
                            <p:stCondLst>
                              <p:cond delay="2500"/>
                            </p:stCondLst>
                            <p:childTnLst>
                              <p:par>
                                <p:cTn id="38" presetID="10" presetClass="entr" presetSubtype="0" fill="hold" grpId="0" nodeType="afterEffect">
                                  <p:stCondLst>
                                    <p:cond delay="0"/>
                                  </p:stCondLst>
                                  <p:childTnLst>
                                    <p:set>
                                      <p:cBhvr>
                                        <p:cTn id="39" dur="1" fill="hold">
                                          <p:stCondLst>
                                            <p:cond delay="0"/>
                                          </p:stCondLst>
                                        </p:cTn>
                                        <p:tgtEl>
                                          <p:spTgt spid="52"/>
                                        </p:tgtEl>
                                        <p:attrNameLst>
                                          <p:attrName>style.visibility</p:attrName>
                                        </p:attrNameLst>
                                      </p:cBhvr>
                                      <p:to>
                                        <p:strVal val="visible"/>
                                      </p:to>
                                    </p:set>
                                    <p:animEffect transition="in" filter="fade">
                                      <p:cBhvr>
                                        <p:cTn id="40" dur="1000"/>
                                        <p:tgtEl>
                                          <p:spTgt spid="52"/>
                                        </p:tgtEl>
                                      </p:cBhvr>
                                    </p:animEffect>
                                  </p:childTnLst>
                                </p:cTn>
                              </p:par>
                            </p:childTnLst>
                          </p:cTn>
                        </p:par>
                        <p:par>
                          <p:cTn id="41" fill="hold">
                            <p:stCondLst>
                              <p:cond delay="3500"/>
                            </p:stCondLst>
                            <p:childTnLst>
                              <p:par>
                                <p:cTn id="42" presetID="10" presetClass="entr" presetSubtype="0" fill="hold" grpId="0" nodeType="after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fade">
                                      <p:cBhvr>
                                        <p:cTn id="44" dur="1000"/>
                                        <p:tgtEl>
                                          <p:spTgt spid="53"/>
                                        </p:tgtEl>
                                      </p:cBhvr>
                                    </p:animEffect>
                                  </p:childTnLst>
                                </p:cTn>
                              </p:par>
                            </p:childTnLst>
                          </p:cTn>
                        </p:par>
                        <p:par>
                          <p:cTn id="45" fill="hold">
                            <p:stCondLst>
                              <p:cond delay="4500"/>
                            </p:stCondLst>
                            <p:childTnLst>
                              <p:par>
                                <p:cTn id="46" presetID="10" presetClass="entr" presetSubtype="0" fill="hold" grpId="0" nodeType="afterEffect">
                                  <p:stCondLst>
                                    <p:cond delay="0"/>
                                  </p:stCondLst>
                                  <p:childTnLst>
                                    <p:set>
                                      <p:cBhvr>
                                        <p:cTn id="47" dur="1" fill="hold">
                                          <p:stCondLst>
                                            <p:cond delay="0"/>
                                          </p:stCondLst>
                                        </p:cTn>
                                        <p:tgtEl>
                                          <p:spTgt spid="54"/>
                                        </p:tgtEl>
                                        <p:attrNameLst>
                                          <p:attrName>style.visibility</p:attrName>
                                        </p:attrNameLst>
                                      </p:cBhvr>
                                      <p:to>
                                        <p:strVal val="visible"/>
                                      </p:to>
                                    </p:set>
                                    <p:animEffect transition="in" filter="fade">
                                      <p:cBhvr>
                                        <p:cTn id="48" dur="1000"/>
                                        <p:tgtEl>
                                          <p:spTgt spid="5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5">
                                            <p:txEl>
                                              <p:pRg st="3" end="3"/>
                                            </p:txEl>
                                          </p:spTgt>
                                        </p:tgtEl>
                                        <p:attrNameLst>
                                          <p:attrName>style.visibility</p:attrName>
                                        </p:attrNameLst>
                                      </p:cBhvr>
                                      <p:to>
                                        <p:strVal val="visible"/>
                                      </p:to>
                                    </p:set>
                                    <p:animEffect transition="in" filter="wipe(left)">
                                      <p:cBhvr>
                                        <p:cTn id="53" dur="500"/>
                                        <p:tgtEl>
                                          <p:spTgt spid="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46" grpId="0"/>
      <p:bldP spid="47" grpId="0"/>
      <p:bldP spid="48" grpId="0"/>
      <p:bldP spid="49" grpId="0"/>
      <p:bldP spid="50" grpId="0"/>
      <p:bldP spid="51" grpId="0"/>
      <p:bldP spid="52" grpId="0"/>
      <p:bldP spid="53" grpId="0"/>
      <p:bldP spid="5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Negative Numbers?	</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Last time, we developed</a:t>
            </a:r>
          </a:p>
          <a:p>
            <a:pPr lvl="1"/>
            <a:r>
              <a:rPr lang="en-US" dirty="0" smtClean="0"/>
              <a:t>the </a:t>
            </a:r>
            <a:r>
              <a:rPr lang="en-US" b="1" dirty="0" smtClean="0">
                <a:solidFill>
                  <a:srgbClr val="00B050"/>
                </a:solidFill>
              </a:rPr>
              <a:t>N-bit unsigned representation</a:t>
            </a:r>
          </a:p>
          <a:p>
            <a:pPr lvl="1"/>
            <a:r>
              <a:rPr lang="en-US" dirty="0" smtClean="0"/>
              <a:t>for integers in the range </a:t>
            </a:r>
            <a:r>
              <a:rPr lang="en-US" b="1" dirty="0" smtClean="0">
                <a:solidFill>
                  <a:srgbClr val="00B050"/>
                </a:solidFill>
              </a:rPr>
              <a:t>[0, 2</a:t>
            </a:r>
            <a:r>
              <a:rPr lang="en-US" b="1" baseline="30000" dirty="0" smtClean="0">
                <a:solidFill>
                  <a:srgbClr val="00B050"/>
                </a:solidFill>
              </a:rPr>
              <a:t>N</a:t>
            </a:r>
            <a:r>
              <a:rPr lang="en-US" b="1" dirty="0" smtClean="0">
                <a:solidFill>
                  <a:srgbClr val="00B050"/>
                </a:solidFill>
              </a:rPr>
              <a:t> – 1]</a:t>
            </a:r>
          </a:p>
          <a:p>
            <a:r>
              <a:rPr lang="en-US" dirty="0" smtClean="0"/>
              <a:t>Now, let’s think about negative numbers.</a:t>
            </a:r>
          </a:p>
          <a:p>
            <a:pPr lvl="1"/>
            <a:r>
              <a:rPr lang="en-US" dirty="0" smtClean="0"/>
              <a:t>How should we represent them?</a:t>
            </a:r>
          </a:p>
          <a:p>
            <a:pPr lvl="1"/>
            <a:r>
              <a:rPr lang="en-US" dirty="0" smtClean="0"/>
              <a:t>Can we use a minus sign?</a:t>
            </a:r>
          </a:p>
          <a:p>
            <a:pPr algn="ctr"/>
            <a:r>
              <a:rPr lang="en-US" dirty="0" smtClean="0">
                <a:solidFill>
                  <a:schemeClr val="tx1"/>
                </a:solidFill>
              </a:rPr>
              <a:t>–</a:t>
            </a:r>
            <a:r>
              <a:rPr lang="en-US" sz="3200" b="1" dirty="0" smtClean="0">
                <a:solidFill>
                  <a:schemeClr val="tx1"/>
                </a:solidFill>
                <a:latin typeface="Courier New" panose="02070309020205020404" pitchFamily="49" charset="0"/>
                <a:cs typeface="Courier New" panose="02070309020205020404" pitchFamily="49" charset="0"/>
              </a:rPr>
              <a:t>11000</a:t>
            </a:r>
            <a:r>
              <a:rPr lang="en-US" dirty="0" smtClean="0">
                <a:solidFill>
                  <a:schemeClr val="tx1"/>
                </a:solidFill>
              </a:rPr>
              <a:t> = –24</a:t>
            </a:r>
            <a:r>
              <a:rPr lang="en-US" baseline="-25000" dirty="0" smtClean="0">
                <a:solidFill>
                  <a:schemeClr val="tx1"/>
                </a:solidFill>
              </a:rPr>
              <a:t>10</a:t>
            </a:r>
            <a:r>
              <a:rPr lang="en-US" dirty="0" smtClean="0">
                <a:solidFill>
                  <a:schemeClr val="tx1"/>
                </a:solidFill>
              </a:rPr>
              <a:t> </a:t>
            </a:r>
            <a:r>
              <a:rPr lang="en-US" dirty="0" smtClean="0"/>
              <a:t>?</a:t>
            </a:r>
          </a:p>
          <a:p>
            <a:r>
              <a:rPr lang="en-US" b="1" dirty="0" smtClean="0">
                <a:solidFill>
                  <a:srgbClr val="0070C0"/>
                </a:solidFill>
              </a:rPr>
              <a:t>There’s no “</a:t>
            </a:r>
            <a:r>
              <a:rPr lang="en-US" b="1" dirty="0">
                <a:solidFill>
                  <a:srgbClr val="0070C0"/>
                </a:solidFill>
              </a:rPr>
              <a:t>–</a:t>
            </a:r>
            <a:r>
              <a:rPr lang="en-US" b="1" dirty="0" smtClean="0">
                <a:solidFill>
                  <a:srgbClr val="0070C0"/>
                </a:solidFill>
              </a:rPr>
              <a:t>” in a bit!</a:t>
            </a:r>
          </a:p>
          <a:p>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a:t>
            </a:fld>
            <a:endParaRPr lang="en-US" dirty="0"/>
          </a:p>
        </p:txBody>
      </p:sp>
    </p:spTree>
    <p:extLst>
      <p:ext uri="{BB962C8B-B14F-4D97-AF65-F5344CB8AC3E}">
        <p14:creationId xmlns:p14="http://schemas.microsoft.com/office/powerpoint/2010/main" val="33245090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 Can Choose Any Meaning for a Bit Pattern</a:t>
            </a:r>
            <a:endParaRPr lang="en-US" dirty="0"/>
          </a:p>
        </p:txBody>
      </p:sp>
      <p:sp>
        <p:nvSpPr>
          <p:cNvPr id="35" name="Content Placeholder 34"/>
          <p:cNvSpPr>
            <a:spLocks noGrp="1"/>
          </p:cNvSpPr>
          <p:nvPr>
            <p:ph idx="1"/>
          </p:nvPr>
        </p:nvSpPr>
        <p:spPr/>
        <p:txBody>
          <a:bodyPr>
            <a:normAutofit/>
          </a:bodyPr>
          <a:lstStyle/>
          <a:p>
            <a:r>
              <a:rPr lang="en-US" dirty="0" smtClean="0"/>
              <a:t>But what if we pick a</a:t>
            </a:r>
            <a:r>
              <a:rPr lang="en-US" dirty="0"/>
              <a:t/>
            </a:r>
            <a:br>
              <a:rPr lang="en-US" dirty="0"/>
            </a:br>
            <a:r>
              <a:rPr lang="en-US" dirty="0" smtClean="0"/>
              <a:t>different set of labels?</a:t>
            </a:r>
          </a:p>
          <a:p>
            <a:r>
              <a:rPr lang="en-US" dirty="0" smtClean="0"/>
              <a:t>The arithmetic</a:t>
            </a:r>
            <a:br>
              <a:rPr lang="en-US" dirty="0" smtClean="0"/>
            </a:br>
            <a:r>
              <a:rPr lang="en-US" dirty="0" smtClean="0"/>
              <a:t>doesn’t change.</a:t>
            </a:r>
          </a:p>
          <a:p>
            <a:r>
              <a:rPr lang="en-US" dirty="0" smtClean="0"/>
              <a:t>Let’s include both</a:t>
            </a:r>
            <a:br>
              <a:rPr lang="en-US" dirty="0" smtClean="0"/>
            </a:br>
            <a:r>
              <a:rPr lang="en-US" dirty="0" smtClean="0"/>
              <a:t>positive and</a:t>
            </a:r>
            <a:r>
              <a:rPr lang="en-US" dirty="0"/>
              <a:t> </a:t>
            </a:r>
            <a:r>
              <a:rPr lang="en-US" dirty="0" smtClean="0"/>
              <a:t>negative</a:t>
            </a:r>
            <a:br>
              <a:rPr lang="en-US" dirty="0" smtClean="0"/>
            </a:br>
            <a:r>
              <a:rPr lang="en-US" dirty="0" smtClean="0"/>
              <a:t>numbers!</a:t>
            </a:r>
          </a:p>
          <a:p>
            <a:r>
              <a:rPr lang="en-US" dirty="0" smtClean="0"/>
              <a:t>And try some addition.</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20</a:t>
            </a:fld>
            <a:endParaRPr lang="en-US" dirty="0"/>
          </a:p>
        </p:txBody>
      </p:sp>
      <p:grpSp>
        <p:nvGrpSpPr>
          <p:cNvPr id="21" name="Group 20"/>
          <p:cNvGrpSpPr/>
          <p:nvPr/>
        </p:nvGrpSpPr>
        <p:grpSpPr>
          <a:xfrm>
            <a:off x="5195597" y="2066489"/>
            <a:ext cx="2795145" cy="2796628"/>
            <a:chOff x="6645770" y="1621284"/>
            <a:chExt cx="3671992" cy="3673940"/>
          </a:xfrm>
        </p:grpSpPr>
        <p:sp>
          <p:nvSpPr>
            <p:cNvPr id="3" name="Oval 2"/>
            <p:cNvSpPr/>
            <p:nvPr/>
          </p:nvSpPr>
          <p:spPr>
            <a:xfrm>
              <a:off x="6881566" y="1857080"/>
              <a:ext cx="3200400" cy="3200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481766" y="1623232"/>
              <a:ext cx="0" cy="3671992"/>
              <a:chOff x="8481766" y="1623232"/>
              <a:chExt cx="0" cy="3671992"/>
            </a:xfrm>
          </p:grpSpPr>
          <p:cxnSp>
            <p:nvCxnSpPr>
              <p:cNvPr id="7" name="Straight Connector 6"/>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8481766" y="1621284"/>
              <a:ext cx="0" cy="3671992"/>
              <a:chOff x="8481766" y="1623232"/>
              <a:chExt cx="0" cy="3671992"/>
            </a:xfrm>
          </p:grpSpPr>
          <p:cxnSp>
            <p:nvCxnSpPr>
              <p:cNvPr id="13" name="Straight Connector 12"/>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645770" y="1621284"/>
              <a:ext cx="3671992" cy="3671992"/>
              <a:chOff x="6798170" y="1775632"/>
              <a:chExt cx="3671992" cy="3671992"/>
            </a:xfrm>
            <a:scene3d>
              <a:camera prst="orthographicFront">
                <a:rot lat="0" lon="0" rev="2700000"/>
              </a:camera>
              <a:lightRig rig="threePt" dir="t"/>
            </a:scene3d>
          </p:grpSpPr>
          <p:grpSp>
            <p:nvGrpSpPr>
              <p:cNvPr id="15" name="Group 14"/>
              <p:cNvGrpSpPr/>
              <p:nvPr/>
            </p:nvGrpSpPr>
            <p:grpSpPr>
              <a:xfrm>
                <a:off x="8634166" y="1775632"/>
                <a:ext cx="0" cy="3671992"/>
                <a:chOff x="8481766" y="1623232"/>
                <a:chExt cx="0" cy="3671992"/>
              </a:xfrm>
            </p:grpSpPr>
            <p:cxnSp>
              <p:nvCxnSpPr>
                <p:cNvPr id="16" name="Straight Connector 15"/>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5400000">
                <a:off x="8634166" y="1773684"/>
                <a:ext cx="0" cy="3671992"/>
                <a:chOff x="8481766" y="1623232"/>
                <a:chExt cx="0" cy="3671992"/>
              </a:xfrm>
            </p:grpSpPr>
            <p:cxnSp>
              <p:nvCxnSpPr>
                <p:cNvPr id="19" name="Straight Connector 18"/>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2" name="TextBox 21"/>
          <p:cNvSpPr txBox="1"/>
          <p:nvPr/>
        </p:nvSpPr>
        <p:spPr>
          <a:xfrm>
            <a:off x="6397443" y="1581249"/>
            <a:ext cx="391453" cy="523220"/>
          </a:xfrm>
          <a:prstGeom prst="rect">
            <a:avLst/>
          </a:prstGeom>
          <a:noFill/>
        </p:spPr>
        <p:txBody>
          <a:bodyPr wrap="none" rtlCol="0">
            <a:spAutoFit/>
          </a:bodyPr>
          <a:lstStyle/>
          <a:p>
            <a:pPr algn="ctr"/>
            <a:r>
              <a:rPr lang="en-US" sz="2800" b="1" dirty="0" smtClean="0"/>
              <a:t>0</a:t>
            </a:r>
            <a:endParaRPr lang="en-US" sz="2800" b="1" dirty="0"/>
          </a:p>
        </p:txBody>
      </p:sp>
      <p:sp>
        <p:nvSpPr>
          <p:cNvPr id="25" name="TextBox 24"/>
          <p:cNvSpPr txBox="1"/>
          <p:nvPr/>
        </p:nvSpPr>
        <p:spPr>
          <a:xfrm>
            <a:off x="7559472" y="2092380"/>
            <a:ext cx="391454" cy="523220"/>
          </a:xfrm>
          <a:prstGeom prst="rect">
            <a:avLst/>
          </a:prstGeom>
          <a:noFill/>
        </p:spPr>
        <p:txBody>
          <a:bodyPr wrap="none" rtlCol="0">
            <a:spAutoFit/>
          </a:bodyPr>
          <a:lstStyle/>
          <a:p>
            <a:r>
              <a:rPr lang="en-US" sz="2800" b="1" dirty="0" smtClean="0"/>
              <a:t>1</a:t>
            </a:r>
            <a:endParaRPr lang="en-US" sz="2800" b="1" dirty="0"/>
          </a:p>
        </p:txBody>
      </p:sp>
      <p:sp>
        <p:nvSpPr>
          <p:cNvPr id="26" name="TextBox 25"/>
          <p:cNvSpPr txBox="1"/>
          <p:nvPr/>
        </p:nvSpPr>
        <p:spPr>
          <a:xfrm>
            <a:off x="7997173" y="3188493"/>
            <a:ext cx="391454" cy="523220"/>
          </a:xfrm>
          <a:prstGeom prst="rect">
            <a:avLst/>
          </a:prstGeom>
          <a:noFill/>
        </p:spPr>
        <p:txBody>
          <a:bodyPr wrap="none" rtlCol="0">
            <a:spAutoFit/>
          </a:bodyPr>
          <a:lstStyle/>
          <a:p>
            <a:r>
              <a:rPr lang="en-US" sz="2800" b="1" dirty="0" smtClean="0"/>
              <a:t>2</a:t>
            </a:r>
            <a:endParaRPr lang="en-US" sz="2800" b="1" dirty="0"/>
          </a:p>
        </p:txBody>
      </p:sp>
      <p:sp>
        <p:nvSpPr>
          <p:cNvPr id="27" name="TextBox 26"/>
          <p:cNvSpPr txBox="1"/>
          <p:nvPr/>
        </p:nvSpPr>
        <p:spPr>
          <a:xfrm>
            <a:off x="7540263" y="4284607"/>
            <a:ext cx="391454" cy="523220"/>
          </a:xfrm>
          <a:prstGeom prst="rect">
            <a:avLst/>
          </a:prstGeom>
          <a:noFill/>
        </p:spPr>
        <p:txBody>
          <a:bodyPr wrap="none" rtlCol="0">
            <a:spAutoFit/>
          </a:bodyPr>
          <a:lstStyle/>
          <a:p>
            <a:r>
              <a:rPr lang="en-US" sz="2800" b="1" dirty="0" smtClean="0"/>
              <a:t>3</a:t>
            </a:r>
            <a:endParaRPr lang="en-US" sz="2800" b="1" dirty="0"/>
          </a:p>
        </p:txBody>
      </p:sp>
      <p:sp>
        <p:nvSpPr>
          <p:cNvPr id="29" name="TextBox 28"/>
          <p:cNvSpPr txBox="1"/>
          <p:nvPr/>
        </p:nvSpPr>
        <p:spPr>
          <a:xfrm>
            <a:off x="5068942" y="4338414"/>
            <a:ext cx="511679" cy="523220"/>
          </a:xfrm>
          <a:prstGeom prst="rect">
            <a:avLst/>
          </a:prstGeom>
          <a:noFill/>
        </p:spPr>
        <p:txBody>
          <a:bodyPr wrap="none" rtlCol="0">
            <a:spAutoFit/>
          </a:bodyPr>
          <a:lstStyle/>
          <a:p>
            <a:pPr algn="r"/>
            <a:r>
              <a:rPr lang="en-US" sz="2800" b="1" dirty="0" smtClean="0"/>
              <a:t>-3</a:t>
            </a:r>
            <a:endParaRPr lang="en-US" sz="2800" b="1" dirty="0"/>
          </a:p>
        </p:txBody>
      </p:sp>
      <p:sp>
        <p:nvSpPr>
          <p:cNvPr id="30" name="TextBox 29"/>
          <p:cNvSpPr txBox="1"/>
          <p:nvPr/>
        </p:nvSpPr>
        <p:spPr>
          <a:xfrm>
            <a:off x="4683918" y="3182346"/>
            <a:ext cx="511679" cy="523220"/>
          </a:xfrm>
          <a:prstGeom prst="rect">
            <a:avLst/>
          </a:prstGeom>
          <a:noFill/>
        </p:spPr>
        <p:txBody>
          <a:bodyPr wrap="none" rtlCol="0">
            <a:spAutoFit/>
          </a:bodyPr>
          <a:lstStyle/>
          <a:p>
            <a:pPr algn="r"/>
            <a:r>
              <a:rPr lang="en-US" sz="2800" b="1" dirty="0" smtClean="0"/>
              <a:t>-2</a:t>
            </a:r>
            <a:endParaRPr lang="en-US" sz="2800" b="1" dirty="0"/>
          </a:p>
        </p:txBody>
      </p:sp>
      <p:sp>
        <p:nvSpPr>
          <p:cNvPr id="31" name="TextBox 30"/>
          <p:cNvSpPr txBox="1"/>
          <p:nvPr/>
        </p:nvSpPr>
        <p:spPr>
          <a:xfrm>
            <a:off x="5080601" y="2124783"/>
            <a:ext cx="511679" cy="523220"/>
          </a:xfrm>
          <a:prstGeom prst="rect">
            <a:avLst/>
          </a:prstGeom>
          <a:noFill/>
        </p:spPr>
        <p:txBody>
          <a:bodyPr wrap="none" rtlCol="0">
            <a:spAutoFit/>
          </a:bodyPr>
          <a:lstStyle/>
          <a:p>
            <a:pPr algn="r"/>
            <a:r>
              <a:rPr lang="en-US" sz="2800" b="1" dirty="0" smtClean="0"/>
              <a:t>-1</a:t>
            </a:r>
            <a:endParaRPr lang="en-US" sz="2800" b="1" dirty="0"/>
          </a:p>
        </p:txBody>
      </p:sp>
      <p:sp>
        <p:nvSpPr>
          <p:cNvPr id="37" name="TextBox 36"/>
          <p:cNvSpPr txBox="1"/>
          <p:nvPr/>
        </p:nvSpPr>
        <p:spPr>
          <a:xfrm>
            <a:off x="6178632" y="2356329"/>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000</a:t>
            </a:r>
            <a:endParaRPr lang="en-US" b="1" dirty="0">
              <a:latin typeface="Courier New" panose="02070309020205020404" pitchFamily="49" charset="0"/>
              <a:cs typeface="Courier New" panose="02070309020205020404" pitchFamily="49" charset="0"/>
            </a:endParaRPr>
          </a:p>
        </p:txBody>
      </p:sp>
      <p:sp>
        <p:nvSpPr>
          <p:cNvPr id="38" name="TextBox 37"/>
          <p:cNvSpPr txBox="1"/>
          <p:nvPr/>
        </p:nvSpPr>
        <p:spPr>
          <a:xfrm>
            <a:off x="6881856" y="2680780"/>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001</a:t>
            </a:r>
            <a:endParaRPr lang="en-US" b="1" dirty="0">
              <a:latin typeface="Courier New" panose="02070309020205020404" pitchFamily="49" charset="0"/>
              <a:cs typeface="Courier New" panose="02070309020205020404" pitchFamily="49" charset="0"/>
            </a:endParaRPr>
          </a:p>
        </p:txBody>
      </p:sp>
      <p:sp>
        <p:nvSpPr>
          <p:cNvPr id="39" name="TextBox 38"/>
          <p:cNvSpPr txBox="1"/>
          <p:nvPr/>
        </p:nvSpPr>
        <p:spPr>
          <a:xfrm>
            <a:off x="6869241" y="3206520"/>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010</a:t>
            </a:r>
            <a:endParaRPr lang="en-US" b="1" dirty="0">
              <a:latin typeface="Courier New" panose="02070309020205020404" pitchFamily="49" charset="0"/>
              <a:cs typeface="Courier New" panose="02070309020205020404" pitchFamily="49" charset="0"/>
            </a:endParaRPr>
          </a:p>
        </p:txBody>
      </p:sp>
      <p:sp>
        <p:nvSpPr>
          <p:cNvPr id="40" name="TextBox 39"/>
          <p:cNvSpPr txBox="1"/>
          <p:nvPr/>
        </p:nvSpPr>
        <p:spPr>
          <a:xfrm>
            <a:off x="6888285" y="3717484"/>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011</a:t>
            </a:r>
            <a:endParaRPr lang="en-US" b="1" dirty="0">
              <a:latin typeface="Courier New" panose="02070309020205020404" pitchFamily="49" charset="0"/>
              <a:cs typeface="Courier New" panose="02070309020205020404" pitchFamily="49" charset="0"/>
            </a:endParaRPr>
          </a:p>
        </p:txBody>
      </p:sp>
      <p:sp>
        <p:nvSpPr>
          <p:cNvPr id="41" name="TextBox 40"/>
          <p:cNvSpPr txBox="1"/>
          <p:nvPr/>
        </p:nvSpPr>
        <p:spPr>
          <a:xfrm>
            <a:off x="6203694" y="406883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r>
              <a:rPr lang="en-US" sz="2800" b="1" dirty="0" smtClean="0">
                <a:latin typeface="Courier New" panose="02070309020205020404" pitchFamily="49" charset="0"/>
                <a:cs typeface="Courier New" panose="02070309020205020404" pitchFamily="49" charset="0"/>
              </a:rPr>
              <a:t>00</a:t>
            </a:r>
            <a:endParaRPr lang="en-US" b="1" dirty="0">
              <a:latin typeface="Courier New" panose="02070309020205020404" pitchFamily="49" charset="0"/>
              <a:cs typeface="Courier New" panose="02070309020205020404" pitchFamily="49" charset="0"/>
            </a:endParaRPr>
          </a:p>
        </p:txBody>
      </p:sp>
      <p:sp>
        <p:nvSpPr>
          <p:cNvPr id="42" name="TextBox 41"/>
          <p:cNvSpPr txBox="1"/>
          <p:nvPr/>
        </p:nvSpPr>
        <p:spPr>
          <a:xfrm>
            <a:off x="5551716" y="3717143"/>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101</a:t>
            </a:r>
            <a:endParaRPr lang="en-US" b="1" dirty="0">
              <a:latin typeface="Courier New" panose="02070309020205020404" pitchFamily="49" charset="0"/>
              <a:cs typeface="Courier New" panose="02070309020205020404" pitchFamily="49" charset="0"/>
            </a:endParaRPr>
          </a:p>
        </p:txBody>
      </p:sp>
      <p:sp>
        <p:nvSpPr>
          <p:cNvPr id="43" name="TextBox 42"/>
          <p:cNvSpPr txBox="1"/>
          <p:nvPr/>
        </p:nvSpPr>
        <p:spPr>
          <a:xfrm>
            <a:off x="5555755" y="3212776"/>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110</a:t>
            </a:r>
            <a:endParaRPr lang="en-US" b="1" dirty="0">
              <a:latin typeface="Courier New" panose="02070309020205020404" pitchFamily="49" charset="0"/>
              <a:cs typeface="Courier New" panose="02070309020205020404" pitchFamily="49" charset="0"/>
            </a:endParaRPr>
          </a:p>
        </p:txBody>
      </p:sp>
      <p:sp>
        <p:nvSpPr>
          <p:cNvPr id="44" name="TextBox 43"/>
          <p:cNvSpPr txBox="1"/>
          <p:nvPr/>
        </p:nvSpPr>
        <p:spPr>
          <a:xfrm>
            <a:off x="5568369" y="2686277"/>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111</a:t>
            </a:r>
            <a:endParaRPr lang="en-US" b="1" dirty="0">
              <a:latin typeface="Courier New" panose="02070309020205020404" pitchFamily="49" charset="0"/>
              <a:cs typeface="Courier New" panose="02070309020205020404" pitchFamily="49" charset="0"/>
            </a:endParaRPr>
          </a:p>
        </p:txBody>
      </p:sp>
      <p:grpSp>
        <p:nvGrpSpPr>
          <p:cNvPr id="56" name="Group 55"/>
          <p:cNvGrpSpPr/>
          <p:nvPr/>
        </p:nvGrpSpPr>
        <p:grpSpPr>
          <a:xfrm>
            <a:off x="4764368" y="1436589"/>
            <a:ext cx="3657600" cy="3860327"/>
            <a:chOff x="4764368" y="1436589"/>
            <a:chExt cx="3657600" cy="3860327"/>
          </a:xfrm>
        </p:grpSpPr>
        <p:sp>
          <p:nvSpPr>
            <p:cNvPr id="57" name="Arc 56"/>
            <p:cNvSpPr/>
            <p:nvPr/>
          </p:nvSpPr>
          <p:spPr>
            <a:xfrm flipH="1" flipV="1">
              <a:off x="4764368" y="1639316"/>
              <a:ext cx="3657600" cy="3657600"/>
            </a:xfrm>
            <a:prstGeom prst="arc">
              <a:avLst>
                <a:gd name="adj1" fmla="val 340894"/>
                <a:gd name="adj2" fmla="val 8345418"/>
              </a:avLst>
            </a:prstGeom>
            <a:ln w="38100">
              <a:tailEnd type="triangle"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5195597" y="1436589"/>
              <a:ext cx="595035" cy="523220"/>
            </a:xfrm>
            <a:prstGeom prst="rect">
              <a:avLst/>
            </a:prstGeom>
            <a:noFill/>
          </p:spPr>
          <p:txBody>
            <a:bodyPr wrap="none" rtlCol="0">
              <a:spAutoFit/>
            </a:bodyPr>
            <a:lstStyle/>
            <a:p>
              <a:r>
                <a:rPr lang="en-US" sz="2800" b="1" dirty="0" smtClean="0">
                  <a:solidFill>
                    <a:srgbClr val="0070C0"/>
                  </a:solidFill>
                  <a:latin typeface="Arial" panose="020B0604020202020204" pitchFamily="34" charset="0"/>
                  <a:cs typeface="Arial" panose="020B0604020202020204" pitchFamily="34" charset="0"/>
                </a:rPr>
                <a:t>+3</a:t>
              </a:r>
              <a:endParaRPr lang="en-US" sz="2800" b="1" dirty="0">
                <a:solidFill>
                  <a:srgbClr val="0070C0"/>
                </a:solidFill>
                <a:latin typeface="Arial" panose="020B0604020202020204" pitchFamily="34" charset="0"/>
                <a:cs typeface="Arial" panose="020B0604020202020204" pitchFamily="34" charset="0"/>
              </a:endParaRPr>
            </a:p>
          </p:txBody>
        </p:sp>
      </p:grpSp>
      <p:sp>
        <p:nvSpPr>
          <p:cNvPr id="59" name="Oval 58"/>
          <p:cNvSpPr/>
          <p:nvPr/>
        </p:nvSpPr>
        <p:spPr>
          <a:xfrm>
            <a:off x="4718732" y="3175545"/>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7486049" y="2025082"/>
            <a:ext cx="548640" cy="548640"/>
          </a:xfrm>
          <a:prstGeom prst="ellipse">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7761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wipe(left)">
                                      <p:cBhvr>
                                        <p:cTn id="7" dur="500"/>
                                        <p:tgtEl>
                                          <p:spTgt spid="35">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1000"/>
                                  </p:stCondLst>
                                  <p:childTnLst>
                                    <p:set>
                                      <p:cBhvr>
                                        <p:cTn id="10" dur="1" fill="hold">
                                          <p:stCondLst>
                                            <p:cond delay="0"/>
                                          </p:stCondLst>
                                        </p:cTn>
                                        <p:tgtEl>
                                          <p:spTgt spid="25"/>
                                        </p:tgtEl>
                                        <p:attrNameLst>
                                          <p:attrName>style.visibility</p:attrName>
                                        </p:attrNameLst>
                                      </p:cBhvr>
                                      <p:to>
                                        <p:strVal val="visible"/>
                                      </p:to>
                                    </p:set>
                                    <p:animEffect transition="in" filter="fade">
                                      <p:cBhvr>
                                        <p:cTn id="11" dur="1000"/>
                                        <p:tgtEl>
                                          <p:spTgt spid="25"/>
                                        </p:tgtEl>
                                      </p:cBhvr>
                                    </p:animEffect>
                                  </p:childTnLst>
                                </p:cTn>
                              </p:par>
                            </p:childTnLst>
                          </p:cTn>
                        </p:par>
                        <p:par>
                          <p:cTn id="12" fill="hold">
                            <p:stCondLst>
                              <p:cond delay="2500"/>
                            </p:stCondLst>
                            <p:childTnLst>
                              <p:par>
                                <p:cTn id="13" presetID="10" presetClass="entr" presetSubtype="0" fill="hold" grpId="0" nodeType="after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fade">
                                      <p:cBhvr>
                                        <p:cTn id="15" dur="1000"/>
                                        <p:tgtEl>
                                          <p:spTgt spid="26"/>
                                        </p:tgtEl>
                                      </p:cBhvr>
                                    </p:animEffect>
                                  </p:childTnLst>
                                </p:cTn>
                              </p:par>
                            </p:childTnLst>
                          </p:cTn>
                        </p:par>
                        <p:par>
                          <p:cTn id="16" fill="hold">
                            <p:stCondLst>
                              <p:cond delay="3500"/>
                            </p:stCondLst>
                            <p:childTnLst>
                              <p:par>
                                <p:cTn id="17" presetID="10" presetClass="entr" presetSubtype="0"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childTnLst>
                                </p:cTn>
                              </p:par>
                            </p:childTnLst>
                          </p:cTn>
                        </p:par>
                        <p:par>
                          <p:cTn id="20" fill="hold">
                            <p:stCondLst>
                              <p:cond delay="4500"/>
                            </p:stCondLst>
                            <p:childTnLst>
                              <p:par>
                                <p:cTn id="21" presetID="10" presetClass="entr" presetSubtype="0" fill="hold" grpId="0"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1000"/>
                                        <p:tgtEl>
                                          <p:spTgt spid="31"/>
                                        </p:tgtEl>
                                      </p:cBhvr>
                                    </p:animEffect>
                                  </p:childTnLst>
                                </p:cTn>
                              </p:par>
                            </p:childTnLst>
                          </p:cTn>
                        </p:par>
                        <p:par>
                          <p:cTn id="24" fill="hold">
                            <p:stCondLst>
                              <p:cond delay="5500"/>
                            </p:stCondLst>
                            <p:childTnLst>
                              <p:par>
                                <p:cTn id="25" presetID="10" presetClass="entr" presetSubtype="0" fill="hold" grpId="0" nodeType="after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fade">
                                      <p:cBhvr>
                                        <p:cTn id="27" dur="1000"/>
                                        <p:tgtEl>
                                          <p:spTgt spid="30"/>
                                        </p:tgtEl>
                                      </p:cBhvr>
                                    </p:animEffect>
                                  </p:childTnLst>
                                </p:cTn>
                              </p:par>
                            </p:childTnLst>
                          </p:cTn>
                        </p:par>
                        <p:par>
                          <p:cTn id="28" fill="hold">
                            <p:stCondLst>
                              <p:cond delay="6500"/>
                            </p:stCondLst>
                            <p:childTnLst>
                              <p:par>
                                <p:cTn id="29" presetID="10" presetClass="entr" presetSubtype="0" fill="hold" grpId="0"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10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5">
                                            <p:txEl>
                                              <p:pRg st="3" end="3"/>
                                            </p:txEl>
                                          </p:spTgt>
                                        </p:tgtEl>
                                        <p:attrNameLst>
                                          <p:attrName>style.visibility</p:attrName>
                                        </p:attrNameLst>
                                      </p:cBhvr>
                                      <p:to>
                                        <p:strVal val="visible"/>
                                      </p:to>
                                    </p:set>
                                    <p:animEffect transition="in" filter="wipe(left)">
                                      <p:cBhvr>
                                        <p:cTn id="36" dur="500"/>
                                        <p:tgtEl>
                                          <p:spTgt spid="35">
                                            <p:txEl>
                                              <p:pRg st="3" end="3"/>
                                            </p:txEl>
                                          </p:spTgt>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par>
                          <p:cTn id="39" fill="hold">
                            <p:stCondLst>
                              <p:cond delay="500"/>
                            </p:stCondLst>
                            <p:childTnLst>
                              <p:par>
                                <p:cTn id="40" presetID="22" presetClass="entr" presetSubtype="8" fill="hold" nodeType="afterEffect">
                                  <p:stCondLst>
                                    <p:cond delay="1000"/>
                                  </p:stCondLst>
                                  <p:childTnLst>
                                    <p:set>
                                      <p:cBhvr>
                                        <p:cTn id="41" dur="1" fill="hold">
                                          <p:stCondLst>
                                            <p:cond delay="0"/>
                                          </p:stCondLst>
                                        </p:cTn>
                                        <p:tgtEl>
                                          <p:spTgt spid="56"/>
                                        </p:tgtEl>
                                        <p:attrNameLst>
                                          <p:attrName>style.visibility</p:attrName>
                                        </p:attrNameLst>
                                      </p:cBhvr>
                                      <p:to>
                                        <p:strVal val="visible"/>
                                      </p:to>
                                    </p:set>
                                    <p:animEffect transition="in" filter="wipe(left)">
                                      <p:cBhvr>
                                        <p:cTn id="42" dur="3000"/>
                                        <p:tgtEl>
                                          <p:spTgt spid="56"/>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60"/>
                                        </p:tgtEl>
                                        <p:attrNameLst>
                                          <p:attrName>style.visibility</p:attrName>
                                        </p:attrNameLst>
                                      </p:cBhvr>
                                      <p:to>
                                        <p:strVal val="visible"/>
                                      </p:to>
                                    </p:set>
                                    <p:animEffect transition="in" filter="fade">
                                      <p:cBhvr>
                                        <p:cTn id="46"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25" grpId="0"/>
      <p:bldP spid="26" grpId="0"/>
      <p:bldP spid="27" grpId="0"/>
      <p:bldP spid="29" grpId="0"/>
      <p:bldP spid="30" grpId="0"/>
      <p:bldP spid="31" grpId="0"/>
      <p:bldP spid="59" grpId="0" animBg="1"/>
      <p:bldP spid="6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That’s One Way to Define 2’s Complement</a:t>
            </a:r>
            <a:endParaRPr lang="en-US" dirty="0"/>
          </a:p>
        </p:txBody>
      </p:sp>
      <p:sp>
        <p:nvSpPr>
          <p:cNvPr id="35" name="Content Placeholder 34"/>
          <p:cNvSpPr>
            <a:spLocks noGrp="1"/>
          </p:cNvSpPr>
          <p:nvPr>
            <p:ph idx="1"/>
          </p:nvPr>
        </p:nvSpPr>
        <p:spPr/>
        <p:txBody>
          <a:bodyPr>
            <a:normAutofit/>
          </a:bodyPr>
          <a:lstStyle/>
          <a:p>
            <a:r>
              <a:rPr lang="en-US" dirty="0" smtClean="0"/>
              <a:t>Draw a circle for </a:t>
            </a:r>
            <a:r>
              <a:rPr lang="en-US" b="1" dirty="0" smtClean="0">
                <a:solidFill>
                  <a:srgbClr val="00B050"/>
                </a:solidFill>
              </a:rPr>
              <a:t>N</a:t>
            </a:r>
            <a:r>
              <a:rPr lang="en-US" dirty="0" smtClean="0"/>
              <a:t> bits (</a:t>
            </a:r>
            <a:r>
              <a:rPr lang="en-US" b="1" dirty="0" smtClean="0">
                <a:solidFill>
                  <a:srgbClr val="00B050"/>
                </a:solidFill>
              </a:rPr>
              <a:t>2</a:t>
            </a:r>
            <a:r>
              <a:rPr lang="en-US" b="1" baseline="30000" dirty="0" smtClean="0">
                <a:solidFill>
                  <a:srgbClr val="00B050"/>
                </a:solidFill>
              </a:rPr>
              <a:t>N</a:t>
            </a:r>
            <a:r>
              <a:rPr lang="en-US" dirty="0" smtClean="0"/>
              <a:t> points).</a:t>
            </a:r>
          </a:p>
          <a:p>
            <a:r>
              <a:rPr lang="en-US" dirty="0" smtClean="0"/>
              <a:t>Starting at 0 at the top.</a:t>
            </a:r>
          </a:p>
          <a:p>
            <a:r>
              <a:rPr lang="en-US" dirty="0" smtClean="0"/>
              <a:t>Write unsigned bit patterns clockwise</a:t>
            </a:r>
            <a:br>
              <a:rPr lang="en-US" dirty="0" smtClean="0"/>
            </a:br>
            <a:r>
              <a:rPr lang="en-US" dirty="0" smtClean="0"/>
              <a:t>around the circle.</a:t>
            </a:r>
          </a:p>
          <a:p>
            <a:r>
              <a:rPr lang="en-US" dirty="0" smtClean="0"/>
              <a:t>Starting again from 0,</a:t>
            </a:r>
          </a:p>
          <a:p>
            <a:pPr lvl="1"/>
            <a:r>
              <a:rPr lang="en-US" dirty="0" smtClean="0"/>
              <a:t>find bit patterns for negative numbers</a:t>
            </a:r>
          </a:p>
          <a:p>
            <a:pPr lvl="1"/>
            <a:r>
              <a:rPr lang="en-US" dirty="0" smtClean="0"/>
              <a:t>by moving counter-clockwise.</a:t>
            </a:r>
          </a:p>
          <a:p>
            <a:pPr algn="ctr"/>
            <a:r>
              <a:rPr lang="en-US" i="1" dirty="0">
                <a:solidFill>
                  <a:srgbClr val="7030A0"/>
                </a:solidFill>
              </a:rPr>
              <a:t>What about the name?  Later.</a:t>
            </a:r>
            <a:endParaRPr lang="en-US" i="1" dirty="0" smtClean="0">
              <a:solidFill>
                <a:srgbClr val="7030A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21</a:t>
            </a:fld>
            <a:endParaRPr lang="en-US" dirty="0"/>
          </a:p>
        </p:txBody>
      </p:sp>
    </p:spTree>
    <p:extLst>
      <p:ext uri="{BB962C8B-B14F-4D97-AF65-F5344CB8AC3E}">
        <p14:creationId xmlns:p14="http://schemas.microsoft.com/office/powerpoint/2010/main" val="3209282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6" end="6"/>
                                            </p:txEl>
                                          </p:spTgt>
                                        </p:tgtEl>
                                        <p:attrNameLst>
                                          <p:attrName>style.visibility</p:attrName>
                                        </p:attrNameLst>
                                      </p:cBhvr>
                                      <p:to>
                                        <p:strVal val="visible"/>
                                      </p:to>
                                    </p:set>
                                    <p:animEffect transition="in" filter="wipe(left)">
                                      <p:cBhvr>
                                        <p:cTn id="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2’s Complement Can Also be Derived Algebraically</a:t>
            </a:r>
            <a:endParaRPr lang="en-US" dirty="0"/>
          </a:p>
        </p:txBody>
      </p:sp>
      <p:sp>
        <p:nvSpPr>
          <p:cNvPr id="35" name="Content Placeholder 34"/>
          <p:cNvSpPr>
            <a:spLocks noGrp="1"/>
          </p:cNvSpPr>
          <p:nvPr>
            <p:ph idx="1"/>
          </p:nvPr>
        </p:nvSpPr>
        <p:spPr/>
        <p:txBody>
          <a:bodyPr>
            <a:normAutofit lnSpcReduction="10000"/>
          </a:bodyPr>
          <a:lstStyle/>
          <a:p>
            <a:r>
              <a:rPr lang="en-US" dirty="0" smtClean="0"/>
              <a:t>We can also define </a:t>
            </a:r>
            <a:r>
              <a:rPr lang="en-US" b="1" dirty="0" smtClean="0">
                <a:solidFill>
                  <a:srgbClr val="00B050"/>
                </a:solidFill>
              </a:rPr>
              <a:t>N-bit 2’s complement</a:t>
            </a:r>
            <a:r>
              <a:rPr lang="en-US" dirty="0" smtClean="0"/>
              <a:t> algebraically.</a:t>
            </a:r>
          </a:p>
          <a:p>
            <a:r>
              <a:rPr lang="en-US" dirty="0" smtClean="0"/>
              <a:t>An adder for </a:t>
            </a:r>
            <a:r>
              <a:rPr lang="en-US" b="1" dirty="0" smtClean="0">
                <a:solidFill>
                  <a:srgbClr val="00B050"/>
                </a:solidFill>
              </a:rPr>
              <a:t>N-bit unsigned </a:t>
            </a:r>
            <a:r>
              <a:rPr lang="en-US" dirty="0" smtClean="0"/>
              <a:t>gives</a:t>
            </a:r>
          </a:p>
          <a:p>
            <a:pPr algn="ctr"/>
            <a:r>
              <a:rPr lang="en-US" b="1" dirty="0" smtClean="0">
                <a:solidFill>
                  <a:srgbClr val="00B050"/>
                </a:solidFill>
              </a:rPr>
              <a:t>SUM</a:t>
            </a:r>
            <a:r>
              <a:rPr lang="en-US" b="1" baseline="-25000" dirty="0" smtClean="0">
                <a:solidFill>
                  <a:srgbClr val="00B050"/>
                </a:solidFill>
              </a:rPr>
              <a:t>N</a:t>
            </a:r>
            <a:r>
              <a:rPr lang="en-US" b="1" dirty="0" smtClean="0">
                <a:solidFill>
                  <a:srgbClr val="00B050"/>
                </a:solidFill>
              </a:rPr>
              <a:t>(A,B) = A + B mod 2</a:t>
            </a:r>
            <a:r>
              <a:rPr lang="en-US" b="1" baseline="30000" dirty="0" smtClean="0">
                <a:solidFill>
                  <a:srgbClr val="00B050"/>
                </a:solidFill>
              </a:rPr>
              <a:t>N</a:t>
            </a:r>
          </a:p>
          <a:p>
            <a:r>
              <a:rPr lang="en-US" b="1" dirty="0" smtClean="0">
                <a:solidFill>
                  <a:srgbClr val="00B050"/>
                </a:solidFill>
              </a:rPr>
              <a:t>N-bit 2’s complement</a:t>
            </a:r>
            <a:r>
              <a:rPr lang="en-US" dirty="0" smtClean="0"/>
              <a:t> includes positive numbers in the range </a:t>
            </a:r>
            <a:r>
              <a:rPr lang="en-US" b="1" dirty="0" smtClean="0">
                <a:solidFill>
                  <a:srgbClr val="00B050"/>
                </a:solidFill>
              </a:rPr>
              <a:t>[1, 2</a:t>
            </a:r>
            <a:r>
              <a:rPr lang="en-US" b="1" baseline="30000" dirty="0" smtClean="0">
                <a:solidFill>
                  <a:srgbClr val="00B050"/>
                </a:solidFill>
              </a:rPr>
              <a:t>N-1</a:t>
            </a:r>
            <a:r>
              <a:rPr lang="en-US" b="1" dirty="0" smtClean="0">
                <a:solidFill>
                  <a:srgbClr val="00B050"/>
                </a:solidFill>
              </a:rPr>
              <a:t> – 1]</a:t>
            </a:r>
            <a:r>
              <a:rPr lang="en-US" dirty="0" smtClean="0"/>
              <a:t>.  These bit patterns all start with a “0” bit.</a:t>
            </a:r>
          </a:p>
          <a:p>
            <a:r>
              <a:rPr lang="en-US" dirty="0" smtClean="0"/>
              <a:t>We need to find bit patterns for negative numbers.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22</a:t>
            </a:fld>
            <a:endParaRPr lang="en-US" dirty="0"/>
          </a:p>
        </p:txBody>
      </p:sp>
    </p:spTree>
    <p:extLst>
      <p:ext uri="{BB962C8B-B14F-4D97-AF65-F5344CB8AC3E}">
        <p14:creationId xmlns:p14="http://schemas.microsoft.com/office/powerpoint/2010/main" val="34823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Properties Needed for Negative Number Bit Patterns</a:t>
            </a:r>
            <a:endParaRPr lang="en-US" dirty="0"/>
          </a:p>
        </p:txBody>
      </p:sp>
      <p:sp>
        <p:nvSpPr>
          <p:cNvPr id="35" name="Content Placeholder 34"/>
          <p:cNvSpPr>
            <a:spLocks noGrp="1"/>
          </p:cNvSpPr>
          <p:nvPr>
            <p:ph idx="1"/>
          </p:nvPr>
        </p:nvSpPr>
        <p:spPr/>
        <p:txBody>
          <a:bodyPr>
            <a:normAutofit/>
          </a:bodyPr>
          <a:lstStyle/>
          <a:p>
            <a:r>
              <a:rPr lang="en-US" dirty="0" smtClean="0"/>
              <a:t>For each number </a:t>
            </a:r>
            <a:r>
              <a:rPr lang="en-US" b="1" dirty="0" smtClean="0">
                <a:solidFill>
                  <a:srgbClr val="00B050"/>
                </a:solidFill>
              </a:rPr>
              <a:t>K</a:t>
            </a:r>
            <a:r>
              <a:rPr lang="en-US" dirty="0" smtClean="0"/>
              <a:t>, </a:t>
            </a:r>
            <a:r>
              <a:rPr lang="en-US" b="1" dirty="0" smtClean="0">
                <a:solidFill>
                  <a:srgbClr val="00B050"/>
                </a:solidFill>
              </a:rPr>
              <a:t>0 &lt; K &lt; 2</a:t>
            </a:r>
            <a:r>
              <a:rPr lang="en-US" b="1" baseline="30000" dirty="0" smtClean="0">
                <a:solidFill>
                  <a:srgbClr val="00B050"/>
                </a:solidFill>
              </a:rPr>
              <a:t>N-1</a:t>
            </a:r>
            <a:r>
              <a:rPr lang="en-US" dirty="0" smtClean="0"/>
              <a:t>,</a:t>
            </a:r>
          </a:p>
          <a:p>
            <a:pPr lvl="1"/>
            <a:r>
              <a:rPr lang="en-US" dirty="0" smtClean="0"/>
              <a:t>we want to find an </a:t>
            </a:r>
            <a:r>
              <a:rPr lang="en-US" b="1" dirty="0" smtClean="0">
                <a:solidFill>
                  <a:srgbClr val="00B050"/>
                </a:solidFill>
              </a:rPr>
              <a:t>N</a:t>
            </a:r>
            <a:r>
              <a:rPr lang="en-US" dirty="0" smtClean="0"/>
              <a:t>-bit pattern </a:t>
            </a:r>
            <a:r>
              <a:rPr lang="en-US" b="1" dirty="0" smtClean="0">
                <a:solidFill>
                  <a:srgbClr val="00B050"/>
                </a:solidFill>
              </a:rPr>
              <a:t>P</a:t>
            </a:r>
            <a:r>
              <a:rPr lang="en-US" b="1" baseline="-25000" dirty="0" smtClean="0">
                <a:solidFill>
                  <a:srgbClr val="00B050"/>
                </a:solidFill>
              </a:rPr>
              <a:t>K</a:t>
            </a:r>
            <a:r>
              <a:rPr lang="en-US" dirty="0" smtClean="0"/>
              <a:t>, </a:t>
            </a:r>
            <a:br>
              <a:rPr lang="en-US" dirty="0" smtClean="0"/>
            </a:br>
            <a:r>
              <a:rPr lang="en-US" b="1" dirty="0" smtClean="0">
                <a:solidFill>
                  <a:srgbClr val="00B050"/>
                </a:solidFill>
              </a:rPr>
              <a:t>0 ≤ P</a:t>
            </a:r>
            <a:r>
              <a:rPr lang="en-US" b="1" baseline="-25000" dirty="0">
                <a:solidFill>
                  <a:srgbClr val="00B050"/>
                </a:solidFill>
              </a:rPr>
              <a:t>K</a:t>
            </a:r>
            <a:r>
              <a:rPr lang="en-US" b="1" dirty="0" smtClean="0">
                <a:solidFill>
                  <a:srgbClr val="00B050"/>
                </a:solidFill>
              </a:rPr>
              <a:t> </a:t>
            </a:r>
            <a:r>
              <a:rPr lang="en-US" b="1" dirty="0">
                <a:solidFill>
                  <a:srgbClr val="00B050"/>
                </a:solidFill>
              </a:rPr>
              <a:t>&lt; </a:t>
            </a:r>
            <a:r>
              <a:rPr lang="en-US" b="1" dirty="0" smtClean="0">
                <a:solidFill>
                  <a:srgbClr val="00B050"/>
                </a:solidFill>
              </a:rPr>
              <a:t>2</a:t>
            </a:r>
            <a:r>
              <a:rPr lang="en-US" b="1" baseline="30000" dirty="0" smtClean="0">
                <a:solidFill>
                  <a:srgbClr val="00B050"/>
                </a:solidFill>
              </a:rPr>
              <a:t>N</a:t>
            </a:r>
            <a:r>
              <a:rPr lang="en-US" dirty="0" smtClean="0"/>
              <a:t>,</a:t>
            </a:r>
          </a:p>
          <a:p>
            <a:pPr lvl="1"/>
            <a:r>
              <a:rPr lang="en-US" dirty="0" smtClean="0"/>
              <a:t>such that </a:t>
            </a:r>
            <a:r>
              <a:rPr lang="en-US" b="1" dirty="0" smtClean="0">
                <a:solidFill>
                  <a:srgbClr val="0070C0"/>
                </a:solidFill>
              </a:rPr>
              <a:t>for any integer M</a:t>
            </a:r>
            <a:r>
              <a:rPr lang="en-US" b="1" dirty="0" smtClean="0"/>
              <a:t>,</a:t>
            </a:r>
          </a:p>
          <a:p>
            <a:pPr algn="ctr"/>
            <a:r>
              <a:rPr lang="en-US" b="1" dirty="0" smtClean="0">
                <a:solidFill>
                  <a:srgbClr val="0070C0"/>
                </a:solidFill>
              </a:rPr>
              <a:t>(-K + M = P</a:t>
            </a:r>
            <a:r>
              <a:rPr lang="en-US" b="1" baseline="-25000" dirty="0">
                <a:solidFill>
                  <a:srgbClr val="0070C0"/>
                </a:solidFill>
              </a:rPr>
              <a:t>K</a:t>
            </a:r>
            <a:r>
              <a:rPr lang="en-US" b="1" dirty="0" smtClean="0">
                <a:solidFill>
                  <a:srgbClr val="0070C0"/>
                </a:solidFill>
              </a:rPr>
              <a:t> + M) mod 2</a:t>
            </a:r>
            <a:r>
              <a:rPr lang="en-US" b="1" baseline="30000" dirty="0" smtClean="0">
                <a:solidFill>
                  <a:srgbClr val="0070C0"/>
                </a:solidFill>
              </a:rPr>
              <a:t>N</a:t>
            </a:r>
            <a:endParaRPr lang="en-US" b="1" dirty="0" smtClean="0">
              <a:solidFill>
                <a:srgbClr val="0070C0"/>
              </a:solidFill>
            </a:endParaRPr>
          </a:p>
          <a:p>
            <a:r>
              <a:rPr lang="en-US" dirty="0" smtClean="0"/>
              <a:t>The bit pattern </a:t>
            </a:r>
            <a:r>
              <a:rPr lang="en-US" b="1" dirty="0" smtClean="0">
                <a:solidFill>
                  <a:srgbClr val="00B050"/>
                </a:solidFill>
              </a:rPr>
              <a:t>P</a:t>
            </a:r>
            <a:r>
              <a:rPr lang="en-US" b="1" baseline="-25000" dirty="0" smtClean="0">
                <a:solidFill>
                  <a:srgbClr val="00B050"/>
                </a:solidFill>
              </a:rPr>
              <a:t>K</a:t>
            </a:r>
            <a:r>
              <a:rPr lang="en-US" dirty="0" smtClean="0"/>
              <a:t> then produces the same results as </a:t>
            </a:r>
            <a:r>
              <a:rPr lang="en-US" b="1" dirty="0">
                <a:solidFill>
                  <a:srgbClr val="00B050"/>
                </a:solidFill>
              </a:rPr>
              <a:t>-</a:t>
            </a:r>
            <a:r>
              <a:rPr lang="en-US" b="1" dirty="0" smtClean="0">
                <a:solidFill>
                  <a:srgbClr val="00B050"/>
                </a:solidFill>
              </a:rPr>
              <a:t>K</a:t>
            </a:r>
            <a:r>
              <a:rPr lang="en-US" dirty="0" smtClean="0"/>
              <a:t> when used with unsigned arithmetic.</a:t>
            </a:r>
          </a:p>
          <a:p>
            <a:r>
              <a:rPr lang="en-US" dirty="0" smtClean="0"/>
              <a:t>Also, </a:t>
            </a:r>
            <a:r>
              <a:rPr lang="en-US" b="1" dirty="0" smtClean="0">
                <a:solidFill>
                  <a:srgbClr val="0070C0"/>
                </a:solidFill>
              </a:rPr>
              <a:t>P</a:t>
            </a:r>
            <a:r>
              <a:rPr lang="en-US" b="1" baseline="-25000" dirty="0" smtClean="0">
                <a:solidFill>
                  <a:srgbClr val="0070C0"/>
                </a:solidFill>
              </a:rPr>
              <a:t>K </a:t>
            </a:r>
            <a:r>
              <a:rPr lang="en-US" b="1" dirty="0" smtClean="0">
                <a:solidFill>
                  <a:srgbClr val="0070C0"/>
                </a:solidFill>
              </a:rPr>
              <a:t>must not be used by a number ≥ 0</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23</a:t>
            </a:fld>
            <a:endParaRPr lang="en-US" dirty="0"/>
          </a:p>
        </p:txBody>
      </p:sp>
    </p:spTree>
    <p:extLst>
      <p:ext uri="{BB962C8B-B14F-4D97-AF65-F5344CB8AC3E}">
        <p14:creationId xmlns:p14="http://schemas.microsoft.com/office/powerpoint/2010/main" val="4010490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Do Algebra to Define Negative Patterns</a:t>
            </a:r>
            <a:endParaRPr lang="en-US" dirty="0"/>
          </a:p>
        </p:txBody>
      </p:sp>
      <p:sp>
        <p:nvSpPr>
          <p:cNvPr id="35" name="Content Placeholder 34"/>
          <p:cNvSpPr>
            <a:spLocks noGrp="1"/>
          </p:cNvSpPr>
          <p:nvPr>
            <p:ph idx="1"/>
          </p:nvPr>
        </p:nvSpPr>
        <p:spPr/>
        <p:txBody>
          <a:bodyPr>
            <a:normAutofit lnSpcReduction="10000"/>
          </a:bodyPr>
          <a:lstStyle/>
          <a:p>
            <a:r>
              <a:rPr lang="en-US" dirty="0" smtClean="0"/>
              <a:t>Starting with our property,</a:t>
            </a:r>
          </a:p>
          <a:p>
            <a:pPr algn="ctr"/>
            <a:r>
              <a:rPr lang="en-US" b="1" dirty="0">
                <a:solidFill>
                  <a:srgbClr val="00B050"/>
                </a:solidFill>
              </a:rPr>
              <a:t>(-K + M = P</a:t>
            </a:r>
            <a:r>
              <a:rPr lang="en-US" b="1" baseline="-25000" dirty="0">
                <a:solidFill>
                  <a:srgbClr val="00B050"/>
                </a:solidFill>
              </a:rPr>
              <a:t>K</a:t>
            </a:r>
            <a:r>
              <a:rPr lang="en-US" b="1" dirty="0">
                <a:solidFill>
                  <a:srgbClr val="00B050"/>
                </a:solidFill>
              </a:rPr>
              <a:t> + M) mod </a:t>
            </a:r>
            <a:r>
              <a:rPr lang="en-US" b="1" dirty="0" smtClean="0">
                <a:solidFill>
                  <a:srgbClr val="00B050"/>
                </a:solidFill>
              </a:rPr>
              <a:t>2</a:t>
            </a:r>
            <a:r>
              <a:rPr lang="en-US" b="1" baseline="30000" dirty="0" smtClean="0">
                <a:solidFill>
                  <a:srgbClr val="00B050"/>
                </a:solidFill>
              </a:rPr>
              <a:t>N</a:t>
            </a:r>
            <a:r>
              <a:rPr lang="en-US" dirty="0" smtClean="0"/>
              <a:t>,</a:t>
            </a:r>
            <a:endParaRPr lang="en-US" b="1" dirty="0">
              <a:solidFill>
                <a:srgbClr val="00B050"/>
              </a:solidFill>
            </a:endParaRPr>
          </a:p>
          <a:p>
            <a:r>
              <a:rPr lang="en-US" dirty="0" smtClean="0"/>
              <a:t>subtract </a:t>
            </a:r>
            <a:r>
              <a:rPr lang="en-US" dirty="0"/>
              <a:t>M from both sides to </a:t>
            </a:r>
            <a:r>
              <a:rPr lang="en-US" dirty="0" smtClean="0"/>
              <a:t>obtain</a:t>
            </a:r>
            <a:endParaRPr lang="en-US" b="1" dirty="0" smtClean="0">
              <a:solidFill>
                <a:srgbClr val="00B050"/>
              </a:solidFill>
            </a:endParaRPr>
          </a:p>
          <a:p>
            <a:pPr algn="ctr"/>
            <a:r>
              <a:rPr lang="en-US" b="1" dirty="0" smtClean="0">
                <a:solidFill>
                  <a:srgbClr val="00B050"/>
                </a:solidFill>
              </a:rPr>
              <a:t>(-K </a:t>
            </a:r>
            <a:r>
              <a:rPr lang="en-US" b="1" dirty="0">
                <a:solidFill>
                  <a:srgbClr val="00B050"/>
                </a:solidFill>
              </a:rPr>
              <a:t>= </a:t>
            </a:r>
            <a:r>
              <a:rPr lang="en-US" b="1" dirty="0" smtClean="0">
                <a:solidFill>
                  <a:srgbClr val="00B050"/>
                </a:solidFill>
              </a:rPr>
              <a:t>P</a:t>
            </a:r>
            <a:r>
              <a:rPr lang="en-US" b="1" baseline="-25000" dirty="0" smtClean="0">
                <a:solidFill>
                  <a:srgbClr val="00B050"/>
                </a:solidFill>
              </a:rPr>
              <a:t>K</a:t>
            </a:r>
            <a:r>
              <a:rPr lang="en-US" b="1" dirty="0" smtClean="0">
                <a:solidFill>
                  <a:srgbClr val="00B050"/>
                </a:solidFill>
              </a:rPr>
              <a:t>) </a:t>
            </a:r>
            <a:r>
              <a:rPr lang="en-US" b="1" dirty="0">
                <a:solidFill>
                  <a:srgbClr val="00B050"/>
                </a:solidFill>
              </a:rPr>
              <a:t>mod </a:t>
            </a:r>
            <a:r>
              <a:rPr lang="en-US" b="1" dirty="0" smtClean="0">
                <a:solidFill>
                  <a:srgbClr val="00B050"/>
                </a:solidFill>
              </a:rPr>
              <a:t>2</a:t>
            </a:r>
            <a:r>
              <a:rPr lang="en-US" b="1" baseline="30000" dirty="0" smtClean="0">
                <a:solidFill>
                  <a:srgbClr val="00B050"/>
                </a:solidFill>
              </a:rPr>
              <a:t>N</a:t>
            </a:r>
            <a:r>
              <a:rPr lang="en-US" dirty="0" smtClean="0"/>
              <a:t>.</a:t>
            </a:r>
            <a:endParaRPr lang="en-US" b="1" dirty="0">
              <a:solidFill>
                <a:srgbClr val="00B050"/>
              </a:solidFill>
            </a:endParaRPr>
          </a:p>
          <a:p>
            <a:r>
              <a:rPr lang="en-US" dirty="0" smtClean="0"/>
              <a:t>Next, note that</a:t>
            </a:r>
          </a:p>
          <a:p>
            <a:pPr algn="ctr"/>
            <a:r>
              <a:rPr lang="en-US" b="1" dirty="0" smtClean="0">
                <a:solidFill>
                  <a:srgbClr val="00B050"/>
                </a:solidFill>
              </a:rPr>
              <a:t>(2</a:t>
            </a:r>
            <a:r>
              <a:rPr lang="en-US" b="1" baseline="30000" dirty="0">
                <a:solidFill>
                  <a:srgbClr val="00B050"/>
                </a:solidFill>
              </a:rPr>
              <a:t>N</a:t>
            </a:r>
            <a:r>
              <a:rPr lang="en-US" b="1" dirty="0" smtClean="0">
                <a:solidFill>
                  <a:srgbClr val="00B050"/>
                </a:solidFill>
              </a:rPr>
              <a:t> </a:t>
            </a:r>
            <a:r>
              <a:rPr lang="en-US" b="1" dirty="0">
                <a:solidFill>
                  <a:srgbClr val="00B050"/>
                </a:solidFill>
              </a:rPr>
              <a:t>= </a:t>
            </a:r>
            <a:r>
              <a:rPr lang="en-US" b="1" dirty="0" smtClean="0">
                <a:solidFill>
                  <a:srgbClr val="00B050"/>
                </a:solidFill>
              </a:rPr>
              <a:t>0) </a:t>
            </a:r>
            <a:r>
              <a:rPr lang="en-US" b="1" dirty="0">
                <a:solidFill>
                  <a:srgbClr val="00B050"/>
                </a:solidFill>
              </a:rPr>
              <a:t>mod </a:t>
            </a:r>
            <a:r>
              <a:rPr lang="en-US" b="1" dirty="0" smtClean="0">
                <a:solidFill>
                  <a:srgbClr val="00B050"/>
                </a:solidFill>
              </a:rPr>
              <a:t>2</a:t>
            </a:r>
            <a:r>
              <a:rPr lang="en-US" b="1" baseline="30000" dirty="0" smtClean="0">
                <a:solidFill>
                  <a:srgbClr val="00B050"/>
                </a:solidFill>
              </a:rPr>
              <a:t>N</a:t>
            </a:r>
            <a:r>
              <a:rPr lang="en-US" dirty="0" smtClean="0"/>
              <a:t>.</a:t>
            </a:r>
          </a:p>
          <a:p>
            <a:r>
              <a:rPr lang="en-US" dirty="0" smtClean="0"/>
              <a:t>Now add the last two equations to obtain</a:t>
            </a:r>
          </a:p>
          <a:p>
            <a:pPr algn="ctr"/>
            <a:r>
              <a:rPr lang="en-US" b="1" dirty="0">
                <a:solidFill>
                  <a:srgbClr val="00B050"/>
                </a:solidFill>
              </a:rPr>
              <a:t>(2</a:t>
            </a:r>
            <a:r>
              <a:rPr lang="en-US" b="1" baseline="30000" dirty="0">
                <a:solidFill>
                  <a:srgbClr val="00B050"/>
                </a:solidFill>
              </a:rPr>
              <a:t>N</a:t>
            </a:r>
            <a:r>
              <a:rPr lang="en-US" b="1" dirty="0">
                <a:solidFill>
                  <a:srgbClr val="00B050"/>
                </a:solidFill>
              </a:rPr>
              <a:t> </a:t>
            </a:r>
            <a:r>
              <a:rPr lang="en-US" b="1" dirty="0" smtClean="0">
                <a:solidFill>
                  <a:srgbClr val="00B050"/>
                </a:solidFill>
              </a:rPr>
              <a:t>– K = </a:t>
            </a:r>
            <a:r>
              <a:rPr lang="en-US" b="1" dirty="0">
                <a:solidFill>
                  <a:srgbClr val="00B050"/>
                </a:solidFill>
              </a:rPr>
              <a:t>P</a:t>
            </a:r>
            <a:r>
              <a:rPr lang="en-US" b="1" baseline="-25000" dirty="0">
                <a:solidFill>
                  <a:srgbClr val="00B050"/>
                </a:solidFill>
              </a:rPr>
              <a:t>K</a:t>
            </a:r>
            <a:r>
              <a:rPr lang="en-US" b="1" dirty="0" smtClean="0">
                <a:solidFill>
                  <a:srgbClr val="00B050"/>
                </a:solidFill>
              </a:rPr>
              <a:t>) </a:t>
            </a:r>
            <a:r>
              <a:rPr lang="en-US" b="1" dirty="0">
                <a:solidFill>
                  <a:srgbClr val="00B050"/>
                </a:solidFill>
              </a:rPr>
              <a:t>mod </a:t>
            </a:r>
            <a:r>
              <a:rPr lang="en-US" b="1" dirty="0" smtClean="0">
                <a:solidFill>
                  <a:srgbClr val="00B050"/>
                </a:solidFill>
              </a:rPr>
              <a:t>2</a:t>
            </a:r>
            <a:r>
              <a:rPr lang="en-US" b="1" baseline="30000" dirty="0" smtClean="0">
                <a:solidFill>
                  <a:srgbClr val="00B050"/>
                </a:solidFill>
              </a:rPr>
              <a:t>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24</a:t>
            </a:fld>
            <a:endParaRPr lang="en-US" dirty="0"/>
          </a:p>
        </p:txBody>
      </p:sp>
    </p:spTree>
    <p:extLst>
      <p:ext uri="{BB962C8B-B14F-4D97-AF65-F5344CB8AC3E}">
        <p14:creationId xmlns:p14="http://schemas.microsoft.com/office/powerpoint/2010/main" val="825711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Final Answer: -K is Represented by </a:t>
            </a:r>
            <a:r>
              <a:rPr lang="en-US" dirty="0"/>
              <a:t>2</a:t>
            </a:r>
            <a:r>
              <a:rPr lang="en-US" baseline="30000" dirty="0"/>
              <a:t>N</a:t>
            </a:r>
            <a:r>
              <a:rPr lang="en-US" dirty="0"/>
              <a:t> – K</a:t>
            </a:r>
          </a:p>
        </p:txBody>
      </p:sp>
      <p:sp>
        <p:nvSpPr>
          <p:cNvPr id="35" name="Content Placeholder 34"/>
          <p:cNvSpPr>
            <a:spLocks noGrp="1"/>
          </p:cNvSpPr>
          <p:nvPr>
            <p:ph idx="1"/>
          </p:nvPr>
        </p:nvSpPr>
        <p:spPr/>
        <p:txBody>
          <a:bodyPr>
            <a:normAutofit lnSpcReduction="10000"/>
          </a:bodyPr>
          <a:lstStyle/>
          <a:p>
            <a:r>
              <a:rPr lang="en-US" dirty="0" smtClean="0"/>
              <a:t>One easy solution to</a:t>
            </a:r>
            <a:r>
              <a:rPr lang="en-US" dirty="0"/>
              <a:t> </a:t>
            </a:r>
            <a:r>
              <a:rPr lang="en-US" b="1" dirty="0" smtClean="0">
                <a:solidFill>
                  <a:srgbClr val="00B050"/>
                </a:solidFill>
              </a:rPr>
              <a:t>(2</a:t>
            </a:r>
            <a:r>
              <a:rPr lang="en-US" b="1" baseline="30000" dirty="0" smtClean="0">
                <a:solidFill>
                  <a:srgbClr val="00B050"/>
                </a:solidFill>
              </a:rPr>
              <a:t>N</a:t>
            </a:r>
            <a:r>
              <a:rPr lang="en-US" b="1" dirty="0" smtClean="0">
                <a:solidFill>
                  <a:srgbClr val="00B050"/>
                </a:solidFill>
              </a:rPr>
              <a:t> – K = </a:t>
            </a:r>
            <a:r>
              <a:rPr lang="en-US" b="1" dirty="0">
                <a:solidFill>
                  <a:srgbClr val="00B050"/>
                </a:solidFill>
              </a:rPr>
              <a:t>P</a:t>
            </a:r>
            <a:r>
              <a:rPr lang="en-US" b="1" baseline="-25000" dirty="0">
                <a:solidFill>
                  <a:srgbClr val="00B050"/>
                </a:solidFill>
              </a:rPr>
              <a:t>K</a:t>
            </a:r>
            <a:r>
              <a:rPr lang="en-US" b="1" dirty="0" smtClean="0">
                <a:solidFill>
                  <a:srgbClr val="00B050"/>
                </a:solidFill>
              </a:rPr>
              <a:t>) </a:t>
            </a:r>
            <a:r>
              <a:rPr lang="en-US" b="1" dirty="0">
                <a:solidFill>
                  <a:srgbClr val="00B050"/>
                </a:solidFill>
              </a:rPr>
              <a:t>mod </a:t>
            </a:r>
            <a:r>
              <a:rPr lang="en-US" b="1" dirty="0" smtClean="0">
                <a:solidFill>
                  <a:srgbClr val="00B050"/>
                </a:solidFill>
              </a:rPr>
              <a:t>2</a:t>
            </a:r>
            <a:r>
              <a:rPr lang="en-US" b="1" baseline="30000" dirty="0" smtClean="0">
                <a:solidFill>
                  <a:srgbClr val="00B050"/>
                </a:solidFill>
              </a:rPr>
              <a:t>N</a:t>
            </a:r>
            <a:r>
              <a:rPr lang="en-US" dirty="0"/>
              <a:t> </a:t>
            </a:r>
            <a:r>
              <a:rPr lang="en-US" dirty="0" smtClean="0"/>
              <a:t>is </a:t>
            </a:r>
            <a:r>
              <a:rPr lang="en-US" b="1" dirty="0" smtClean="0">
                <a:solidFill>
                  <a:srgbClr val="00B050"/>
                </a:solidFill>
              </a:rPr>
              <a:t>P</a:t>
            </a:r>
            <a:r>
              <a:rPr lang="en-US" b="1" baseline="-25000" dirty="0" smtClean="0">
                <a:solidFill>
                  <a:srgbClr val="00B050"/>
                </a:solidFill>
              </a:rPr>
              <a:t>K</a:t>
            </a:r>
            <a:r>
              <a:rPr lang="en-US" b="1" dirty="0" smtClean="0">
                <a:solidFill>
                  <a:srgbClr val="00B050"/>
                </a:solidFill>
              </a:rPr>
              <a:t> = 2</a:t>
            </a:r>
            <a:r>
              <a:rPr lang="en-US" b="1" baseline="30000" dirty="0" smtClean="0">
                <a:solidFill>
                  <a:srgbClr val="00B050"/>
                </a:solidFill>
              </a:rPr>
              <a:t>N</a:t>
            </a:r>
            <a:r>
              <a:rPr lang="en-US" b="1" dirty="0" smtClean="0">
                <a:solidFill>
                  <a:srgbClr val="00B050"/>
                </a:solidFill>
              </a:rPr>
              <a:t> </a:t>
            </a:r>
            <a:r>
              <a:rPr lang="en-US" b="1" dirty="0">
                <a:solidFill>
                  <a:srgbClr val="00B050"/>
                </a:solidFill>
              </a:rPr>
              <a:t>– </a:t>
            </a:r>
            <a:r>
              <a:rPr lang="en-US" b="1" dirty="0" smtClean="0">
                <a:solidFill>
                  <a:srgbClr val="00B050"/>
                </a:solidFill>
              </a:rPr>
              <a:t>K</a:t>
            </a:r>
            <a:r>
              <a:rPr lang="en-US" dirty="0" smtClean="0"/>
              <a:t>. </a:t>
            </a:r>
          </a:p>
          <a:p>
            <a:r>
              <a:rPr lang="en-US" dirty="0" smtClean="0"/>
              <a:t>Since </a:t>
            </a:r>
            <a:r>
              <a:rPr lang="en-US" b="1" dirty="0">
                <a:solidFill>
                  <a:srgbClr val="00B050"/>
                </a:solidFill>
              </a:rPr>
              <a:t>0 </a:t>
            </a:r>
            <a:r>
              <a:rPr lang="en-US" b="1" dirty="0" smtClean="0">
                <a:solidFill>
                  <a:srgbClr val="00B050"/>
                </a:solidFill>
              </a:rPr>
              <a:t>&lt; </a:t>
            </a:r>
            <a:r>
              <a:rPr lang="en-US" b="1" dirty="0">
                <a:solidFill>
                  <a:srgbClr val="00B050"/>
                </a:solidFill>
              </a:rPr>
              <a:t>K &lt; 2</a:t>
            </a:r>
            <a:r>
              <a:rPr lang="en-US" b="1" baseline="30000" dirty="0">
                <a:solidFill>
                  <a:srgbClr val="00B050"/>
                </a:solidFill>
              </a:rPr>
              <a:t>N-1</a:t>
            </a:r>
            <a:r>
              <a:rPr lang="en-US" dirty="0" smtClean="0"/>
              <a:t>, this solution </a:t>
            </a:r>
            <a:br>
              <a:rPr lang="en-US" dirty="0" smtClean="0"/>
            </a:br>
            <a:r>
              <a:rPr lang="en-US" dirty="0" smtClean="0"/>
              <a:t>gives </a:t>
            </a:r>
            <a:r>
              <a:rPr lang="en-US" b="1" dirty="0" smtClean="0">
                <a:solidFill>
                  <a:srgbClr val="00B050"/>
                </a:solidFill>
              </a:rPr>
              <a:t>2</a:t>
            </a:r>
            <a:r>
              <a:rPr lang="en-US" b="1" baseline="30000" dirty="0" smtClean="0">
                <a:solidFill>
                  <a:srgbClr val="00B050"/>
                </a:solidFill>
              </a:rPr>
              <a:t>N-1 </a:t>
            </a:r>
            <a:r>
              <a:rPr lang="en-US" b="1" dirty="0" smtClean="0">
                <a:solidFill>
                  <a:srgbClr val="00B050"/>
                </a:solidFill>
              </a:rPr>
              <a:t>&lt; P</a:t>
            </a:r>
            <a:r>
              <a:rPr lang="en-US" b="1" baseline="-25000" dirty="0" smtClean="0">
                <a:solidFill>
                  <a:srgbClr val="00B050"/>
                </a:solidFill>
              </a:rPr>
              <a:t>K</a:t>
            </a:r>
            <a:r>
              <a:rPr lang="en-US" b="1" dirty="0" smtClean="0">
                <a:solidFill>
                  <a:srgbClr val="00B050"/>
                </a:solidFill>
              </a:rPr>
              <a:t> &lt; 2</a:t>
            </a:r>
            <a:r>
              <a:rPr lang="en-US" b="1" baseline="30000" dirty="0" smtClean="0">
                <a:solidFill>
                  <a:srgbClr val="00B050"/>
                </a:solidFill>
              </a:rPr>
              <a:t>N</a:t>
            </a:r>
            <a:r>
              <a:rPr lang="en-US" dirty="0" smtClean="0"/>
              <a:t>. </a:t>
            </a:r>
            <a:endParaRPr lang="en-US" dirty="0"/>
          </a:p>
          <a:p>
            <a:r>
              <a:rPr lang="en-US" dirty="0" smtClean="0"/>
              <a:t>But these are all unused bit patterns—the patterns starting with “1!”</a:t>
            </a:r>
            <a:endParaRPr lang="en-US" dirty="0"/>
          </a:p>
          <a:p>
            <a:r>
              <a:rPr lang="en-US" dirty="0" smtClean="0"/>
              <a:t>So we’re done: </a:t>
            </a:r>
            <a:br>
              <a:rPr lang="en-US" dirty="0" smtClean="0"/>
            </a:br>
            <a:r>
              <a:rPr lang="en-US" b="1" dirty="0" smtClean="0">
                <a:solidFill>
                  <a:srgbClr val="0070C0"/>
                </a:solidFill>
              </a:rPr>
              <a:t>-K is represented by the pattern </a:t>
            </a:r>
            <a:r>
              <a:rPr lang="en-US" b="1" dirty="0">
                <a:solidFill>
                  <a:srgbClr val="0070C0"/>
                </a:solidFill>
              </a:rPr>
              <a:t>2</a:t>
            </a:r>
            <a:r>
              <a:rPr lang="en-US" b="1" baseline="30000" dirty="0">
                <a:solidFill>
                  <a:srgbClr val="0070C0"/>
                </a:solidFill>
              </a:rPr>
              <a:t>N</a:t>
            </a:r>
            <a:r>
              <a:rPr lang="en-US" b="1" dirty="0">
                <a:solidFill>
                  <a:srgbClr val="0070C0"/>
                </a:solidFill>
              </a:rPr>
              <a:t> – </a:t>
            </a:r>
            <a:r>
              <a:rPr lang="en-US" b="1" dirty="0" smtClean="0">
                <a:solidFill>
                  <a:srgbClr val="0070C0"/>
                </a:solidFill>
              </a:rPr>
              <a:t>K</a:t>
            </a:r>
            <a:r>
              <a:rPr lang="en-US" dirty="0" smtClean="0"/>
              <a:t>.</a:t>
            </a:r>
          </a:p>
          <a:p>
            <a:pPr algn="ctr"/>
            <a:r>
              <a:rPr lang="en-US" i="1" dirty="0">
                <a:solidFill>
                  <a:srgbClr val="7030A0"/>
                </a:solidFill>
              </a:rPr>
              <a:t>What about the name?  </a:t>
            </a:r>
            <a:r>
              <a:rPr lang="en-US" i="1" dirty="0" smtClean="0">
                <a:solidFill>
                  <a:srgbClr val="7030A0"/>
                </a:solidFill>
              </a:rPr>
              <a:t>Are you really ready?</a:t>
            </a:r>
            <a:endParaRPr lang="en-US" i="1" dirty="0">
              <a:solidFill>
                <a:srgbClr val="7030A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25</a:t>
            </a:fld>
            <a:endParaRPr lang="en-US" dirty="0"/>
          </a:p>
        </p:txBody>
      </p:sp>
    </p:spTree>
    <p:extLst>
      <p:ext uri="{BB962C8B-B14F-4D97-AF65-F5344CB8AC3E}">
        <p14:creationId xmlns:p14="http://schemas.microsoft.com/office/powerpoint/2010/main" val="15924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4" end="4"/>
                                            </p:txEl>
                                          </p:spTgt>
                                        </p:tgtEl>
                                        <p:attrNameLst>
                                          <p:attrName>style.visibility</p:attrName>
                                        </p:attrNameLst>
                                      </p:cBhvr>
                                      <p:to>
                                        <p:strVal val="visible"/>
                                      </p:to>
                                    </p:set>
                                    <p:animEffect transition="in" filter="wipe(left)">
                                      <p:cBhvr>
                                        <p:cTn id="7"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Negating Twice Gives an Identity Operation</a:t>
            </a:r>
            <a:endParaRPr lang="en-US" dirty="0"/>
          </a:p>
        </p:txBody>
      </p:sp>
      <p:sp>
        <p:nvSpPr>
          <p:cNvPr id="35" name="Content Placeholder 34"/>
          <p:cNvSpPr>
            <a:spLocks noGrp="1"/>
          </p:cNvSpPr>
          <p:nvPr>
            <p:ph idx="1"/>
          </p:nvPr>
        </p:nvSpPr>
        <p:spPr/>
        <p:txBody>
          <a:bodyPr>
            <a:normAutofit/>
          </a:bodyPr>
          <a:lstStyle/>
          <a:p>
            <a:r>
              <a:rPr lang="en-US" dirty="0" smtClean="0"/>
              <a:t>Let’s do a sanity check.</a:t>
            </a:r>
          </a:p>
          <a:p>
            <a:r>
              <a:rPr lang="en-US" dirty="0" smtClean="0"/>
              <a:t>What is the bit pattern for </a:t>
            </a:r>
            <a:r>
              <a:rPr lang="en-US" b="1" dirty="0" smtClean="0">
                <a:solidFill>
                  <a:srgbClr val="0070C0"/>
                </a:solidFill>
              </a:rPr>
              <a:t>- (-K)</a:t>
            </a:r>
            <a:r>
              <a:rPr lang="en-US" dirty="0" smtClean="0"/>
              <a:t>?</a:t>
            </a:r>
          </a:p>
          <a:p>
            <a:r>
              <a:rPr lang="en-US" dirty="0" smtClean="0"/>
              <a:t>We know that </a:t>
            </a:r>
            <a:r>
              <a:rPr lang="en-US" b="1" dirty="0">
                <a:solidFill>
                  <a:srgbClr val="0070C0"/>
                </a:solidFill>
              </a:rPr>
              <a:t>-K</a:t>
            </a:r>
            <a:r>
              <a:rPr lang="en-US" dirty="0"/>
              <a:t> </a:t>
            </a:r>
            <a:r>
              <a:rPr lang="en-US" dirty="0" smtClean="0"/>
              <a:t>is </a:t>
            </a:r>
            <a:r>
              <a:rPr lang="en-US" b="1" dirty="0" smtClean="0">
                <a:solidFill>
                  <a:srgbClr val="0070C0"/>
                </a:solidFill>
              </a:rPr>
              <a:t>2</a:t>
            </a:r>
            <a:r>
              <a:rPr lang="en-US" b="1" baseline="30000" dirty="0" smtClean="0">
                <a:solidFill>
                  <a:srgbClr val="0070C0"/>
                </a:solidFill>
              </a:rPr>
              <a:t>N</a:t>
            </a:r>
            <a:r>
              <a:rPr lang="en-US" b="1" dirty="0" smtClean="0">
                <a:solidFill>
                  <a:srgbClr val="0070C0"/>
                </a:solidFill>
              </a:rPr>
              <a:t> </a:t>
            </a:r>
            <a:r>
              <a:rPr lang="en-US" b="1" dirty="0">
                <a:solidFill>
                  <a:srgbClr val="0070C0"/>
                </a:solidFill>
              </a:rPr>
              <a:t>– </a:t>
            </a:r>
            <a:r>
              <a:rPr lang="en-US" b="1" dirty="0" smtClean="0">
                <a:solidFill>
                  <a:srgbClr val="0070C0"/>
                </a:solidFill>
              </a:rPr>
              <a:t>K</a:t>
            </a:r>
            <a:r>
              <a:rPr lang="en-US" dirty="0" smtClean="0"/>
              <a:t>.</a:t>
            </a:r>
          </a:p>
          <a:p>
            <a:r>
              <a:rPr lang="en-US" dirty="0" smtClean="0"/>
              <a:t>Substituting once, we obtain </a:t>
            </a:r>
            <a:r>
              <a:rPr lang="en-US" b="1" dirty="0" smtClean="0">
                <a:solidFill>
                  <a:srgbClr val="0070C0"/>
                </a:solidFill>
              </a:rPr>
              <a:t>- (2</a:t>
            </a:r>
            <a:r>
              <a:rPr lang="en-US" b="1" baseline="30000" dirty="0" smtClean="0">
                <a:solidFill>
                  <a:srgbClr val="0070C0"/>
                </a:solidFill>
              </a:rPr>
              <a:t>N</a:t>
            </a:r>
            <a:r>
              <a:rPr lang="en-US" b="1" dirty="0" smtClean="0">
                <a:solidFill>
                  <a:srgbClr val="0070C0"/>
                </a:solidFill>
              </a:rPr>
              <a:t> </a:t>
            </a:r>
            <a:r>
              <a:rPr lang="en-US" b="1" dirty="0">
                <a:solidFill>
                  <a:srgbClr val="0070C0"/>
                </a:solidFill>
              </a:rPr>
              <a:t>– </a:t>
            </a:r>
            <a:r>
              <a:rPr lang="en-US" b="1" dirty="0" smtClean="0">
                <a:solidFill>
                  <a:srgbClr val="0070C0"/>
                </a:solidFill>
              </a:rPr>
              <a:t>K)</a:t>
            </a:r>
            <a:r>
              <a:rPr lang="en-US" dirty="0" smtClean="0"/>
              <a:t>.</a:t>
            </a:r>
            <a:endParaRPr lang="en-US" b="1" dirty="0" smtClean="0">
              <a:solidFill>
                <a:srgbClr val="0070C0"/>
              </a:solidFill>
            </a:endParaRPr>
          </a:p>
          <a:p>
            <a:r>
              <a:rPr lang="en-US" dirty="0"/>
              <a:t>Substituting </a:t>
            </a:r>
            <a:r>
              <a:rPr lang="en-US" dirty="0" smtClean="0"/>
              <a:t>again, </a:t>
            </a:r>
            <a:r>
              <a:rPr lang="en-US" dirty="0"/>
              <a:t>we obtain </a:t>
            </a:r>
            <a:r>
              <a:rPr lang="en-US" b="1" dirty="0" smtClean="0">
                <a:solidFill>
                  <a:srgbClr val="0070C0"/>
                </a:solidFill>
              </a:rPr>
              <a:t>2</a:t>
            </a:r>
            <a:r>
              <a:rPr lang="en-US" b="1" baseline="30000" dirty="0" smtClean="0">
                <a:solidFill>
                  <a:srgbClr val="0070C0"/>
                </a:solidFill>
              </a:rPr>
              <a:t>N</a:t>
            </a:r>
            <a:r>
              <a:rPr lang="en-US" b="1" dirty="0" smtClean="0">
                <a:solidFill>
                  <a:srgbClr val="0070C0"/>
                </a:solidFill>
              </a:rPr>
              <a:t> – (2</a:t>
            </a:r>
            <a:r>
              <a:rPr lang="en-US" b="1" baseline="30000" dirty="0" smtClean="0">
                <a:solidFill>
                  <a:srgbClr val="0070C0"/>
                </a:solidFill>
              </a:rPr>
              <a:t>N</a:t>
            </a:r>
            <a:r>
              <a:rPr lang="en-US" b="1" dirty="0" smtClean="0">
                <a:solidFill>
                  <a:srgbClr val="0070C0"/>
                </a:solidFill>
              </a:rPr>
              <a:t> </a:t>
            </a:r>
            <a:r>
              <a:rPr lang="en-US" b="1" dirty="0">
                <a:solidFill>
                  <a:srgbClr val="0070C0"/>
                </a:solidFill>
              </a:rPr>
              <a:t>– K</a:t>
            </a:r>
            <a:r>
              <a:rPr lang="en-US" b="1" dirty="0" smtClean="0">
                <a:solidFill>
                  <a:srgbClr val="0070C0"/>
                </a:solidFill>
              </a:rPr>
              <a:t>)</a:t>
            </a:r>
            <a:r>
              <a:rPr lang="en-US" dirty="0" smtClean="0"/>
              <a:t>.</a:t>
            </a:r>
          </a:p>
          <a:p>
            <a:r>
              <a:rPr lang="en-US" dirty="0" smtClean="0"/>
              <a:t>But that’s just </a:t>
            </a:r>
            <a:r>
              <a:rPr lang="en-US" b="1" dirty="0" smtClean="0">
                <a:solidFill>
                  <a:srgbClr val="0070C0"/>
                </a:solidFill>
              </a:rPr>
              <a:t>K</a:t>
            </a:r>
            <a:r>
              <a:rPr lang="en-US" dirty="0" smtClean="0"/>
              <a:t>, as we expect.</a:t>
            </a:r>
          </a:p>
          <a:p>
            <a:pPr algn="ctr"/>
            <a:r>
              <a:rPr lang="en-US" i="1" dirty="0" smtClean="0">
                <a:solidFill>
                  <a:srgbClr val="7030A0"/>
                </a:solidFill>
              </a:rPr>
              <a:t>What name?  Oh, “2’s complement?”</a:t>
            </a:r>
            <a:endParaRPr lang="en-US" i="1" dirty="0">
              <a:solidFill>
                <a:srgbClr val="7030A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26</a:t>
            </a:fld>
            <a:endParaRPr lang="en-US" dirty="0"/>
          </a:p>
        </p:txBody>
      </p:sp>
    </p:spTree>
    <p:extLst>
      <p:ext uri="{BB962C8B-B14F-4D97-AF65-F5344CB8AC3E}">
        <p14:creationId xmlns:p14="http://schemas.microsoft.com/office/powerpoint/2010/main" val="4548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6" end="6"/>
                                            </p:txEl>
                                          </p:spTgt>
                                        </p:tgtEl>
                                        <p:attrNameLst>
                                          <p:attrName>style.visibility</p:attrName>
                                        </p:attrNameLst>
                                      </p:cBhvr>
                                      <p:to>
                                        <p:strVal val="visible"/>
                                      </p:to>
                                    </p:set>
                                    <p:animEffect transition="in" filter="wipe(left)">
                                      <p:cBhvr>
                                        <p:cTn id="7" dur="500"/>
                                        <p:tgtEl>
                                          <p:spTgt spid="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There an Easy Way to Find -K?</a:t>
            </a:r>
            <a:endParaRPr lang="en-US" dirty="0"/>
          </a:p>
        </p:txBody>
      </p:sp>
      <p:sp>
        <p:nvSpPr>
          <p:cNvPr id="10" name="Content Placeholder 9"/>
          <p:cNvSpPr>
            <a:spLocks noGrp="1"/>
          </p:cNvSpPr>
          <p:nvPr>
            <p:ph idx="1"/>
          </p:nvPr>
        </p:nvSpPr>
        <p:spPr/>
        <p:txBody>
          <a:bodyPr>
            <a:normAutofit fontScale="92500" lnSpcReduction="10000"/>
          </a:bodyPr>
          <a:lstStyle/>
          <a:p>
            <a:r>
              <a:rPr lang="en-US" dirty="0" smtClean="0"/>
              <a:t>How do we calculate </a:t>
            </a:r>
            <a:r>
              <a:rPr lang="en-US" b="1" dirty="0">
                <a:solidFill>
                  <a:srgbClr val="00B050"/>
                </a:solidFill>
              </a:rPr>
              <a:t>2</a:t>
            </a:r>
            <a:r>
              <a:rPr lang="en-US" b="1" baseline="30000" dirty="0">
                <a:solidFill>
                  <a:srgbClr val="00B050"/>
                </a:solidFill>
              </a:rPr>
              <a:t>N</a:t>
            </a:r>
            <a:r>
              <a:rPr lang="en-US" b="1" dirty="0">
                <a:solidFill>
                  <a:srgbClr val="00B050"/>
                </a:solidFill>
              </a:rPr>
              <a:t> – </a:t>
            </a:r>
            <a:r>
              <a:rPr lang="en-US" b="1" dirty="0" smtClean="0">
                <a:solidFill>
                  <a:srgbClr val="00B050"/>
                </a:solidFill>
              </a:rPr>
              <a:t>K</a:t>
            </a:r>
            <a:r>
              <a:rPr lang="en-US" dirty="0" smtClean="0"/>
              <a:t>?</a:t>
            </a:r>
          </a:p>
          <a:p>
            <a:r>
              <a:rPr lang="en-US" dirty="0"/>
              <a:t>W</a:t>
            </a:r>
            <a:r>
              <a:rPr lang="en-US" dirty="0" smtClean="0"/>
              <a:t>e can subtract (for example, with </a:t>
            </a:r>
            <a:r>
              <a:rPr lang="en-US" b="1" dirty="0" smtClean="0">
                <a:solidFill>
                  <a:srgbClr val="00B050"/>
                </a:solidFill>
              </a:rPr>
              <a:t>N=5</a:t>
            </a:r>
            <a:r>
              <a:rPr lang="en-US" dirty="0" smtClean="0"/>
              <a:t>)…</a:t>
            </a:r>
          </a:p>
          <a:p>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 100000 </a:t>
            </a:r>
            <a:r>
              <a:rPr lang="en-US" dirty="0" smtClean="0">
                <a:solidFill>
                  <a:schemeClr val="tx1"/>
                </a:solidFill>
                <a:cs typeface="Courier New" panose="02070309020205020404" pitchFamily="49" charset="0"/>
              </a:rPr>
              <a:t>(</a:t>
            </a:r>
            <a:r>
              <a:rPr lang="en-US" b="1" dirty="0" smtClean="0">
                <a:solidFill>
                  <a:srgbClr val="00B050"/>
                </a:solidFill>
                <a:cs typeface="Courier New" panose="02070309020205020404" pitchFamily="49" charset="0"/>
              </a:rPr>
              <a:t>2</a:t>
            </a:r>
            <a:r>
              <a:rPr lang="en-US" b="1" baseline="30000" dirty="0" smtClean="0">
                <a:solidFill>
                  <a:srgbClr val="00B050"/>
                </a:solidFill>
                <a:cs typeface="Courier New" panose="02070309020205020404" pitchFamily="49" charset="0"/>
              </a:rPr>
              <a:t>N</a:t>
            </a:r>
            <a:r>
              <a:rPr lang="en-US" dirty="0" smtClean="0">
                <a:solidFill>
                  <a:schemeClr val="tx1"/>
                </a:solidFill>
                <a:cs typeface="Courier New" panose="02070309020205020404" pitchFamily="49" charset="0"/>
              </a:rPr>
              <a:t>)</a:t>
            </a: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 </a:t>
            </a:r>
            <a:r>
              <a:rPr lang="en-US" dirty="0" smtClean="0">
                <a:solidFill>
                  <a:schemeClr val="tx1"/>
                </a:solidFill>
                <a:cs typeface="Courier New" panose="02070309020205020404" pitchFamily="49" charset="0"/>
              </a:rPr>
              <a:t>(</a:t>
            </a:r>
            <a:r>
              <a:rPr lang="en-US" b="1" dirty="0" smtClean="0">
                <a:solidFill>
                  <a:srgbClr val="00B050"/>
                </a:solidFill>
                <a:cs typeface="Courier New" panose="02070309020205020404" pitchFamily="49" charset="0"/>
              </a:rPr>
              <a:t>K</a:t>
            </a:r>
            <a:r>
              <a:rPr lang="en-US" dirty="0" smtClean="0">
                <a:solidFill>
                  <a:schemeClr val="tx1"/>
                </a:solidFill>
                <a:cs typeface="Courier New" panose="02070309020205020404" pitchFamily="49" charset="0"/>
              </a:rPr>
              <a:t>)</a:t>
            </a: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But that seems painful.</a:t>
            </a:r>
          </a:p>
          <a:p>
            <a:r>
              <a:rPr lang="en-US" dirty="0" smtClean="0"/>
              <a:t>Instead, notice that </a:t>
            </a:r>
            <a:r>
              <a:rPr lang="en-US" b="1" dirty="0" smtClean="0">
                <a:solidFill>
                  <a:srgbClr val="00B050"/>
                </a:solidFill>
              </a:rPr>
              <a:t>2</a:t>
            </a:r>
            <a:r>
              <a:rPr lang="en-US" b="1" baseline="30000" dirty="0" smtClean="0">
                <a:solidFill>
                  <a:srgbClr val="00B050"/>
                </a:solidFill>
              </a:rPr>
              <a:t>N</a:t>
            </a:r>
            <a:r>
              <a:rPr lang="en-US" b="1" dirty="0" smtClean="0">
                <a:solidFill>
                  <a:srgbClr val="00B050"/>
                </a:solidFill>
              </a:rPr>
              <a:t> = (2</a:t>
            </a:r>
            <a:r>
              <a:rPr lang="en-US" b="1" baseline="30000" dirty="0" smtClean="0">
                <a:solidFill>
                  <a:srgbClr val="00B050"/>
                </a:solidFill>
              </a:rPr>
              <a:t>N</a:t>
            </a:r>
            <a:r>
              <a:rPr lang="en-US" b="1" dirty="0" smtClean="0">
                <a:solidFill>
                  <a:srgbClr val="00B050"/>
                </a:solidFill>
              </a:rPr>
              <a:t> </a:t>
            </a:r>
            <a:r>
              <a:rPr lang="en-US" b="1" dirty="0">
                <a:solidFill>
                  <a:srgbClr val="00B050"/>
                </a:solidFill>
              </a:rPr>
              <a:t>– </a:t>
            </a:r>
            <a:r>
              <a:rPr lang="en-US" b="1" dirty="0" smtClean="0">
                <a:solidFill>
                  <a:srgbClr val="00B050"/>
                </a:solidFill>
              </a:rPr>
              <a:t>1) + 1</a:t>
            </a:r>
            <a:r>
              <a:rPr lang="en-US" dirty="0" smtClean="0"/>
              <a:t>.</a:t>
            </a:r>
          </a:p>
          <a:p>
            <a:r>
              <a:rPr lang="en-US" dirty="0"/>
              <a:t>So we can </a:t>
            </a:r>
            <a:r>
              <a:rPr lang="en-US" dirty="0" smtClean="0"/>
              <a:t>calculate</a:t>
            </a:r>
            <a:r>
              <a:rPr lang="en-US" b="1" dirty="0" smtClean="0">
                <a:solidFill>
                  <a:srgbClr val="00B050"/>
                </a:solidFill>
              </a:rPr>
              <a:t> </a:t>
            </a:r>
            <a:r>
              <a:rPr lang="en-US" b="1" dirty="0">
                <a:solidFill>
                  <a:srgbClr val="00B050"/>
                </a:solidFill>
              </a:rPr>
              <a:t>(2</a:t>
            </a:r>
            <a:r>
              <a:rPr lang="en-US" b="1" baseline="30000" dirty="0">
                <a:solidFill>
                  <a:srgbClr val="00B050"/>
                </a:solidFill>
              </a:rPr>
              <a:t>N</a:t>
            </a:r>
            <a:r>
              <a:rPr lang="en-US" b="1" dirty="0">
                <a:solidFill>
                  <a:srgbClr val="00B050"/>
                </a:solidFill>
              </a:rPr>
              <a:t> – 1) – K + 1</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27</a:t>
            </a:fld>
            <a:endParaRPr lang="en-US" dirty="0"/>
          </a:p>
        </p:txBody>
      </p:sp>
      <p:cxnSp>
        <p:nvCxnSpPr>
          <p:cNvPr id="12" name="Straight Connector 11"/>
          <p:cNvCxnSpPr/>
          <p:nvPr/>
        </p:nvCxnSpPr>
        <p:spPr>
          <a:xfrm>
            <a:off x="3304409" y="3808435"/>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388369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animEffect transition="in" filter="wipe(left)">
                                      <p:cBhvr>
                                        <p:cTn id="7" dur="500"/>
                                        <p:tgtEl>
                                          <p:spTgt spid="10">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7" end="7"/>
                                            </p:txEl>
                                          </p:spTgt>
                                        </p:tgtEl>
                                        <p:attrNameLst>
                                          <p:attrName>style.visibility</p:attrName>
                                        </p:attrNameLst>
                                      </p:cBhvr>
                                      <p:to>
                                        <p:strVal val="visible"/>
                                      </p:to>
                                    </p:set>
                                    <p:animEffect transition="in" filter="wipe(left)">
                                      <p:cBhvr>
                                        <p:cTn id="12" dur="500"/>
                                        <p:tgtEl>
                                          <p:spTgt spid="10">
                                            <p:txEl>
                                              <p:pRg st="7" end="7"/>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0">
                                            <p:txEl>
                                              <p:pRg st="8" end="8"/>
                                            </p:txEl>
                                          </p:spTgt>
                                        </p:tgtEl>
                                        <p:attrNameLst>
                                          <p:attrName>style.visibility</p:attrName>
                                        </p:attrNameLst>
                                      </p:cBhvr>
                                      <p:to>
                                        <p:strVal val="visible"/>
                                      </p:to>
                                    </p:set>
                                    <p:animEffect transition="in" filter="wipe(left)">
                                      <p:cBhvr>
                                        <p:cTn id="15"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2’s Complement is 1’s Complement Plus One!</a:t>
            </a:r>
            <a:endParaRPr lang="en-US" dirty="0"/>
          </a:p>
        </p:txBody>
      </p:sp>
      <p:sp>
        <p:nvSpPr>
          <p:cNvPr id="10" name="Content Placeholder 9"/>
          <p:cNvSpPr>
            <a:spLocks noGrp="1"/>
          </p:cNvSpPr>
          <p:nvPr>
            <p:ph idx="1"/>
          </p:nvPr>
        </p:nvSpPr>
        <p:spPr/>
        <p:txBody>
          <a:bodyPr>
            <a:normAutofit/>
          </a:bodyPr>
          <a:lstStyle/>
          <a:p>
            <a:r>
              <a:rPr lang="en-US" dirty="0" smtClean="0"/>
              <a:t>Again for </a:t>
            </a:r>
            <a:r>
              <a:rPr lang="en-US" b="1" dirty="0" smtClean="0">
                <a:solidFill>
                  <a:srgbClr val="00B050"/>
                </a:solidFill>
              </a:rPr>
              <a:t>N=5</a:t>
            </a:r>
            <a:r>
              <a:rPr lang="en-US" dirty="0" smtClean="0"/>
              <a:t>:</a:t>
            </a:r>
            <a:endParaRPr lang="en-US" dirty="0"/>
          </a:p>
          <a:p>
            <a:pPr marL="0" indent="0">
              <a:spcBef>
                <a:spcPts val="200"/>
              </a:spcBef>
              <a:buNone/>
              <a:tabLst>
                <a:tab pos="2743200" algn="l"/>
              </a:tabLst>
            </a:pPr>
            <a:r>
              <a:rPr lang="en-US" dirty="0">
                <a:solidFill>
                  <a:schemeClr val="tx1"/>
                </a:solidFill>
              </a:rPr>
              <a:t>	</a:t>
            </a:r>
            <a:r>
              <a:rPr lang="en-US" sz="3200" b="1" dirty="0">
                <a:solidFill>
                  <a:schemeClr val="tx1"/>
                </a:solidFill>
                <a:latin typeface="Courier New" panose="02070309020205020404" pitchFamily="49" charset="0"/>
                <a:cs typeface="Courier New" panose="02070309020205020404" pitchFamily="49" charset="0"/>
              </a:rPr>
              <a:t>  11111 </a:t>
            </a:r>
            <a:r>
              <a:rPr lang="en-US" dirty="0">
                <a:solidFill>
                  <a:schemeClr val="tx1"/>
                </a:solidFill>
                <a:cs typeface="Courier New" panose="02070309020205020404" pitchFamily="49" charset="0"/>
              </a:rPr>
              <a:t>(</a:t>
            </a:r>
            <a:r>
              <a:rPr lang="en-US" b="1" dirty="0">
                <a:solidFill>
                  <a:srgbClr val="00B050"/>
                </a:solidFill>
                <a:cs typeface="Courier New" panose="02070309020205020404" pitchFamily="49" charset="0"/>
              </a:rPr>
              <a:t>2</a:t>
            </a:r>
            <a:r>
              <a:rPr lang="en-US" b="1" baseline="30000" dirty="0">
                <a:solidFill>
                  <a:srgbClr val="00B050"/>
                </a:solidFill>
                <a:cs typeface="Courier New" panose="02070309020205020404" pitchFamily="49" charset="0"/>
              </a:rPr>
              <a:t>N</a:t>
            </a:r>
            <a:r>
              <a:rPr lang="en-US" b="1" dirty="0">
                <a:solidFill>
                  <a:srgbClr val="00B050"/>
                </a:solidFill>
              </a:rPr>
              <a:t> – 1</a:t>
            </a:r>
            <a:r>
              <a:rPr lang="en-US" dirty="0">
                <a:solidFill>
                  <a:schemeClr val="tx1"/>
                </a:solidFill>
                <a:cs typeface="Courier New" panose="02070309020205020404" pitchFamily="49" charset="0"/>
              </a:rPr>
              <a:t>)</a:t>
            </a:r>
          </a:p>
          <a:p>
            <a:pPr marL="0" indent="0">
              <a:spcBef>
                <a:spcPts val="200"/>
              </a:spcBef>
              <a:buNone/>
              <a:tabLst>
                <a:tab pos="2743200" algn="l"/>
              </a:tabLst>
            </a:pPr>
            <a:r>
              <a:rPr lang="en-US" sz="3200" b="1" dirty="0">
                <a:solidFill>
                  <a:schemeClr val="tx1"/>
                </a:solidFill>
                <a:latin typeface="Courier New" panose="02070309020205020404" pitchFamily="49" charset="0"/>
                <a:cs typeface="Courier New" panose="02070309020205020404" pitchFamily="49" charset="0"/>
              </a:rPr>
              <a:t>	- ????? </a:t>
            </a:r>
            <a:r>
              <a:rPr lang="en-US" dirty="0">
                <a:solidFill>
                  <a:schemeClr val="tx1"/>
                </a:solidFill>
                <a:cs typeface="Courier New" panose="02070309020205020404" pitchFamily="49" charset="0"/>
              </a:rPr>
              <a:t>(</a:t>
            </a:r>
            <a:r>
              <a:rPr lang="en-US" b="1" dirty="0">
                <a:solidFill>
                  <a:srgbClr val="00B050"/>
                </a:solidFill>
                <a:cs typeface="Courier New" panose="02070309020205020404" pitchFamily="49" charset="0"/>
              </a:rPr>
              <a:t>K</a:t>
            </a:r>
            <a:r>
              <a:rPr lang="en-US" dirty="0">
                <a:solidFill>
                  <a:schemeClr val="tx1"/>
                </a:solidFill>
                <a:cs typeface="Courier New" panose="02070309020205020404" pitchFamily="49" charset="0"/>
              </a:rPr>
              <a:t>)</a:t>
            </a:r>
            <a:br>
              <a:rPr lang="en-US" dirty="0">
                <a:solidFill>
                  <a:schemeClr val="tx1"/>
                </a:solidFill>
                <a:cs typeface="Courier New" panose="02070309020205020404" pitchFamily="49" charset="0"/>
              </a:rPr>
            </a:br>
            <a:r>
              <a:rPr lang="en-US" dirty="0">
                <a:solidFill>
                  <a:schemeClr val="tx1"/>
                </a:solidFill>
                <a:cs typeface="Courier New" panose="02070309020205020404" pitchFamily="49" charset="0"/>
              </a:rPr>
              <a:t>	   (answer)</a:t>
            </a:r>
          </a:p>
          <a:p>
            <a:pPr marL="0" indent="0">
              <a:spcBef>
                <a:spcPts val="200"/>
              </a:spcBef>
              <a:buNone/>
              <a:tabLst>
                <a:tab pos="2743200" algn="l"/>
              </a:tabLst>
            </a:pPr>
            <a:r>
              <a:rPr lang="en-US" dirty="0">
                <a:solidFill>
                  <a:schemeClr val="tx1"/>
                </a:solidFill>
                <a:cs typeface="Courier New" panose="02070309020205020404" pitchFamily="49" charset="0"/>
              </a:rPr>
              <a:t>	</a:t>
            </a:r>
            <a:r>
              <a:rPr lang="en-US" sz="3200" b="1" dirty="0">
                <a:solidFill>
                  <a:schemeClr val="tx1"/>
                </a:solidFill>
                <a:latin typeface="Courier New" panose="02070309020205020404" pitchFamily="49" charset="0"/>
                <a:cs typeface="Courier New" panose="02070309020205020404" pitchFamily="49" charset="0"/>
              </a:rPr>
              <a:t>+     </a:t>
            </a:r>
            <a:r>
              <a:rPr lang="en-US" sz="3200" b="1" dirty="0" smtClean="0">
                <a:solidFill>
                  <a:schemeClr val="tx1"/>
                </a:solidFill>
                <a:latin typeface="Courier New" panose="02070309020205020404" pitchFamily="49" charset="0"/>
                <a:cs typeface="Courier New" panose="02070309020205020404" pitchFamily="49" charset="0"/>
              </a:rPr>
              <a:t>1</a:t>
            </a:r>
            <a:endParaRPr lang="en-US" dirty="0" smtClean="0"/>
          </a:p>
          <a:p>
            <a:r>
              <a:rPr lang="en-US" dirty="0" smtClean="0"/>
              <a:t>The </a:t>
            </a:r>
            <a:r>
              <a:rPr lang="en-US" dirty="0"/>
              <a:t>first step is trivial: replace 0 with 1, and 1 with 0.  The result (</a:t>
            </a:r>
            <a:r>
              <a:rPr lang="en-US" b="1" dirty="0">
                <a:solidFill>
                  <a:srgbClr val="00B050"/>
                </a:solidFill>
              </a:rPr>
              <a:t>(2</a:t>
            </a:r>
            <a:r>
              <a:rPr lang="en-US" b="1" baseline="30000" dirty="0">
                <a:solidFill>
                  <a:srgbClr val="00B050"/>
                </a:solidFill>
              </a:rPr>
              <a:t>N</a:t>
            </a:r>
            <a:r>
              <a:rPr lang="en-US" b="1" dirty="0">
                <a:solidFill>
                  <a:srgbClr val="00B050"/>
                </a:solidFill>
              </a:rPr>
              <a:t> – 1) – K</a:t>
            </a:r>
            <a:r>
              <a:rPr lang="en-US" dirty="0"/>
              <a:t>) is called the </a:t>
            </a:r>
            <a:r>
              <a:rPr lang="en-US" b="1" dirty="0">
                <a:solidFill>
                  <a:srgbClr val="0070C0"/>
                </a:solidFill>
              </a:rPr>
              <a:t>1’s complement of </a:t>
            </a:r>
            <a:r>
              <a:rPr lang="en-US" b="1" dirty="0" smtClean="0">
                <a:solidFill>
                  <a:srgbClr val="0070C0"/>
                </a:solidFill>
              </a:rPr>
              <a:t>K</a:t>
            </a:r>
            <a:r>
              <a:rPr lang="en-US" dirty="0" smtClean="0"/>
              <a:t>.</a:t>
            </a:r>
          </a:p>
          <a:p>
            <a:r>
              <a:rPr lang="en-US" dirty="0" smtClean="0"/>
              <a:t>Adding </a:t>
            </a:r>
            <a:r>
              <a:rPr lang="en-US" dirty="0"/>
              <a:t>1 more gives the </a:t>
            </a:r>
            <a:r>
              <a:rPr lang="en-US" b="1" dirty="0">
                <a:solidFill>
                  <a:srgbClr val="0070C0"/>
                </a:solidFill>
              </a:rPr>
              <a:t>2’s complement</a:t>
            </a:r>
            <a:r>
              <a:rPr lang="en-US" dirty="0" smtClean="0"/>
              <a:t>. </a:t>
            </a:r>
            <a:endParaRPr lang="en-US" b="1" dirty="0">
              <a:solidFill>
                <a:schemeClr val="tx1"/>
              </a:solidFill>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28</a:t>
            </a:fld>
            <a:endParaRPr lang="en-US" dirty="0"/>
          </a:p>
        </p:txBody>
      </p:sp>
      <p:cxnSp>
        <p:nvCxnSpPr>
          <p:cNvPr id="12" name="Straight Connector 11"/>
          <p:cNvCxnSpPr/>
          <p:nvPr/>
        </p:nvCxnSpPr>
        <p:spPr>
          <a:xfrm>
            <a:off x="3304409" y="3007146"/>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cxnSp>
        <p:nvCxnSpPr>
          <p:cNvPr id="8" name="Straight Connector 7"/>
          <p:cNvCxnSpPr/>
          <p:nvPr/>
        </p:nvCxnSpPr>
        <p:spPr>
          <a:xfrm>
            <a:off x="3304409" y="3894835"/>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90317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Distinguish 2’s Complement from Negation</a:t>
            </a:r>
            <a:endParaRPr lang="en-US" dirty="0"/>
          </a:p>
        </p:txBody>
      </p:sp>
      <p:sp>
        <p:nvSpPr>
          <p:cNvPr id="10" name="Content Placeholder 9"/>
          <p:cNvSpPr>
            <a:spLocks noGrp="1"/>
          </p:cNvSpPr>
          <p:nvPr>
            <p:ph idx="1"/>
          </p:nvPr>
        </p:nvSpPr>
        <p:spPr/>
        <p:txBody>
          <a:bodyPr>
            <a:normAutofit lnSpcReduction="10000"/>
          </a:bodyPr>
          <a:lstStyle/>
          <a:p>
            <a:r>
              <a:rPr lang="en-US" dirty="0" smtClean="0"/>
              <a:t>Here or elsewhere, you will hear the phrase “take the 2’s complement.”</a:t>
            </a:r>
          </a:p>
          <a:p>
            <a:r>
              <a:rPr lang="en-US" dirty="0" smtClean="0"/>
              <a:t>We will </a:t>
            </a:r>
            <a:r>
              <a:rPr lang="en-US" b="1" dirty="0" smtClean="0">
                <a:solidFill>
                  <a:srgbClr val="0070C0"/>
                </a:solidFill>
              </a:rPr>
              <a:t>try not to use “2’s complement” in </a:t>
            </a:r>
            <a:br>
              <a:rPr lang="en-US" b="1" dirty="0" smtClean="0">
                <a:solidFill>
                  <a:srgbClr val="0070C0"/>
                </a:solidFill>
              </a:rPr>
            </a:br>
            <a:r>
              <a:rPr lang="en-US" b="1" dirty="0" smtClean="0">
                <a:solidFill>
                  <a:srgbClr val="0070C0"/>
                </a:solidFill>
              </a:rPr>
              <a:t>that way</a:t>
            </a:r>
            <a:r>
              <a:rPr lang="en-US" dirty="0" smtClean="0"/>
              <a:t>.</a:t>
            </a:r>
          </a:p>
          <a:p>
            <a:r>
              <a:rPr lang="en-US" dirty="0" smtClean="0"/>
              <a:t>Students get confused between the </a:t>
            </a:r>
            <a:br>
              <a:rPr lang="en-US" dirty="0" smtClean="0"/>
            </a:br>
            <a:r>
              <a:rPr lang="en-US" b="1" dirty="0" smtClean="0">
                <a:solidFill>
                  <a:srgbClr val="00B050"/>
                </a:solidFill>
              </a:rPr>
              <a:t>2’s complement representation</a:t>
            </a:r>
            <a:r>
              <a:rPr lang="en-US" dirty="0" smtClean="0"/>
              <a:t> for signed integers and the operation of </a:t>
            </a:r>
            <a:r>
              <a:rPr lang="en-US" b="1" dirty="0" smtClean="0">
                <a:solidFill>
                  <a:srgbClr val="00B050"/>
                </a:solidFill>
              </a:rPr>
              <a:t>negation</a:t>
            </a:r>
            <a:r>
              <a:rPr lang="en-US" dirty="0" smtClean="0"/>
              <a:t> on a bit pattern for a number represented with </a:t>
            </a:r>
            <a:br>
              <a:rPr lang="en-US" dirty="0" smtClean="0"/>
            </a:br>
            <a:r>
              <a:rPr lang="en-US" dirty="0" smtClean="0"/>
              <a:t>2’s complement.</a:t>
            </a:r>
          </a:p>
          <a:p>
            <a:r>
              <a:rPr lang="en-US" dirty="0" smtClean="0"/>
              <a:t>For clarity, we suggest that you do the same.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29</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41787893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One Option: The Signed-Magnitude Representation	</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But we can use another bit for a sign:</a:t>
            </a:r>
          </a:p>
          <a:p>
            <a:pPr algn="ctr"/>
            <a:r>
              <a:rPr lang="en-US" b="1" dirty="0" smtClean="0">
                <a:solidFill>
                  <a:srgbClr val="0070C0"/>
                </a:solidFill>
              </a:rPr>
              <a:t>0 → +</a:t>
            </a:r>
            <a:r>
              <a:rPr lang="en-US" dirty="0" smtClean="0"/>
              <a:t>, and </a:t>
            </a:r>
            <a:r>
              <a:rPr lang="en-US" b="1" dirty="0" smtClean="0">
                <a:solidFill>
                  <a:srgbClr val="0070C0"/>
                </a:solidFill>
              </a:rPr>
              <a:t>1 </a:t>
            </a:r>
            <a:r>
              <a:rPr lang="en-US" b="1" dirty="0">
                <a:solidFill>
                  <a:srgbClr val="0070C0"/>
                </a:solidFill>
              </a:rPr>
              <a:t>→ </a:t>
            </a:r>
            <a:r>
              <a:rPr lang="en-US" b="1" dirty="0" smtClean="0">
                <a:solidFill>
                  <a:srgbClr val="0070C0"/>
                </a:solidFill>
              </a:rPr>
              <a:t>– </a:t>
            </a:r>
          </a:p>
          <a:p>
            <a:r>
              <a:rPr lang="en-US" dirty="0" smtClean="0"/>
              <a:t>Doing so gives the</a:t>
            </a:r>
            <a:br>
              <a:rPr lang="en-US" dirty="0" smtClean="0"/>
            </a:br>
            <a:r>
              <a:rPr lang="en-US" b="1" dirty="0" smtClean="0">
                <a:solidFill>
                  <a:srgbClr val="0070C0"/>
                </a:solidFill>
              </a:rPr>
              <a:t>N-bit signed-magnitude representation</a:t>
            </a:r>
            <a:r>
              <a:rPr lang="en-US" dirty="0" smtClean="0"/>
              <a:t>:</a:t>
            </a:r>
          </a:p>
          <a:p>
            <a:endParaRPr lang="en-US" dirty="0" smtClean="0"/>
          </a:p>
          <a:p>
            <a:endParaRPr lang="en-US" dirty="0"/>
          </a:p>
          <a:p>
            <a:r>
              <a:rPr lang="en-US" dirty="0" smtClean="0"/>
              <a:t>This representation can represent numbers in the range </a:t>
            </a:r>
            <a:r>
              <a:rPr lang="en-US" b="1" dirty="0" smtClean="0">
                <a:solidFill>
                  <a:srgbClr val="0070C0"/>
                </a:solidFill>
              </a:rPr>
              <a:t>[-2</a:t>
            </a:r>
            <a:r>
              <a:rPr lang="en-US" b="1" baseline="30000" dirty="0" smtClean="0">
                <a:solidFill>
                  <a:srgbClr val="0070C0"/>
                </a:solidFill>
              </a:rPr>
              <a:t>N-1</a:t>
            </a:r>
            <a:r>
              <a:rPr lang="en-US" b="1" dirty="0" smtClean="0">
                <a:solidFill>
                  <a:srgbClr val="0070C0"/>
                </a:solidFill>
              </a:rPr>
              <a:t> </a:t>
            </a:r>
            <a:r>
              <a:rPr lang="en-US" b="1" dirty="0">
                <a:solidFill>
                  <a:srgbClr val="0070C0"/>
                </a:solidFill>
              </a:rPr>
              <a:t>–</a:t>
            </a:r>
            <a:r>
              <a:rPr lang="en-US" b="1" dirty="0" smtClean="0">
                <a:solidFill>
                  <a:srgbClr val="0070C0"/>
                </a:solidFill>
              </a:rPr>
              <a:t> 1</a:t>
            </a:r>
            <a:r>
              <a:rPr lang="en-US" b="1" dirty="0">
                <a:solidFill>
                  <a:srgbClr val="0070C0"/>
                </a:solidFill>
              </a:rPr>
              <a:t>, </a:t>
            </a:r>
            <a:r>
              <a:rPr lang="en-US" b="1" dirty="0" smtClean="0">
                <a:solidFill>
                  <a:srgbClr val="0070C0"/>
                </a:solidFill>
              </a:rPr>
              <a:t>2</a:t>
            </a:r>
            <a:r>
              <a:rPr lang="en-US" b="1" baseline="30000" dirty="0" smtClean="0">
                <a:solidFill>
                  <a:srgbClr val="0070C0"/>
                </a:solidFill>
              </a:rPr>
              <a:t>N-1</a:t>
            </a:r>
            <a:r>
              <a:rPr lang="en-US" b="1" dirty="0" smtClean="0">
                <a:solidFill>
                  <a:srgbClr val="0070C0"/>
                </a:solidFill>
              </a:rPr>
              <a:t> </a:t>
            </a:r>
            <a:r>
              <a:rPr lang="en-US" b="1" dirty="0">
                <a:solidFill>
                  <a:srgbClr val="0070C0"/>
                </a:solidFill>
              </a:rPr>
              <a:t>– </a:t>
            </a:r>
            <a:r>
              <a:rPr lang="en-US" b="1" dirty="0" smtClean="0">
                <a:solidFill>
                  <a:srgbClr val="0070C0"/>
                </a:solidFill>
              </a:rPr>
              <a:t>1]</a:t>
            </a:r>
            <a:r>
              <a:rPr lang="en-US" dirty="0" smtClean="0"/>
              <a:t>.</a:t>
            </a:r>
            <a:endParaRPr lang="en-US" b="1" dirty="0">
              <a:solidFill>
                <a:srgbClr val="0070C0"/>
              </a:solidFill>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a:t>
            </a:fld>
            <a:endParaRPr lang="en-US" dirty="0"/>
          </a:p>
        </p:txBody>
      </p:sp>
      <p:grpSp>
        <p:nvGrpSpPr>
          <p:cNvPr id="6" name="Group 5"/>
          <p:cNvGrpSpPr/>
          <p:nvPr/>
        </p:nvGrpSpPr>
        <p:grpSpPr>
          <a:xfrm>
            <a:off x="1292089" y="3767224"/>
            <a:ext cx="6400800" cy="914400"/>
            <a:chOff x="2671577" y="4204544"/>
            <a:chExt cx="6400800" cy="914400"/>
          </a:xfrm>
        </p:grpSpPr>
        <p:sp>
          <p:nvSpPr>
            <p:cNvPr id="3" name="TextBox 2"/>
            <p:cNvSpPr txBox="1"/>
            <p:nvPr/>
          </p:nvSpPr>
          <p:spPr>
            <a:xfrm>
              <a:off x="2671577" y="4204544"/>
              <a:ext cx="914400" cy="914400"/>
            </a:xfrm>
            <a:prstGeom prst="rect">
              <a:avLst/>
            </a:prstGeom>
            <a:solidFill>
              <a:srgbClr val="00B05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sign</a:t>
              </a:r>
              <a:endParaRPr lang="en-US" sz="2800" dirty="0">
                <a:solidFill>
                  <a:srgbClr val="FFFFFF"/>
                </a:solidFill>
                <a:latin typeface="Arial" panose="020B0604020202020204" pitchFamily="34" charset="0"/>
                <a:cs typeface="Arial" panose="020B0604020202020204" pitchFamily="34" charset="0"/>
              </a:endParaRPr>
            </a:p>
          </p:txBody>
        </p:sp>
        <p:sp>
          <p:nvSpPr>
            <p:cNvPr id="9" name="TextBox 8"/>
            <p:cNvSpPr txBox="1"/>
            <p:nvPr/>
          </p:nvSpPr>
          <p:spPr>
            <a:xfrm>
              <a:off x="3585977" y="4204544"/>
              <a:ext cx="5486400" cy="914400"/>
            </a:xfrm>
            <a:prstGeom prst="rect">
              <a:avLst/>
            </a:prstGeom>
            <a:solidFill>
              <a:srgbClr val="0070C0"/>
            </a:solidFill>
            <a:ln w="25400">
              <a:solidFill>
                <a:srgbClr val="FFFFFF"/>
              </a:solidFill>
            </a:ln>
          </p:spPr>
          <p:txBody>
            <a:bodyPr wrap="square" rtlCol="0" anchor="ctr">
              <a:spAutoFit/>
            </a:bodyPr>
            <a:lstStyle/>
            <a:p>
              <a:pPr algn="ctr"/>
              <a:r>
                <a:rPr lang="en-US" sz="2800" dirty="0" smtClean="0">
                  <a:solidFill>
                    <a:srgbClr val="FFFFFF"/>
                  </a:solidFill>
                  <a:latin typeface="Arial" panose="020B0604020202020204" pitchFamily="34" charset="0"/>
                  <a:cs typeface="Arial" panose="020B0604020202020204" pitchFamily="34" charset="0"/>
                </a:rPr>
                <a:t>(N-1)-bit magnitude</a:t>
              </a:r>
              <a:endParaRPr lang="en-US" sz="2800" dirty="0">
                <a:solidFill>
                  <a:srgbClr val="FFFFFF"/>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41817085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Negating a Number in 2’s Complement</a:t>
            </a:r>
            <a:endParaRPr lang="en-US" dirty="0"/>
          </a:p>
        </p:txBody>
      </p:sp>
      <p:sp>
        <p:nvSpPr>
          <p:cNvPr id="10" name="Content Placeholder 9"/>
          <p:cNvSpPr>
            <a:spLocks noGrp="1"/>
          </p:cNvSpPr>
          <p:nvPr>
            <p:ph idx="1"/>
          </p:nvPr>
        </p:nvSpPr>
        <p:spPr/>
        <p:txBody>
          <a:bodyPr>
            <a:normAutofit/>
          </a:bodyPr>
          <a:lstStyle/>
          <a:p>
            <a:r>
              <a:rPr lang="en-US" dirty="0" smtClean="0"/>
              <a:t>Let’s do an example of negation with </a:t>
            </a:r>
            <a:br>
              <a:rPr lang="en-US" dirty="0" smtClean="0"/>
            </a:br>
            <a:r>
              <a:rPr lang="en-US" b="1" dirty="0" smtClean="0">
                <a:solidFill>
                  <a:srgbClr val="00B050"/>
                </a:solidFill>
              </a:rPr>
              <a:t>8-bit 2’s complement</a:t>
            </a:r>
            <a:r>
              <a:rPr lang="en-US" dirty="0" smtClean="0"/>
              <a:t>.</a:t>
            </a:r>
          </a:p>
          <a:p>
            <a:r>
              <a:rPr lang="en-US" dirty="0" smtClean="0"/>
              <a:t>As you know, I like 42.</a:t>
            </a:r>
          </a:p>
          <a:p>
            <a:r>
              <a:rPr lang="en-US" dirty="0" smtClean="0"/>
              <a:t>As you may remember, 42</a:t>
            </a:r>
            <a:r>
              <a:rPr lang="en-US" baseline="-25000" dirty="0" smtClean="0"/>
              <a:t>10</a:t>
            </a:r>
            <a:r>
              <a:rPr lang="en-US" dirty="0" smtClean="0"/>
              <a:t> = </a:t>
            </a:r>
            <a:r>
              <a:rPr lang="en-US" sz="3200" b="1" dirty="0" smtClean="0">
                <a:latin typeface="Courier New" panose="02070309020205020404" pitchFamily="49" charset="0"/>
                <a:cs typeface="Courier New" panose="02070309020205020404" pitchFamily="49" charset="0"/>
              </a:rPr>
              <a:t>00101010</a:t>
            </a:r>
            <a:r>
              <a:rPr lang="en-US" dirty="0" smtClean="0"/>
              <a:t>.</a:t>
            </a:r>
          </a:p>
          <a:p>
            <a:r>
              <a:rPr lang="en-US" dirty="0" smtClean="0"/>
              <a:t>So what’s -42?</a:t>
            </a:r>
          </a:p>
          <a:p>
            <a:r>
              <a:rPr lang="en-US" dirty="0" smtClean="0"/>
              <a:t>First, complement the bits: </a:t>
            </a:r>
            <a:r>
              <a:rPr lang="en-US" sz="3200" b="1" dirty="0" smtClean="0">
                <a:latin typeface="Courier New" panose="02070309020205020404" pitchFamily="49" charset="0"/>
                <a:cs typeface="Courier New" panose="02070309020205020404" pitchFamily="49" charset="0"/>
              </a:rPr>
              <a:t>11010101</a:t>
            </a:r>
            <a:r>
              <a:rPr lang="en-US" dirty="0" smtClean="0"/>
              <a:t>.</a:t>
            </a:r>
          </a:p>
          <a:p>
            <a:r>
              <a:rPr lang="en-US" dirty="0" smtClean="0"/>
              <a:t>Then add 1: </a:t>
            </a:r>
            <a:r>
              <a:rPr lang="en-US" sz="3200" b="1" dirty="0" smtClean="0">
                <a:solidFill>
                  <a:srgbClr val="0070C0"/>
                </a:solidFill>
                <a:latin typeface="Courier New" panose="02070309020205020404" pitchFamily="49" charset="0"/>
                <a:cs typeface="Courier New" panose="02070309020205020404" pitchFamily="49" charset="0"/>
              </a:rPr>
              <a:t>11010110</a:t>
            </a:r>
            <a:r>
              <a:rPr lang="en-US" sz="3200" dirty="0" smtClean="0">
                <a:solidFill>
                  <a:srgbClr val="0070C0"/>
                </a:solidFill>
              </a:rPr>
              <a:t> </a:t>
            </a:r>
            <a:r>
              <a:rPr lang="en-US" dirty="0" smtClean="0">
                <a:solidFill>
                  <a:srgbClr val="0070C0"/>
                </a:solidFill>
              </a:rPr>
              <a:t>= -42</a:t>
            </a:r>
            <a:r>
              <a:rPr lang="en-US" baseline="-25000" dirty="0">
                <a:solidFill>
                  <a:srgbClr val="0070C0"/>
                </a:solidFill>
              </a:rPr>
              <a:t>10</a:t>
            </a:r>
            <a:r>
              <a:rPr lang="en-US" dirty="0" smtClean="0"/>
              <a:t>!</a:t>
            </a: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30</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1252826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2’s Complement Conversion Can Be Same as Unsigned</a:t>
            </a:r>
            <a:endParaRPr lang="en-US" dirty="0"/>
          </a:p>
        </p:txBody>
      </p:sp>
      <p:sp>
        <p:nvSpPr>
          <p:cNvPr id="10" name="Content Placeholder 9"/>
          <p:cNvSpPr>
            <a:spLocks noGrp="1"/>
          </p:cNvSpPr>
          <p:nvPr>
            <p:ph idx="1"/>
          </p:nvPr>
        </p:nvSpPr>
        <p:spPr/>
        <p:txBody>
          <a:bodyPr>
            <a:normAutofit/>
          </a:bodyPr>
          <a:lstStyle/>
          <a:p>
            <a:r>
              <a:rPr lang="en-US" dirty="0" smtClean="0"/>
              <a:t>For </a:t>
            </a:r>
            <a:r>
              <a:rPr lang="en-US" b="1" dirty="0" smtClean="0">
                <a:solidFill>
                  <a:srgbClr val="0070C0"/>
                </a:solidFill>
              </a:rPr>
              <a:t>non-negative numbers</a:t>
            </a:r>
            <a:r>
              <a:rPr lang="en-US" dirty="0"/>
              <a:t> </a:t>
            </a:r>
            <a:r>
              <a:rPr lang="en-US" dirty="0" smtClean="0"/>
              <a:t>(bit </a:t>
            </a:r>
            <a:r>
              <a:rPr lang="en-US" dirty="0"/>
              <a:t>patterns starting with </a:t>
            </a:r>
            <a:r>
              <a:rPr lang="en-US" dirty="0" smtClean="0"/>
              <a:t>0),</a:t>
            </a:r>
          </a:p>
          <a:p>
            <a:r>
              <a:rPr lang="en-US" dirty="0" smtClean="0"/>
              <a:t>conversion between decimal value and </a:t>
            </a:r>
            <a:r>
              <a:rPr lang="en-US" b="1" dirty="0" smtClean="0">
                <a:solidFill>
                  <a:srgbClr val="00B050"/>
                </a:solidFill>
              </a:rPr>
              <a:t>2’s complement </a:t>
            </a:r>
            <a:r>
              <a:rPr lang="en-US" dirty="0" smtClean="0"/>
              <a:t>bit pattern </a:t>
            </a:r>
          </a:p>
          <a:p>
            <a:r>
              <a:rPr lang="en-US" dirty="0" smtClean="0"/>
              <a:t>is </a:t>
            </a:r>
            <a:r>
              <a:rPr lang="en-US" b="1" dirty="0" smtClean="0">
                <a:solidFill>
                  <a:srgbClr val="0070C0"/>
                </a:solidFill>
              </a:rPr>
              <a:t>identical to conversion for the unsigned representation</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31</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26291356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Use Two Negations to Convert Negative Numbers</a:t>
            </a:r>
            <a:endParaRPr lang="en-US" dirty="0"/>
          </a:p>
        </p:txBody>
      </p:sp>
      <p:sp>
        <p:nvSpPr>
          <p:cNvPr id="10" name="Content Placeholder 9"/>
          <p:cNvSpPr>
            <a:spLocks noGrp="1"/>
          </p:cNvSpPr>
          <p:nvPr>
            <p:ph idx="1"/>
          </p:nvPr>
        </p:nvSpPr>
        <p:spPr/>
        <p:txBody>
          <a:bodyPr>
            <a:normAutofit lnSpcReduction="10000"/>
          </a:bodyPr>
          <a:lstStyle/>
          <a:p>
            <a:r>
              <a:rPr lang="en-US" dirty="0" smtClean="0"/>
              <a:t>To convert decimal </a:t>
            </a:r>
            <a:r>
              <a:rPr lang="en-US" b="1" dirty="0" smtClean="0">
                <a:solidFill>
                  <a:srgbClr val="00B050"/>
                </a:solidFill>
              </a:rPr>
              <a:t>D &lt; 0</a:t>
            </a:r>
            <a:r>
              <a:rPr lang="en-US" dirty="0" smtClean="0"/>
              <a:t> to </a:t>
            </a:r>
            <a:r>
              <a:rPr lang="en-US" b="1" dirty="0" smtClean="0">
                <a:solidFill>
                  <a:srgbClr val="00B050"/>
                </a:solidFill>
              </a:rPr>
              <a:t>2’s complement</a:t>
            </a:r>
            <a:r>
              <a:rPr lang="en-US" dirty="0" smtClean="0"/>
              <a:t>,</a:t>
            </a:r>
            <a:endParaRPr lang="en-US" dirty="0"/>
          </a:p>
          <a:p>
            <a:pPr lvl="1"/>
            <a:r>
              <a:rPr lang="en-US" dirty="0"/>
              <a:t>f</a:t>
            </a:r>
            <a:r>
              <a:rPr lang="en-US" dirty="0" smtClean="0"/>
              <a:t>irst </a:t>
            </a:r>
            <a:r>
              <a:rPr lang="en-US" b="1" dirty="0" smtClean="0">
                <a:solidFill>
                  <a:srgbClr val="0070C0"/>
                </a:solidFill>
              </a:rPr>
              <a:t>convert –D</a:t>
            </a:r>
            <a:r>
              <a:rPr lang="en-US" dirty="0" smtClean="0"/>
              <a:t> (as </a:t>
            </a:r>
            <a:r>
              <a:rPr lang="en-US" b="1" dirty="0" smtClean="0">
                <a:solidFill>
                  <a:srgbClr val="00B050"/>
                </a:solidFill>
              </a:rPr>
              <a:t>unsigned</a:t>
            </a:r>
            <a:r>
              <a:rPr lang="en-US" dirty="0" smtClean="0"/>
              <a:t>),</a:t>
            </a:r>
          </a:p>
          <a:p>
            <a:pPr lvl="1"/>
            <a:r>
              <a:rPr lang="en-US" dirty="0" smtClean="0"/>
              <a:t>then </a:t>
            </a:r>
            <a:r>
              <a:rPr lang="en-US" b="1" dirty="0" smtClean="0">
                <a:solidFill>
                  <a:srgbClr val="0070C0"/>
                </a:solidFill>
              </a:rPr>
              <a:t>negate the resulting bit pattern</a:t>
            </a:r>
            <a:r>
              <a:rPr lang="en-US" dirty="0" smtClean="0"/>
              <a:t>.</a:t>
            </a:r>
          </a:p>
          <a:p>
            <a:pPr lvl="1"/>
            <a:endParaRPr lang="en-US" sz="900" dirty="0" smtClean="0"/>
          </a:p>
          <a:p>
            <a:r>
              <a:rPr lang="en-US" dirty="0" smtClean="0"/>
              <a:t>To convert a negative </a:t>
            </a:r>
            <a:r>
              <a:rPr lang="en-US" b="1" dirty="0" smtClean="0">
                <a:solidFill>
                  <a:srgbClr val="00B050"/>
                </a:solidFill>
              </a:rPr>
              <a:t>2’s complement </a:t>
            </a:r>
            <a:r>
              <a:rPr lang="en-US" dirty="0" smtClean="0"/>
              <a:t>bit pattern (a bit pattern starting with 1) to decimal,</a:t>
            </a:r>
          </a:p>
          <a:p>
            <a:pPr lvl="1"/>
            <a:r>
              <a:rPr lang="en-US" dirty="0" smtClean="0"/>
              <a:t>first </a:t>
            </a:r>
            <a:r>
              <a:rPr lang="en-US" b="1" dirty="0" smtClean="0">
                <a:solidFill>
                  <a:srgbClr val="0070C0"/>
                </a:solidFill>
              </a:rPr>
              <a:t>negate the bit pattern</a:t>
            </a:r>
            <a:r>
              <a:rPr lang="en-US" dirty="0" smtClean="0"/>
              <a:t>, </a:t>
            </a:r>
          </a:p>
          <a:p>
            <a:pPr lvl="1"/>
            <a:r>
              <a:rPr lang="en-US" dirty="0" smtClean="0"/>
              <a:t>then </a:t>
            </a:r>
            <a:r>
              <a:rPr lang="en-US" b="1" dirty="0" smtClean="0">
                <a:solidFill>
                  <a:srgbClr val="0070C0"/>
                </a:solidFill>
              </a:rPr>
              <a:t>convert to decimal D</a:t>
            </a:r>
            <a:r>
              <a:rPr lang="en-US" dirty="0" smtClean="0"/>
              <a:t> (as unsigned).</a:t>
            </a:r>
          </a:p>
          <a:p>
            <a:pPr lvl="1"/>
            <a:r>
              <a:rPr lang="en-US" dirty="0" smtClean="0"/>
              <a:t>The </a:t>
            </a:r>
            <a:r>
              <a:rPr lang="en-US" b="1" dirty="0" smtClean="0">
                <a:solidFill>
                  <a:srgbClr val="0070C0"/>
                </a:solidFill>
              </a:rPr>
              <a:t>answer is -D</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32</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09952666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Alternate Method for Calculating 2’s Complement Values</a:t>
            </a:r>
            <a:endParaRPr lang="en-US" dirty="0"/>
          </a:p>
        </p:txBody>
      </p:sp>
      <p:sp>
        <p:nvSpPr>
          <p:cNvPr id="10" name="Content Placeholder 9"/>
          <p:cNvSpPr>
            <a:spLocks noGrp="1"/>
          </p:cNvSpPr>
          <p:nvPr>
            <p:ph idx="1"/>
          </p:nvPr>
        </p:nvSpPr>
        <p:spPr/>
        <p:txBody>
          <a:bodyPr>
            <a:normAutofit/>
          </a:bodyPr>
          <a:lstStyle/>
          <a:p>
            <a:r>
              <a:rPr lang="en-US" dirty="0" smtClean="0"/>
              <a:t>If we have a negative number </a:t>
            </a:r>
            <a:r>
              <a:rPr lang="en-US" b="1" dirty="0" smtClean="0">
                <a:solidFill>
                  <a:srgbClr val="00B050"/>
                </a:solidFill>
              </a:rPr>
              <a:t>-K</a:t>
            </a:r>
            <a:r>
              <a:rPr lang="en-US" dirty="0" smtClean="0"/>
              <a:t>, we can use the base 2 polynomial to calculate </a:t>
            </a:r>
            <a:r>
              <a:rPr lang="en-US" b="1" dirty="0">
                <a:solidFill>
                  <a:srgbClr val="00B050"/>
                </a:solidFill>
                <a:cs typeface="Courier New" panose="02070309020205020404" pitchFamily="49" charset="0"/>
              </a:rPr>
              <a:t>2</a:t>
            </a:r>
            <a:r>
              <a:rPr lang="en-US" b="1" baseline="30000" dirty="0">
                <a:solidFill>
                  <a:srgbClr val="00B050"/>
                </a:solidFill>
                <a:cs typeface="Courier New" panose="02070309020205020404" pitchFamily="49" charset="0"/>
              </a:rPr>
              <a:t>N</a:t>
            </a:r>
            <a:r>
              <a:rPr lang="en-US" b="1" dirty="0">
                <a:solidFill>
                  <a:srgbClr val="00B050"/>
                </a:solidFill>
              </a:rPr>
              <a:t> – </a:t>
            </a:r>
            <a:r>
              <a:rPr lang="en-US" b="1" dirty="0" smtClean="0">
                <a:solidFill>
                  <a:srgbClr val="00B050"/>
                </a:solidFill>
              </a:rPr>
              <a:t>K</a:t>
            </a:r>
            <a:r>
              <a:rPr lang="en-US" dirty="0" smtClean="0"/>
              <a:t>:</a:t>
            </a:r>
          </a:p>
          <a:p>
            <a:pPr algn="ctr"/>
            <a:r>
              <a:rPr lang="en-US" b="1" dirty="0">
                <a:solidFill>
                  <a:srgbClr val="00B050"/>
                </a:solidFill>
                <a:cs typeface="Courier New" panose="02070309020205020404" pitchFamily="49" charset="0"/>
              </a:rPr>
              <a:t>2</a:t>
            </a:r>
            <a:r>
              <a:rPr lang="en-US" b="1" baseline="30000" dirty="0">
                <a:solidFill>
                  <a:srgbClr val="00B050"/>
                </a:solidFill>
                <a:cs typeface="Courier New" panose="02070309020205020404" pitchFamily="49" charset="0"/>
              </a:rPr>
              <a:t>N</a:t>
            </a:r>
            <a:r>
              <a:rPr lang="en-US" b="1" dirty="0">
                <a:solidFill>
                  <a:srgbClr val="00B050"/>
                </a:solidFill>
              </a:rPr>
              <a:t> – </a:t>
            </a:r>
            <a:r>
              <a:rPr lang="en-US" b="1" dirty="0" smtClean="0">
                <a:solidFill>
                  <a:srgbClr val="00B050"/>
                </a:solidFill>
              </a:rPr>
              <a:t>K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N-1</a:t>
            </a:r>
            <a:r>
              <a:rPr lang="en-US" b="1" dirty="0" smtClean="0">
                <a:solidFill>
                  <a:srgbClr val="00B050"/>
                </a:solidFill>
              </a:rPr>
              <a:t>2</a:t>
            </a:r>
            <a:r>
              <a:rPr lang="en-US" b="1" baseline="30000" dirty="0" smtClean="0">
                <a:solidFill>
                  <a:srgbClr val="00B050"/>
                </a:solidFill>
              </a:rPr>
              <a:t>N-1</a:t>
            </a:r>
            <a:r>
              <a:rPr lang="en-US" b="1" dirty="0" smtClean="0">
                <a:solidFill>
                  <a:srgbClr val="00B050"/>
                </a:solidFill>
              </a:rPr>
              <a:t>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N-2</a:t>
            </a:r>
            <a:r>
              <a:rPr lang="en-US" b="1" dirty="0" smtClean="0">
                <a:solidFill>
                  <a:srgbClr val="00B050"/>
                </a:solidFill>
              </a:rPr>
              <a:t>2</a:t>
            </a:r>
            <a:r>
              <a:rPr lang="en-US" b="1" baseline="30000" dirty="0" smtClean="0">
                <a:solidFill>
                  <a:srgbClr val="00B050"/>
                </a:solidFill>
              </a:rPr>
              <a:t>N-2</a:t>
            </a:r>
            <a:r>
              <a:rPr lang="en-US" b="1" dirty="0" smtClean="0">
                <a:solidFill>
                  <a:srgbClr val="00B050"/>
                </a:solidFill>
              </a:rPr>
              <a:t> </a:t>
            </a:r>
            <a:r>
              <a:rPr lang="en-US" b="1" dirty="0">
                <a:solidFill>
                  <a:srgbClr val="00B050"/>
                </a:solidFill>
              </a:rPr>
              <a:t>+ </a:t>
            </a:r>
            <a:r>
              <a:rPr lang="en-US" b="1" dirty="0" smtClean="0">
                <a:solidFill>
                  <a:srgbClr val="00B050"/>
                </a:solidFill>
              </a:rPr>
              <a:t>… </a:t>
            </a:r>
            <a:r>
              <a:rPr lang="en-US" b="1" dirty="0">
                <a:solidFill>
                  <a:srgbClr val="00B050"/>
                </a:solidFill>
              </a:rPr>
              <a:t>+ </a:t>
            </a:r>
            <a:r>
              <a:rPr lang="en-US" b="1" dirty="0" smtClean="0">
                <a:solidFill>
                  <a:srgbClr val="00B050"/>
                </a:solidFill>
              </a:rPr>
              <a:t>a</a:t>
            </a:r>
            <a:r>
              <a:rPr lang="en-US" b="1" baseline="-25000" dirty="0" smtClean="0">
                <a:solidFill>
                  <a:srgbClr val="00B050"/>
                </a:solidFill>
              </a:rPr>
              <a:t>0</a:t>
            </a:r>
            <a:r>
              <a:rPr lang="en-US" b="1" dirty="0" smtClean="0">
                <a:solidFill>
                  <a:srgbClr val="00B050"/>
                </a:solidFill>
              </a:rPr>
              <a:t>2</a:t>
            </a:r>
            <a:r>
              <a:rPr lang="en-US" b="1" baseline="30000" dirty="0" smtClean="0">
                <a:solidFill>
                  <a:srgbClr val="00B050"/>
                </a:solidFill>
              </a:rPr>
              <a:t>0</a:t>
            </a:r>
          </a:p>
          <a:p>
            <a:r>
              <a:rPr lang="en-US" dirty="0" smtClean="0"/>
              <a:t>We know that </a:t>
            </a:r>
            <a:r>
              <a:rPr lang="en-US" b="1" dirty="0" smtClean="0">
                <a:solidFill>
                  <a:srgbClr val="00B050"/>
                </a:solidFill>
              </a:rPr>
              <a:t>a</a:t>
            </a:r>
            <a:r>
              <a:rPr lang="en-US" b="1" baseline="-25000" dirty="0" smtClean="0">
                <a:solidFill>
                  <a:srgbClr val="00B050"/>
                </a:solidFill>
              </a:rPr>
              <a:t>N-1</a:t>
            </a:r>
            <a:r>
              <a:rPr lang="en-US" b="1" dirty="0">
                <a:solidFill>
                  <a:srgbClr val="00B050"/>
                </a:solidFill>
              </a:rPr>
              <a:t> = </a:t>
            </a:r>
            <a:r>
              <a:rPr lang="en-US" b="1" dirty="0" smtClean="0">
                <a:solidFill>
                  <a:srgbClr val="00B050"/>
                </a:solidFill>
              </a:rPr>
              <a:t>1 </a:t>
            </a:r>
            <a:r>
              <a:rPr lang="en-US" dirty="0" smtClean="0"/>
              <a:t>for a negative number.  Substituting and subtracting </a:t>
            </a:r>
            <a:r>
              <a:rPr lang="en-US" b="1" dirty="0" smtClean="0">
                <a:solidFill>
                  <a:srgbClr val="00B050"/>
                </a:solidFill>
                <a:cs typeface="Courier New" panose="02070309020205020404" pitchFamily="49" charset="0"/>
              </a:rPr>
              <a:t>2</a:t>
            </a:r>
            <a:r>
              <a:rPr lang="en-US" b="1" baseline="30000" dirty="0" smtClean="0">
                <a:solidFill>
                  <a:srgbClr val="00B050"/>
                </a:solidFill>
                <a:cs typeface="Courier New" panose="02070309020205020404" pitchFamily="49" charset="0"/>
              </a:rPr>
              <a:t>N</a:t>
            </a:r>
            <a:r>
              <a:rPr lang="en-US" dirty="0" smtClean="0"/>
              <a:t> gives:</a:t>
            </a:r>
            <a:endParaRPr lang="en-US" b="1" baseline="-25000" dirty="0">
              <a:solidFill>
                <a:srgbClr val="00B050"/>
              </a:solidFill>
            </a:endParaRPr>
          </a:p>
          <a:p>
            <a:pPr algn="ctr"/>
            <a:r>
              <a:rPr lang="en-US" b="1" dirty="0">
                <a:solidFill>
                  <a:srgbClr val="00B050"/>
                </a:solidFill>
              </a:rPr>
              <a:t>-K = (2</a:t>
            </a:r>
            <a:r>
              <a:rPr lang="en-US" b="1" baseline="30000" dirty="0">
                <a:solidFill>
                  <a:srgbClr val="00B050"/>
                </a:solidFill>
              </a:rPr>
              <a:t>N-1</a:t>
            </a:r>
            <a:r>
              <a:rPr lang="en-US" b="1" dirty="0">
                <a:solidFill>
                  <a:srgbClr val="00B050"/>
                </a:solidFill>
              </a:rPr>
              <a:t> – 2</a:t>
            </a:r>
            <a:r>
              <a:rPr lang="en-US" b="1" baseline="30000" dirty="0">
                <a:solidFill>
                  <a:srgbClr val="00B050"/>
                </a:solidFill>
              </a:rPr>
              <a:t>N</a:t>
            </a:r>
            <a:r>
              <a:rPr lang="en-US" b="1" dirty="0">
                <a:solidFill>
                  <a:srgbClr val="00B050"/>
                </a:solidFill>
              </a:rPr>
              <a:t>) + a</a:t>
            </a:r>
            <a:r>
              <a:rPr lang="en-US" b="1" baseline="-25000" dirty="0">
                <a:solidFill>
                  <a:srgbClr val="00B050"/>
                </a:solidFill>
              </a:rPr>
              <a:t>N-2</a:t>
            </a:r>
            <a:r>
              <a:rPr lang="en-US" b="1" dirty="0">
                <a:solidFill>
                  <a:srgbClr val="00B050"/>
                </a:solidFill>
              </a:rPr>
              <a:t>2</a:t>
            </a:r>
            <a:r>
              <a:rPr lang="en-US" b="1" baseline="30000" dirty="0">
                <a:solidFill>
                  <a:srgbClr val="00B050"/>
                </a:solidFill>
              </a:rPr>
              <a:t>N-2</a:t>
            </a:r>
            <a:r>
              <a:rPr lang="en-US" b="1" dirty="0">
                <a:solidFill>
                  <a:srgbClr val="00B050"/>
                </a:solidFill>
              </a:rPr>
              <a:t> + … + a</a:t>
            </a:r>
            <a:r>
              <a:rPr lang="en-US" b="1" baseline="-25000" dirty="0">
                <a:solidFill>
                  <a:srgbClr val="00B050"/>
                </a:solidFill>
              </a:rPr>
              <a:t>0</a:t>
            </a:r>
            <a:r>
              <a:rPr lang="en-US" b="1" dirty="0">
                <a:solidFill>
                  <a:srgbClr val="00B050"/>
                </a:solidFill>
              </a:rPr>
              <a:t>2</a:t>
            </a:r>
            <a:r>
              <a:rPr lang="en-US" b="1" baseline="30000" dirty="0">
                <a:solidFill>
                  <a:srgbClr val="00B050"/>
                </a:solidFill>
              </a:rPr>
              <a:t>0</a:t>
            </a:r>
          </a:p>
          <a:p>
            <a:pPr algn="ctr"/>
            <a:r>
              <a:rPr lang="en-US" b="1" dirty="0">
                <a:solidFill>
                  <a:srgbClr val="0070C0"/>
                </a:solidFill>
              </a:rPr>
              <a:t>-K = </a:t>
            </a:r>
            <a:r>
              <a:rPr lang="en-US" b="1" dirty="0" smtClean="0">
                <a:solidFill>
                  <a:srgbClr val="0070C0"/>
                </a:solidFill>
              </a:rPr>
              <a:t>-a</a:t>
            </a:r>
            <a:r>
              <a:rPr lang="en-US" b="1" baseline="-25000" dirty="0" smtClean="0">
                <a:solidFill>
                  <a:srgbClr val="0070C0"/>
                </a:solidFill>
              </a:rPr>
              <a:t>N-1</a:t>
            </a:r>
            <a:r>
              <a:rPr lang="en-US" b="1" dirty="0" smtClean="0">
                <a:solidFill>
                  <a:srgbClr val="0070C0"/>
                </a:solidFill>
              </a:rPr>
              <a:t>2</a:t>
            </a:r>
            <a:r>
              <a:rPr lang="en-US" b="1" baseline="30000" dirty="0" smtClean="0">
                <a:solidFill>
                  <a:srgbClr val="0070C0"/>
                </a:solidFill>
              </a:rPr>
              <a:t>N-1</a:t>
            </a:r>
            <a:r>
              <a:rPr lang="en-US" b="1" dirty="0" smtClean="0">
                <a:solidFill>
                  <a:srgbClr val="0070C0"/>
                </a:solidFill>
              </a:rPr>
              <a:t> </a:t>
            </a:r>
            <a:r>
              <a:rPr lang="en-US" b="1" dirty="0">
                <a:solidFill>
                  <a:srgbClr val="0070C0"/>
                </a:solidFill>
              </a:rPr>
              <a:t>+ a</a:t>
            </a:r>
            <a:r>
              <a:rPr lang="en-US" b="1" baseline="-25000" dirty="0">
                <a:solidFill>
                  <a:srgbClr val="0070C0"/>
                </a:solidFill>
              </a:rPr>
              <a:t>N-2</a:t>
            </a:r>
            <a:r>
              <a:rPr lang="en-US" b="1" dirty="0">
                <a:solidFill>
                  <a:srgbClr val="0070C0"/>
                </a:solidFill>
              </a:rPr>
              <a:t>2</a:t>
            </a:r>
            <a:r>
              <a:rPr lang="en-US" b="1" baseline="30000" dirty="0">
                <a:solidFill>
                  <a:srgbClr val="0070C0"/>
                </a:solidFill>
              </a:rPr>
              <a:t>N-2</a:t>
            </a:r>
            <a:r>
              <a:rPr lang="en-US" b="1" dirty="0">
                <a:solidFill>
                  <a:srgbClr val="0070C0"/>
                </a:solidFill>
              </a:rPr>
              <a:t> + … + </a:t>
            </a:r>
            <a:r>
              <a:rPr lang="en-US" b="1" dirty="0" smtClean="0">
                <a:solidFill>
                  <a:srgbClr val="0070C0"/>
                </a:solidFill>
              </a:rPr>
              <a:t>a</a:t>
            </a:r>
            <a:r>
              <a:rPr lang="en-US" b="1" baseline="-25000" dirty="0" smtClean="0">
                <a:solidFill>
                  <a:srgbClr val="0070C0"/>
                </a:solidFill>
              </a:rPr>
              <a:t>0</a:t>
            </a:r>
            <a:r>
              <a:rPr lang="en-US" b="1" dirty="0" smtClean="0">
                <a:solidFill>
                  <a:srgbClr val="0070C0"/>
                </a:solidFill>
              </a:rPr>
              <a:t>2</a:t>
            </a:r>
            <a:r>
              <a:rPr lang="en-US" b="1" baseline="30000" dirty="0" smtClean="0">
                <a:solidFill>
                  <a:srgbClr val="0070C0"/>
                </a:solidFill>
              </a:rPr>
              <a:t>0</a:t>
            </a:r>
          </a:p>
          <a:p>
            <a:r>
              <a:rPr lang="en-US" dirty="0" smtClean="0"/>
              <a:t>This polynomial also works when </a:t>
            </a:r>
            <a:r>
              <a:rPr lang="en-US" b="1" dirty="0">
                <a:solidFill>
                  <a:srgbClr val="00B050"/>
                </a:solidFill>
              </a:rPr>
              <a:t>a</a:t>
            </a:r>
            <a:r>
              <a:rPr lang="en-US" b="1" baseline="-25000" dirty="0">
                <a:solidFill>
                  <a:srgbClr val="00B050"/>
                </a:solidFill>
              </a:rPr>
              <a:t>N-1</a:t>
            </a:r>
            <a:r>
              <a:rPr lang="en-US" b="1" dirty="0">
                <a:solidFill>
                  <a:srgbClr val="00B050"/>
                </a:solidFill>
              </a:rPr>
              <a:t> = 0</a:t>
            </a:r>
            <a:r>
              <a:rPr lang="en-US" dirty="0" smtClean="0"/>
              <a:t>.</a:t>
            </a:r>
            <a:endParaRPr lang="en-US" b="1" baseline="30000" dirty="0">
              <a:solidFill>
                <a:srgbClr val="00B050"/>
              </a:solidFill>
            </a:endParaRPr>
          </a:p>
          <a:p>
            <a:endParaRPr lang="en-US" dirty="0" smtClean="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33</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5826308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about the Last Bit Pattern?</a:t>
            </a:r>
            <a:endParaRPr lang="en-US" dirty="0"/>
          </a:p>
        </p:txBody>
      </p:sp>
      <p:sp>
        <p:nvSpPr>
          <p:cNvPr id="35" name="Content Placeholder 34"/>
          <p:cNvSpPr>
            <a:spLocks noGrp="1"/>
          </p:cNvSpPr>
          <p:nvPr>
            <p:ph idx="1"/>
          </p:nvPr>
        </p:nvSpPr>
        <p:spPr/>
        <p:txBody>
          <a:bodyPr>
            <a:normAutofit/>
          </a:bodyPr>
          <a:lstStyle/>
          <a:p>
            <a:r>
              <a:rPr lang="en-US" dirty="0" smtClean="0"/>
              <a:t>We didn’t define a value</a:t>
            </a:r>
            <a:br>
              <a:rPr lang="en-US" dirty="0" smtClean="0"/>
            </a:br>
            <a:r>
              <a:rPr lang="en-US" dirty="0" smtClean="0"/>
              <a:t>for one of the bit patterns!</a:t>
            </a:r>
          </a:p>
          <a:p>
            <a:r>
              <a:rPr lang="en-US" dirty="0" smtClean="0"/>
              <a:t>What should it be?</a:t>
            </a:r>
          </a:p>
          <a:p>
            <a:r>
              <a:rPr lang="en-US" b="1" dirty="0" smtClean="0">
                <a:solidFill>
                  <a:srgbClr val="00B050"/>
                </a:solidFill>
              </a:rPr>
              <a:t>2</a:t>
            </a:r>
            <a:r>
              <a:rPr lang="en-US" b="1" baseline="30000" dirty="0" smtClean="0">
                <a:solidFill>
                  <a:srgbClr val="00B050"/>
                </a:solidFill>
              </a:rPr>
              <a:t>N-1</a:t>
            </a:r>
            <a:r>
              <a:rPr lang="en-US" dirty="0" smtClean="0"/>
              <a:t>?</a:t>
            </a:r>
          </a:p>
          <a:p>
            <a:r>
              <a:rPr lang="en-US" dirty="0" smtClean="0"/>
              <a:t>In </a:t>
            </a:r>
            <a:r>
              <a:rPr lang="en-US" b="1" dirty="0" smtClean="0">
                <a:solidFill>
                  <a:srgbClr val="00B050"/>
                </a:solidFill>
              </a:rPr>
              <a:t>2’s complement</a:t>
            </a:r>
            <a:r>
              <a:rPr lang="en-US" dirty="0" smtClean="0"/>
              <a:t>, the </a:t>
            </a:r>
            <a:br>
              <a:rPr lang="en-US" dirty="0" smtClean="0"/>
            </a:br>
            <a:r>
              <a:rPr lang="en-US" dirty="0" smtClean="0"/>
              <a:t>pattern always means </a:t>
            </a:r>
            <a:r>
              <a:rPr lang="en-US" b="1" dirty="0">
                <a:solidFill>
                  <a:srgbClr val="0070C0"/>
                </a:solidFill>
              </a:rPr>
              <a:t>-2</a:t>
            </a:r>
            <a:r>
              <a:rPr lang="en-US" b="1" baseline="30000" dirty="0">
                <a:solidFill>
                  <a:srgbClr val="0070C0"/>
                </a:solidFill>
              </a:rPr>
              <a:t>N-1</a:t>
            </a:r>
            <a:r>
              <a:rPr lang="en-US" dirty="0" smtClean="0"/>
              <a:t>.</a:t>
            </a:r>
          </a:p>
          <a:p>
            <a:r>
              <a:rPr lang="en-US" dirty="0" smtClean="0"/>
              <a:t>Why?  So that any pattern </a:t>
            </a:r>
            <a:br>
              <a:rPr lang="en-US" dirty="0" smtClean="0"/>
            </a:br>
            <a:r>
              <a:rPr lang="en-US" dirty="0" smtClean="0"/>
              <a:t>starting with a 1 is negative!</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6"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34</a:t>
            </a:fld>
            <a:endParaRPr lang="en-US" dirty="0"/>
          </a:p>
        </p:txBody>
      </p:sp>
      <p:grpSp>
        <p:nvGrpSpPr>
          <p:cNvPr id="21" name="Group 20"/>
          <p:cNvGrpSpPr/>
          <p:nvPr/>
        </p:nvGrpSpPr>
        <p:grpSpPr>
          <a:xfrm>
            <a:off x="5195597" y="2066489"/>
            <a:ext cx="2795145" cy="2796628"/>
            <a:chOff x="6645770" y="1621284"/>
            <a:chExt cx="3671992" cy="3673940"/>
          </a:xfrm>
        </p:grpSpPr>
        <p:sp>
          <p:nvSpPr>
            <p:cNvPr id="3" name="Oval 2"/>
            <p:cNvSpPr/>
            <p:nvPr/>
          </p:nvSpPr>
          <p:spPr>
            <a:xfrm>
              <a:off x="6881566" y="1857080"/>
              <a:ext cx="3200400" cy="3200400"/>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p:nvPr/>
          </p:nvGrpSpPr>
          <p:grpSpPr>
            <a:xfrm>
              <a:off x="8481766" y="1623232"/>
              <a:ext cx="0" cy="3671992"/>
              <a:chOff x="8481766" y="1623232"/>
              <a:chExt cx="0" cy="3671992"/>
            </a:xfrm>
          </p:grpSpPr>
          <p:cxnSp>
            <p:nvCxnSpPr>
              <p:cNvPr id="7" name="Straight Connector 6"/>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rot="5400000">
              <a:off x="8481766" y="1621284"/>
              <a:ext cx="0" cy="3671992"/>
              <a:chOff x="8481766" y="1623232"/>
              <a:chExt cx="0" cy="3671992"/>
            </a:xfrm>
          </p:grpSpPr>
          <p:cxnSp>
            <p:nvCxnSpPr>
              <p:cNvPr id="13" name="Straight Connector 12"/>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 name="Group 8"/>
            <p:cNvGrpSpPr/>
            <p:nvPr/>
          </p:nvGrpSpPr>
          <p:grpSpPr>
            <a:xfrm>
              <a:off x="6645770" y="1621284"/>
              <a:ext cx="3671992" cy="3671992"/>
              <a:chOff x="6798170" y="1775632"/>
              <a:chExt cx="3671992" cy="3671992"/>
            </a:xfrm>
            <a:scene3d>
              <a:camera prst="orthographicFront">
                <a:rot lat="0" lon="0" rev="2700000"/>
              </a:camera>
              <a:lightRig rig="threePt" dir="t"/>
            </a:scene3d>
          </p:grpSpPr>
          <p:grpSp>
            <p:nvGrpSpPr>
              <p:cNvPr id="15" name="Group 14"/>
              <p:cNvGrpSpPr/>
              <p:nvPr/>
            </p:nvGrpSpPr>
            <p:grpSpPr>
              <a:xfrm>
                <a:off x="8634166" y="1775632"/>
                <a:ext cx="0" cy="3671992"/>
                <a:chOff x="8481766" y="1623232"/>
                <a:chExt cx="0" cy="3671992"/>
              </a:xfrm>
            </p:grpSpPr>
            <p:cxnSp>
              <p:nvCxnSpPr>
                <p:cNvPr id="16" name="Straight Connector 15"/>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 name="Group 17"/>
              <p:cNvGrpSpPr/>
              <p:nvPr/>
            </p:nvGrpSpPr>
            <p:grpSpPr>
              <a:xfrm rot="5400000">
                <a:off x="8634166" y="1773684"/>
                <a:ext cx="0" cy="3671992"/>
                <a:chOff x="8481766" y="1623232"/>
                <a:chExt cx="0" cy="3671992"/>
              </a:xfrm>
            </p:grpSpPr>
            <p:cxnSp>
              <p:nvCxnSpPr>
                <p:cNvPr id="19" name="Straight Connector 18"/>
                <p:cNvCxnSpPr/>
                <p:nvPr/>
              </p:nvCxnSpPr>
              <p:spPr>
                <a:xfrm>
                  <a:off x="8481766" y="4819736"/>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8481766" y="1623232"/>
                  <a:ext cx="0" cy="4754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22" name="TextBox 21"/>
          <p:cNvSpPr txBox="1"/>
          <p:nvPr/>
        </p:nvSpPr>
        <p:spPr>
          <a:xfrm>
            <a:off x="6397443" y="1581249"/>
            <a:ext cx="391453" cy="523220"/>
          </a:xfrm>
          <a:prstGeom prst="rect">
            <a:avLst/>
          </a:prstGeom>
          <a:noFill/>
        </p:spPr>
        <p:txBody>
          <a:bodyPr wrap="none" rtlCol="0">
            <a:spAutoFit/>
          </a:bodyPr>
          <a:lstStyle/>
          <a:p>
            <a:pPr algn="ctr"/>
            <a:r>
              <a:rPr lang="en-US" sz="2800" b="1" dirty="0" smtClean="0"/>
              <a:t>0</a:t>
            </a:r>
            <a:endParaRPr lang="en-US" sz="2800" b="1" dirty="0"/>
          </a:p>
        </p:txBody>
      </p:sp>
      <p:sp>
        <p:nvSpPr>
          <p:cNvPr id="25" name="TextBox 24"/>
          <p:cNvSpPr txBox="1"/>
          <p:nvPr/>
        </p:nvSpPr>
        <p:spPr>
          <a:xfrm>
            <a:off x="7559472" y="2092380"/>
            <a:ext cx="391454" cy="523220"/>
          </a:xfrm>
          <a:prstGeom prst="rect">
            <a:avLst/>
          </a:prstGeom>
          <a:noFill/>
        </p:spPr>
        <p:txBody>
          <a:bodyPr wrap="none" rtlCol="0">
            <a:spAutoFit/>
          </a:bodyPr>
          <a:lstStyle/>
          <a:p>
            <a:r>
              <a:rPr lang="en-US" sz="2800" b="1" dirty="0" smtClean="0"/>
              <a:t>1</a:t>
            </a:r>
            <a:endParaRPr lang="en-US" sz="2800" b="1" dirty="0"/>
          </a:p>
        </p:txBody>
      </p:sp>
      <p:sp>
        <p:nvSpPr>
          <p:cNvPr id="26" name="TextBox 25"/>
          <p:cNvSpPr txBox="1"/>
          <p:nvPr/>
        </p:nvSpPr>
        <p:spPr>
          <a:xfrm>
            <a:off x="7997173" y="3188493"/>
            <a:ext cx="391454" cy="523220"/>
          </a:xfrm>
          <a:prstGeom prst="rect">
            <a:avLst/>
          </a:prstGeom>
          <a:noFill/>
        </p:spPr>
        <p:txBody>
          <a:bodyPr wrap="none" rtlCol="0">
            <a:spAutoFit/>
          </a:bodyPr>
          <a:lstStyle/>
          <a:p>
            <a:r>
              <a:rPr lang="en-US" sz="2800" b="1" dirty="0" smtClean="0"/>
              <a:t>2</a:t>
            </a:r>
            <a:endParaRPr lang="en-US" sz="2800" b="1" dirty="0"/>
          </a:p>
        </p:txBody>
      </p:sp>
      <p:sp>
        <p:nvSpPr>
          <p:cNvPr id="27" name="TextBox 26"/>
          <p:cNvSpPr txBox="1"/>
          <p:nvPr/>
        </p:nvSpPr>
        <p:spPr>
          <a:xfrm>
            <a:off x="7540263" y="4284607"/>
            <a:ext cx="391454" cy="523220"/>
          </a:xfrm>
          <a:prstGeom prst="rect">
            <a:avLst/>
          </a:prstGeom>
          <a:noFill/>
        </p:spPr>
        <p:txBody>
          <a:bodyPr wrap="none" rtlCol="0">
            <a:spAutoFit/>
          </a:bodyPr>
          <a:lstStyle/>
          <a:p>
            <a:r>
              <a:rPr lang="en-US" sz="2800" b="1" dirty="0" smtClean="0"/>
              <a:t>3</a:t>
            </a:r>
            <a:endParaRPr lang="en-US" sz="2800" b="1" dirty="0"/>
          </a:p>
        </p:txBody>
      </p:sp>
      <p:sp>
        <p:nvSpPr>
          <p:cNvPr id="28" name="TextBox 27"/>
          <p:cNvSpPr txBox="1"/>
          <p:nvPr/>
        </p:nvSpPr>
        <p:spPr>
          <a:xfrm>
            <a:off x="6397442" y="4823655"/>
            <a:ext cx="391454" cy="523220"/>
          </a:xfrm>
          <a:prstGeom prst="rect">
            <a:avLst/>
          </a:prstGeom>
          <a:noFill/>
        </p:spPr>
        <p:txBody>
          <a:bodyPr wrap="none" rtlCol="0">
            <a:spAutoFit/>
          </a:bodyPr>
          <a:lstStyle/>
          <a:p>
            <a:pPr algn="ctr"/>
            <a:r>
              <a:rPr lang="en-US" sz="2800" b="1" dirty="0" smtClean="0"/>
              <a:t>4</a:t>
            </a:r>
            <a:endParaRPr lang="en-US" sz="2800" b="1" dirty="0"/>
          </a:p>
        </p:txBody>
      </p:sp>
      <p:sp>
        <p:nvSpPr>
          <p:cNvPr id="29" name="TextBox 28"/>
          <p:cNvSpPr txBox="1"/>
          <p:nvPr/>
        </p:nvSpPr>
        <p:spPr>
          <a:xfrm>
            <a:off x="5068942" y="4338414"/>
            <a:ext cx="511679" cy="523220"/>
          </a:xfrm>
          <a:prstGeom prst="rect">
            <a:avLst/>
          </a:prstGeom>
          <a:noFill/>
        </p:spPr>
        <p:txBody>
          <a:bodyPr wrap="none" rtlCol="0">
            <a:spAutoFit/>
          </a:bodyPr>
          <a:lstStyle/>
          <a:p>
            <a:pPr algn="r"/>
            <a:r>
              <a:rPr lang="en-US" sz="2800" b="1" dirty="0" smtClean="0"/>
              <a:t>-3</a:t>
            </a:r>
            <a:endParaRPr lang="en-US" sz="2800" b="1" dirty="0"/>
          </a:p>
        </p:txBody>
      </p:sp>
      <p:sp>
        <p:nvSpPr>
          <p:cNvPr id="30" name="TextBox 29"/>
          <p:cNvSpPr txBox="1"/>
          <p:nvPr/>
        </p:nvSpPr>
        <p:spPr>
          <a:xfrm>
            <a:off x="4683918" y="3182346"/>
            <a:ext cx="511679" cy="523220"/>
          </a:xfrm>
          <a:prstGeom prst="rect">
            <a:avLst/>
          </a:prstGeom>
          <a:noFill/>
        </p:spPr>
        <p:txBody>
          <a:bodyPr wrap="none" rtlCol="0">
            <a:spAutoFit/>
          </a:bodyPr>
          <a:lstStyle/>
          <a:p>
            <a:pPr algn="r"/>
            <a:r>
              <a:rPr lang="en-US" sz="2800" b="1" dirty="0" smtClean="0"/>
              <a:t>-2</a:t>
            </a:r>
            <a:endParaRPr lang="en-US" sz="2800" b="1" dirty="0"/>
          </a:p>
        </p:txBody>
      </p:sp>
      <p:sp>
        <p:nvSpPr>
          <p:cNvPr id="31" name="TextBox 30"/>
          <p:cNvSpPr txBox="1"/>
          <p:nvPr/>
        </p:nvSpPr>
        <p:spPr>
          <a:xfrm>
            <a:off x="5080601" y="2124783"/>
            <a:ext cx="511679" cy="523220"/>
          </a:xfrm>
          <a:prstGeom prst="rect">
            <a:avLst/>
          </a:prstGeom>
          <a:noFill/>
        </p:spPr>
        <p:txBody>
          <a:bodyPr wrap="none" rtlCol="0">
            <a:spAutoFit/>
          </a:bodyPr>
          <a:lstStyle/>
          <a:p>
            <a:pPr algn="r"/>
            <a:r>
              <a:rPr lang="en-US" sz="2800" b="1" dirty="0" smtClean="0"/>
              <a:t>-1</a:t>
            </a:r>
            <a:endParaRPr lang="en-US" sz="2800" b="1" dirty="0"/>
          </a:p>
        </p:txBody>
      </p:sp>
      <p:sp>
        <p:nvSpPr>
          <p:cNvPr id="37" name="TextBox 36"/>
          <p:cNvSpPr txBox="1"/>
          <p:nvPr/>
        </p:nvSpPr>
        <p:spPr>
          <a:xfrm>
            <a:off x="6178632" y="2356329"/>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000</a:t>
            </a:r>
            <a:endParaRPr lang="en-US" b="1" dirty="0">
              <a:latin typeface="Courier New" panose="02070309020205020404" pitchFamily="49" charset="0"/>
              <a:cs typeface="Courier New" panose="02070309020205020404" pitchFamily="49" charset="0"/>
            </a:endParaRPr>
          </a:p>
        </p:txBody>
      </p:sp>
      <p:sp>
        <p:nvSpPr>
          <p:cNvPr id="38" name="TextBox 37"/>
          <p:cNvSpPr txBox="1"/>
          <p:nvPr/>
        </p:nvSpPr>
        <p:spPr>
          <a:xfrm>
            <a:off x="6881856" y="2680780"/>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001</a:t>
            </a:r>
            <a:endParaRPr lang="en-US" b="1" dirty="0">
              <a:latin typeface="Courier New" panose="02070309020205020404" pitchFamily="49" charset="0"/>
              <a:cs typeface="Courier New" panose="02070309020205020404" pitchFamily="49" charset="0"/>
            </a:endParaRPr>
          </a:p>
        </p:txBody>
      </p:sp>
      <p:sp>
        <p:nvSpPr>
          <p:cNvPr id="39" name="TextBox 38"/>
          <p:cNvSpPr txBox="1"/>
          <p:nvPr/>
        </p:nvSpPr>
        <p:spPr>
          <a:xfrm>
            <a:off x="6869241" y="3206520"/>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010</a:t>
            </a:r>
            <a:endParaRPr lang="en-US" b="1" dirty="0">
              <a:latin typeface="Courier New" panose="02070309020205020404" pitchFamily="49" charset="0"/>
              <a:cs typeface="Courier New" panose="02070309020205020404" pitchFamily="49" charset="0"/>
            </a:endParaRPr>
          </a:p>
        </p:txBody>
      </p:sp>
      <p:sp>
        <p:nvSpPr>
          <p:cNvPr id="40" name="TextBox 39"/>
          <p:cNvSpPr txBox="1"/>
          <p:nvPr/>
        </p:nvSpPr>
        <p:spPr>
          <a:xfrm>
            <a:off x="6888285" y="3717484"/>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011</a:t>
            </a:r>
            <a:endParaRPr lang="en-US" b="1" dirty="0">
              <a:latin typeface="Courier New" panose="02070309020205020404" pitchFamily="49" charset="0"/>
              <a:cs typeface="Courier New" panose="02070309020205020404" pitchFamily="49" charset="0"/>
            </a:endParaRPr>
          </a:p>
        </p:txBody>
      </p:sp>
      <p:sp>
        <p:nvSpPr>
          <p:cNvPr id="41" name="TextBox 40"/>
          <p:cNvSpPr txBox="1"/>
          <p:nvPr/>
        </p:nvSpPr>
        <p:spPr>
          <a:xfrm>
            <a:off x="6203694" y="4068839"/>
            <a:ext cx="829073"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r>
              <a:rPr lang="en-US" sz="2800" b="1" dirty="0" smtClean="0">
                <a:latin typeface="Courier New" panose="02070309020205020404" pitchFamily="49" charset="0"/>
                <a:cs typeface="Courier New" panose="02070309020205020404" pitchFamily="49" charset="0"/>
              </a:rPr>
              <a:t>00</a:t>
            </a:r>
            <a:endParaRPr lang="en-US" b="1" dirty="0">
              <a:latin typeface="Courier New" panose="02070309020205020404" pitchFamily="49" charset="0"/>
              <a:cs typeface="Courier New" panose="02070309020205020404" pitchFamily="49" charset="0"/>
            </a:endParaRPr>
          </a:p>
        </p:txBody>
      </p:sp>
      <p:sp>
        <p:nvSpPr>
          <p:cNvPr id="42" name="TextBox 41"/>
          <p:cNvSpPr txBox="1"/>
          <p:nvPr/>
        </p:nvSpPr>
        <p:spPr>
          <a:xfrm>
            <a:off x="5551716" y="3717143"/>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101</a:t>
            </a:r>
            <a:endParaRPr lang="en-US" b="1" dirty="0">
              <a:latin typeface="Courier New" panose="02070309020205020404" pitchFamily="49" charset="0"/>
              <a:cs typeface="Courier New" panose="02070309020205020404" pitchFamily="49" charset="0"/>
            </a:endParaRPr>
          </a:p>
        </p:txBody>
      </p:sp>
      <p:sp>
        <p:nvSpPr>
          <p:cNvPr id="43" name="TextBox 42"/>
          <p:cNvSpPr txBox="1"/>
          <p:nvPr/>
        </p:nvSpPr>
        <p:spPr>
          <a:xfrm>
            <a:off x="5555755" y="3212776"/>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110</a:t>
            </a:r>
            <a:endParaRPr lang="en-US" b="1" dirty="0">
              <a:latin typeface="Courier New" panose="02070309020205020404" pitchFamily="49" charset="0"/>
              <a:cs typeface="Courier New" panose="02070309020205020404" pitchFamily="49" charset="0"/>
            </a:endParaRPr>
          </a:p>
        </p:txBody>
      </p:sp>
      <p:sp>
        <p:nvSpPr>
          <p:cNvPr id="44" name="TextBox 43"/>
          <p:cNvSpPr txBox="1"/>
          <p:nvPr/>
        </p:nvSpPr>
        <p:spPr>
          <a:xfrm>
            <a:off x="5568369" y="2686277"/>
            <a:ext cx="829073"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111</a:t>
            </a:r>
            <a:endParaRPr lang="en-US" b="1" dirty="0">
              <a:latin typeface="Courier New" panose="02070309020205020404" pitchFamily="49" charset="0"/>
              <a:cs typeface="Courier New" panose="02070309020205020404" pitchFamily="49" charset="0"/>
            </a:endParaRPr>
          </a:p>
        </p:txBody>
      </p:sp>
      <p:sp>
        <p:nvSpPr>
          <p:cNvPr id="55" name="TextBox 54"/>
          <p:cNvSpPr txBox="1"/>
          <p:nvPr/>
        </p:nvSpPr>
        <p:spPr>
          <a:xfrm>
            <a:off x="5874813" y="4829248"/>
            <a:ext cx="611066" cy="523220"/>
          </a:xfrm>
          <a:prstGeom prst="rect">
            <a:avLst/>
          </a:prstGeom>
          <a:noFill/>
        </p:spPr>
        <p:txBody>
          <a:bodyPr wrap="none" rtlCol="0">
            <a:spAutoFit/>
          </a:bodyPr>
          <a:lstStyle/>
          <a:p>
            <a:pPr algn="r"/>
            <a:r>
              <a:rPr lang="en-US" sz="2800" b="1" dirty="0" smtClean="0"/>
              <a:t>-4,</a:t>
            </a:r>
            <a:endParaRPr lang="en-US" sz="2800" b="1" dirty="0"/>
          </a:p>
        </p:txBody>
      </p:sp>
      <p:sp>
        <p:nvSpPr>
          <p:cNvPr id="5" name="TextBox 4"/>
          <p:cNvSpPr txBox="1"/>
          <p:nvPr/>
        </p:nvSpPr>
        <p:spPr>
          <a:xfrm>
            <a:off x="1539370" y="3096174"/>
            <a:ext cx="1087157" cy="523220"/>
          </a:xfrm>
          <a:prstGeom prst="rect">
            <a:avLst/>
          </a:prstGeom>
          <a:noFill/>
        </p:spPr>
        <p:txBody>
          <a:bodyPr wrap="none" rtlCol="0">
            <a:spAutoFit/>
          </a:bodyPr>
          <a:lstStyle/>
          <a:p>
            <a:r>
              <a:rPr lang="en-US" sz="2800" b="1" dirty="0">
                <a:solidFill>
                  <a:srgbClr val="00B050"/>
                </a:solidFill>
              </a:rPr>
              <a:t>-2</a:t>
            </a:r>
            <a:r>
              <a:rPr lang="en-US" sz="2800" b="1" baseline="30000" dirty="0">
                <a:solidFill>
                  <a:srgbClr val="00B050"/>
                </a:solidFill>
              </a:rPr>
              <a:t>N-1</a:t>
            </a:r>
            <a:r>
              <a:rPr lang="en-US" sz="2800" dirty="0"/>
              <a:t>?</a:t>
            </a:r>
          </a:p>
        </p:txBody>
      </p:sp>
      <p:sp>
        <p:nvSpPr>
          <p:cNvPr id="45" name="TextBox 44"/>
          <p:cNvSpPr txBox="1"/>
          <p:nvPr/>
        </p:nvSpPr>
        <p:spPr>
          <a:xfrm>
            <a:off x="2554816" y="3096174"/>
            <a:ext cx="2082621" cy="523220"/>
          </a:xfrm>
          <a:prstGeom prst="rect">
            <a:avLst/>
          </a:prstGeom>
          <a:noFill/>
        </p:spPr>
        <p:txBody>
          <a:bodyPr wrap="none" rtlCol="0">
            <a:spAutoFit/>
          </a:bodyPr>
          <a:lstStyle/>
          <a:p>
            <a:r>
              <a:rPr lang="en-US" sz="2800" dirty="0" smtClean="0">
                <a:solidFill>
                  <a:schemeClr val="tx1">
                    <a:lumMod val="75000"/>
                    <a:lumOff val="25000"/>
                  </a:schemeClr>
                </a:solidFill>
              </a:rPr>
              <a:t>Undefined?</a:t>
            </a:r>
            <a:endParaRPr lang="en-US" sz="2800" dirty="0">
              <a:solidFill>
                <a:schemeClr val="tx1">
                  <a:lumMod val="75000"/>
                  <a:lumOff val="25000"/>
                </a:schemeClr>
              </a:solidFill>
            </a:endParaRPr>
          </a:p>
        </p:txBody>
      </p:sp>
    </p:spTree>
    <p:extLst>
      <p:ext uri="{BB962C8B-B14F-4D97-AF65-F5344CB8AC3E}">
        <p14:creationId xmlns:p14="http://schemas.microsoft.com/office/powerpoint/2010/main" val="253471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
                                            <p:txEl>
                                              <p:pRg st="2" end="2"/>
                                            </p:txEl>
                                          </p:spTgt>
                                        </p:tgtEl>
                                        <p:attrNameLst>
                                          <p:attrName>style.visibility</p:attrName>
                                        </p:attrNameLst>
                                      </p:cBhvr>
                                      <p:to>
                                        <p:strVal val="visible"/>
                                      </p:to>
                                    </p:set>
                                    <p:animEffect transition="in" filter="wipe(left)">
                                      <p:cBhvr>
                                        <p:cTn id="7" dur="500"/>
                                        <p:tgtEl>
                                          <p:spTgt spid="35">
                                            <p:txEl>
                                              <p:pRg st="2" end="2"/>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5"/>
                                        </p:tgtEl>
                                        <p:attrNameLst>
                                          <p:attrName>style.visibility</p:attrName>
                                        </p:attrNameLst>
                                      </p:cBhvr>
                                      <p:to>
                                        <p:strVal val="visible"/>
                                      </p:to>
                                    </p:set>
                                    <p:animEffect transition="in" filter="fade">
                                      <p:cBhvr>
                                        <p:cTn id="20" dur="1000"/>
                                        <p:tgtEl>
                                          <p:spTgt spid="5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wipe(left)">
                                      <p:cBhvr>
                                        <p:cTn id="25" dur="5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5">
                                            <p:txEl>
                                              <p:pRg st="3" end="3"/>
                                            </p:txEl>
                                          </p:spTgt>
                                        </p:tgtEl>
                                        <p:attrNameLst>
                                          <p:attrName>style.visibility</p:attrName>
                                        </p:attrNameLst>
                                      </p:cBhvr>
                                      <p:to>
                                        <p:strVal val="visible"/>
                                      </p:to>
                                    </p:set>
                                    <p:animEffect transition="in" filter="wipe(left)">
                                      <p:cBhvr>
                                        <p:cTn id="30" dur="500"/>
                                        <p:tgtEl>
                                          <p:spTgt spid="35">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5">
                                            <p:txEl>
                                              <p:pRg st="4" end="4"/>
                                            </p:txEl>
                                          </p:spTgt>
                                        </p:tgtEl>
                                        <p:attrNameLst>
                                          <p:attrName>style.visibility</p:attrName>
                                        </p:attrNameLst>
                                      </p:cBhvr>
                                      <p:to>
                                        <p:strVal val="visible"/>
                                      </p:to>
                                    </p:set>
                                    <p:animEffect transition="in" filter="wipe(left)">
                                      <p:cBhvr>
                                        <p:cTn id="35" dur="500"/>
                                        <p:tgtEl>
                                          <p:spTgt spid="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uiExpand="1" build="p"/>
      <p:bldP spid="28" grpId="0"/>
      <p:bldP spid="55" grpId="0"/>
      <p:bldP spid="5" grpId="0"/>
      <p:bldP spid="4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 Unsigned Bit Patterns by …</a:t>
            </a:r>
            <a:endParaRPr lang="en-US" dirty="0"/>
          </a:p>
        </p:txBody>
      </p:sp>
      <p:sp>
        <p:nvSpPr>
          <p:cNvPr id="10" name="Content Placeholder 9"/>
          <p:cNvSpPr>
            <a:spLocks noGrp="1"/>
          </p:cNvSpPr>
          <p:nvPr>
            <p:ph idx="1"/>
          </p:nvPr>
        </p:nvSpPr>
        <p:spPr/>
        <p:txBody>
          <a:bodyPr>
            <a:normAutofit fontScale="92500"/>
          </a:bodyPr>
          <a:lstStyle/>
          <a:p>
            <a:r>
              <a:rPr lang="en-US" dirty="0" smtClean="0"/>
              <a:t>In some cases, we need</a:t>
            </a:r>
          </a:p>
          <a:p>
            <a:pPr lvl="1"/>
            <a:r>
              <a:rPr lang="en-US" dirty="0" smtClean="0"/>
              <a:t>to convert a bit pattern</a:t>
            </a:r>
          </a:p>
          <a:p>
            <a:pPr lvl="1"/>
            <a:r>
              <a:rPr lang="en-US" dirty="0" smtClean="0"/>
              <a:t>from a smaller representation (fewer bits)</a:t>
            </a:r>
          </a:p>
          <a:p>
            <a:pPr lvl="1"/>
            <a:r>
              <a:rPr lang="en-US" dirty="0" smtClean="0"/>
              <a:t>to a larger one (more bits)</a:t>
            </a:r>
          </a:p>
          <a:p>
            <a:r>
              <a:rPr lang="en-US" dirty="0" smtClean="0"/>
              <a:t>How do we convert </a:t>
            </a:r>
            <a:r>
              <a:rPr lang="en-US" b="1" dirty="0" smtClean="0">
                <a:solidFill>
                  <a:srgbClr val="00B050"/>
                </a:solidFill>
              </a:rPr>
              <a:t>N-bit unsigned </a:t>
            </a:r>
            <a:r>
              <a:rPr lang="en-US" dirty="0" smtClean="0"/>
              <a:t>to </a:t>
            </a:r>
            <a:br>
              <a:rPr lang="en-US" dirty="0" smtClean="0"/>
            </a:br>
            <a:r>
              <a:rPr lang="en-US" b="1" dirty="0" smtClean="0">
                <a:solidFill>
                  <a:srgbClr val="00B050"/>
                </a:solidFill>
              </a:rPr>
              <a:t>(</a:t>
            </a:r>
            <a:r>
              <a:rPr lang="en-US" b="1" dirty="0" err="1" smtClean="0">
                <a:solidFill>
                  <a:srgbClr val="00B050"/>
                </a:solidFill>
              </a:rPr>
              <a:t>N+k</a:t>
            </a:r>
            <a:r>
              <a:rPr lang="en-US" b="1" dirty="0" smtClean="0">
                <a:solidFill>
                  <a:srgbClr val="00B050"/>
                </a:solidFill>
              </a:rPr>
              <a:t>)-bit unsigned</a:t>
            </a:r>
            <a:r>
              <a:rPr lang="en-US" dirty="0" smtClean="0"/>
              <a:t> (for </a:t>
            </a:r>
            <a:r>
              <a:rPr lang="en-US" b="1" dirty="0" smtClean="0">
                <a:solidFill>
                  <a:srgbClr val="00B050"/>
                </a:solidFill>
              </a:rPr>
              <a:t>k</a:t>
            </a:r>
            <a:r>
              <a:rPr lang="en-US" dirty="0" smtClean="0"/>
              <a:t> &gt; 0)?</a:t>
            </a:r>
          </a:p>
          <a:p>
            <a:r>
              <a:rPr lang="en-US" dirty="0" smtClean="0"/>
              <a:t>Hint: We already had to solve a similar problem when a number does not require </a:t>
            </a:r>
            <a:r>
              <a:rPr lang="en-US" b="1" dirty="0" smtClean="0">
                <a:solidFill>
                  <a:srgbClr val="00B050"/>
                </a:solidFill>
              </a:rPr>
              <a:t>N</a:t>
            </a:r>
            <a:r>
              <a:rPr lang="en-US" dirty="0" smtClean="0"/>
              <a:t> bits in base 2.</a:t>
            </a:r>
          </a:p>
          <a:p>
            <a:r>
              <a:rPr lang="en-US" b="1" dirty="0" smtClean="0">
                <a:solidFill>
                  <a:srgbClr val="0070C0"/>
                </a:solidFill>
              </a:rPr>
              <a:t>Add k more leading 0s </a:t>
            </a:r>
            <a:r>
              <a:rPr lang="en-US" dirty="0" smtClean="0"/>
              <a:t>(called </a:t>
            </a:r>
            <a:r>
              <a:rPr lang="en-US" b="1" dirty="0" smtClean="0">
                <a:solidFill>
                  <a:srgbClr val="0070C0"/>
                </a:solidFill>
              </a:rPr>
              <a:t>zero extension</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35</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340212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animEffect transition="in" filter="fade">
                                      <p:cBhvr>
                                        <p:cTn id="7" dur="500"/>
                                        <p:tgtEl>
                                          <p:spTgt spid="10">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0">
                                            <p:txEl>
                                              <p:pRg st="6" end="6"/>
                                            </p:txEl>
                                          </p:spTgt>
                                        </p:tgtEl>
                                        <p:attrNameLst>
                                          <p:attrName>style.visibility</p:attrName>
                                        </p:attrNameLst>
                                      </p:cBhvr>
                                      <p:to>
                                        <p:strVal val="visible"/>
                                      </p:to>
                                    </p:set>
                                    <p:anim calcmode="lin" valueType="num">
                                      <p:cBhvr additive="base">
                                        <p:cTn id="12"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about 2’s Complement?</a:t>
            </a:r>
            <a:endParaRPr lang="en-US" dirty="0"/>
          </a:p>
        </p:txBody>
      </p:sp>
      <p:sp>
        <p:nvSpPr>
          <p:cNvPr id="10" name="Content Placeholder 9"/>
          <p:cNvSpPr>
            <a:spLocks noGrp="1"/>
          </p:cNvSpPr>
          <p:nvPr>
            <p:ph idx="1"/>
          </p:nvPr>
        </p:nvSpPr>
        <p:spPr/>
        <p:txBody>
          <a:bodyPr>
            <a:normAutofit/>
          </a:bodyPr>
          <a:lstStyle/>
          <a:p>
            <a:r>
              <a:rPr lang="en-US" dirty="0" smtClean="0"/>
              <a:t>How do we convert </a:t>
            </a:r>
            <a:r>
              <a:rPr lang="en-US" b="1" dirty="0" smtClean="0">
                <a:solidFill>
                  <a:srgbClr val="00B050"/>
                </a:solidFill>
              </a:rPr>
              <a:t>N-bit 2’s complement </a:t>
            </a:r>
            <a:r>
              <a:rPr lang="en-US" dirty="0" smtClean="0"/>
              <a:t>to </a:t>
            </a:r>
            <a:br>
              <a:rPr lang="en-US" dirty="0" smtClean="0"/>
            </a:br>
            <a:r>
              <a:rPr lang="en-US" b="1" dirty="0" smtClean="0">
                <a:solidFill>
                  <a:srgbClr val="00B050"/>
                </a:solidFill>
              </a:rPr>
              <a:t>(</a:t>
            </a:r>
            <a:r>
              <a:rPr lang="en-US" b="1" dirty="0" err="1" smtClean="0">
                <a:solidFill>
                  <a:srgbClr val="00B050"/>
                </a:solidFill>
              </a:rPr>
              <a:t>N+k</a:t>
            </a:r>
            <a:r>
              <a:rPr lang="en-US" b="1" dirty="0" smtClean="0">
                <a:solidFill>
                  <a:srgbClr val="00B050"/>
                </a:solidFill>
              </a:rPr>
              <a:t>)-bit 2’s complement </a:t>
            </a:r>
            <a:r>
              <a:rPr lang="en-US" dirty="0" smtClean="0"/>
              <a:t>(for </a:t>
            </a:r>
            <a:r>
              <a:rPr lang="en-US" b="1" dirty="0" smtClean="0">
                <a:solidFill>
                  <a:srgbClr val="00B050"/>
                </a:solidFill>
              </a:rPr>
              <a:t>k</a:t>
            </a:r>
            <a:r>
              <a:rPr lang="en-US" dirty="0" smtClean="0"/>
              <a:t> &gt; 0)?</a:t>
            </a:r>
          </a:p>
          <a:p>
            <a:r>
              <a:rPr lang="en-US" dirty="0" smtClean="0"/>
              <a:t>For </a:t>
            </a:r>
            <a:r>
              <a:rPr lang="en-US" b="1" dirty="0" smtClean="0">
                <a:solidFill>
                  <a:srgbClr val="0070C0"/>
                </a:solidFill>
              </a:rPr>
              <a:t>non-negative values</a:t>
            </a:r>
            <a:r>
              <a:rPr lang="en-US" dirty="0" smtClean="0"/>
              <a:t>,</a:t>
            </a:r>
          </a:p>
          <a:p>
            <a:pPr lvl="1"/>
            <a:r>
              <a:rPr lang="en-US" b="1" dirty="0" smtClean="0">
                <a:solidFill>
                  <a:srgbClr val="00B050"/>
                </a:solidFill>
              </a:rPr>
              <a:t>2’s complement </a:t>
            </a:r>
            <a:r>
              <a:rPr lang="en-US" dirty="0" smtClean="0"/>
              <a:t>is the same as </a:t>
            </a:r>
            <a:r>
              <a:rPr lang="en-US" b="1" dirty="0" smtClean="0">
                <a:solidFill>
                  <a:srgbClr val="00B050"/>
                </a:solidFill>
              </a:rPr>
              <a:t>unsigned</a:t>
            </a:r>
            <a:r>
              <a:rPr lang="en-US" dirty="0" smtClean="0"/>
              <a:t> (with an extra 0 for the sign)</a:t>
            </a:r>
          </a:p>
          <a:p>
            <a:pPr lvl="1"/>
            <a:r>
              <a:rPr lang="en-US" dirty="0" smtClean="0"/>
              <a:t>So </a:t>
            </a:r>
            <a:r>
              <a:rPr lang="en-US" b="1" dirty="0" smtClean="0">
                <a:solidFill>
                  <a:srgbClr val="0070C0"/>
                </a:solidFill>
              </a:rPr>
              <a:t>add k more leading 0s</a:t>
            </a:r>
            <a:r>
              <a:rPr lang="en-US" dirty="0" smtClean="0"/>
              <a:t>.</a:t>
            </a:r>
          </a:p>
          <a:p>
            <a:pPr lvl="1"/>
            <a:endParaRPr lang="en-US" dirty="0" smtClean="0"/>
          </a:p>
          <a:p>
            <a:pPr algn="ctr"/>
            <a:r>
              <a:rPr lang="en-US" b="1" dirty="0" smtClean="0">
                <a:solidFill>
                  <a:srgbClr val="0070C0"/>
                </a:solidFill>
              </a:rPr>
              <a:t>What about negative values?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36</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360243152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Extend 2’s Complement Bit Patterns by …</a:t>
            </a:r>
            <a:endParaRPr lang="en-US" dirty="0"/>
          </a:p>
        </p:txBody>
      </p:sp>
      <p:sp>
        <p:nvSpPr>
          <p:cNvPr id="10" name="Content Placeholder 9"/>
          <p:cNvSpPr>
            <a:spLocks noGrp="1"/>
          </p:cNvSpPr>
          <p:nvPr>
            <p:ph idx="1"/>
          </p:nvPr>
        </p:nvSpPr>
        <p:spPr/>
        <p:txBody>
          <a:bodyPr>
            <a:normAutofit fontScale="92500" lnSpcReduction="10000"/>
          </a:bodyPr>
          <a:lstStyle/>
          <a:p>
            <a:r>
              <a:rPr lang="en-US" dirty="0" smtClean="0"/>
              <a:t>In </a:t>
            </a:r>
            <a:r>
              <a:rPr lang="en-US" b="1" dirty="0" smtClean="0">
                <a:solidFill>
                  <a:srgbClr val="00B050"/>
                </a:solidFill>
              </a:rPr>
              <a:t>5-bit 2’s complement</a:t>
            </a:r>
            <a:r>
              <a:rPr lang="en-US" dirty="0" smtClean="0"/>
              <a:t>, </a:t>
            </a:r>
          </a:p>
          <a:p>
            <a:pPr>
              <a:spcBef>
                <a:spcPts val="200"/>
              </a:spcBef>
            </a:pPr>
            <a:r>
              <a:rPr lang="en-US" dirty="0" smtClean="0"/>
              <a:t>	  -5</a:t>
            </a:r>
            <a:r>
              <a:rPr lang="en-US" baseline="-25000" dirty="0" smtClean="0"/>
              <a:t>10</a:t>
            </a:r>
            <a:r>
              <a:rPr lang="en-US" dirty="0" smtClean="0"/>
              <a:t> has bit pattern 11011</a:t>
            </a:r>
          </a:p>
          <a:p>
            <a:pPr>
              <a:spcBef>
                <a:spcPts val="200"/>
              </a:spcBef>
            </a:pPr>
            <a:r>
              <a:rPr lang="en-US" dirty="0" smtClean="0"/>
              <a:t>	-10</a:t>
            </a:r>
            <a:r>
              <a:rPr lang="en-US" baseline="-25000" dirty="0"/>
              <a:t>10</a:t>
            </a:r>
            <a:r>
              <a:rPr lang="en-US" dirty="0" smtClean="0"/>
              <a:t> has bit pattern 10110</a:t>
            </a:r>
          </a:p>
          <a:p>
            <a:r>
              <a:rPr lang="en-US" dirty="0" smtClean="0"/>
              <a:t>And in </a:t>
            </a:r>
            <a:r>
              <a:rPr lang="en-US" b="1" dirty="0" smtClean="0">
                <a:solidFill>
                  <a:srgbClr val="00B050"/>
                </a:solidFill>
              </a:rPr>
              <a:t>8-bit 2’s complement</a:t>
            </a:r>
            <a:r>
              <a:rPr lang="en-US" dirty="0" smtClean="0"/>
              <a:t>?</a:t>
            </a:r>
          </a:p>
          <a:p>
            <a:pPr>
              <a:spcBef>
                <a:spcPts val="200"/>
              </a:spcBef>
            </a:pPr>
            <a:r>
              <a:rPr lang="en-US" dirty="0"/>
              <a:t>	  -5</a:t>
            </a:r>
            <a:r>
              <a:rPr lang="en-US" baseline="-25000" dirty="0"/>
              <a:t>10</a:t>
            </a:r>
            <a:r>
              <a:rPr lang="en-US" dirty="0"/>
              <a:t> has bit pattern </a:t>
            </a:r>
            <a:r>
              <a:rPr lang="en-US" dirty="0" smtClean="0"/>
              <a:t>111 11011</a:t>
            </a:r>
          </a:p>
          <a:p>
            <a:pPr>
              <a:spcBef>
                <a:spcPts val="200"/>
              </a:spcBef>
            </a:pPr>
            <a:r>
              <a:rPr lang="en-US" dirty="0"/>
              <a:t>	-10</a:t>
            </a:r>
            <a:r>
              <a:rPr lang="en-US" baseline="-25000" dirty="0"/>
              <a:t>10</a:t>
            </a:r>
            <a:r>
              <a:rPr lang="en-US" dirty="0"/>
              <a:t> has bit pattern </a:t>
            </a:r>
            <a:r>
              <a:rPr lang="en-US" dirty="0" smtClean="0"/>
              <a:t>111 10110</a:t>
            </a:r>
          </a:p>
          <a:p>
            <a:r>
              <a:rPr lang="en-US" dirty="0" smtClean="0"/>
              <a:t>So how </a:t>
            </a:r>
            <a:r>
              <a:rPr lang="en-US" dirty="0"/>
              <a:t>do we convert </a:t>
            </a:r>
            <a:r>
              <a:rPr lang="en-US" b="1" dirty="0">
                <a:solidFill>
                  <a:srgbClr val="00B050"/>
                </a:solidFill>
              </a:rPr>
              <a:t>N-bit </a:t>
            </a:r>
            <a:r>
              <a:rPr lang="en-US" b="1" dirty="0" smtClean="0">
                <a:solidFill>
                  <a:srgbClr val="00B050"/>
                </a:solidFill>
              </a:rPr>
              <a:t>2’s complement </a:t>
            </a:r>
            <a:r>
              <a:rPr lang="en-US" dirty="0" smtClean="0"/>
              <a:t>to </a:t>
            </a:r>
            <a:r>
              <a:rPr lang="en-US" dirty="0"/>
              <a:t/>
            </a:r>
            <a:br>
              <a:rPr lang="en-US" dirty="0"/>
            </a:br>
            <a:r>
              <a:rPr lang="en-US" b="1" dirty="0">
                <a:solidFill>
                  <a:srgbClr val="00B050"/>
                </a:solidFill>
              </a:rPr>
              <a:t>(</a:t>
            </a:r>
            <a:r>
              <a:rPr lang="en-US" b="1" dirty="0" err="1">
                <a:solidFill>
                  <a:srgbClr val="00B050"/>
                </a:solidFill>
              </a:rPr>
              <a:t>N+k</a:t>
            </a:r>
            <a:r>
              <a:rPr lang="en-US" b="1" dirty="0">
                <a:solidFill>
                  <a:srgbClr val="00B050"/>
                </a:solidFill>
              </a:rPr>
              <a:t>)-bit </a:t>
            </a:r>
            <a:r>
              <a:rPr lang="en-US" b="1" dirty="0" smtClean="0">
                <a:solidFill>
                  <a:srgbClr val="00B050"/>
                </a:solidFill>
              </a:rPr>
              <a:t>2’s </a:t>
            </a:r>
            <a:r>
              <a:rPr lang="en-US" b="1" smtClean="0">
                <a:solidFill>
                  <a:srgbClr val="00B050"/>
                </a:solidFill>
              </a:rPr>
              <a:t>complement </a:t>
            </a:r>
            <a:r>
              <a:rPr lang="en-US" smtClean="0"/>
              <a:t>(for </a:t>
            </a:r>
            <a:r>
              <a:rPr lang="en-US" b="1" smtClean="0">
                <a:solidFill>
                  <a:srgbClr val="00B050"/>
                </a:solidFill>
              </a:rPr>
              <a:t>k</a:t>
            </a:r>
            <a:r>
              <a:rPr lang="en-US" smtClean="0"/>
              <a:t> </a:t>
            </a:r>
            <a:r>
              <a:rPr lang="en-US" dirty="0"/>
              <a:t>&gt; 0)?</a:t>
            </a:r>
          </a:p>
          <a:p>
            <a:r>
              <a:rPr lang="en-US" b="1" dirty="0" smtClean="0">
                <a:solidFill>
                  <a:srgbClr val="0070C0"/>
                </a:solidFill>
              </a:rPr>
              <a:t>Add </a:t>
            </a:r>
            <a:r>
              <a:rPr lang="en-US" b="1" dirty="0">
                <a:solidFill>
                  <a:srgbClr val="0070C0"/>
                </a:solidFill>
              </a:rPr>
              <a:t>k </a:t>
            </a:r>
            <a:r>
              <a:rPr lang="en-US" b="1" dirty="0" smtClean="0">
                <a:solidFill>
                  <a:srgbClr val="0070C0"/>
                </a:solidFill>
              </a:rPr>
              <a:t>copies of the sign bit </a:t>
            </a:r>
            <a:br>
              <a:rPr lang="en-US" b="1" dirty="0" smtClean="0">
                <a:solidFill>
                  <a:srgbClr val="0070C0"/>
                </a:solidFill>
              </a:rPr>
            </a:br>
            <a:r>
              <a:rPr lang="en-US" dirty="0" smtClean="0"/>
              <a:t>(called </a:t>
            </a:r>
            <a:r>
              <a:rPr lang="en-US" b="1" dirty="0" smtClean="0">
                <a:solidFill>
                  <a:srgbClr val="0070C0"/>
                </a:solidFill>
              </a:rPr>
              <a:t>sign </a:t>
            </a:r>
            <a:r>
              <a:rPr lang="en-US" b="1" dirty="0">
                <a:solidFill>
                  <a:srgbClr val="0070C0"/>
                </a:solidFill>
              </a:rPr>
              <a:t>extension</a:t>
            </a:r>
            <a:r>
              <a:rPr lang="en-US" dirty="0" smtClean="0"/>
              <a:t>).</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37</a:t>
            </a:fld>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grpSp>
        <p:nvGrpSpPr>
          <p:cNvPr id="7" name="Group 6"/>
          <p:cNvGrpSpPr/>
          <p:nvPr/>
        </p:nvGrpSpPr>
        <p:grpSpPr>
          <a:xfrm>
            <a:off x="5344998" y="2196442"/>
            <a:ext cx="2950464" cy="1074657"/>
            <a:chOff x="5344998" y="2281285"/>
            <a:chExt cx="2950464" cy="1074657"/>
          </a:xfrm>
        </p:grpSpPr>
        <p:sp>
          <p:nvSpPr>
            <p:cNvPr id="3" name="TextBox 2"/>
            <p:cNvSpPr txBox="1"/>
            <p:nvPr/>
          </p:nvSpPr>
          <p:spPr>
            <a:xfrm>
              <a:off x="5747970" y="2281285"/>
              <a:ext cx="2547492" cy="830997"/>
            </a:xfrm>
            <a:prstGeom prst="rect">
              <a:avLst/>
            </a:prstGeom>
            <a:solidFill>
              <a:srgbClr val="92D050"/>
            </a:solidFill>
          </p:spPr>
          <p:txBody>
            <a:bodyPr wrap="none" rtlCol="0">
              <a:spAutoFit/>
            </a:bodyPr>
            <a:lstStyle/>
            <a:p>
              <a:r>
                <a:rPr lang="en-US" sz="2400" dirty="0" smtClean="0">
                  <a:latin typeface="Arial" panose="020B0604020202020204" pitchFamily="34" charset="0"/>
                  <a:cs typeface="Arial" panose="020B0604020202020204" pitchFamily="34" charset="0"/>
                </a:rPr>
                <a:t>(spaces added to</a:t>
              </a:r>
            </a:p>
            <a:p>
              <a:pPr algn="ctr"/>
              <a:r>
                <a:rPr lang="en-US" sz="2400" dirty="0" smtClean="0">
                  <a:latin typeface="Arial" panose="020B0604020202020204" pitchFamily="34" charset="0"/>
                  <a:cs typeface="Arial" panose="020B0604020202020204" pitchFamily="34" charset="0"/>
                </a:rPr>
                <a:t>help us humans)</a:t>
              </a:r>
              <a:endParaRPr lang="en-US" sz="2400" dirty="0">
                <a:latin typeface="Arial" panose="020B0604020202020204" pitchFamily="34" charset="0"/>
                <a:cs typeface="Arial" panose="020B0604020202020204" pitchFamily="34" charset="0"/>
              </a:endParaRPr>
            </a:p>
          </p:txBody>
        </p:sp>
        <p:cxnSp>
          <p:nvCxnSpPr>
            <p:cNvPr id="6" name="Straight Connector 5"/>
            <p:cNvCxnSpPr/>
            <p:nvPr/>
          </p:nvCxnSpPr>
          <p:spPr>
            <a:xfrm flipV="1">
              <a:off x="5344998" y="3063711"/>
              <a:ext cx="471340" cy="292231"/>
            </a:xfrm>
            <a:prstGeom prst="line">
              <a:avLst/>
            </a:prstGeom>
            <a:ln w="38100">
              <a:solidFill>
                <a:srgbClr val="92D050"/>
              </a:solidFill>
              <a:head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78346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animEffect transition="in" filter="wipe(left)">
                                      <p:cBhvr>
                                        <p:cTn id="7" dur="500"/>
                                        <p:tgtEl>
                                          <p:spTgt spid="1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
                                            <p:txEl>
                                              <p:pRg st="5" end="5"/>
                                            </p:txEl>
                                          </p:spTgt>
                                        </p:tgtEl>
                                        <p:attrNameLst>
                                          <p:attrName>style.visibility</p:attrName>
                                        </p:attrNameLst>
                                      </p:cBhvr>
                                      <p:to>
                                        <p:strVal val="visible"/>
                                      </p:to>
                                    </p:set>
                                    <p:animEffect transition="in" filter="wipe(left)">
                                      <p:cBhvr>
                                        <p:cTn id="12" dur="500"/>
                                        <p:tgtEl>
                                          <p:spTgt spid="10">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1+#ppt_w/2"/>
                                          </p:val>
                                        </p:tav>
                                        <p:tav tm="100000">
                                          <p:val>
                                            <p:strVal val="#ppt_x"/>
                                          </p:val>
                                        </p:tav>
                                      </p:tavLst>
                                    </p:anim>
                                    <p:anim calcmode="lin" valueType="num">
                                      <p:cBhvr additive="base">
                                        <p:cTn id="18" dur="500" fill="hold"/>
                                        <p:tgtEl>
                                          <p:spTgt spid="7"/>
                                        </p:tgtEl>
                                        <p:attrNameLst>
                                          <p:attrName>ppt_y</p:attrName>
                                        </p:attrNameLst>
                                      </p:cBhvr>
                                      <p:tavLst>
                                        <p:tav tm="0">
                                          <p:val>
                                            <p:strVal val="0-#ppt_h/2"/>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200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wipe(left)">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wipe(left)">
                                      <p:cBhvr>
                                        <p:cTn id="27"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What Happened to the Last Bit Pattern?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b="1" dirty="0" smtClean="0">
                <a:solidFill>
                  <a:srgbClr val="00B050"/>
                </a:solidFill>
              </a:rPr>
              <a:t>Signed-magnitude</a:t>
            </a:r>
            <a:r>
              <a:rPr lang="en-US" dirty="0" smtClean="0"/>
              <a:t> was used in some early computers (such as the IBM 704 in 1954).</a:t>
            </a:r>
          </a:p>
          <a:p>
            <a:endParaRPr lang="en-US" dirty="0" smtClean="0"/>
          </a:p>
          <a:p>
            <a:r>
              <a:rPr lang="en-US" dirty="0" smtClean="0"/>
              <a:t>A question for you:</a:t>
            </a:r>
          </a:p>
          <a:p>
            <a:pPr lvl="1"/>
            <a:r>
              <a:rPr lang="en-US" dirty="0" smtClean="0"/>
              <a:t>The range represented is </a:t>
            </a:r>
            <a:r>
              <a:rPr lang="en-US" b="1" dirty="0" smtClean="0">
                <a:solidFill>
                  <a:srgbClr val="00B050"/>
                </a:solidFill>
              </a:rPr>
              <a:t>[-2</a:t>
            </a:r>
            <a:r>
              <a:rPr lang="en-US" b="1" baseline="30000" dirty="0" smtClean="0">
                <a:solidFill>
                  <a:srgbClr val="00B050"/>
                </a:solidFill>
              </a:rPr>
              <a:t>N-1</a:t>
            </a:r>
            <a:r>
              <a:rPr lang="en-US" b="1" dirty="0" smtClean="0">
                <a:solidFill>
                  <a:srgbClr val="00B050"/>
                </a:solidFill>
              </a:rPr>
              <a:t> – 1, 2</a:t>
            </a:r>
            <a:r>
              <a:rPr lang="en-US" b="1" baseline="30000" dirty="0" smtClean="0">
                <a:solidFill>
                  <a:srgbClr val="00B050"/>
                </a:solidFill>
              </a:rPr>
              <a:t>N-1</a:t>
            </a:r>
            <a:r>
              <a:rPr lang="en-US" b="1" dirty="0" smtClean="0">
                <a:solidFill>
                  <a:srgbClr val="00B050"/>
                </a:solidFill>
              </a:rPr>
              <a:t> – 1]</a:t>
            </a:r>
            <a:r>
              <a:rPr lang="en-US" dirty="0" smtClean="0">
                <a:solidFill>
                  <a:schemeClr val="tx1"/>
                </a:solidFill>
              </a:rPr>
              <a:t>.</a:t>
            </a:r>
          </a:p>
          <a:p>
            <a:pPr lvl="1"/>
            <a:r>
              <a:rPr lang="en-US" dirty="0" smtClean="0"/>
              <a:t>That gives </a:t>
            </a:r>
            <a:r>
              <a:rPr lang="en-US" b="1" dirty="0" smtClean="0">
                <a:solidFill>
                  <a:srgbClr val="00B050"/>
                </a:solidFill>
              </a:rPr>
              <a:t>2</a:t>
            </a:r>
            <a:r>
              <a:rPr lang="en-US" b="1" baseline="30000" dirty="0" smtClean="0">
                <a:solidFill>
                  <a:srgbClr val="00B050"/>
                </a:solidFill>
              </a:rPr>
              <a:t>N</a:t>
            </a:r>
            <a:r>
              <a:rPr lang="en-US" b="1" dirty="0" smtClean="0">
                <a:solidFill>
                  <a:srgbClr val="00B050"/>
                </a:solidFill>
              </a:rPr>
              <a:t> – 1 different numbers</a:t>
            </a:r>
            <a:r>
              <a:rPr lang="en-US" dirty="0" smtClean="0">
                <a:solidFill>
                  <a:schemeClr val="tx1"/>
                </a:solidFill>
              </a:rPr>
              <a:t>.</a:t>
            </a:r>
          </a:p>
          <a:p>
            <a:pPr lvl="1"/>
            <a:r>
              <a:rPr lang="en-US" b="1" dirty="0" smtClean="0">
                <a:solidFill>
                  <a:srgbClr val="0070C0"/>
                </a:solidFill>
              </a:rPr>
              <a:t>What’s the last pattern being used to represent?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2016-2017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4</a:t>
            </a:fld>
            <a:endParaRPr lang="en-US" dirty="0"/>
          </a:p>
        </p:txBody>
      </p:sp>
    </p:spTree>
    <p:extLst>
      <p:ext uri="{BB962C8B-B14F-4D97-AF65-F5344CB8AC3E}">
        <p14:creationId xmlns:p14="http://schemas.microsoft.com/office/powerpoint/2010/main" val="15293835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Signed-Magnitude Has Two Patterns for Zero	</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There are two bit patterns for 0!</a:t>
            </a:r>
          </a:p>
          <a:p>
            <a:endParaRPr lang="en-US" dirty="0" smtClean="0"/>
          </a:p>
          <a:p>
            <a:endParaRPr lang="en-US" dirty="0"/>
          </a:p>
          <a:p>
            <a:endParaRPr lang="en-US" dirty="0" smtClean="0"/>
          </a:p>
          <a:p>
            <a:r>
              <a:rPr lang="en-US" dirty="0" smtClean="0"/>
              <a:t>This aspect made some hardware more complex than is necessary.</a:t>
            </a:r>
          </a:p>
          <a:p>
            <a:r>
              <a:rPr lang="en-US" b="1" dirty="0" smtClean="0">
                <a:solidFill>
                  <a:srgbClr val="0070C0"/>
                </a:solidFill>
              </a:rPr>
              <a:t>Modern machines do not use signed-magnitude</a:t>
            </a:r>
            <a:r>
              <a:rPr lang="en-US" dirty="0" smtClean="0"/>
              <a:t>.</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5</a:t>
            </a:fld>
            <a:endParaRPr lang="en-US" dirty="0"/>
          </a:p>
        </p:txBody>
      </p:sp>
      <p:grpSp>
        <p:nvGrpSpPr>
          <p:cNvPr id="17" name="Group 16"/>
          <p:cNvGrpSpPr/>
          <p:nvPr/>
        </p:nvGrpSpPr>
        <p:grpSpPr>
          <a:xfrm>
            <a:off x="1974787" y="2201812"/>
            <a:ext cx="5035404" cy="1619391"/>
            <a:chOff x="1514485" y="3881523"/>
            <a:chExt cx="5035404" cy="1619391"/>
          </a:xfrm>
        </p:grpSpPr>
        <p:grpSp>
          <p:nvGrpSpPr>
            <p:cNvPr id="19" name="Group 18"/>
            <p:cNvGrpSpPr/>
            <p:nvPr/>
          </p:nvGrpSpPr>
          <p:grpSpPr>
            <a:xfrm>
              <a:off x="1520689" y="3881523"/>
              <a:ext cx="4343400" cy="685800"/>
              <a:chOff x="2900177" y="4318843"/>
              <a:chExt cx="4343400" cy="685800"/>
            </a:xfrm>
          </p:grpSpPr>
          <p:sp>
            <p:nvSpPr>
              <p:cNvPr id="26" name="TextBox 25"/>
              <p:cNvSpPr txBox="1"/>
              <p:nvPr/>
            </p:nvSpPr>
            <p:spPr>
              <a:xfrm>
                <a:off x="2900177" y="4318843"/>
                <a:ext cx="685800" cy="685800"/>
              </a:xfrm>
              <a:prstGeom prst="rect">
                <a:avLst/>
              </a:prstGeom>
              <a:solidFill>
                <a:srgbClr val="00B050"/>
              </a:solidFill>
              <a:ln w="25400">
                <a:solidFill>
                  <a:srgbClr val="FFFFFF"/>
                </a:solidFill>
              </a:ln>
            </p:spPr>
            <p:txBody>
              <a:bodyPr wrap="square" rtlCol="0" anchor="ctr">
                <a:spAutoFit/>
              </a:bodyPr>
              <a:lstStyle/>
              <a:p>
                <a:pPr algn="ctr"/>
                <a:r>
                  <a:rPr lang="en-US" sz="3600" b="1" dirty="0">
                    <a:solidFill>
                      <a:srgbClr val="FFFFFF"/>
                    </a:solidFill>
                    <a:latin typeface="Courier New" panose="02070309020205020404" pitchFamily="49" charset="0"/>
                    <a:cs typeface="Courier New" panose="02070309020205020404" pitchFamily="49" charset="0"/>
                  </a:rPr>
                  <a:t>0</a:t>
                </a:r>
              </a:p>
            </p:txBody>
          </p:sp>
          <p:sp>
            <p:nvSpPr>
              <p:cNvPr id="27" name="TextBox 26"/>
              <p:cNvSpPr txBox="1"/>
              <p:nvPr/>
            </p:nvSpPr>
            <p:spPr>
              <a:xfrm>
                <a:off x="3585977" y="4318843"/>
                <a:ext cx="3657600" cy="685800"/>
              </a:xfrm>
              <a:prstGeom prst="rect">
                <a:avLst/>
              </a:prstGeom>
              <a:solidFill>
                <a:srgbClr val="0070C0"/>
              </a:solidFill>
              <a:ln w="25400">
                <a:solidFill>
                  <a:srgbClr val="FFFFFF"/>
                </a:solidFill>
              </a:ln>
            </p:spPr>
            <p:txBody>
              <a:bodyPr wrap="square" rtlCol="0" anchor="ctr">
                <a:spAutoFit/>
              </a:bodyPr>
              <a:lstStyle/>
              <a:p>
                <a:pPr algn="ctr"/>
                <a:r>
                  <a:rPr lang="en-US" sz="3600" b="1" dirty="0" smtClean="0">
                    <a:solidFill>
                      <a:srgbClr val="FFFFFF"/>
                    </a:solidFill>
                    <a:latin typeface="Courier New" panose="02070309020205020404" pitchFamily="49" charset="0"/>
                    <a:cs typeface="Courier New" panose="02070309020205020404" pitchFamily="49" charset="0"/>
                  </a:rPr>
                  <a:t>00000…00000</a:t>
                </a:r>
                <a:endParaRPr lang="en-US" sz="3600" b="1" dirty="0">
                  <a:solidFill>
                    <a:srgbClr val="FFFFFF"/>
                  </a:solidFill>
                  <a:latin typeface="Courier New" panose="02070309020205020404" pitchFamily="49" charset="0"/>
                  <a:cs typeface="Courier New" panose="02070309020205020404" pitchFamily="49" charset="0"/>
                </a:endParaRPr>
              </a:p>
            </p:txBody>
          </p:sp>
        </p:grpSp>
        <p:grpSp>
          <p:nvGrpSpPr>
            <p:cNvPr id="20" name="Group 19"/>
            <p:cNvGrpSpPr/>
            <p:nvPr/>
          </p:nvGrpSpPr>
          <p:grpSpPr>
            <a:xfrm>
              <a:off x="1514485" y="4815114"/>
              <a:ext cx="4343400" cy="685800"/>
              <a:chOff x="2900177" y="4318843"/>
              <a:chExt cx="4343400" cy="685800"/>
            </a:xfrm>
          </p:grpSpPr>
          <p:sp>
            <p:nvSpPr>
              <p:cNvPr id="23" name="TextBox 22"/>
              <p:cNvSpPr txBox="1"/>
              <p:nvPr/>
            </p:nvSpPr>
            <p:spPr>
              <a:xfrm>
                <a:off x="2900177" y="4318843"/>
                <a:ext cx="685800" cy="685800"/>
              </a:xfrm>
              <a:prstGeom prst="rect">
                <a:avLst/>
              </a:prstGeom>
              <a:solidFill>
                <a:srgbClr val="00B050"/>
              </a:solidFill>
              <a:ln w="25400">
                <a:solidFill>
                  <a:srgbClr val="FFFFFF"/>
                </a:solidFill>
              </a:ln>
            </p:spPr>
            <p:txBody>
              <a:bodyPr wrap="square" rtlCol="0" anchor="ctr">
                <a:spAutoFit/>
              </a:bodyPr>
              <a:lstStyle/>
              <a:p>
                <a:pPr algn="ctr"/>
                <a:r>
                  <a:rPr lang="en-US" sz="3600" b="1" dirty="0" smtClean="0">
                    <a:solidFill>
                      <a:srgbClr val="FFFFFF"/>
                    </a:solidFill>
                    <a:latin typeface="Courier New" panose="02070309020205020404" pitchFamily="49" charset="0"/>
                    <a:cs typeface="Courier New" panose="02070309020205020404" pitchFamily="49" charset="0"/>
                  </a:rPr>
                  <a:t>1</a:t>
                </a:r>
                <a:endParaRPr lang="en-US" sz="3600" b="1" dirty="0">
                  <a:solidFill>
                    <a:srgbClr val="FFFFFF"/>
                  </a:solidFill>
                  <a:latin typeface="Courier New" panose="02070309020205020404" pitchFamily="49" charset="0"/>
                  <a:cs typeface="Courier New" panose="02070309020205020404" pitchFamily="49" charset="0"/>
                </a:endParaRPr>
              </a:p>
            </p:txBody>
          </p:sp>
          <p:sp>
            <p:nvSpPr>
              <p:cNvPr id="25" name="TextBox 24"/>
              <p:cNvSpPr txBox="1"/>
              <p:nvPr/>
            </p:nvSpPr>
            <p:spPr>
              <a:xfrm>
                <a:off x="3585977" y="4318843"/>
                <a:ext cx="3657600" cy="685800"/>
              </a:xfrm>
              <a:prstGeom prst="rect">
                <a:avLst/>
              </a:prstGeom>
              <a:solidFill>
                <a:srgbClr val="0070C0"/>
              </a:solidFill>
              <a:ln w="25400">
                <a:solidFill>
                  <a:srgbClr val="FFFFFF"/>
                </a:solidFill>
              </a:ln>
            </p:spPr>
            <p:txBody>
              <a:bodyPr wrap="square" rtlCol="0" anchor="ctr">
                <a:spAutoFit/>
              </a:bodyPr>
              <a:lstStyle/>
              <a:p>
                <a:pPr algn="ctr"/>
                <a:r>
                  <a:rPr lang="en-US" sz="3600" b="1" dirty="0" smtClean="0">
                    <a:solidFill>
                      <a:srgbClr val="FFFFFF"/>
                    </a:solidFill>
                    <a:latin typeface="Courier New" panose="02070309020205020404" pitchFamily="49" charset="0"/>
                    <a:cs typeface="Courier New" panose="02070309020205020404" pitchFamily="49" charset="0"/>
                  </a:rPr>
                  <a:t>00000…00000</a:t>
                </a:r>
                <a:endParaRPr lang="en-US" sz="3600" b="1" dirty="0">
                  <a:solidFill>
                    <a:srgbClr val="FFFFFF"/>
                  </a:solidFill>
                  <a:latin typeface="Courier New" panose="02070309020205020404" pitchFamily="49" charset="0"/>
                  <a:cs typeface="Courier New" panose="02070309020205020404" pitchFamily="49" charset="0"/>
                </a:endParaRPr>
              </a:p>
            </p:txBody>
          </p:sp>
        </p:grpSp>
        <p:sp>
          <p:nvSpPr>
            <p:cNvPr id="21" name="TextBox 20"/>
            <p:cNvSpPr txBox="1"/>
            <p:nvPr/>
          </p:nvSpPr>
          <p:spPr>
            <a:xfrm>
              <a:off x="5954854" y="3962813"/>
              <a:ext cx="595035" cy="523220"/>
            </a:xfrm>
            <a:prstGeom prst="rect">
              <a:avLst/>
            </a:prstGeom>
            <a:noFill/>
          </p:spPr>
          <p:txBody>
            <a:bodyPr wrap="none" rtlCol="0">
              <a:spAutoFit/>
            </a:bodyPr>
            <a:lstStyle/>
            <a:p>
              <a:r>
                <a:rPr lang="en-US" sz="2800" dirty="0" smtClean="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2" name="TextBox 21"/>
            <p:cNvSpPr txBox="1"/>
            <p:nvPr/>
          </p:nvSpPr>
          <p:spPr>
            <a:xfrm>
              <a:off x="5999737" y="4896403"/>
              <a:ext cx="505267" cy="523220"/>
            </a:xfrm>
            <a:prstGeom prst="rect">
              <a:avLst/>
            </a:prstGeom>
            <a:noFill/>
          </p:spPr>
          <p:txBody>
            <a:bodyPr wrap="none" rtlCol="0">
              <a:spAutoFit/>
            </a:bodyPr>
            <a:lstStyle/>
            <a:p>
              <a:r>
                <a:rPr lang="en-US" sz="2800" dirty="0">
                  <a:latin typeface="Arial" panose="020B0604020202020204" pitchFamily="34" charset="0"/>
                  <a:cs typeface="Arial" panose="020B0604020202020204" pitchFamily="34" charset="0"/>
                </a:rPr>
                <a:t>-</a:t>
              </a:r>
              <a:r>
                <a:rPr lang="en-US" sz="2800" dirty="0" smtClean="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1820006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How Do We Choose Among Representations?</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b="1" dirty="0" smtClean="0">
                <a:solidFill>
                  <a:srgbClr val="0070C0"/>
                </a:solidFill>
              </a:rPr>
              <a:t>What makes a representation good?</a:t>
            </a:r>
          </a:p>
          <a:p>
            <a:pPr lvl="1"/>
            <a:endParaRPr lang="en-US" sz="1300" b="1" dirty="0" smtClean="0">
              <a:solidFill>
                <a:srgbClr val="0070C0"/>
              </a:solidFill>
            </a:endParaRPr>
          </a:p>
          <a:p>
            <a:pPr lvl="1"/>
            <a:r>
              <a:rPr lang="en-US" b="1" dirty="0" smtClean="0">
                <a:solidFill>
                  <a:srgbClr val="0070C0"/>
                </a:solidFill>
              </a:rPr>
              <a:t>efficient</a:t>
            </a:r>
            <a:r>
              <a:rPr lang="en-US" dirty="0" smtClean="0"/>
              <a:t>: most bit patterns represent some item uniquely (so, not unary!                         </a:t>
            </a:r>
            <a:r>
              <a:rPr lang="en-US" dirty="0"/>
              <a:t>)</a:t>
            </a:r>
            <a:endParaRPr lang="en-US" dirty="0" smtClean="0"/>
          </a:p>
          <a:p>
            <a:pPr lvl="1"/>
            <a:endParaRPr lang="en-US" sz="1400" b="1" dirty="0" smtClean="0">
              <a:solidFill>
                <a:srgbClr val="0070C0"/>
              </a:solidFill>
            </a:endParaRPr>
          </a:p>
          <a:p>
            <a:pPr lvl="1"/>
            <a:r>
              <a:rPr lang="en-US" b="1" dirty="0" smtClean="0">
                <a:solidFill>
                  <a:srgbClr val="0070C0"/>
                </a:solidFill>
              </a:rPr>
              <a:t>easy/fast implementation of common operations</a:t>
            </a:r>
            <a:r>
              <a:rPr lang="en-US" dirty="0" smtClean="0"/>
              <a:t>: such as arithmetic for numbers</a:t>
            </a:r>
          </a:p>
          <a:p>
            <a:pPr lvl="1"/>
            <a:endParaRPr lang="en-US" sz="1200" b="1" dirty="0" smtClean="0">
              <a:solidFill>
                <a:srgbClr val="0070C0"/>
              </a:solidFill>
            </a:endParaRPr>
          </a:p>
          <a:p>
            <a:pPr lvl="1"/>
            <a:r>
              <a:rPr lang="en-US" b="1" dirty="0" smtClean="0">
                <a:solidFill>
                  <a:srgbClr val="0070C0"/>
                </a:solidFill>
              </a:rPr>
              <a:t>shared implementation with other representations</a:t>
            </a:r>
            <a:r>
              <a:rPr lang="en-US" dirty="0" smtClean="0"/>
              <a:t>: in this case, implementation is “free” in some sense</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6</a:t>
            </a:fld>
            <a:endParaRPr lang="en-US" dirty="0"/>
          </a:p>
        </p:txBody>
      </p:sp>
      <p:grpSp>
        <p:nvGrpSpPr>
          <p:cNvPr id="17" name="Group 16"/>
          <p:cNvGrpSpPr/>
          <p:nvPr/>
        </p:nvGrpSpPr>
        <p:grpSpPr>
          <a:xfrm>
            <a:off x="5922122" y="2819229"/>
            <a:ext cx="2169737" cy="273378"/>
            <a:chOff x="9077325" y="2441542"/>
            <a:chExt cx="2169737" cy="273378"/>
          </a:xfrm>
        </p:grpSpPr>
        <p:grpSp>
          <p:nvGrpSpPr>
            <p:cNvPr id="16" name="Group 15"/>
            <p:cNvGrpSpPr/>
            <p:nvPr/>
          </p:nvGrpSpPr>
          <p:grpSpPr>
            <a:xfrm>
              <a:off x="9077325" y="2441542"/>
              <a:ext cx="753261" cy="273378"/>
              <a:chOff x="9077325" y="2441542"/>
              <a:chExt cx="753261" cy="273378"/>
            </a:xfrm>
          </p:grpSpPr>
          <p:grpSp>
            <p:nvGrpSpPr>
              <p:cNvPr id="15" name="Group 14"/>
              <p:cNvGrpSpPr/>
              <p:nvPr/>
            </p:nvGrpSpPr>
            <p:grpSpPr>
              <a:xfrm>
                <a:off x="9077325" y="2441542"/>
                <a:ext cx="226891" cy="273378"/>
                <a:chOff x="9077325" y="2441542"/>
                <a:chExt cx="226891" cy="273378"/>
              </a:xfrm>
            </p:grpSpPr>
            <p:cxnSp>
              <p:nvCxnSpPr>
                <p:cNvPr id="6" name="Straight Connector 5"/>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9340510" y="2441542"/>
                <a:ext cx="226891" cy="273378"/>
                <a:chOff x="9077325" y="2441542"/>
                <a:chExt cx="226891" cy="273378"/>
              </a:xfrm>
            </p:grpSpPr>
            <p:cxnSp>
              <p:nvCxnSpPr>
                <p:cNvPr id="20" name="Straight Connector 19"/>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9603695" y="2441542"/>
                <a:ext cx="226891" cy="273378"/>
                <a:chOff x="9077325" y="2441542"/>
                <a:chExt cx="226891" cy="273378"/>
              </a:xfrm>
            </p:grpSpPr>
            <p:cxnSp>
              <p:nvCxnSpPr>
                <p:cNvPr id="27" name="Straight Connector 26"/>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2" name="Group 31"/>
            <p:cNvGrpSpPr/>
            <p:nvPr/>
          </p:nvGrpSpPr>
          <p:grpSpPr>
            <a:xfrm>
              <a:off x="9852414" y="2441542"/>
              <a:ext cx="753261" cy="273378"/>
              <a:chOff x="9077325" y="2441542"/>
              <a:chExt cx="753261" cy="273378"/>
            </a:xfrm>
          </p:grpSpPr>
          <p:grpSp>
            <p:nvGrpSpPr>
              <p:cNvPr id="33" name="Group 32"/>
              <p:cNvGrpSpPr/>
              <p:nvPr/>
            </p:nvGrpSpPr>
            <p:grpSpPr>
              <a:xfrm>
                <a:off x="9077325" y="2441542"/>
                <a:ext cx="226891" cy="273378"/>
                <a:chOff x="9077325" y="2441542"/>
                <a:chExt cx="226891" cy="273378"/>
              </a:xfrm>
            </p:grpSpPr>
            <p:cxnSp>
              <p:nvCxnSpPr>
                <p:cNvPr id="46" name="Straight Connector 45"/>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4" name="Group 33"/>
              <p:cNvGrpSpPr/>
              <p:nvPr/>
            </p:nvGrpSpPr>
            <p:grpSpPr>
              <a:xfrm>
                <a:off x="9340510" y="2441542"/>
                <a:ext cx="226891" cy="273378"/>
                <a:chOff x="9077325" y="2441542"/>
                <a:chExt cx="226891" cy="273378"/>
              </a:xfrm>
            </p:grpSpPr>
            <p:cxnSp>
              <p:nvCxnSpPr>
                <p:cNvPr id="41" name="Straight Connector 40"/>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5" name="Group 34"/>
              <p:cNvGrpSpPr/>
              <p:nvPr/>
            </p:nvGrpSpPr>
            <p:grpSpPr>
              <a:xfrm>
                <a:off x="9603695" y="2441542"/>
                <a:ext cx="226891" cy="273378"/>
                <a:chOff x="9077325" y="2441542"/>
                <a:chExt cx="226891" cy="273378"/>
              </a:xfrm>
            </p:grpSpPr>
            <p:cxnSp>
              <p:nvCxnSpPr>
                <p:cNvPr id="36" name="Straight Connector 35"/>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52" name="Group 51"/>
            <p:cNvGrpSpPr/>
            <p:nvPr/>
          </p:nvGrpSpPr>
          <p:grpSpPr>
            <a:xfrm>
              <a:off x="10627151" y="2441542"/>
              <a:ext cx="226891" cy="273378"/>
              <a:chOff x="9077325" y="2441542"/>
              <a:chExt cx="226891" cy="273378"/>
            </a:xfrm>
          </p:grpSpPr>
          <p:cxnSp>
            <p:nvCxnSpPr>
              <p:cNvPr id="65" name="Straight Connector 64"/>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53" name="Group 52"/>
            <p:cNvGrpSpPr/>
            <p:nvPr/>
          </p:nvGrpSpPr>
          <p:grpSpPr>
            <a:xfrm>
              <a:off x="10890336" y="2441542"/>
              <a:ext cx="226891" cy="273378"/>
              <a:chOff x="9077325" y="2441542"/>
              <a:chExt cx="226891" cy="273378"/>
            </a:xfrm>
          </p:grpSpPr>
          <p:cxnSp>
            <p:nvCxnSpPr>
              <p:cNvPr id="60" name="Straight Connector 59"/>
              <p:cNvCxnSpPr/>
              <p:nvPr/>
            </p:nvCxnSpPr>
            <p:spPr>
              <a:xfrm>
                <a:off x="911572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916144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9207160"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9254981"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a:off x="9077325" y="2457077"/>
                <a:ext cx="226891" cy="23468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55" name="Straight Connector 54"/>
            <p:cNvCxnSpPr/>
            <p:nvPr/>
          </p:nvCxnSpPr>
          <p:spPr>
            <a:xfrm>
              <a:off x="11191916"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1237636" y="2441542"/>
              <a:ext cx="9426" cy="27337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1841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Representations Can be Chosen to Share Hardware</a:t>
            </a:r>
            <a:endParaRPr lang="en-US" dirty="0"/>
          </a:p>
        </p:txBody>
      </p:sp>
      <p:sp>
        <p:nvSpPr>
          <p:cNvPr id="18" name="Content Placeholder 17"/>
          <p:cNvSpPr>
            <a:spLocks noGrp="1"/>
          </p:cNvSpPr>
          <p:nvPr>
            <p:ph idx="1"/>
          </p:nvPr>
        </p:nvSpPr>
        <p:spPr>
          <a:xfrm>
            <a:off x="596350" y="1630017"/>
            <a:ext cx="7792278" cy="4239077"/>
          </a:xfrm>
        </p:spPr>
        <p:txBody>
          <a:bodyPr>
            <a:normAutofit fontScale="92500"/>
          </a:bodyPr>
          <a:lstStyle/>
          <a:p>
            <a:r>
              <a:rPr lang="en-US" dirty="0" smtClean="0"/>
              <a:t>Imagine a device that performs addition on two bit patterns of an </a:t>
            </a:r>
            <a:r>
              <a:rPr lang="en-US" b="1" dirty="0" smtClean="0">
                <a:solidFill>
                  <a:srgbClr val="00B050"/>
                </a:solidFill>
              </a:rPr>
              <a:t>unsigned</a:t>
            </a:r>
            <a:r>
              <a:rPr lang="en-US" dirty="0" smtClean="0">
                <a:solidFill>
                  <a:srgbClr val="00B050"/>
                </a:solidFill>
              </a:rPr>
              <a:t> </a:t>
            </a:r>
            <a:r>
              <a:rPr lang="en-US" dirty="0" smtClean="0"/>
              <a:t>representation.</a:t>
            </a:r>
          </a:p>
          <a:p>
            <a:endParaRPr lang="en-US" dirty="0"/>
          </a:p>
          <a:p>
            <a:endParaRPr lang="en-US" dirty="0" smtClean="0"/>
          </a:p>
          <a:p>
            <a:endParaRPr lang="en-US" dirty="0" smtClean="0"/>
          </a:p>
          <a:p>
            <a:endParaRPr lang="en-US" dirty="0" smtClean="0"/>
          </a:p>
          <a:p>
            <a:r>
              <a:rPr lang="en-US" dirty="0" smtClean="0"/>
              <a:t>Can we use the same “adder” device for signed numbers?  </a:t>
            </a:r>
            <a:r>
              <a:rPr lang="en-US" b="1" dirty="0" smtClean="0">
                <a:solidFill>
                  <a:srgbClr val="0070C0"/>
                </a:solidFill>
              </a:rPr>
              <a:t>Yes!  If we choose the right representations.</a:t>
            </a: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smtClean="0"/>
              <a:t>© 2016 Steven S. Lumetta.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7</a:t>
            </a:fld>
            <a:endParaRPr lang="en-US" dirty="0"/>
          </a:p>
        </p:txBody>
      </p:sp>
      <p:sp>
        <p:nvSpPr>
          <p:cNvPr id="3" name="TextBox 2"/>
          <p:cNvSpPr txBox="1"/>
          <p:nvPr/>
        </p:nvSpPr>
        <p:spPr>
          <a:xfrm>
            <a:off x="3534865" y="2500821"/>
            <a:ext cx="1828800" cy="2057400"/>
          </a:xfrm>
          <a:prstGeom prst="rect">
            <a:avLst/>
          </a:prstGeom>
          <a:solidFill>
            <a:srgbClr val="92D050"/>
          </a:solidFill>
        </p:spPr>
        <p:txBody>
          <a:bodyPr wrap="square" rtlCol="0" anchor="ctr">
            <a:spAutoFit/>
          </a:bodyPr>
          <a:lstStyle/>
          <a:p>
            <a:pPr algn="ctr"/>
            <a:r>
              <a:rPr lang="en-US" sz="2800" dirty="0" smtClean="0">
                <a:latin typeface="Arial" panose="020B0604020202020204" pitchFamily="34" charset="0"/>
                <a:cs typeface="Arial" panose="020B0604020202020204" pitchFamily="34" charset="0"/>
              </a:rPr>
              <a:t>unsigned</a:t>
            </a:r>
          </a:p>
          <a:p>
            <a:pPr algn="ctr"/>
            <a:r>
              <a:rPr lang="en-US" sz="2800" dirty="0" smtClean="0">
                <a:latin typeface="Arial" panose="020B0604020202020204" pitchFamily="34" charset="0"/>
                <a:cs typeface="Arial" panose="020B0604020202020204" pitchFamily="34" charset="0"/>
              </a:rPr>
              <a:t>adder</a:t>
            </a:r>
            <a:endParaRPr lang="en-US" sz="2800" dirty="0">
              <a:latin typeface="Arial" panose="020B0604020202020204" pitchFamily="34" charset="0"/>
              <a:cs typeface="Arial" panose="020B0604020202020204" pitchFamily="34" charset="0"/>
            </a:endParaRPr>
          </a:p>
        </p:txBody>
      </p:sp>
      <p:cxnSp>
        <p:nvCxnSpPr>
          <p:cNvPr id="8" name="Straight Arrow Connector 7"/>
          <p:cNvCxnSpPr/>
          <p:nvPr/>
        </p:nvCxnSpPr>
        <p:spPr>
          <a:xfrm flipV="1">
            <a:off x="2589244" y="2614952"/>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2602496" y="2914782"/>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2595870" y="3206694"/>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2575992" y="3872614"/>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2589244" y="4172444"/>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2582618" y="4464356"/>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2" name="Straight Arrow Connector 81"/>
          <p:cNvCxnSpPr/>
          <p:nvPr/>
        </p:nvCxnSpPr>
        <p:spPr>
          <a:xfrm flipV="1">
            <a:off x="5363665" y="3203178"/>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V="1">
            <a:off x="5376917" y="3503008"/>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flipV="1">
            <a:off x="5370291" y="3794920"/>
            <a:ext cx="945621" cy="9939"/>
          </a:xfrm>
          <a:prstGeom prst="straightConnector1">
            <a:avLst/>
          </a:prstGeom>
          <a:ln w="38100">
            <a:solidFill>
              <a:schemeClr val="tx1"/>
            </a:solidFill>
            <a:headEnd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489311" y="2363281"/>
            <a:ext cx="1127842" cy="1113911"/>
            <a:chOff x="1523997" y="2968607"/>
            <a:chExt cx="1127842" cy="1113911"/>
          </a:xfrm>
        </p:grpSpPr>
        <p:sp>
          <p:nvSpPr>
            <p:cNvPr id="13" name="TextBox 12"/>
            <p:cNvSpPr txBox="1"/>
            <p:nvPr/>
          </p:nvSpPr>
          <p:spPr>
            <a:xfrm>
              <a:off x="2277015" y="2968607"/>
              <a:ext cx="357809" cy="523220"/>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72" name="TextBox 71"/>
            <p:cNvSpPr txBox="1"/>
            <p:nvPr/>
          </p:nvSpPr>
          <p:spPr>
            <a:xfrm>
              <a:off x="2279373" y="3260118"/>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73" name="TextBox 72"/>
            <p:cNvSpPr txBox="1"/>
            <p:nvPr/>
          </p:nvSpPr>
          <p:spPr>
            <a:xfrm>
              <a:off x="2294030" y="3559298"/>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54" name="TextBox 53"/>
            <p:cNvSpPr txBox="1"/>
            <p:nvPr/>
          </p:nvSpPr>
          <p:spPr>
            <a:xfrm>
              <a:off x="1523997" y="3220278"/>
              <a:ext cx="884583" cy="584775"/>
            </a:xfrm>
            <a:prstGeom prst="rect">
              <a:avLst/>
            </a:prstGeom>
            <a:noFill/>
          </p:spPr>
          <p:txBody>
            <a:bodyPr wrap="square" rtlCol="0">
              <a:spAutoFit/>
            </a:bodyPr>
            <a:lstStyle/>
            <a:p>
              <a:r>
                <a:rPr lang="en-US" sz="3200" dirty="0" smtClean="0"/>
                <a:t>“2”</a:t>
              </a:r>
              <a:endParaRPr lang="en-US" dirty="0"/>
            </a:p>
          </p:txBody>
        </p:sp>
      </p:grpSp>
      <p:grpSp>
        <p:nvGrpSpPr>
          <p:cNvPr id="59" name="Group 58"/>
          <p:cNvGrpSpPr/>
          <p:nvPr/>
        </p:nvGrpSpPr>
        <p:grpSpPr>
          <a:xfrm>
            <a:off x="1489312" y="3620943"/>
            <a:ext cx="1114589" cy="1113911"/>
            <a:chOff x="1523998" y="4226269"/>
            <a:chExt cx="1114589" cy="1113911"/>
          </a:xfrm>
        </p:grpSpPr>
        <p:sp>
          <p:nvSpPr>
            <p:cNvPr id="78" name="TextBox 77"/>
            <p:cNvSpPr txBox="1"/>
            <p:nvPr/>
          </p:nvSpPr>
          <p:spPr>
            <a:xfrm>
              <a:off x="2263763" y="4226269"/>
              <a:ext cx="357809" cy="523220"/>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79" name="TextBox 78"/>
            <p:cNvSpPr txBox="1"/>
            <p:nvPr/>
          </p:nvSpPr>
          <p:spPr>
            <a:xfrm>
              <a:off x="2266121" y="4517780"/>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80" name="TextBox 79"/>
            <p:cNvSpPr txBox="1"/>
            <p:nvPr/>
          </p:nvSpPr>
          <p:spPr>
            <a:xfrm>
              <a:off x="2280778" y="4816960"/>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88" name="TextBox 87"/>
            <p:cNvSpPr txBox="1"/>
            <p:nvPr/>
          </p:nvSpPr>
          <p:spPr>
            <a:xfrm>
              <a:off x="1523998" y="4485382"/>
              <a:ext cx="884583" cy="584775"/>
            </a:xfrm>
            <a:prstGeom prst="rect">
              <a:avLst/>
            </a:prstGeom>
            <a:noFill/>
          </p:spPr>
          <p:txBody>
            <a:bodyPr wrap="square" rtlCol="0">
              <a:spAutoFit/>
            </a:bodyPr>
            <a:lstStyle/>
            <a:p>
              <a:r>
                <a:rPr lang="en-US" sz="3200" dirty="0" smtClean="0"/>
                <a:t>“3”</a:t>
              </a:r>
              <a:endParaRPr lang="en-US" dirty="0"/>
            </a:p>
          </p:txBody>
        </p:sp>
      </p:grpSp>
      <p:grpSp>
        <p:nvGrpSpPr>
          <p:cNvPr id="58" name="Group 57"/>
          <p:cNvGrpSpPr/>
          <p:nvPr/>
        </p:nvGrpSpPr>
        <p:grpSpPr>
          <a:xfrm>
            <a:off x="6233452" y="2951507"/>
            <a:ext cx="1262216" cy="1113911"/>
            <a:chOff x="6268138" y="3556833"/>
            <a:chExt cx="1262216" cy="1113911"/>
          </a:xfrm>
        </p:grpSpPr>
        <p:sp>
          <p:nvSpPr>
            <p:cNvPr id="85" name="TextBox 84"/>
            <p:cNvSpPr txBox="1"/>
            <p:nvPr/>
          </p:nvSpPr>
          <p:spPr>
            <a:xfrm>
              <a:off x="6268138" y="3556833"/>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86" name="TextBox 85"/>
            <p:cNvSpPr txBox="1"/>
            <p:nvPr/>
          </p:nvSpPr>
          <p:spPr>
            <a:xfrm>
              <a:off x="6270496" y="3848344"/>
              <a:ext cx="357809" cy="523220"/>
            </a:xfrm>
            <a:prstGeom prst="rect">
              <a:avLst/>
            </a:prstGeom>
            <a:noFill/>
          </p:spPr>
          <p:txBody>
            <a:bodyPr wrap="square" rtlCol="0">
              <a:spAutoFit/>
            </a:bodyPr>
            <a:lstStyle/>
            <a:p>
              <a:r>
                <a:rPr lang="en-US" sz="2800"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87" name="TextBox 86"/>
            <p:cNvSpPr txBox="1"/>
            <p:nvPr/>
          </p:nvSpPr>
          <p:spPr>
            <a:xfrm>
              <a:off x="6285153" y="4147524"/>
              <a:ext cx="357809" cy="523220"/>
            </a:xfrm>
            <a:prstGeom prst="rect">
              <a:avLst/>
            </a:prstGeom>
            <a:noFill/>
          </p:spPr>
          <p:txBody>
            <a:bodyPr wrap="squar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89" name="TextBox 88"/>
            <p:cNvSpPr txBox="1"/>
            <p:nvPr/>
          </p:nvSpPr>
          <p:spPr>
            <a:xfrm>
              <a:off x="6645771" y="3778241"/>
              <a:ext cx="884583" cy="584775"/>
            </a:xfrm>
            <a:prstGeom prst="rect">
              <a:avLst/>
            </a:prstGeom>
            <a:noFill/>
          </p:spPr>
          <p:txBody>
            <a:bodyPr wrap="square" rtlCol="0">
              <a:spAutoFit/>
            </a:bodyPr>
            <a:lstStyle/>
            <a:p>
              <a:r>
                <a:rPr lang="en-US" sz="3200" dirty="0" smtClean="0"/>
                <a:t>“5”</a:t>
              </a:r>
              <a:endParaRPr lang="en-US" dirty="0"/>
            </a:p>
          </p:txBody>
        </p:sp>
      </p:grpSp>
    </p:spTree>
    <p:extLst>
      <p:ext uri="{BB962C8B-B14F-4D97-AF65-F5344CB8AC3E}">
        <p14:creationId xmlns:p14="http://schemas.microsoft.com/office/powerpoint/2010/main" val="628718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9"/>
                                        </p:tgtEl>
                                        <p:attrNameLst>
                                          <p:attrName>style.visibility</p:attrName>
                                        </p:attrNameLst>
                                      </p:cBhvr>
                                      <p:to>
                                        <p:strVal val="visible"/>
                                      </p:to>
                                    </p:set>
                                    <p:anim calcmode="lin" valueType="num">
                                      <p:cBhvr additive="base">
                                        <p:cTn id="13" dur="500" fill="hold"/>
                                        <p:tgtEl>
                                          <p:spTgt spid="59"/>
                                        </p:tgtEl>
                                        <p:attrNameLst>
                                          <p:attrName>ppt_x</p:attrName>
                                        </p:attrNameLst>
                                      </p:cBhvr>
                                      <p:tavLst>
                                        <p:tav tm="0">
                                          <p:val>
                                            <p:strVal val="0-#ppt_w/2"/>
                                          </p:val>
                                        </p:tav>
                                        <p:tav tm="100000">
                                          <p:val>
                                            <p:strVal val="#ppt_x"/>
                                          </p:val>
                                        </p:tav>
                                      </p:tavLst>
                                    </p:anim>
                                    <p:anim calcmode="lin" valueType="num">
                                      <p:cBhvr additive="base">
                                        <p:cTn id="14" dur="500" fill="hold"/>
                                        <p:tgtEl>
                                          <p:spTgt spid="5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wipe(left)">
                                      <p:cBhvr>
                                        <p:cTn id="19" dur="500"/>
                                        <p:tgtEl>
                                          <p:spTgt spid="58"/>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8">
                                            <p:txEl>
                                              <p:pRg st="5" end="5"/>
                                            </p:txEl>
                                          </p:spTgt>
                                        </p:tgtEl>
                                        <p:attrNameLst>
                                          <p:attrName>style.visibility</p:attrName>
                                        </p:attrNameLst>
                                      </p:cBhvr>
                                      <p:to>
                                        <p:strVal val="visible"/>
                                      </p:to>
                                    </p:set>
                                    <p:animEffect transition="in" filter="fade">
                                      <p:cBhvr>
                                        <p:cTn id="24" dur="500"/>
                                        <p:tgtEl>
                                          <p:spTgt spid="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Add Unsigned Bit Patterns Using Base 2 Addition</a:t>
            </a:r>
            <a:endParaRPr lang="en-US" dirty="0"/>
          </a:p>
        </p:txBody>
      </p:sp>
      <p:sp>
        <p:nvSpPr>
          <p:cNvPr id="18" name="Content Placeholder 17"/>
          <p:cNvSpPr>
            <a:spLocks noGrp="1"/>
          </p:cNvSpPr>
          <p:nvPr>
            <p:ph idx="1"/>
          </p:nvPr>
        </p:nvSpPr>
        <p:spPr>
          <a:xfrm>
            <a:off x="596350" y="1630017"/>
            <a:ext cx="7792278" cy="4239077"/>
          </a:xfrm>
        </p:spPr>
        <p:txBody>
          <a:bodyPr>
            <a:normAutofit/>
          </a:bodyPr>
          <a:lstStyle/>
          <a:p>
            <a:r>
              <a:rPr lang="en-US" dirty="0" smtClean="0"/>
              <a:t>Recall that the unsigned representation is drawn from base 2.</a:t>
            </a:r>
          </a:p>
          <a:p>
            <a:r>
              <a:rPr lang="en-US" dirty="0" smtClean="0"/>
              <a:t>We use base 2 addition for unsigned patterns.</a:t>
            </a:r>
          </a:p>
          <a:p>
            <a:pPr lvl="1"/>
            <a:r>
              <a:rPr lang="en-US" dirty="0" smtClean="0"/>
              <a:t>Like base 10, we </a:t>
            </a:r>
            <a:r>
              <a:rPr lang="en-US" dirty="0" smtClean="0">
                <a:solidFill>
                  <a:schemeClr val="tx1"/>
                </a:solidFill>
              </a:rPr>
              <a:t/>
            </a:r>
            <a:br>
              <a:rPr lang="en-US" dirty="0" smtClean="0">
                <a:solidFill>
                  <a:schemeClr val="tx1"/>
                </a:solidFill>
              </a:rPr>
            </a:br>
            <a:r>
              <a:rPr lang="en-US" b="1" dirty="0" smtClean="0">
                <a:solidFill>
                  <a:srgbClr val="0070C0"/>
                </a:solidFill>
              </a:rPr>
              <a:t>add</a:t>
            </a:r>
            <a:r>
              <a:rPr lang="en-US" b="1" dirty="0">
                <a:solidFill>
                  <a:srgbClr val="0070C0"/>
                </a:solidFill>
              </a:rPr>
              <a:t> </a:t>
            </a:r>
            <a:r>
              <a:rPr lang="en-US" b="1" dirty="0" smtClean="0">
                <a:solidFill>
                  <a:srgbClr val="0070C0"/>
                </a:solidFill>
              </a:rPr>
              <a:t>digit by digit</a:t>
            </a:r>
            <a:r>
              <a:rPr lang="en-US" dirty="0" smtClean="0">
                <a:solidFill>
                  <a:schemeClr val="tx1"/>
                </a:solidFill>
              </a:rPr>
              <a:t>.</a:t>
            </a:r>
          </a:p>
          <a:p>
            <a:pPr lvl="1"/>
            <a:r>
              <a:rPr lang="en-US" dirty="0" smtClean="0"/>
              <a:t>Unlike base 10, the </a:t>
            </a:r>
            <a:br>
              <a:rPr lang="en-US" dirty="0" smtClean="0"/>
            </a:br>
            <a:r>
              <a:rPr lang="en-US" dirty="0" smtClean="0"/>
              <a:t>single-digit table of</a:t>
            </a:r>
            <a:br>
              <a:rPr lang="en-US" dirty="0" smtClean="0"/>
            </a:br>
            <a:r>
              <a:rPr lang="en-US" dirty="0" smtClean="0"/>
              <a:t>sums is quite small…</a:t>
            </a:r>
          </a:p>
          <a:p>
            <a:pPr lvl="1"/>
            <a:r>
              <a:rPr lang="en-US" dirty="0" smtClean="0"/>
              <a:t>What is </a:t>
            </a:r>
            <a:r>
              <a:rPr lang="en-US" b="1" dirty="0" smtClean="0">
                <a:solidFill>
                  <a:schemeClr val="tx1"/>
                </a:solidFill>
                <a:latin typeface="Courier New" panose="02070309020205020404" pitchFamily="49" charset="0"/>
                <a:cs typeface="Courier New" panose="02070309020205020404" pitchFamily="49" charset="0"/>
              </a:rPr>
              <a:t>1 + 1 + 1</a:t>
            </a:r>
            <a:r>
              <a:rPr lang="en-US" dirty="0" smtClean="0"/>
              <a:t>?</a:t>
            </a:r>
            <a:r>
              <a:rPr lang="en-US" dirty="0" smtClean="0">
                <a:solidFill>
                  <a:schemeClr val="tx1"/>
                </a:solidFill>
              </a:rPr>
              <a:t> </a:t>
            </a:r>
            <a:endParaRPr lang="en-US" b="1" dirty="0" smtClean="0">
              <a:solidFill>
                <a:schemeClr val="tx1"/>
              </a:solidFill>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5" name="Footer Placeholder 4"/>
          <p:cNvSpPr>
            <a:spLocks noGrp="1"/>
          </p:cNvSpPr>
          <p:nvPr>
            <p:ph type="ftr" sz="quarter" idx="11"/>
          </p:nvPr>
        </p:nvSpPr>
        <p:spPr/>
        <p:txBody>
          <a:bodyPr/>
          <a:lstStyle/>
          <a:p>
            <a:r>
              <a:rPr lang="en-US" dirty="0" smtClean="0"/>
              <a:t>© 2016 Steven S. </a:t>
            </a:r>
            <a:r>
              <a:rPr lang="en-US" dirty="0" err="1" smtClean="0"/>
              <a:t>Lumetta</a:t>
            </a:r>
            <a:r>
              <a:rPr lang="en-US" dirty="0" smtClean="0"/>
              <a:t>.  All rights reserved.</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115739868"/>
              </p:ext>
            </p:extLst>
          </p:nvPr>
        </p:nvGraphicFramePr>
        <p:xfrm>
          <a:off x="5631810" y="3339254"/>
          <a:ext cx="2756817" cy="2529840"/>
        </p:xfrm>
        <a:graphic>
          <a:graphicData uri="http://schemas.openxmlformats.org/drawingml/2006/table">
            <a:tbl>
              <a:tblPr firstRow="1" bandRow="1">
                <a:tableStyleId>{5C22544A-7EE6-4342-B048-85BDC9FD1C3A}</a:tableStyleId>
              </a:tblPr>
              <a:tblGrid>
                <a:gridCol w="918939">
                  <a:extLst>
                    <a:ext uri="{9D8B030D-6E8A-4147-A177-3AD203B41FA5}">
                      <a16:colId xmlns:a16="http://schemas.microsoft.com/office/drawing/2014/main" val="20000"/>
                    </a:ext>
                  </a:extLst>
                </a:gridCol>
                <a:gridCol w="918939">
                  <a:extLst>
                    <a:ext uri="{9D8B030D-6E8A-4147-A177-3AD203B41FA5}">
                      <a16:colId xmlns:a16="http://schemas.microsoft.com/office/drawing/2014/main" val="20001"/>
                    </a:ext>
                  </a:extLst>
                </a:gridCol>
                <a:gridCol w="918939">
                  <a:extLst>
                    <a:ext uri="{9D8B030D-6E8A-4147-A177-3AD203B41FA5}">
                      <a16:colId xmlns:a16="http://schemas.microsoft.com/office/drawing/2014/main" val="20002"/>
                    </a:ext>
                  </a:extLst>
                </a:gridCol>
              </a:tblGrid>
              <a:tr h="420260">
                <a:tc>
                  <a:txBody>
                    <a:bodyPr/>
                    <a:lstStyle/>
                    <a:p>
                      <a:pPr algn="ctr"/>
                      <a:r>
                        <a:rPr lang="en-US" sz="2400" dirty="0" smtClean="0"/>
                        <a:t>A</a:t>
                      </a:r>
                      <a:endParaRPr lang="en-US" sz="2400" dirty="0"/>
                    </a:p>
                  </a:txBody>
                  <a:tcPr/>
                </a:tc>
                <a:tc>
                  <a:txBody>
                    <a:bodyPr/>
                    <a:lstStyle/>
                    <a:p>
                      <a:pPr algn="ctr"/>
                      <a:r>
                        <a:rPr lang="en-US" sz="2400" dirty="0" smtClean="0"/>
                        <a:t>B</a:t>
                      </a:r>
                      <a:endParaRPr lang="en-US" sz="2400" dirty="0"/>
                    </a:p>
                  </a:txBody>
                  <a:tcPr/>
                </a:tc>
                <a:tc>
                  <a:txBody>
                    <a:bodyPr/>
                    <a:lstStyle/>
                    <a:p>
                      <a:pPr algn="ctr"/>
                      <a:r>
                        <a:rPr lang="en-US" sz="2400" dirty="0" smtClean="0"/>
                        <a:t>Sum</a:t>
                      </a:r>
                      <a:endParaRPr lang="en-US" sz="2400" dirty="0"/>
                    </a:p>
                  </a:txBody>
                  <a:tcPr/>
                </a:tc>
                <a:extLst>
                  <a:ext uri="{0D108BD9-81ED-4DB2-BD59-A6C34878D82A}">
                    <a16:rowId xmlns:a16="http://schemas.microsoft.com/office/drawing/2014/main" val="10000"/>
                  </a:ext>
                </a:extLst>
              </a:tr>
              <a:tr h="476294">
                <a:tc>
                  <a:txBody>
                    <a:bodyPr/>
                    <a:lstStyle/>
                    <a:p>
                      <a:pPr algn="ctr"/>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smtClean="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1"/>
                  </a:ext>
                </a:extLst>
              </a:tr>
              <a:tr h="476294">
                <a:tc>
                  <a:txBody>
                    <a:bodyPr/>
                    <a:lstStyle/>
                    <a:p>
                      <a:pPr algn="ctr"/>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smtClean="0">
                          <a:latin typeface="Courier New" panose="02070309020205020404" pitchFamily="49" charset="0"/>
                          <a:cs typeface="Courier New" panose="02070309020205020404" pitchFamily="49" charset="0"/>
                        </a:rPr>
                        <a:t>1</a:t>
                      </a: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2"/>
                  </a:ext>
                </a:extLst>
              </a:tr>
              <a:tr h="476294">
                <a:tc>
                  <a:txBody>
                    <a:bodyPr/>
                    <a:lstStyle/>
                    <a:p>
                      <a:pPr algn="ctr"/>
                      <a:r>
                        <a:rPr lang="en-US" sz="2800" b="1" dirty="0" smtClean="0">
                          <a:latin typeface="Courier New" panose="02070309020205020404" pitchFamily="49" charset="0"/>
                          <a:cs typeface="Courier New" panose="02070309020205020404" pitchFamily="49" charset="0"/>
                        </a:rPr>
                        <a:t>1</a:t>
                      </a: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smtClean="0">
                          <a:latin typeface="Courier New" panose="02070309020205020404" pitchFamily="49" charset="0"/>
                          <a:cs typeface="Courier New" panose="02070309020205020404" pitchFamily="49" charset="0"/>
                        </a:rPr>
                        <a:t>0</a:t>
                      </a: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3"/>
                  </a:ext>
                </a:extLst>
              </a:tr>
              <a:tr h="476294">
                <a:tc>
                  <a:txBody>
                    <a:bodyPr/>
                    <a:lstStyle/>
                    <a:p>
                      <a:pPr algn="ctr"/>
                      <a:r>
                        <a:rPr lang="en-US" sz="2800" b="1" dirty="0" smtClean="0">
                          <a:latin typeface="Courier New" panose="02070309020205020404" pitchFamily="49" charset="0"/>
                          <a:cs typeface="Courier New" panose="02070309020205020404" pitchFamily="49" charset="0"/>
                        </a:rPr>
                        <a:t>1</a:t>
                      </a:r>
                      <a:endParaRPr lang="en-US" sz="2800" b="1" dirty="0">
                        <a:latin typeface="Courier New" panose="02070309020205020404" pitchFamily="49" charset="0"/>
                        <a:cs typeface="Courier New" panose="02070309020205020404" pitchFamily="49" charset="0"/>
                      </a:endParaRPr>
                    </a:p>
                  </a:txBody>
                  <a:tcPr/>
                </a:tc>
                <a:tc>
                  <a:txBody>
                    <a:bodyPr/>
                    <a:lstStyle/>
                    <a:p>
                      <a:pPr algn="ctr"/>
                      <a:r>
                        <a:rPr lang="en-US" sz="2800" b="1" dirty="0" smtClean="0">
                          <a:latin typeface="Courier New" panose="02070309020205020404" pitchFamily="49" charset="0"/>
                          <a:cs typeface="Courier New" panose="02070309020205020404" pitchFamily="49" charset="0"/>
                        </a:rPr>
                        <a:t>1</a:t>
                      </a:r>
                      <a:endParaRPr lang="en-US" sz="2800" b="1" dirty="0">
                        <a:latin typeface="Courier New" panose="02070309020205020404" pitchFamily="49" charset="0"/>
                        <a:cs typeface="Courier New" panose="02070309020205020404" pitchFamily="49" charset="0"/>
                      </a:endParaRPr>
                    </a:p>
                  </a:txBody>
                  <a:tcPr/>
                </a:tc>
                <a:tc>
                  <a:txBody>
                    <a:bodyPr/>
                    <a:lstStyle/>
                    <a:p>
                      <a:pPr algn="ctr"/>
                      <a:endParaRPr lang="en-US" sz="2800" b="1"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10004"/>
                  </a:ext>
                </a:extLst>
              </a:tr>
            </a:tbl>
          </a:graphicData>
        </a:graphic>
      </p:graphicFrame>
      <p:sp>
        <p:nvSpPr>
          <p:cNvPr id="7" name="TextBox 6"/>
          <p:cNvSpPr txBox="1"/>
          <p:nvPr/>
        </p:nvSpPr>
        <p:spPr>
          <a:xfrm>
            <a:off x="7843101" y="3799001"/>
            <a:ext cx="399468"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0</a:t>
            </a:r>
            <a:endParaRPr lang="en-US" b="1" dirty="0">
              <a:latin typeface="Courier New" panose="02070309020205020404" pitchFamily="49" charset="0"/>
              <a:cs typeface="Courier New" panose="02070309020205020404" pitchFamily="49" charset="0"/>
            </a:endParaRPr>
          </a:p>
        </p:txBody>
      </p:sp>
      <p:sp>
        <p:nvSpPr>
          <p:cNvPr id="70" name="TextBox 69"/>
          <p:cNvSpPr txBox="1"/>
          <p:nvPr/>
        </p:nvSpPr>
        <p:spPr>
          <a:xfrm>
            <a:off x="7836561" y="4314276"/>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71" name="TextBox 70"/>
          <p:cNvSpPr txBox="1"/>
          <p:nvPr/>
        </p:nvSpPr>
        <p:spPr>
          <a:xfrm>
            <a:off x="7833674" y="4833523"/>
            <a:ext cx="399468" cy="523220"/>
          </a:xfrm>
          <a:prstGeom prst="rect">
            <a:avLst/>
          </a:prstGeom>
          <a:noFill/>
        </p:spPr>
        <p:txBody>
          <a:bodyPr wrap="none" rtlCol="0">
            <a:spAutoFit/>
          </a:bodyPr>
          <a:lstStyle/>
          <a:p>
            <a:r>
              <a:rPr lang="en-US" sz="2800" b="1" dirty="0">
                <a:latin typeface="Courier New" panose="02070309020205020404" pitchFamily="49" charset="0"/>
                <a:cs typeface="Courier New" panose="02070309020205020404" pitchFamily="49" charset="0"/>
              </a:rPr>
              <a:t>1</a:t>
            </a:r>
            <a:endParaRPr lang="en-US" b="1" dirty="0">
              <a:latin typeface="Courier New" panose="02070309020205020404" pitchFamily="49" charset="0"/>
              <a:cs typeface="Courier New" panose="02070309020205020404" pitchFamily="49" charset="0"/>
            </a:endParaRPr>
          </a:p>
        </p:txBody>
      </p:sp>
      <p:sp>
        <p:nvSpPr>
          <p:cNvPr id="72" name="TextBox 71"/>
          <p:cNvSpPr txBox="1"/>
          <p:nvPr/>
        </p:nvSpPr>
        <p:spPr>
          <a:xfrm>
            <a:off x="7618871" y="5347316"/>
            <a:ext cx="614271"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10</a:t>
            </a:r>
            <a:endParaRPr lang="en-US" b="1" dirty="0">
              <a:latin typeface="Courier New" panose="02070309020205020404" pitchFamily="49" charset="0"/>
              <a:cs typeface="Courier New" panose="02070309020205020404" pitchFamily="49" charset="0"/>
            </a:endParaRPr>
          </a:p>
        </p:txBody>
      </p:sp>
      <p:sp>
        <p:nvSpPr>
          <p:cNvPr id="73" name="TextBox 72"/>
          <p:cNvSpPr txBox="1"/>
          <p:nvPr/>
        </p:nvSpPr>
        <p:spPr>
          <a:xfrm>
            <a:off x="4539624" y="5066131"/>
            <a:ext cx="614271" cy="523220"/>
          </a:xfrm>
          <a:prstGeom prst="rect">
            <a:avLst/>
          </a:prstGeom>
          <a:noFill/>
        </p:spPr>
        <p:txBody>
          <a:bodyPr wrap="none" rtlCol="0">
            <a:spAutoFit/>
          </a:bodyPr>
          <a:lstStyle/>
          <a:p>
            <a:r>
              <a:rPr lang="en-US" sz="2800" b="1" dirty="0" smtClean="0">
                <a:latin typeface="Courier New" panose="02070309020205020404" pitchFamily="49" charset="0"/>
                <a:cs typeface="Courier New" panose="02070309020205020404" pitchFamily="49" charset="0"/>
              </a:rPr>
              <a:t>11</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19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70"/>
                                        </p:tgtEl>
                                        <p:attrNameLst>
                                          <p:attrName>style.visibility</p:attrName>
                                        </p:attrNameLst>
                                      </p:cBhvr>
                                      <p:to>
                                        <p:strVal val="visible"/>
                                      </p:to>
                                    </p:set>
                                    <p:animEffect transition="in" filter="barn(outVertical)">
                                      <p:cBhvr>
                                        <p:cTn id="12" dur="500"/>
                                        <p:tgtEl>
                                          <p:spTgt spid="7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71">
                                            <p:txEl>
                                              <p:pRg st="0" end="0"/>
                                            </p:txEl>
                                          </p:spTgt>
                                        </p:tgtEl>
                                        <p:attrNameLst>
                                          <p:attrName>style.visibility</p:attrName>
                                        </p:attrNameLst>
                                      </p:cBhvr>
                                      <p:to>
                                        <p:strVal val="visible"/>
                                      </p:to>
                                    </p:set>
                                    <p:animEffect transition="in" filter="barn(outVertical)">
                                      <p:cBhvr>
                                        <p:cTn id="17" dur="500"/>
                                        <p:tgtEl>
                                          <p:spTgt spid="7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37" fill="hold" grpId="0" nodeType="clickEffect">
                                  <p:stCondLst>
                                    <p:cond delay="0"/>
                                  </p:stCondLst>
                                  <p:childTnLst>
                                    <p:set>
                                      <p:cBhvr>
                                        <p:cTn id="21" dur="1" fill="hold">
                                          <p:stCondLst>
                                            <p:cond delay="0"/>
                                          </p:stCondLst>
                                        </p:cTn>
                                        <p:tgtEl>
                                          <p:spTgt spid="72"/>
                                        </p:tgtEl>
                                        <p:attrNameLst>
                                          <p:attrName>style.visibility</p:attrName>
                                        </p:attrNameLst>
                                      </p:cBhvr>
                                      <p:to>
                                        <p:strVal val="visible"/>
                                      </p:to>
                                    </p:set>
                                    <p:animEffect transition="in" filter="barn(outVertical)">
                                      <p:cBhvr>
                                        <p:cTn id="22" dur="500"/>
                                        <p:tgtEl>
                                          <p:spTgt spid="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4" end="4"/>
                                            </p:txEl>
                                          </p:spTgt>
                                        </p:tgtEl>
                                        <p:attrNameLst>
                                          <p:attrName>style.visibility</p:attrName>
                                        </p:attrNameLst>
                                      </p:cBhvr>
                                      <p:to>
                                        <p:strVal val="visible"/>
                                      </p:to>
                                    </p:set>
                                    <p:animEffect transition="in" filter="wipe(left)">
                                      <p:cBhvr>
                                        <p:cTn id="27" dur="500"/>
                                        <p:tgtEl>
                                          <p:spTgt spid="1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barn(outVertical)">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uiExpand="1" build="p"/>
      <p:bldP spid="7" grpId="0"/>
      <p:bldP spid="70" grpId="0"/>
      <p:bldP spid="72" grpId="0"/>
      <p:bldP spid="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Example: Addition of Unsigned Bit Patterns</a:t>
            </a:r>
            <a:endParaRPr lang="en-US" dirty="0"/>
          </a:p>
        </p:txBody>
      </p:sp>
      <p:sp>
        <p:nvSpPr>
          <p:cNvPr id="10" name="Content Placeholder 9"/>
          <p:cNvSpPr>
            <a:spLocks noGrp="1"/>
          </p:cNvSpPr>
          <p:nvPr>
            <p:ph idx="1"/>
          </p:nvPr>
        </p:nvSpPr>
        <p:spPr/>
        <p:txBody>
          <a:bodyPr/>
          <a:lstStyle/>
          <a:p>
            <a:r>
              <a:rPr lang="en-US" dirty="0" smtClean="0"/>
              <a:t>Let’s do an example with </a:t>
            </a:r>
            <a:r>
              <a:rPr lang="en-US" b="1" dirty="0" smtClean="0">
                <a:solidFill>
                  <a:srgbClr val="00B050"/>
                </a:solidFill>
              </a:rPr>
              <a:t>5-bit unsigned</a:t>
            </a:r>
          </a:p>
          <a:p>
            <a:pPr marL="0" indent="0">
              <a:buNone/>
              <a:tabLst>
                <a:tab pos="2743200" algn="l"/>
              </a:tabLst>
            </a:pPr>
            <a:endParaRPr lang="en-US" dirty="0" smtClean="0">
              <a:solidFill>
                <a:schemeClr val="tx1"/>
              </a:solidFill>
            </a:endParaRPr>
          </a:p>
          <a:p>
            <a:pPr marL="0" indent="0">
              <a:spcBef>
                <a:spcPts val="200"/>
              </a:spcBef>
              <a:buNone/>
              <a:tabLst>
                <a:tab pos="2743200" algn="l"/>
              </a:tabLst>
            </a:pPr>
            <a:r>
              <a:rPr lang="en-US" dirty="0" smtClean="0">
                <a:solidFill>
                  <a:schemeClr val="tx1"/>
                </a:solidFill>
              </a:rPr>
              <a:t>	     </a:t>
            </a:r>
            <a:r>
              <a:rPr lang="en-US" sz="3200" b="1" dirty="0" smtClean="0">
                <a:solidFill>
                  <a:schemeClr val="tx1"/>
                </a:solidFill>
                <a:latin typeface="Courier New" panose="02070309020205020404" pitchFamily="49" charset="0"/>
                <a:cs typeface="Courier New" panose="02070309020205020404" pitchFamily="49" charset="0"/>
              </a:rPr>
              <a:t>01110 </a:t>
            </a:r>
            <a:r>
              <a:rPr lang="en-US" dirty="0" smtClean="0">
                <a:solidFill>
                  <a:schemeClr val="tx1"/>
                </a:solidFill>
                <a:cs typeface="Courier New" panose="02070309020205020404" pitchFamily="49" charset="0"/>
              </a:rPr>
              <a:t>(14)</a:t>
            </a:r>
          </a:p>
          <a:p>
            <a:pPr marL="0" indent="0">
              <a:spcBef>
                <a:spcPts val="200"/>
              </a:spcBef>
              <a:buNone/>
              <a:tabLst>
                <a:tab pos="2743200" algn="l"/>
              </a:tabLst>
            </a:pPr>
            <a:r>
              <a:rPr lang="en-US" sz="3200" b="1" dirty="0" smtClean="0">
                <a:solidFill>
                  <a:schemeClr val="tx1"/>
                </a:solidFill>
                <a:latin typeface="Courier New" panose="02070309020205020404" pitchFamily="49" charset="0"/>
                <a:cs typeface="Courier New" panose="02070309020205020404" pitchFamily="49" charset="0"/>
              </a:rPr>
              <a:t>	+ 00100 </a:t>
            </a:r>
            <a:r>
              <a:rPr lang="en-US" dirty="0" smtClean="0">
                <a:solidFill>
                  <a:schemeClr val="tx1"/>
                </a:solidFill>
                <a:cs typeface="Courier New" panose="02070309020205020404" pitchFamily="49" charset="0"/>
              </a:rPr>
              <a:t>(4)</a:t>
            </a:r>
          </a:p>
          <a:p>
            <a:pPr marL="0" indent="0">
              <a:spcBef>
                <a:spcPts val="200"/>
              </a:spcBef>
              <a:buNone/>
              <a:tabLst>
                <a:tab pos="2743200" algn="l"/>
              </a:tabLst>
            </a:pPr>
            <a:endParaRPr lang="en-US" b="1" dirty="0" smtClean="0">
              <a:solidFill>
                <a:schemeClr val="tx1"/>
              </a:solidFill>
              <a:latin typeface="Courier New" panose="02070309020205020404" pitchFamily="49" charset="0"/>
              <a:cs typeface="Courier New" panose="02070309020205020404" pitchFamily="49" charset="0"/>
            </a:endParaRPr>
          </a:p>
          <a:p>
            <a:r>
              <a:rPr lang="en-US" dirty="0" smtClean="0"/>
              <a:t>Good, we got the right answer!</a:t>
            </a:r>
            <a:endParaRPr lang="en-US" dirty="0"/>
          </a:p>
        </p:txBody>
      </p:sp>
      <p:sp>
        <p:nvSpPr>
          <p:cNvPr id="4" name="Date Placeholder 3"/>
          <p:cNvSpPr>
            <a:spLocks noGrp="1"/>
          </p:cNvSpPr>
          <p:nvPr>
            <p:ph type="dt" sz="half" idx="10"/>
          </p:nvPr>
        </p:nvSpPr>
        <p:spPr/>
        <p:txBody>
          <a:bodyPr/>
          <a:lstStyle/>
          <a:p>
            <a:r>
              <a:rPr lang="en-US" smtClean="0"/>
              <a:t>ECE 120: Introduction to Computing</a:t>
            </a:r>
            <a:endParaRPr lang="en-US" dirty="0"/>
          </a:p>
        </p:txBody>
      </p:sp>
      <p:sp>
        <p:nvSpPr>
          <p:cNvPr id="24" name="Slide Number Placeholder 23"/>
          <p:cNvSpPr>
            <a:spLocks noGrp="1"/>
          </p:cNvSpPr>
          <p:nvPr>
            <p:ph type="sldNum" sz="quarter" idx="12"/>
          </p:nvPr>
        </p:nvSpPr>
        <p:spPr/>
        <p:txBody>
          <a:bodyPr/>
          <a:lstStyle/>
          <a:p>
            <a:r>
              <a:rPr lang="en-US" smtClean="0"/>
              <a:t>slide </a:t>
            </a:r>
            <a:fld id="{949970F0-D61B-4214-A65D-FD869E0D8E7F}" type="slidenum">
              <a:rPr lang="en-US" smtClean="0"/>
              <a:pPr/>
              <a:t>9</a:t>
            </a:fld>
            <a:endParaRPr lang="en-US" dirty="0"/>
          </a:p>
        </p:txBody>
      </p:sp>
      <p:cxnSp>
        <p:nvCxnSpPr>
          <p:cNvPr id="12" name="Straight Connector 11"/>
          <p:cNvCxnSpPr/>
          <p:nvPr/>
        </p:nvCxnSpPr>
        <p:spPr>
          <a:xfrm>
            <a:off x="3304409" y="3601039"/>
            <a:ext cx="1838226"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714886" y="3582185"/>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sp>
        <p:nvSpPr>
          <p:cNvPr id="21" name="TextBox 20"/>
          <p:cNvSpPr txBox="1"/>
          <p:nvPr/>
        </p:nvSpPr>
        <p:spPr>
          <a:xfrm>
            <a:off x="4473635" y="3582185"/>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5" name="TextBox 24"/>
          <p:cNvSpPr txBox="1"/>
          <p:nvPr/>
        </p:nvSpPr>
        <p:spPr>
          <a:xfrm>
            <a:off x="3735864" y="3582184"/>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grpSp>
        <p:nvGrpSpPr>
          <p:cNvPr id="14" name="Group 13"/>
          <p:cNvGrpSpPr/>
          <p:nvPr/>
        </p:nvGrpSpPr>
        <p:grpSpPr>
          <a:xfrm>
            <a:off x="3988904" y="2150882"/>
            <a:ext cx="670597" cy="2016076"/>
            <a:chOff x="3988904" y="2150882"/>
            <a:chExt cx="670597" cy="2016076"/>
          </a:xfrm>
        </p:grpSpPr>
        <p:sp>
          <p:nvSpPr>
            <p:cNvPr id="22" name="TextBox 21"/>
            <p:cNvSpPr txBox="1"/>
            <p:nvPr/>
          </p:nvSpPr>
          <p:spPr>
            <a:xfrm>
              <a:off x="3988904" y="2150882"/>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6" name="TextBox 25"/>
            <p:cNvSpPr txBox="1"/>
            <p:nvPr/>
          </p:nvSpPr>
          <p:spPr>
            <a:xfrm>
              <a:off x="4227973" y="3582183"/>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grpSp>
        <p:nvGrpSpPr>
          <p:cNvPr id="15" name="Group 14"/>
          <p:cNvGrpSpPr/>
          <p:nvPr/>
        </p:nvGrpSpPr>
        <p:grpSpPr>
          <a:xfrm>
            <a:off x="3726437" y="2150881"/>
            <a:ext cx="685996" cy="2016075"/>
            <a:chOff x="3726437" y="2150881"/>
            <a:chExt cx="685996" cy="2016075"/>
          </a:xfrm>
        </p:grpSpPr>
        <p:sp>
          <p:nvSpPr>
            <p:cNvPr id="23" name="TextBox 22"/>
            <p:cNvSpPr txBox="1"/>
            <p:nvPr/>
          </p:nvSpPr>
          <p:spPr>
            <a:xfrm>
              <a:off x="3726437" y="21508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1</a:t>
              </a:r>
              <a:endParaRPr lang="en-US" sz="2000" b="1" dirty="0">
                <a:latin typeface="Courier New" panose="02070309020205020404" pitchFamily="49" charset="0"/>
                <a:cs typeface="Courier New" panose="02070309020205020404" pitchFamily="49" charset="0"/>
              </a:endParaRPr>
            </a:p>
          </p:txBody>
        </p:sp>
        <p:sp>
          <p:nvSpPr>
            <p:cNvPr id="27" name="TextBox 26"/>
            <p:cNvSpPr txBox="1"/>
            <p:nvPr/>
          </p:nvSpPr>
          <p:spPr>
            <a:xfrm>
              <a:off x="3980905" y="3582181"/>
              <a:ext cx="431528" cy="584775"/>
            </a:xfrm>
            <a:prstGeom prst="rect">
              <a:avLst/>
            </a:prstGeom>
            <a:noFill/>
          </p:spPr>
          <p:txBody>
            <a:bodyPr wrap="none" rtlCol="0">
              <a:spAutoFit/>
            </a:bodyPr>
            <a:lstStyle/>
            <a:p>
              <a:r>
                <a:rPr lang="en-US" sz="3200" b="1" dirty="0" smtClean="0">
                  <a:latin typeface="Courier New" panose="02070309020205020404" pitchFamily="49" charset="0"/>
                  <a:cs typeface="Courier New" panose="02070309020205020404" pitchFamily="49" charset="0"/>
                </a:rPr>
                <a:t>0</a:t>
              </a:r>
              <a:endParaRPr lang="en-US" sz="2000" b="1" dirty="0">
                <a:latin typeface="Courier New" panose="02070309020205020404" pitchFamily="49" charset="0"/>
                <a:cs typeface="Courier New" panose="02070309020205020404" pitchFamily="49" charset="0"/>
              </a:endParaRPr>
            </a:p>
          </p:txBody>
        </p:sp>
      </p:grpSp>
      <p:sp>
        <p:nvSpPr>
          <p:cNvPr id="29" name="TextBox 28"/>
          <p:cNvSpPr txBox="1"/>
          <p:nvPr/>
        </p:nvSpPr>
        <p:spPr>
          <a:xfrm>
            <a:off x="5197190" y="3572758"/>
            <a:ext cx="884583" cy="523220"/>
          </a:xfrm>
          <a:prstGeom prst="rect">
            <a:avLst/>
          </a:prstGeom>
          <a:noFill/>
        </p:spPr>
        <p:txBody>
          <a:bodyPr wrap="square" rtlCol="0">
            <a:spAutoFit/>
          </a:bodyPr>
          <a:lstStyle/>
          <a:p>
            <a:r>
              <a:rPr lang="en-US" sz="2800" dirty="0" smtClean="0"/>
              <a:t>(18)</a:t>
            </a:r>
            <a:endParaRPr lang="en-US" dirty="0"/>
          </a:p>
        </p:txBody>
      </p:sp>
      <p:sp>
        <p:nvSpPr>
          <p:cNvPr id="28" name="Footer Placeholder 4"/>
          <p:cNvSpPr>
            <a:spLocks noGrp="1"/>
          </p:cNvSpPr>
          <p:nvPr>
            <p:ph type="ftr" sz="quarter" idx="11"/>
          </p:nvPr>
        </p:nvSpPr>
        <p:spPr>
          <a:xfrm>
            <a:off x="3686185" y="6459785"/>
            <a:ext cx="4702442" cy="365125"/>
          </a:xfrm>
        </p:spPr>
        <p:txBody>
          <a:bodyPr/>
          <a:lstStyle/>
          <a:p>
            <a:r>
              <a:rPr lang="en-US" dirty="0" smtClean="0"/>
              <a:t>© 2016 Steven S. </a:t>
            </a:r>
            <a:r>
              <a:rPr lang="en-US" dirty="0" err="1" smtClean="0"/>
              <a:t>Lumetta</a:t>
            </a:r>
            <a:r>
              <a:rPr lang="en-US" dirty="0" smtClean="0"/>
              <a:t>.  All rights reserved.</a:t>
            </a:r>
            <a:endParaRPr lang="en-US" dirty="0"/>
          </a:p>
        </p:txBody>
      </p:sp>
    </p:spTree>
    <p:extLst>
      <p:ext uri="{BB962C8B-B14F-4D97-AF65-F5344CB8AC3E}">
        <p14:creationId xmlns:p14="http://schemas.microsoft.com/office/powerpoint/2010/main" val="1163142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wipe(down)">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down)">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wipe(left)">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wipe(left)">
                                      <p:cBhvr>
                                        <p:cTn id="37" dur="500"/>
                                        <p:tgtEl>
                                          <p:spTgt spid="1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0" grpId="0"/>
      <p:bldP spid="21" grpId="0"/>
      <p:bldP spid="25" grpId="0"/>
      <p:bldP spid="29" grpId="0"/>
    </p:bldLst>
  </p:timing>
</p:sld>
</file>

<file path=ppt/theme/theme1.xml><?xml version="1.0" encoding="utf-8"?>
<a:theme xmlns:a="http://schemas.openxmlformats.org/drawingml/2006/main" name="Retrospect">
  <a:themeElements>
    <a:clrScheme name="120 theme">
      <a:dk1>
        <a:srgbClr val="000000"/>
      </a:dk1>
      <a:lt1>
        <a:srgbClr val="DCF3FD"/>
      </a:lt1>
      <a:dk2>
        <a:srgbClr val="000000"/>
      </a:dk2>
      <a:lt2>
        <a:srgbClr val="DCF3FD"/>
      </a:lt2>
      <a:accent1>
        <a:srgbClr val="0070C0"/>
      </a:accent1>
      <a:accent2>
        <a:srgbClr val="DCF3FD"/>
      </a:accent2>
      <a:accent3>
        <a:srgbClr val="37A76F"/>
      </a:accent3>
      <a:accent4>
        <a:srgbClr val="44C1A3"/>
      </a:accent4>
      <a:accent5>
        <a:srgbClr val="4EB3CF"/>
      </a:accent5>
      <a:accent6>
        <a:srgbClr val="51C3F9"/>
      </a:accent6>
      <a:hlink>
        <a:srgbClr val="37A76F"/>
      </a:hlink>
      <a:folHlink>
        <a:srgbClr val="37A76F"/>
      </a:folHlink>
    </a:clrScheme>
    <a:fontScheme name="Century Schoolbook">
      <a:majorFont>
        <a:latin typeface="Century Schoolbook" panose="02040604050505020304"/>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panose="02040604050505020304"/>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1886</TotalTime>
  <Words>2657</Words>
  <Application>Microsoft Office PowerPoint</Application>
  <PresentationFormat>Widescreen</PresentationFormat>
  <Paragraphs>554</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Century Schoolbook</vt:lpstr>
      <vt:lpstr>Courier New</vt:lpstr>
      <vt:lpstr>Retrospect</vt:lpstr>
      <vt:lpstr>University of Illinois at Urbana-Champaign Dept. of Electrical and Computer Engineering  ECE 120: Introduction to Computing</vt:lpstr>
      <vt:lpstr>What About Negative Numbers? </vt:lpstr>
      <vt:lpstr>One Option: The Signed-Magnitude Representation </vt:lpstr>
      <vt:lpstr>What Happened to the Last Bit Pattern?</vt:lpstr>
      <vt:lpstr>Signed-Magnitude Has Two Patterns for Zero </vt:lpstr>
      <vt:lpstr>How Do We Choose Among Representations?</vt:lpstr>
      <vt:lpstr>Representations Can be Chosen to Share Hardware</vt:lpstr>
      <vt:lpstr>Add Unsigned Bit Patterns Using Base 2 Addition</vt:lpstr>
      <vt:lpstr>Example: Addition of Unsigned Bit Patterns</vt:lpstr>
      <vt:lpstr>Overflow Can Occur with Unsigned Addition</vt:lpstr>
      <vt:lpstr>Example: Overflow of Unsigned Bit Patterns</vt:lpstr>
      <vt:lpstr>Unsigned Addition is Modular Arithmetic</vt:lpstr>
      <vt:lpstr>Unsigned Addition is Always Correct Mod 2N</vt:lpstr>
      <vt:lpstr>Modular Arithmetic Key to Good Integer Representations</vt:lpstr>
      <vt:lpstr>Modular Arithmetic on the Number Line</vt:lpstr>
      <vt:lpstr>University of Illinois at Urbana-Champaign Dept. of Electrical and Computer Engineering  ECE 120: Introduction to Computing</vt:lpstr>
      <vt:lpstr>Strategy: Use Common Hardware for Two Representations</vt:lpstr>
      <vt:lpstr>Graphical Illustration of Modular Arithmetic</vt:lpstr>
      <vt:lpstr>Representations Must be Unambiguous</vt:lpstr>
      <vt:lpstr>We Can Choose Any Meaning for a Bit Pattern</vt:lpstr>
      <vt:lpstr>That’s One Way to Define 2’s Complement</vt:lpstr>
      <vt:lpstr>2’s Complement Can Also be Derived Algebraically</vt:lpstr>
      <vt:lpstr>Properties Needed for Negative Number Bit Patterns</vt:lpstr>
      <vt:lpstr>Do Algebra to Define Negative Patterns</vt:lpstr>
      <vt:lpstr>Final Answer: -K is Represented by 2N – K</vt:lpstr>
      <vt:lpstr>Negating Twice Gives an Identity Operation</vt:lpstr>
      <vt:lpstr>Is There an Easy Way to Find -K?</vt:lpstr>
      <vt:lpstr>2’s Complement is 1’s Complement Plus One!</vt:lpstr>
      <vt:lpstr>Distinguish 2’s Complement from Negation</vt:lpstr>
      <vt:lpstr>Example: Negating a Number in 2’s Complement</vt:lpstr>
      <vt:lpstr>2’s Complement Conversion Can Be Same as Unsigned</vt:lpstr>
      <vt:lpstr>Use Two Negations to Convert Negative Numbers</vt:lpstr>
      <vt:lpstr>Alternate Method for Calculating 2’s Complement Values</vt:lpstr>
      <vt:lpstr>What about the Last Bit Pattern?</vt:lpstr>
      <vt:lpstr>Extend Unsigned Bit Patterns by …</vt:lpstr>
      <vt:lpstr>What about 2’s Complement?</vt:lpstr>
      <vt:lpstr>Extend 2’s Complement Bit Patterns by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dc:creator>
  <cp:lastModifiedBy>Volodymyr Kindratenko</cp:lastModifiedBy>
  <cp:revision>190</cp:revision>
  <cp:lastPrinted>2017-01-25T14:45:16Z</cp:lastPrinted>
  <dcterms:created xsi:type="dcterms:W3CDTF">2015-04-21T10:43:03Z</dcterms:created>
  <dcterms:modified xsi:type="dcterms:W3CDTF">2018-08-30T12:41:19Z</dcterms:modified>
</cp:coreProperties>
</file>