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7"/>
  </p:notesMasterIdLst>
  <p:sldIdLst>
    <p:sldId id="256" r:id="rId2"/>
    <p:sldId id="330" r:id="rId3"/>
    <p:sldId id="331" r:id="rId4"/>
    <p:sldId id="329" r:id="rId5"/>
    <p:sldId id="332" r:id="rId6"/>
    <p:sldId id="334" r:id="rId7"/>
    <p:sldId id="335" r:id="rId8"/>
    <p:sldId id="336" r:id="rId9"/>
    <p:sldId id="337" r:id="rId10"/>
    <p:sldId id="338" r:id="rId11"/>
    <p:sldId id="339" r:id="rId12"/>
    <p:sldId id="340" r:id="rId13"/>
    <p:sldId id="342" r:id="rId14"/>
    <p:sldId id="341" r:id="rId15"/>
    <p:sldId id="344" r:id="rId16"/>
    <p:sldId id="343"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2D050"/>
    <a:srgbClr val="FFFF00"/>
    <a:srgbClr val="CCCCFF"/>
    <a:srgbClr val="D09E00"/>
    <a:srgbClr val="777777"/>
    <a:srgbClr val="B2B2B2"/>
    <a:srgbClr val="FFCC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7"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7FEB2-7CC4-407B-823B-93A197C339A3}" type="datetimeFigureOut">
              <a:rPr lang="en-US" smtClean="0"/>
              <a:t>8/31/2018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3542920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fill in the table,</a:t>
            </a:r>
            <a:r>
              <a:rPr lang="en-US" baseline="0" dirty="0" smtClean="0"/>
              <a:t> top to bottom.  Mention that we use the algebraic notation for multiplication for AND.  The drawing is an “AND gate,” which we use to compose functions and design hardware.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361342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fill in the table,</a:t>
            </a:r>
            <a:r>
              <a:rPr lang="en-US" baseline="0" dirty="0" smtClean="0"/>
              <a:t> top to bottom.  Mention that we use the algebraic notation for addition for OR.  The drawing is an “OR gate.”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135563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fill in the table,</a:t>
            </a:r>
            <a:r>
              <a:rPr lang="en-US" baseline="0" dirty="0" smtClean="0"/>
              <a:t> top to bottom.  The drawing is an inverter, or a “NOT gate.”  The bubble signifies the complement: without the bubble, it’s just a buffer (to amplify the signal / improve speed).</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341732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fill in the table,</a:t>
            </a:r>
            <a:r>
              <a:rPr lang="en-US" baseline="0" dirty="0" smtClean="0"/>
              <a:t> top to bottom.  The drawing is an “XOR gate.”  The inputs may or may not cross the first line and reach the second (they’ll see both variants—it doesn’t matter).</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129229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fill in the table.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214077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Bitwise</a:t>
            </a:r>
            <a:r>
              <a:rPr lang="en-US" baseline="0" dirty="0" smtClean="0"/>
              <a:t> operations are common in instruction set architectures, and students will make use of them in their first assembly programming assignments near the end of the course.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159502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2824284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253920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that the students understand the general strategy of trying to solve small N and then generalizing the approach and/or using induction to solve the </a:t>
            </a:r>
            <a:r>
              <a:rPr lang="en-US" baseline="0" smtClean="0"/>
              <a:t>general problem.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186234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2673743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60892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980091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3623854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guarantee that my colleagues won’t assign infinite homework.  But don’t stress.  First, if the homework is infinite, the curve will be gentle.  And, second, many of them will actually use</a:t>
            </a:r>
            <a:r>
              <a:rPr lang="en-US" baseline="0" dirty="0" smtClean="0"/>
              <a:t> a curve!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26254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should only believe claims after they’ve been proven.  Or, like Fermat, they can prove the theorem themselves and then check whether the professor got it right.  They should know what “by construction” means for proofs.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4156203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should be able to give the answer before it is revealed (ask them).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4093395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they remember and understand</a:t>
            </a:r>
            <a:r>
              <a:rPr lang="en-US" baseline="0" dirty="0" smtClean="0"/>
              <a:t> proof by induction.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3053896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1285973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2204047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answer the question.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23908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336714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12743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3924363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770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point out to students that we have active research programs in many areas that they can explore later.</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981235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a:t>
            </a:r>
            <a:r>
              <a:rPr lang="en-US" baseline="0" dirty="0" smtClean="0"/>
              <a:t> guide the process.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23344287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184039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bits and the addition are IDENTICAL.  Only</a:t>
            </a:r>
            <a:r>
              <a:rPr lang="en-US" baseline="0" dirty="0" smtClean="0"/>
              <a:t> we “know” whether we should interpret the bits as unsigned or 2’s complement.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10337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195924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both cases to make sure that</a:t>
            </a:r>
            <a:r>
              <a:rPr lang="en-US" baseline="0" dirty="0" smtClean="0"/>
              <a:t> students understand why they imply overflow.  The harder part is showing the other direction: that overflow implies one of these two cases.  That proof again is left to them (and is in the notes).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108839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Engineers hate words!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170178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245844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the difference between OR and “or.”  For example, if a</a:t>
            </a:r>
            <a:r>
              <a:rPr lang="en-US" baseline="0" dirty="0" smtClean="0"/>
              <a:t> student came to my house, and I asked, “Would you like coffee, tea, milk, or orange juice?”  I would consider it rude for the student to say, “Yes, all of them!”  People sometimes say that English uses an exclusive or (exactly one of the answers), but XOR is not the same as English “or,” either (except for 2 inputs).  The point: don’t try to apply English meanings. </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423582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2’s Complement Overflow and</a:t>
            </a:r>
            <a:br>
              <a:rPr lang="en-US" sz="2800" dirty="0" smtClean="0">
                <a:solidFill>
                  <a:srgbClr val="0070C0"/>
                </a:solidFill>
              </a:rPr>
            </a:br>
            <a:r>
              <a:rPr lang="en-US" sz="2800" dirty="0" smtClean="0">
                <a:solidFill>
                  <a:srgbClr val="0070C0"/>
                </a:solidFill>
              </a:rPr>
              <a:t>Boolean Logic</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Truth Table Fully Defines a Boolean Function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The drawing to the right is </a:t>
            </a:r>
            <a:br>
              <a:rPr lang="en-US" dirty="0" smtClean="0"/>
            </a:br>
            <a:r>
              <a:rPr lang="en-US" dirty="0" smtClean="0"/>
              <a:t>a </a:t>
            </a:r>
            <a:r>
              <a:rPr lang="en-US" b="1" dirty="0" smtClean="0">
                <a:solidFill>
                  <a:srgbClr val="0070C0"/>
                </a:solidFill>
              </a:rPr>
              <a:t>truth table</a:t>
            </a:r>
            <a:r>
              <a:rPr lang="en-US" dirty="0" smtClean="0"/>
              <a:t>.</a:t>
            </a:r>
          </a:p>
          <a:p>
            <a:r>
              <a:rPr lang="en-US" dirty="0" smtClean="0"/>
              <a:t>A truth table allows us to</a:t>
            </a:r>
          </a:p>
          <a:p>
            <a:pPr lvl="1"/>
            <a:r>
              <a:rPr lang="en-US" dirty="0" smtClean="0"/>
              <a:t>define a Boolean function </a:t>
            </a:r>
            <a:r>
              <a:rPr lang="en-US" b="1" dirty="0" smtClean="0">
                <a:solidFill>
                  <a:srgbClr val="00B050"/>
                </a:solidFill>
              </a:rPr>
              <a:t>C</a:t>
            </a:r>
          </a:p>
          <a:p>
            <a:pPr lvl="1"/>
            <a:r>
              <a:rPr lang="en-US" dirty="0"/>
              <a:t>b</a:t>
            </a:r>
            <a:r>
              <a:rPr lang="en-US" dirty="0" smtClean="0"/>
              <a:t>y listing the output value </a:t>
            </a:r>
          </a:p>
          <a:p>
            <a:pPr lvl="1"/>
            <a:r>
              <a:rPr lang="en-US" dirty="0" smtClean="0"/>
              <a:t>for all combinations of inputs</a:t>
            </a:r>
            <a:br>
              <a:rPr lang="en-US" dirty="0" smtClean="0"/>
            </a:br>
            <a:r>
              <a:rPr lang="en-US" dirty="0" smtClean="0"/>
              <a:t>(here </a:t>
            </a:r>
            <a:r>
              <a:rPr lang="en-US" b="1" dirty="0" smtClean="0">
                <a:solidFill>
                  <a:srgbClr val="00B050"/>
                </a:solidFill>
              </a:rPr>
              <a:t>A</a:t>
            </a:r>
            <a:r>
              <a:rPr lang="en-US" dirty="0" smtClean="0"/>
              <a:t> and </a:t>
            </a:r>
            <a:r>
              <a:rPr lang="en-US" b="1" dirty="0" smtClean="0">
                <a:solidFill>
                  <a:srgbClr val="00B050"/>
                </a:solidFill>
              </a:rPr>
              <a:t>B</a:t>
            </a:r>
            <a:r>
              <a:rPr lang="en-US" dirty="0" smtClean="0"/>
              <a:t>, in base 2 order).</a:t>
            </a:r>
          </a:p>
          <a:p>
            <a:r>
              <a:rPr lang="en-US" dirty="0" smtClean="0"/>
              <a:t>Let’s write truth tables for our</a:t>
            </a:r>
            <a:br>
              <a:rPr lang="en-US" dirty="0" smtClean="0"/>
            </a:br>
            <a:r>
              <a:rPr lang="en-US" dirty="0" smtClean="0"/>
              <a:t>four Boolean functions.</a:t>
            </a:r>
            <a:endParaRPr lang="en-US" b="1" baseline="-25000"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92480445"/>
              </p:ext>
            </p:extLst>
          </p:nvPr>
        </p:nvGraphicFramePr>
        <p:xfrm>
          <a:off x="6433089" y="2091929"/>
          <a:ext cx="1955538" cy="2834640"/>
        </p:xfrm>
        <a:graphic>
          <a:graphicData uri="http://schemas.openxmlformats.org/drawingml/2006/table">
            <a:tbl>
              <a:tblPr firstRow="1" bandRow="1">
                <a:tableStyleId>{5C22544A-7EE6-4342-B048-85BDC9FD1C3A}</a:tableStyleId>
              </a:tblPr>
              <a:tblGrid>
                <a:gridCol w="651846">
                  <a:extLst>
                    <a:ext uri="{9D8B030D-6E8A-4147-A177-3AD203B41FA5}">
                      <a16:colId xmlns:a16="http://schemas.microsoft.com/office/drawing/2014/main" val="20000"/>
                    </a:ext>
                  </a:extLst>
                </a:gridCol>
                <a:gridCol w="651846">
                  <a:extLst>
                    <a:ext uri="{9D8B030D-6E8A-4147-A177-3AD203B41FA5}">
                      <a16:colId xmlns:a16="http://schemas.microsoft.com/office/drawing/2014/main" val="20001"/>
                    </a:ext>
                  </a:extLst>
                </a:gridCol>
                <a:gridCol w="651846">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2073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The ALL Function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Let’s start with AND.</a:t>
            </a:r>
          </a:p>
          <a:p>
            <a:r>
              <a:rPr lang="en-US" dirty="0" smtClean="0"/>
              <a:t>AND can be written in</a:t>
            </a:r>
            <a:br>
              <a:rPr lang="en-US" dirty="0" smtClean="0"/>
            </a:br>
            <a:r>
              <a:rPr lang="en-US" dirty="0" smtClean="0"/>
              <a:t>several ways:</a:t>
            </a:r>
          </a:p>
          <a:p>
            <a:pPr lvl="1"/>
            <a:r>
              <a:rPr lang="en-US" b="1" dirty="0" smtClean="0">
                <a:solidFill>
                  <a:srgbClr val="00B050"/>
                </a:solidFill>
              </a:rPr>
              <a:t>AB</a:t>
            </a:r>
          </a:p>
          <a:p>
            <a:pPr lvl="1"/>
            <a:r>
              <a:rPr lang="en-US" b="1" dirty="0" smtClean="0">
                <a:solidFill>
                  <a:srgbClr val="00B050"/>
                </a:solidFill>
              </a:rPr>
              <a:t>A·B</a:t>
            </a:r>
          </a:p>
          <a:p>
            <a:pPr lvl="1"/>
            <a:r>
              <a:rPr lang="en-US" b="1" dirty="0" smtClean="0">
                <a:solidFill>
                  <a:srgbClr val="00B050"/>
                </a:solidFill>
              </a:rPr>
              <a:t>A×B</a:t>
            </a:r>
          </a:p>
          <a:p>
            <a:pPr lvl="1"/>
            <a:r>
              <a:rPr lang="en-US" b="1" dirty="0" smtClean="0">
                <a:solidFill>
                  <a:srgbClr val="00B050"/>
                </a:solidFill>
              </a:rPr>
              <a:t>A</a:t>
            </a:r>
            <a:r>
              <a:rPr lang="en-US" b="1" dirty="0">
                <a:solidFill>
                  <a:srgbClr val="00B050"/>
                </a:solidFill>
                <a:sym typeface="Symbol" panose="05050102010706020507" pitchFamily="18" charset="2"/>
              </a:rPr>
              <a:t>^</a:t>
            </a:r>
            <a:r>
              <a:rPr lang="en-US" b="1" dirty="0" smtClean="0">
                <a:solidFill>
                  <a:srgbClr val="00B050"/>
                </a:solidFill>
                <a:sym typeface="Symbol" panose="05050102010706020507" pitchFamily="18" charset="2"/>
              </a:rPr>
              <a:t>B </a:t>
            </a:r>
            <a:r>
              <a:rPr lang="en-US" dirty="0" smtClean="0">
                <a:sym typeface="Symbol" panose="05050102010706020507" pitchFamily="18" charset="2"/>
              </a:rPr>
              <a:t>(math. conjunction)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75710022"/>
              </p:ext>
            </p:extLst>
          </p:nvPr>
        </p:nvGraphicFramePr>
        <p:xfrm>
          <a:off x="5112108" y="1630017"/>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r>
                        <a:rPr lang="en-US" sz="2800" baseline="0" dirty="0" smtClean="0">
                          <a:solidFill>
                            <a:schemeClr val="tx1"/>
                          </a:solidFill>
                        </a:rPr>
                        <a:t> AND 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7125439" y="2141111"/>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125439" y="2723435"/>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7134866" y="3315089"/>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11" name="TextBox 10"/>
          <p:cNvSpPr txBox="1"/>
          <p:nvPr/>
        </p:nvSpPr>
        <p:spPr>
          <a:xfrm>
            <a:off x="7134866" y="3889309"/>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31" name="Group 30"/>
          <p:cNvGrpSpPr/>
          <p:nvPr/>
        </p:nvGrpSpPr>
        <p:grpSpPr>
          <a:xfrm>
            <a:off x="5629886" y="4693888"/>
            <a:ext cx="2240963" cy="785764"/>
            <a:chOff x="1269412" y="3915013"/>
            <a:chExt cx="2240963" cy="785764"/>
          </a:xfrm>
        </p:grpSpPr>
        <p:sp>
          <p:nvSpPr>
            <p:cNvPr id="13" name="AutoShape 68"/>
            <p:cNvSpPr>
              <a:spLocks noChangeAspect="1" noChangeArrowheads="1"/>
            </p:cNvSpPr>
            <p:nvPr/>
          </p:nvSpPr>
          <p:spPr bwMode="auto">
            <a:xfrm>
              <a:off x="1968904" y="4059453"/>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14" name="Straight Connector 13"/>
            <p:cNvCxnSpPr/>
            <p:nvPr/>
          </p:nvCxnSpPr>
          <p:spPr>
            <a:xfrm flipH="1">
              <a:off x="1633520" y="415458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1633520" y="447868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659467" y="433532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9412" y="391501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25" name="TextBox 24"/>
            <p:cNvSpPr txBox="1"/>
            <p:nvPr/>
          </p:nvSpPr>
          <p:spPr>
            <a:xfrm>
              <a:off x="1269412" y="4239112"/>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26" name="TextBox 25"/>
            <p:cNvSpPr txBox="1"/>
            <p:nvPr/>
          </p:nvSpPr>
          <p:spPr>
            <a:xfrm>
              <a:off x="2880074" y="4088176"/>
              <a:ext cx="630301"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AB</a:t>
              </a:r>
              <a:endParaRPr lang="en-US" sz="1600" b="1" dirty="0">
                <a:latin typeface="Arial" panose="020B0604020202020204" pitchFamily="34" charset="0"/>
                <a:cs typeface="Arial" panose="020B0604020202020204" pitchFamily="34" charset="0"/>
              </a:endParaRPr>
            </a:p>
          </p:txBody>
        </p:sp>
      </p:grpSp>
      <p:grpSp>
        <p:nvGrpSpPr>
          <p:cNvPr id="37" name="Group 36"/>
          <p:cNvGrpSpPr/>
          <p:nvPr/>
        </p:nvGrpSpPr>
        <p:grpSpPr>
          <a:xfrm>
            <a:off x="1808174" y="3035062"/>
            <a:ext cx="2104073" cy="954107"/>
            <a:chOff x="1808174" y="3510550"/>
            <a:chExt cx="2104073" cy="954107"/>
          </a:xfrm>
        </p:grpSpPr>
        <p:sp>
          <p:nvSpPr>
            <p:cNvPr id="32" name="TextBox 31"/>
            <p:cNvSpPr txBox="1"/>
            <p:nvPr/>
          </p:nvSpPr>
          <p:spPr>
            <a:xfrm>
              <a:off x="1856941" y="3510550"/>
              <a:ext cx="2055306" cy="954107"/>
            </a:xfrm>
            <a:prstGeom prst="rect">
              <a:avLst/>
            </a:prstGeom>
            <a:noFill/>
          </p:spPr>
          <p:txBody>
            <a:bodyPr wrap="none" rtlCol="0">
              <a:spAutoFit/>
            </a:bodyPr>
            <a:lstStyle/>
            <a:p>
              <a:r>
                <a:rPr lang="en-US" sz="2800" b="1" dirty="0" smtClean="0">
                  <a:solidFill>
                    <a:srgbClr val="0070C0"/>
                  </a:solidFill>
                  <a:latin typeface="Arial" panose="020B0604020202020204" pitchFamily="34" charset="0"/>
                  <a:cs typeface="Arial" panose="020B0604020202020204" pitchFamily="34" charset="0"/>
                </a:rPr>
                <a:t>We usually</a:t>
              </a:r>
              <a:br>
                <a:rPr lang="en-US" sz="2800" b="1" dirty="0" smtClean="0">
                  <a:solidFill>
                    <a:srgbClr val="0070C0"/>
                  </a:solidFill>
                  <a:latin typeface="Arial" panose="020B0604020202020204" pitchFamily="34" charset="0"/>
                  <a:cs typeface="Arial" panose="020B0604020202020204" pitchFamily="34" charset="0"/>
                </a:rPr>
              </a:br>
              <a:r>
                <a:rPr lang="en-US" sz="2800" b="1" dirty="0" smtClean="0">
                  <a:solidFill>
                    <a:srgbClr val="0070C0"/>
                  </a:solidFill>
                  <a:latin typeface="Arial" panose="020B0604020202020204" pitchFamily="34" charset="0"/>
                  <a:cs typeface="Arial" panose="020B0604020202020204" pitchFamily="34" charset="0"/>
                </a:rPr>
                <a:t>use these.</a:t>
              </a:r>
              <a:endParaRPr lang="en-US" sz="2800" b="1" dirty="0">
                <a:solidFill>
                  <a:srgbClr val="0070C0"/>
                </a:solidFill>
                <a:latin typeface="Arial" panose="020B0604020202020204" pitchFamily="34" charset="0"/>
                <a:cs typeface="Arial" panose="020B0604020202020204" pitchFamily="34" charset="0"/>
              </a:endParaRPr>
            </a:p>
          </p:txBody>
        </p:sp>
        <p:cxnSp>
          <p:nvCxnSpPr>
            <p:cNvPr id="34" name="Straight Connector 33"/>
            <p:cNvCxnSpPr/>
            <p:nvPr/>
          </p:nvCxnSpPr>
          <p:spPr>
            <a:xfrm>
              <a:off x="1808174" y="3510550"/>
              <a:ext cx="0" cy="86637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708264" y="4926347"/>
            <a:ext cx="2940228" cy="954107"/>
          </a:xfrm>
          <a:prstGeom prst="rect">
            <a:avLst/>
          </a:prstGeom>
          <a:noFill/>
        </p:spPr>
        <p:txBody>
          <a:bodyPr wrap="none" rtlCol="0">
            <a:spAutoFit/>
          </a:bodyPr>
          <a:lstStyle/>
          <a:p>
            <a:pPr algn="r"/>
            <a:r>
              <a:rPr lang="en-US" sz="2800" b="1" dirty="0" smtClean="0">
                <a:solidFill>
                  <a:srgbClr val="0070C0"/>
                </a:solidFill>
                <a:latin typeface="Arial" panose="020B0604020202020204" pitchFamily="34" charset="0"/>
                <a:cs typeface="Arial" panose="020B0604020202020204" pitchFamily="34" charset="0"/>
              </a:rPr>
              <a:t>Note flat input,</a:t>
            </a:r>
            <a:br>
              <a:rPr lang="en-US" sz="2800" b="1" dirty="0" smtClean="0">
                <a:solidFill>
                  <a:srgbClr val="0070C0"/>
                </a:solidFill>
                <a:latin typeface="Arial" panose="020B0604020202020204" pitchFamily="34" charset="0"/>
                <a:cs typeface="Arial" panose="020B0604020202020204" pitchFamily="34" charset="0"/>
              </a:rPr>
            </a:br>
            <a:r>
              <a:rPr lang="en-US" sz="2800" b="1" dirty="0" smtClean="0">
                <a:solidFill>
                  <a:srgbClr val="0070C0"/>
                </a:solidFill>
                <a:latin typeface="Arial" panose="020B0604020202020204" pitchFamily="34" charset="0"/>
                <a:cs typeface="Arial" panose="020B0604020202020204" pitchFamily="34" charset="0"/>
              </a:rPr>
              <a:t>rounded output.</a:t>
            </a:r>
            <a:endParaRPr lang="en-US"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37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xEl>
                                              <p:pRg st="1" end="1"/>
                                            </p:txEl>
                                          </p:spTgt>
                                        </p:tgtEl>
                                        <p:attrNameLst>
                                          <p:attrName>style.visibility</p:attrName>
                                        </p:attrNameLst>
                                      </p:cBhvr>
                                      <p:to>
                                        <p:strVal val="visible"/>
                                      </p:to>
                                    </p:set>
                                    <p:animEffect transition="in" filter="wipe(left)">
                                      <p:cBhvr>
                                        <p:cTn id="31" dur="500"/>
                                        <p:tgtEl>
                                          <p:spTgt spid="18">
                                            <p:txEl>
                                              <p:pRg st="1" end="1"/>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xEl>
                                              <p:pRg st="2" end="2"/>
                                            </p:txEl>
                                          </p:spTgt>
                                        </p:tgtEl>
                                        <p:attrNameLst>
                                          <p:attrName>style.visibility</p:attrName>
                                        </p:attrNameLst>
                                      </p:cBhvr>
                                      <p:to>
                                        <p:strVal val="visible"/>
                                      </p:to>
                                    </p:set>
                                    <p:animEffect transition="in" filter="wipe(left)">
                                      <p:cBhvr>
                                        <p:cTn id="35" dur="1000"/>
                                        <p:tgtEl>
                                          <p:spTgt spid="18">
                                            <p:txEl>
                                              <p:pRg st="2" end="2"/>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
                                            <p:txEl>
                                              <p:pRg st="3" end="3"/>
                                            </p:txEl>
                                          </p:spTgt>
                                        </p:tgtEl>
                                        <p:attrNameLst>
                                          <p:attrName>style.visibility</p:attrName>
                                        </p:attrNameLst>
                                      </p:cBhvr>
                                      <p:to>
                                        <p:strVal val="visible"/>
                                      </p:to>
                                    </p:set>
                                    <p:animEffect transition="in" filter="wipe(left)">
                                      <p:cBhvr>
                                        <p:cTn id="39" dur="1000"/>
                                        <p:tgtEl>
                                          <p:spTgt spid="18">
                                            <p:txEl>
                                              <p:pRg st="3" end="3"/>
                                            </p:txEl>
                                          </p:spTgt>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8">
                                            <p:txEl>
                                              <p:pRg st="4" end="4"/>
                                            </p:txEl>
                                          </p:spTgt>
                                        </p:tgtEl>
                                        <p:attrNameLst>
                                          <p:attrName>style.visibility</p:attrName>
                                        </p:attrNameLst>
                                      </p:cBhvr>
                                      <p:to>
                                        <p:strVal val="visible"/>
                                      </p:to>
                                    </p:set>
                                    <p:animEffect transition="in" filter="wipe(left)">
                                      <p:cBhvr>
                                        <p:cTn id="43" dur="1000"/>
                                        <p:tgtEl>
                                          <p:spTgt spid="18">
                                            <p:txEl>
                                              <p:pRg st="4" end="4"/>
                                            </p:txEl>
                                          </p:spTgt>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8">
                                            <p:txEl>
                                              <p:pRg st="5" end="5"/>
                                            </p:txEl>
                                          </p:spTgt>
                                        </p:tgtEl>
                                        <p:attrNameLst>
                                          <p:attrName>style.visibility</p:attrName>
                                        </p:attrNameLst>
                                      </p:cBhvr>
                                      <p:to>
                                        <p:strVal val="visible"/>
                                      </p:to>
                                    </p:set>
                                    <p:animEffect transition="in" filter="wipe(left)">
                                      <p:cBhvr>
                                        <p:cTn id="47" dur="1000"/>
                                        <p:tgtEl>
                                          <p:spTgt spid="18">
                                            <p:txEl>
                                              <p:pRg st="5" end="5"/>
                                            </p:txEl>
                                          </p:spTgt>
                                        </p:tgtEl>
                                      </p:cBhvr>
                                    </p:animEffect>
                                  </p:childTnLst>
                                </p:cTn>
                              </p:par>
                            </p:childTnLst>
                          </p:cTn>
                        </p:par>
                        <p:par>
                          <p:cTn id="48" fill="hold">
                            <p:stCondLst>
                              <p:cond delay="4500"/>
                            </p:stCondLst>
                            <p:childTnLst>
                              <p:par>
                                <p:cTn id="49" presetID="42"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1000"/>
                                        <p:tgtEl>
                                          <p:spTgt spid="37"/>
                                        </p:tgtEl>
                                      </p:cBhvr>
                                    </p:animEffect>
                                    <p:anim calcmode="lin" valueType="num">
                                      <p:cBhvr>
                                        <p:cTn id="52" dur="1000" fill="hold"/>
                                        <p:tgtEl>
                                          <p:spTgt spid="37"/>
                                        </p:tgtEl>
                                        <p:attrNameLst>
                                          <p:attrName>ppt_x</p:attrName>
                                        </p:attrNameLst>
                                      </p:cBhvr>
                                      <p:tavLst>
                                        <p:tav tm="0">
                                          <p:val>
                                            <p:strVal val="#ppt_x"/>
                                          </p:val>
                                        </p:tav>
                                        <p:tav tm="100000">
                                          <p:val>
                                            <p:strVal val="#ppt_x"/>
                                          </p:val>
                                        </p:tav>
                                      </p:tavLst>
                                    </p:anim>
                                    <p:anim calcmode="lin" valueType="num">
                                      <p:cBhvr>
                                        <p:cTn id="5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0-#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8" grpId="0"/>
      <p:bldP spid="9" grpId="0"/>
      <p:bldP spid="10" grpId="0"/>
      <p:bldP spid="11"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 The ANY Function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And now OR.</a:t>
            </a:r>
          </a:p>
          <a:p>
            <a:r>
              <a:rPr lang="en-US" dirty="0" smtClean="0"/>
              <a:t>OR can also be written</a:t>
            </a:r>
            <a:br>
              <a:rPr lang="en-US" dirty="0" smtClean="0"/>
            </a:br>
            <a:r>
              <a:rPr lang="en-US" dirty="0" smtClean="0"/>
              <a:t>in</a:t>
            </a:r>
            <a:r>
              <a:rPr lang="en-US" dirty="0"/>
              <a:t> </a:t>
            </a:r>
            <a:r>
              <a:rPr lang="en-US" dirty="0" smtClean="0"/>
              <a:t>other ways:</a:t>
            </a:r>
          </a:p>
          <a:p>
            <a:pPr lvl="1"/>
            <a:r>
              <a:rPr lang="en-US" b="1" dirty="0" smtClean="0">
                <a:solidFill>
                  <a:srgbClr val="00B050"/>
                </a:solidFill>
              </a:rPr>
              <a:t>A + B</a:t>
            </a:r>
          </a:p>
          <a:p>
            <a:pPr lvl="1"/>
            <a:endParaRPr lang="en-US" b="1" dirty="0" smtClean="0">
              <a:solidFill>
                <a:srgbClr val="00B050"/>
              </a:solidFill>
            </a:endParaRPr>
          </a:p>
          <a:p>
            <a:pPr lvl="1"/>
            <a:r>
              <a:rPr lang="en-US" b="1" dirty="0" smtClean="0">
                <a:solidFill>
                  <a:srgbClr val="00B050"/>
                </a:solidFill>
              </a:rPr>
              <a:t>A</a:t>
            </a:r>
            <a:r>
              <a:rPr lang="en-US" b="1" dirty="0" smtClean="0">
                <a:solidFill>
                  <a:srgbClr val="00B050"/>
                </a:solidFill>
                <a:sym typeface="Symbol" panose="05050102010706020507" pitchFamily="18" charset="2"/>
              </a:rPr>
              <a:t>B </a:t>
            </a:r>
            <a:r>
              <a:rPr lang="en-US" dirty="0" smtClean="0">
                <a:sym typeface="Symbol" panose="05050102010706020507" pitchFamily="18" charset="2"/>
              </a:rPr>
              <a:t>(math. disjunction)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59894022"/>
              </p:ext>
            </p:extLst>
          </p:nvPr>
        </p:nvGraphicFramePr>
        <p:xfrm>
          <a:off x="5112108" y="1630017"/>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r>
                        <a:rPr lang="en-US" sz="2800" baseline="0" dirty="0" smtClean="0">
                          <a:solidFill>
                            <a:schemeClr val="tx1"/>
                          </a:solidFill>
                        </a:rPr>
                        <a:t> OR 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7125439" y="2141111"/>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125439" y="2723435"/>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7134866" y="3315089"/>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11" name="TextBox 10"/>
          <p:cNvSpPr txBox="1"/>
          <p:nvPr/>
        </p:nvSpPr>
        <p:spPr>
          <a:xfrm>
            <a:off x="7134866" y="3889309"/>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37" name="Group 36"/>
          <p:cNvGrpSpPr/>
          <p:nvPr/>
        </p:nvGrpSpPr>
        <p:grpSpPr>
          <a:xfrm>
            <a:off x="2034418" y="3035062"/>
            <a:ext cx="2431150" cy="954107"/>
            <a:chOff x="1808174" y="3510550"/>
            <a:chExt cx="2431150" cy="954107"/>
          </a:xfrm>
        </p:grpSpPr>
        <p:sp>
          <p:nvSpPr>
            <p:cNvPr id="32" name="TextBox 31"/>
            <p:cNvSpPr txBox="1"/>
            <p:nvPr/>
          </p:nvSpPr>
          <p:spPr>
            <a:xfrm>
              <a:off x="1856941" y="3510550"/>
              <a:ext cx="2382383" cy="954107"/>
            </a:xfrm>
            <a:prstGeom prst="rect">
              <a:avLst/>
            </a:prstGeom>
            <a:noFill/>
          </p:spPr>
          <p:txBody>
            <a:bodyPr wrap="none" rtlCol="0">
              <a:spAutoFit/>
            </a:bodyPr>
            <a:lstStyle/>
            <a:p>
              <a:r>
                <a:rPr lang="en-US" sz="2800" b="1" dirty="0" smtClean="0">
                  <a:solidFill>
                    <a:srgbClr val="0070C0"/>
                  </a:solidFill>
                  <a:latin typeface="Arial" panose="020B0604020202020204" pitchFamily="34" charset="0"/>
                  <a:cs typeface="Arial" panose="020B0604020202020204" pitchFamily="34" charset="0"/>
                </a:rPr>
                <a:t>We usually</a:t>
              </a:r>
              <a:br>
                <a:rPr lang="en-US" sz="2800" b="1" dirty="0" smtClean="0">
                  <a:solidFill>
                    <a:srgbClr val="0070C0"/>
                  </a:solidFill>
                  <a:latin typeface="Arial" panose="020B0604020202020204" pitchFamily="34" charset="0"/>
                  <a:cs typeface="Arial" panose="020B0604020202020204" pitchFamily="34" charset="0"/>
                </a:rPr>
              </a:br>
              <a:r>
                <a:rPr lang="en-US" sz="2800" b="1" dirty="0" smtClean="0">
                  <a:solidFill>
                    <a:srgbClr val="0070C0"/>
                  </a:solidFill>
                  <a:latin typeface="Arial" panose="020B0604020202020204" pitchFamily="34" charset="0"/>
                  <a:cs typeface="Arial" panose="020B0604020202020204" pitchFamily="34" charset="0"/>
                </a:rPr>
                <a:t>use this one.</a:t>
              </a:r>
              <a:endParaRPr lang="en-US" sz="2800" b="1" dirty="0">
                <a:solidFill>
                  <a:srgbClr val="0070C0"/>
                </a:solidFill>
                <a:latin typeface="Arial" panose="020B0604020202020204" pitchFamily="34" charset="0"/>
                <a:cs typeface="Arial" panose="020B0604020202020204" pitchFamily="34" charset="0"/>
              </a:endParaRPr>
            </a:p>
          </p:txBody>
        </p:sp>
        <p:cxnSp>
          <p:nvCxnSpPr>
            <p:cNvPr id="34" name="Straight Connector 33"/>
            <p:cNvCxnSpPr/>
            <p:nvPr/>
          </p:nvCxnSpPr>
          <p:spPr>
            <a:xfrm>
              <a:off x="1808174" y="3510550"/>
              <a:ext cx="0" cy="86637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929204" y="4926347"/>
            <a:ext cx="3719288" cy="954107"/>
          </a:xfrm>
          <a:prstGeom prst="rect">
            <a:avLst/>
          </a:prstGeom>
          <a:noFill/>
        </p:spPr>
        <p:txBody>
          <a:bodyPr wrap="none" rtlCol="0">
            <a:spAutoFit/>
          </a:bodyPr>
          <a:lstStyle/>
          <a:p>
            <a:pPr algn="r"/>
            <a:r>
              <a:rPr lang="en-US" sz="2800" b="1" dirty="0" smtClean="0">
                <a:solidFill>
                  <a:srgbClr val="0070C0"/>
                </a:solidFill>
                <a:latin typeface="Arial" panose="020B0604020202020204" pitchFamily="34" charset="0"/>
                <a:cs typeface="Arial" panose="020B0604020202020204" pitchFamily="34" charset="0"/>
              </a:rPr>
              <a:t>Note rounded input,</a:t>
            </a:r>
            <a:br>
              <a:rPr lang="en-US" sz="2800" b="1" dirty="0" smtClean="0">
                <a:solidFill>
                  <a:srgbClr val="0070C0"/>
                </a:solidFill>
                <a:latin typeface="Arial" panose="020B0604020202020204" pitchFamily="34" charset="0"/>
                <a:cs typeface="Arial" panose="020B0604020202020204" pitchFamily="34" charset="0"/>
              </a:rPr>
            </a:br>
            <a:r>
              <a:rPr lang="en-US" sz="2800" b="1" dirty="0" smtClean="0">
                <a:solidFill>
                  <a:srgbClr val="0070C0"/>
                </a:solidFill>
                <a:latin typeface="Arial" panose="020B0604020202020204" pitchFamily="34" charset="0"/>
                <a:cs typeface="Arial" panose="020B0604020202020204" pitchFamily="34" charset="0"/>
              </a:rPr>
              <a:t>pointed output.</a:t>
            </a:r>
            <a:endParaRPr lang="en-US" sz="2800" b="1" dirty="0">
              <a:solidFill>
                <a:srgbClr val="0070C0"/>
              </a:solidFill>
              <a:latin typeface="Arial" panose="020B0604020202020204" pitchFamily="34" charset="0"/>
              <a:cs typeface="Arial" panose="020B0604020202020204" pitchFamily="34" charset="0"/>
            </a:endParaRPr>
          </a:p>
        </p:txBody>
      </p:sp>
      <p:grpSp>
        <p:nvGrpSpPr>
          <p:cNvPr id="39" name="Group 38"/>
          <p:cNvGrpSpPr/>
          <p:nvPr/>
        </p:nvGrpSpPr>
        <p:grpSpPr>
          <a:xfrm>
            <a:off x="5629111" y="4693888"/>
            <a:ext cx="2420499" cy="785764"/>
            <a:chOff x="5751031" y="4693888"/>
            <a:chExt cx="2420499" cy="785764"/>
          </a:xfrm>
        </p:grpSpPr>
        <p:grpSp>
          <p:nvGrpSpPr>
            <p:cNvPr id="31" name="Group 30"/>
            <p:cNvGrpSpPr/>
            <p:nvPr/>
          </p:nvGrpSpPr>
          <p:grpSpPr>
            <a:xfrm>
              <a:off x="5751031" y="4693888"/>
              <a:ext cx="2420499" cy="785764"/>
              <a:chOff x="1269412" y="3915013"/>
              <a:chExt cx="2420499" cy="785764"/>
            </a:xfrm>
          </p:grpSpPr>
          <p:cxnSp>
            <p:nvCxnSpPr>
              <p:cNvPr id="14" name="Straight Connector 13"/>
              <p:cNvCxnSpPr/>
              <p:nvPr/>
            </p:nvCxnSpPr>
            <p:spPr>
              <a:xfrm flipH="1">
                <a:off x="1633520" y="4154588"/>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633520" y="4478687"/>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643820" y="4320083"/>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9412" y="391501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25" name="TextBox 24"/>
              <p:cNvSpPr txBox="1"/>
              <p:nvPr/>
            </p:nvSpPr>
            <p:spPr>
              <a:xfrm>
                <a:off x="1269412" y="4239112"/>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26" name="TextBox 25"/>
              <p:cNvSpPr txBox="1"/>
              <p:nvPr/>
            </p:nvSpPr>
            <p:spPr>
              <a:xfrm>
                <a:off x="2880074" y="4088176"/>
                <a:ext cx="80983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A+B</a:t>
                </a:r>
                <a:endParaRPr lang="en-US" sz="1600" b="1" dirty="0">
                  <a:latin typeface="Arial" panose="020B0604020202020204" pitchFamily="34" charset="0"/>
                  <a:cs typeface="Arial" panose="020B0604020202020204" pitchFamily="34" charset="0"/>
                </a:endParaRPr>
              </a:p>
            </p:txBody>
          </p:sp>
        </p:grpSp>
        <p:grpSp>
          <p:nvGrpSpPr>
            <p:cNvPr id="27" name="Group 6"/>
            <p:cNvGrpSpPr>
              <a:grpSpLocks noChangeAspect="1"/>
            </p:cNvGrpSpPr>
            <p:nvPr/>
          </p:nvGrpSpPr>
          <p:grpSpPr bwMode="auto">
            <a:xfrm>
              <a:off x="6441516" y="4838328"/>
              <a:ext cx="693350" cy="521208"/>
              <a:chOff x="1646" y="3176"/>
              <a:chExt cx="290" cy="218"/>
            </a:xfrm>
          </p:grpSpPr>
          <p:sp>
            <p:nvSpPr>
              <p:cNvPr id="28" name="Arc 7"/>
              <p:cNvSpPr>
                <a:spLocks/>
              </p:cNvSpPr>
              <p:nvPr/>
            </p:nvSpPr>
            <p:spPr bwMode="auto">
              <a:xfrm flipV="1">
                <a:off x="1646" y="3176"/>
                <a:ext cx="36" cy="21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 name="Group 8"/>
              <p:cNvGrpSpPr>
                <a:grpSpLocks/>
              </p:cNvGrpSpPr>
              <p:nvPr/>
            </p:nvGrpSpPr>
            <p:grpSpPr bwMode="auto">
              <a:xfrm>
                <a:off x="1646" y="3176"/>
                <a:ext cx="290" cy="217"/>
                <a:chOff x="1646" y="3212"/>
                <a:chExt cx="290" cy="181"/>
              </a:xfrm>
            </p:grpSpPr>
            <p:sp>
              <p:nvSpPr>
                <p:cNvPr id="30" name="Arc 9"/>
                <p:cNvSpPr>
                  <a:spLocks/>
                </p:cNvSpPr>
                <p:nvPr/>
              </p:nvSpPr>
              <p:spPr bwMode="auto">
                <a:xfrm flipV="1">
                  <a:off x="1646" y="3248"/>
                  <a:ext cx="290" cy="145"/>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rc 10"/>
                <p:cNvSpPr>
                  <a:spLocks/>
                </p:cNvSpPr>
                <p:nvPr/>
              </p:nvSpPr>
              <p:spPr bwMode="auto">
                <a:xfrm>
                  <a:off x="1646" y="3212"/>
                  <a:ext cx="290" cy="145"/>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166760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xEl>
                                              <p:pRg st="1" end="1"/>
                                            </p:txEl>
                                          </p:spTgt>
                                        </p:tgtEl>
                                        <p:attrNameLst>
                                          <p:attrName>style.visibility</p:attrName>
                                        </p:attrNameLst>
                                      </p:cBhvr>
                                      <p:to>
                                        <p:strVal val="visible"/>
                                      </p:to>
                                    </p:set>
                                    <p:animEffect transition="in" filter="wipe(left)">
                                      <p:cBhvr>
                                        <p:cTn id="31" dur="500"/>
                                        <p:tgtEl>
                                          <p:spTgt spid="18">
                                            <p:txEl>
                                              <p:pRg st="1" end="1"/>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xEl>
                                              <p:pRg st="2" end="2"/>
                                            </p:txEl>
                                          </p:spTgt>
                                        </p:tgtEl>
                                        <p:attrNameLst>
                                          <p:attrName>style.visibility</p:attrName>
                                        </p:attrNameLst>
                                      </p:cBhvr>
                                      <p:to>
                                        <p:strVal val="visible"/>
                                      </p:to>
                                    </p:set>
                                    <p:animEffect transition="in" filter="wipe(left)">
                                      <p:cBhvr>
                                        <p:cTn id="35" dur="1000"/>
                                        <p:tgtEl>
                                          <p:spTgt spid="18">
                                            <p:txEl>
                                              <p:pRg st="2" end="2"/>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
                                            <p:txEl>
                                              <p:pRg st="4" end="4"/>
                                            </p:txEl>
                                          </p:spTgt>
                                        </p:tgtEl>
                                        <p:attrNameLst>
                                          <p:attrName>style.visibility</p:attrName>
                                        </p:attrNameLst>
                                      </p:cBhvr>
                                      <p:to>
                                        <p:strVal val="visible"/>
                                      </p:to>
                                    </p:set>
                                    <p:animEffect transition="in" filter="wipe(left)">
                                      <p:cBhvr>
                                        <p:cTn id="39" dur="1000"/>
                                        <p:tgtEl>
                                          <p:spTgt spid="18">
                                            <p:txEl>
                                              <p:pRg st="4" end="4"/>
                                            </p:txEl>
                                          </p:spTgt>
                                        </p:tgtEl>
                                      </p:cBhvr>
                                    </p:animEffect>
                                  </p:childTnLst>
                                </p:cTn>
                              </p:par>
                            </p:childTnLst>
                          </p:cTn>
                        </p:par>
                        <p:par>
                          <p:cTn id="40" fill="hold">
                            <p:stCondLst>
                              <p:cond delay="2500"/>
                            </p:stCondLst>
                            <p:childTnLst>
                              <p:par>
                                <p:cTn id="41" presetID="42" presetClass="entr" presetSubtype="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500" fill="hold"/>
                                        <p:tgtEl>
                                          <p:spTgt spid="39"/>
                                        </p:tgtEl>
                                        <p:attrNameLst>
                                          <p:attrName>ppt_x</p:attrName>
                                        </p:attrNameLst>
                                      </p:cBhvr>
                                      <p:tavLst>
                                        <p:tav tm="0">
                                          <p:val>
                                            <p:strVal val="0-#ppt_w/2"/>
                                          </p:val>
                                        </p:tav>
                                        <p:tav tm="100000">
                                          <p:val>
                                            <p:strVal val="#ppt_x"/>
                                          </p:val>
                                        </p:tav>
                                      </p:tavLst>
                                    </p:anim>
                                    <p:anim calcmode="lin" valueType="num">
                                      <p:cBhvr additive="base">
                                        <p:cTn id="51" dur="500" fill="hold"/>
                                        <p:tgtEl>
                                          <p:spTgt spid="39"/>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8" grpId="0"/>
      <p:bldP spid="9" grpId="0"/>
      <p:bldP spid="10" grpId="0"/>
      <p:bldP spid="11"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 Logical Complement</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And now NOT.</a:t>
            </a:r>
          </a:p>
          <a:p>
            <a:r>
              <a:rPr lang="en-US" dirty="0" smtClean="0"/>
              <a:t>NOT can also be written</a:t>
            </a:r>
            <a:br>
              <a:rPr lang="en-US" dirty="0" smtClean="0"/>
            </a:br>
            <a:r>
              <a:rPr lang="en-US" dirty="0" smtClean="0"/>
              <a:t>in</a:t>
            </a:r>
            <a:r>
              <a:rPr lang="en-US" dirty="0"/>
              <a:t> </a:t>
            </a:r>
            <a:r>
              <a:rPr lang="en-US" dirty="0" smtClean="0"/>
              <a:t>other ways:</a:t>
            </a:r>
          </a:p>
          <a:p>
            <a:pPr lvl="1"/>
            <a:r>
              <a:rPr lang="en-US" b="1" dirty="0" smtClean="0">
                <a:solidFill>
                  <a:srgbClr val="00B050"/>
                </a:solidFill>
              </a:rPr>
              <a:t>A’</a:t>
            </a:r>
          </a:p>
          <a:p>
            <a:pPr lvl="1"/>
            <a:r>
              <a:rPr lang="en-US" b="1" dirty="0" smtClean="0">
                <a:solidFill>
                  <a:srgbClr val="00B050"/>
                </a:solidFill>
              </a:rPr>
              <a:t>A</a:t>
            </a:r>
            <a:r>
              <a:rPr lang="en-US" b="1" dirty="0" smtClean="0">
                <a:solidFill>
                  <a:srgbClr val="00B050"/>
                </a:solidFill>
                <a:sym typeface="Symbol" panose="05050102010706020507" pitchFamily="18" charset="2"/>
              </a:rPr>
              <a:t> </a:t>
            </a:r>
          </a:p>
          <a:p>
            <a:pPr lvl="1"/>
            <a:r>
              <a:rPr lang="en-US" b="1" dirty="0" smtClean="0">
                <a:solidFill>
                  <a:srgbClr val="00B050"/>
                </a:solidFill>
                <a:sym typeface="Symbol" panose="05050102010706020507" pitchFamily="18" charset="2"/>
              </a:rPr>
              <a:t> A</a:t>
            </a:r>
            <a:r>
              <a:rPr lang="en-US" dirty="0" smtClean="0">
                <a:sym typeface="Symbol" panose="05050102010706020507" pitchFamily="18" charset="2"/>
              </a:rPr>
              <a:t> (math. complement)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0223368"/>
              </p:ext>
            </p:extLst>
          </p:nvPr>
        </p:nvGraphicFramePr>
        <p:xfrm>
          <a:off x="5112108" y="1630017"/>
          <a:ext cx="2729764" cy="167640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2102176">
                  <a:extLst>
                    <a:ext uri="{9D8B030D-6E8A-4147-A177-3AD203B41FA5}">
                      <a16:colId xmlns:a16="http://schemas.microsoft.com/office/drawing/2014/main" val="20001"/>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NOT A</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8" name="TextBox 7"/>
          <p:cNvSpPr txBox="1"/>
          <p:nvPr/>
        </p:nvSpPr>
        <p:spPr>
          <a:xfrm>
            <a:off x="6552415" y="2141111"/>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6552415" y="2723435"/>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37" name="Group 36"/>
          <p:cNvGrpSpPr/>
          <p:nvPr/>
        </p:nvGrpSpPr>
        <p:grpSpPr>
          <a:xfrm>
            <a:off x="1461394" y="3035062"/>
            <a:ext cx="2104073" cy="954107"/>
            <a:chOff x="1808174" y="3510550"/>
            <a:chExt cx="2104073" cy="954107"/>
          </a:xfrm>
        </p:grpSpPr>
        <p:sp>
          <p:nvSpPr>
            <p:cNvPr id="32" name="TextBox 31"/>
            <p:cNvSpPr txBox="1"/>
            <p:nvPr/>
          </p:nvSpPr>
          <p:spPr>
            <a:xfrm>
              <a:off x="1856941" y="3510550"/>
              <a:ext cx="2055306" cy="954107"/>
            </a:xfrm>
            <a:prstGeom prst="rect">
              <a:avLst/>
            </a:prstGeom>
            <a:noFill/>
          </p:spPr>
          <p:txBody>
            <a:bodyPr wrap="none" rtlCol="0">
              <a:spAutoFit/>
            </a:bodyPr>
            <a:lstStyle/>
            <a:p>
              <a:r>
                <a:rPr lang="en-US" sz="2800" b="1" dirty="0" smtClean="0">
                  <a:solidFill>
                    <a:srgbClr val="0070C0"/>
                  </a:solidFill>
                  <a:latin typeface="Arial" panose="020B0604020202020204" pitchFamily="34" charset="0"/>
                  <a:cs typeface="Arial" panose="020B0604020202020204" pitchFamily="34" charset="0"/>
                </a:rPr>
                <a:t>We usually</a:t>
              </a:r>
              <a:br>
                <a:rPr lang="en-US" sz="2800" b="1" dirty="0" smtClean="0">
                  <a:solidFill>
                    <a:srgbClr val="0070C0"/>
                  </a:solidFill>
                  <a:latin typeface="Arial" panose="020B0604020202020204" pitchFamily="34" charset="0"/>
                  <a:cs typeface="Arial" panose="020B0604020202020204" pitchFamily="34" charset="0"/>
                </a:rPr>
              </a:br>
              <a:r>
                <a:rPr lang="en-US" sz="2800" b="1" dirty="0" smtClean="0">
                  <a:solidFill>
                    <a:srgbClr val="0070C0"/>
                  </a:solidFill>
                  <a:latin typeface="Arial" panose="020B0604020202020204" pitchFamily="34" charset="0"/>
                  <a:cs typeface="Arial" panose="020B0604020202020204" pitchFamily="34" charset="0"/>
                </a:rPr>
                <a:t>use these.</a:t>
              </a:r>
              <a:endParaRPr lang="en-US" sz="2800" b="1" dirty="0">
                <a:solidFill>
                  <a:srgbClr val="0070C0"/>
                </a:solidFill>
                <a:latin typeface="Arial" panose="020B0604020202020204" pitchFamily="34" charset="0"/>
                <a:cs typeface="Arial" panose="020B0604020202020204" pitchFamily="34" charset="0"/>
              </a:endParaRPr>
            </a:p>
          </p:txBody>
        </p:sp>
        <p:cxnSp>
          <p:nvCxnSpPr>
            <p:cNvPr id="34" name="Straight Connector 33"/>
            <p:cNvCxnSpPr/>
            <p:nvPr/>
          </p:nvCxnSpPr>
          <p:spPr>
            <a:xfrm>
              <a:off x="1808174" y="3510550"/>
              <a:ext cx="0" cy="86637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452163" y="4465677"/>
            <a:ext cx="3159839" cy="954107"/>
          </a:xfrm>
          <a:prstGeom prst="rect">
            <a:avLst/>
          </a:prstGeom>
          <a:noFill/>
        </p:spPr>
        <p:txBody>
          <a:bodyPr wrap="none" rtlCol="0">
            <a:spAutoFit/>
          </a:bodyPr>
          <a:lstStyle/>
          <a:p>
            <a:pPr algn="r"/>
            <a:r>
              <a:rPr lang="en-US" sz="2800" b="1" dirty="0" smtClean="0">
                <a:solidFill>
                  <a:srgbClr val="0070C0"/>
                </a:solidFill>
                <a:latin typeface="Arial" panose="020B0604020202020204" pitchFamily="34" charset="0"/>
                <a:cs typeface="Arial" panose="020B0604020202020204" pitchFamily="34" charset="0"/>
              </a:rPr>
              <a:t>Note triangle and</a:t>
            </a:r>
          </a:p>
          <a:p>
            <a:pPr algn="r"/>
            <a:r>
              <a:rPr lang="en-US" sz="2800" b="1" dirty="0" smtClean="0">
                <a:solidFill>
                  <a:srgbClr val="0070C0"/>
                </a:solidFill>
                <a:latin typeface="Arial" panose="020B0604020202020204" pitchFamily="34" charset="0"/>
                <a:cs typeface="Arial" panose="020B0604020202020204" pitchFamily="34" charset="0"/>
              </a:rPr>
              <a:t>inversion bubble.</a:t>
            </a:r>
            <a:endParaRPr lang="en-US" sz="2800" b="1" dirty="0">
              <a:solidFill>
                <a:srgbClr val="0070C0"/>
              </a:solidFill>
              <a:latin typeface="Arial" panose="020B0604020202020204" pitchFamily="34" charset="0"/>
              <a:cs typeface="Arial" panose="020B0604020202020204" pitchFamily="34" charset="0"/>
            </a:endParaRPr>
          </a:p>
        </p:txBody>
      </p:sp>
      <p:cxnSp>
        <p:nvCxnSpPr>
          <p:cNvPr id="6" name="Straight Connector 5"/>
          <p:cNvCxnSpPr/>
          <p:nvPr/>
        </p:nvCxnSpPr>
        <p:spPr>
          <a:xfrm>
            <a:off x="975360" y="3511296"/>
            <a:ext cx="28041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629111" y="4693888"/>
            <a:ext cx="1897526" cy="479676"/>
            <a:chOff x="5629111" y="4693888"/>
            <a:chExt cx="1897526" cy="479676"/>
          </a:xfrm>
        </p:grpSpPr>
        <p:cxnSp>
          <p:nvCxnSpPr>
            <p:cNvPr id="14" name="Straight Connector 13"/>
            <p:cNvCxnSpPr/>
            <p:nvPr/>
          </p:nvCxnSpPr>
          <p:spPr>
            <a:xfrm flipH="1">
              <a:off x="5993219" y="4933463"/>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814932" y="4943806"/>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29111" y="469388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26" name="TextBox 25"/>
            <p:cNvSpPr txBox="1"/>
            <p:nvPr/>
          </p:nvSpPr>
          <p:spPr>
            <a:xfrm>
              <a:off x="7051186" y="4711899"/>
              <a:ext cx="475451"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grpSp>
          <p:nvGrpSpPr>
            <p:cNvPr id="35" name="Group 72"/>
            <p:cNvGrpSpPr>
              <a:grpSpLocks noChangeAspect="1"/>
            </p:cNvGrpSpPr>
            <p:nvPr/>
          </p:nvGrpSpPr>
          <p:grpSpPr bwMode="auto">
            <a:xfrm>
              <a:off x="6382583" y="4768858"/>
              <a:ext cx="438456" cy="353594"/>
              <a:chOff x="848" y="1289"/>
              <a:chExt cx="186" cy="150"/>
            </a:xfrm>
          </p:grpSpPr>
          <p:sp>
            <p:nvSpPr>
              <p:cNvPr id="36" name="AutoShape 12"/>
              <p:cNvSpPr>
                <a:spLocks noChangeAspect="1" noChangeArrowheads="1"/>
              </p:cNvSpPr>
              <p:nvPr/>
            </p:nvSpPr>
            <p:spPr bwMode="auto">
              <a:xfrm rot="5400000">
                <a:off x="838" y="1299"/>
                <a:ext cx="150" cy="13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0" name="AutoShape 14"/>
              <p:cNvSpPr>
                <a:spLocks noChangeAspect="1" noChangeArrowheads="1"/>
              </p:cNvSpPr>
              <p:nvPr/>
            </p:nvSpPr>
            <p:spPr bwMode="auto">
              <a:xfrm rot="5400000">
                <a:off x="838" y="1299"/>
                <a:ext cx="150" cy="13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1" name="Oval 13"/>
              <p:cNvSpPr>
                <a:spLocks noChangeAspect="1" noChangeArrowheads="1"/>
              </p:cNvSpPr>
              <p:nvPr/>
            </p:nvSpPr>
            <p:spPr bwMode="auto">
              <a:xfrm rot="5400000">
                <a:off x="978" y="1336"/>
                <a:ext cx="56" cy="56"/>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spTree>
    <p:extLst>
      <p:ext uri="{BB962C8B-B14F-4D97-AF65-F5344CB8AC3E}">
        <p14:creationId xmlns:p14="http://schemas.microsoft.com/office/powerpoint/2010/main" val="5752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Effect transition="in" filter="wipe(left)">
                                      <p:cBhvr>
                                        <p:cTn id="19" dur="500"/>
                                        <p:tgtEl>
                                          <p:spTgt spid="18">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wipe(left)">
                                      <p:cBhvr>
                                        <p:cTn id="23" dur="1000"/>
                                        <p:tgtEl>
                                          <p:spTgt spid="18">
                                            <p:txEl>
                                              <p:pRg st="2" end="2"/>
                                            </p:txEl>
                                          </p:spTgt>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wipe(left)">
                                      <p:cBhvr>
                                        <p:cTn id="27" dur="1000"/>
                                        <p:tgtEl>
                                          <p:spTgt spid="18">
                                            <p:txEl>
                                              <p:pRg st="3" end="3"/>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8">
                                            <p:txEl>
                                              <p:pRg st="4" end="4"/>
                                            </p:txEl>
                                          </p:spTgt>
                                        </p:tgtEl>
                                        <p:attrNameLst>
                                          <p:attrName>style.visibility</p:attrName>
                                        </p:attrNameLst>
                                      </p:cBhvr>
                                      <p:to>
                                        <p:strVal val="visible"/>
                                      </p:to>
                                    </p:set>
                                    <p:animEffect transition="in" filter="wipe(left)">
                                      <p:cBhvr>
                                        <p:cTn id="34" dur="1000"/>
                                        <p:tgtEl>
                                          <p:spTgt spid="18">
                                            <p:txEl>
                                              <p:pRg st="4" end="4"/>
                                            </p:txEl>
                                          </p:spTgt>
                                        </p:tgtEl>
                                      </p:cBhvr>
                                    </p:animEffect>
                                  </p:childTnLst>
                                </p:cTn>
                              </p:par>
                            </p:childTnLst>
                          </p:cTn>
                        </p:par>
                        <p:par>
                          <p:cTn id="35" fill="hold">
                            <p:stCondLst>
                              <p:cond delay="3500"/>
                            </p:stCondLst>
                            <p:childTnLst>
                              <p:par>
                                <p:cTn id="36" presetID="42" presetClass="entr" presetSubtype="0"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8" grpId="0"/>
      <p:bldP spid="9"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XOR: The ODD Function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And, finally, XOR.</a:t>
            </a:r>
          </a:p>
          <a:p>
            <a:r>
              <a:rPr lang="en-US" dirty="0" smtClean="0"/>
              <a:t>XOR is usually written</a:t>
            </a:r>
            <a:br>
              <a:rPr lang="en-US" dirty="0" smtClean="0"/>
            </a:br>
            <a:r>
              <a:rPr lang="en-US" dirty="0" smtClean="0"/>
              <a:t>this way: </a:t>
            </a:r>
            <a:r>
              <a:rPr lang="en-US" b="1" dirty="0" smtClean="0">
                <a:solidFill>
                  <a:srgbClr val="00B050"/>
                </a:solidFill>
              </a:rPr>
              <a:t>A </a:t>
            </a:r>
            <a:r>
              <a:rPr lang="en-US" b="1" dirty="0" smtClean="0">
                <a:solidFill>
                  <a:srgbClr val="00B050"/>
                </a:solidFill>
                <a:sym typeface="Symbol" panose="05050102010706020507" pitchFamily="18" charset="2"/>
              </a:rPr>
              <a:t></a:t>
            </a:r>
            <a:r>
              <a:rPr lang="en-US" b="1" dirty="0" smtClean="0">
                <a:solidFill>
                  <a:srgbClr val="00B050"/>
                </a:solidFill>
              </a:rPr>
              <a:t> B</a:t>
            </a:r>
          </a:p>
          <a:p>
            <a:pPr marL="201168" lvl="1" indent="0">
              <a:buNone/>
            </a:pPr>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50804223"/>
              </p:ext>
            </p:extLst>
          </p:nvPr>
        </p:nvGraphicFramePr>
        <p:xfrm>
          <a:off x="5112108" y="1630017"/>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r>
                        <a:rPr lang="en-US" sz="2800" baseline="0" dirty="0" smtClean="0">
                          <a:solidFill>
                            <a:schemeClr val="tx1"/>
                          </a:solidFill>
                        </a:rPr>
                        <a:t> XOR B</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7125439" y="2141111"/>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125439" y="2723435"/>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7134866" y="3315089"/>
            <a:ext cx="650449" cy="584775"/>
          </a:xfrm>
          <a:prstGeom prst="rect">
            <a:avLst/>
          </a:prstGeom>
          <a:noFill/>
        </p:spPr>
        <p:txBody>
          <a:bodyPr wrap="square" rtlCol="0">
            <a:spAutoFit/>
          </a:bodyPr>
          <a:lstStyle/>
          <a:p>
            <a:r>
              <a:rPr lang="en-US" sz="3200" b="1"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11" name="TextBox 10"/>
          <p:cNvSpPr txBox="1"/>
          <p:nvPr/>
        </p:nvSpPr>
        <p:spPr>
          <a:xfrm>
            <a:off x="7134866" y="3889309"/>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38" name="TextBox 37"/>
          <p:cNvSpPr txBox="1"/>
          <p:nvPr/>
        </p:nvSpPr>
        <p:spPr>
          <a:xfrm>
            <a:off x="1711197" y="4926347"/>
            <a:ext cx="3937295" cy="954107"/>
          </a:xfrm>
          <a:prstGeom prst="rect">
            <a:avLst/>
          </a:prstGeom>
          <a:noFill/>
        </p:spPr>
        <p:txBody>
          <a:bodyPr wrap="none" rtlCol="0">
            <a:spAutoFit/>
          </a:bodyPr>
          <a:lstStyle/>
          <a:p>
            <a:pPr algn="r"/>
            <a:r>
              <a:rPr lang="en-US" sz="2800" b="1" dirty="0" smtClean="0">
                <a:solidFill>
                  <a:srgbClr val="0070C0"/>
                </a:solidFill>
                <a:latin typeface="Arial" panose="020B0604020202020204" pitchFamily="34" charset="0"/>
                <a:cs typeface="Arial" panose="020B0604020202020204" pitchFamily="34" charset="0"/>
              </a:rPr>
              <a:t>Note: like OR, but</a:t>
            </a:r>
          </a:p>
          <a:p>
            <a:pPr algn="r"/>
            <a:r>
              <a:rPr lang="en-US" sz="2800" b="1" dirty="0" smtClean="0">
                <a:solidFill>
                  <a:srgbClr val="0070C0"/>
                </a:solidFill>
                <a:latin typeface="Arial" panose="020B0604020202020204" pitchFamily="34" charset="0"/>
                <a:cs typeface="Arial" panose="020B0604020202020204" pitchFamily="34" charset="0"/>
              </a:rPr>
              <a:t>double line for inputs.</a:t>
            </a:r>
          </a:p>
        </p:txBody>
      </p:sp>
      <p:grpSp>
        <p:nvGrpSpPr>
          <p:cNvPr id="6" name="Group 5"/>
          <p:cNvGrpSpPr/>
          <p:nvPr/>
        </p:nvGrpSpPr>
        <p:grpSpPr>
          <a:xfrm>
            <a:off x="5629111" y="4693888"/>
            <a:ext cx="2471795" cy="785764"/>
            <a:chOff x="5629111" y="4693888"/>
            <a:chExt cx="2471795" cy="785764"/>
          </a:xfrm>
        </p:grpSpPr>
        <p:grpSp>
          <p:nvGrpSpPr>
            <p:cNvPr id="31" name="Group 30"/>
            <p:cNvGrpSpPr/>
            <p:nvPr/>
          </p:nvGrpSpPr>
          <p:grpSpPr>
            <a:xfrm>
              <a:off x="5629111" y="4693888"/>
              <a:ext cx="2471795" cy="785764"/>
              <a:chOff x="1269412" y="3915013"/>
              <a:chExt cx="2471795" cy="785764"/>
            </a:xfrm>
          </p:grpSpPr>
          <p:cxnSp>
            <p:nvCxnSpPr>
              <p:cNvPr id="14" name="Straight Connector 13"/>
              <p:cNvCxnSpPr/>
              <p:nvPr/>
            </p:nvCxnSpPr>
            <p:spPr>
              <a:xfrm flipH="1">
                <a:off x="1633520" y="4154588"/>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633520" y="4478687"/>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643820" y="4320083"/>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69412" y="391501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25" name="TextBox 24"/>
              <p:cNvSpPr txBox="1"/>
              <p:nvPr/>
            </p:nvSpPr>
            <p:spPr>
              <a:xfrm>
                <a:off x="1269412" y="4239112"/>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26" name="TextBox 25"/>
              <p:cNvSpPr txBox="1"/>
              <p:nvPr/>
            </p:nvSpPr>
            <p:spPr>
              <a:xfrm>
                <a:off x="2880074" y="4088176"/>
                <a:ext cx="86113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r>
                  <a:rPr lang="en-US" sz="2400" b="1" dirty="0" smtClean="0">
                    <a:latin typeface="Arial" panose="020B0604020202020204" pitchFamily="34" charset="0"/>
                    <a:cs typeface="Arial" panose="020B0604020202020204" pitchFamily="34" charset="0"/>
                    <a:sym typeface="Symbol" panose="05050102010706020507" pitchFamily="18" charset="2"/>
                  </a:rPr>
                  <a:t></a:t>
                </a:r>
                <a:r>
                  <a:rPr lang="en-US" sz="2400" b="1" dirty="0" smtClean="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grpSp>
        <p:grpSp>
          <p:nvGrpSpPr>
            <p:cNvPr id="27" name="Group 6"/>
            <p:cNvGrpSpPr>
              <a:grpSpLocks noChangeAspect="1"/>
            </p:cNvGrpSpPr>
            <p:nvPr/>
          </p:nvGrpSpPr>
          <p:grpSpPr bwMode="auto">
            <a:xfrm>
              <a:off x="6319596" y="4838328"/>
              <a:ext cx="693350" cy="521208"/>
              <a:chOff x="1646" y="3176"/>
              <a:chExt cx="290" cy="218"/>
            </a:xfrm>
          </p:grpSpPr>
          <p:sp>
            <p:nvSpPr>
              <p:cNvPr id="28" name="Arc 7"/>
              <p:cNvSpPr>
                <a:spLocks/>
              </p:cNvSpPr>
              <p:nvPr/>
            </p:nvSpPr>
            <p:spPr bwMode="auto">
              <a:xfrm flipV="1">
                <a:off x="1646" y="3176"/>
                <a:ext cx="36" cy="21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 name="Group 8"/>
              <p:cNvGrpSpPr>
                <a:grpSpLocks/>
              </p:cNvGrpSpPr>
              <p:nvPr/>
            </p:nvGrpSpPr>
            <p:grpSpPr bwMode="auto">
              <a:xfrm>
                <a:off x="1646" y="3176"/>
                <a:ext cx="290" cy="217"/>
                <a:chOff x="1646" y="3212"/>
                <a:chExt cx="290" cy="181"/>
              </a:xfrm>
            </p:grpSpPr>
            <p:sp>
              <p:nvSpPr>
                <p:cNvPr id="30" name="Arc 9"/>
                <p:cNvSpPr>
                  <a:spLocks/>
                </p:cNvSpPr>
                <p:nvPr/>
              </p:nvSpPr>
              <p:spPr bwMode="auto">
                <a:xfrm flipV="1">
                  <a:off x="1646" y="3248"/>
                  <a:ext cx="290" cy="145"/>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rc 10"/>
                <p:cNvSpPr>
                  <a:spLocks/>
                </p:cNvSpPr>
                <p:nvPr/>
              </p:nvSpPr>
              <p:spPr bwMode="auto">
                <a:xfrm>
                  <a:off x="1646" y="3212"/>
                  <a:ext cx="290" cy="145"/>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5" name="Arc 7"/>
            <p:cNvSpPr>
              <a:spLocks/>
            </p:cNvSpPr>
            <p:nvPr/>
          </p:nvSpPr>
          <p:spPr bwMode="auto">
            <a:xfrm flipV="1">
              <a:off x="6201226" y="4835937"/>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2431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xEl>
                                              <p:pRg st="1" end="1"/>
                                            </p:txEl>
                                          </p:spTgt>
                                        </p:tgtEl>
                                        <p:attrNameLst>
                                          <p:attrName>style.visibility</p:attrName>
                                        </p:attrNameLst>
                                      </p:cBhvr>
                                      <p:to>
                                        <p:strVal val="visible"/>
                                      </p:to>
                                    </p:set>
                                    <p:animEffect transition="in" filter="wipe(left)">
                                      <p:cBhvr>
                                        <p:cTn id="31" dur="500"/>
                                        <p:tgtEl>
                                          <p:spTgt spid="1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0-#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8" grpId="0"/>
      <p:bldP spid="9" grpId="0"/>
      <p:bldP spid="10" grpId="0"/>
      <p:bldP spid="11"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Definitions to Generalize to More than Two Operands</a:t>
            </a:r>
            <a:endParaRPr lang="en-US" dirty="0"/>
          </a:p>
        </p:txBody>
      </p:sp>
      <p:sp>
        <p:nvSpPr>
          <p:cNvPr id="9" name="Content Placeholder 8"/>
          <p:cNvSpPr>
            <a:spLocks noGrp="1"/>
          </p:cNvSpPr>
          <p:nvPr>
            <p:ph idx="1"/>
          </p:nvPr>
        </p:nvSpPr>
        <p:spPr/>
        <p:txBody>
          <a:bodyPr>
            <a:normAutofit/>
          </a:bodyPr>
          <a:lstStyle/>
          <a:p>
            <a:r>
              <a:rPr lang="en-US" dirty="0" smtClean="0"/>
              <a:t>Generalize to more</a:t>
            </a:r>
            <a:br>
              <a:rPr lang="en-US" dirty="0" smtClean="0"/>
            </a:br>
            <a:r>
              <a:rPr lang="en-US" dirty="0" smtClean="0"/>
              <a:t>operands using the</a:t>
            </a:r>
            <a:br>
              <a:rPr lang="en-US" dirty="0" smtClean="0"/>
            </a:br>
            <a:r>
              <a:rPr lang="en-US" dirty="0" smtClean="0"/>
              <a:t>definitions given:</a:t>
            </a:r>
          </a:p>
          <a:p>
            <a:pPr lvl="1">
              <a:tabLst>
                <a:tab pos="1546225" algn="l"/>
              </a:tabLst>
            </a:pPr>
            <a:r>
              <a:rPr lang="en-US" b="1" dirty="0" smtClean="0">
                <a:solidFill>
                  <a:srgbClr val="0070C0"/>
                </a:solidFill>
              </a:rPr>
              <a:t>AND:	ALL</a:t>
            </a:r>
          </a:p>
          <a:p>
            <a:pPr lvl="1">
              <a:tabLst>
                <a:tab pos="1546225" algn="l"/>
              </a:tabLst>
            </a:pPr>
            <a:r>
              <a:rPr lang="en-US" b="1" dirty="0" smtClean="0">
                <a:solidFill>
                  <a:srgbClr val="0070C0"/>
                </a:solidFill>
              </a:rPr>
              <a:t>OR:	ANY</a:t>
            </a:r>
          </a:p>
          <a:p>
            <a:pPr lvl="1">
              <a:tabLst>
                <a:tab pos="1546225" algn="l"/>
              </a:tabLst>
            </a:pPr>
            <a:r>
              <a:rPr lang="en-US" b="1" dirty="0" smtClean="0">
                <a:solidFill>
                  <a:srgbClr val="0070C0"/>
                </a:solidFill>
              </a:rPr>
              <a:t>XOR:	ODD</a:t>
            </a:r>
            <a:endParaRPr lang="en-US" b="1" dirty="0">
              <a:solidFill>
                <a:srgbClr val="0070C0"/>
              </a:solidFill>
            </a:endParaRPr>
          </a:p>
          <a:p>
            <a:r>
              <a:rPr lang="en-US" dirty="0" smtClean="0"/>
              <a:t>As an example, fill the </a:t>
            </a:r>
            <a:br>
              <a:rPr lang="en-US" dirty="0" smtClean="0"/>
            </a:br>
            <a:r>
              <a:rPr lang="en-US" dirty="0" smtClean="0"/>
              <a:t>truth table for a </a:t>
            </a:r>
            <a:br>
              <a:rPr lang="en-US" dirty="0" smtClean="0"/>
            </a:br>
            <a:r>
              <a:rPr lang="en-US" b="1" dirty="0" smtClean="0">
                <a:solidFill>
                  <a:srgbClr val="00B050"/>
                </a:solidFill>
              </a:rPr>
              <a:t>3-input XOR</a:t>
            </a:r>
            <a:r>
              <a:rPr lang="en-US" dirty="0" smtClean="0"/>
              <a:t>.</a:t>
            </a:r>
          </a:p>
        </p:txBody>
      </p:sp>
      <p:sp>
        <p:nvSpPr>
          <p:cNvPr id="4" name="Date Placeholder 3"/>
          <p:cNvSpPr>
            <a:spLocks noGrp="1"/>
          </p:cNvSpPr>
          <p:nvPr>
            <p:ph type="dt" sz="half" idx="10"/>
          </p:nvPr>
        </p:nvSpPr>
        <p:spPr/>
        <p:txBody>
          <a:bodyPr/>
          <a:lstStyle/>
          <a:p>
            <a:r>
              <a:rPr lang="en-US" dirty="0"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98375495"/>
              </p:ext>
            </p:extLst>
          </p:nvPr>
        </p:nvGraphicFramePr>
        <p:xfrm>
          <a:off x="4822467" y="1501000"/>
          <a:ext cx="3566160" cy="46634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A</a:t>
                      </a:r>
                      <a:r>
                        <a:rPr lang="en-US" sz="2800" dirty="0" smtClean="0">
                          <a:solidFill>
                            <a:schemeClr val="tx1"/>
                          </a:solidFill>
                          <a:sym typeface="Symbol" panose="05050102010706020507" pitchFamily="18" charset="2"/>
                        </a:rPr>
                        <a:t>BC</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baseline="-25000" dirty="0">
                        <a:solidFill>
                          <a:srgbClr val="00B05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7652">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3" name="TextBox 12"/>
          <p:cNvSpPr txBox="1"/>
          <p:nvPr/>
        </p:nvSpPr>
        <p:spPr>
          <a:xfrm>
            <a:off x="7371215" y="2021105"/>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sp>
        <p:nvSpPr>
          <p:cNvPr id="14" name="TextBox 13"/>
          <p:cNvSpPr txBox="1"/>
          <p:nvPr/>
        </p:nvSpPr>
        <p:spPr>
          <a:xfrm>
            <a:off x="7369932" y="2534898"/>
            <a:ext cx="650449" cy="523220"/>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1</a:t>
            </a:r>
            <a:endParaRPr lang="en-US" sz="1600" dirty="0">
              <a:latin typeface="Courier New" panose="02070309020205020404" pitchFamily="49" charset="0"/>
              <a:cs typeface="Courier New" panose="02070309020205020404" pitchFamily="49" charset="0"/>
            </a:endParaRPr>
          </a:p>
        </p:txBody>
      </p:sp>
      <p:sp>
        <p:nvSpPr>
          <p:cNvPr id="15" name="TextBox 14"/>
          <p:cNvSpPr txBox="1"/>
          <p:nvPr/>
        </p:nvSpPr>
        <p:spPr>
          <a:xfrm>
            <a:off x="7369932" y="3577751"/>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sp>
        <p:nvSpPr>
          <p:cNvPr id="16" name="TextBox 15"/>
          <p:cNvSpPr txBox="1"/>
          <p:nvPr/>
        </p:nvSpPr>
        <p:spPr>
          <a:xfrm>
            <a:off x="7369290" y="3054011"/>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sz="1600" dirty="0">
              <a:latin typeface="Courier New" panose="02070309020205020404" pitchFamily="49" charset="0"/>
              <a:cs typeface="Courier New" panose="02070309020205020404" pitchFamily="49" charset="0"/>
            </a:endParaRPr>
          </a:p>
        </p:txBody>
      </p:sp>
      <p:sp>
        <p:nvSpPr>
          <p:cNvPr id="25" name="TextBox 24"/>
          <p:cNvSpPr txBox="1"/>
          <p:nvPr/>
        </p:nvSpPr>
        <p:spPr>
          <a:xfrm>
            <a:off x="7371215" y="4095473"/>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sz="1600" dirty="0">
              <a:latin typeface="Courier New" panose="02070309020205020404" pitchFamily="49" charset="0"/>
              <a:cs typeface="Courier New" panose="02070309020205020404" pitchFamily="49" charset="0"/>
            </a:endParaRPr>
          </a:p>
        </p:txBody>
      </p:sp>
      <p:sp>
        <p:nvSpPr>
          <p:cNvPr id="26" name="TextBox 25"/>
          <p:cNvSpPr txBox="1"/>
          <p:nvPr/>
        </p:nvSpPr>
        <p:spPr>
          <a:xfrm>
            <a:off x="7369932" y="4609266"/>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sp>
        <p:nvSpPr>
          <p:cNvPr id="27" name="TextBox 26"/>
          <p:cNvSpPr txBox="1"/>
          <p:nvPr/>
        </p:nvSpPr>
        <p:spPr>
          <a:xfrm>
            <a:off x="7369932" y="5652119"/>
            <a:ext cx="650449" cy="523220"/>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1</a:t>
            </a:r>
            <a:endParaRPr lang="en-US" sz="1600" dirty="0">
              <a:latin typeface="Courier New" panose="02070309020205020404" pitchFamily="49" charset="0"/>
              <a:cs typeface="Courier New" panose="02070309020205020404" pitchFamily="49" charset="0"/>
            </a:endParaRPr>
          </a:p>
        </p:txBody>
      </p:sp>
      <p:sp>
        <p:nvSpPr>
          <p:cNvPr id="28" name="TextBox 27"/>
          <p:cNvSpPr txBox="1"/>
          <p:nvPr/>
        </p:nvSpPr>
        <p:spPr>
          <a:xfrm>
            <a:off x="7369290" y="5128379"/>
            <a:ext cx="65044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43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wipe(left)">
                                      <p:cBhvr>
                                        <p:cTn id="7" dur="500"/>
                                        <p:tgtEl>
                                          <p:spTgt spid="9">
                                            <p:txEl>
                                              <p:pRg st="4" end="4"/>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14" grpId="0"/>
      <p:bldP spid="15" grpId="0"/>
      <p:bldP spid="16" grpId="0"/>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Generalize to Sets of Bits by Pairing Bits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We can also generalize to sets of bits.</a:t>
            </a:r>
          </a:p>
          <a:p>
            <a:r>
              <a:rPr lang="en-US" dirty="0" smtClean="0"/>
              <a:t>For example, if we have two </a:t>
            </a:r>
            <a:r>
              <a:rPr lang="en-US" b="1" dirty="0" smtClean="0">
                <a:solidFill>
                  <a:srgbClr val="00B050"/>
                </a:solidFill>
              </a:rPr>
              <a:t>N</a:t>
            </a:r>
            <a:r>
              <a:rPr lang="en-US" dirty="0" smtClean="0"/>
              <a:t>-bit patterns,</a:t>
            </a:r>
          </a:p>
          <a:p>
            <a:pPr algn="ctr"/>
            <a:r>
              <a:rPr lang="en-US" b="1" dirty="0" smtClean="0">
                <a:solidFill>
                  <a:srgbClr val="00B050"/>
                </a:solidFill>
              </a:rPr>
              <a:t>A=a</a:t>
            </a:r>
            <a:r>
              <a:rPr lang="en-US" b="1" baseline="-25000" dirty="0" smtClean="0">
                <a:solidFill>
                  <a:srgbClr val="00B050"/>
                </a:solidFill>
              </a:rPr>
              <a:t>N-1</a:t>
            </a:r>
            <a:r>
              <a:rPr lang="en-US" b="1" dirty="0" smtClean="0">
                <a:solidFill>
                  <a:srgbClr val="00B050"/>
                </a:solidFill>
              </a:rPr>
              <a:t>…a</a:t>
            </a:r>
            <a:r>
              <a:rPr lang="en-US" b="1" baseline="-25000" dirty="0" smtClean="0">
                <a:solidFill>
                  <a:srgbClr val="00B050"/>
                </a:solidFill>
              </a:rPr>
              <a:t>0</a:t>
            </a:r>
            <a:r>
              <a:rPr lang="en-US" dirty="0" smtClean="0"/>
              <a:t> and </a:t>
            </a:r>
            <a:r>
              <a:rPr lang="en-US" b="1" dirty="0" smtClean="0">
                <a:solidFill>
                  <a:srgbClr val="00B050"/>
                </a:solidFill>
              </a:rPr>
              <a:t>B=b</a:t>
            </a:r>
            <a:r>
              <a:rPr lang="en-US" b="1" baseline="-25000" dirty="0" smtClean="0">
                <a:solidFill>
                  <a:srgbClr val="00B050"/>
                </a:solidFill>
              </a:rPr>
              <a:t>N-1</a:t>
            </a:r>
            <a:r>
              <a:rPr lang="en-US" b="1" dirty="0" smtClean="0">
                <a:solidFill>
                  <a:srgbClr val="00B050"/>
                </a:solidFill>
              </a:rPr>
              <a:t>…b</a:t>
            </a:r>
            <a:r>
              <a:rPr lang="en-US" b="1" baseline="-25000" dirty="0" smtClean="0">
                <a:solidFill>
                  <a:srgbClr val="00B050"/>
                </a:solidFill>
              </a:rPr>
              <a:t>0</a:t>
            </a:r>
            <a:r>
              <a:rPr lang="en-US" dirty="0" smtClean="0"/>
              <a:t>, </a:t>
            </a:r>
          </a:p>
          <a:p>
            <a:r>
              <a:rPr lang="en-US" dirty="0" smtClean="0"/>
              <a:t>we can write</a:t>
            </a:r>
            <a:endParaRPr lang="en-US" dirty="0"/>
          </a:p>
          <a:p>
            <a:pPr algn="ctr"/>
            <a:r>
              <a:rPr lang="en-US" b="1" dirty="0" smtClean="0">
                <a:solidFill>
                  <a:srgbClr val="00B050"/>
                </a:solidFill>
              </a:rPr>
              <a:t>C = A AND B</a:t>
            </a:r>
          </a:p>
          <a:p>
            <a:r>
              <a:rPr lang="en-US" dirty="0" smtClean="0"/>
              <a:t>To mean that </a:t>
            </a:r>
          </a:p>
          <a:p>
            <a:pPr algn="ctr"/>
            <a:r>
              <a:rPr lang="en-US" dirty="0"/>
              <a:t>i</a:t>
            </a:r>
            <a:r>
              <a:rPr lang="en-US" dirty="0" smtClean="0"/>
              <a:t>f </a:t>
            </a:r>
            <a:r>
              <a:rPr lang="en-US" b="1" dirty="0" smtClean="0">
                <a:solidFill>
                  <a:srgbClr val="00B050"/>
                </a:solidFill>
              </a:rPr>
              <a:t>C=c</a:t>
            </a:r>
            <a:r>
              <a:rPr lang="en-US" b="1" baseline="-25000" dirty="0" smtClean="0">
                <a:solidFill>
                  <a:srgbClr val="00B050"/>
                </a:solidFill>
              </a:rPr>
              <a:t>N-1</a:t>
            </a:r>
            <a:r>
              <a:rPr lang="en-US" b="1" dirty="0" smtClean="0">
                <a:solidFill>
                  <a:srgbClr val="00B050"/>
                </a:solidFill>
              </a:rPr>
              <a:t>…c</a:t>
            </a:r>
            <a:r>
              <a:rPr lang="en-US" b="1" baseline="-25000" dirty="0" smtClean="0">
                <a:solidFill>
                  <a:srgbClr val="00B050"/>
                </a:solidFill>
              </a:rPr>
              <a:t>0</a:t>
            </a:r>
            <a:r>
              <a:rPr lang="en-US" dirty="0" smtClean="0"/>
              <a:t>, </a:t>
            </a:r>
            <a:r>
              <a:rPr lang="en-US" b="1" dirty="0" smtClean="0">
                <a:solidFill>
                  <a:srgbClr val="00B050"/>
                </a:solidFill>
              </a:rPr>
              <a:t>c</a:t>
            </a:r>
            <a:r>
              <a:rPr lang="en-US" b="1" baseline="-25000" dirty="0" smtClean="0">
                <a:solidFill>
                  <a:srgbClr val="00B050"/>
                </a:solidFill>
              </a:rPr>
              <a:t>i</a:t>
            </a:r>
            <a:r>
              <a:rPr lang="en-US" b="1" dirty="0" smtClean="0">
                <a:solidFill>
                  <a:srgbClr val="00B050"/>
                </a:solidFill>
              </a:rPr>
              <a:t> = </a:t>
            </a:r>
            <a:r>
              <a:rPr lang="en-US" b="1" dirty="0" err="1" smtClean="0">
                <a:solidFill>
                  <a:srgbClr val="00B050"/>
                </a:solidFill>
              </a:rPr>
              <a:t>a</a:t>
            </a:r>
            <a:r>
              <a:rPr lang="en-US" b="1" baseline="-25000" dirty="0" err="1">
                <a:solidFill>
                  <a:srgbClr val="00B050"/>
                </a:solidFill>
              </a:rPr>
              <a:t>i</a:t>
            </a:r>
            <a:r>
              <a:rPr lang="en-US" b="1" dirty="0" err="1" smtClean="0">
                <a:solidFill>
                  <a:srgbClr val="00B050"/>
                </a:solidFill>
              </a:rPr>
              <a:t>b</a:t>
            </a:r>
            <a:r>
              <a:rPr lang="en-US" b="1" baseline="-25000" dirty="0" err="1" smtClean="0">
                <a:solidFill>
                  <a:srgbClr val="00B050"/>
                </a:solidFill>
              </a:rPr>
              <a:t>i</a:t>
            </a:r>
            <a:r>
              <a:rPr lang="en-US" dirty="0" smtClean="0"/>
              <a:t> for </a:t>
            </a:r>
            <a:r>
              <a:rPr lang="en-US" b="1" dirty="0" smtClean="0">
                <a:solidFill>
                  <a:srgbClr val="00B050"/>
                </a:solidFill>
              </a:rPr>
              <a:t>0 ≤ </a:t>
            </a:r>
            <a:r>
              <a:rPr lang="en-US" b="1" dirty="0" err="1" smtClean="0">
                <a:solidFill>
                  <a:srgbClr val="00B050"/>
                </a:solidFill>
              </a:rPr>
              <a:t>i</a:t>
            </a:r>
            <a:r>
              <a:rPr lang="en-US" b="1" dirty="0" smtClean="0">
                <a:solidFill>
                  <a:srgbClr val="00B050"/>
                </a:solidFill>
              </a:rPr>
              <a:t> &lt; N</a:t>
            </a:r>
            <a:r>
              <a:rPr lang="en-US" dirty="0" smtClean="0"/>
              <a:t>.</a:t>
            </a:r>
          </a:p>
          <a:p>
            <a:pPr marL="201168" lvl="1" indent="0">
              <a:buNone/>
            </a:pPr>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spTree>
    <p:extLst>
      <p:ext uri="{BB962C8B-B14F-4D97-AF65-F5344CB8AC3E}">
        <p14:creationId xmlns:p14="http://schemas.microsoft.com/office/powerpoint/2010/main" val="810582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Don’t Mix Algebras: Use AND/OR/NOT for Bitwise Logic</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If </a:t>
            </a:r>
            <a:r>
              <a:rPr lang="en-US" b="1" dirty="0" smtClean="0">
                <a:solidFill>
                  <a:srgbClr val="00B050"/>
                </a:solidFill>
              </a:rPr>
              <a:t>A</a:t>
            </a:r>
            <a:r>
              <a:rPr lang="en-US" dirty="0" smtClean="0"/>
              <a:t> is a </a:t>
            </a:r>
            <a:r>
              <a:rPr lang="en-US" b="1" dirty="0" smtClean="0">
                <a:solidFill>
                  <a:srgbClr val="00B050"/>
                </a:solidFill>
              </a:rPr>
              <a:t>2’s complement </a:t>
            </a:r>
            <a:r>
              <a:rPr lang="en-US" dirty="0" smtClean="0"/>
              <a:t>bit pattern, we might also write </a:t>
            </a:r>
            <a:r>
              <a:rPr lang="en-US" b="1" dirty="0" smtClean="0">
                <a:solidFill>
                  <a:srgbClr val="00B050"/>
                </a:solidFill>
              </a:rPr>
              <a:t>-A = (NOT A) + 1</a:t>
            </a:r>
          </a:p>
          <a:p>
            <a:r>
              <a:rPr lang="en-US" dirty="0" smtClean="0"/>
              <a:t>Be careful about mixing</a:t>
            </a:r>
          </a:p>
          <a:p>
            <a:pPr lvl="1"/>
            <a:r>
              <a:rPr lang="en-US" dirty="0" smtClean="0"/>
              <a:t>algebraic notation for Boolean functions</a:t>
            </a:r>
          </a:p>
          <a:p>
            <a:pPr lvl="1"/>
            <a:r>
              <a:rPr lang="en-US" dirty="0" smtClean="0"/>
              <a:t>with arithmetic operations.</a:t>
            </a:r>
          </a:p>
          <a:p>
            <a:r>
              <a:rPr lang="en-US" dirty="0" smtClean="0"/>
              <a:t>The “+” in the equation above means</a:t>
            </a:r>
            <a:br>
              <a:rPr lang="en-US" dirty="0" smtClean="0"/>
            </a:br>
            <a:r>
              <a:rPr lang="en-US" dirty="0" smtClean="0"/>
              <a:t>base 2 addition (and discarding any </a:t>
            </a:r>
            <a:br>
              <a:rPr lang="en-US" dirty="0" smtClean="0"/>
            </a:br>
            <a:r>
              <a:rPr lang="en-US" dirty="0" smtClean="0"/>
              <a:t>carry out), not OR.</a:t>
            </a:r>
            <a:endParaRPr lang="en-US" b="1" dirty="0">
              <a:solidFill>
                <a:srgbClr val="00B050"/>
              </a:solidFill>
            </a:endParaRPr>
          </a:p>
          <a:p>
            <a:pPr marL="201168" lvl="1" indent="0">
              <a:buNone/>
            </a:pPr>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2634574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smtClean="0">
                <a:solidFill>
                  <a:srgbClr val="0070C0"/>
                </a:solidFill>
              </a:rPr>
              <a:t>Logical Completeness</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18</a:t>
            </a:fld>
            <a:endParaRPr lang="en-US" dirty="0"/>
          </a:p>
        </p:txBody>
      </p:sp>
    </p:spTree>
    <p:extLst>
      <p:ext uri="{BB962C8B-B14F-4D97-AF65-F5344CB8AC3E}">
        <p14:creationId xmlns:p14="http://schemas.microsoft.com/office/powerpoint/2010/main" val="2292018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Count Functions?</a:t>
            </a:r>
            <a:endParaRPr lang="en-US" dirty="0"/>
          </a:p>
        </p:txBody>
      </p:sp>
      <p:sp>
        <p:nvSpPr>
          <p:cNvPr id="18" name="Content Placeholder 17"/>
          <p:cNvSpPr>
            <a:spLocks noGrp="1"/>
          </p:cNvSpPr>
          <p:nvPr>
            <p:ph idx="1"/>
          </p:nvPr>
        </p:nvSpPr>
        <p:spPr/>
        <p:txBody>
          <a:bodyPr/>
          <a:lstStyle/>
          <a:p>
            <a:r>
              <a:rPr lang="en-US" dirty="0" smtClean="0"/>
              <a:t>A question for you:</a:t>
            </a:r>
          </a:p>
          <a:p>
            <a:r>
              <a:rPr lang="en-US" b="1" dirty="0" smtClean="0">
                <a:solidFill>
                  <a:srgbClr val="0070C0"/>
                </a:solidFill>
              </a:rPr>
              <a:t>How many different Boolean functions exist for N bits of input?</a:t>
            </a:r>
          </a:p>
          <a:p>
            <a:endParaRPr lang="en-US" b="1" dirty="0" smtClean="0">
              <a:solidFill>
                <a:srgbClr val="0070C0"/>
              </a:solidFill>
            </a:endParaRPr>
          </a:p>
          <a:p>
            <a:r>
              <a:rPr lang="en-US" dirty="0" smtClean="0"/>
              <a:t>How can we find the answer?</a:t>
            </a:r>
          </a:p>
          <a:p>
            <a:r>
              <a:rPr lang="en-US" dirty="0" smtClean="0"/>
              <a:t>Start by thinking about small values of </a:t>
            </a:r>
            <a:r>
              <a:rPr lang="en-US" b="1" dirty="0" smtClean="0">
                <a:solidFill>
                  <a:srgbClr val="00B050"/>
                </a:solidFill>
              </a:rPr>
              <a:t>N</a:t>
            </a:r>
            <a:r>
              <a:rPr lang="en-US" dirty="0" smtClean="0"/>
              <a:t>.</a:t>
            </a:r>
          </a:p>
          <a:p>
            <a:r>
              <a:rPr lang="en-US" dirty="0" smtClean="0"/>
              <a:t>For example, </a:t>
            </a:r>
            <a:r>
              <a:rPr lang="en-US" b="1" dirty="0" smtClean="0">
                <a:solidFill>
                  <a:srgbClr val="00B050"/>
                </a:solidFill>
              </a:rPr>
              <a:t>N=2</a:t>
            </a:r>
            <a:r>
              <a:rPr lang="en-US" dirty="0" smtClean="0"/>
              <a:t>.  Given </a:t>
            </a:r>
            <a:r>
              <a:rPr lang="en-US" b="1" dirty="0" smtClean="0">
                <a:solidFill>
                  <a:srgbClr val="00B050"/>
                </a:solidFill>
              </a:rPr>
              <a:t>C = F(A,B)</a:t>
            </a:r>
            <a:r>
              <a:rPr lang="en-US" dirty="0" smtClean="0"/>
              <a:t>, </a:t>
            </a:r>
            <a:br>
              <a:rPr lang="en-US" dirty="0" smtClean="0"/>
            </a:br>
            <a:r>
              <a:rPr lang="en-US" b="1" dirty="0" smtClean="0">
                <a:solidFill>
                  <a:srgbClr val="0070C0"/>
                </a:solidFill>
              </a:rPr>
              <a:t>how many choices do we have for F</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140060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4" end="4"/>
                                            </p:txEl>
                                          </p:spTgt>
                                        </p:tgtEl>
                                        <p:attrNameLst>
                                          <p:attrName>style.visibility</p:attrName>
                                        </p:attrNameLst>
                                      </p:cBhvr>
                                      <p:to>
                                        <p:strVal val="visible"/>
                                      </p:to>
                                    </p:set>
                                    <p:animEffect transition="in" filter="wipe(left)">
                                      <p:cBhvr>
                                        <p:cTn id="7" dur="500"/>
                                        <p:tgtEl>
                                          <p:spTgt spid="18">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xEl>
                                              <p:pRg st="5" end="5"/>
                                            </p:txEl>
                                          </p:spTgt>
                                        </p:tgtEl>
                                        <p:attrNameLst>
                                          <p:attrName>style.visibility</p:attrName>
                                        </p:attrNameLst>
                                      </p:cBhvr>
                                      <p:to>
                                        <p:strVal val="visible"/>
                                      </p:to>
                                    </p:set>
                                    <p:animEffect transition="in" filter="wipe(left)">
                                      <p:cBhvr>
                                        <p:cTn id="10"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Addition of Unsigned Bit Patterns</a:t>
            </a:r>
            <a:endParaRPr lang="en-US" dirty="0"/>
          </a:p>
        </p:txBody>
      </p:sp>
      <p:sp>
        <p:nvSpPr>
          <p:cNvPr id="10" name="Content Placeholder 9"/>
          <p:cNvSpPr>
            <a:spLocks noGrp="1"/>
          </p:cNvSpPr>
          <p:nvPr>
            <p:ph idx="1"/>
          </p:nvPr>
        </p:nvSpPr>
        <p:spPr/>
        <p:txBody>
          <a:bodyPr/>
          <a:lstStyle/>
          <a:p>
            <a:r>
              <a:rPr lang="en-US" dirty="0" smtClean="0"/>
              <a:t>A question for you:</a:t>
            </a:r>
          </a:p>
          <a:p>
            <a:r>
              <a:rPr lang="en-US" b="1" dirty="0" smtClean="0">
                <a:solidFill>
                  <a:srgbClr val="0070C0"/>
                </a:solidFill>
              </a:rPr>
              <a:t>What is the overflow condition for addition of two N-bit 2’s complement </a:t>
            </a:r>
            <a:br>
              <a:rPr lang="en-US" b="1" dirty="0" smtClean="0">
                <a:solidFill>
                  <a:srgbClr val="0070C0"/>
                </a:solidFill>
              </a:rPr>
            </a:br>
            <a:r>
              <a:rPr lang="en-US" b="1" dirty="0" smtClean="0">
                <a:solidFill>
                  <a:srgbClr val="0070C0"/>
                </a:solidFill>
              </a:rPr>
              <a:t>bit patterns?</a:t>
            </a:r>
          </a:p>
          <a:p>
            <a:pPr algn="ctr"/>
            <a:r>
              <a:rPr lang="en-US" dirty="0" smtClean="0"/>
              <a:t>(That is, when is the sum incorrect?)</a:t>
            </a:r>
            <a:endParaRPr lang="en-US" dirty="0"/>
          </a:p>
          <a:p>
            <a:r>
              <a:rPr lang="en-US" dirty="0" smtClean="0"/>
              <a:t>Remember that addition works exactly the same way as with </a:t>
            </a:r>
            <a:r>
              <a:rPr lang="en-US" b="1" dirty="0" smtClean="0">
                <a:solidFill>
                  <a:srgbClr val="00B050"/>
                </a:solidFill>
              </a:rPr>
              <a:t>N-bit unsigned</a:t>
            </a:r>
            <a:r>
              <a:rPr lang="en-US" dirty="0" smtClean="0"/>
              <a:t> bit patterns, so we can do some base 2 </a:t>
            </a:r>
            <a:br>
              <a:rPr lang="en-US" dirty="0" smtClean="0"/>
            </a:br>
            <a:r>
              <a:rPr lang="en-US" dirty="0" smtClean="0"/>
              <a:t>addition to find the answer.</a:t>
            </a:r>
          </a:p>
          <a:p>
            <a:endParaRPr lang="en-US" b="1"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754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 calcmode="lin" valueType="num">
                                      <p:cBhvr additive="base">
                                        <p:cTn id="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Bits of Input Can be Combined into 16 Functions	</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Write a truth table for </a:t>
            </a:r>
            <a:r>
              <a:rPr lang="en-US" b="1" dirty="0">
                <a:solidFill>
                  <a:srgbClr val="00B050"/>
                </a:solidFill>
              </a:rPr>
              <a:t>C = F(A,B</a:t>
            </a:r>
            <a:r>
              <a:rPr lang="en-US" b="1" dirty="0" smtClean="0">
                <a:solidFill>
                  <a:srgbClr val="00B050"/>
                </a:solidFill>
              </a:rPr>
              <a:t>)</a:t>
            </a:r>
            <a:r>
              <a:rPr lang="en-US" dirty="0" smtClean="0"/>
              <a:t>.</a:t>
            </a:r>
            <a:endParaRPr lang="en-US" b="1" dirty="0" smtClean="0">
              <a:solidFill>
                <a:srgbClr val="00B050"/>
              </a:solidFill>
            </a:endParaRPr>
          </a:p>
          <a:p>
            <a:r>
              <a:rPr lang="en-US" dirty="0" smtClean="0"/>
              <a:t>But instead of filling in values,</a:t>
            </a:r>
            <a:br>
              <a:rPr lang="en-US" dirty="0" smtClean="0"/>
            </a:br>
            <a:r>
              <a:rPr lang="en-US" dirty="0" smtClean="0"/>
              <a:t>call the outputs </a:t>
            </a:r>
            <a:r>
              <a:rPr lang="en-US" b="1" dirty="0" smtClean="0">
                <a:solidFill>
                  <a:srgbClr val="00B050"/>
                </a:solidFill>
              </a:rPr>
              <a:t>c</a:t>
            </a:r>
            <a:r>
              <a:rPr lang="en-US" b="1" baseline="-25000" dirty="0" smtClean="0">
                <a:solidFill>
                  <a:srgbClr val="00B050"/>
                </a:solidFill>
              </a:rPr>
              <a:t>i</a:t>
            </a:r>
            <a:r>
              <a:rPr lang="en-US" dirty="0" smtClean="0"/>
              <a:t>.</a:t>
            </a:r>
          </a:p>
          <a:p>
            <a:r>
              <a:rPr lang="en-US" dirty="0" smtClean="0"/>
              <a:t>The four </a:t>
            </a:r>
            <a:r>
              <a:rPr lang="en-US" b="1" dirty="0">
                <a:solidFill>
                  <a:srgbClr val="00B050"/>
                </a:solidFill>
              </a:rPr>
              <a:t>c</a:t>
            </a:r>
            <a:r>
              <a:rPr lang="en-US" b="1" baseline="-25000" dirty="0">
                <a:solidFill>
                  <a:srgbClr val="00B050"/>
                </a:solidFill>
              </a:rPr>
              <a:t>i </a:t>
            </a:r>
            <a:r>
              <a:rPr lang="en-US" dirty="0" smtClean="0"/>
              <a:t>values </a:t>
            </a:r>
            <a:br>
              <a:rPr lang="en-US" dirty="0" smtClean="0"/>
            </a:br>
            <a:r>
              <a:rPr lang="en-US" dirty="0" smtClean="0"/>
              <a:t>uniquely</a:t>
            </a:r>
            <a:r>
              <a:rPr lang="en-US" dirty="0"/>
              <a:t> </a:t>
            </a:r>
            <a:r>
              <a:rPr lang="en-US" dirty="0" smtClean="0"/>
              <a:t>specify </a:t>
            </a:r>
            <a:r>
              <a:rPr lang="en-US" b="1" dirty="0" smtClean="0">
                <a:solidFill>
                  <a:srgbClr val="00B050"/>
                </a:solidFill>
              </a:rPr>
              <a:t>F</a:t>
            </a:r>
            <a:r>
              <a:rPr lang="en-US" dirty="0" smtClean="0"/>
              <a:t>.</a:t>
            </a:r>
          </a:p>
          <a:p>
            <a:r>
              <a:rPr lang="en-US" dirty="0" smtClean="0"/>
              <a:t>If we change any </a:t>
            </a:r>
            <a:r>
              <a:rPr lang="en-US" b="1" dirty="0" smtClean="0">
                <a:solidFill>
                  <a:srgbClr val="00B050"/>
                </a:solidFill>
              </a:rPr>
              <a:t>c</a:t>
            </a:r>
            <a:r>
              <a:rPr lang="en-US" b="1" baseline="-25000" dirty="0" smtClean="0">
                <a:solidFill>
                  <a:srgbClr val="00B050"/>
                </a:solidFill>
              </a:rPr>
              <a:t>i</a:t>
            </a:r>
            <a:r>
              <a:rPr lang="en-US" dirty="0" smtClean="0"/>
              <a:t>, </a:t>
            </a:r>
            <a:br>
              <a:rPr lang="en-US" dirty="0" smtClean="0"/>
            </a:br>
            <a:r>
              <a:rPr lang="en-US" dirty="0" smtClean="0"/>
              <a:t>we get a different function.</a:t>
            </a:r>
          </a:p>
          <a:p>
            <a:r>
              <a:rPr lang="en-US" dirty="0" smtClean="0"/>
              <a:t>We thus have </a:t>
            </a:r>
            <a:r>
              <a:rPr lang="en-US" b="1" dirty="0" smtClean="0">
                <a:solidFill>
                  <a:srgbClr val="0070C0"/>
                </a:solidFill>
              </a:rPr>
              <a:t>2×2×2×2 = 2</a:t>
            </a:r>
            <a:r>
              <a:rPr lang="en-US" b="1" baseline="30000" dirty="0" smtClean="0">
                <a:solidFill>
                  <a:srgbClr val="0070C0"/>
                </a:solidFill>
              </a:rPr>
              <a:t>4</a:t>
            </a:r>
            <a:r>
              <a:rPr lang="en-US" b="1" dirty="0" smtClean="0">
                <a:solidFill>
                  <a:srgbClr val="0070C0"/>
                </a:solidFill>
              </a:rPr>
              <a:t> choices for F</a:t>
            </a:r>
            <a:r>
              <a:rPr lang="en-US" dirty="0" smtClean="0"/>
              <a:t>.</a:t>
            </a:r>
          </a:p>
          <a:p>
            <a:endParaRPr lang="en-US" b="1" baseline="-25000"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graphicFrame>
        <p:nvGraphicFramePr>
          <p:cNvPr id="7" name="Table 6"/>
          <p:cNvGraphicFramePr>
            <a:graphicFrameLocks noGrp="1"/>
          </p:cNvGraphicFramePr>
          <p:nvPr>
            <p:extLst/>
          </p:nvPr>
        </p:nvGraphicFramePr>
        <p:xfrm>
          <a:off x="6433089" y="2091929"/>
          <a:ext cx="1955538" cy="2834640"/>
        </p:xfrm>
        <a:graphic>
          <a:graphicData uri="http://schemas.openxmlformats.org/drawingml/2006/table">
            <a:tbl>
              <a:tblPr firstRow="1" bandRow="1">
                <a:tableStyleId>{5C22544A-7EE6-4342-B048-85BDC9FD1C3A}</a:tableStyleId>
              </a:tblPr>
              <a:tblGrid>
                <a:gridCol w="651846">
                  <a:extLst>
                    <a:ext uri="{9D8B030D-6E8A-4147-A177-3AD203B41FA5}">
                      <a16:colId xmlns:a16="http://schemas.microsoft.com/office/drawing/2014/main" val="20000"/>
                    </a:ext>
                  </a:extLst>
                </a:gridCol>
                <a:gridCol w="651846">
                  <a:extLst>
                    <a:ext uri="{9D8B030D-6E8A-4147-A177-3AD203B41FA5}">
                      <a16:colId xmlns:a16="http://schemas.microsoft.com/office/drawing/2014/main" val="20001"/>
                    </a:ext>
                  </a:extLst>
                </a:gridCol>
                <a:gridCol w="651846">
                  <a:extLst>
                    <a:ext uri="{9D8B030D-6E8A-4147-A177-3AD203B41FA5}">
                      <a16:colId xmlns:a16="http://schemas.microsoft.com/office/drawing/2014/main" val="20002"/>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0" name="Group 9"/>
          <p:cNvGrpSpPr/>
          <p:nvPr/>
        </p:nvGrpSpPr>
        <p:grpSpPr>
          <a:xfrm>
            <a:off x="7775886" y="2611225"/>
            <a:ext cx="659876" cy="2295265"/>
            <a:chOff x="7775886" y="2611225"/>
            <a:chExt cx="659876" cy="2295265"/>
          </a:xfrm>
        </p:grpSpPr>
        <p:sp>
          <p:nvSpPr>
            <p:cNvPr id="8" name="TextBox 7"/>
            <p:cNvSpPr txBox="1"/>
            <p:nvPr/>
          </p:nvSpPr>
          <p:spPr>
            <a:xfrm>
              <a:off x="7775886" y="2611225"/>
              <a:ext cx="650449" cy="584775"/>
            </a:xfrm>
            <a:prstGeom prst="rect">
              <a:avLst/>
            </a:prstGeom>
            <a:noFill/>
          </p:spPr>
          <p:txBody>
            <a:bodyPr wrap="square" rtlCol="0">
              <a:spAutoFit/>
            </a:bodyPr>
            <a:lstStyle/>
            <a:p>
              <a:r>
                <a:rPr lang="en-US" sz="3200" b="1" dirty="0">
                  <a:solidFill>
                    <a:srgbClr val="00B050"/>
                  </a:solidFill>
                  <a:cs typeface="Courier New" panose="02070309020205020404" pitchFamily="49" charset="0"/>
                </a:rPr>
                <a:t>c</a:t>
              </a:r>
              <a:r>
                <a:rPr lang="en-US" sz="3200" b="1" baseline="-25000" dirty="0">
                  <a:solidFill>
                    <a:srgbClr val="00B050"/>
                  </a:solidFill>
                  <a:cs typeface="Courier New" panose="02070309020205020404" pitchFamily="49" charset="0"/>
                </a:rPr>
                <a:t>0</a:t>
              </a:r>
              <a:endParaRPr lang="en-US" dirty="0">
                <a:solidFill>
                  <a:srgbClr val="00B050"/>
                </a:solidFill>
              </a:endParaRPr>
            </a:p>
          </p:txBody>
        </p:sp>
        <p:sp>
          <p:nvSpPr>
            <p:cNvPr id="12" name="TextBox 11"/>
            <p:cNvSpPr txBox="1"/>
            <p:nvPr/>
          </p:nvSpPr>
          <p:spPr>
            <a:xfrm>
              <a:off x="7775886" y="3155841"/>
              <a:ext cx="650449" cy="584775"/>
            </a:xfrm>
            <a:prstGeom prst="rect">
              <a:avLst/>
            </a:prstGeom>
            <a:noFill/>
          </p:spPr>
          <p:txBody>
            <a:bodyPr wrap="square" rtlCol="0">
              <a:spAutoFit/>
            </a:bodyPr>
            <a:lstStyle/>
            <a:p>
              <a:r>
                <a:rPr lang="en-US" sz="3200" b="1" dirty="0" smtClean="0">
                  <a:solidFill>
                    <a:srgbClr val="00B050"/>
                  </a:solidFill>
                  <a:cs typeface="Courier New" panose="02070309020205020404" pitchFamily="49" charset="0"/>
                </a:rPr>
                <a:t>c</a:t>
              </a:r>
              <a:r>
                <a:rPr lang="en-US" sz="3200" b="1" baseline="-25000" dirty="0">
                  <a:solidFill>
                    <a:srgbClr val="00B050"/>
                  </a:solidFill>
                  <a:cs typeface="Courier New" panose="02070309020205020404" pitchFamily="49" charset="0"/>
                </a:rPr>
                <a:t>1</a:t>
              </a:r>
              <a:endParaRPr lang="en-US" dirty="0">
                <a:solidFill>
                  <a:srgbClr val="00B050"/>
                </a:solidFill>
              </a:endParaRPr>
            </a:p>
          </p:txBody>
        </p:sp>
        <p:sp>
          <p:nvSpPr>
            <p:cNvPr id="13" name="TextBox 12"/>
            <p:cNvSpPr txBox="1"/>
            <p:nvPr/>
          </p:nvSpPr>
          <p:spPr>
            <a:xfrm>
              <a:off x="7785313" y="3747495"/>
              <a:ext cx="650449" cy="584775"/>
            </a:xfrm>
            <a:prstGeom prst="rect">
              <a:avLst/>
            </a:prstGeom>
            <a:noFill/>
          </p:spPr>
          <p:txBody>
            <a:bodyPr wrap="square" rtlCol="0">
              <a:spAutoFit/>
            </a:bodyPr>
            <a:lstStyle/>
            <a:p>
              <a:r>
                <a:rPr lang="en-US" sz="3200" b="1" dirty="0" smtClean="0">
                  <a:solidFill>
                    <a:srgbClr val="00B050"/>
                  </a:solidFill>
                  <a:cs typeface="Courier New" panose="02070309020205020404" pitchFamily="49" charset="0"/>
                </a:rPr>
                <a:t>c</a:t>
              </a:r>
              <a:r>
                <a:rPr lang="en-US" sz="3200" b="1" baseline="-25000" dirty="0">
                  <a:solidFill>
                    <a:srgbClr val="00B050"/>
                  </a:solidFill>
                  <a:cs typeface="Courier New" panose="02070309020205020404" pitchFamily="49" charset="0"/>
                </a:rPr>
                <a:t>2</a:t>
              </a:r>
              <a:endParaRPr lang="en-US" dirty="0">
                <a:solidFill>
                  <a:srgbClr val="00B050"/>
                </a:solidFill>
              </a:endParaRPr>
            </a:p>
          </p:txBody>
        </p:sp>
        <p:sp>
          <p:nvSpPr>
            <p:cNvPr id="14" name="TextBox 13"/>
            <p:cNvSpPr txBox="1"/>
            <p:nvPr/>
          </p:nvSpPr>
          <p:spPr>
            <a:xfrm>
              <a:off x="7785313" y="4321715"/>
              <a:ext cx="650449" cy="584775"/>
            </a:xfrm>
            <a:prstGeom prst="rect">
              <a:avLst/>
            </a:prstGeom>
            <a:noFill/>
          </p:spPr>
          <p:txBody>
            <a:bodyPr wrap="square" rtlCol="0">
              <a:spAutoFit/>
            </a:bodyPr>
            <a:lstStyle/>
            <a:p>
              <a:r>
                <a:rPr lang="en-US" sz="3200" b="1" dirty="0" smtClean="0">
                  <a:solidFill>
                    <a:srgbClr val="00B050"/>
                  </a:solidFill>
                  <a:cs typeface="Courier New" panose="02070309020205020404" pitchFamily="49" charset="0"/>
                </a:rPr>
                <a:t>c</a:t>
              </a:r>
              <a:r>
                <a:rPr lang="en-US" sz="3200" b="1" baseline="-25000" dirty="0">
                  <a:solidFill>
                    <a:srgbClr val="00B050"/>
                  </a:solidFill>
                  <a:cs typeface="Courier New" panose="02070309020205020404" pitchFamily="49" charset="0"/>
                </a:rPr>
                <a:t>3</a:t>
              </a:r>
              <a:endParaRPr lang="en-US" dirty="0">
                <a:solidFill>
                  <a:srgbClr val="00B050"/>
                </a:solidFill>
              </a:endParaRPr>
            </a:p>
          </p:txBody>
        </p:sp>
      </p:grpSp>
    </p:spTree>
    <p:extLst>
      <p:ext uri="{BB962C8B-B14F-4D97-AF65-F5344CB8AC3E}">
        <p14:creationId xmlns:p14="http://schemas.microsoft.com/office/powerpoint/2010/main" val="6632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wipe(left)">
                                      <p:cBhvr>
                                        <p:cTn id="22" dur="500"/>
                                        <p:tgtEl>
                                          <p:spTgt spid="18">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xEl>
                                              <p:pRg st="4" end="4"/>
                                            </p:txEl>
                                          </p:spTgt>
                                        </p:tgtEl>
                                        <p:attrNameLst>
                                          <p:attrName>style.visibility</p:attrName>
                                        </p:attrNameLst>
                                      </p:cBhvr>
                                      <p:to>
                                        <p:strVal val="visible"/>
                                      </p:to>
                                    </p:set>
                                    <p:animEffect transition="in" filter="wipe(left)">
                                      <p:cBhvr>
                                        <p:cTn id="28"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Bits of Input Can be Combined into 256 Functions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What about </a:t>
            </a:r>
            <a:r>
              <a:rPr lang="en-US" b="1" dirty="0" smtClean="0">
                <a:solidFill>
                  <a:srgbClr val="00B050"/>
                </a:solidFill>
              </a:rPr>
              <a:t>N=3</a:t>
            </a:r>
            <a:r>
              <a:rPr lang="en-US" dirty="0" smtClean="0"/>
              <a:t>: </a:t>
            </a:r>
            <a:br>
              <a:rPr lang="en-US" dirty="0" smtClean="0"/>
            </a:br>
            <a:r>
              <a:rPr lang="en-US" b="1" dirty="0" smtClean="0">
                <a:solidFill>
                  <a:srgbClr val="00B050"/>
                </a:solidFill>
              </a:rPr>
              <a:t>D = G(A,B,C)</a:t>
            </a:r>
            <a:r>
              <a:rPr lang="en-US" dirty="0" smtClean="0"/>
              <a:t>?</a:t>
            </a:r>
          </a:p>
          <a:p>
            <a:r>
              <a:rPr lang="en-US" dirty="0" smtClean="0"/>
              <a:t>We can again write </a:t>
            </a:r>
            <a:br>
              <a:rPr lang="en-US" dirty="0" smtClean="0"/>
            </a:br>
            <a:r>
              <a:rPr lang="en-US" dirty="0" smtClean="0"/>
              <a:t>a truth table.</a:t>
            </a:r>
            <a:endParaRPr lang="en-US" b="1" dirty="0" smtClean="0">
              <a:solidFill>
                <a:srgbClr val="00B050"/>
              </a:solidFill>
            </a:endParaRPr>
          </a:p>
          <a:p>
            <a:r>
              <a:rPr lang="en-US" dirty="0" smtClean="0"/>
              <a:t>And</a:t>
            </a:r>
            <a:r>
              <a:rPr lang="en-US" dirty="0"/>
              <a:t> </a:t>
            </a:r>
            <a:r>
              <a:rPr lang="en-US" dirty="0" smtClean="0"/>
              <a:t>call the outputs </a:t>
            </a:r>
            <a:r>
              <a:rPr lang="en-US" b="1" dirty="0">
                <a:solidFill>
                  <a:srgbClr val="00B050"/>
                </a:solidFill>
              </a:rPr>
              <a:t>d</a:t>
            </a:r>
            <a:r>
              <a:rPr lang="en-US" b="1" baseline="-25000" dirty="0" smtClean="0">
                <a:solidFill>
                  <a:srgbClr val="00B050"/>
                </a:solidFill>
              </a:rPr>
              <a:t>i</a:t>
            </a:r>
            <a:r>
              <a:rPr lang="en-US" dirty="0" smtClean="0"/>
              <a:t>.</a:t>
            </a:r>
          </a:p>
          <a:p>
            <a:r>
              <a:rPr lang="en-US" dirty="0" smtClean="0"/>
              <a:t>Now we have </a:t>
            </a:r>
            <a:br>
              <a:rPr lang="en-US" dirty="0" smtClean="0"/>
            </a:br>
            <a:r>
              <a:rPr lang="en-US" b="1" dirty="0" smtClean="0">
                <a:solidFill>
                  <a:srgbClr val="0070C0"/>
                </a:solidFill>
              </a:rPr>
              <a:t>2</a:t>
            </a:r>
            <a:r>
              <a:rPr lang="en-US" b="1" baseline="30000" dirty="0" smtClean="0">
                <a:solidFill>
                  <a:srgbClr val="0070C0"/>
                </a:solidFill>
              </a:rPr>
              <a:t>8</a:t>
            </a:r>
            <a:r>
              <a:rPr lang="en-US" b="1" dirty="0" smtClean="0">
                <a:solidFill>
                  <a:srgbClr val="0070C0"/>
                </a:solidFill>
              </a:rPr>
              <a:t> choices for G</a:t>
            </a:r>
            <a:r>
              <a:rPr lang="en-US" dirty="0" smtClean="0"/>
              <a:t>.  </a:t>
            </a:r>
          </a:p>
          <a:p>
            <a:r>
              <a:rPr lang="en-US" dirty="0" smtClean="0"/>
              <a:t>Notice that </a:t>
            </a:r>
            <a:r>
              <a:rPr lang="en-US" b="1" dirty="0" smtClean="0">
                <a:solidFill>
                  <a:srgbClr val="0070C0"/>
                </a:solidFill>
              </a:rPr>
              <a:t>2</a:t>
            </a:r>
            <a:r>
              <a:rPr lang="en-US" b="1" baseline="30000" dirty="0" smtClean="0">
                <a:solidFill>
                  <a:srgbClr val="0070C0"/>
                </a:solidFill>
              </a:rPr>
              <a:t>8</a:t>
            </a:r>
            <a:r>
              <a:rPr lang="en-US" b="1" dirty="0" smtClean="0">
                <a:solidFill>
                  <a:srgbClr val="0070C0"/>
                </a:solidFill>
              </a:rPr>
              <a:t> = 2</a:t>
            </a:r>
            <a:r>
              <a:rPr lang="en-US" b="1" baseline="30000" dirty="0" smtClean="0">
                <a:solidFill>
                  <a:srgbClr val="0070C0"/>
                </a:solidFill>
              </a:rPr>
              <a:t>(2</a:t>
            </a:r>
            <a:r>
              <a:rPr lang="en-US" b="1" baseline="60000" dirty="0" smtClean="0">
                <a:solidFill>
                  <a:srgbClr val="0070C0"/>
                </a:solidFill>
              </a:rPr>
              <a:t>3</a:t>
            </a:r>
            <a:r>
              <a:rPr lang="en-US" b="1" baseline="30000" dirty="0">
                <a:solidFill>
                  <a:srgbClr val="0070C0"/>
                </a:solidFill>
              </a:rPr>
              <a:t>)</a:t>
            </a:r>
            <a:r>
              <a:rPr lang="en-US" dirty="0" smtClean="0"/>
              <a:t>.</a:t>
            </a:r>
            <a:endParaRPr lang="en-US" b="1" baseline="60000"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graphicFrame>
        <p:nvGraphicFramePr>
          <p:cNvPr id="7" name="Table 6"/>
          <p:cNvGraphicFramePr>
            <a:graphicFrameLocks noGrp="1"/>
          </p:cNvGraphicFramePr>
          <p:nvPr>
            <p:extLst/>
          </p:nvPr>
        </p:nvGraphicFramePr>
        <p:xfrm>
          <a:off x="5594101" y="1501000"/>
          <a:ext cx="2673204" cy="4663440"/>
        </p:xfrm>
        <a:graphic>
          <a:graphicData uri="http://schemas.openxmlformats.org/drawingml/2006/table">
            <a:tbl>
              <a:tblPr firstRow="1" bandRow="1">
                <a:tableStyleId>{5C22544A-7EE6-4342-B048-85BDC9FD1C3A}</a:tableStyleId>
              </a:tblPr>
              <a:tblGrid>
                <a:gridCol w="668301">
                  <a:extLst>
                    <a:ext uri="{9D8B030D-6E8A-4147-A177-3AD203B41FA5}">
                      <a16:colId xmlns:a16="http://schemas.microsoft.com/office/drawing/2014/main" val="20000"/>
                    </a:ext>
                  </a:extLst>
                </a:gridCol>
                <a:gridCol w="668301">
                  <a:extLst>
                    <a:ext uri="{9D8B030D-6E8A-4147-A177-3AD203B41FA5}">
                      <a16:colId xmlns:a16="http://schemas.microsoft.com/office/drawing/2014/main" val="20001"/>
                    </a:ext>
                  </a:extLst>
                </a:gridCol>
                <a:gridCol w="668301">
                  <a:extLst>
                    <a:ext uri="{9D8B030D-6E8A-4147-A177-3AD203B41FA5}">
                      <a16:colId xmlns:a16="http://schemas.microsoft.com/office/drawing/2014/main" val="20002"/>
                    </a:ext>
                  </a:extLst>
                </a:gridCol>
                <a:gridCol w="668301">
                  <a:extLst>
                    <a:ext uri="{9D8B030D-6E8A-4147-A177-3AD203B41FA5}">
                      <a16:colId xmlns:a16="http://schemas.microsoft.com/office/drawing/2014/main" val="20003"/>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D</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B050"/>
                          </a:solidFill>
                          <a:latin typeface="+mj-lt"/>
                          <a:cs typeface="Courier New" panose="02070309020205020404" pitchFamily="49" charset="0"/>
                        </a:rPr>
                        <a:t>d</a:t>
                      </a:r>
                      <a:r>
                        <a:rPr lang="en-US" sz="2800" b="1" baseline="-25000" dirty="0" smtClean="0">
                          <a:solidFill>
                            <a:srgbClr val="00B050"/>
                          </a:solidFill>
                          <a:latin typeface="+mj-lt"/>
                          <a:cs typeface="Courier New" panose="02070309020205020404" pitchFamily="49" charset="0"/>
                        </a:rPr>
                        <a:t>0</a:t>
                      </a:r>
                      <a:endParaRPr lang="en-US" sz="2800" b="1" baseline="-25000" dirty="0">
                        <a:solidFill>
                          <a:srgbClr val="00B05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1</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2</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3</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4</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5</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6</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rgbClr val="00B050"/>
                          </a:solidFill>
                          <a:latin typeface="+mn-lt"/>
                          <a:ea typeface="+mn-ea"/>
                          <a:cs typeface="Courier New" panose="02070309020205020404" pitchFamily="49" charset="0"/>
                        </a:rPr>
                        <a:t>d</a:t>
                      </a:r>
                      <a:r>
                        <a:rPr lang="en-US" sz="2800" b="1" kern="1200" baseline="-25000" dirty="0" smtClean="0">
                          <a:solidFill>
                            <a:srgbClr val="00B050"/>
                          </a:solidFill>
                          <a:latin typeface="+mn-lt"/>
                          <a:ea typeface="+mn-ea"/>
                          <a:cs typeface="Courier New" panose="02070309020205020404" pitchFamily="49" charset="0"/>
                        </a:rPr>
                        <a:t>7</a:t>
                      </a:r>
                      <a:endParaRPr lang="en-US" sz="2800" b="1" dirty="0">
                        <a:solidFill>
                          <a:srgbClr val="00B05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12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xEl>
                                              <p:pRg st="2" end="2"/>
                                            </p:txEl>
                                          </p:spTgt>
                                        </p:tgtEl>
                                        <p:attrNameLst>
                                          <p:attrName>style.visibility</p:attrName>
                                        </p:attrNameLst>
                                      </p:cBhvr>
                                      <p:to>
                                        <p:strVal val="visible"/>
                                      </p:to>
                                    </p:set>
                                    <p:animEffect transition="in" filter="wipe(left)">
                                      <p:cBhvr>
                                        <p:cTn id="10" dur="500"/>
                                        <p:tgtEl>
                                          <p:spTgt spid="1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ipe(left)">
                                      <p:cBhvr>
                                        <p:cTn id="21" dur="500"/>
                                        <p:tgtEl>
                                          <p:spTgt spid="18">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wipe(left)">
                                      <p:cBhvr>
                                        <p:cTn id="24"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Bits of Input Can be Combined into Many Functions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Can we generalize to </a:t>
            </a:r>
            <a:r>
              <a:rPr lang="en-US" b="1" dirty="0" smtClean="0">
                <a:solidFill>
                  <a:srgbClr val="00B050"/>
                </a:solidFill>
              </a:rPr>
              <a:t>N</a:t>
            </a:r>
            <a:r>
              <a:rPr lang="en-US" dirty="0" smtClean="0"/>
              <a:t> bits?</a:t>
            </a:r>
            <a:r>
              <a:rPr lang="en-US" b="1" baseline="60000" dirty="0">
                <a:solidFill>
                  <a:srgbClr val="00B050"/>
                </a:solidFill>
              </a:rPr>
              <a:t> </a:t>
            </a:r>
            <a:endParaRPr lang="en-US" b="1" dirty="0">
              <a:solidFill>
                <a:srgbClr val="00B050"/>
              </a:solidFill>
            </a:endParaRPr>
          </a:p>
          <a:p>
            <a:r>
              <a:rPr lang="en-US" dirty="0" smtClean="0"/>
              <a:t>Without drawing a truth table, please?</a:t>
            </a:r>
          </a:p>
          <a:p>
            <a:r>
              <a:rPr lang="en-US" b="1" dirty="0" smtClean="0">
                <a:solidFill>
                  <a:srgbClr val="00B050"/>
                </a:solidFill>
              </a:rPr>
              <a:t>N</a:t>
            </a:r>
            <a:r>
              <a:rPr lang="en-US" dirty="0" smtClean="0"/>
              <a:t> bits means </a:t>
            </a:r>
            <a:r>
              <a:rPr lang="en-US" b="1" dirty="0" smtClean="0">
                <a:solidFill>
                  <a:srgbClr val="00B050"/>
                </a:solidFill>
              </a:rPr>
              <a:t>2</a:t>
            </a:r>
            <a:r>
              <a:rPr lang="en-US" b="1" baseline="30000" dirty="0" smtClean="0">
                <a:solidFill>
                  <a:srgbClr val="00B050"/>
                </a:solidFill>
              </a:rPr>
              <a:t>N</a:t>
            </a:r>
            <a:r>
              <a:rPr lang="en-US" dirty="0" smtClean="0"/>
              <a:t> rows in the truth table.</a:t>
            </a:r>
          </a:p>
          <a:p>
            <a:r>
              <a:rPr lang="en-US" dirty="0" smtClean="0"/>
              <a:t>Thus we need </a:t>
            </a:r>
            <a:r>
              <a:rPr lang="en-US" b="1" dirty="0">
                <a:solidFill>
                  <a:srgbClr val="00B050"/>
                </a:solidFill>
              </a:rPr>
              <a:t>2</a:t>
            </a:r>
            <a:r>
              <a:rPr lang="en-US" b="1" baseline="30000" dirty="0">
                <a:solidFill>
                  <a:srgbClr val="00B050"/>
                </a:solidFill>
              </a:rPr>
              <a:t>N</a:t>
            </a:r>
            <a:r>
              <a:rPr lang="en-US" dirty="0" smtClean="0"/>
              <a:t> Boolean values (bits) to specify a function.</a:t>
            </a:r>
          </a:p>
          <a:p>
            <a:r>
              <a:rPr lang="en-US" dirty="0" smtClean="0"/>
              <a:t>Thus </a:t>
            </a:r>
            <a:r>
              <a:rPr lang="en-US" b="1" dirty="0" smtClean="0">
                <a:solidFill>
                  <a:srgbClr val="0070C0"/>
                </a:solidFill>
              </a:rPr>
              <a:t>2</a:t>
            </a:r>
            <a:r>
              <a:rPr lang="en-US" b="1" baseline="30000" dirty="0" smtClean="0">
                <a:solidFill>
                  <a:srgbClr val="0070C0"/>
                </a:solidFill>
              </a:rPr>
              <a:t>(2</a:t>
            </a:r>
            <a:r>
              <a:rPr lang="en-US" b="1" baseline="60000" dirty="0" smtClean="0">
                <a:solidFill>
                  <a:srgbClr val="0070C0"/>
                </a:solidFill>
              </a:rPr>
              <a:t>N</a:t>
            </a:r>
            <a:r>
              <a:rPr lang="en-US" b="1" baseline="30000" dirty="0">
                <a:solidFill>
                  <a:srgbClr val="0070C0"/>
                </a:solidFill>
              </a:rPr>
              <a:t>)</a:t>
            </a:r>
            <a:r>
              <a:rPr lang="en-US" b="1" dirty="0" smtClean="0">
                <a:solidFill>
                  <a:srgbClr val="0070C0"/>
                </a:solidFill>
              </a:rPr>
              <a:t> possible functions on N bits</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215945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30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left)">
                                      <p:cBhvr>
                                        <p:cTn id="12" dur="500"/>
                                        <p:tgtEl>
                                          <p:spTgt spid="18">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animEffect transition="in" filter="wipe(left)">
                                      <p:cBhvr>
                                        <p:cTn id="15" dur="500"/>
                                        <p:tgtEl>
                                          <p:spTgt spid="18">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xEl>
                                              <p:pRg st="4" end="4"/>
                                            </p:txEl>
                                          </p:spTgt>
                                        </p:tgtEl>
                                        <p:attrNameLst>
                                          <p:attrName>style.visibility</p:attrName>
                                        </p:attrNameLst>
                                      </p:cBhvr>
                                      <p:to>
                                        <p:strVal val="visible"/>
                                      </p:to>
                                    </p:set>
                                    <p:animEffect transition="in" filter="wipe(left)">
                                      <p:cBhvr>
                                        <p:cTn id="18"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Need More Functions!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So why did we teach you only four functions?</a:t>
            </a:r>
          </a:p>
          <a:p>
            <a:r>
              <a:rPr lang="en-US" dirty="0" smtClean="0"/>
              <a:t>(AND, OR, NOT, and XOR)</a:t>
            </a:r>
          </a:p>
          <a:p>
            <a:endParaRPr lang="en-US" dirty="0"/>
          </a:p>
          <a:p>
            <a:r>
              <a:rPr lang="en-US" dirty="0" smtClean="0"/>
              <a:t>Your homework for next time:</a:t>
            </a:r>
          </a:p>
          <a:p>
            <a:r>
              <a:rPr lang="en-US" dirty="0" smtClean="0"/>
              <a:t>Write down and name all functions on 10 bits.</a:t>
            </a:r>
          </a:p>
          <a:p>
            <a:r>
              <a:rPr lang="en-US" dirty="0" smtClean="0"/>
              <a:t>Include a truth table for each function!</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spTree>
    <p:extLst>
      <p:ext uri="{BB962C8B-B14F-4D97-AF65-F5344CB8AC3E}">
        <p14:creationId xmlns:p14="http://schemas.microsoft.com/office/powerpoint/2010/main" val="6467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fade">
                                      <p:cBhvr>
                                        <p:cTn id="7" dur="3000"/>
                                        <p:tgtEl>
                                          <p:spTgt spid="18">
                                            <p:txEl>
                                              <p:pRg st="3" end="3"/>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8">
                                            <p:txEl>
                                              <p:pRg st="4" end="4"/>
                                            </p:txEl>
                                          </p:spTgt>
                                        </p:tgtEl>
                                        <p:attrNameLst>
                                          <p:attrName>style.visibility</p:attrName>
                                        </p:attrNameLst>
                                      </p:cBhvr>
                                      <p:to>
                                        <p:strVal val="visible"/>
                                      </p:to>
                                    </p:set>
                                    <p:animEffect transition="in" filter="fade">
                                      <p:cBhvr>
                                        <p:cTn id="10" dur="3000"/>
                                        <p:tgtEl>
                                          <p:spTgt spid="18">
                                            <p:txEl>
                                              <p:pRg st="4" end="4"/>
                                            </p:txEl>
                                          </p:spTgt>
                                        </p:tgtEl>
                                      </p:cBhvr>
                                    </p:animEffect>
                                  </p:childTnLst>
                                </p:cTn>
                              </p:par>
                            </p:childTnLst>
                          </p:cTn>
                        </p:par>
                        <p:par>
                          <p:cTn id="11" fill="hold">
                            <p:stCondLst>
                              <p:cond delay="4000"/>
                            </p:stCondLst>
                            <p:childTnLst>
                              <p:par>
                                <p:cTn id="12" presetID="10" presetClass="entr" presetSubtype="0" fill="hold" grpId="0" nodeType="afterEffect">
                                  <p:stCondLst>
                                    <p:cond delay="1000"/>
                                  </p:stCondLst>
                                  <p:childTnLst>
                                    <p:set>
                                      <p:cBhvr>
                                        <p:cTn id="13" dur="1" fill="hold">
                                          <p:stCondLst>
                                            <p:cond delay="0"/>
                                          </p:stCondLst>
                                        </p:cTn>
                                        <p:tgtEl>
                                          <p:spTgt spid="18">
                                            <p:txEl>
                                              <p:pRg st="5" end="5"/>
                                            </p:txEl>
                                          </p:spTgt>
                                        </p:tgtEl>
                                        <p:attrNameLst>
                                          <p:attrName>style.visibility</p:attrName>
                                        </p:attrNameLst>
                                      </p:cBhvr>
                                      <p:to>
                                        <p:strVal val="visible"/>
                                      </p:to>
                                    </p:set>
                                    <p:animEffect transition="in" filter="fade">
                                      <p:cBhvr>
                                        <p:cTn id="14" dur="30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Alternate Homework: Understand Logical Completeness</a:t>
            </a:r>
            <a:endParaRPr lang="en-US" dirty="0"/>
          </a:p>
        </p:txBody>
      </p:sp>
      <p:sp>
        <p:nvSpPr>
          <p:cNvPr id="18" name="Content Placeholder 17"/>
          <p:cNvSpPr>
            <a:spLocks noGrp="1"/>
          </p:cNvSpPr>
          <p:nvPr>
            <p:ph idx="1"/>
          </p:nvPr>
        </p:nvSpPr>
        <p:spPr>
          <a:xfrm>
            <a:off x="596350" y="1630017"/>
            <a:ext cx="7792278" cy="4239077"/>
          </a:xfrm>
        </p:spPr>
        <p:txBody>
          <a:bodyPr>
            <a:normAutofit lnSpcReduction="10000"/>
          </a:bodyPr>
          <a:lstStyle/>
          <a:p>
            <a:r>
              <a:rPr lang="en-US" dirty="0" smtClean="0"/>
              <a:t>Claim:</a:t>
            </a:r>
          </a:p>
          <a:p>
            <a:r>
              <a:rPr lang="en-US" dirty="0" smtClean="0"/>
              <a:t>With enough 2-input AND, 2-input OR, and NOT functions, one can produce </a:t>
            </a:r>
            <a:r>
              <a:rPr lang="en-US" b="1" dirty="0" smtClean="0">
                <a:solidFill>
                  <a:srgbClr val="0070C0"/>
                </a:solidFill>
              </a:rPr>
              <a:t>any function on any number of variables</a:t>
            </a:r>
            <a:r>
              <a:rPr lang="en-US" dirty="0" smtClean="0"/>
              <a:t>.</a:t>
            </a:r>
          </a:p>
          <a:p>
            <a:r>
              <a:rPr lang="en-US" dirty="0" smtClean="0"/>
              <a:t>Believe me?</a:t>
            </a:r>
          </a:p>
          <a:p>
            <a:r>
              <a:rPr lang="en-US" dirty="0" smtClean="0"/>
              <a:t>Proof: </a:t>
            </a:r>
            <a:r>
              <a:rPr lang="en-US" b="1" dirty="0" smtClean="0">
                <a:solidFill>
                  <a:srgbClr val="0070C0"/>
                </a:solidFill>
              </a:rPr>
              <a:t>by construction</a:t>
            </a:r>
          </a:p>
          <a:p>
            <a:r>
              <a:rPr lang="en-US" dirty="0" smtClean="0"/>
              <a:t>In other words, I’ll show you how to produce an arbitrary function on an arbitrary number of variables.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spTree>
    <p:extLst>
      <p:ext uri="{BB962C8B-B14F-4D97-AF65-F5344CB8AC3E}">
        <p14:creationId xmlns:p14="http://schemas.microsoft.com/office/powerpoint/2010/main" val="245983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 calcmode="lin" valueType="num">
                                      <p:cBhvr additive="base">
                                        <p:cTn id="7"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anim calcmode="lin" valueType="num">
                                      <p:cBhvr additive="base">
                                        <p:cTn id="13"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anim calcmode="lin" valueType="num">
                                      <p:cBhvr additive="base">
                                        <p:cTn id="17"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Compose Functions to Produce Functions on More Inputs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Let’s start the proof.</a:t>
            </a:r>
          </a:p>
          <a:p>
            <a:endParaRPr lang="en-US" sz="800" dirty="0"/>
          </a:p>
          <a:p>
            <a:r>
              <a:rPr lang="en-US" dirty="0" smtClean="0"/>
              <a:t>What does this</a:t>
            </a:r>
            <a:br>
              <a:rPr lang="en-US" dirty="0" smtClean="0"/>
            </a:br>
            <a:r>
              <a:rPr lang="en-US" dirty="0" smtClean="0"/>
              <a:t>circuit produce?</a:t>
            </a:r>
          </a:p>
          <a:p>
            <a:r>
              <a:rPr lang="en-US" dirty="0" smtClean="0"/>
              <a:t>A </a:t>
            </a:r>
            <a:r>
              <a:rPr lang="en-US" b="1" dirty="0" smtClean="0">
                <a:solidFill>
                  <a:srgbClr val="0070C0"/>
                </a:solidFill>
              </a:rPr>
              <a:t>3-input AND</a:t>
            </a:r>
            <a:r>
              <a:rPr lang="en-US" dirty="0" smtClean="0"/>
              <a:t>!</a:t>
            </a:r>
          </a:p>
          <a:p>
            <a:endParaRPr lang="en-US" sz="800" dirty="0"/>
          </a:p>
          <a:p>
            <a:r>
              <a:rPr lang="en-US" dirty="0" smtClean="0"/>
              <a:t>What about</a:t>
            </a:r>
            <a:r>
              <a:rPr lang="en-US" dirty="0"/>
              <a:t/>
            </a:r>
            <a:br>
              <a:rPr lang="en-US" dirty="0"/>
            </a:br>
            <a:r>
              <a:rPr lang="en-US" dirty="0" smtClean="0"/>
              <a:t>this one?</a:t>
            </a:r>
          </a:p>
          <a:p>
            <a:r>
              <a:rPr lang="en-US" dirty="0" smtClean="0"/>
              <a:t>A </a:t>
            </a:r>
            <a:r>
              <a:rPr lang="en-US" b="1" dirty="0" smtClean="0">
                <a:solidFill>
                  <a:srgbClr val="0070C0"/>
                </a:solidFill>
              </a:rPr>
              <a:t>4-input AND</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grpSp>
        <p:nvGrpSpPr>
          <p:cNvPr id="38" name="Group 37"/>
          <p:cNvGrpSpPr/>
          <p:nvPr/>
        </p:nvGrpSpPr>
        <p:grpSpPr>
          <a:xfrm>
            <a:off x="3569551" y="2492769"/>
            <a:ext cx="3722038" cy="1401511"/>
            <a:chOff x="1958539" y="2378255"/>
            <a:chExt cx="3722038" cy="1401511"/>
          </a:xfrm>
        </p:grpSpPr>
        <p:sp>
          <p:nvSpPr>
            <p:cNvPr id="12" name="AutoShape 68"/>
            <p:cNvSpPr>
              <a:spLocks noChangeAspect="1" noChangeArrowheads="1"/>
            </p:cNvSpPr>
            <p:nvPr/>
          </p:nvSpPr>
          <p:spPr bwMode="auto">
            <a:xfrm>
              <a:off x="3016250" y="2522695"/>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6" name="Straight Connector 5"/>
            <p:cNvCxnSpPr/>
            <p:nvPr/>
          </p:nvCxnSpPr>
          <p:spPr>
            <a:xfrm flipH="1" flipV="1">
              <a:off x="2304288" y="2609088"/>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2304288" y="2933188"/>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706813" y="2798565"/>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utoShape 68"/>
            <p:cNvSpPr>
              <a:spLocks noChangeAspect="1" noChangeArrowheads="1"/>
            </p:cNvSpPr>
            <p:nvPr/>
          </p:nvSpPr>
          <p:spPr bwMode="auto">
            <a:xfrm>
              <a:off x="4278052" y="312970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27" name="Straight Connector 26"/>
            <p:cNvCxnSpPr/>
            <p:nvPr/>
          </p:nvCxnSpPr>
          <p:spPr>
            <a:xfrm flipH="1" flipV="1">
              <a:off x="3962400" y="3224834"/>
              <a:ext cx="31565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2304288" y="3548934"/>
              <a:ext cx="197376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968615" y="3405570"/>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62400" y="2798565"/>
              <a:ext cx="0" cy="4262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58539" y="2378255"/>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36" name="TextBox 35"/>
            <p:cNvSpPr txBox="1"/>
            <p:nvPr/>
          </p:nvSpPr>
          <p:spPr>
            <a:xfrm>
              <a:off x="1958539" y="2702354"/>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37" name="TextBox 36"/>
            <p:cNvSpPr txBox="1"/>
            <p:nvPr/>
          </p:nvSpPr>
          <p:spPr>
            <a:xfrm>
              <a:off x="1958539" y="331810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a:t>
              </a:r>
              <a:endParaRPr lang="en-US" sz="1600" b="1" dirty="0">
                <a:latin typeface="Arial" panose="020B0604020202020204" pitchFamily="34" charset="0"/>
                <a:cs typeface="Arial" panose="020B0604020202020204" pitchFamily="34" charset="0"/>
              </a:endParaRPr>
            </a:p>
          </p:txBody>
        </p:sp>
      </p:grpSp>
      <p:grpSp>
        <p:nvGrpSpPr>
          <p:cNvPr id="54" name="Group 53"/>
          <p:cNvGrpSpPr/>
          <p:nvPr/>
        </p:nvGrpSpPr>
        <p:grpSpPr>
          <a:xfrm>
            <a:off x="3569551" y="4228550"/>
            <a:ext cx="3722038" cy="1499047"/>
            <a:chOff x="3773293" y="4083395"/>
            <a:chExt cx="3722038" cy="1499047"/>
          </a:xfrm>
        </p:grpSpPr>
        <p:sp>
          <p:nvSpPr>
            <p:cNvPr id="40" name="AutoShape 68"/>
            <p:cNvSpPr>
              <a:spLocks noChangeAspect="1" noChangeArrowheads="1"/>
            </p:cNvSpPr>
            <p:nvPr/>
          </p:nvSpPr>
          <p:spPr bwMode="auto">
            <a:xfrm>
              <a:off x="4831004" y="4325371"/>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41" name="Straight Connector 40"/>
            <p:cNvCxnSpPr/>
            <p:nvPr/>
          </p:nvCxnSpPr>
          <p:spPr>
            <a:xfrm flipH="1" flipV="1">
              <a:off x="4119042" y="4387380"/>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4119042" y="4589560"/>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521567" y="4601241"/>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AutoShape 68"/>
            <p:cNvSpPr>
              <a:spLocks noChangeAspect="1" noChangeArrowheads="1"/>
            </p:cNvSpPr>
            <p:nvPr/>
          </p:nvSpPr>
          <p:spPr bwMode="auto">
            <a:xfrm>
              <a:off x="6092806" y="4932376"/>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45" name="Straight Connector 44"/>
            <p:cNvCxnSpPr/>
            <p:nvPr/>
          </p:nvCxnSpPr>
          <p:spPr>
            <a:xfrm flipH="1" flipV="1">
              <a:off x="5777154" y="5027510"/>
              <a:ext cx="31565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119042" y="5351610"/>
              <a:ext cx="197376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6783369" y="5208246"/>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77154" y="4601241"/>
              <a:ext cx="0" cy="4262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73293" y="4083395"/>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50" name="TextBox 49"/>
            <p:cNvSpPr txBox="1"/>
            <p:nvPr/>
          </p:nvSpPr>
          <p:spPr>
            <a:xfrm>
              <a:off x="3773293" y="4358726"/>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51" name="TextBox 50"/>
            <p:cNvSpPr txBox="1"/>
            <p:nvPr/>
          </p:nvSpPr>
          <p:spPr>
            <a:xfrm>
              <a:off x="3773293" y="5120777"/>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D</a:t>
              </a:r>
              <a:endParaRPr lang="en-US" sz="1600" b="1" dirty="0">
                <a:latin typeface="Arial" panose="020B0604020202020204" pitchFamily="34" charset="0"/>
                <a:cs typeface="Arial" panose="020B0604020202020204" pitchFamily="34" charset="0"/>
              </a:endParaRPr>
            </a:p>
          </p:txBody>
        </p:sp>
        <p:cxnSp>
          <p:nvCxnSpPr>
            <p:cNvPr id="52" name="Straight Connector 51"/>
            <p:cNvCxnSpPr/>
            <p:nvPr/>
          </p:nvCxnSpPr>
          <p:spPr>
            <a:xfrm flipH="1" flipV="1">
              <a:off x="4125464" y="4779527"/>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779715" y="4621845"/>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a:t>
              </a:r>
              <a:endParaRPr lang="en-US" sz="1600" b="1" dirty="0">
                <a:latin typeface="Arial" panose="020B0604020202020204" pitchFamily="34" charset="0"/>
                <a:cs typeface="Arial" panose="020B0604020202020204" pitchFamily="34" charset="0"/>
              </a:endParaRPr>
            </a:p>
          </p:txBody>
        </p:sp>
      </p:grpSp>
      <p:sp>
        <p:nvSpPr>
          <p:cNvPr id="55" name="TextBox 54"/>
          <p:cNvSpPr txBox="1"/>
          <p:nvPr/>
        </p:nvSpPr>
        <p:spPr>
          <a:xfrm>
            <a:off x="7270190" y="3313138"/>
            <a:ext cx="853119"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ABC</a:t>
            </a:r>
            <a:endParaRPr lang="en-US" sz="1600" b="1" dirty="0">
              <a:latin typeface="Arial" panose="020B0604020202020204" pitchFamily="34" charset="0"/>
              <a:cs typeface="Arial" panose="020B0604020202020204" pitchFamily="34" charset="0"/>
            </a:endParaRPr>
          </a:p>
        </p:txBody>
      </p:sp>
      <p:sp>
        <p:nvSpPr>
          <p:cNvPr id="56" name="TextBox 55"/>
          <p:cNvSpPr txBox="1"/>
          <p:nvPr/>
        </p:nvSpPr>
        <p:spPr>
          <a:xfrm>
            <a:off x="7291589" y="5122568"/>
            <a:ext cx="1075936"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ABCD</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wipe(left)">
                                      <p:cBhvr>
                                        <p:cTn id="7" dur="500"/>
                                        <p:tgtEl>
                                          <p:spTgt spid="18">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animEffect transition="in" filter="wipe(left)">
                                      <p:cBhvr>
                                        <p:cTn id="15" dur="500"/>
                                        <p:tgtEl>
                                          <p:spTgt spid="18">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animEffect transition="in" filter="wipe(left)">
                                      <p:cBhvr>
                                        <p:cTn id="23" dur="500"/>
                                        <p:tgtEl>
                                          <p:spTgt spid="18">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animEffect transition="in" filter="wipe(left)">
                                      <p:cBhvr>
                                        <p:cTn id="31" dur="500"/>
                                        <p:tgtEl>
                                          <p:spTgt spid="18">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left)">
                                      <p:cBhvr>
                                        <p:cTn id="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55"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2-Input Gates to Construct N-Input Gates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By induction, we build an </a:t>
            </a:r>
            <a:r>
              <a:rPr lang="en-US" b="1" dirty="0" smtClean="0">
                <a:solidFill>
                  <a:srgbClr val="00B050"/>
                </a:solidFill>
              </a:rPr>
              <a:t>N</a:t>
            </a:r>
            <a:r>
              <a:rPr lang="en-US" dirty="0" smtClean="0"/>
              <a:t>-input AND gate.</a:t>
            </a:r>
          </a:p>
          <a:p>
            <a:r>
              <a:rPr lang="en-US" dirty="0" smtClean="0"/>
              <a:t>Base case (</a:t>
            </a:r>
            <a:r>
              <a:rPr lang="en-US" b="1" dirty="0" smtClean="0">
                <a:solidFill>
                  <a:srgbClr val="00B050"/>
                </a:solidFill>
              </a:rPr>
              <a:t>N=2</a:t>
            </a:r>
            <a:r>
              <a:rPr lang="en-US" dirty="0" smtClean="0"/>
              <a:t>): Use one 2-input AND.</a:t>
            </a:r>
          </a:p>
          <a:p>
            <a:r>
              <a:rPr lang="en-US" b="1" dirty="0" smtClean="0">
                <a:solidFill>
                  <a:srgbClr val="00B050"/>
                </a:solidFill>
              </a:rPr>
              <a:t>N+1</a:t>
            </a:r>
            <a:r>
              <a:rPr lang="en-US" dirty="0" smtClean="0"/>
              <a:t> case (given an </a:t>
            </a:r>
            <a:r>
              <a:rPr lang="en-US" b="1" dirty="0" smtClean="0">
                <a:solidFill>
                  <a:srgbClr val="00B050"/>
                </a:solidFill>
              </a:rPr>
              <a:t>N</a:t>
            </a:r>
            <a:r>
              <a:rPr lang="en-US" dirty="0" smtClean="0"/>
              <a:t>-input AND):</a:t>
            </a:r>
          </a:p>
          <a:p>
            <a:pPr lvl="1"/>
            <a:r>
              <a:rPr lang="en-US" dirty="0" smtClean="0"/>
              <a:t>Use one </a:t>
            </a:r>
            <a:r>
              <a:rPr lang="en-US" b="1" dirty="0" smtClean="0">
                <a:solidFill>
                  <a:srgbClr val="00B050"/>
                </a:solidFill>
              </a:rPr>
              <a:t>N</a:t>
            </a:r>
            <a:r>
              <a:rPr lang="en-US" dirty="0" smtClean="0"/>
              <a:t>-input AND</a:t>
            </a:r>
          </a:p>
          <a:p>
            <a:pPr lvl="1"/>
            <a:r>
              <a:rPr lang="en-US" dirty="0" smtClean="0"/>
              <a:t>and one 2-input AND </a:t>
            </a:r>
          </a:p>
          <a:p>
            <a:pPr lvl="1"/>
            <a:r>
              <a:rPr lang="en-US" dirty="0" smtClean="0"/>
              <a:t>to produce an (</a:t>
            </a:r>
            <a:r>
              <a:rPr lang="en-US" b="1" dirty="0" smtClean="0">
                <a:solidFill>
                  <a:srgbClr val="00B050"/>
                </a:solidFill>
              </a:rPr>
              <a:t>N+1</a:t>
            </a:r>
            <a:r>
              <a:rPr lang="en-US" dirty="0" smtClean="0"/>
              <a:t>)-input AND.</a:t>
            </a:r>
          </a:p>
          <a:p>
            <a:r>
              <a:rPr lang="en-US" dirty="0" smtClean="0"/>
              <a:t> </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p:grpSp>
        <p:nvGrpSpPr>
          <p:cNvPr id="84" name="Group 83"/>
          <p:cNvGrpSpPr/>
          <p:nvPr/>
        </p:nvGrpSpPr>
        <p:grpSpPr>
          <a:xfrm>
            <a:off x="1611295" y="4569169"/>
            <a:ext cx="5762389" cy="1499047"/>
            <a:chOff x="6345349" y="4349713"/>
            <a:chExt cx="5762389" cy="1499047"/>
          </a:xfrm>
        </p:grpSpPr>
        <p:sp>
          <p:nvSpPr>
            <p:cNvPr id="57" name="AutoShape 68"/>
            <p:cNvSpPr>
              <a:spLocks noChangeAspect="1" noChangeArrowheads="1"/>
            </p:cNvSpPr>
            <p:nvPr/>
          </p:nvSpPr>
          <p:spPr bwMode="auto">
            <a:xfrm>
              <a:off x="7561556" y="4591689"/>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58" name="Straight Connector 57"/>
            <p:cNvCxnSpPr/>
            <p:nvPr/>
          </p:nvCxnSpPr>
          <p:spPr>
            <a:xfrm flipH="1" flipV="1">
              <a:off x="6849594" y="4653698"/>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252119" y="4867559"/>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AutoShape 68"/>
            <p:cNvSpPr>
              <a:spLocks noChangeAspect="1" noChangeArrowheads="1"/>
            </p:cNvSpPr>
            <p:nvPr/>
          </p:nvSpPr>
          <p:spPr bwMode="auto">
            <a:xfrm>
              <a:off x="8823358" y="5198694"/>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62" name="Straight Connector 61"/>
            <p:cNvCxnSpPr/>
            <p:nvPr/>
          </p:nvCxnSpPr>
          <p:spPr>
            <a:xfrm flipH="1" flipV="1">
              <a:off x="8507706" y="5293828"/>
              <a:ext cx="31565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849594" y="5617928"/>
              <a:ext cx="197376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9513921" y="5474564"/>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507706" y="4867559"/>
              <a:ext cx="0" cy="4262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45349" y="4349713"/>
              <a:ext cx="52129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r>
                <a:rPr lang="en-US" sz="2400" b="1" baseline="-25000" dirty="0" smtClean="0">
                  <a:latin typeface="Arial" panose="020B0604020202020204" pitchFamily="34" charset="0"/>
                  <a:cs typeface="Arial" panose="020B0604020202020204" pitchFamily="34" charset="0"/>
                </a:rPr>
                <a:t>0</a:t>
              </a:r>
              <a:endParaRPr lang="en-US" sz="1600" b="1" baseline="-25000" dirty="0">
                <a:latin typeface="Arial" panose="020B0604020202020204" pitchFamily="34" charset="0"/>
                <a:cs typeface="Arial" panose="020B0604020202020204" pitchFamily="34" charset="0"/>
              </a:endParaRPr>
            </a:p>
          </p:txBody>
        </p:sp>
        <p:sp>
          <p:nvSpPr>
            <p:cNvPr id="68" name="TextBox 67"/>
            <p:cNvSpPr txBox="1"/>
            <p:nvPr/>
          </p:nvSpPr>
          <p:spPr>
            <a:xfrm>
              <a:off x="6345349" y="5387095"/>
              <a:ext cx="554960"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r>
                <a:rPr lang="en-US" sz="2400" b="1" baseline="-25000" dirty="0" smtClean="0">
                  <a:latin typeface="Arial" panose="020B0604020202020204" pitchFamily="34" charset="0"/>
                  <a:cs typeface="Arial" panose="020B0604020202020204" pitchFamily="34" charset="0"/>
                </a:rPr>
                <a:t>N</a:t>
              </a:r>
              <a:endParaRPr lang="en-US" sz="1600" b="1" baseline="-25000" dirty="0">
                <a:latin typeface="Arial" panose="020B0604020202020204" pitchFamily="34" charset="0"/>
                <a:cs typeface="Arial" panose="020B0604020202020204" pitchFamily="34" charset="0"/>
              </a:endParaRPr>
            </a:p>
          </p:txBody>
        </p:sp>
        <p:cxnSp>
          <p:nvCxnSpPr>
            <p:cNvPr id="69" name="Straight Connector 68"/>
            <p:cNvCxnSpPr/>
            <p:nvPr/>
          </p:nvCxnSpPr>
          <p:spPr>
            <a:xfrm flipH="1" flipV="1">
              <a:off x="6856016" y="5045845"/>
              <a:ext cx="711962" cy="87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351771" y="4888163"/>
              <a:ext cx="737702"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r>
                <a:rPr lang="en-US" sz="2400" b="1" baseline="-25000" dirty="0" smtClean="0">
                  <a:latin typeface="Arial" panose="020B0604020202020204" pitchFamily="34" charset="0"/>
                  <a:cs typeface="Arial" panose="020B0604020202020204" pitchFamily="34" charset="0"/>
                </a:rPr>
                <a:t>N-1</a:t>
              </a:r>
              <a:endParaRPr lang="en-US" sz="1600" b="1" baseline="-25000" dirty="0">
                <a:latin typeface="Arial" panose="020B0604020202020204" pitchFamily="34" charset="0"/>
                <a:cs typeface="Arial" panose="020B0604020202020204" pitchFamily="34" charset="0"/>
              </a:endParaRPr>
            </a:p>
          </p:txBody>
        </p:sp>
        <p:sp>
          <p:nvSpPr>
            <p:cNvPr id="71" name="TextBox 70"/>
            <p:cNvSpPr txBox="1"/>
            <p:nvPr/>
          </p:nvSpPr>
          <p:spPr>
            <a:xfrm>
              <a:off x="6967879" y="4533342"/>
              <a:ext cx="492443"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t>
              </a:r>
              <a:endParaRPr lang="en-US" sz="1600" b="1" baseline="-25000" dirty="0">
                <a:latin typeface="Arial" panose="020B0604020202020204" pitchFamily="34" charset="0"/>
                <a:cs typeface="Arial" panose="020B0604020202020204" pitchFamily="34" charset="0"/>
              </a:endParaRPr>
            </a:p>
          </p:txBody>
        </p:sp>
        <p:cxnSp>
          <p:nvCxnSpPr>
            <p:cNvPr id="72" name="Straight Connector 71"/>
            <p:cNvCxnSpPr/>
            <p:nvPr/>
          </p:nvCxnSpPr>
          <p:spPr>
            <a:xfrm flipH="1">
              <a:off x="7431573" y="4741690"/>
              <a:ext cx="11566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7431573" y="4820121"/>
              <a:ext cx="11566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7431573" y="4969932"/>
              <a:ext cx="11566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7431573" y="4894522"/>
              <a:ext cx="11566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79912" y="4435492"/>
              <a:ext cx="151336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r>
                <a:rPr lang="en-US" sz="2400" b="1" baseline="-25000" dirty="0">
                  <a:latin typeface="Arial" panose="020B0604020202020204" pitchFamily="34" charset="0"/>
                  <a:cs typeface="Arial" panose="020B0604020202020204" pitchFamily="34" charset="0"/>
                </a:rPr>
                <a:t>0 </a:t>
              </a:r>
              <a:r>
                <a:rPr lang="en-US" sz="2400" b="1" dirty="0" smtClean="0">
                  <a:latin typeface="Arial" panose="020B0604020202020204" pitchFamily="34" charset="0"/>
                  <a:cs typeface="Arial" panose="020B0604020202020204" pitchFamily="34" charset="0"/>
                </a:rPr>
                <a:t>… A</a:t>
              </a:r>
              <a:r>
                <a:rPr lang="en-US" sz="2400" b="1" baseline="-25000" dirty="0" smtClean="0">
                  <a:latin typeface="Arial" panose="020B0604020202020204" pitchFamily="34" charset="0"/>
                  <a:cs typeface="Arial" panose="020B0604020202020204" pitchFamily="34" charset="0"/>
                </a:rPr>
                <a:t>N-1</a:t>
              </a:r>
              <a:endParaRPr lang="en-US" sz="1600" b="1" baseline="-25000" dirty="0">
                <a:latin typeface="Arial" panose="020B0604020202020204" pitchFamily="34" charset="0"/>
                <a:cs typeface="Arial" panose="020B0604020202020204" pitchFamily="34" charset="0"/>
              </a:endParaRPr>
            </a:p>
          </p:txBody>
        </p:sp>
        <p:sp>
          <p:nvSpPr>
            <p:cNvPr id="78" name="TextBox 77"/>
            <p:cNvSpPr txBox="1"/>
            <p:nvPr/>
          </p:nvSpPr>
          <p:spPr>
            <a:xfrm>
              <a:off x="10224081" y="5259939"/>
              <a:ext cx="188365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r>
                <a:rPr lang="en-US" sz="2400" b="1" baseline="-25000" dirty="0">
                  <a:latin typeface="Arial" panose="020B0604020202020204" pitchFamily="34" charset="0"/>
                  <a:cs typeface="Arial" panose="020B0604020202020204" pitchFamily="34" charset="0"/>
                </a:rPr>
                <a:t>0 </a:t>
              </a:r>
              <a:r>
                <a:rPr lang="en-US" sz="2400" b="1" dirty="0" smtClean="0">
                  <a:latin typeface="Arial" panose="020B0604020202020204" pitchFamily="34" charset="0"/>
                  <a:cs typeface="Arial" panose="020B0604020202020204" pitchFamily="34" charset="0"/>
                </a:rPr>
                <a:t>… A</a:t>
              </a:r>
              <a:r>
                <a:rPr lang="en-US" sz="2400" b="1" baseline="-25000" dirty="0" smtClean="0">
                  <a:latin typeface="Arial" panose="020B0604020202020204" pitchFamily="34" charset="0"/>
                  <a:cs typeface="Arial" panose="020B0604020202020204" pitchFamily="34" charset="0"/>
                </a:rPr>
                <a:t>N-1</a:t>
              </a:r>
              <a:r>
                <a:rPr lang="en-US" sz="2400" b="1" dirty="0" smtClean="0">
                  <a:latin typeface="Arial" panose="020B0604020202020204" pitchFamily="34" charset="0"/>
                  <a:cs typeface="Arial" panose="020B0604020202020204" pitchFamily="34" charset="0"/>
                </a:rPr>
                <a:t>A</a:t>
              </a:r>
              <a:r>
                <a:rPr lang="en-US" sz="2400" b="1" baseline="-25000" dirty="0" smtClean="0">
                  <a:latin typeface="Arial" panose="020B0604020202020204" pitchFamily="34" charset="0"/>
                  <a:cs typeface="Arial" panose="020B0604020202020204" pitchFamily="34" charset="0"/>
                </a:rPr>
                <a:t>N</a:t>
              </a:r>
              <a:endParaRPr lang="en-US" sz="1600" b="1" baseline="-25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86651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Comments on Functional Form and Practical Value</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A couple of comments before we continue…</a:t>
            </a:r>
          </a:p>
          <a:p>
            <a:pPr lvl="1"/>
            <a:r>
              <a:rPr lang="en-US" dirty="0" smtClean="0"/>
              <a:t>Functional form of the inductive proof:</a:t>
            </a:r>
          </a:p>
          <a:p>
            <a:pPr lvl="2"/>
            <a:r>
              <a:rPr lang="en-US" dirty="0" smtClean="0"/>
              <a:t>base: </a:t>
            </a:r>
            <a:r>
              <a:rPr lang="en-US" b="1" dirty="0" smtClean="0">
                <a:solidFill>
                  <a:srgbClr val="00B050"/>
                </a:solidFill>
              </a:rPr>
              <a:t>AND</a:t>
            </a:r>
            <a:r>
              <a:rPr lang="en-US" b="1" baseline="-25000" dirty="0">
                <a:solidFill>
                  <a:srgbClr val="00B050"/>
                </a:solidFill>
              </a:rPr>
              <a:t>2</a:t>
            </a:r>
            <a:r>
              <a:rPr lang="en-US" b="1" dirty="0" smtClean="0">
                <a:solidFill>
                  <a:srgbClr val="00B050"/>
                </a:solidFill>
              </a:rPr>
              <a:t> (A, B) = AND</a:t>
            </a:r>
            <a:r>
              <a:rPr lang="en-US" b="1" baseline="-25000" dirty="0" smtClean="0">
                <a:solidFill>
                  <a:srgbClr val="00B050"/>
                </a:solidFill>
              </a:rPr>
              <a:t>2 </a:t>
            </a:r>
            <a:r>
              <a:rPr lang="en-US" b="1" dirty="0" smtClean="0">
                <a:solidFill>
                  <a:srgbClr val="00B050"/>
                </a:solidFill>
              </a:rPr>
              <a:t>(A, B)</a:t>
            </a:r>
          </a:p>
          <a:p>
            <a:pPr lvl="2"/>
            <a:r>
              <a:rPr lang="en-US" dirty="0" smtClean="0"/>
              <a:t>inductive step:</a:t>
            </a:r>
            <a:br>
              <a:rPr lang="en-US" dirty="0" smtClean="0"/>
            </a:br>
            <a:r>
              <a:rPr lang="en-US" b="1" dirty="0" smtClean="0">
                <a:solidFill>
                  <a:srgbClr val="00B050"/>
                </a:solidFill>
              </a:rPr>
              <a:t>AND</a:t>
            </a:r>
            <a:r>
              <a:rPr lang="en-US" b="1" baseline="-25000" dirty="0" smtClean="0">
                <a:solidFill>
                  <a:srgbClr val="00B050"/>
                </a:solidFill>
              </a:rPr>
              <a:t>N+1</a:t>
            </a:r>
            <a:r>
              <a:rPr lang="en-US" b="1" dirty="0" smtClean="0">
                <a:solidFill>
                  <a:srgbClr val="00B050"/>
                </a:solidFill>
              </a:rPr>
              <a:t> (A</a:t>
            </a:r>
            <a:r>
              <a:rPr lang="en-US" b="1" baseline="-25000" dirty="0">
                <a:solidFill>
                  <a:srgbClr val="00B050"/>
                </a:solidFill>
              </a:rPr>
              <a:t>0</a:t>
            </a:r>
            <a:r>
              <a:rPr lang="en-US" b="1" dirty="0" smtClean="0">
                <a:solidFill>
                  <a:srgbClr val="00B050"/>
                </a:solidFill>
              </a:rPr>
              <a:t>, …, A</a:t>
            </a:r>
            <a:r>
              <a:rPr lang="en-US" b="1" baseline="-25000" dirty="0" smtClean="0">
                <a:solidFill>
                  <a:srgbClr val="00B050"/>
                </a:solidFill>
              </a:rPr>
              <a:t>N</a:t>
            </a:r>
            <a:r>
              <a:rPr lang="en-US" b="1" dirty="0" smtClean="0">
                <a:solidFill>
                  <a:srgbClr val="00B050"/>
                </a:solidFill>
              </a:rPr>
              <a:t>) = </a:t>
            </a:r>
            <a:br>
              <a:rPr lang="en-US" b="1" dirty="0" smtClean="0">
                <a:solidFill>
                  <a:srgbClr val="00B050"/>
                </a:solidFill>
              </a:rPr>
            </a:br>
            <a:r>
              <a:rPr lang="en-US" b="1" dirty="0" smtClean="0">
                <a:solidFill>
                  <a:srgbClr val="00B050"/>
                </a:solidFill>
              </a:rPr>
              <a:t>		AND</a:t>
            </a:r>
            <a:r>
              <a:rPr lang="en-US" b="1" baseline="-25000" dirty="0" smtClean="0">
                <a:solidFill>
                  <a:srgbClr val="00B050"/>
                </a:solidFill>
              </a:rPr>
              <a:t>2</a:t>
            </a:r>
            <a:r>
              <a:rPr lang="en-US" b="1" dirty="0" smtClean="0">
                <a:solidFill>
                  <a:srgbClr val="00B050"/>
                </a:solidFill>
              </a:rPr>
              <a:t> (AND</a:t>
            </a:r>
            <a:r>
              <a:rPr lang="en-US" b="1" baseline="-25000" dirty="0">
                <a:solidFill>
                  <a:srgbClr val="00B050"/>
                </a:solidFill>
              </a:rPr>
              <a:t>N</a:t>
            </a:r>
            <a:r>
              <a:rPr lang="en-US" b="1" dirty="0" smtClean="0">
                <a:solidFill>
                  <a:srgbClr val="00B050"/>
                </a:solidFill>
              </a:rPr>
              <a:t> (A</a:t>
            </a:r>
            <a:r>
              <a:rPr lang="en-US" b="1" baseline="-25000" dirty="0" smtClean="0">
                <a:solidFill>
                  <a:srgbClr val="00B050"/>
                </a:solidFill>
              </a:rPr>
              <a:t>0</a:t>
            </a:r>
            <a:r>
              <a:rPr lang="en-US" b="1" dirty="0" smtClean="0">
                <a:solidFill>
                  <a:srgbClr val="00B050"/>
                </a:solidFill>
              </a:rPr>
              <a:t>, …, A</a:t>
            </a:r>
            <a:r>
              <a:rPr lang="en-US" b="1" baseline="-25000" dirty="0" smtClean="0">
                <a:solidFill>
                  <a:srgbClr val="00B050"/>
                </a:solidFill>
              </a:rPr>
              <a:t>N-1</a:t>
            </a:r>
            <a:r>
              <a:rPr lang="en-US" b="1" dirty="0" smtClean="0">
                <a:solidFill>
                  <a:srgbClr val="00B050"/>
                </a:solidFill>
              </a:rPr>
              <a:t>), A</a:t>
            </a:r>
            <a:r>
              <a:rPr lang="en-US" b="1" baseline="-25000" dirty="0">
                <a:solidFill>
                  <a:srgbClr val="00B050"/>
                </a:solidFill>
              </a:rPr>
              <a:t>N</a:t>
            </a:r>
            <a:r>
              <a:rPr lang="en-US" b="1" dirty="0" smtClean="0">
                <a:solidFill>
                  <a:srgbClr val="00B050"/>
                </a:solidFill>
              </a:rPr>
              <a:t>)</a:t>
            </a:r>
          </a:p>
          <a:p>
            <a:pPr lvl="1"/>
            <a:r>
              <a:rPr lang="en-US" dirty="0" smtClean="0"/>
              <a:t>This approach is an existence proof,</a:t>
            </a:r>
            <a:r>
              <a:rPr lang="en-US" b="1" dirty="0" smtClean="0">
                <a:solidFill>
                  <a:srgbClr val="0070C0"/>
                </a:solidFill>
              </a:rPr>
              <a:t/>
            </a:r>
            <a:br>
              <a:rPr lang="en-US" b="1" dirty="0" smtClean="0">
                <a:solidFill>
                  <a:srgbClr val="0070C0"/>
                </a:solidFill>
              </a:rPr>
            </a:br>
            <a:r>
              <a:rPr lang="en-US" b="1" dirty="0" smtClean="0">
                <a:solidFill>
                  <a:srgbClr val="0070C0"/>
                </a:solidFill>
              </a:rPr>
              <a:t>not a practical way to build bigger gates.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spTree>
    <p:extLst>
      <p:ext uri="{BB962C8B-B14F-4D97-AF65-F5344CB8AC3E}">
        <p14:creationId xmlns:p14="http://schemas.microsoft.com/office/powerpoint/2010/main" val="2074701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Claim is Now Slightly Simpler</a:t>
            </a:r>
            <a:endParaRPr lang="en-US" dirty="0"/>
          </a:p>
        </p:txBody>
      </p:sp>
      <p:sp>
        <p:nvSpPr>
          <p:cNvPr id="18" name="Content Placeholder 17"/>
          <p:cNvSpPr>
            <a:spLocks noGrp="1"/>
          </p:cNvSpPr>
          <p:nvPr>
            <p:ph idx="1"/>
          </p:nvPr>
        </p:nvSpPr>
        <p:spPr>
          <a:xfrm>
            <a:off x="596350" y="1630017"/>
            <a:ext cx="7792278" cy="4239077"/>
          </a:xfrm>
        </p:spPr>
        <p:txBody>
          <a:bodyPr>
            <a:normAutofit fontScale="92500" lnSpcReduction="10000"/>
          </a:bodyPr>
          <a:lstStyle/>
          <a:p>
            <a:r>
              <a:rPr lang="en-US" dirty="0" smtClean="0"/>
              <a:t>Claim:</a:t>
            </a:r>
          </a:p>
          <a:p>
            <a:r>
              <a:rPr lang="en-US" dirty="0" smtClean="0"/>
              <a:t>With enough 2-input AND, 2-input OR, and NOT functions, I can produce </a:t>
            </a:r>
            <a:r>
              <a:rPr lang="en-US" b="1" dirty="0" smtClean="0">
                <a:solidFill>
                  <a:srgbClr val="0070C0"/>
                </a:solidFill>
              </a:rPr>
              <a:t>any function on any number of variables</a:t>
            </a:r>
            <a:r>
              <a:rPr lang="en-US" dirty="0" smtClean="0"/>
              <a:t>.</a:t>
            </a:r>
            <a:endParaRPr lang="en-US" dirty="0"/>
          </a:p>
          <a:p>
            <a:r>
              <a:rPr lang="en-US" dirty="0" smtClean="0"/>
              <a:t>(For OR functions, use the same approach as we did with AND functions, replacing AND with OR.)</a:t>
            </a:r>
          </a:p>
          <a:p>
            <a:r>
              <a:rPr lang="en-US" dirty="0" smtClean="0"/>
              <a:t>Let’s first consider functions that </a:t>
            </a:r>
          </a:p>
          <a:p>
            <a:pPr lvl="1"/>
            <a:r>
              <a:rPr lang="en-US" dirty="0" smtClean="0"/>
              <a:t>produce an output of 1 </a:t>
            </a:r>
          </a:p>
          <a:p>
            <a:pPr lvl="1"/>
            <a:r>
              <a:rPr lang="en-US" dirty="0" smtClean="0"/>
              <a:t>for exactly one combination of inputs</a:t>
            </a:r>
            <a:br>
              <a:rPr lang="en-US" dirty="0" smtClean="0"/>
            </a:br>
            <a:r>
              <a:rPr lang="en-US" dirty="0" smtClean="0"/>
              <a:t>(one row of the function’s truth table).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grpSp>
        <p:nvGrpSpPr>
          <p:cNvPr id="8" name="Group 7"/>
          <p:cNvGrpSpPr/>
          <p:nvPr/>
        </p:nvGrpSpPr>
        <p:grpSpPr>
          <a:xfrm>
            <a:off x="2666737" y="2144683"/>
            <a:ext cx="3415681" cy="341376"/>
            <a:chOff x="2666737" y="2144683"/>
            <a:chExt cx="3415681" cy="341376"/>
          </a:xfrm>
        </p:grpSpPr>
        <p:cxnSp>
          <p:nvCxnSpPr>
            <p:cNvPr id="12" name="Straight Connector 11"/>
            <p:cNvCxnSpPr/>
            <p:nvPr/>
          </p:nvCxnSpPr>
          <p:spPr>
            <a:xfrm flipH="1">
              <a:off x="2666737" y="2144683"/>
              <a:ext cx="1255776" cy="341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826642" y="2144683"/>
              <a:ext cx="1255776" cy="341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4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left)">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wipe(left)">
                                      <p:cBhvr>
                                        <p:cTn id="17" dur="500"/>
                                        <p:tgtEl>
                                          <p:spTgt spid="18">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
                                            <p:txEl>
                                              <p:pRg st="4" end="4"/>
                                            </p:txEl>
                                          </p:spTgt>
                                        </p:tgtEl>
                                        <p:attrNameLst>
                                          <p:attrName>style.visibility</p:attrName>
                                        </p:attrNameLst>
                                      </p:cBhvr>
                                      <p:to>
                                        <p:strVal val="visible"/>
                                      </p:to>
                                    </p:set>
                                    <p:animEffect transition="in" filter="wipe(left)">
                                      <p:cBhvr>
                                        <p:cTn id="20" dur="500"/>
                                        <p:tgtEl>
                                          <p:spTgt spid="18">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animEffect transition="in" filter="wipe(left)">
                                      <p:cBhvr>
                                        <p:cTn id="23"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4101" y="4576122"/>
            <a:ext cx="2673203" cy="581094"/>
          </a:xfrm>
          <a:prstGeom prst="rect">
            <a:avLst/>
          </a:prstGeom>
          <a:solidFill>
            <a:srgbClr val="FFFF00"/>
          </a:solidFill>
          <a:ln>
            <a:noFill/>
          </a:ln>
        </p:spPr>
        <p:txBody>
          <a:bodyPr wrap="square" rtlCol="0">
            <a:spAutoFit/>
          </a:bodyPr>
          <a:lstStyle/>
          <a:p>
            <a:endParaRPr lang="en-US" dirty="0"/>
          </a:p>
        </p:txBody>
      </p:sp>
      <p:sp>
        <p:nvSpPr>
          <p:cNvPr id="2" name="Title 1"/>
          <p:cNvSpPr>
            <a:spLocks noGrp="1"/>
          </p:cNvSpPr>
          <p:nvPr>
            <p:ph type="title"/>
          </p:nvPr>
        </p:nvSpPr>
        <p:spPr/>
        <p:txBody>
          <a:bodyPr>
            <a:normAutofit/>
          </a:bodyPr>
          <a:lstStyle/>
          <a:p>
            <a:r>
              <a:rPr lang="en-US" dirty="0" smtClean="0"/>
              <a:t>One AND Suffices for Functions that Output One 1</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The function </a:t>
            </a:r>
            <a:r>
              <a:rPr lang="en-US" b="1" dirty="0" smtClean="0">
                <a:solidFill>
                  <a:srgbClr val="00B050"/>
                </a:solidFill>
              </a:rPr>
              <a:t>Q(A,B,C)</a:t>
            </a:r>
            <a:r>
              <a:rPr lang="en-US" dirty="0" smtClean="0"/>
              <a:t> is an</a:t>
            </a:r>
            <a:br>
              <a:rPr lang="en-US" dirty="0" smtClean="0"/>
            </a:br>
            <a:r>
              <a:rPr lang="en-US" dirty="0" smtClean="0"/>
              <a:t>example of such a function.</a:t>
            </a:r>
            <a:endParaRPr lang="en-US" b="1" baseline="60000" dirty="0">
              <a:solidFill>
                <a:srgbClr val="00B050"/>
              </a:solidFill>
            </a:endParaRPr>
          </a:p>
          <a:p>
            <a:r>
              <a:rPr lang="en-US" dirty="0" smtClean="0"/>
              <a:t>When is </a:t>
            </a:r>
            <a:r>
              <a:rPr lang="en-US" b="1" dirty="0" smtClean="0">
                <a:solidFill>
                  <a:srgbClr val="00B050"/>
                </a:solidFill>
              </a:rPr>
              <a:t>Q=1</a:t>
            </a:r>
            <a:r>
              <a:rPr lang="en-US" dirty="0" smtClean="0"/>
              <a:t>?</a:t>
            </a:r>
          </a:p>
          <a:p>
            <a:r>
              <a:rPr lang="en-US" dirty="0" smtClean="0"/>
              <a:t>Only when</a:t>
            </a:r>
            <a:br>
              <a:rPr lang="en-US" dirty="0" smtClean="0"/>
            </a:br>
            <a:r>
              <a:rPr lang="en-US" b="1" dirty="0" smtClean="0">
                <a:solidFill>
                  <a:srgbClr val="00B050"/>
                </a:solidFill>
              </a:rPr>
              <a:t>A=1 AND B=0 AND C=1</a:t>
            </a:r>
            <a:r>
              <a:rPr lang="en-US" dirty="0" smtClean="0"/>
              <a:t>.</a:t>
            </a:r>
            <a:endParaRPr lang="en-US" b="1" dirty="0" smtClean="0">
              <a:solidFill>
                <a:srgbClr val="00B050"/>
              </a:solidFill>
            </a:endParaRPr>
          </a:p>
          <a:p>
            <a:r>
              <a:rPr lang="en-US" dirty="0" smtClean="0"/>
              <a:t>Note that </a:t>
            </a:r>
            <a:r>
              <a:rPr lang="en-US" b="1" dirty="0" smtClean="0">
                <a:solidFill>
                  <a:srgbClr val="00B050"/>
                </a:solidFill>
              </a:rPr>
              <a:t>B=0</a:t>
            </a:r>
            <a:r>
              <a:rPr lang="en-US" dirty="0" smtClean="0"/>
              <a:t> when </a:t>
            </a:r>
            <a:br>
              <a:rPr lang="en-US" dirty="0" smtClean="0"/>
            </a:br>
            <a:r>
              <a:rPr lang="en-US" b="1" dirty="0" smtClean="0">
                <a:solidFill>
                  <a:srgbClr val="00B050"/>
                </a:solidFill>
              </a:rPr>
              <a:t>(NOT B) = 1</a:t>
            </a:r>
            <a:r>
              <a:rPr lang="en-US" dirty="0" smtClean="0"/>
              <a:t>.</a:t>
            </a:r>
            <a:endParaRPr lang="en-US" b="1" dirty="0">
              <a:solidFill>
                <a:srgbClr val="00B050"/>
              </a:solidFill>
            </a:endParaRPr>
          </a:p>
          <a:p>
            <a:r>
              <a:rPr lang="en-US" dirty="0" smtClean="0"/>
              <a:t>In other words, </a:t>
            </a:r>
            <a:r>
              <a:rPr lang="en-US" b="1" dirty="0" smtClean="0">
                <a:solidFill>
                  <a:srgbClr val="0070C0"/>
                </a:solidFill>
              </a:rPr>
              <a:t>Q = AB’C</a:t>
            </a:r>
            <a:r>
              <a:rPr lang="en-US" dirty="0" smtClean="0"/>
              <a:t>.</a:t>
            </a:r>
            <a:endParaRPr lang="en-US" b="1" dirty="0" smtClean="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graphicFrame>
        <p:nvGraphicFramePr>
          <p:cNvPr id="7" name="Table 6"/>
          <p:cNvGraphicFramePr>
            <a:graphicFrameLocks noGrp="1"/>
          </p:cNvGraphicFramePr>
          <p:nvPr/>
        </p:nvGraphicFramePr>
        <p:xfrm>
          <a:off x="5594101" y="1501000"/>
          <a:ext cx="2673204" cy="4663440"/>
        </p:xfrm>
        <a:graphic>
          <a:graphicData uri="http://schemas.openxmlformats.org/drawingml/2006/table">
            <a:tbl>
              <a:tblPr firstRow="1" bandRow="1">
                <a:tableStyleId>{5C22544A-7EE6-4342-B048-85BDC9FD1C3A}</a:tableStyleId>
              </a:tblPr>
              <a:tblGrid>
                <a:gridCol w="668301">
                  <a:extLst>
                    <a:ext uri="{9D8B030D-6E8A-4147-A177-3AD203B41FA5}">
                      <a16:colId xmlns:a16="http://schemas.microsoft.com/office/drawing/2014/main" val="20000"/>
                    </a:ext>
                  </a:extLst>
                </a:gridCol>
                <a:gridCol w="668301">
                  <a:extLst>
                    <a:ext uri="{9D8B030D-6E8A-4147-A177-3AD203B41FA5}">
                      <a16:colId xmlns:a16="http://schemas.microsoft.com/office/drawing/2014/main" val="20001"/>
                    </a:ext>
                  </a:extLst>
                </a:gridCol>
                <a:gridCol w="668301">
                  <a:extLst>
                    <a:ext uri="{9D8B030D-6E8A-4147-A177-3AD203B41FA5}">
                      <a16:colId xmlns:a16="http://schemas.microsoft.com/office/drawing/2014/main" val="20002"/>
                    </a:ext>
                  </a:extLst>
                </a:gridCol>
                <a:gridCol w="668301">
                  <a:extLst>
                    <a:ext uri="{9D8B030D-6E8A-4147-A177-3AD203B41FA5}">
                      <a16:colId xmlns:a16="http://schemas.microsoft.com/office/drawing/2014/main" val="20003"/>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Q</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baseline="0" dirty="0" smtClean="0">
                          <a:solidFill>
                            <a:schemeClr val="tx1"/>
                          </a:solidFill>
                          <a:latin typeface="Courier New" panose="02070309020205020404" pitchFamily="49" charset="0"/>
                          <a:cs typeface="Courier New" panose="02070309020205020404" pitchFamily="49" charset="0"/>
                        </a:rPr>
                        <a:t>0</a:t>
                      </a:r>
                      <a:endParaRPr lang="en-US" sz="2800" b="1" baseline="-250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smtClean="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6312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wipe(left)">
                                      <p:cBhvr>
                                        <p:cTn id="7" dur="500"/>
                                        <p:tgtEl>
                                          <p:spTgt spid="18">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8">
                                            <p:txEl>
                                              <p:pRg st="3" end="3"/>
                                            </p:txEl>
                                          </p:spTgt>
                                        </p:tgtEl>
                                        <p:attrNameLst>
                                          <p:attrName>style.visibility</p:attrName>
                                        </p:attrNameLst>
                                      </p:cBhvr>
                                      <p:to>
                                        <p:strVal val="visible"/>
                                      </p:to>
                                    </p:set>
                                    <p:animEffect transition="in" filter="wipe(left)">
                                      <p:cBhvr>
                                        <p:cTn id="14" dur="500"/>
                                        <p:tgtEl>
                                          <p:spTgt spid="18">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wipe(left)">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Two Non-Negative Patterns Can Overflow</a:t>
            </a:r>
            <a:endParaRPr lang="en-US" dirty="0"/>
          </a:p>
        </p:txBody>
      </p:sp>
      <p:sp>
        <p:nvSpPr>
          <p:cNvPr id="10" name="Content Placeholder 9"/>
          <p:cNvSpPr>
            <a:spLocks noGrp="1"/>
          </p:cNvSpPr>
          <p:nvPr>
            <p:ph idx="1"/>
          </p:nvPr>
        </p:nvSpPr>
        <p:spPr/>
        <p:txBody>
          <a:bodyPr>
            <a:normAutofit/>
          </a:bodyPr>
          <a:lstStyle/>
          <a:p>
            <a:r>
              <a:rPr lang="en-US" dirty="0" smtClean="0"/>
              <a:t>Let’s start with our first example from before:</a:t>
            </a:r>
            <a:endParaRPr lang="en-US" b="1" dirty="0" smtClean="0">
              <a:solidFill>
                <a:srgbClr val="00B050"/>
              </a:solidFill>
            </a:endParaRP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01110 </a:t>
            </a:r>
            <a:r>
              <a:rPr lang="en-US" dirty="0" smtClean="0">
                <a:solidFill>
                  <a:schemeClr val="tx1"/>
                </a:solidFill>
                <a:cs typeface="Courier New" panose="02070309020205020404" pitchFamily="49" charset="0"/>
              </a:rPr>
              <a:t>(14)</a:t>
            </a: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+ 00100 </a:t>
            </a:r>
            <a:r>
              <a:rPr lang="en-US" dirty="0" smtClean="0">
                <a:solidFill>
                  <a:schemeClr val="tx1"/>
                </a:solidFill>
                <a:cs typeface="Courier New" panose="02070309020205020404" pitchFamily="49" charset="0"/>
              </a:rPr>
              <a:t>(4)</a:t>
            </a: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Oops!  We had no carry out, but the answer is wrong (an overflow occurred).</a:t>
            </a:r>
          </a:p>
          <a:p>
            <a:r>
              <a:rPr lang="en-US" dirty="0" smtClean="0"/>
              <a:t>So overflow is different than for </a:t>
            </a:r>
            <a:r>
              <a:rPr lang="en-US" b="1" dirty="0" smtClean="0">
                <a:solidFill>
                  <a:srgbClr val="00B050"/>
                </a:solidFill>
              </a:rPr>
              <a:t>unsigned</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cxnSp>
        <p:nvCxnSpPr>
          <p:cNvPr id="12" name="Straight Connector 11"/>
          <p:cNvCxnSpPr/>
          <p:nvPr/>
        </p:nvCxnSpPr>
        <p:spPr>
          <a:xfrm>
            <a:off x="3304409" y="3601039"/>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14886" y="3582185"/>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sp>
        <p:nvSpPr>
          <p:cNvPr id="21" name="TextBox 20"/>
          <p:cNvSpPr txBox="1"/>
          <p:nvPr/>
        </p:nvSpPr>
        <p:spPr>
          <a:xfrm>
            <a:off x="4473635" y="3582185"/>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5" name="TextBox 24"/>
          <p:cNvSpPr txBox="1"/>
          <p:nvPr/>
        </p:nvSpPr>
        <p:spPr>
          <a:xfrm>
            <a:off x="3735864" y="358218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988904" y="2150882"/>
            <a:ext cx="670597" cy="2016076"/>
            <a:chOff x="3988904" y="2150882"/>
            <a:chExt cx="670597" cy="2016076"/>
          </a:xfrm>
        </p:grpSpPr>
        <p:sp>
          <p:nvSpPr>
            <p:cNvPr id="22" name="TextBox 21"/>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4227973" y="3582183"/>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3726437" y="2150881"/>
            <a:ext cx="685996" cy="2016075"/>
            <a:chOff x="3726437" y="2150881"/>
            <a:chExt cx="685996" cy="2016075"/>
          </a:xfrm>
        </p:grpSpPr>
        <p:sp>
          <p:nvSpPr>
            <p:cNvPr id="23" name="TextBox 2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7" name="TextBox 26"/>
            <p:cNvSpPr txBox="1"/>
            <p:nvPr/>
          </p:nvSpPr>
          <p:spPr>
            <a:xfrm>
              <a:off x="3980905" y="35821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sp>
        <p:nvSpPr>
          <p:cNvPr id="29" name="TextBox 28"/>
          <p:cNvSpPr txBox="1"/>
          <p:nvPr/>
        </p:nvSpPr>
        <p:spPr>
          <a:xfrm>
            <a:off x="5197190" y="3572758"/>
            <a:ext cx="1090488" cy="523220"/>
          </a:xfrm>
          <a:prstGeom prst="rect">
            <a:avLst/>
          </a:prstGeom>
          <a:noFill/>
        </p:spPr>
        <p:txBody>
          <a:bodyPr wrap="square" rtlCol="0">
            <a:spAutoFit/>
          </a:bodyPr>
          <a:lstStyle/>
          <a:p>
            <a:r>
              <a:rPr lang="en-US" sz="2800" dirty="0" smtClean="0"/>
              <a:t>(-14)</a:t>
            </a:r>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49265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wipe(left)">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wipe(left)">
                                      <p:cBhvr>
                                        <p:cTn id="4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0" grpId="0"/>
      <p:bldP spid="21" grpId="0"/>
      <p:bldP spid="25"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Arbitrary Functions Require Only Two Steps</a:t>
            </a:r>
            <a:endParaRPr lang="en-US" dirty="0"/>
          </a:p>
        </p:txBody>
      </p:sp>
      <p:sp>
        <p:nvSpPr>
          <p:cNvPr id="18" name="Content Placeholder 17"/>
          <p:cNvSpPr>
            <a:spLocks noGrp="1"/>
          </p:cNvSpPr>
          <p:nvPr>
            <p:ph idx="1"/>
          </p:nvPr>
        </p:nvSpPr>
        <p:spPr>
          <a:xfrm>
            <a:off x="596348" y="1654401"/>
            <a:ext cx="7792278" cy="4239077"/>
          </a:xfrm>
        </p:spPr>
        <p:txBody>
          <a:bodyPr>
            <a:normAutofit/>
          </a:bodyPr>
          <a:lstStyle/>
          <a:p>
            <a:r>
              <a:rPr lang="en-US" dirty="0" smtClean="0"/>
              <a:t>To produce </a:t>
            </a:r>
            <a:r>
              <a:rPr lang="en-US" b="1" dirty="0" smtClean="0">
                <a:solidFill>
                  <a:srgbClr val="0070C0"/>
                </a:solidFill>
              </a:rPr>
              <a:t>an arbitrary function</a:t>
            </a:r>
            <a:r>
              <a:rPr lang="en-US" dirty="0" smtClean="0"/>
              <a:t> (which may produce the value 1 for more than one combination of inputs):</a:t>
            </a:r>
          </a:p>
          <a:p>
            <a:pPr marL="514350" indent="-514350">
              <a:buFont typeface="+mj-lt"/>
              <a:buAutoNum type="arabicPeriod"/>
            </a:pPr>
            <a:r>
              <a:rPr lang="en-US" dirty="0" smtClean="0"/>
              <a:t>For each combination of inputs for which the function produces a 1, AND together the corresponding inputs or inverted inputs.*</a:t>
            </a:r>
          </a:p>
          <a:p>
            <a:pPr marL="514350" indent="-514350">
              <a:buFont typeface="+mj-lt"/>
              <a:buAutoNum type="arabicPeriod"/>
            </a:pPr>
            <a:r>
              <a:rPr lang="en-US" dirty="0" smtClean="0"/>
              <a:t>OR together the results of all AND functions.</a:t>
            </a:r>
            <a:endParaRPr lang="en-US" dirty="0"/>
          </a:p>
          <a:p>
            <a:pPr marL="0" indent="0" algn="ctr">
              <a:buNone/>
            </a:pPr>
            <a:r>
              <a:rPr lang="en-US" sz="2000" dirty="0" smtClean="0"/>
              <a:t>* The resulting AND is called a </a:t>
            </a:r>
            <a:r>
              <a:rPr lang="en-US" sz="2000" b="1" dirty="0" err="1" smtClean="0">
                <a:solidFill>
                  <a:srgbClr val="0070C0"/>
                </a:solidFill>
              </a:rPr>
              <a:t>minterm</a:t>
            </a:r>
            <a:r>
              <a:rPr lang="en-US" sz="2000" dirty="0" smtClean="0">
                <a:solidFill>
                  <a:srgbClr val="0070C0"/>
                </a:solidFill>
              </a:rPr>
              <a:t> </a:t>
            </a:r>
            <a:r>
              <a:rPr lang="en-US" sz="2000" dirty="0" smtClean="0"/>
              <a:t>on the input variables.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spTree>
    <p:extLst>
      <p:ext uri="{BB962C8B-B14F-4D97-AF65-F5344CB8AC3E}">
        <p14:creationId xmlns:p14="http://schemas.microsoft.com/office/powerpoint/2010/main" val="1650608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Sum-of-Products Can Express Any Function</a:t>
            </a:r>
            <a:endParaRPr lang="en-US" dirty="0"/>
          </a:p>
        </p:txBody>
      </p:sp>
      <p:sp>
        <p:nvSpPr>
          <p:cNvPr id="16" name="Content Placeholder 15"/>
          <p:cNvSpPr>
            <a:spLocks noGrp="1"/>
          </p:cNvSpPr>
          <p:nvPr>
            <p:ph idx="1"/>
          </p:nvPr>
        </p:nvSpPr>
        <p:spPr/>
        <p:txBody>
          <a:bodyPr/>
          <a:lstStyle/>
          <a:p>
            <a:r>
              <a:rPr lang="en-US" dirty="0" smtClean="0"/>
              <a:t>The construction described results in a </a:t>
            </a:r>
            <a:br>
              <a:rPr lang="en-US" dirty="0" smtClean="0"/>
            </a:br>
            <a:r>
              <a:rPr lang="en-US" b="1" dirty="0" smtClean="0">
                <a:solidFill>
                  <a:srgbClr val="0070C0"/>
                </a:solidFill>
              </a:rPr>
              <a:t>sum-of-products</a:t>
            </a:r>
            <a:r>
              <a:rPr lang="en-US" dirty="0" smtClean="0"/>
              <a:t> form because</a:t>
            </a:r>
          </a:p>
          <a:p>
            <a:pPr lvl="1"/>
            <a:r>
              <a:rPr lang="en-US" dirty="0" smtClean="0"/>
              <a:t>we produce each row of the truth table with an AND (product / multiplication notation)</a:t>
            </a:r>
          </a:p>
          <a:p>
            <a:pPr lvl="1"/>
            <a:r>
              <a:rPr lang="en-US" dirty="0" smtClean="0"/>
              <a:t>we produce the final function by </a:t>
            </a:r>
            <a:r>
              <a:rPr lang="en-US" dirty="0" err="1" smtClean="0"/>
              <a:t>ORing</a:t>
            </a:r>
            <a:r>
              <a:rPr lang="en-US" dirty="0" smtClean="0"/>
              <a:t> the ANDs (sum / addition notation).</a:t>
            </a:r>
          </a:p>
          <a:p>
            <a:r>
              <a:rPr lang="en-US" dirty="0" smtClean="0"/>
              <a:t>The approach described is </a:t>
            </a:r>
            <a:r>
              <a:rPr lang="en-US" b="1" dirty="0" smtClean="0">
                <a:solidFill>
                  <a:srgbClr val="0070C0"/>
                </a:solidFill>
              </a:rPr>
              <a:t>often inefficient</a:t>
            </a:r>
            <a:r>
              <a:rPr lang="en-US" dirty="0" smtClean="0"/>
              <a:t>, </a:t>
            </a:r>
            <a:br>
              <a:rPr lang="en-US" dirty="0" smtClean="0"/>
            </a:br>
            <a:r>
              <a:rPr lang="en-US" dirty="0" smtClean="0"/>
              <a:t>but it </a:t>
            </a:r>
            <a:r>
              <a:rPr lang="en-US" b="1" dirty="0" smtClean="0">
                <a:solidFill>
                  <a:srgbClr val="0070C0"/>
                </a:solidFill>
              </a:rPr>
              <a:t>always works</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spTree>
    <p:extLst>
      <p:ext uri="{BB962C8B-B14F-4D97-AF65-F5344CB8AC3E}">
        <p14:creationId xmlns:p14="http://schemas.microsoft.com/office/powerpoint/2010/main" val="1101660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OR, NOT} is Logically Complete</a:t>
            </a:r>
            <a:endParaRPr lang="en-US" dirty="0"/>
          </a:p>
        </p:txBody>
      </p:sp>
      <p:sp>
        <p:nvSpPr>
          <p:cNvPr id="16" name="Content Placeholder 15"/>
          <p:cNvSpPr>
            <a:spLocks noGrp="1"/>
          </p:cNvSpPr>
          <p:nvPr>
            <p:ph idx="1"/>
          </p:nvPr>
        </p:nvSpPr>
        <p:spPr/>
        <p:txBody>
          <a:bodyPr>
            <a:normAutofit/>
          </a:bodyPr>
          <a:lstStyle/>
          <a:p>
            <a:r>
              <a:rPr lang="en-US" dirty="0" smtClean="0"/>
              <a:t>Definition: The </a:t>
            </a:r>
            <a:r>
              <a:rPr lang="en-US" dirty="0"/>
              <a:t>set </a:t>
            </a:r>
            <a:r>
              <a:rPr lang="en-US" b="1" dirty="0">
                <a:solidFill>
                  <a:srgbClr val="00B050"/>
                </a:solidFill>
              </a:rPr>
              <a:t>{AND, OR, NOT} </a:t>
            </a:r>
            <a:r>
              <a:rPr lang="en-US" dirty="0"/>
              <a:t>is </a:t>
            </a:r>
            <a:r>
              <a:rPr lang="en-US" b="1" dirty="0">
                <a:solidFill>
                  <a:srgbClr val="0070C0"/>
                </a:solidFill>
              </a:rPr>
              <a:t>logically complete</a:t>
            </a:r>
            <a:r>
              <a:rPr lang="en-US" dirty="0"/>
              <a:t> </a:t>
            </a:r>
            <a:r>
              <a:rPr lang="en-US" dirty="0" smtClean="0"/>
              <a:t>because, as we showed,</a:t>
            </a:r>
          </a:p>
          <a:p>
            <a:r>
              <a:rPr lang="en-US" dirty="0" smtClean="0"/>
              <a:t>any Boolean logic function on any number of inputs can be produced using only AND, OR, and NOT.</a:t>
            </a:r>
          </a:p>
          <a:p>
            <a:r>
              <a:rPr lang="en-US" dirty="0" smtClean="0"/>
              <a:t>To show that another set is logically complete</a:t>
            </a:r>
          </a:p>
          <a:p>
            <a:pPr lvl="1"/>
            <a:r>
              <a:rPr lang="en-US" dirty="0" smtClean="0"/>
              <a:t>You need not construct arbitrary functions.</a:t>
            </a:r>
          </a:p>
          <a:p>
            <a:pPr lvl="1"/>
            <a:r>
              <a:rPr lang="en-US" dirty="0" smtClean="0"/>
              <a:t>You need only show how to construct </a:t>
            </a:r>
            <a:br>
              <a:rPr lang="en-US" dirty="0" smtClean="0"/>
            </a:br>
            <a:r>
              <a:rPr lang="en-US" dirty="0" smtClean="0"/>
              <a:t>AND, OR, and NOT.</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spTree>
    <p:extLst>
      <p:ext uri="{BB962C8B-B14F-4D97-AF65-F5344CB8AC3E}">
        <p14:creationId xmlns:p14="http://schemas.microsoft.com/office/powerpoint/2010/main" val="1847350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You Care?  Abstraction!</a:t>
            </a:r>
            <a:endParaRPr lang="en-US" dirty="0"/>
          </a:p>
        </p:txBody>
      </p:sp>
      <p:sp>
        <p:nvSpPr>
          <p:cNvPr id="16" name="Content Placeholder 15"/>
          <p:cNvSpPr>
            <a:spLocks noGrp="1"/>
          </p:cNvSpPr>
          <p:nvPr>
            <p:ph idx="1"/>
          </p:nvPr>
        </p:nvSpPr>
        <p:spPr/>
        <p:txBody>
          <a:bodyPr>
            <a:normAutofit fontScale="92500" lnSpcReduction="10000"/>
          </a:bodyPr>
          <a:lstStyle/>
          <a:p>
            <a:r>
              <a:rPr lang="en-US" dirty="0" smtClean="0"/>
              <a:t>Imagine working on a new device technology.</a:t>
            </a:r>
          </a:p>
          <a:p>
            <a:pPr lvl="1"/>
            <a:r>
              <a:rPr lang="en-US" dirty="0" smtClean="0"/>
              <a:t>Maybe it’s based on DNA.</a:t>
            </a:r>
          </a:p>
          <a:p>
            <a:pPr lvl="1"/>
            <a:r>
              <a:rPr lang="en-US" dirty="0" smtClean="0"/>
              <a:t>Maybe it’s based on new semiconductors.</a:t>
            </a:r>
          </a:p>
          <a:p>
            <a:pPr lvl="1"/>
            <a:r>
              <a:rPr lang="en-US" dirty="0" smtClean="0"/>
              <a:t>Maybe it’s based on carbon nanotubes.</a:t>
            </a:r>
          </a:p>
          <a:p>
            <a:pPr lvl="1"/>
            <a:r>
              <a:rPr lang="en-US" dirty="0" smtClean="0"/>
              <a:t>Maybe you’re still finishing your degree?!</a:t>
            </a:r>
          </a:p>
          <a:p>
            <a:r>
              <a:rPr lang="en-US" dirty="0" smtClean="0"/>
              <a:t>What do you need to be able to build in order</a:t>
            </a:r>
            <a:br>
              <a:rPr lang="en-US" dirty="0" smtClean="0"/>
            </a:br>
            <a:r>
              <a:rPr lang="en-US" dirty="0" smtClean="0"/>
              <a:t>to replace the current technology?</a:t>
            </a:r>
          </a:p>
          <a:p>
            <a:r>
              <a:rPr lang="en-US" b="1" dirty="0" smtClean="0">
                <a:solidFill>
                  <a:srgbClr val="0070C0"/>
                </a:solidFill>
              </a:rPr>
              <a:t>AND, OR, and NOT</a:t>
            </a:r>
            <a:r>
              <a:rPr lang="en-US" dirty="0" smtClean="0"/>
              <a:t>.</a:t>
            </a:r>
          </a:p>
          <a:p>
            <a:r>
              <a:rPr lang="en-US" dirty="0" smtClean="0"/>
              <a:t>Other people can then build higher layers of abstraction!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33</a:t>
            </a:fld>
            <a:endParaRPr lang="en-US" dirty="0"/>
          </a:p>
        </p:txBody>
      </p:sp>
    </p:spTree>
    <p:extLst>
      <p:ext uri="{BB962C8B-B14F-4D97-AF65-F5344CB8AC3E}">
        <p14:creationId xmlns:p14="http://schemas.microsoft.com/office/powerpoint/2010/main" val="203835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left)">
                                      <p:cBhvr>
                                        <p:cTn id="7" dur="1000"/>
                                        <p:tgtEl>
                                          <p:spTgt spid="16">
                                            <p:txEl>
                                              <p:pRg st="1" end="1"/>
                                            </p:txEl>
                                          </p:spTgt>
                                        </p:tgtEl>
                                      </p:cBhvr>
                                    </p:animEffect>
                                  </p:childTnLst>
                                </p:cTn>
                              </p:par>
                            </p:childTnLst>
                          </p:cTn>
                        </p:par>
                        <p:par>
                          <p:cTn id="8" fill="hold">
                            <p:stCondLst>
                              <p:cond delay="3000"/>
                            </p:stCondLst>
                            <p:childTnLst>
                              <p:par>
                                <p:cTn id="9" presetID="22" presetClass="entr" presetSubtype="8" fill="hold" grpId="0" nodeType="afterEffect">
                                  <p:stCondLst>
                                    <p:cond delay="2000"/>
                                  </p:stCondLst>
                                  <p:childTnLst>
                                    <p:set>
                                      <p:cBhvr>
                                        <p:cTn id="10" dur="1" fill="hold">
                                          <p:stCondLst>
                                            <p:cond delay="0"/>
                                          </p:stCondLst>
                                        </p:cTn>
                                        <p:tgtEl>
                                          <p:spTgt spid="16">
                                            <p:txEl>
                                              <p:pRg st="2" end="2"/>
                                            </p:txEl>
                                          </p:spTgt>
                                        </p:tgtEl>
                                        <p:attrNameLst>
                                          <p:attrName>style.visibility</p:attrName>
                                        </p:attrNameLst>
                                      </p:cBhvr>
                                      <p:to>
                                        <p:strVal val="visible"/>
                                      </p:to>
                                    </p:set>
                                    <p:animEffect transition="in" filter="wipe(left)">
                                      <p:cBhvr>
                                        <p:cTn id="11" dur="1000"/>
                                        <p:tgtEl>
                                          <p:spTgt spid="16">
                                            <p:txEl>
                                              <p:pRg st="2" end="2"/>
                                            </p:txEl>
                                          </p:spTgt>
                                        </p:tgtEl>
                                      </p:cBhvr>
                                    </p:animEffect>
                                  </p:childTnLst>
                                </p:cTn>
                              </p:par>
                            </p:childTnLst>
                          </p:cTn>
                        </p:par>
                        <p:par>
                          <p:cTn id="12" fill="hold">
                            <p:stCondLst>
                              <p:cond delay="6000"/>
                            </p:stCondLst>
                            <p:childTnLst>
                              <p:par>
                                <p:cTn id="13" presetID="22" presetClass="entr" presetSubtype="8" fill="hold" grpId="0" nodeType="afterEffect">
                                  <p:stCondLst>
                                    <p:cond delay="200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wipe(left)">
                                      <p:cBhvr>
                                        <p:cTn id="15" dur="1000"/>
                                        <p:tgtEl>
                                          <p:spTgt spid="16">
                                            <p:txEl>
                                              <p:pRg st="3" end="3"/>
                                            </p:txEl>
                                          </p:spTgt>
                                        </p:tgtEl>
                                      </p:cBhvr>
                                    </p:animEffect>
                                  </p:childTnLst>
                                </p:cTn>
                              </p:par>
                            </p:childTnLst>
                          </p:cTn>
                        </p:par>
                        <p:par>
                          <p:cTn id="16" fill="hold">
                            <p:stCondLst>
                              <p:cond delay="9000"/>
                            </p:stCondLst>
                            <p:childTnLst>
                              <p:par>
                                <p:cTn id="17" presetID="22" presetClass="entr" presetSubtype="8" fill="hold" grpId="0" nodeType="afterEffect">
                                  <p:stCondLst>
                                    <p:cond delay="200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wipe(left)">
                                      <p:cBhvr>
                                        <p:cTn id="19" dur="1000"/>
                                        <p:tgtEl>
                                          <p:spTgt spid="1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xEl>
                                              <p:pRg st="5" end="5"/>
                                            </p:txEl>
                                          </p:spTgt>
                                        </p:tgtEl>
                                        <p:attrNameLst>
                                          <p:attrName>style.visibility</p:attrName>
                                        </p:attrNameLst>
                                      </p:cBhvr>
                                      <p:to>
                                        <p:strVal val="visible"/>
                                      </p:to>
                                    </p:set>
                                    <p:animEffect transition="in" filter="wipe(left)">
                                      <p:cBhvr>
                                        <p:cTn id="24" dur="500"/>
                                        <p:tgtEl>
                                          <p:spTgt spid="1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xEl>
                                              <p:pRg st="6" end="6"/>
                                            </p:txEl>
                                          </p:spTgt>
                                        </p:tgtEl>
                                        <p:attrNameLst>
                                          <p:attrName>style.visibility</p:attrName>
                                        </p:attrNameLst>
                                      </p:cBhvr>
                                      <p:to>
                                        <p:strVal val="visible"/>
                                      </p:to>
                                    </p:set>
                                    <p:animEffect transition="in" filter="wipe(left)">
                                      <p:cBhvr>
                                        <p:cTn id="29" dur="500"/>
                                        <p:tgtEl>
                                          <p:spTgt spid="1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xEl>
                                              <p:pRg st="7" end="7"/>
                                            </p:txEl>
                                          </p:spTgt>
                                        </p:tgtEl>
                                        <p:attrNameLst>
                                          <p:attrName>style.visibility</p:attrName>
                                        </p:attrNameLst>
                                      </p:cBhvr>
                                      <p:to>
                                        <p:strVal val="visible"/>
                                      </p:to>
                                    </p:set>
                                    <p:animEffect transition="in" filter="wipe(left)">
                                      <p:cBhvr>
                                        <p:cTn id="34"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31067" y="3049746"/>
            <a:ext cx="6836236" cy="1508244"/>
            <a:chOff x="1431067" y="3049746"/>
            <a:chExt cx="6836236" cy="1508244"/>
          </a:xfrm>
        </p:grpSpPr>
        <p:sp>
          <p:nvSpPr>
            <p:cNvPr id="16" name="TextBox 15"/>
            <p:cNvSpPr txBox="1"/>
            <p:nvPr/>
          </p:nvSpPr>
          <p:spPr>
            <a:xfrm>
              <a:off x="1431067" y="4099268"/>
              <a:ext cx="1600136" cy="458722"/>
            </a:xfrm>
            <a:prstGeom prst="rect">
              <a:avLst/>
            </a:prstGeom>
            <a:solidFill>
              <a:srgbClr val="92D050"/>
            </a:solidFill>
            <a:ln>
              <a:noFill/>
            </a:ln>
          </p:spPr>
          <p:txBody>
            <a:bodyPr wrap="square" rtlCol="0">
              <a:spAutoFit/>
            </a:bodyPr>
            <a:lstStyle/>
            <a:p>
              <a:endParaRPr lang="en-US" dirty="0"/>
            </a:p>
          </p:txBody>
        </p:sp>
        <p:sp>
          <p:nvSpPr>
            <p:cNvPr id="12" name="TextBox 11"/>
            <p:cNvSpPr txBox="1"/>
            <p:nvPr/>
          </p:nvSpPr>
          <p:spPr>
            <a:xfrm>
              <a:off x="5594100" y="3049746"/>
              <a:ext cx="2673203" cy="514350"/>
            </a:xfrm>
            <a:prstGeom prst="rect">
              <a:avLst/>
            </a:prstGeom>
            <a:solidFill>
              <a:srgbClr val="92D050"/>
            </a:solidFill>
            <a:ln>
              <a:noFill/>
            </a:ln>
          </p:spPr>
          <p:txBody>
            <a:bodyPr wrap="square" rtlCol="0">
              <a:spAutoFit/>
            </a:bodyPr>
            <a:lstStyle/>
            <a:p>
              <a:endParaRPr lang="en-US" dirty="0"/>
            </a:p>
          </p:txBody>
        </p:sp>
      </p:grpSp>
      <p:grpSp>
        <p:nvGrpSpPr>
          <p:cNvPr id="28" name="Group 27"/>
          <p:cNvGrpSpPr/>
          <p:nvPr/>
        </p:nvGrpSpPr>
        <p:grpSpPr>
          <a:xfrm>
            <a:off x="1431067" y="4099268"/>
            <a:ext cx="6836235" cy="1005547"/>
            <a:chOff x="1431067" y="4099268"/>
            <a:chExt cx="6836235" cy="1005547"/>
          </a:xfrm>
        </p:grpSpPr>
        <p:sp>
          <p:nvSpPr>
            <p:cNvPr id="17" name="TextBox 16"/>
            <p:cNvSpPr txBox="1"/>
            <p:nvPr/>
          </p:nvSpPr>
          <p:spPr>
            <a:xfrm>
              <a:off x="1431067" y="4646093"/>
              <a:ext cx="1600136" cy="458722"/>
            </a:xfrm>
            <a:prstGeom prst="rect">
              <a:avLst/>
            </a:prstGeom>
            <a:solidFill>
              <a:srgbClr val="00B0F0"/>
            </a:solidFill>
            <a:ln>
              <a:noFill/>
            </a:ln>
          </p:spPr>
          <p:txBody>
            <a:bodyPr wrap="square" rtlCol="0">
              <a:spAutoFit/>
            </a:bodyPr>
            <a:lstStyle/>
            <a:p>
              <a:endParaRPr lang="en-US" dirty="0"/>
            </a:p>
          </p:txBody>
        </p:sp>
        <p:sp>
          <p:nvSpPr>
            <p:cNvPr id="13" name="TextBox 12"/>
            <p:cNvSpPr txBox="1"/>
            <p:nvPr/>
          </p:nvSpPr>
          <p:spPr>
            <a:xfrm>
              <a:off x="5594099" y="4099268"/>
              <a:ext cx="2673203" cy="514350"/>
            </a:xfrm>
            <a:prstGeom prst="rect">
              <a:avLst/>
            </a:prstGeom>
            <a:solidFill>
              <a:srgbClr val="00B0F0"/>
            </a:solidFill>
            <a:ln>
              <a:noFill/>
            </a:ln>
          </p:spPr>
          <p:txBody>
            <a:bodyPr wrap="square" rtlCol="0">
              <a:spAutoFit/>
            </a:bodyPr>
            <a:lstStyle/>
            <a:p>
              <a:endParaRPr lang="en-US" dirty="0"/>
            </a:p>
          </p:txBody>
        </p:sp>
      </p:grpSp>
      <p:grpSp>
        <p:nvGrpSpPr>
          <p:cNvPr id="30" name="Group 29"/>
          <p:cNvGrpSpPr/>
          <p:nvPr/>
        </p:nvGrpSpPr>
        <p:grpSpPr>
          <a:xfrm>
            <a:off x="1431067" y="5192941"/>
            <a:ext cx="6836235" cy="971498"/>
            <a:chOff x="1431067" y="5192941"/>
            <a:chExt cx="6836235" cy="971498"/>
          </a:xfrm>
        </p:grpSpPr>
        <p:sp>
          <p:nvSpPr>
            <p:cNvPr id="23" name="TextBox 22"/>
            <p:cNvSpPr txBox="1"/>
            <p:nvPr/>
          </p:nvSpPr>
          <p:spPr>
            <a:xfrm>
              <a:off x="1431067" y="5192941"/>
              <a:ext cx="1600136" cy="458722"/>
            </a:xfrm>
            <a:prstGeom prst="rect">
              <a:avLst/>
            </a:prstGeom>
            <a:solidFill>
              <a:srgbClr val="FFC000"/>
            </a:solidFill>
            <a:ln>
              <a:noFill/>
            </a:ln>
          </p:spPr>
          <p:txBody>
            <a:bodyPr wrap="square" rtlCol="0">
              <a:spAutoFit/>
            </a:bodyPr>
            <a:lstStyle/>
            <a:p>
              <a:endParaRPr lang="en-US" dirty="0"/>
            </a:p>
          </p:txBody>
        </p:sp>
        <p:sp>
          <p:nvSpPr>
            <p:cNvPr id="14" name="TextBox 13"/>
            <p:cNvSpPr txBox="1"/>
            <p:nvPr/>
          </p:nvSpPr>
          <p:spPr>
            <a:xfrm>
              <a:off x="5594099" y="5650089"/>
              <a:ext cx="2673203" cy="514350"/>
            </a:xfrm>
            <a:prstGeom prst="rect">
              <a:avLst/>
            </a:prstGeom>
            <a:solidFill>
              <a:srgbClr val="FFC000"/>
            </a:solidFill>
            <a:ln>
              <a:noFill/>
            </a:ln>
          </p:spPr>
          <p:txBody>
            <a:bodyPr wrap="square" rtlCol="0">
              <a:spAutoFit/>
            </a:bodyPr>
            <a:lstStyle/>
            <a:p>
              <a:endParaRPr lang="en-US" dirty="0"/>
            </a:p>
          </p:txBody>
        </p:sp>
      </p:grpSp>
      <p:grpSp>
        <p:nvGrpSpPr>
          <p:cNvPr id="9" name="Group 8"/>
          <p:cNvGrpSpPr/>
          <p:nvPr/>
        </p:nvGrpSpPr>
        <p:grpSpPr>
          <a:xfrm>
            <a:off x="630999" y="2527866"/>
            <a:ext cx="7636305" cy="1483299"/>
            <a:chOff x="630999" y="2527866"/>
            <a:chExt cx="7636305" cy="1483299"/>
          </a:xfrm>
        </p:grpSpPr>
        <p:sp>
          <p:nvSpPr>
            <p:cNvPr id="15" name="TextBox 14"/>
            <p:cNvSpPr txBox="1"/>
            <p:nvPr/>
          </p:nvSpPr>
          <p:spPr>
            <a:xfrm>
              <a:off x="630999" y="3552443"/>
              <a:ext cx="1600136" cy="458722"/>
            </a:xfrm>
            <a:prstGeom prst="rect">
              <a:avLst/>
            </a:prstGeom>
            <a:solidFill>
              <a:srgbClr val="FFFF00"/>
            </a:solidFill>
            <a:ln>
              <a:noFill/>
            </a:ln>
          </p:spPr>
          <p:txBody>
            <a:bodyPr wrap="square" rtlCol="0">
              <a:spAutoFit/>
            </a:bodyPr>
            <a:lstStyle/>
            <a:p>
              <a:endParaRPr lang="en-US" dirty="0"/>
            </a:p>
          </p:txBody>
        </p:sp>
        <p:sp>
          <p:nvSpPr>
            <p:cNvPr id="3" name="TextBox 2"/>
            <p:cNvSpPr txBox="1"/>
            <p:nvPr/>
          </p:nvSpPr>
          <p:spPr>
            <a:xfrm>
              <a:off x="5594101" y="2527866"/>
              <a:ext cx="2673203" cy="514350"/>
            </a:xfrm>
            <a:prstGeom prst="rect">
              <a:avLst/>
            </a:prstGeom>
            <a:solidFill>
              <a:srgbClr val="FFFF00"/>
            </a:solidFill>
            <a:ln>
              <a:noFill/>
            </a:ln>
          </p:spPr>
          <p:txBody>
            <a:bodyPr wrap="square" rtlCol="0">
              <a:spAutoFit/>
            </a:bodyPr>
            <a:lstStyle/>
            <a:p>
              <a:endParaRPr lang="en-US" dirty="0"/>
            </a:p>
          </p:txBody>
        </p:sp>
      </p:grpSp>
      <p:sp>
        <p:nvSpPr>
          <p:cNvPr id="2" name="Title 1"/>
          <p:cNvSpPr>
            <a:spLocks noGrp="1"/>
          </p:cNvSpPr>
          <p:nvPr>
            <p:ph type="title"/>
          </p:nvPr>
        </p:nvSpPr>
        <p:spPr/>
        <p:txBody>
          <a:bodyPr>
            <a:normAutofit/>
          </a:bodyPr>
          <a:lstStyle/>
          <a:p>
            <a:r>
              <a:rPr lang="en-US" dirty="0" smtClean="0"/>
              <a:t>Example: 3-input XOR</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Let’s build XOR as an </a:t>
            </a:r>
            <a:br>
              <a:rPr lang="en-US" dirty="0" smtClean="0"/>
            </a:br>
            <a:r>
              <a:rPr lang="en-US" dirty="0" smtClean="0"/>
              <a:t>example.</a:t>
            </a:r>
          </a:p>
          <a:p>
            <a:r>
              <a:rPr lang="en-US" dirty="0" smtClean="0"/>
              <a:t>First, write the truth table.</a:t>
            </a:r>
          </a:p>
          <a:p>
            <a:r>
              <a:rPr lang="en-US" dirty="0" smtClean="0"/>
              <a:t>What function produces</a:t>
            </a:r>
            <a:br>
              <a:rPr lang="en-US" dirty="0" smtClean="0"/>
            </a:br>
            <a:r>
              <a:rPr lang="en-US" dirty="0" smtClean="0"/>
              <a:t>this row?</a:t>
            </a:r>
          </a:p>
          <a:p>
            <a:r>
              <a:rPr lang="en-US" dirty="0" smtClean="0"/>
              <a:t>And this row?</a:t>
            </a:r>
          </a:p>
          <a:p>
            <a:r>
              <a:rPr lang="en-US" dirty="0" smtClean="0"/>
              <a:t>And this one?</a:t>
            </a:r>
          </a:p>
          <a:p>
            <a:r>
              <a:rPr lang="en-US" dirty="0" smtClean="0"/>
              <a:t>And this one?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graphicFrame>
        <p:nvGraphicFramePr>
          <p:cNvPr id="7" name="Table 6"/>
          <p:cNvGraphicFramePr>
            <a:graphicFrameLocks noGrp="1"/>
          </p:cNvGraphicFramePr>
          <p:nvPr>
            <p:extLst/>
          </p:nvPr>
        </p:nvGraphicFramePr>
        <p:xfrm>
          <a:off x="5594101" y="1501000"/>
          <a:ext cx="2673204" cy="4663440"/>
        </p:xfrm>
        <a:graphic>
          <a:graphicData uri="http://schemas.openxmlformats.org/drawingml/2006/table">
            <a:tbl>
              <a:tblPr firstRow="1" bandRow="1">
                <a:tableStyleId>{5C22544A-7EE6-4342-B048-85BDC9FD1C3A}</a:tableStyleId>
              </a:tblPr>
              <a:tblGrid>
                <a:gridCol w="668301">
                  <a:extLst>
                    <a:ext uri="{9D8B030D-6E8A-4147-A177-3AD203B41FA5}">
                      <a16:colId xmlns:a16="http://schemas.microsoft.com/office/drawing/2014/main" val="20000"/>
                    </a:ext>
                  </a:extLst>
                </a:gridCol>
                <a:gridCol w="668301">
                  <a:extLst>
                    <a:ext uri="{9D8B030D-6E8A-4147-A177-3AD203B41FA5}">
                      <a16:colId xmlns:a16="http://schemas.microsoft.com/office/drawing/2014/main" val="20001"/>
                    </a:ext>
                  </a:extLst>
                </a:gridCol>
                <a:gridCol w="668301">
                  <a:extLst>
                    <a:ext uri="{9D8B030D-6E8A-4147-A177-3AD203B41FA5}">
                      <a16:colId xmlns:a16="http://schemas.microsoft.com/office/drawing/2014/main" val="20002"/>
                    </a:ext>
                  </a:extLst>
                </a:gridCol>
                <a:gridCol w="668301">
                  <a:extLst>
                    <a:ext uri="{9D8B030D-6E8A-4147-A177-3AD203B41FA5}">
                      <a16:colId xmlns:a16="http://schemas.microsoft.com/office/drawing/2014/main" val="20003"/>
                    </a:ext>
                  </a:extLst>
                </a:gridCol>
              </a:tblGrid>
              <a:tr h="432141">
                <a:tc>
                  <a:txBody>
                    <a:bodyPr/>
                    <a:lstStyle/>
                    <a:p>
                      <a:pPr algn="ctr"/>
                      <a:r>
                        <a:rPr lang="en-US" sz="2800" dirty="0" smtClean="0">
                          <a:solidFill>
                            <a:schemeClr val="tx1"/>
                          </a:solidFill>
                        </a:rPr>
                        <a:t>A</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B</a:t>
                      </a:r>
                      <a:endParaRPr lang="en-US" sz="2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endParaRPr lang="en-US" sz="2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X</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baseline="-250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TextBox 5"/>
          <p:cNvSpPr txBox="1"/>
          <p:nvPr/>
        </p:nvSpPr>
        <p:spPr>
          <a:xfrm>
            <a:off x="7729728" y="1950720"/>
            <a:ext cx="890016" cy="4274888"/>
          </a:xfrm>
          <a:prstGeom prst="rect">
            <a:avLst/>
          </a:prstGeom>
          <a:noFill/>
        </p:spPr>
        <p:txBody>
          <a:bodyPr wrap="square" rtlCol="0">
            <a:spAutoFit/>
          </a:bodyPr>
          <a:lstStyle/>
          <a:p>
            <a:pPr>
              <a:lnSpc>
                <a:spcPts val="4050"/>
              </a:lnSpc>
            </a:pPr>
            <a:r>
              <a:rPr lang="en-US" sz="2800" b="1" dirty="0" smtClean="0">
                <a:latin typeface="Courier New" panose="02070309020205020404" pitchFamily="49" charset="0"/>
                <a:cs typeface="Courier New" panose="02070309020205020404" pitchFamily="49" charset="0"/>
              </a:rPr>
              <a:t>0</a:t>
            </a:r>
          </a:p>
          <a:p>
            <a:pPr>
              <a:lnSpc>
                <a:spcPts val="4050"/>
              </a:lnSpc>
            </a:pPr>
            <a:r>
              <a:rPr lang="en-US" sz="2800" b="1" dirty="0" smtClean="0">
                <a:latin typeface="Courier New" panose="02070309020205020404" pitchFamily="49" charset="0"/>
                <a:cs typeface="Courier New" panose="02070309020205020404" pitchFamily="49" charset="0"/>
              </a:rPr>
              <a:t>1</a:t>
            </a:r>
          </a:p>
          <a:p>
            <a:pPr>
              <a:lnSpc>
                <a:spcPts val="4050"/>
              </a:lnSpc>
            </a:pPr>
            <a:r>
              <a:rPr lang="en-US" sz="2800" b="1" dirty="0" smtClean="0">
                <a:latin typeface="Courier New" panose="02070309020205020404" pitchFamily="49" charset="0"/>
                <a:cs typeface="Courier New" panose="02070309020205020404" pitchFamily="49" charset="0"/>
              </a:rPr>
              <a:t>1</a:t>
            </a:r>
          </a:p>
          <a:p>
            <a:pPr>
              <a:lnSpc>
                <a:spcPts val="4050"/>
              </a:lnSpc>
            </a:pPr>
            <a:r>
              <a:rPr lang="en-US" sz="2800" b="1" dirty="0" smtClean="0">
                <a:latin typeface="Courier New" panose="02070309020205020404" pitchFamily="49" charset="0"/>
                <a:cs typeface="Courier New" panose="02070309020205020404" pitchFamily="49" charset="0"/>
              </a:rPr>
              <a:t>0</a:t>
            </a:r>
          </a:p>
          <a:p>
            <a:pPr>
              <a:lnSpc>
                <a:spcPts val="4050"/>
              </a:lnSpc>
            </a:pPr>
            <a:r>
              <a:rPr lang="en-US" sz="2800" b="1" dirty="0" smtClean="0">
                <a:latin typeface="Courier New" panose="02070309020205020404" pitchFamily="49" charset="0"/>
                <a:cs typeface="Courier New" panose="02070309020205020404" pitchFamily="49" charset="0"/>
              </a:rPr>
              <a:t>1</a:t>
            </a:r>
          </a:p>
          <a:p>
            <a:pPr>
              <a:lnSpc>
                <a:spcPts val="4050"/>
              </a:lnSpc>
            </a:pPr>
            <a:r>
              <a:rPr lang="en-US" sz="2800" b="1" dirty="0" smtClean="0">
                <a:latin typeface="Courier New" panose="02070309020205020404" pitchFamily="49" charset="0"/>
                <a:cs typeface="Courier New" panose="02070309020205020404" pitchFamily="49" charset="0"/>
              </a:rPr>
              <a:t>0</a:t>
            </a:r>
          </a:p>
          <a:p>
            <a:pPr>
              <a:lnSpc>
                <a:spcPts val="4050"/>
              </a:lnSpc>
            </a:pPr>
            <a:r>
              <a:rPr lang="en-US" sz="2800" b="1" dirty="0" smtClean="0">
                <a:latin typeface="Courier New" panose="02070309020205020404" pitchFamily="49" charset="0"/>
                <a:cs typeface="Courier New" panose="02070309020205020404" pitchFamily="49" charset="0"/>
              </a:rPr>
              <a:t>0</a:t>
            </a:r>
          </a:p>
          <a:p>
            <a:pPr>
              <a:lnSpc>
                <a:spcPts val="4050"/>
              </a:lnSpc>
            </a:pPr>
            <a:r>
              <a:rPr lang="en-US" sz="2800" b="1" dirty="0" smtClean="0">
                <a:latin typeface="Courier New" panose="02070309020205020404" pitchFamily="49" charset="0"/>
                <a:cs typeface="Courier New" panose="02070309020205020404" pitchFamily="49" charset="0"/>
              </a:rPr>
              <a:t>1</a:t>
            </a:r>
          </a:p>
        </p:txBody>
      </p:sp>
      <p:sp>
        <p:nvSpPr>
          <p:cNvPr id="8" name="TextBox 7"/>
          <p:cNvSpPr txBox="1"/>
          <p:nvPr/>
        </p:nvSpPr>
        <p:spPr>
          <a:xfrm>
            <a:off x="3226775" y="3520194"/>
            <a:ext cx="1188146" cy="523220"/>
          </a:xfrm>
          <a:prstGeom prst="rect">
            <a:avLst/>
          </a:prstGeom>
          <a:noFill/>
        </p:spPr>
        <p:txBody>
          <a:bodyPr wrap="none" rtlCol="0">
            <a:spAutoFit/>
          </a:bodyPr>
          <a:lstStyle/>
          <a:p>
            <a:r>
              <a:rPr lang="en-US" sz="2800" b="1" dirty="0" smtClean="0">
                <a:solidFill>
                  <a:srgbClr val="0070C0"/>
                </a:solidFill>
              </a:rPr>
              <a:t>A’B’C</a:t>
            </a:r>
            <a:endParaRPr lang="en-US" b="1" dirty="0">
              <a:solidFill>
                <a:srgbClr val="0070C0"/>
              </a:solidFill>
            </a:endParaRPr>
          </a:p>
        </p:txBody>
      </p:sp>
      <p:sp>
        <p:nvSpPr>
          <p:cNvPr id="25" name="TextBox 24"/>
          <p:cNvSpPr txBox="1"/>
          <p:nvPr/>
        </p:nvSpPr>
        <p:spPr>
          <a:xfrm>
            <a:off x="3226775" y="4067730"/>
            <a:ext cx="1188146" cy="523220"/>
          </a:xfrm>
          <a:prstGeom prst="rect">
            <a:avLst/>
          </a:prstGeom>
          <a:noFill/>
        </p:spPr>
        <p:txBody>
          <a:bodyPr wrap="none" rtlCol="0">
            <a:spAutoFit/>
          </a:bodyPr>
          <a:lstStyle/>
          <a:p>
            <a:r>
              <a:rPr lang="en-US" sz="2800" b="1" dirty="0" smtClean="0">
                <a:solidFill>
                  <a:srgbClr val="0070C0"/>
                </a:solidFill>
              </a:rPr>
              <a:t>A’BC’</a:t>
            </a:r>
            <a:endParaRPr lang="en-US" b="1" dirty="0">
              <a:solidFill>
                <a:srgbClr val="0070C0"/>
              </a:solidFill>
            </a:endParaRPr>
          </a:p>
        </p:txBody>
      </p:sp>
      <p:sp>
        <p:nvSpPr>
          <p:cNvPr id="26" name="TextBox 25"/>
          <p:cNvSpPr txBox="1"/>
          <p:nvPr/>
        </p:nvSpPr>
        <p:spPr>
          <a:xfrm>
            <a:off x="3226775" y="4594867"/>
            <a:ext cx="1188146" cy="523220"/>
          </a:xfrm>
          <a:prstGeom prst="rect">
            <a:avLst/>
          </a:prstGeom>
          <a:noFill/>
        </p:spPr>
        <p:txBody>
          <a:bodyPr wrap="none" rtlCol="0">
            <a:spAutoFit/>
          </a:bodyPr>
          <a:lstStyle/>
          <a:p>
            <a:r>
              <a:rPr lang="en-US" sz="2800" b="1" dirty="0" smtClean="0">
                <a:solidFill>
                  <a:srgbClr val="0070C0"/>
                </a:solidFill>
              </a:rPr>
              <a:t>AB’C’</a:t>
            </a:r>
            <a:endParaRPr lang="en-US" b="1" dirty="0">
              <a:solidFill>
                <a:srgbClr val="0070C0"/>
              </a:solidFill>
            </a:endParaRPr>
          </a:p>
        </p:txBody>
      </p:sp>
      <p:sp>
        <p:nvSpPr>
          <p:cNvPr id="27" name="TextBox 26"/>
          <p:cNvSpPr txBox="1"/>
          <p:nvPr/>
        </p:nvSpPr>
        <p:spPr>
          <a:xfrm>
            <a:off x="3313338" y="5160692"/>
            <a:ext cx="1015021" cy="523220"/>
          </a:xfrm>
          <a:prstGeom prst="rect">
            <a:avLst/>
          </a:prstGeom>
          <a:noFill/>
        </p:spPr>
        <p:txBody>
          <a:bodyPr wrap="none" rtlCol="0">
            <a:spAutoFit/>
          </a:bodyPr>
          <a:lstStyle/>
          <a:p>
            <a:r>
              <a:rPr lang="en-US" sz="2800" b="1" dirty="0" smtClean="0">
                <a:solidFill>
                  <a:srgbClr val="0070C0"/>
                </a:solidFill>
              </a:rPr>
              <a:t>ABC</a:t>
            </a:r>
            <a:endParaRPr lang="en-US" b="1" dirty="0">
              <a:solidFill>
                <a:srgbClr val="0070C0"/>
              </a:solidFill>
            </a:endParaRPr>
          </a:p>
        </p:txBody>
      </p:sp>
    </p:spTree>
    <p:extLst>
      <p:ext uri="{BB962C8B-B14F-4D97-AF65-F5344CB8AC3E}">
        <p14:creationId xmlns:p14="http://schemas.microsoft.com/office/powerpoint/2010/main" val="105797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wipe(left)">
                                      <p:cBhvr>
                                        <p:cTn id="22" dur="500"/>
                                        <p:tgtEl>
                                          <p:spTgt spid="18">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xEl>
                                              <p:pRg st="3" end="3"/>
                                            </p:txEl>
                                          </p:spTgt>
                                        </p:tgtEl>
                                        <p:attrNameLst>
                                          <p:attrName>style.visibility</p:attrName>
                                        </p:attrNameLst>
                                      </p:cBhvr>
                                      <p:to>
                                        <p:strVal val="visible"/>
                                      </p:to>
                                    </p:set>
                                    <p:animEffect transition="in" filter="wipe(left)">
                                      <p:cBhvr>
                                        <p:cTn id="35" dur="500"/>
                                        <p:tgtEl>
                                          <p:spTgt spid="18">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xEl>
                                              <p:pRg st="4" end="4"/>
                                            </p:txEl>
                                          </p:spTgt>
                                        </p:tgtEl>
                                        <p:attrNameLst>
                                          <p:attrName>style.visibility</p:attrName>
                                        </p:attrNameLst>
                                      </p:cBhvr>
                                      <p:to>
                                        <p:strVal val="visible"/>
                                      </p:to>
                                    </p:set>
                                    <p:animEffect transition="in" filter="wipe(left)">
                                      <p:cBhvr>
                                        <p:cTn id="48" dur="500"/>
                                        <p:tgtEl>
                                          <p:spTgt spid="18">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xEl>
                                              <p:pRg st="5" end="5"/>
                                            </p:txEl>
                                          </p:spTgt>
                                        </p:tgtEl>
                                        <p:attrNameLst>
                                          <p:attrName>style.visibility</p:attrName>
                                        </p:attrNameLst>
                                      </p:cBhvr>
                                      <p:to>
                                        <p:strVal val="visible"/>
                                      </p:to>
                                    </p:set>
                                    <p:animEffect transition="in" filter="wipe(left)">
                                      <p:cBhvr>
                                        <p:cTn id="61" dur="500"/>
                                        <p:tgtEl>
                                          <p:spTgt spid="18">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p:bldP spid="8" grpId="0"/>
      <p:bldP spid="25"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3-input XOR Expressed Using AND, OR, and NOT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p:sp>
        <p:nvSpPr>
          <p:cNvPr id="19" name="Content Placeholder 18"/>
          <p:cNvSpPr>
            <a:spLocks noGrp="1"/>
          </p:cNvSpPr>
          <p:nvPr>
            <p:ph idx="1"/>
          </p:nvPr>
        </p:nvSpPr>
        <p:spPr/>
        <p:txBody>
          <a:bodyPr/>
          <a:lstStyle/>
          <a:p>
            <a:r>
              <a:rPr lang="en-US" dirty="0" smtClean="0"/>
              <a:t>Putting these four functions together,</a:t>
            </a:r>
            <a:br>
              <a:rPr lang="en-US" dirty="0" smtClean="0"/>
            </a:br>
            <a:r>
              <a:rPr lang="en-US" dirty="0" smtClean="0"/>
              <a:t>we obtain:</a:t>
            </a:r>
          </a:p>
          <a:p>
            <a:r>
              <a:rPr lang="en-US" b="1" dirty="0" smtClean="0">
                <a:solidFill>
                  <a:srgbClr val="0070C0"/>
                </a:solidFill>
              </a:rPr>
              <a:t>A XOR B XOR C =</a:t>
            </a:r>
            <a:r>
              <a:rPr lang="en-US" dirty="0" smtClean="0"/>
              <a:t> </a:t>
            </a:r>
            <a:br>
              <a:rPr lang="en-US" dirty="0" smtClean="0"/>
            </a:br>
            <a:r>
              <a:rPr lang="en-US" dirty="0" smtClean="0"/>
              <a:t>	</a:t>
            </a:r>
            <a:r>
              <a:rPr lang="en-US" b="1" dirty="0" smtClean="0">
                <a:solidFill>
                  <a:srgbClr val="0070C0"/>
                </a:solidFill>
              </a:rPr>
              <a:t>A’B’C + A’BC’ + AB’C’ + ABC</a:t>
            </a:r>
          </a:p>
          <a:p>
            <a:endParaRPr lang="en-US" b="1" dirty="0">
              <a:solidFill>
                <a:srgbClr val="0070C0"/>
              </a:solidFill>
            </a:endParaRPr>
          </a:p>
          <a:p>
            <a:r>
              <a:rPr lang="en-US" dirty="0" smtClean="0"/>
              <a:t>Now we are ready to begin building devices such as adders and comparators to manipulate our representations…</a:t>
            </a:r>
            <a:endParaRPr lang="en-US" dirty="0"/>
          </a:p>
        </p:txBody>
      </p:sp>
    </p:spTree>
    <p:extLst>
      <p:ext uri="{BB962C8B-B14F-4D97-AF65-F5344CB8AC3E}">
        <p14:creationId xmlns:p14="http://schemas.microsoft.com/office/powerpoint/2010/main" val="2736622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Carry Out Does Not Indicate 2’s Complement Overflow</a:t>
            </a:r>
            <a:endParaRPr lang="en-US" dirty="0"/>
          </a:p>
        </p:txBody>
      </p:sp>
      <p:sp>
        <p:nvSpPr>
          <p:cNvPr id="10" name="Content Placeholder 9"/>
          <p:cNvSpPr>
            <a:spLocks noGrp="1"/>
          </p:cNvSpPr>
          <p:nvPr>
            <p:ph idx="1"/>
          </p:nvPr>
        </p:nvSpPr>
        <p:spPr/>
        <p:txBody>
          <a:bodyPr>
            <a:normAutofit/>
          </a:bodyPr>
          <a:lstStyle/>
          <a:p>
            <a:r>
              <a:rPr lang="en-US" dirty="0" smtClean="0"/>
              <a:t>This example overflowed when the bits were interpreted with an </a:t>
            </a:r>
            <a:r>
              <a:rPr lang="en-US" b="1" dirty="0" smtClean="0">
                <a:solidFill>
                  <a:srgbClr val="00B050"/>
                </a:solidFill>
              </a:rPr>
              <a:t>unsigned</a:t>
            </a:r>
            <a:r>
              <a:rPr lang="en-US" dirty="0"/>
              <a:t> </a:t>
            </a:r>
            <a:r>
              <a:rPr lang="en-US" dirty="0" smtClean="0"/>
              <a:t>representation.</a:t>
            </a:r>
            <a:endParaRPr lang="en-US" b="1" dirty="0" smtClean="0">
              <a:solidFill>
                <a:srgbClr val="00B050"/>
              </a:solidFill>
            </a:endParaRP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01110 </a:t>
            </a:r>
            <a:r>
              <a:rPr lang="en-US" dirty="0" smtClean="0">
                <a:solidFill>
                  <a:schemeClr val="tx1"/>
                </a:solidFill>
                <a:cs typeface="Courier New" panose="02070309020205020404" pitchFamily="49" charset="0"/>
              </a:rPr>
              <a:t>(14)</a:t>
            </a: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+ 10101 </a:t>
            </a:r>
            <a:r>
              <a:rPr lang="en-US" dirty="0" smtClean="0">
                <a:solidFill>
                  <a:schemeClr val="tx1"/>
                </a:solidFill>
                <a:cs typeface="Courier New" panose="02070309020205020404" pitchFamily="49" charset="0"/>
              </a:rPr>
              <a:t>(-11; 21 unsigned)</a:t>
            </a: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But here the answer is still correct!</a:t>
            </a:r>
          </a:p>
          <a:p>
            <a:r>
              <a:rPr lang="en-US" b="1" dirty="0" smtClean="0">
                <a:solidFill>
                  <a:srgbClr val="0070C0"/>
                </a:solidFill>
              </a:rPr>
              <a:t>Carry out ≠ overflow for 2’s complement.</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cxnSp>
        <p:nvCxnSpPr>
          <p:cNvPr id="12" name="Straight Connector 11"/>
          <p:cNvCxnSpPr/>
          <p:nvPr/>
        </p:nvCxnSpPr>
        <p:spPr>
          <a:xfrm>
            <a:off x="3304409" y="3948911"/>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14886" y="3930057"/>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1" name="TextBox 20"/>
          <p:cNvSpPr txBox="1"/>
          <p:nvPr/>
        </p:nvSpPr>
        <p:spPr>
          <a:xfrm>
            <a:off x="4473635" y="3930057"/>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988904" y="2498754"/>
            <a:ext cx="670597" cy="2016076"/>
            <a:chOff x="3988904" y="2150882"/>
            <a:chExt cx="670597" cy="2016076"/>
          </a:xfrm>
        </p:grpSpPr>
        <p:sp>
          <p:nvSpPr>
            <p:cNvPr id="22" name="TextBox 21"/>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4227973" y="3582183"/>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3726437" y="2498753"/>
            <a:ext cx="685996" cy="2016075"/>
            <a:chOff x="3726437" y="2150881"/>
            <a:chExt cx="685996" cy="2016075"/>
          </a:xfrm>
        </p:grpSpPr>
        <p:sp>
          <p:nvSpPr>
            <p:cNvPr id="23" name="TextBox 2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7" name="TextBox 26"/>
            <p:cNvSpPr txBox="1"/>
            <p:nvPr/>
          </p:nvSpPr>
          <p:spPr>
            <a:xfrm>
              <a:off x="3980905" y="35821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sp>
        <p:nvSpPr>
          <p:cNvPr id="29" name="TextBox 28"/>
          <p:cNvSpPr txBox="1"/>
          <p:nvPr/>
        </p:nvSpPr>
        <p:spPr>
          <a:xfrm>
            <a:off x="5197190" y="3920630"/>
            <a:ext cx="884583" cy="523220"/>
          </a:xfrm>
          <a:prstGeom prst="rect">
            <a:avLst/>
          </a:prstGeom>
          <a:noFill/>
        </p:spPr>
        <p:txBody>
          <a:bodyPr wrap="square" rtlCol="0">
            <a:spAutoFit/>
          </a:bodyPr>
          <a:lstStyle/>
          <a:p>
            <a:r>
              <a:rPr lang="en-US" sz="2800" dirty="0" smtClean="0"/>
              <a:t>(</a:t>
            </a:r>
            <a:r>
              <a:rPr lang="en-US" sz="2800" dirty="0"/>
              <a:t>3</a:t>
            </a:r>
            <a:r>
              <a:rPr lang="en-US" sz="2800" dirty="0" smtClean="0"/>
              <a:t>)</a:t>
            </a:r>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grpSp>
        <p:nvGrpSpPr>
          <p:cNvPr id="9" name="Group 8"/>
          <p:cNvGrpSpPr/>
          <p:nvPr/>
        </p:nvGrpSpPr>
        <p:grpSpPr>
          <a:xfrm>
            <a:off x="3463970" y="2501108"/>
            <a:ext cx="703422" cy="2013723"/>
            <a:chOff x="3463970" y="2501108"/>
            <a:chExt cx="703422" cy="2013723"/>
          </a:xfrm>
        </p:grpSpPr>
        <p:sp>
          <p:nvSpPr>
            <p:cNvPr id="25" name="TextBox 24"/>
            <p:cNvSpPr txBox="1"/>
            <p:nvPr/>
          </p:nvSpPr>
          <p:spPr>
            <a:xfrm>
              <a:off x="3735864" y="3930056"/>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sp>
          <p:nvSpPr>
            <p:cNvPr id="18" name="TextBox 17"/>
            <p:cNvSpPr txBox="1"/>
            <p:nvPr/>
          </p:nvSpPr>
          <p:spPr>
            <a:xfrm>
              <a:off x="3463970" y="2501108"/>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grpSp>
        <p:nvGrpSpPr>
          <p:cNvPr id="8" name="Group 7"/>
          <p:cNvGrpSpPr/>
          <p:nvPr/>
        </p:nvGrpSpPr>
        <p:grpSpPr>
          <a:xfrm>
            <a:off x="1407358" y="2467702"/>
            <a:ext cx="2432396" cy="1200329"/>
            <a:chOff x="1407358" y="2467702"/>
            <a:chExt cx="2432396" cy="1200329"/>
          </a:xfrm>
        </p:grpSpPr>
        <p:grpSp>
          <p:nvGrpSpPr>
            <p:cNvPr id="30" name="Group 29"/>
            <p:cNvGrpSpPr>
              <a:grpSpLocks noChangeAspect="1"/>
            </p:cNvGrpSpPr>
            <p:nvPr/>
          </p:nvGrpSpPr>
          <p:grpSpPr>
            <a:xfrm>
              <a:off x="3519714" y="2629444"/>
              <a:ext cx="320040" cy="320040"/>
              <a:chOff x="6161850" y="2545134"/>
              <a:chExt cx="457200" cy="457200"/>
            </a:xfrm>
          </p:grpSpPr>
          <p:sp>
            <p:nvSpPr>
              <p:cNvPr id="31" name="Oval 30"/>
              <p:cNvSpPr/>
              <p:nvPr/>
            </p:nvSpPr>
            <p:spPr>
              <a:xfrm>
                <a:off x="6161850" y="2545134"/>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a:stCxn id="31" idx="7"/>
                <a:endCxn id="31" idx="3"/>
              </p:cNvCxnSpPr>
              <p:nvPr/>
            </p:nvCxnSpPr>
            <p:spPr>
              <a:xfrm flipH="1">
                <a:off x="6228805" y="2612089"/>
                <a:ext cx="323290" cy="3232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407358" y="2467702"/>
              <a:ext cx="2000868" cy="1200329"/>
            </a:xfrm>
            <a:prstGeom prst="rect">
              <a:avLst/>
            </a:prstGeom>
            <a:noFill/>
          </p:spPr>
          <p:txBody>
            <a:bodyPr wrap="none" rtlCol="0">
              <a:spAutoFit/>
            </a:bodyPr>
            <a:lstStyle/>
            <a:p>
              <a:pPr algn="r"/>
              <a:r>
                <a:rPr lang="en-US" sz="2400" b="1" dirty="0" smtClean="0">
                  <a:solidFill>
                    <a:srgbClr val="FF0000"/>
                  </a:solidFill>
                </a:rPr>
                <a:t>We have no</a:t>
              </a:r>
            </a:p>
            <a:p>
              <a:pPr algn="r"/>
              <a:r>
                <a:rPr lang="en-US" sz="2400" b="1" dirty="0" smtClean="0">
                  <a:solidFill>
                    <a:srgbClr val="FF0000"/>
                  </a:solidFill>
                </a:rPr>
                <a:t>space for</a:t>
              </a:r>
            </a:p>
            <a:p>
              <a:pPr algn="r"/>
              <a:r>
                <a:rPr lang="en-US" sz="2400" b="1" dirty="0" smtClean="0">
                  <a:solidFill>
                    <a:srgbClr val="FF0000"/>
                  </a:solidFill>
                </a:rPr>
                <a:t>that bit!</a:t>
              </a:r>
              <a:endParaRPr lang="en-US" sz="2400" b="1" dirty="0">
                <a:solidFill>
                  <a:srgbClr val="FF0000"/>
                </a:solidFill>
              </a:endParaRPr>
            </a:p>
          </p:txBody>
        </p:sp>
      </p:grpSp>
    </p:spTree>
    <p:extLst>
      <p:ext uri="{BB962C8B-B14F-4D97-AF65-F5344CB8AC3E}">
        <p14:creationId xmlns:p14="http://schemas.microsoft.com/office/powerpoint/2010/main" val="260834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wipe(left)">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wipe(left)">
                                      <p:cBhvr>
                                        <p:cTn id="4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0" grpId="0"/>
      <p:bldP spid="21"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Non-Negative to Negative Can Never Overflow</a:t>
            </a:r>
            <a:endParaRPr lang="en-US" dirty="0"/>
          </a:p>
        </p:txBody>
      </p:sp>
      <p:sp>
        <p:nvSpPr>
          <p:cNvPr id="13" name="Content Placeholder 12"/>
          <p:cNvSpPr>
            <a:spLocks noGrp="1"/>
          </p:cNvSpPr>
          <p:nvPr>
            <p:ph idx="1"/>
          </p:nvPr>
        </p:nvSpPr>
        <p:spPr/>
        <p:txBody>
          <a:bodyPr>
            <a:normAutofit/>
          </a:bodyPr>
          <a:lstStyle/>
          <a:p>
            <a:r>
              <a:rPr lang="en-US" dirty="0" smtClean="0"/>
              <a:t>Claim:</a:t>
            </a:r>
          </a:p>
          <a:p>
            <a:r>
              <a:rPr lang="en-US" dirty="0" smtClean="0"/>
              <a:t>Addition of two </a:t>
            </a:r>
            <a:r>
              <a:rPr lang="en-US" b="1" dirty="0" smtClean="0">
                <a:solidFill>
                  <a:srgbClr val="00B050"/>
                </a:solidFill>
              </a:rPr>
              <a:t>N-bit 2’s complement </a:t>
            </a:r>
            <a:r>
              <a:rPr lang="en-US" dirty="0" smtClean="0"/>
              <a:t>bit patterns can not overflow if one pattern is </a:t>
            </a:r>
            <a:r>
              <a:rPr lang="en-US" b="1" dirty="0" smtClean="0">
                <a:solidFill>
                  <a:srgbClr val="00B050"/>
                </a:solidFill>
              </a:rPr>
              <a:t>negative</a:t>
            </a:r>
            <a:r>
              <a:rPr lang="en-US" dirty="0" smtClean="0"/>
              <a:t> (starts with 1) and the other pattern is </a:t>
            </a:r>
            <a:r>
              <a:rPr lang="en-US" b="1" dirty="0" smtClean="0">
                <a:solidFill>
                  <a:srgbClr val="00B050"/>
                </a:solidFill>
              </a:rPr>
              <a:t>non-negative</a:t>
            </a:r>
            <a:r>
              <a:rPr lang="en-US" dirty="0" smtClean="0"/>
              <a:t> (starts with 0).</a:t>
            </a:r>
            <a:endParaRPr lang="en-US" dirty="0"/>
          </a:p>
          <a:p>
            <a:r>
              <a:rPr lang="en-US" dirty="0" smtClean="0"/>
              <a:t>Proof:</a:t>
            </a:r>
          </a:p>
          <a:p>
            <a:r>
              <a:rPr lang="en-US" dirty="0" smtClean="0"/>
              <a:t>And THEN you can read the proof in the notes.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8"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sp>
        <p:nvSpPr>
          <p:cNvPr id="16" name="TextBox 15"/>
          <p:cNvSpPr txBox="1"/>
          <p:nvPr/>
        </p:nvSpPr>
        <p:spPr>
          <a:xfrm>
            <a:off x="1715679" y="3864991"/>
            <a:ext cx="1963999" cy="523220"/>
          </a:xfrm>
          <a:prstGeom prst="rect">
            <a:avLst/>
          </a:prstGeom>
          <a:noFill/>
        </p:spPr>
        <p:txBody>
          <a:bodyPr wrap="none" rtlCol="0">
            <a:spAutoFit/>
          </a:bodyPr>
          <a:lstStyle/>
          <a:p>
            <a:r>
              <a:rPr lang="en-US" sz="2800" b="1" dirty="0" smtClean="0">
                <a:solidFill>
                  <a:srgbClr val="0070C0"/>
                </a:solidFill>
              </a:rPr>
              <a:t>You do it!</a:t>
            </a:r>
            <a:endParaRPr lang="en-US" sz="2800" b="1" dirty="0">
              <a:solidFill>
                <a:srgbClr val="0070C0"/>
              </a:solidFill>
            </a:endParaRPr>
          </a:p>
        </p:txBody>
      </p:sp>
    </p:spTree>
    <p:extLst>
      <p:ext uri="{BB962C8B-B14F-4D97-AF65-F5344CB8AC3E}">
        <p14:creationId xmlns:p14="http://schemas.microsoft.com/office/powerpoint/2010/main" val="97944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wipe(left)">
                                      <p:cBhvr>
                                        <p:cTn id="7" dur="500"/>
                                        <p:tgtEl>
                                          <p:spTgt spid="1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left)">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Long Definition for Overflow of 2’s Complement Addition</a:t>
            </a:r>
            <a:endParaRPr lang="en-US" dirty="0"/>
          </a:p>
        </p:txBody>
      </p:sp>
      <p:sp>
        <p:nvSpPr>
          <p:cNvPr id="10" name="Content Placeholder 9"/>
          <p:cNvSpPr>
            <a:spLocks noGrp="1"/>
          </p:cNvSpPr>
          <p:nvPr>
            <p:ph idx="1"/>
          </p:nvPr>
        </p:nvSpPr>
        <p:spPr/>
        <p:txBody>
          <a:bodyPr>
            <a:normAutofit lnSpcReduction="10000"/>
          </a:bodyPr>
          <a:lstStyle/>
          <a:p>
            <a:r>
              <a:rPr lang="en-US" dirty="0" smtClean="0"/>
              <a:t>Add two </a:t>
            </a:r>
            <a:r>
              <a:rPr lang="en-US" b="1" dirty="0">
                <a:solidFill>
                  <a:srgbClr val="00B050"/>
                </a:solidFill>
              </a:rPr>
              <a:t>N-bit 2’s complement</a:t>
            </a:r>
            <a:r>
              <a:rPr lang="en-US" dirty="0"/>
              <a:t> patterns</a:t>
            </a:r>
            <a:r>
              <a:rPr lang="en-US" dirty="0" smtClean="0"/>
              <a:t>.</a:t>
            </a:r>
            <a:endParaRPr lang="en-US" dirty="0" smtClean="0">
              <a:solidFill>
                <a:schemeClr val="tx1"/>
              </a:solidFill>
            </a:endParaRPr>
          </a:p>
          <a:p>
            <a:pPr marL="0" indent="0">
              <a:spcBef>
                <a:spcPts val="200"/>
              </a:spcBef>
              <a:buNone/>
              <a:tabLst>
                <a:tab pos="1885950" algn="l"/>
              </a:tabLst>
            </a:pPr>
            <a:r>
              <a:rPr lang="en-US" sz="2400" dirty="0" smtClean="0">
                <a:solidFill>
                  <a:schemeClr val="tx1"/>
                </a:solidFill>
              </a:rPr>
              <a:t>	</a:t>
            </a:r>
            <a:r>
              <a:rPr lang="en-US" b="1" dirty="0" smtClean="0">
                <a:solidFill>
                  <a:schemeClr val="tx1"/>
                </a:solidFill>
                <a:latin typeface="Courier New" panose="02070309020205020404" pitchFamily="49" charset="0"/>
                <a:cs typeface="Courier New" panose="02070309020205020404" pitchFamily="49" charset="0"/>
              </a:rPr>
              <a:t>  A</a:t>
            </a:r>
            <a:r>
              <a:rPr lang="en-US" sz="1600" b="1" dirty="0">
                <a:solidFill>
                  <a:schemeClr val="tx1"/>
                </a:solidFill>
                <a:latin typeface="Courier New" panose="02070309020205020404" pitchFamily="49" charset="0"/>
                <a:cs typeface="Courier New" panose="02070309020205020404" pitchFamily="49" charset="0"/>
              </a:rPr>
              <a:t> </a:t>
            </a:r>
            <a:r>
              <a:rPr lang="en-US" b="1" dirty="0" smtClean="0">
                <a:solidFill>
                  <a:schemeClr val="tx1"/>
                </a:solidFill>
                <a:latin typeface="Courier New" panose="02070309020205020404" pitchFamily="49" charset="0"/>
                <a:cs typeface="Courier New" panose="02070309020205020404" pitchFamily="49" charset="0"/>
              </a:rPr>
              <a:t>a</a:t>
            </a:r>
            <a:r>
              <a:rPr lang="en-US" b="1" baseline="-25000" dirty="0" smtClean="0">
                <a:solidFill>
                  <a:schemeClr val="tx1"/>
                </a:solidFill>
                <a:latin typeface="Courier New" panose="02070309020205020404" pitchFamily="49" charset="0"/>
                <a:cs typeface="Courier New" panose="02070309020205020404" pitchFamily="49" charset="0"/>
              </a:rPr>
              <a:t>N-2 </a:t>
            </a:r>
            <a:r>
              <a:rPr lang="en-US" b="1" dirty="0" smtClean="0">
                <a:solidFill>
                  <a:schemeClr val="tx1"/>
                </a:solidFill>
                <a:latin typeface="Courier New" panose="02070309020205020404" pitchFamily="49" charset="0"/>
                <a:cs typeface="Courier New" panose="02070309020205020404" pitchFamily="49" charset="0"/>
              </a:rPr>
              <a:t>… a</a:t>
            </a:r>
            <a:r>
              <a:rPr lang="en-US" b="1" baseline="-25000" dirty="0" smtClean="0">
                <a:solidFill>
                  <a:schemeClr val="tx1"/>
                </a:solidFill>
                <a:latin typeface="Courier New" panose="02070309020205020404" pitchFamily="49" charset="0"/>
                <a:cs typeface="Courier New" panose="02070309020205020404" pitchFamily="49" charset="0"/>
              </a:rPr>
              <a:t>0 </a:t>
            </a:r>
            <a:r>
              <a:rPr lang="en-US" dirty="0" smtClean="0"/>
              <a:t>(sign bit is A)</a:t>
            </a:r>
            <a:endParaRPr lang="en-US" sz="2400" dirty="0" smtClean="0">
              <a:solidFill>
                <a:schemeClr val="tx1"/>
              </a:solidFill>
              <a:cs typeface="Courier New" panose="02070309020205020404" pitchFamily="49" charset="0"/>
            </a:endParaRPr>
          </a:p>
          <a:p>
            <a:pPr marL="0" indent="0">
              <a:spcBef>
                <a:spcPts val="200"/>
              </a:spcBef>
              <a:buNone/>
              <a:tabLst>
                <a:tab pos="1885950" algn="l"/>
              </a:tabLst>
            </a:pPr>
            <a:r>
              <a:rPr lang="en-US" b="1" dirty="0">
                <a:solidFill>
                  <a:schemeClr val="tx1"/>
                </a:solidFill>
                <a:latin typeface="Courier New" panose="02070309020205020404" pitchFamily="49" charset="0"/>
                <a:cs typeface="Courier New" panose="02070309020205020404" pitchFamily="49" charset="0"/>
              </a:rPr>
              <a:t>	</a:t>
            </a:r>
            <a:r>
              <a:rPr lang="en-US" b="1" dirty="0" smtClean="0">
                <a:solidFill>
                  <a:schemeClr val="tx1"/>
                </a:solidFill>
                <a:latin typeface="Courier New" panose="02070309020205020404" pitchFamily="49" charset="0"/>
                <a:cs typeface="Courier New" panose="02070309020205020404" pitchFamily="49" charset="0"/>
              </a:rPr>
              <a:t>+ B</a:t>
            </a:r>
            <a:r>
              <a:rPr lang="en-US" sz="1600" b="1" dirty="0" smtClean="0">
                <a:solidFill>
                  <a:schemeClr val="tx1"/>
                </a:solidFill>
                <a:latin typeface="Courier New" panose="02070309020205020404" pitchFamily="49" charset="0"/>
                <a:cs typeface="Courier New" panose="02070309020205020404" pitchFamily="49" charset="0"/>
              </a:rPr>
              <a:t> </a:t>
            </a:r>
            <a:r>
              <a:rPr lang="en-US" b="1" dirty="0" smtClean="0">
                <a:solidFill>
                  <a:schemeClr val="tx1"/>
                </a:solidFill>
                <a:latin typeface="Courier New" panose="02070309020205020404" pitchFamily="49" charset="0"/>
                <a:cs typeface="Courier New" panose="02070309020205020404" pitchFamily="49" charset="0"/>
              </a:rPr>
              <a:t>b</a:t>
            </a:r>
            <a:r>
              <a:rPr lang="en-US" b="1" baseline="-25000" dirty="0" smtClean="0">
                <a:solidFill>
                  <a:schemeClr val="tx1"/>
                </a:solidFill>
                <a:latin typeface="Courier New" panose="02070309020205020404" pitchFamily="49" charset="0"/>
                <a:cs typeface="Courier New" panose="02070309020205020404" pitchFamily="49" charset="0"/>
              </a:rPr>
              <a:t>N-2 </a:t>
            </a:r>
            <a:r>
              <a:rPr lang="en-US" b="1" dirty="0" smtClean="0">
                <a:solidFill>
                  <a:schemeClr val="tx1"/>
                </a:solidFill>
                <a:latin typeface="Courier New" panose="02070309020205020404" pitchFamily="49" charset="0"/>
                <a:cs typeface="Courier New" panose="02070309020205020404" pitchFamily="49" charset="0"/>
              </a:rPr>
              <a:t>… b</a:t>
            </a:r>
            <a:r>
              <a:rPr lang="en-US" b="1" baseline="-25000" dirty="0" smtClean="0">
                <a:solidFill>
                  <a:schemeClr val="tx1"/>
                </a:solidFill>
                <a:latin typeface="Courier New" panose="02070309020205020404" pitchFamily="49" charset="0"/>
                <a:cs typeface="Courier New" panose="02070309020205020404" pitchFamily="49" charset="0"/>
              </a:rPr>
              <a:t>0 </a:t>
            </a:r>
            <a:r>
              <a:rPr lang="en-US" dirty="0" smtClean="0"/>
              <a:t>(</a:t>
            </a:r>
            <a:r>
              <a:rPr lang="en-US" dirty="0"/>
              <a:t>sign bit is B</a:t>
            </a:r>
            <a:r>
              <a:rPr lang="en-US" dirty="0" smtClean="0"/>
              <a:t>)</a:t>
            </a:r>
            <a:endParaRPr lang="en-US" sz="2400" dirty="0">
              <a:solidFill>
                <a:schemeClr val="tx1"/>
              </a:solidFill>
              <a:cs typeface="Courier New" panose="02070309020205020404" pitchFamily="49" charset="0"/>
            </a:endParaRPr>
          </a:p>
          <a:p>
            <a:pPr marL="0" indent="0">
              <a:spcBef>
                <a:spcPts val="200"/>
              </a:spcBef>
              <a:buNone/>
              <a:tabLst>
                <a:tab pos="1885950" algn="l"/>
              </a:tabLst>
            </a:pPr>
            <a:r>
              <a:rPr lang="en-US" b="1" dirty="0" smtClean="0">
                <a:solidFill>
                  <a:schemeClr val="tx1"/>
                </a:solidFill>
                <a:latin typeface="Courier New" panose="02070309020205020404" pitchFamily="49" charset="0"/>
                <a:cs typeface="Courier New" panose="02070309020205020404" pitchFamily="49" charset="0"/>
              </a:rPr>
              <a:t>	  S</a:t>
            </a:r>
            <a:r>
              <a:rPr lang="en-US" sz="1600" b="1" dirty="0" smtClean="0">
                <a:solidFill>
                  <a:schemeClr val="tx1"/>
                </a:solidFill>
                <a:latin typeface="Courier New" panose="02070309020205020404" pitchFamily="49" charset="0"/>
                <a:cs typeface="Courier New" panose="02070309020205020404" pitchFamily="49" charset="0"/>
              </a:rPr>
              <a:t> </a:t>
            </a:r>
            <a:r>
              <a:rPr lang="en-US" b="1" dirty="0" smtClean="0">
                <a:solidFill>
                  <a:schemeClr val="tx1"/>
                </a:solidFill>
                <a:latin typeface="Courier New" panose="02070309020205020404" pitchFamily="49" charset="0"/>
                <a:cs typeface="Courier New" panose="02070309020205020404" pitchFamily="49" charset="0"/>
              </a:rPr>
              <a:t>s</a:t>
            </a:r>
            <a:r>
              <a:rPr lang="en-US" b="1" baseline="-25000" dirty="0" smtClean="0">
                <a:solidFill>
                  <a:schemeClr val="tx1"/>
                </a:solidFill>
                <a:latin typeface="Courier New" panose="02070309020205020404" pitchFamily="49" charset="0"/>
                <a:cs typeface="Courier New" panose="02070309020205020404" pitchFamily="49" charset="0"/>
              </a:rPr>
              <a:t>N-2 </a:t>
            </a:r>
            <a:r>
              <a:rPr lang="en-US" b="1" dirty="0" smtClean="0">
                <a:solidFill>
                  <a:schemeClr val="tx1"/>
                </a:solidFill>
                <a:latin typeface="Courier New" panose="02070309020205020404" pitchFamily="49" charset="0"/>
                <a:cs typeface="Courier New" panose="02070309020205020404" pitchFamily="49" charset="0"/>
              </a:rPr>
              <a:t>… s</a:t>
            </a:r>
            <a:r>
              <a:rPr lang="en-US" b="1" baseline="-25000" dirty="0" smtClean="0">
                <a:solidFill>
                  <a:schemeClr val="tx1"/>
                </a:solidFill>
                <a:latin typeface="Courier New" panose="02070309020205020404" pitchFamily="49" charset="0"/>
                <a:cs typeface="Courier New" panose="02070309020205020404" pitchFamily="49" charset="0"/>
              </a:rPr>
              <a:t>0 </a:t>
            </a:r>
            <a:r>
              <a:rPr lang="en-US" dirty="0"/>
              <a:t>(sign bit is </a:t>
            </a:r>
            <a:r>
              <a:rPr lang="en-US" dirty="0" smtClean="0"/>
              <a:t>S)</a:t>
            </a:r>
            <a:endParaRPr lang="en-US" sz="2400" b="1" dirty="0" smtClean="0">
              <a:solidFill>
                <a:schemeClr val="tx1"/>
              </a:solidFill>
              <a:latin typeface="Courier New" panose="02070309020205020404" pitchFamily="49" charset="0"/>
              <a:cs typeface="Courier New" panose="02070309020205020404" pitchFamily="49" charset="0"/>
            </a:endParaRPr>
          </a:p>
          <a:p>
            <a:r>
              <a:rPr lang="en-US" dirty="0" smtClean="0"/>
              <a:t>Claim: The addition overflows </a:t>
            </a:r>
            <a:r>
              <a:rPr lang="en-US" dirty="0" err="1" smtClean="0"/>
              <a:t>iff</a:t>
            </a:r>
            <a:r>
              <a:rPr lang="en-US" dirty="0" smtClean="0"/>
              <a:t> one of the following holds:</a:t>
            </a:r>
          </a:p>
          <a:p>
            <a:pPr marL="514350" indent="-514350">
              <a:spcBef>
                <a:spcPts val="200"/>
              </a:spcBef>
              <a:buFont typeface="+mj-lt"/>
              <a:buAutoNum type="arabicPeriod"/>
            </a:pPr>
            <a:r>
              <a:rPr lang="en-US" dirty="0" smtClean="0"/>
              <a:t>The two addends are non-negative, </a:t>
            </a:r>
            <a:br>
              <a:rPr lang="en-US" dirty="0" smtClean="0"/>
            </a:br>
            <a:r>
              <a:rPr lang="en-US" dirty="0" smtClean="0"/>
              <a:t>and the sum is negative.</a:t>
            </a:r>
          </a:p>
          <a:p>
            <a:pPr marL="514350" indent="-514350">
              <a:spcBef>
                <a:spcPts val="200"/>
              </a:spcBef>
              <a:buFont typeface="+mj-lt"/>
              <a:buAutoNum type="arabicPeriod"/>
            </a:pPr>
            <a:r>
              <a:rPr lang="en-US" dirty="0" smtClean="0"/>
              <a:t>The two addends are negative, </a:t>
            </a:r>
            <a:br>
              <a:rPr lang="en-US" dirty="0" smtClean="0"/>
            </a:br>
            <a:r>
              <a:rPr lang="en-US" dirty="0" smtClean="0"/>
              <a:t>and the sum is non-negative.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cxnSp>
        <p:nvCxnSpPr>
          <p:cNvPr id="12" name="Straight Connector 11"/>
          <p:cNvCxnSpPr/>
          <p:nvPr/>
        </p:nvCxnSpPr>
        <p:spPr>
          <a:xfrm flipV="1">
            <a:off x="2194237" y="2837467"/>
            <a:ext cx="2750628"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96106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Algebra Gives a More Concise Expression</a:t>
            </a:r>
            <a:endParaRPr lang="en-US" dirty="0"/>
          </a:p>
        </p:txBody>
      </p:sp>
      <p:sp>
        <p:nvSpPr>
          <p:cNvPr id="10" name="Content Placeholder 9"/>
          <p:cNvSpPr>
            <a:spLocks noGrp="1"/>
          </p:cNvSpPr>
          <p:nvPr>
            <p:ph idx="1"/>
          </p:nvPr>
        </p:nvSpPr>
        <p:spPr/>
        <p:txBody>
          <a:bodyPr>
            <a:normAutofit/>
          </a:bodyPr>
          <a:lstStyle/>
          <a:p>
            <a:r>
              <a:rPr lang="en-US" dirty="0" smtClean="0"/>
              <a:t>That’s a lot of words!</a:t>
            </a:r>
          </a:p>
          <a:p>
            <a:r>
              <a:rPr lang="en-US" b="1" dirty="0">
                <a:solidFill>
                  <a:srgbClr val="0070C0"/>
                </a:solidFill>
              </a:rPr>
              <a:t>Boolean algebra </a:t>
            </a:r>
            <a:r>
              <a:rPr lang="en-US" dirty="0" smtClean="0"/>
              <a:t>gives a more concise form:</a:t>
            </a:r>
          </a:p>
          <a:p>
            <a:r>
              <a:rPr lang="en-US" b="1" dirty="0" smtClean="0">
                <a:solidFill>
                  <a:srgbClr val="00B050"/>
                </a:solidFill>
              </a:rPr>
              <a:t>OVERFLOW</a:t>
            </a:r>
            <a:r>
              <a:rPr lang="en-US" dirty="0" smtClean="0"/>
              <a:t> = </a:t>
            </a:r>
            <a:br>
              <a:rPr lang="en-US" dirty="0" smtClean="0"/>
            </a:br>
            <a:r>
              <a:rPr lang="en-US" dirty="0" smtClean="0"/>
              <a:t>	[ (NOT </a:t>
            </a:r>
            <a:r>
              <a:rPr lang="en-US" b="1" dirty="0" smtClean="0">
                <a:solidFill>
                  <a:srgbClr val="00B050"/>
                </a:solidFill>
              </a:rPr>
              <a:t>A</a:t>
            </a:r>
            <a:r>
              <a:rPr lang="en-US" dirty="0" smtClean="0"/>
              <a:t>) AND (NOT </a:t>
            </a:r>
            <a:r>
              <a:rPr lang="en-US" b="1" dirty="0" smtClean="0">
                <a:solidFill>
                  <a:srgbClr val="00B050"/>
                </a:solidFill>
              </a:rPr>
              <a:t>B</a:t>
            </a:r>
            <a:r>
              <a:rPr lang="en-US" dirty="0" smtClean="0"/>
              <a:t>) AND </a:t>
            </a:r>
            <a:r>
              <a:rPr lang="en-US" b="1" dirty="0" smtClean="0">
                <a:solidFill>
                  <a:srgbClr val="00B050"/>
                </a:solidFill>
              </a:rPr>
              <a:t>C</a:t>
            </a:r>
            <a:r>
              <a:rPr lang="en-US" dirty="0" smtClean="0"/>
              <a:t> ] OR</a:t>
            </a:r>
            <a:br>
              <a:rPr lang="en-US" dirty="0" smtClean="0"/>
            </a:br>
            <a:r>
              <a:rPr lang="en-US" dirty="0" smtClean="0"/>
              <a:t>	[ </a:t>
            </a:r>
            <a:r>
              <a:rPr lang="en-US" b="1" dirty="0" smtClean="0">
                <a:solidFill>
                  <a:srgbClr val="00B050"/>
                </a:solidFill>
              </a:rPr>
              <a:t>A</a:t>
            </a:r>
            <a:r>
              <a:rPr lang="en-US" dirty="0" smtClean="0"/>
              <a:t> AND </a:t>
            </a:r>
            <a:r>
              <a:rPr lang="en-US" b="1" dirty="0" smtClean="0">
                <a:solidFill>
                  <a:srgbClr val="00B050"/>
                </a:solidFill>
              </a:rPr>
              <a:t>B</a:t>
            </a:r>
            <a:r>
              <a:rPr lang="en-US" dirty="0" smtClean="0"/>
              <a:t> AND (NOT </a:t>
            </a:r>
            <a:r>
              <a:rPr lang="en-US" b="1" dirty="0" smtClean="0">
                <a:solidFill>
                  <a:srgbClr val="00B050"/>
                </a:solidFill>
              </a:rPr>
              <a:t>C</a:t>
            </a:r>
            <a:r>
              <a:rPr lang="en-US" dirty="0" smtClean="0"/>
              <a:t>) ]</a:t>
            </a:r>
            <a:endParaRPr lang="en-US" dirty="0"/>
          </a:p>
          <a:p>
            <a:r>
              <a:rPr lang="en-US" dirty="0" smtClean="0"/>
              <a:t>(Remember: </a:t>
            </a:r>
            <a:r>
              <a:rPr lang="en-US" b="1" dirty="0" smtClean="0">
                <a:solidFill>
                  <a:srgbClr val="00B050"/>
                </a:solidFill>
              </a:rPr>
              <a:t>A</a:t>
            </a:r>
            <a:r>
              <a:rPr lang="en-US" dirty="0" smtClean="0"/>
              <a:t>, </a:t>
            </a:r>
            <a:r>
              <a:rPr lang="en-US" b="1" dirty="0" smtClean="0">
                <a:solidFill>
                  <a:srgbClr val="00B050"/>
                </a:solidFill>
              </a:rPr>
              <a:t>B</a:t>
            </a:r>
            <a:r>
              <a:rPr lang="en-US" dirty="0" smtClean="0"/>
              <a:t>, and </a:t>
            </a:r>
            <a:r>
              <a:rPr lang="en-US" b="1" dirty="0" smtClean="0">
                <a:solidFill>
                  <a:srgbClr val="00B050"/>
                </a:solidFill>
              </a:rPr>
              <a:t>C </a:t>
            </a:r>
            <a:r>
              <a:rPr lang="en-US" dirty="0" smtClean="0"/>
              <a:t>were the sign bits.)</a:t>
            </a:r>
          </a:p>
          <a:p>
            <a:r>
              <a:rPr lang="en-US" dirty="0" smtClean="0"/>
              <a:t>But what do these operators (AND, OR, and NOT) mean?</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930377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Boolean Operators Were Invented in the mid-19</a:t>
            </a:r>
            <a:r>
              <a:rPr lang="en-US" baseline="30000" dirty="0" smtClean="0"/>
              <a:t>th</a:t>
            </a:r>
            <a:r>
              <a:rPr lang="en-US" dirty="0" smtClean="0"/>
              <a:t> Century</a:t>
            </a:r>
            <a:endParaRPr lang="en-US" dirty="0"/>
          </a:p>
        </p:txBody>
      </p:sp>
      <p:sp>
        <p:nvSpPr>
          <p:cNvPr id="10" name="Content Placeholder 9"/>
          <p:cNvSpPr>
            <a:spLocks noGrp="1"/>
          </p:cNvSpPr>
          <p:nvPr>
            <p:ph idx="1"/>
          </p:nvPr>
        </p:nvSpPr>
        <p:spPr/>
        <p:txBody>
          <a:bodyPr>
            <a:normAutofit/>
          </a:bodyPr>
          <a:lstStyle/>
          <a:p>
            <a:r>
              <a:rPr lang="en-US" dirty="0" smtClean="0"/>
              <a:t>Boolean operators </a:t>
            </a:r>
            <a:r>
              <a:rPr lang="en-US" dirty="0"/>
              <a:t>were </a:t>
            </a:r>
            <a:r>
              <a:rPr lang="en-US" dirty="0" smtClean="0"/>
              <a:t>invented (by George Boole) to </a:t>
            </a:r>
            <a:r>
              <a:rPr lang="en-US" dirty="0"/>
              <a:t>reason about logical </a:t>
            </a:r>
            <a:r>
              <a:rPr lang="en-US" dirty="0" smtClean="0"/>
              <a:t>propositions.</a:t>
            </a:r>
          </a:p>
          <a:p>
            <a:r>
              <a:rPr lang="en-US" dirty="0" smtClean="0"/>
              <a:t>They originally operated on true/false values.</a:t>
            </a:r>
          </a:p>
          <a:p>
            <a:r>
              <a:rPr lang="en-US" dirty="0" smtClean="0"/>
              <a:t>We use them with … that’s right, bits!</a:t>
            </a:r>
          </a:p>
          <a:p>
            <a:pPr algn="ctr"/>
            <a:r>
              <a:rPr lang="en-US" b="1" dirty="0" smtClean="0">
                <a:solidFill>
                  <a:srgbClr val="0070C0"/>
                </a:solidFill>
              </a:rPr>
              <a:t>0 = false and 1 = true</a:t>
            </a:r>
          </a:p>
          <a:p>
            <a:r>
              <a:rPr lang="en-US" dirty="0" smtClean="0"/>
              <a:t>Be careful not to confuse Boolean operators with English words.  </a:t>
            </a:r>
            <a:r>
              <a:rPr lang="en-US" b="1" dirty="0" smtClean="0">
                <a:solidFill>
                  <a:srgbClr val="0070C0"/>
                </a:solidFill>
              </a:rPr>
              <a:t>The meanings are not identical.</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679362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Use Only a Few Boolean Functions</a:t>
            </a:r>
            <a:endParaRPr lang="en-US" dirty="0"/>
          </a:p>
        </p:txBody>
      </p:sp>
      <p:sp>
        <p:nvSpPr>
          <p:cNvPr id="10" name="Content Placeholder 9"/>
          <p:cNvSpPr>
            <a:spLocks noGrp="1"/>
          </p:cNvSpPr>
          <p:nvPr>
            <p:ph idx="1"/>
          </p:nvPr>
        </p:nvSpPr>
        <p:spPr/>
        <p:txBody>
          <a:bodyPr>
            <a:normAutofit/>
          </a:bodyPr>
          <a:lstStyle/>
          <a:p>
            <a:pPr>
              <a:tabLst>
                <a:tab pos="1027113" algn="l"/>
              </a:tabLst>
            </a:pPr>
            <a:r>
              <a:rPr lang="en-US" dirty="0" smtClean="0"/>
              <a:t>AND: the ALL function</a:t>
            </a:r>
            <a:br>
              <a:rPr lang="en-US" dirty="0" smtClean="0"/>
            </a:br>
            <a:r>
              <a:rPr lang="en-US" dirty="0" smtClean="0"/>
              <a:t>returns 1 </a:t>
            </a:r>
            <a:r>
              <a:rPr lang="en-US" dirty="0" err="1" smtClean="0"/>
              <a:t>iff</a:t>
            </a:r>
            <a:r>
              <a:rPr lang="en-US" dirty="0" smtClean="0"/>
              <a:t> </a:t>
            </a:r>
            <a:r>
              <a:rPr lang="en-US" b="1" dirty="0" smtClean="0">
                <a:solidFill>
                  <a:srgbClr val="0070C0"/>
                </a:solidFill>
              </a:rPr>
              <a:t>ALL inputs are 1</a:t>
            </a:r>
            <a:r>
              <a:rPr lang="en-US" b="1" dirty="0">
                <a:solidFill>
                  <a:srgbClr val="0070C0"/>
                </a:solidFill>
              </a:rPr>
              <a:t> </a:t>
            </a:r>
            <a:r>
              <a:rPr lang="en-US" dirty="0" smtClean="0"/>
              <a:t>(otherwise 0)</a:t>
            </a:r>
          </a:p>
          <a:p>
            <a:r>
              <a:rPr lang="en-US" dirty="0" smtClean="0"/>
              <a:t>OR: the </a:t>
            </a:r>
            <a:r>
              <a:rPr lang="en-US" dirty="0"/>
              <a:t>ANY function</a:t>
            </a:r>
            <a:br>
              <a:rPr lang="en-US" dirty="0"/>
            </a:br>
            <a:r>
              <a:rPr lang="en-US" dirty="0" smtClean="0"/>
              <a:t>returns </a:t>
            </a:r>
            <a:r>
              <a:rPr lang="en-US" dirty="0"/>
              <a:t>1 </a:t>
            </a:r>
            <a:r>
              <a:rPr lang="en-US" dirty="0" err="1"/>
              <a:t>iff</a:t>
            </a:r>
            <a:r>
              <a:rPr lang="en-US" dirty="0"/>
              <a:t> </a:t>
            </a:r>
            <a:r>
              <a:rPr lang="en-US" b="1" dirty="0">
                <a:solidFill>
                  <a:srgbClr val="0070C0"/>
                </a:solidFill>
              </a:rPr>
              <a:t>ANY input is </a:t>
            </a:r>
            <a:r>
              <a:rPr lang="en-US" b="1" dirty="0" smtClean="0">
                <a:solidFill>
                  <a:srgbClr val="0070C0"/>
                </a:solidFill>
              </a:rPr>
              <a:t>1 </a:t>
            </a:r>
            <a:r>
              <a:rPr lang="en-US" dirty="0" smtClean="0"/>
              <a:t>(otherwise </a:t>
            </a:r>
            <a:r>
              <a:rPr lang="en-US" dirty="0"/>
              <a:t>0)</a:t>
            </a:r>
          </a:p>
          <a:p>
            <a:r>
              <a:rPr lang="en-US" dirty="0"/>
              <a:t>NOT	</a:t>
            </a:r>
            <a:r>
              <a:rPr lang="en-US" dirty="0" smtClean="0"/>
              <a:t>: logical </a:t>
            </a:r>
            <a:r>
              <a:rPr lang="en-US" dirty="0"/>
              <a:t>complement</a:t>
            </a:r>
            <a:br>
              <a:rPr lang="en-US" dirty="0"/>
            </a:br>
            <a:r>
              <a:rPr lang="en-US" b="1" dirty="0" smtClean="0">
                <a:solidFill>
                  <a:srgbClr val="0070C0"/>
                </a:solidFill>
              </a:rPr>
              <a:t>(</a:t>
            </a:r>
            <a:r>
              <a:rPr lang="en-US" b="1" dirty="0">
                <a:solidFill>
                  <a:srgbClr val="0070C0"/>
                </a:solidFill>
              </a:rPr>
              <a:t>NOT 0) is </a:t>
            </a:r>
            <a:r>
              <a:rPr lang="en-US" b="1" dirty="0" smtClean="0">
                <a:solidFill>
                  <a:srgbClr val="0070C0"/>
                </a:solidFill>
              </a:rPr>
              <a:t>1</a:t>
            </a:r>
            <a:r>
              <a:rPr lang="en-US" dirty="0" smtClean="0"/>
              <a:t>; </a:t>
            </a:r>
            <a:r>
              <a:rPr lang="en-US" b="1" dirty="0" smtClean="0">
                <a:solidFill>
                  <a:srgbClr val="0070C0"/>
                </a:solidFill>
              </a:rPr>
              <a:t>(</a:t>
            </a:r>
            <a:r>
              <a:rPr lang="en-US" b="1" dirty="0">
                <a:solidFill>
                  <a:srgbClr val="0070C0"/>
                </a:solidFill>
              </a:rPr>
              <a:t>NOT 1) is 0</a:t>
            </a:r>
          </a:p>
          <a:p>
            <a:r>
              <a:rPr lang="en-US" dirty="0" smtClean="0"/>
              <a:t>XOR</a:t>
            </a:r>
            <a:r>
              <a:rPr lang="en-US" dirty="0"/>
              <a:t>	</a:t>
            </a:r>
            <a:r>
              <a:rPr lang="en-US" dirty="0" smtClean="0"/>
              <a:t>: the </a:t>
            </a:r>
            <a:r>
              <a:rPr lang="en-US" dirty="0"/>
              <a:t>ODD </a:t>
            </a:r>
            <a:r>
              <a:rPr lang="en-US" dirty="0" smtClean="0"/>
              <a:t>function</a:t>
            </a:r>
            <a:br>
              <a:rPr lang="en-US" dirty="0" smtClean="0"/>
            </a:br>
            <a:r>
              <a:rPr lang="en-US" dirty="0" smtClean="0"/>
              <a:t>returns 1 </a:t>
            </a:r>
            <a:r>
              <a:rPr lang="en-US" dirty="0" err="1" smtClean="0"/>
              <a:t>iff</a:t>
            </a:r>
            <a:r>
              <a:rPr lang="en-US" dirty="0" smtClean="0"/>
              <a:t> </a:t>
            </a:r>
            <a:r>
              <a:rPr lang="en-US" b="1" dirty="0" smtClean="0">
                <a:solidFill>
                  <a:srgbClr val="0070C0"/>
                </a:solidFill>
              </a:rPr>
              <a:t>an ODD number of inputs </a:t>
            </a:r>
            <a:br>
              <a:rPr lang="en-US" b="1" dirty="0" smtClean="0">
                <a:solidFill>
                  <a:srgbClr val="0070C0"/>
                </a:solidFill>
              </a:rPr>
            </a:br>
            <a:r>
              <a:rPr lang="en-US" b="1" dirty="0" smtClean="0">
                <a:solidFill>
                  <a:srgbClr val="0070C0"/>
                </a:solidFill>
              </a:rPr>
              <a:t>are 1 </a:t>
            </a:r>
            <a:r>
              <a:rPr lang="en-US" dirty="0" smtClean="0"/>
              <a:t>(otherwise 0)</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32873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2187</TotalTime>
  <Words>2698</Words>
  <Application>Microsoft Office PowerPoint</Application>
  <PresentationFormat>Widescreen</PresentationFormat>
  <Paragraphs>653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Schoolbook</vt:lpstr>
      <vt:lpstr>Courier New</vt:lpstr>
      <vt:lpstr>Symbol</vt:lpstr>
      <vt:lpstr>Retrospect</vt:lpstr>
      <vt:lpstr>University of Illinois at Urbana-Champaign Dept. of Electrical and Computer Engineering  ECE 120: Introduction to Computing</vt:lpstr>
      <vt:lpstr>Example: Addition of Unsigned Bit Patterns</vt:lpstr>
      <vt:lpstr>Adding Two Non-Negative Patterns Can Overflow</vt:lpstr>
      <vt:lpstr>Carry Out Does Not Indicate 2’s Complement Overflow</vt:lpstr>
      <vt:lpstr>Adding Non-Negative to Negative Can Never Overflow</vt:lpstr>
      <vt:lpstr>Long Definition for Overflow of 2’s Complement Addition</vt:lpstr>
      <vt:lpstr>Boolean Algebra Gives a More Concise Expression</vt:lpstr>
      <vt:lpstr>Boolean Operators Were Invented in the mid-19th Century</vt:lpstr>
      <vt:lpstr>We Use Only a Few Boolean Functions</vt:lpstr>
      <vt:lpstr>A Truth Table Fully Defines a Boolean Function</vt:lpstr>
      <vt:lpstr>AND: The ALL Function</vt:lpstr>
      <vt:lpstr>OR: The ANY Function</vt:lpstr>
      <vt:lpstr>NOT: Logical Complement</vt:lpstr>
      <vt:lpstr>XOR: The ODD Function</vt:lpstr>
      <vt:lpstr>Use Definitions to Generalize to More than Two Operands</vt:lpstr>
      <vt:lpstr>Generalize to Sets of Bits by Pairing Bits</vt:lpstr>
      <vt:lpstr>Don’t Mix Algebras: Use AND/OR/NOT for Bitwise Logic</vt:lpstr>
      <vt:lpstr>University of Illinois at Urbana-Champaign Dept. of Electrical and Computer Engineering  ECE 120: Introduction to Computing</vt:lpstr>
      <vt:lpstr>Can We Count Functions?</vt:lpstr>
      <vt:lpstr>Two Bits of Input Can be Combined into 16 Functions </vt:lpstr>
      <vt:lpstr>Three Bits of Input Can be Combined into 256 Functions</vt:lpstr>
      <vt:lpstr>N Bits of Input Can be Combined into Many Functions</vt:lpstr>
      <vt:lpstr>We Need More Functions!</vt:lpstr>
      <vt:lpstr>Alternate Homework: Understand Logical Completeness</vt:lpstr>
      <vt:lpstr>Compose Functions to Produce Functions on More Inputs</vt:lpstr>
      <vt:lpstr>Use 2-Input Gates to Construct N-Input Gates</vt:lpstr>
      <vt:lpstr>Comments on Functional Form and Practical Value</vt:lpstr>
      <vt:lpstr>The Claim is Now Slightly Simpler</vt:lpstr>
      <vt:lpstr>One AND Suffices for Functions that Output One 1</vt:lpstr>
      <vt:lpstr>Arbitrary Functions Require Only Two Steps</vt:lpstr>
      <vt:lpstr>A Sum-of-Products Can Express Any Function</vt:lpstr>
      <vt:lpstr>{AND, OR, NOT} is Logically Complete</vt:lpstr>
      <vt:lpstr>Why Do You Care?  Abstraction!</vt:lpstr>
      <vt:lpstr>Example: 3-input XOR</vt:lpstr>
      <vt:lpstr>3-input XOR Expressed Using AND, OR, and NOT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252</cp:revision>
  <dcterms:created xsi:type="dcterms:W3CDTF">2015-04-21T10:43:03Z</dcterms:created>
  <dcterms:modified xsi:type="dcterms:W3CDTF">2018-08-31T20:06:22Z</dcterms:modified>
</cp:coreProperties>
</file>