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8" r:id="rId1"/>
  </p:sldMasterIdLst>
  <p:notesMasterIdLst>
    <p:notesMasterId r:id="rId39"/>
  </p:notesMasterIdLst>
  <p:handoutMasterIdLst>
    <p:handoutMasterId r:id="rId40"/>
  </p:handoutMasterIdLst>
  <p:sldIdLst>
    <p:sldId id="256" r:id="rId2"/>
    <p:sldId id="311" r:id="rId3"/>
    <p:sldId id="329" r:id="rId4"/>
    <p:sldId id="330" r:id="rId5"/>
    <p:sldId id="328" r:id="rId6"/>
    <p:sldId id="331" r:id="rId7"/>
    <p:sldId id="332" r:id="rId8"/>
    <p:sldId id="333" r:id="rId9"/>
    <p:sldId id="334" r:id="rId10"/>
    <p:sldId id="335" r:id="rId11"/>
    <p:sldId id="336" r:id="rId12"/>
    <p:sldId id="338" r:id="rId13"/>
    <p:sldId id="339" r:id="rId14"/>
    <p:sldId id="337" r:id="rId15"/>
    <p:sldId id="340" r:id="rId16"/>
    <p:sldId id="350" r:id="rId17"/>
    <p:sldId id="349" r:id="rId18"/>
    <p:sldId id="341" r:id="rId19"/>
    <p:sldId id="342" r:id="rId20"/>
    <p:sldId id="344" r:id="rId21"/>
    <p:sldId id="343" r:id="rId22"/>
    <p:sldId id="345" r:id="rId23"/>
    <p:sldId id="346" r:id="rId24"/>
    <p:sldId id="348" r:id="rId25"/>
    <p:sldId id="347"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2D050"/>
    <a:srgbClr val="FFFF00"/>
    <a:srgbClr val="FF3300"/>
    <a:srgbClr val="CCCCFF"/>
    <a:srgbClr val="D09E00"/>
    <a:srgbClr val="777777"/>
    <a:srgbClr val="B2B2B2"/>
    <a:srgbClr val="FFCC99"/>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37" autoAdjust="0"/>
  </p:normalViewPr>
  <p:slideViewPr>
    <p:cSldViewPr snapToGrid="0">
      <p:cViewPr varScale="1">
        <p:scale>
          <a:sx n="86" d="100"/>
          <a:sy n="86" d="100"/>
        </p:scale>
        <p:origin x="23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51004189-48AC-4487-8303-4F2E07895BD9}" type="datetimeFigureOut">
              <a:rPr lang="en-US" smtClean="0"/>
              <a:t>9/5/2018</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C14938A-FD94-400E-B36B-874823E1DF5C}" type="slidenum">
              <a:rPr lang="en-US" smtClean="0"/>
              <a:t>‹#›</a:t>
            </a:fld>
            <a:endParaRPr lang="en-US"/>
          </a:p>
        </p:txBody>
      </p:sp>
    </p:spTree>
    <p:extLst>
      <p:ext uri="{BB962C8B-B14F-4D97-AF65-F5344CB8AC3E}">
        <p14:creationId xmlns:p14="http://schemas.microsoft.com/office/powerpoint/2010/main" val="4068730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FCB7FEB2-7CC4-407B-823B-93A197C339A3}" type="datetimeFigureOut">
              <a:rPr lang="en-US" smtClean="0"/>
              <a:t>9/5/2018</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C746901C-2F17-412D-8945-DF33E2930D4B}" type="slidenum">
              <a:rPr lang="en-US" smtClean="0"/>
              <a:t>‹#›</a:t>
            </a:fld>
            <a:endParaRPr lang="en-US"/>
          </a:p>
        </p:txBody>
      </p:sp>
    </p:spTree>
    <p:extLst>
      <p:ext uri="{BB962C8B-B14F-4D97-AF65-F5344CB8AC3E}">
        <p14:creationId xmlns:p14="http://schemas.microsoft.com/office/powerpoint/2010/main" val="224100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46901C-2F17-412D-8945-DF33E2930D4B}" type="slidenum">
              <a:rPr lang="en-US" smtClean="0"/>
              <a:t>1</a:t>
            </a:fld>
            <a:endParaRPr lang="en-US"/>
          </a:p>
        </p:txBody>
      </p:sp>
    </p:spTree>
    <p:extLst>
      <p:ext uri="{BB962C8B-B14F-4D97-AF65-F5344CB8AC3E}">
        <p14:creationId xmlns:p14="http://schemas.microsoft.com/office/powerpoint/2010/main" val="3520230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10</a:t>
            </a:fld>
            <a:endParaRPr lang="en-US"/>
          </a:p>
        </p:txBody>
      </p:sp>
    </p:spTree>
    <p:extLst>
      <p:ext uri="{BB962C8B-B14F-4D97-AF65-F5344CB8AC3E}">
        <p14:creationId xmlns:p14="http://schemas.microsoft.com/office/powerpoint/2010/main" val="63880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Courtesy of </a:t>
            </a:r>
            <a:r>
              <a:rPr lang="en-US" dirty="0" err="1" smtClean="0"/>
              <a:t>Velvel</a:t>
            </a:r>
            <a:r>
              <a:rPr lang="en-US" dirty="0" smtClean="0"/>
              <a:t> </a:t>
            </a:r>
            <a:r>
              <a:rPr lang="en-US" dirty="0" err="1" smtClean="0"/>
              <a:t>Kahan</a:t>
            </a:r>
            <a:r>
              <a:rPr lang="en-US" dirty="0" smtClean="0"/>
              <a:t>.</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11</a:t>
            </a:fld>
            <a:endParaRPr lang="en-US"/>
          </a:p>
        </p:txBody>
      </p:sp>
    </p:spTree>
    <p:extLst>
      <p:ext uri="{BB962C8B-B14F-4D97-AF65-F5344CB8AC3E}">
        <p14:creationId xmlns:p14="http://schemas.microsoft.com/office/powerpoint/2010/main" val="3555439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12</a:t>
            </a:fld>
            <a:endParaRPr lang="en-US"/>
          </a:p>
        </p:txBody>
      </p:sp>
    </p:spTree>
    <p:extLst>
      <p:ext uri="{BB962C8B-B14F-4D97-AF65-F5344CB8AC3E}">
        <p14:creationId xmlns:p14="http://schemas.microsoft.com/office/powerpoint/2010/main" val="885115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13</a:t>
            </a:fld>
            <a:endParaRPr lang="en-US"/>
          </a:p>
        </p:txBody>
      </p:sp>
    </p:spTree>
    <p:extLst>
      <p:ext uri="{BB962C8B-B14F-4D97-AF65-F5344CB8AC3E}">
        <p14:creationId xmlns:p14="http://schemas.microsoft.com/office/powerpoint/2010/main" val="271523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to point out the implicit</a:t>
            </a:r>
            <a:r>
              <a:rPr lang="en-US" baseline="0" dirty="0" smtClean="0"/>
              <a:t> “1” at the first digit of the scientific notation (which is in binary).</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14</a:t>
            </a:fld>
            <a:endParaRPr lang="en-US"/>
          </a:p>
        </p:txBody>
      </p:sp>
    </p:spTree>
    <p:extLst>
      <p:ext uri="{BB962C8B-B14F-4D97-AF65-F5344CB8AC3E}">
        <p14:creationId xmlns:p14="http://schemas.microsoft.com/office/powerpoint/2010/main" val="170990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a:t>
            </a:r>
            <a:r>
              <a:rPr lang="en-US" dirty="0" smtClean="0"/>
              <a:t>lide</a:t>
            </a:r>
            <a:r>
              <a:rPr lang="en-US" baseline="0" dirty="0" smtClean="0"/>
              <a:t> is here for students to read, but there’s no need to dwell on it in a lecture.  They just need to be aware.  There are actually two bit patterns for 0, but making 0 the same as its integer representation </a:t>
            </a:r>
            <a:r>
              <a:rPr lang="en-US" baseline="0" smtClean="0"/>
              <a:t>was deliberate.</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15</a:t>
            </a:fld>
            <a:endParaRPr lang="en-US"/>
          </a:p>
        </p:txBody>
      </p:sp>
    </p:spTree>
    <p:extLst>
      <p:ext uri="{BB962C8B-B14F-4D97-AF65-F5344CB8AC3E}">
        <p14:creationId xmlns:p14="http://schemas.microsoft.com/office/powerpoint/2010/main" val="1046924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it seems that I have extra time, so I can talk about looking at data dependences with </a:t>
            </a:r>
            <a:r>
              <a:rPr lang="en-US" baseline="0" dirty="0" err="1" smtClean="0"/>
              <a:t>NaN</a:t>
            </a:r>
            <a:r>
              <a:rPr lang="en-US" baseline="0" dirty="0" smtClean="0"/>
              <a:t>, generating </a:t>
            </a:r>
            <a:r>
              <a:rPr lang="en-US" baseline="0" dirty="0" err="1" smtClean="0"/>
              <a:t>NaNs</a:t>
            </a:r>
            <a:r>
              <a:rPr lang="en-US" baseline="0" dirty="0" smtClean="0"/>
              <a:t> accidentally, and so forth.</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16</a:t>
            </a:fld>
            <a:endParaRPr lang="en-US"/>
          </a:p>
        </p:txBody>
      </p:sp>
    </p:spTree>
    <p:extLst>
      <p:ext uri="{BB962C8B-B14F-4D97-AF65-F5344CB8AC3E}">
        <p14:creationId xmlns:p14="http://schemas.microsoft.com/office/powerpoint/2010/main" val="3688170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had extra time in F16, so I’m adding a couple of extra material slides.</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17</a:t>
            </a:fld>
            <a:endParaRPr lang="en-US"/>
          </a:p>
        </p:txBody>
      </p:sp>
    </p:spTree>
    <p:extLst>
      <p:ext uri="{BB962C8B-B14F-4D97-AF65-F5344CB8AC3E}">
        <p14:creationId xmlns:p14="http://schemas.microsoft.com/office/powerpoint/2010/main" val="3709870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18</a:t>
            </a:fld>
            <a:endParaRPr lang="en-US"/>
          </a:p>
        </p:txBody>
      </p:sp>
    </p:spTree>
    <p:extLst>
      <p:ext uri="{BB962C8B-B14F-4D97-AF65-F5344CB8AC3E}">
        <p14:creationId xmlns:p14="http://schemas.microsoft.com/office/powerpoint/2010/main" val="1298665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19</a:t>
            </a:fld>
            <a:endParaRPr lang="en-US"/>
          </a:p>
        </p:txBody>
      </p:sp>
    </p:spTree>
    <p:extLst>
      <p:ext uri="{BB962C8B-B14F-4D97-AF65-F5344CB8AC3E}">
        <p14:creationId xmlns:p14="http://schemas.microsoft.com/office/powerpoint/2010/main" val="421983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 decimal/binary point are place values with negative powers of 10/2, respectively.</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a:t>
            </a:fld>
            <a:endParaRPr lang="en-US"/>
          </a:p>
        </p:txBody>
      </p:sp>
    </p:spTree>
    <p:extLst>
      <p:ext uri="{BB962C8B-B14F-4D97-AF65-F5344CB8AC3E}">
        <p14:creationId xmlns:p14="http://schemas.microsoft.com/office/powerpoint/2010/main" val="355173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20</a:t>
            </a:fld>
            <a:endParaRPr lang="en-US"/>
          </a:p>
        </p:txBody>
      </p:sp>
    </p:spTree>
    <p:extLst>
      <p:ext uri="{BB962C8B-B14F-4D97-AF65-F5344CB8AC3E}">
        <p14:creationId xmlns:p14="http://schemas.microsoft.com/office/powerpoint/2010/main" val="3173452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21</a:t>
            </a:fld>
            <a:endParaRPr lang="en-US"/>
          </a:p>
        </p:txBody>
      </p:sp>
    </p:spTree>
    <p:extLst>
      <p:ext uri="{BB962C8B-B14F-4D97-AF65-F5344CB8AC3E}">
        <p14:creationId xmlns:p14="http://schemas.microsoft.com/office/powerpoint/2010/main" val="308107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22</a:t>
            </a:fld>
            <a:endParaRPr lang="en-US"/>
          </a:p>
        </p:txBody>
      </p:sp>
    </p:spTree>
    <p:extLst>
      <p:ext uri="{BB962C8B-B14F-4D97-AF65-F5344CB8AC3E}">
        <p14:creationId xmlns:p14="http://schemas.microsoft.com/office/powerpoint/2010/main" val="1067047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23</a:t>
            </a:fld>
            <a:endParaRPr lang="en-US"/>
          </a:p>
        </p:txBody>
      </p:sp>
    </p:spTree>
    <p:extLst>
      <p:ext uri="{BB962C8B-B14F-4D97-AF65-F5344CB8AC3E}">
        <p14:creationId xmlns:p14="http://schemas.microsoft.com/office/powerpoint/2010/main" val="3032741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24</a:t>
            </a:fld>
            <a:endParaRPr lang="en-US"/>
          </a:p>
        </p:txBody>
      </p:sp>
    </p:spTree>
    <p:extLst>
      <p:ext uri="{BB962C8B-B14F-4D97-AF65-F5344CB8AC3E}">
        <p14:creationId xmlns:p14="http://schemas.microsoft.com/office/powerpoint/2010/main" val="2850567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a:t>
            </a:r>
            <a:r>
              <a:rPr lang="en-US" baseline="0" dirty="0" smtClean="0"/>
              <a:t> should be encouraged to take a class in numerical analysis if they are interested in understanding how to handle such problems.  The problems are quite subtle and difficult and should not be underestimated.  Many capable scientists have been fooled by numerical errors in their computer simulations.</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25</a:t>
            </a:fld>
            <a:endParaRPr lang="en-US"/>
          </a:p>
        </p:txBody>
      </p:sp>
    </p:spTree>
    <p:extLst>
      <p:ext uri="{BB962C8B-B14F-4D97-AF65-F5344CB8AC3E}">
        <p14:creationId xmlns:p14="http://schemas.microsoft.com/office/powerpoint/2010/main" val="4083683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46901C-2F17-412D-8945-DF33E2930D4B}" type="slidenum">
              <a:rPr lang="en-US" smtClean="0"/>
              <a:t>26</a:t>
            </a:fld>
            <a:endParaRPr lang="en-US"/>
          </a:p>
        </p:txBody>
      </p:sp>
    </p:spTree>
    <p:extLst>
      <p:ext uri="{BB962C8B-B14F-4D97-AF65-F5344CB8AC3E}">
        <p14:creationId xmlns:p14="http://schemas.microsoft.com/office/powerpoint/2010/main" val="2538451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27</a:t>
            </a:fld>
            <a:endParaRPr lang="en-US"/>
          </a:p>
        </p:txBody>
      </p:sp>
    </p:spTree>
    <p:extLst>
      <p:ext uri="{BB962C8B-B14F-4D97-AF65-F5344CB8AC3E}">
        <p14:creationId xmlns:p14="http://schemas.microsoft.com/office/powerpoint/2010/main" val="4118270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28</a:t>
            </a:fld>
            <a:endParaRPr lang="en-US"/>
          </a:p>
        </p:txBody>
      </p:sp>
    </p:spTree>
    <p:extLst>
      <p:ext uri="{BB962C8B-B14F-4D97-AF65-F5344CB8AC3E}">
        <p14:creationId xmlns:p14="http://schemas.microsoft.com/office/powerpoint/2010/main" val="3576009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29</a:t>
            </a:fld>
            <a:endParaRPr lang="en-US"/>
          </a:p>
        </p:txBody>
      </p:sp>
    </p:spTree>
    <p:extLst>
      <p:ext uri="{BB962C8B-B14F-4D97-AF65-F5344CB8AC3E}">
        <p14:creationId xmlns:p14="http://schemas.microsoft.com/office/powerpoint/2010/main" val="2245992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position of the binary point in “fixed-point” can be tracked in hardware, software, or both.  Much of the arithmetic hardware can be shared with unsigned / 2’s complement, too.</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a:t>
            </a:fld>
            <a:endParaRPr lang="en-US"/>
          </a:p>
        </p:txBody>
      </p:sp>
    </p:spTree>
    <p:extLst>
      <p:ext uri="{BB962C8B-B14F-4D97-AF65-F5344CB8AC3E}">
        <p14:creationId xmlns:p14="http://schemas.microsoft.com/office/powerpoint/2010/main" val="40244344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30</a:t>
            </a:fld>
            <a:endParaRPr lang="en-US"/>
          </a:p>
        </p:txBody>
      </p:sp>
    </p:spTree>
    <p:extLst>
      <p:ext uri="{BB962C8B-B14F-4D97-AF65-F5344CB8AC3E}">
        <p14:creationId xmlns:p14="http://schemas.microsoft.com/office/powerpoint/2010/main" val="546423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of 2016, </a:t>
            </a:r>
            <a:r>
              <a:rPr lang="en-US" baseline="0" dirty="0" smtClean="0"/>
              <a:t>MIT’s media engine has expanded its claims and are pushing </a:t>
            </a:r>
            <a:r>
              <a:rPr lang="en-US" baseline="0" smtClean="0"/>
              <a:t>the idea that </a:t>
            </a:r>
            <a:r>
              <a:rPr lang="en-US" baseline="0" dirty="0" smtClean="0"/>
              <a:t>Berners-Lee invented the browser.  NCSA was the first to integrate text and images and links.  Other people had done text and links (before Berners-Lee), and had done cross-domain text (Gopher), hypertext within organizations, etc.  Berners-Lee suggested inter-domain hypertext with search, and as part of the project, they made up a markup language (SGML, precursor of HTML).  </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31</a:t>
            </a:fld>
            <a:endParaRPr lang="en-US"/>
          </a:p>
        </p:txBody>
      </p:sp>
    </p:spTree>
    <p:extLst>
      <p:ext uri="{BB962C8B-B14F-4D97-AF65-F5344CB8AC3E}">
        <p14:creationId xmlns:p14="http://schemas.microsoft.com/office/powerpoint/2010/main" val="24217625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point is for the near</a:t>
            </a:r>
            <a:r>
              <a:rPr lang="en-US" baseline="0" dirty="0" smtClean="0"/>
              <a:t> future—usually the following week for the students.</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32</a:t>
            </a:fld>
            <a:endParaRPr lang="en-US"/>
          </a:p>
        </p:txBody>
      </p:sp>
    </p:spTree>
    <p:extLst>
      <p:ext uri="{BB962C8B-B14F-4D97-AF65-F5344CB8AC3E}">
        <p14:creationId xmlns:p14="http://schemas.microsoft.com/office/powerpoint/2010/main" val="3957894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Subdivide</a:t>
            </a:r>
            <a:r>
              <a:rPr lang="en-US" baseline="0" dirty="0" smtClean="0"/>
              <a:t> first by the type of thing being represented, then by representation, and finally by data type.  Point out that this taxonomy is necessarily partial: first, there are infinite data types corresponding to unsigned, 2’s complement, and so forth; and, second, we leave out many others for space reasons. </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33</a:t>
            </a:fld>
            <a:endParaRPr lang="en-US"/>
          </a:p>
        </p:txBody>
      </p:sp>
    </p:spTree>
    <p:extLst>
      <p:ext uri="{BB962C8B-B14F-4D97-AF65-F5344CB8AC3E}">
        <p14:creationId xmlns:p14="http://schemas.microsoft.com/office/powerpoint/2010/main" val="2036103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34</a:t>
            </a:fld>
            <a:endParaRPr lang="en-US"/>
          </a:p>
        </p:txBody>
      </p:sp>
    </p:spTree>
    <p:extLst>
      <p:ext uri="{BB962C8B-B14F-4D97-AF65-F5344CB8AC3E}">
        <p14:creationId xmlns:p14="http://schemas.microsoft.com/office/powerpoint/2010/main" val="35907074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35</a:t>
            </a:fld>
            <a:endParaRPr lang="en-US"/>
          </a:p>
        </p:txBody>
      </p:sp>
    </p:spTree>
    <p:extLst>
      <p:ext uri="{BB962C8B-B14F-4D97-AF65-F5344CB8AC3E}">
        <p14:creationId xmlns:p14="http://schemas.microsoft.com/office/powerpoint/2010/main" val="6128596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36</a:t>
            </a:fld>
            <a:endParaRPr lang="en-US"/>
          </a:p>
        </p:txBody>
      </p:sp>
    </p:spTree>
    <p:extLst>
      <p:ext uri="{BB962C8B-B14F-4D97-AF65-F5344CB8AC3E}">
        <p14:creationId xmlns:p14="http://schemas.microsoft.com/office/powerpoint/2010/main" val="978612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37</a:t>
            </a:fld>
            <a:endParaRPr lang="en-US"/>
          </a:p>
        </p:txBody>
      </p:sp>
    </p:spTree>
    <p:extLst>
      <p:ext uri="{BB962C8B-B14F-4D97-AF65-F5344CB8AC3E}">
        <p14:creationId xmlns:p14="http://schemas.microsoft.com/office/powerpoint/2010/main" val="3707262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a:t>
            </a:fld>
            <a:endParaRPr lang="en-US"/>
          </a:p>
        </p:txBody>
      </p:sp>
    </p:spTree>
    <p:extLst>
      <p:ext uri="{BB962C8B-B14F-4D97-AF65-F5344CB8AC3E}">
        <p14:creationId xmlns:p14="http://schemas.microsoft.com/office/powerpoint/2010/main" val="63367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5</a:t>
            </a:fld>
            <a:endParaRPr lang="en-US"/>
          </a:p>
        </p:txBody>
      </p:sp>
    </p:spTree>
    <p:extLst>
      <p:ext uri="{BB962C8B-B14F-4D97-AF65-F5344CB8AC3E}">
        <p14:creationId xmlns:p14="http://schemas.microsoft.com/office/powerpoint/2010/main" val="1815411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Tease them about not knowing it.  Tell them you’ll tell their</a:t>
            </a:r>
            <a:r>
              <a:rPr lang="en-US" baseline="0" dirty="0" smtClean="0"/>
              <a:t> Chemistry professor.</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6</a:t>
            </a:fld>
            <a:endParaRPr lang="en-US"/>
          </a:p>
        </p:txBody>
      </p:sp>
    </p:spTree>
    <p:extLst>
      <p:ext uri="{BB962C8B-B14F-4D97-AF65-F5344CB8AC3E}">
        <p14:creationId xmlns:p14="http://schemas.microsoft.com/office/powerpoint/2010/main" val="2086147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7</a:t>
            </a:fld>
            <a:endParaRPr lang="en-US"/>
          </a:p>
        </p:txBody>
      </p:sp>
    </p:spTree>
    <p:extLst>
      <p:ext uri="{BB962C8B-B14F-4D97-AF65-F5344CB8AC3E}">
        <p14:creationId xmlns:p14="http://schemas.microsoft.com/office/powerpoint/2010/main" val="1529180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8</a:t>
            </a:fld>
            <a:endParaRPr lang="en-US"/>
          </a:p>
        </p:txBody>
      </p:sp>
    </p:spTree>
    <p:extLst>
      <p:ext uri="{BB962C8B-B14F-4D97-AF65-F5344CB8AC3E}">
        <p14:creationId xmlns:p14="http://schemas.microsoft.com/office/powerpoint/2010/main" val="2355372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9</a:t>
            </a:fld>
            <a:endParaRPr lang="en-US"/>
          </a:p>
        </p:txBody>
      </p:sp>
    </p:spTree>
    <p:extLst>
      <p:ext uri="{BB962C8B-B14F-4D97-AF65-F5344CB8AC3E}">
        <p14:creationId xmlns:p14="http://schemas.microsoft.com/office/powerpoint/2010/main" val="128993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596349" y="536714"/>
            <a:ext cx="7792278" cy="2494722"/>
          </a:xfrm>
        </p:spPr>
        <p:txBody>
          <a:bodyPr anchor="b">
            <a:noAutofit/>
          </a:bodyPr>
          <a:lstStyle>
            <a:lvl1pPr algn="ctr">
              <a:lnSpc>
                <a:spcPct val="85000"/>
              </a:lnSpc>
              <a:defRPr sz="4000" spc="-50" baseline="0">
                <a:solidFill>
                  <a:schemeClr val="bg1">
                    <a:lumMod val="25000"/>
                  </a:schemeClr>
                </a:solidFill>
              </a:defRPr>
            </a:lvl1pPr>
          </a:lstStyle>
          <a:p>
            <a:r>
              <a:rPr lang="en-US" dirty="0" smtClean="0"/>
              <a:t>title</a:t>
            </a:r>
            <a:endParaRPr lang="en-US" dirty="0"/>
          </a:p>
        </p:txBody>
      </p:sp>
      <p:sp>
        <p:nvSpPr>
          <p:cNvPr id="3" name="Subtitle 2"/>
          <p:cNvSpPr>
            <a:spLocks noGrp="1"/>
          </p:cNvSpPr>
          <p:nvPr>
            <p:ph type="subTitle" idx="1" hasCustomPrompt="1"/>
          </p:nvPr>
        </p:nvSpPr>
        <p:spPr>
          <a:xfrm>
            <a:off x="596348" y="4455620"/>
            <a:ext cx="7792279" cy="1689851"/>
          </a:xfrm>
        </p:spPr>
        <p:txBody>
          <a:bodyPr lIns="91440" rIns="91440">
            <a:normAutofit/>
          </a:bodyPr>
          <a:lstStyle>
            <a:lvl1pPr marL="0" indent="0" algn="ctr">
              <a:buNone/>
              <a:defRPr sz="2400" cap="none" spc="200" baseline="0">
                <a:solidFill>
                  <a:schemeClr val="tx2"/>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596348" y="6459785"/>
            <a:ext cx="2973203" cy="365125"/>
          </a:xfrm>
        </p:spPr>
        <p:txBody>
          <a:bodyPr/>
          <a:lstStyle>
            <a:lvl1pPr>
              <a:defRPr sz="1100">
                <a:solidFill>
                  <a:schemeClr val="tx1"/>
                </a:solidFill>
              </a:defRPr>
            </a:lvl1pPr>
          </a:lstStyle>
          <a:p>
            <a:r>
              <a:rPr lang="en-US" smtClean="0"/>
              <a:t>ECE 120: Introduction to Computing</a:t>
            </a:r>
            <a:endParaRPr lang="en-US" dirty="0"/>
          </a:p>
        </p:txBody>
      </p:sp>
      <p:sp>
        <p:nvSpPr>
          <p:cNvPr id="5" name="Footer Placeholder 4"/>
          <p:cNvSpPr>
            <a:spLocks noGrp="1"/>
          </p:cNvSpPr>
          <p:nvPr>
            <p:ph type="ftr" sz="quarter" idx="11"/>
          </p:nvPr>
        </p:nvSpPr>
        <p:spPr>
          <a:xfrm>
            <a:off x="3686185" y="6459785"/>
            <a:ext cx="4713474" cy="365125"/>
          </a:xfrm>
        </p:spPr>
        <p:txBody>
          <a:bodyPr/>
          <a:lstStyle>
            <a:lvl1pPr>
              <a:defRPr sz="1100" cap="none">
                <a:solidFill>
                  <a:schemeClr val="tx1"/>
                </a:solidFill>
              </a:defRPr>
            </a:lvl1pPr>
          </a:lstStyle>
          <a:p>
            <a:pPr algn="r"/>
            <a:r>
              <a:rPr lang="en-US" smtClean="0"/>
              <a:t>© 2016 Steven S. Lumetta.  All rights reserved.</a:t>
            </a:r>
            <a:endParaRPr lang="en-US" dirty="0"/>
          </a:p>
        </p:txBody>
      </p:sp>
      <p:sp>
        <p:nvSpPr>
          <p:cNvPr id="6" name="Slide Number Placeholder 5"/>
          <p:cNvSpPr>
            <a:spLocks noGrp="1"/>
          </p:cNvSpPr>
          <p:nvPr>
            <p:ph type="sldNum" sz="quarter" idx="12"/>
          </p:nvPr>
        </p:nvSpPr>
        <p:spPr/>
        <p:txBody>
          <a:bodyPr/>
          <a:lstStyle>
            <a:lvl1pPr>
              <a:defRPr sz="1100">
                <a:solidFill>
                  <a:schemeClr val="tx1"/>
                </a:solidFill>
              </a:defRPr>
            </a:lvl1pPr>
          </a:lstStyle>
          <a:p>
            <a:r>
              <a:rPr lang="en-US" dirty="0" smtClean="0"/>
              <a:t>slide </a:t>
            </a:r>
            <a:fld id="{7A1E67A6-F3B4-42F5-9080-BEEF8C889EA2}" type="slidenum">
              <a:rPr lang="en-US" smtClean="0"/>
              <a:pPr/>
              <a:t>‹#›</a:t>
            </a:fld>
            <a:endParaRPr lang="en-US" dirty="0"/>
          </a:p>
        </p:txBody>
      </p:sp>
      <p:cxnSp>
        <p:nvCxnSpPr>
          <p:cNvPr id="9" name="Straight Connector 8"/>
          <p:cNvCxnSpPr/>
          <p:nvPr userDrawn="1"/>
        </p:nvCxnSpPr>
        <p:spPr>
          <a:xfrm>
            <a:off x="596348" y="3786808"/>
            <a:ext cx="7803311"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4485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a:p>
        </p:txBody>
      </p:sp>
      <p:sp>
        <p:nvSpPr>
          <p:cNvPr id="5" name="Footer Placeholder 4"/>
          <p:cNvSpPr>
            <a:spLocks noGrp="1"/>
          </p:cNvSpPr>
          <p:nvPr>
            <p:ph type="ftr" sz="quarter" idx="11"/>
          </p:nvPr>
        </p:nvSpPr>
        <p:spPr/>
        <p:txBody>
          <a:bodyPr/>
          <a:lstStyle/>
          <a:p>
            <a:r>
              <a:rPr lang="en-US" smtClean="0"/>
              <a:t>© 2016 Steven S. Lumetta.  All rights reserved.</a:t>
            </a:r>
            <a:endParaRPr lang="en-US"/>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29466621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a:p>
        </p:txBody>
      </p:sp>
      <p:sp>
        <p:nvSpPr>
          <p:cNvPr id="5" name="Footer Placeholder 4"/>
          <p:cNvSpPr>
            <a:spLocks noGrp="1"/>
          </p:cNvSpPr>
          <p:nvPr>
            <p:ph type="ftr" sz="quarter" idx="11"/>
          </p:nvPr>
        </p:nvSpPr>
        <p:spPr/>
        <p:txBody>
          <a:bodyPr/>
          <a:lstStyle/>
          <a:p>
            <a:r>
              <a:rPr lang="en-US" smtClean="0"/>
              <a:t>© 2016 Steven S. Lumetta.  All rights reserved.</a:t>
            </a:r>
            <a:endParaRPr lang="en-US"/>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9313936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6349" y="536714"/>
            <a:ext cx="10982737" cy="646043"/>
          </a:xfrm>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596350" y="1630017"/>
            <a:ext cx="7792278" cy="4239077"/>
          </a:xfrm>
        </p:spPr>
        <p:txBody>
          <a:bodyPr>
            <a:normAutofit/>
          </a:bodyPr>
          <a:lstStyle>
            <a:lvl1pPr>
              <a:defRPr sz="2800"/>
            </a:lvl1pPr>
            <a:lvl2pPr>
              <a:defRPr sz="2800"/>
            </a:lvl2pPr>
            <a:lvl3pPr>
              <a:defRPr sz="2800"/>
            </a:lvl3pPr>
            <a:lvl4pPr>
              <a:defRPr sz="2800"/>
            </a:lvl4pPr>
            <a:lvl5pPr>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r>
              <a:rPr lang="en-US" smtClean="0"/>
              <a:t>ECE 120: Introduction to Computing</a:t>
            </a:r>
            <a:endParaRPr lang="en-US" dirty="0"/>
          </a:p>
        </p:txBody>
      </p:sp>
      <p:sp>
        <p:nvSpPr>
          <p:cNvPr id="8" name="Footer Placeholder 7"/>
          <p:cNvSpPr>
            <a:spLocks noGrp="1"/>
          </p:cNvSpPr>
          <p:nvPr>
            <p:ph type="ftr" sz="quarter" idx="11"/>
          </p:nvPr>
        </p:nvSpPr>
        <p:spPr/>
        <p:txBody>
          <a:bodyPr/>
          <a:lstStyle/>
          <a:p>
            <a:pPr algn="r"/>
            <a:r>
              <a:rPr lang="en-US" smtClean="0"/>
              <a:t>© 2016 Steven S. Lumetta.  All rights reserved.</a:t>
            </a:r>
            <a:endParaRPr lang="en-US" dirty="0"/>
          </a:p>
        </p:txBody>
      </p:sp>
      <p:sp>
        <p:nvSpPr>
          <p:cNvPr id="9" name="Slide Number Placeholder 8"/>
          <p:cNvSpPr>
            <a:spLocks noGrp="1"/>
          </p:cNvSpPr>
          <p:nvPr>
            <p:ph type="sldNum" sz="quarter" idx="12"/>
          </p:nvPr>
        </p:nvSpPr>
        <p:spPr/>
        <p:txBody>
          <a:bodyPr/>
          <a:lstStyle>
            <a:lvl1pPr>
              <a:defRPr b="0">
                <a:solidFill>
                  <a:schemeClr val="tx1"/>
                </a:solidFill>
              </a:defRPr>
            </a:lvl1pPr>
          </a:lstStyle>
          <a:p>
            <a:r>
              <a:rPr lang="en-US" sz="1100" smtClean="0"/>
              <a:t>slide </a:t>
            </a:r>
            <a:fld id="{DFCBF99B-FFDD-44A2-B92B-66EDED34A677}" type="slidenum">
              <a:rPr lang="en-US" sz="1100" smtClean="0"/>
              <a:pPr/>
              <a:t>‹#›</a:t>
            </a:fld>
            <a:endParaRPr lang="en-US" dirty="0"/>
          </a:p>
        </p:txBody>
      </p:sp>
    </p:spTree>
    <p:extLst>
      <p:ext uri="{BB962C8B-B14F-4D97-AF65-F5344CB8AC3E}">
        <p14:creationId xmlns:p14="http://schemas.microsoft.com/office/powerpoint/2010/main" val="29626990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ECE 120: Introduction to Computing</a:t>
            </a:r>
            <a:endParaRPr lang="en-US"/>
          </a:p>
        </p:txBody>
      </p:sp>
      <p:sp>
        <p:nvSpPr>
          <p:cNvPr id="5" name="Footer Placeholder 4"/>
          <p:cNvSpPr>
            <a:spLocks noGrp="1"/>
          </p:cNvSpPr>
          <p:nvPr>
            <p:ph type="ftr" sz="quarter" idx="11"/>
          </p:nvPr>
        </p:nvSpPr>
        <p:spPr/>
        <p:txBody>
          <a:bodyPr/>
          <a:lstStyle/>
          <a:p>
            <a:r>
              <a:rPr lang="en-US" smtClean="0"/>
              <a:t>© 2016 Steven S. Lumetta.  All rights reserved.</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1330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ECE 120: Introduction to Computing</a:t>
            </a:r>
            <a:endParaRPr lang="en-US"/>
          </a:p>
        </p:txBody>
      </p:sp>
      <p:sp>
        <p:nvSpPr>
          <p:cNvPr id="6" name="Footer Placeholder 5"/>
          <p:cNvSpPr>
            <a:spLocks noGrp="1"/>
          </p:cNvSpPr>
          <p:nvPr>
            <p:ph type="ftr" sz="quarter" idx="11"/>
          </p:nvPr>
        </p:nvSpPr>
        <p:spPr/>
        <p:txBody>
          <a:bodyPr/>
          <a:lstStyle/>
          <a:p>
            <a:r>
              <a:rPr lang="en-US" smtClean="0"/>
              <a:t>© 2016 Steven S. Lumetta.  All rights reserved.</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9588621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ECE 120: Introduction to Computing</a:t>
            </a:r>
            <a:endParaRPr lang="en-US"/>
          </a:p>
        </p:txBody>
      </p:sp>
      <p:sp>
        <p:nvSpPr>
          <p:cNvPr id="8" name="Footer Placeholder 7"/>
          <p:cNvSpPr>
            <a:spLocks noGrp="1"/>
          </p:cNvSpPr>
          <p:nvPr>
            <p:ph type="ftr" sz="quarter" idx="11"/>
          </p:nvPr>
        </p:nvSpPr>
        <p:spPr/>
        <p:txBody>
          <a:bodyPr/>
          <a:lstStyle/>
          <a:p>
            <a:r>
              <a:rPr lang="en-US" smtClean="0"/>
              <a:t>© 2016 Steven S. Lumetta.  All rights reserved.</a:t>
            </a:r>
            <a:endParaRPr lang="en-US"/>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38284264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ECE 120: Introduction to Computing</a:t>
            </a:r>
            <a:endParaRPr lang="en-US"/>
          </a:p>
        </p:txBody>
      </p:sp>
      <p:sp>
        <p:nvSpPr>
          <p:cNvPr id="4" name="Footer Placeholder 3"/>
          <p:cNvSpPr>
            <a:spLocks noGrp="1"/>
          </p:cNvSpPr>
          <p:nvPr>
            <p:ph type="ftr" sz="quarter" idx="11"/>
          </p:nvPr>
        </p:nvSpPr>
        <p:spPr/>
        <p:txBody>
          <a:bodyPr/>
          <a:lstStyle/>
          <a:p>
            <a:r>
              <a:rPr lang="en-US" smtClean="0"/>
              <a:t>© 2016 Steven S. Lumetta.  All rights reserved.</a:t>
            </a:r>
            <a:endParaRPr lang="en-US"/>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6386252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ECE 120: Introduction to Computing</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2016 Steven S. Lumetta.  All rights reserved.</a:t>
            </a:r>
            <a:endParaRPr lang="en-US"/>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6458366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ECE 120: Introduction to Computing</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 2016 Steven S. Lumetta.  All rights reserved.</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BBCAFA-42BF-4D03-A2B2-0B96A0CF4F81}" type="slidenum">
              <a:rPr lang="en-US" smtClean="0"/>
              <a:t>‹#›</a:t>
            </a:fld>
            <a:endParaRPr lang="en-US"/>
          </a:p>
        </p:txBody>
      </p:sp>
    </p:spTree>
    <p:extLst>
      <p:ext uri="{BB962C8B-B14F-4D97-AF65-F5344CB8AC3E}">
        <p14:creationId xmlns:p14="http://schemas.microsoft.com/office/powerpoint/2010/main" val="11621932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ECE 120: Introduction to Computing</a:t>
            </a:r>
            <a:endParaRPr lang="en-US"/>
          </a:p>
        </p:txBody>
      </p:sp>
      <p:sp>
        <p:nvSpPr>
          <p:cNvPr id="6" name="Footer Placeholder 5"/>
          <p:cNvSpPr>
            <a:spLocks noGrp="1"/>
          </p:cNvSpPr>
          <p:nvPr>
            <p:ph type="ftr" sz="quarter" idx="11"/>
          </p:nvPr>
        </p:nvSpPr>
        <p:spPr/>
        <p:txBody>
          <a:bodyPr/>
          <a:lstStyle/>
          <a:p>
            <a:r>
              <a:rPr lang="en-US" smtClean="0"/>
              <a:t>© 2016 Steven S. Lumetta.  All rights reserved.</a:t>
            </a:r>
            <a:endParaRPr lang="en-US"/>
          </a:p>
        </p:txBody>
      </p:sp>
      <p:sp>
        <p:nvSpPr>
          <p:cNvPr id="7" name="Slide Number Placeholder 6"/>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16004929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58594"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96350" y="536714"/>
            <a:ext cx="10972798" cy="646043"/>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96348" y="1540565"/>
            <a:ext cx="7792279" cy="4328529"/>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96348" y="6459785"/>
            <a:ext cx="2973203" cy="365125"/>
          </a:xfrm>
          <a:prstGeom prst="rect">
            <a:avLst/>
          </a:prstGeom>
        </p:spPr>
        <p:txBody>
          <a:bodyPr vert="horz" lIns="91440" tIns="45720" rIns="91440" bIns="45720" rtlCol="0" anchor="ctr"/>
          <a:lstStyle>
            <a:lvl1pPr algn="l">
              <a:defRPr sz="1100">
                <a:solidFill>
                  <a:schemeClr val="tx1"/>
                </a:solidFill>
              </a:defRPr>
            </a:lvl1pPr>
          </a:lstStyle>
          <a:p>
            <a:r>
              <a:rPr lang="en-US" smtClean="0"/>
              <a:t>ECE 120: Introduction to Computing</a:t>
            </a:r>
            <a:endParaRPr lang="en-US" dirty="0"/>
          </a:p>
        </p:txBody>
      </p:sp>
      <p:sp>
        <p:nvSpPr>
          <p:cNvPr id="5" name="Footer Placeholder 4"/>
          <p:cNvSpPr>
            <a:spLocks noGrp="1"/>
          </p:cNvSpPr>
          <p:nvPr>
            <p:ph type="ftr" sz="quarter" idx="3"/>
          </p:nvPr>
        </p:nvSpPr>
        <p:spPr>
          <a:xfrm>
            <a:off x="3686185" y="6459785"/>
            <a:ext cx="4702442" cy="365125"/>
          </a:xfrm>
          <a:prstGeom prst="rect">
            <a:avLst/>
          </a:prstGeom>
        </p:spPr>
        <p:txBody>
          <a:bodyPr vert="horz" lIns="91440" tIns="45720" rIns="91440" bIns="45720" rtlCol="0" anchor="ctr"/>
          <a:lstStyle>
            <a:lvl1pPr algn="ctr">
              <a:defRPr sz="1100" cap="none" baseline="0">
                <a:solidFill>
                  <a:schemeClr val="tx1"/>
                </a:solidFill>
              </a:defRPr>
            </a:lvl1pPr>
          </a:lstStyle>
          <a:p>
            <a:pPr algn="r"/>
            <a:r>
              <a:rPr lang="en-US" smtClean="0"/>
              <a:t>© 2016 Steven S. Lumetta.  All rights reserved.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r>
              <a:rPr lang="en-US" sz="1100" dirty="0" smtClean="0">
                <a:solidFill>
                  <a:schemeClr val="tx1"/>
                </a:solidFill>
              </a:rPr>
              <a:t>slide </a:t>
            </a:r>
            <a:fld id="{DFCBF99B-FFDD-44A2-B92B-66EDED34A677}" type="slidenum">
              <a:rPr lang="en-US" sz="1100" smtClean="0">
                <a:solidFill>
                  <a:schemeClr val="tx1"/>
                </a:solidFill>
              </a:rPr>
              <a:pPr/>
              <a:t>‹#›</a:t>
            </a:fld>
            <a:endParaRPr lang="en-US" dirty="0"/>
          </a:p>
        </p:txBody>
      </p:sp>
      <p:cxnSp>
        <p:nvCxnSpPr>
          <p:cNvPr id="10" name="Straight Connector 9"/>
          <p:cNvCxnSpPr/>
          <p:nvPr/>
        </p:nvCxnSpPr>
        <p:spPr>
          <a:xfrm>
            <a:off x="596349" y="1300524"/>
            <a:ext cx="10972799"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165096"/>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3600" kern="1200" spc="-50" baseline="0">
          <a:solidFill>
            <a:srgbClr val="0070C0"/>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smtClean="0"/>
              <a:t>University of Illinois at Urbana-Champaign</a:t>
            </a:r>
            <a:br>
              <a:rPr lang="en-US" sz="2800" dirty="0" smtClean="0"/>
            </a:br>
            <a:r>
              <a:rPr lang="en-US" sz="2800" dirty="0" smtClean="0"/>
              <a:t>Dept. of Electrical and Computer Engineering</a:t>
            </a:r>
            <a:br>
              <a:rPr lang="en-US" sz="2800" dirty="0" smtClean="0"/>
            </a:br>
            <a:r>
              <a:rPr lang="en-US" sz="3600" dirty="0" smtClean="0"/>
              <a:t/>
            </a:r>
            <a:br>
              <a:rPr lang="en-US" sz="3600" dirty="0" smtClean="0"/>
            </a:br>
            <a:r>
              <a:rPr lang="en-US" sz="3600" dirty="0" smtClean="0"/>
              <a:t>ECE 120: Introduction to Computing</a:t>
            </a:r>
            <a:endParaRPr lang="en-US" sz="3600" dirty="0"/>
          </a:p>
        </p:txBody>
      </p:sp>
      <p:sp>
        <p:nvSpPr>
          <p:cNvPr id="3" name="Subtitle 2"/>
          <p:cNvSpPr>
            <a:spLocks noGrp="1"/>
          </p:cNvSpPr>
          <p:nvPr>
            <p:ph type="subTitle" idx="1"/>
          </p:nvPr>
        </p:nvSpPr>
        <p:spPr/>
        <p:txBody>
          <a:bodyPr>
            <a:normAutofit/>
          </a:bodyPr>
          <a:lstStyle/>
          <a:p>
            <a:r>
              <a:rPr lang="en-US" sz="2800" dirty="0" smtClean="0">
                <a:solidFill>
                  <a:srgbClr val="0070C0"/>
                </a:solidFill>
              </a:rPr>
              <a:t>Fixed- and Floating-Point Representations</a:t>
            </a:r>
            <a:endParaRPr lang="en-US" sz="2800" dirty="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pPr algn="r"/>
            <a:r>
              <a:rPr lang="en-US" smtClean="0"/>
              <a:t>© 2016 Steven S. Lumetta.  All rights reserved.</a:t>
            </a:r>
            <a:endParaRPr lang="en-US" dirty="0"/>
          </a:p>
        </p:txBody>
      </p:sp>
      <p:sp>
        <p:nvSpPr>
          <p:cNvPr id="7" name="Slide Number Placeholder 6"/>
          <p:cNvSpPr>
            <a:spLocks noGrp="1"/>
          </p:cNvSpPr>
          <p:nvPr>
            <p:ph type="sldNum" sz="quarter" idx="12"/>
          </p:nvPr>
        </p:nvSpPr>
        <p:spPr/>
        <p:txBody>
          <a:bodyPr/>
          <a:lstStyle/>
          <a:p>
            <a:r>
              <a:rPr lang="en-US" smtClean="0"/>
              <a:t>slide </a:t>
            </a:r>
            <a:fld id="{7A1E67A6-F3B4-42F5-9080-BEEF8C889EA2}" type="slidenum">
              <a:rPr lang="en-US" smtClean="0"/>
              <a:pPr/>
              <a:t>1</a:t>
            </a:fld>
            <a:endParaRPr lang="en-US" dirty="0"/>
          </a:p>
        </p:txBody>
      </p:sp>
    </p:spTree>
    <p:extLst>
      <p:ext uri="{BB962C8B-B14F-4D97-AF65-F5344CB8AC3E}">
        <p14:creationId xmlns:p14="http://schemas.microsoft.com/office/powerpoint/2010/main" val="3262000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 a Representation Based on Scientific Notation</a:t>
            </a:r>
            <a:endParaRPr lang="en-US" dirty="0"/>
          </a:p>
        </p:txBody>
      </p:sp>
      <p:sp>
        <p:nvSpPr>
          <p:cNvPr id="18" name="Content Placeholder 17"/>
          <p:cNvSpPr>
            <a:spLocks noGrp="1"/>
          </p:cNvSpPr>
          <p:nvPr>
            <p:ph idx="1"/>
          </p:nvPr>
        </p:nvSpPr>
        <p:spPr/>
        <p:txBody>
          <a:bodyPr>
            <a:normAutofit/>
          </a:bodyPr>
          <a:lstStyle/>
          <a:p>
            <a:r>
              <a:rPr lang="en-US" dirty="0" smtClean="0"/>
              <a:t>Let’s borrow another representation from humans: scientific notation.</a:t>
            </a:r>
          </a:p>
          <a:p>
            <a:endParaRPr lang="en-US" dirty="0"/>
          </a:p>
          <a:p>
            <a:pPr marL="0" indent="0" algn="ctr">
              <a:buNone/>
            </a:pPr>
            <a:r>
              <a:rPr lang="en-US" b="1" dirty="0" smtClean="0">
                <a:solidFill>
                  <a:schemeClr val="tx1"/>
                </a:solidFill>
              </a:rPr>
              <a:t>+ 6.022 × 10 </a:t>
            </a:r>
            <a:r>
              <a:rPr lang="en-US" b="1" baseline="30000" dirty="0" smtClean="0">
                <a:solidFill>
                  <a:schemeClr val="tx1"/>
                </a:solidFill>
              </a:rPr>
              <a:t>23</a:t>
            </a:r>
          </a:p>
          <a:p>
            <a:pPr marL="0" indent="0">
              <a:buNone/>
            </a:pPr>
            <a:endParaRPr lang="en-US" dirty="0" smtClean="0"/>
          </a:p>
          <a:p>
            <a:pPr marL="0" indent="0">
              <a:buNone/>
            </a:pPr>
            <a:endParaRPr lang="en-US" dirty="0" smtClean="0"/>
          </a:p>
          <a:p>
            <a:r>
              <a:rPr lang="en-US" dirty="0"/>
              <a:t>The </a:t>
            </a:r>
            <a:r>
              <a:rPr lang="en-US" dirty="0" smtClean="0"/>
              <a:t>human </a:t>
            </a:r>
            <a:r>
              <a:rPr lang="en-US" dirty="0"/>
              <a:t>representation has three parts</a:t>
            </a:r>
            <a:r>
              <a:rPr lang="en-US" dirty="0" smtClean="0"/>
              <a:t>.</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10</a:t>
            </a:fld>
            <a:endParaRPr lang="en-US" dirty="0"/>
          </a:p>
        </p:txBody>
      </p:sp>
      <p:grpSp>
        <p:nvGrpSpPr>
          <p:cNvPr id="20" name="Group 19"/>
          <p:cNvGrpSpPr/>
          <p:nvPr/>
        </p:nvGrpSpPr>
        <p:grpSpPr>
          <a:xfrm>
            <a:off x="2363550" y="2781056"/>
            <a:ext cx="1206001" cy="811615"/>
            <a:chOff x="2363550" y="2781056"/>
            <a:chExt cx="1206001" cy="811615"/>
          </a:xfrm>
        </p:grpSpPr>
        <p:sp>
          <p:nvSpPr>
            <p:cNvPr id="8" name="Oval 7"/>
            <p:cNvSpPr/>
            <p:nvPr/>
          </p:nvSpPr>
          <p:spPr>
            <a:xfrm>
              <a:off x="3112351" y="3135471"/>
              <a:ext cx="457200" cy="45720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1" name="TextBox 10"/>
            <p:cNvSpPr txBox="1"/>
            <p:nvPr/>
          </p:nvSpPr>
          <p:spPr>
            <a:xfrm>
              <a:off x="2363550" y="2781056"/>
              <a:ext cx="845103" cy="523220"/>
            </a:xfrm>
            <a:prstGeom prst="rect">
              <a:avLst/>
            </a:prstGeom>
            <a:noFill/>
            <a:ln>
              <a:noFill/>
            </a:ln>
          </p:spPr>
          <p:txBody>
            <a:bodyPr wrap="none" rtlCol="0">
              <a:spAutoFit/>
            </a:bodyPr>
            <a:lstStyle/>
            <a:p>
              <a:r>
                <a:rPr lang="en-US" sz="2800" dirty="0" smtClean="0">
                  <a:solidFill>
                    <a:srgbClr val="00B050"/>
                  </a:solidFill>
                  <a:latin typeface="Arial" panose="020B0604020202020204" pitchFamily="34" charset="0"/>
                  <a:cs typeface="Arial" panose="020B0604020202020204" pitchFamily="34" charset="0"/>
                </a:rPr>
                <a:t>sign</a:t>
              </a:r>
              <a:endParaRPr lang="en-US" sz="2800" dirty="0">
                <a:solidFill>
                  <a:srgbClr val="00B050"/>
                </a:solidFill>
                <a:latin typeface="Arial" panose="020B0604020202020204" pitchFamily="34" charset="0"/>
                <a:cs typeface="Arial" panose="020B0604020202020204" pitchFamily="34" charset="0"/>
              </a:endParaRPr>
            </a:p>
          </p:txBody>
        </p:sp>
      </p:grpSp>
      <p:grpSp>
        <p:nvGrpSpPr>
          <p:cNvPr id="16" name="Group 15"/>
          <p:cNvGrpSpPr/>
          <p:nvPr/>
        </p:nvGrpSpPr>
        <p:grpSpPr>
          <a:xfrm>
            <a:off x="3569551" y="3592671"/>
            <a:ext cx="4503156" cy="1110991"/>
            <a:chOff x="3569551" y="3592671"/>
            <a:chExt cx="4503156" cy="1110991"/>
          </a:xfrm>
        </p:grpSpPr>
        <p:cxnSp>
          <p:nvCxnSpPr>
            <p:cNvPr id="7" name="Straight Connector 6"/>
            <p:cNvCxnSpPr/>
            <p:nvPr/>
          </p:nvCxnSpPr>
          <p:spPr>
            <a:xfrm>
              <a:off x="3569551" y="3592671"/>
              <a:ext cx="922938"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69551" y="3749555"/>
              <a:ext cx="4503156" cy="954107"/>
            </a:xfrm>
            <a:prstGeom prst="rect">
              <a:avLst/>
            </a:prstGeom>
            <a:noFill/>
            <a:ln>
              <a:noFill/>
            </a:ln>
          </p:spPr>
          <p:txBody>
            <a:bodyPr wrap="none" rtlCol="0">
              <a:spAutoFit/>
            </a:bodyPr>
            <a:lstStyle/>
            <a:p>
              <a:r>
                <a:rPr lang="en-US" sz="2800" dirty="0" smtClean="0">
                  <a:solidFill>
                    <a:srgbClr val="7030A0"/>
                  </a:solidFill>
                  <a:latin typeface="Arial" panose="020B0604020202020204" pitchFamily="34" charset="0"/>
                  <a:cs typeface="Arial" panose="020B0604020202020204" pitchFamily="34" charset="0"/>
                </a:rPr>
                <a:t>mantissa/significant figures</a:t>
              </a:r>
              <a:br>
                <a:rPr lang="en-US" sz="2800" dirty="0" smtClean="0">
                  <a:solidFill>
                    <a:srgbClr val="7030A0"/>
                  </a:solidFill>
                  <a:latin typeface="Arial" panose="020B0604020202020204" pitchFamily="34" charset="0"/>
                  <a:cs typeface="Arial" panose="020B0604020202020204" pitchFamily="34" charset="0"/>
                </a:rPr>
              </a:br>
              <a:r>
                <a:rPr lang="en-US" sz="2800" dirty="0" smtClean="0">
                  <a:solidFill>
                    <a:srgbClr val="7030A0"/>
                  </a:solidFill>
                  <a:latin typeface="Arial" panose="020B0604020202020204" pitchFamily="34" charset="0"/>
                  <a:cs typeface="Arial" panose="020B0604020202020204" pitchFamily="34" charset="0"/>
                </a:rPr>
                <a:t>(precision)</a:t>
              </a:r>
              <a:endParaRPr lang="en-US" sz="2800" dirty="0">
                <a:solidFill>
                  <a:srgbClr val="7030A0"/>
                </a:solidFill>
                <a:latin typeface="Arial" panose="020B0604020202020204" pitchFamily="34" charset="0"/>
                <a:cs typeface="Arial" panose="020B0604020202020204" pitchFamily="34" charset="0"/>
              </a:endParaRPr>
            </a:p>
          </p:txBody>
        </p:sp>
        <p:cxnSp>
          <p:nvCxnSpPr>
            <p:cNvPr id="15" name="Straight Connector 14"/>
            <p:cNvCxnSpPr/>
            <p:nvPr/>
          </p:nvCxnSpPr>
          <p:spPr>
            <a:xfrm>
              <a:off x="4031020" y="3592671"/>
              <a:ext cx="158998" cy="24969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5358765" y="2669380"/>
            <a:ext cx="2026739" cy="830486"/>
            <a:chOff x="5358765" y="2669380"/>
            <a:chExt cx="2026739" cy="830486"/>
          </a:xfrm>
        </p:grpSpPr>
        <p:sp>
          <p:nvSpPr>
            <p:cNvPr id="3" name="Oval 2"/>
            <p:cNvSpPr/>
            <p:nvPr/>
          </p:nvSpPr>
          <p:spPr>
            <a:xfrm>
              <a:off x="5358765" y="3042666"/>
              <a:ext cx="457200" cy="4572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9" name="TextBox 18"/>
            <p:cNvSpPr txBox="1"/>
            <p:nvPr/>
          </p:nvSpPr>
          <p:spPr>
            <a:xfrm>
              <a:off x="5719663" y="2669380"/>
              <a:ext cx="1665841" cy="523220"/>
            </a:xfrm>
            <a:prstGeom prst="rect">
              <a:avLst/>
            </a:prstGeom>
            <a:noFill/>
          </p:spPr>
          <p:txBody>
            <a:bodyPr wrap="none" rtlCol="0">
              <a:spAutoFit/>
            </a:bodyPr>
            <a:lstStyle/>
            <a:p>
              <a:r>
                <a:rPr lang="en-US" sz="2800" dirty="0" smtClean="0">
                  <a:solidFill>
                    <a:srgbClr val="0070C0"/>
                  </a:solidFill>
                  <a:latin typeface="Arial" panose="020B0604020202020204" pitchFamily="34" charset="0"/>
                  <a:cs typeface="Arial" panose="020B0604020202020204" pitchFamily="34" charset="0"/>
                </a:rPr>
                <a:t>exponent</a:t>
              </a:r>
              <a:endParaRPr lang="en-US" sz="2800" dirty="0">
                <a:solidFill>
                  <a:srgbClr val="0070C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48761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Computers Use Standard Floating-Point</a:t>
            </a:r>
            <a:endParaRPr lang="en-US" dirty="0"/>
          </a:p>
        </p:txBody>
      </p:sp>
      <p:sp>
        <p:nvSpPr>
          <p:cNvPr id="18" name="Content Placeholder 17"/>
          <p:cNvSpPr>
            <a:spLocks noGrp="1"/>
          </p:cNvSpPr>
          <p:nvPr>
            <p:ph idx="1"/>
          </p:nvPr>
        </p:nvSpPr>
        <p:spPr>
          <a:xfrm>
            <a:off x="596349" y="1630017"/>
            <a:ext cx="7792278" cy="4239077"/>
          </a:xfrm>
        </p:spPr>
        <p:txBody>
          <a:bodyPr>
            <a:normAutofit/>
          </a:bodyPr>
          <a:lstStyle/>
          <a:p>
            <a:r>
              <a:rPr lang="en-US" b="1" dirty="0" smtClean="0">
                <a:solidFill>
                  <a:srgbClr val="0070C0"/>
                </a:solidFill>
              </a:rPr>
              <a:t>Modern digital systems implement the </a:t>
            </a:r>
            <a:br>
              <a:rPr lang="en-US" b="1" dirty="0" smtClean="0">
                <a:solidFill>
                  <a:srgbClr val="0070C0"/>
                </a:solidFill>
              </a:rPr>
            </a:br>
            <a:r>
              <a:rPr lang="en-US" b="1" dirty="0" smtClean="0">
                <a:solidFill>
                  <a:srgbClr val="0070C0"/>
                </a:solidFill>
              </a:rPr>
              <a:t>IEEE 754 standard for floating-point.</a:t>
            </a:r>
          </a:p>
          <a:p>
            <a:r>
              <a:rPr lang="en-US" dirty="0" smtClean="0"/>
              <a:t>A single-precision floating-point number consists of 32 bits:</a:t>
            </a:r>
          </a:p>
          <a:p>
            <a:endParaRPr lang="en-US" dirty="0"/>
          </a:p>
          <a:p>
            <a:endParaRPr lang="en-US" dirty="0" smtClean="0"/>
          </a:p>
          <a:p>
            <a:r>
              <a:rPr lang="en-US" dirty="0" smtClean="0"/>
              <a:t>What value does a bit pattern represent?</a:t>
            </a:r>
          </a:p>
          <a:p>
            <a:r>
              <a:rPr lang="en-US" dirty="0" smtClean="0"/>
              <a:t>First, let me ask you a question…</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11</a:t>
            </a:fld>
            <a:endParaRPr lang="en-US" dirty="0"/>
          </a:p>
        </p:txBody>
      </p:sp>
      <p:grpSp>
        <p:nvGrpSpPr>
          <p:cNvPr id="6" name="Group 5"/>
          <p:cNvGrpSpPr/>
          <p:nvPr/>
        </p:nvGrpSpPr>
        <p:grpSpPr>
          <a:xfrm>
            <a:off x="1063488" y="3581852"/>
            <a:ext cx="6858000" cy="914400"/>
            <a:chOff x="1063488" y="3889965"/>
            <a:chExt cx="6858000" cy="914400"/>
          </a:xfrm>
        </p:grpSpPr>
        <p:sp>
          <p:nvSpPr>
            <p:cNvPr id="23" name="TextBox 22"/>
            <p:cNvSpPr txBox="1"/>
            <p:nvPr/>
          </p:nvSpPr>
          <p:spPr>
            <a:xfrm>
              <a:off x="1063488" y="3889965"/>
              <a:ext cx="1143000" cy="914400"/>
            </a:xfrm>
            <a:prstGeom prst="rect">
              <a:avLst/>
            </a:prstGeom>
            <a:solidFill>
              <a:srgbClr val="00B050"/>
            </a:solidFill>
            <a:ln w="25400">
              <a:solidFill>
                <a:srgbClr val="FFFFFF"/>
              </a:solidFill>
            </a:ln>
          </p:spPr>
          <p:txBody>
            <a:bodyPr wrap="square" rtlCol="0" anchor="ctr">
              <a:spAutoFit/>
            </a:bodyPr>
            <a:lstStyle/>
            <a:p>
              <a:pPr algn="ctr"/>
              <a:r>
                <a:rPr lang="en-US" sz="2800" dirty="0">
                  <a:solidFill>
                    <a:srgbClr val="FFFFFF"/>
                  </a:solidFill>
                  <a:latin typeface="Arial" panose="020B0604020202020204" pitchFamily="34" charset="0"/>
                  <a:cs typeface="Arial" panose="020B0604020202020204" pitchFamily="34" charset="0"/>
                </a:rPr>
                <a:t>s</a:t>
              </a:r>
              <a:r>
                <a:rPr lang="en-US" sz="2800" dirty="0" smtClean="0">
                  <a:solidFill>
                    <a:srgbClr val="FFFFFF"/>
                  </a:solidFill>
                  <a:latin typeface="Arial" panose="020B0604020202020204" pitchFamily="34" charset="0"/>
                  <a:cs typeface="Arial" panose="020B0604020202020204" pitchFamily="34" charset="0"/>
                </a:rPr>
                <a:t>ign</a:t>
              </a:r>
            </a:p>
            <a:p>
              <a:pPr algn="ctr"/>
              <a:r>
                <a:rPr lang="en-US" sz="2800" dirty="0" smtClean="0">
                  <a:solidFill>
                    <a:srgbClr val="FFFFFF"/>
                  </a:solidFill>
                  <a:latin typeface="Arial" panose="020B0604020202020204" pitchFamily="34" charset="0"/>
                  <a:cs typeface="Arial" panose="020B0604020202020204" pitchFamily="34" charset="0"/>
                </a:rPr>
                <a:t>(1 bit)</a:t>
              </a:r>
              <a:endParaRPr lang="en-US" sz="2800" dirty="0">
                <a:solidFill>
                  <a:srgbClr val="FFFFFF"/>
                </a:solidFill>
                <a:latin typeface="Arial" panose="020B0604020202020204" pitchFamily="34" charset="0"/>
                <a:cs typeface="Arial" panose="020B0604020202020204" pitchFamily="34" charset="0"/>
              </a:endParaRPr>
            </a:p>
          </p:txBody>
        </p:sp>
        <p:sp>
          <p:nvSpPr>
            <p:cNvPr id="25" name="TextBox 24"/>
            <p:cNvSpPr txBox="1"/>
            <p:nvPr/>
          </p:nvSpPr>
          <p:spPr>
            <a:xfrm>
              <a:off x="2206488" y="3889965"/>
              <a:ext cx="1828800" cy="914400"/>
            </a:xfrm>
            <a:prstGeom prst="rect">
              <a:avLst/>
            </a:prstGeom>
            <a:solidFill>
              <a:srgbClr val="0070C0"/>
            </a:solidFill>
            <a:ln w="25400">
              <a:solidFill>
                <a:srgbClr val="FFFFFF"/>
              </a:solidFill>
            </a:ln>
          </p:spPr>
          <p:txBody>
            <a:bodyPr wrap="square" rtlCol="0" anchor="ctr">
              <a:spAutoFit/>
            </a:bodyPr>
            <a:lstStyle/>
            <a:p>
              <a:pPr algn="ctr"/>
              <a:r>
                <a:rPr lang="en-US" sz="2800" dirty="0" smtClean="0">
                  <a:solidFill>
                    <a:srgbClr val="FFFFFF"/>
                  </a:solidFill>
                  <a:latin typeface="Arial" panose="020B0604020202020204" pitchFamily="34" charset="0"/>
                  <a:cs typeface="Arial" panose="020B0604020202020204" pitchFamily="34" charset="0"/>
                </a:rPr>
                <a:t>exponent</a:t>
              </a:r>
            </a:p>
            <a:p>
              <a:pPr algn="ctr"/>
              <a:r>
                <a:rPr lang="en-US" sz="2800" dirty="0" smtClean="0">
                  <a:solidFill>
                    <a:srgbClr val="FFFFFF"/>
                  </a:solidFill>
                  <a:latin typeface="Arial" panose="020B0604020202020204" pitchFamily="34" charset="0"/>
                  <a:cs typeface="Arial" panose="020B0604020202020204" pitchFamily="34" charset="0"/>
                </a:rPr>
                <a:t>(</a:t>
              </a:r>
              <a:r>
                <a:rPr lang="en-US" sz="2800" dirty="0">
                  <a:solidFill>
                    <a:srgbClr val="FFFFFF"/>
                  </a:solidFill>
                  <a:latin typeface="Arial" panose="020B0604020202020204" pitchFamily="34" charset="0"/>
                  <a:cs typeface="Arial" panose="020B0604020202020204" pitchFamily="34" charset="0"/>
                </a:rPr>
                <a:t>8</a:t>
              </a:r>
              <a:r>
                <a:rPr lang="en-US" sz="2800" dirty="0" smtClean="0">
                  <a:solidFill>
                    <a:srgbClr val="FFFFFF"/>
                  </a:solidFill>
                  <a:latin typeface="Arial" panose="020B0604020202020204" pitchFamily="34" charset="0"/>
                  <a:cs typeface="Arial" panose="020B0604020202020204" pitchFamily="34" charset="0"/>
                </a:rPr>
                <a:t> bits)</a:t>
              </a:r>
              <a:endParaRPr lang="en-US" sz="2800" dirty="0">
                <a:solidFill>
                  <a:srgbClr val="FFFFFF"/>
                </a:solidFill>
                <a:latin typeface="Arial" panose="020B0604020202020204" pitchFamily="34" charset="0"/>
                <a:cs typeface="Arial" panose="020B0604020202020204" pitchFamily="34" charset="0"/>
              </a:endParaRPr>
            </a:p>
          </p:txBody>
        </p:sp>
        <p:sp>
          <p:nvSpPr>
            <p:cNvPr id="10" name="TextBox 9"/>
            <p:cNvSpPr txBox="1"/>
            <p:nvPr/>
          </p:nvSpPr>
          <p:spPr>
            <a:xfrm>
              <a:off x="4035288" y="3889965"/>
              <a:ext cx="3886200" cy="914400"/>
            </a:xfrm>
            <a:prstGeom prst="rect">
              <a:avLst/>
            </a:prstGeom>
            <a:solidFill>
              <a:srgbClr val="7030A0"/>
            </a:solidFill>
            <a:ln w="25400">
              <a:solidFill>
                <a:srgbClr val="FFFFFF"/>
              </a:solidFill>
            </a:ln>
          </p:spPr>
          <p:txBody>
            <a:bodyPr wrap="square" rtlCol="0" anchor="ctr">
              <a:spAutoFit/>
            </a:bodyPr>
            <a:lstStyle/>
            <a:p>
              <a:pPr algn="ctr"/>
              <a:r>
                <a:rPr lang="en-US" sz="2800" dirty="0" smtClean="0">
                  <a:solidFill>
                    <a:srgbClr val="FFFFFF"/>
                  </a:solidFill>
                  <a:latin typeface="Arial" panose="020B0604020202020204" pitchFamily="34" charset="0"/>
                  <a:cs typeface="Arial" panose="020B0604020202020204" pitchFamily="34" charset="0"/>
                </a:rPr>
                <a:t>mantissa</a:t>
              </a:r>
            </a:p>
            <a:p>
              <a:pPr algn="ctr"/>
              <a:r>
                <a:rPr lang="en-US" sz="2800" dirty="0" smtClean="0">
                  <a:solidFill>
                    <a:srgbClr val="FFFFFF"/>
                  </a:solidFill>
                  <a:latin typeface="Arial" panose="020B0604020202020204" pitchFamily="34" charset="0"/>
                  <a:cs typeface="Arial" panose="020B0604020202020204" pitchFamily="34" charset="0"/>
                </a:rPr>
                <a:t>(23 bits)</a:t>
              </a:r>
              <a:endParaRPr lang="en-US" sz="2800" dirty="0">
                <a:solidFill>
                  <a:srgbClr val="FFFF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845392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Values Can a Leading Digit Take?</a:t>
            </a:r>
            <a:endParaRPr lang="en-US" dirty="0"/>
          </a:p>
        </p:txBody>
      </p:sp>
      <p:sp>
        <p:nvSpPr>
          <p:cNvPr id="18" name="Content Placeholder 17"/>
          <p:cNvSpPr>
            <a:spLocks noGrp="1"/>
          </p:cNvSpPr>
          <p:nvPr>
            <p:ph idx="1"/>
          </p:nvPr>
        </p:nvSpPr>
        <p:spPr/>
        <p:txBody>
          <a:bodyPr>
            <a:normAutofit/>
          </a:bodyPr>
          <a:lstStyle/>
          <a:p>
            <a:r>
              <a:rPr lang="en-US" dirty="0" smtClean="0"/>
              <a:t>A question for you:</a:t>
            </a:r>
            <a:r>
              <a:rPr lang="en-US" dirty="0"/>
              <a:t> </a:t>
            </a:r>
            <a:endParaRPr lang="en-US" dirty="0" smtClean="0"/>
          </a:p>
          <a:p>
            <a:r>
              <a:rPr lang="en-US" b="1" dirty="0" smtClean="0">
                <a:solidFill>
                  <a:srgbClr val="0070C0"/>
                </a:solidFill>
              </a:rPr>
              <a:t>In the canonical form of scientific notation, what are the possible values of the leading digit?</a:t>
            </a:r>
          </a:p>
          <a:p>
            <a:endParaRPr lang="en-US" dirty="0"/>
          </a:p>
          <a:p>
            <a:pPr marL="0" indent="0" algn="ctr">
              <a:buNone/>
            </a:pPr>
            <a:r>
              <a:rPr lang="en-US" b="1" dirty="0" smtClean="0">
                <a:solidFill>
                  <a:schemeClr val="tx1"/>
                </a:solidFill>
              </a:rPr>
              <a:t>- 4.123 × 10</a:t>
            </a:r>
            <a:r>
              <a:rPr lang="en-US" b="1" baseline="30000" dirty="0" smtClean="0">
                <a:solidFill>
                  <a:schemeClr val="tx1"/>
                </a:solidFill>
              </a:rPr>
              <a:t>45</a:t>
            </a:r>
          </a:p>
          <a:p>
            <a:r>
              <a:rPr lang="en-US" dirty="0" smtClean="0"/>
              <a:t>Any digit?</a:t>
            </a:r>
          </a:p>
          <a:p>
            <a:r>
              <a:rPr lang="en-US" b="1" dirty="0" smtClean="0">
                <a:solidFill>
                  <a:srgbClr val="0070C0"/>
                </a:solidFill>
              </a:rPr>
              <a:t>1-9 (not 0)</a:t>
            </a:r>
            <a:r>
              <a:rPr lang="en-US" dirty="0" smtClean="0"/>
              <a:t>.  Change exponent as needed.</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12</a:t>
            </a:fld>
            <a:endParaRPr lang="en-US" dirty="0"/>
          </a:p>
        </p:txBody>
      </p:sp>
      <p:grpSp>
        <p:nvGrpSpPr>
          <p:cNvPr id="9" name="Group 8"/>
          <p:cNvGrpSpPr/>
          <p:nvPr/>
        </p:nvGrpSpPr>
        <p:grpSpPr>
          <a:xfrm>
            <a:off x="2004699" y="3602770"/>
            <a:ext cx="1910086" cy="942440"/>
            <a:chOff x="2004699" y="3602770"/>
            <a:chExt cx="1910086" cy="942440"/>
          </a:xfrm>
        </p:grpSpPr>
        <p:sp>
          <p:nvSpPr>
            <p:cNvPr id="22" name="Oval 21"/>
            <p:cNvSpPr/>
            <p:nvPr/>
          </p:nvSpPr>
          <p:spPr>
            <a:xfrm>
              <a:off x="3457585" y="4088010"/>
              <a:ext cx="457200" cy="4572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3" name="TextBox 22"/>
            <p:cNvSpPr txBox="1"/>
            <p:nvPr/>
          </p:nvSpPr>
          <p:spPr>
            <a:xfrm>
              <a:off x="2004699" y="3602770"/>
              <a:ext cx="1564852" cy="523220"/>
            </a:xfrm>
            <a:prstGeom prst="rect">
              <a:avLst/>
            </a:prstGeom>
            <a:noFill/>
          </p:spPr>
          <p:txBody>
            <a:bodyPr wrap="none" rtlCol="0">
              <a:spAutoFit/>
            </a:bodyPr>
            <a:lstStyle/>
            <a:p>
              <a:r>
                <a:rPr lang="en-US" sz="2800" dirty="0" smtClean="0">
                  <a:solidFill>
                    <a:srgbClr val="0070C0"/>
                  </a:solidFill>
                  <a:latin typeface="Arial" panose="020B0604020202020204" pitchFamily="34" charset="0"/>
                  <a:cs typeface="Arial" panose="020B0604020202020204" pitchFamily="34" charset="0"/>
                </a:rPr>
                <a:t>This one</a:t>
              </a:r>
              <a:endParaRPr lang="en-US" sz="2800" dirty="0">
                <a:solidFill>
                  <a:srgbClr val="0070C0"/>
                </a:solidFill>
                <a:latin typeface="Arial" panose="020B0604020202020204" pitchFamily="34" charset="0"/>
                <a:cs typeface="Arial" panose="020B0604020202020204" pitchFamily="34" charset="0"/>
              </a:endParaRPr>
            </a:p>
          </p:txBody>
        </p:sp>
      </p:grpSp>
      <p:sp>
        <p:nvSpPr>
          <p:cNvPr id="6" name="TextBox 5"/>
          <p:cNvSpPr txBox="1"/>
          <p:nvPr/>
        </p:nvSpPr>
        <p:spPr>
          <a:xfrm>
            <a:off x="2484782" y="4603067"/>
            <a:ext cx="864339" cy="523220"/>
          </a:xfrm>
          <a:prstGeom prst="rect">
            <a:avLst/>
          </a:prstGeom>
          <a:noFill/>
        </p:spPr>
        <p:txBody>
          <a:bodyPr wrap="none" rtlCol="0">
            <a:spAutoFit/>
          </a:bodyPr>
          <a:lstStyle/>
          <a:p>
            <a:r>
              <a:rPr lang="en-US" sz="2800" dirty="0"/>
              <a:t>0-4?</a:t>
            </a:r>
          </a:p>
        </p:txBody>
      </p:sp>
      <p:sp>
        <p:nvSpPr>
          <p:cNvPr id="25" name="TextBox 24"/>
          <p:cNvSpPr txBox="1"/>
          <p:nvPr/>
        </p:nvSpPr>
        <p:spPr>
          <a:xfrm>
            <a:off x="3349121" y="4606985"/>
            <a:ext cx="864339" cy="523220"/>
          </a:xfrm>
          <a:prstGeom prst="rect">
            <a:avLst/>
          </a:prstGeom>
          <a:noFill/>
        </p:spPr>
        <p:txBody>
          <a:bodyPr wrap="none" rtlCol="0">
            <a:spAutoFit/>
          </a:bodyPr>
          <a:lstStyle/>
          <a:p>
            <a:r>
              <a:rPr lang="en-US" sz="2800" dirty="0" smtClean="0"/>
              <a:t>1-7?</a:t>
            </a:r>
            <a:endParaRPr lang="en-US" sz="2800" dirty="0"/>
          </a:p>
        </p:txBody>
      </p:sp>
    </p:spTree>
    <p:extLst>
      <p:ext uri="{BB962C8B-B14F-4D97-AF65-F5344CB8AC3E}">
        <p14:creationId xmlns:p14="http://schemas.microsoft.com/office/powerpoint/2010/main" val="418084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0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8">
                                            <p:txEl>
                                              <p:pRg st="4" end="4"/>
                                            </p:txEl>
                                          </p:spTgt>
                                        </p:tgtEl>
                                        <p:attrNameLst>
                                          <p:attrName>style.visibility</p:attrName>
                                        </p:attrNameLst>
                                      </p:cBhvr>
                                      <p:to>
                                        <p:strVal val="visible"/>
                                      </p:to>
                                    </p:set>
                                    <p:animEffect transition="in" filter="fade">
                                      <p:cBhvr>
                                        <p:cTn id="13" dur="2000"/>
                                        <p:tgtEl>
                                          <p:spTgt spid="18">
                                            <p:txEl>
                                              <p:pRg st="4" end="4"/>
                                            </p:txEl>
                                          </p:spTgt>
                                        </p:tgtEl>
                                      </p:cBhvr>
                                    </p:animEffect>
                                  </p:childTnLst>
                                </p:cTn>
                              </p:par>
                            </p:childTnLst>
                          </p:cTn>
                        </p:par>
                        <p:par>
                          <p:cTn id="14" fill="hold">
                            <p:stCondLst>
                              <p:cond delay="2000"/>
                            </p:stCondLst>
                            <p:childTnLst>
                              <p:par>
                                <p:cTn id="15" presetID="10" presetClass="entr" presetSubtype="0" fill="hold" grpId="0" nodeType="afterEffect">
                                  <p:stCondLst>
                                    <p:cond delay="10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childTnLst>
                                </p:cTn>
                              </p:par>
                            </p:childTnLst>
                          </p:cTn>
                        </p:par>
                        <p:par>
                          <p:cTn id="18" fill="hold">
                            <p:stCondLst>
                              <p:cond delay="5000"/>
                            </p:stCondLst>
                            <p:childTnLst>
                              <p:par>
                                <p:cTn id="19" presetID="10" presetClass="entr" presetSubtype="0" fill="hold" grpId="0" nodeType="afterEffect">
                                  <p:stCondLst>
                                    <p:cond delay="100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20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
                                            <p:txEl>
                                              <p:pRg st="5" end="5"/>
                                            </p:txEl>
                                          </p:spTgt>
                                        </p:tgtEl>
                                        <p:attrNameLst>
                                          <p:attrName>style.visibility</p:attrName>
                                        </p:attrNameLst>
                                      </p:cBhvr>
                                      <p:to>
                                        <p:strVal val="visible"/>
                                      </p:to>
                                    </p:set>
                                    <p:animEffect transition="in" filter="wipe(left)">
                                      <p:cBhvr>
                                        <p:cTn id="26"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6"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Values Can a Leading Digit Take?</a:t>
            </a:r>
            <a:endParaRPr lang="en-US" dirty="0"/>
          </a:p>
        </p:txBody>
      </p:sp>
      <p:sp>
        <p:nvSpPr>
          <p:cNvPr id="18" name="Content Placeholder 17"/>
          <p:cNvSpPr>
            <a:spLocks noGrp="1"/>
          </p:cNvSpPr>
          <p:nvPr>
            <p:ph idx="1"/>
          </p:nvPr>
        </p:nvSpPr>
        <p:spPr/>
        <p:txBody>
          <a:bodyPr>
            <a:normAutofit/>
          </a:bodyPr>
          <a:lstStyle/>
          <a:p>
            <a:r>
              <a:rPr lang="en-US" dirty="0" smtClean="0"/>
              <a:t>Another question for you:</a:t>
            </a:r>
            <a:r>
              <a:rPr lang="en-US" dirty="0"/>
              <a:t> </a:t>
            </a:r>
            <a:endParaRPr lang="en-US" dirty="0" smtClean="0"/>
          </a:p>
          <a:p>
            <a:r>
              <a:rPr lang="en-US" b="1" dirty="0" smtClean="0">
                <a:solidFill>
                  <a:srgbClr val="0070C0"/>
                </a:solidFill>
              </a:rPr>
              <a:t>Same question, but now in binary.</a:t>
            </a:r>
          </a:p>
          <a:p>
            <a:r>
              <a:rPr lang="en-US" b="1" dirty="0" smtClean="0">
                <a:solidFill>
                  <a:srgbClr val="0070C0"/>
                </a:solidFill>
              </a:rPr>
              <a:t>1 (not 0)</a:t>
            </a:r>
            <a:r>
              <a:rPr lang="en-US" dirty="0" smtClean="0"/>
              <a:t>.  Change exponent as needed.</a:t>
            </a:r>
          </a:p>
          <a:p>
            <a:endParaRPr lang="en-US" dirty="0"/>
          </a:p>
          <a:p>
            <a:r>
              <a:rPr lang="en-US" dirty="0" smtClean="0"/>
              <a:t>And one more:</a:t>
            </a:r>
          </a:p>
          <a:p>
            <a:r>
              <a:rPr lang="en-US" b="1" dirty="0" smtClean="0">
                <a:solidFill>
                  <a:srgbClr val="0070C0"/>
                </a:solidFill>
              </a:rPr>
              <a:t>How many bits do we need to store one possible answer?</a:t>
            </a:r>
          </a:p>
          <a:p>
            <a:r>
              <a:rPr lang="en-US" dirty="0" smtClean="0"/>
              <a:t>The leading 1 is implicit in binary (0 bits)!</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13</a:t>
            </a:fld>
            <a:endParaRPr lang="en-US" dirty="0"/>
          </a:p>
        </p:txBody>
      </p:sp>
    </p:spTree>
    <p:extLst>
      <p:ext uri="{BB962C8B-B14F-4D97-AF65-F5344CB8AC3E}">
        <p14:creationId xmlns:p14="http://schemas.microsoft.com/office/powerpoint/2010/main" val="247684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animEffect transition="in" filter="wipe(left)">
                                      <p:cBhvr>
                                        <p:cTn id="7" dur="500"/>
                                        <p:tgtEl>
                                          <p:spTgt spid="1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xEl>
                                              <p:pRg st="4" end="4"/>
                                            </p:txEl>
                                          </p:spTgt>
                                        </p:tgtEl>
                                        <p:attrNameLst>
                                          <p:attrName>style.visibility</p:attrName>
                                        </p:attrNameLst>
                                      </p:cBhvr>
                                      <p:to>
                                        <p:strVal val="visible"/>
                                      </p:to>
                                    </p:set>
                                    <p:animEffect transition="in" filter="wipe(left)">
                                      <p:cBhvr>
                                        <p:cTn id="12" dur="500"/>
                                        <p:tgtEl>
                                          <p:spTgt spid="18">
                                            <p:txEl>
                                              <p:pRg st="4" end="4"/>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
                                            <p:txEl>
                                              <p:pRg st="5" end="5"/>
                                            </p:txEl>
                                          </p:spTgt>
                                        </p:tgtEl>
                                        <p:attrNameLst>
                                          <p:attrName>style.visibility</p:attrName>
                                        </p:attrNameLst>
                                      </p:cBhvr>
                                      <p:to>
                                        <p:strVal val="visible"/>
                                      </p:to>
                                    </p:set>
                                    <p:animEffect transition="in" filter="wipe(left)">
                                      <p:cBhvr>
                                        <p:cTn id="15" dur="500"/>
                                        <p:tgtEl>
                                          <p:spTgt spid="18">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
                                            <p:txEl>
                                              <p:pRg st="6" end="6"/>
                                            </p:txEl>
                                          </p:spTgt>
                                        </p:tgtEl>
                                        <p:attrNameLst>
                                          <p:attrName>style.visibility</p:attrName>
                                        </p:attrNameLst>
                                      </p:cBhvr>
                                      <p:to>
                                        <p:strVal val="visible"/>
                                      </p:to>
                                    </p:set>
                                    <p:animEffect transition="in" filter="wipe(left)">
                                      <p:cBhvr>
                                        <p:cTn id="20" dur="500"/>
                                        <p:tgtEl>
                                          <p:spTgt spid="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Calculate the Value of a Floating-Point Bit Pattern</a:t>
            </a:r>
            <a:endParaRPr lang="en-US" dirty="0"/>
          </a:p>
        </p:txBody>
      </p:sp>
      <p:sp>
        <p:nvSpPr>
          <p:cNvPr id="18" name="Content Placeholder 17"/>
          <p:cNvSpPr>
            <a:spLocks noGrp="1"/>
          </p:cNvSpPr>
          <p:nvPr>
            <p:ph idx="1"/>
          </p:nvPr>
        </p:nvSpPr>
        <p:spPr>
          <a:xfrm>
            <a:off x="596349" y="1630017"/>
            <a:ext cx="7792278" cy="4239077"/>
          </a:xfrm>
        </p:spPr>
        <p:txBody>
          <a:bodyPr>
            <a:normAutofit/>
          </a:bodyPr>
          <a:lstStyle/>
          <a:p>
            <a:r>
              <a:rPr lang="en-US" dirty="0" smtClean="0"/>
              <a:t>The value represented by an IEEE single-precision floating-point bit pattern is…</a:t>
            </a:r>
          </a:p>
          <a:p>
            <a:endParaRPr lang="en-US" dirty="0" smtClean="0"/>
          </a:p>
          <a:p>
            <a:pPr marL="0" indent="0">
              <a:buNone/>
            </a:pPr>
            <a:endParaRPr lang="en-US" dirty="0"/>
          </a:p>
          <a:p>
            <a:pPr algn="ctr"/>
            <a:r>
              <a:rPr lang="en-US" sz="3600" dirty="0" smtClean="0"/>
              <a:t>(-1)</a:t>
            </a:r>
            <a:r>
              <a:rPr lang="en-US" sz="3600" b="1" baseline="30000" dirty="0" smtClean="0">
                <a:solidFill>
                  <a:srgbClr val="00B050"/>
                </a:solidFill>
              </a:rPr>
              <a:t>sign</a:t>
            </a:r>
            <a:r>
              <a:rPr lang="en-US" sz="3600" dirty="0" smtClean="0"/>
              <a:t> 1.</a:t>
            </a:r>
            <a:r>
              <a:rPr lang="en-US" sz="3600" b="1" u="sng" dirty="0" smtClean="0">
                <a:solidFill>
                  <a:srgbClr val="7030A0"/>
                </a:solidFill>
              </a:rPr>
              <a:t>mantissa</a:t>
            </a:r>
            <a:r>
              <a:rPr lang="en-US" sz="3600" dirty="0" smtClean="0"/>
              <a:t> × 2</a:t>
            </a:r>
            <a:r>
              <a:rPr lang="en-US" sz="3600" baseline="30000" dirty="0" smtClean="0"/>
              <a:t>(</a:t>
            </a:r>
            <a:r>
              <a:rPr lang="en-US" sz="3600" b="1" baseline="30000" dirty="0" smtClean="0">
                <a:solidFill>
                  <a:srgbClr val="0070C0"/>
                </a:solidFill>
              </a:rPr>
              <a:t>exponent</a:t>
            </a:r>
            <a:r>
              <a:rPr lang="en-US" sz="3600" baseline="30000" dirty="0" smtClean="0"/>
              <a:t> – 127)</a:t>
            </a:r>
          </a:p>
          <a:p>
            <a:endParaRPr lang="en-US" dirty="0" smtClean="0"/>
          </a:p>
          <a:p>
            <a:r>
              <a:rPr lang="en-US" dirty="0" smtClean="0"/>
              <a:t>Convert the exponent to decimal as if it were unsigned before subtracting 127.</a:t>
            </a:r>
            <a:endParaRPr lang="en-US" baseline="30000"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14</a:t>
            </a:fld>
            <a:endParaRPr lang="en-US" dirty="0"/>
          </a:p>
        </p:txBody>
      </p:sp>
      <p:grpSp>
        <p:nvGrpSpPr>
          <p:cNvPr id="6" name="Group 5"/>
          <p:cNvGrpSpPr/>
          <p:nvPr/>
        </p:nvGrpSpPr>
        <p:grpSpPr>
          <a:xfrm>
            <a:off x="1063488" y="2591252"/>
            <a:ext cx="6858000" cy="914400"/>
            <a:chOff x="1063488" y="3889965"/>
            <a:chExt cx="6858000" cy="914400"/>
          </a:xfrm>
        </p:grpSpPr>
        <p:sp>
          <p:nvSpPr>
            <p:cNvPr id="23" name="TextBox 22"/>
            <p:cNvSpPr txBox="1"/>
            <p:nvPr/>
          </p:nvSpPr>
          <p:spPr>
            <a:xfrm>
              <a:off x="1063488" y="3889965"/>
              <a:ext cx="1143000" cy="914400"/>
            </a:xfrm>
            <a:prstGeom prst="rect">
              <a:avLst/>
            </a:prstGeom>
            <a:solidFill>
              <a:srgbClr val="00B050"/>
            </a:solidFill>
            <a:ln w="25400">
              <a:solidFill>
                <a:srgbClr val="FFFFFF"/>
              </a:solidFill>
            </a:ln>
          </p:spPr>
          <p:txBody>
            <a:bodyPr wrap="square" rtlCol="0" anchor="ctr">
              <a:spAutoFit/>
            </a:bodyPr>
            <a:lstStyle/>
            <a:p>
              <a:pPr algn="ctr"/>
              <a:r>
                <a:rPr lang="en-US" sz="2800" dirty="0">
                  <a:solidFill>
                    <a:srgbClr val="FFFFFF"/>
                  </a:solidFill>
                  <a:latin typeface="Arial" panose="020B0604020202020204" pitchFamily="34" charset="0"/>
                  <a:cs typeface="Arial" panose="020B0604020202020204" pitchFamily="34" charset="0"/>
                </a:rPr>
                <a:t>s</a:t>
              </a:r>
              <a:r>
                <a:rPr lang="en-US" sz="2800" dirty="0" smtClean="0">
                  <a:solidFill>
                    <a:srgbClr val="FFFFFF"/>
                  </a:solidFill>
                  <a:latin typeface="Arial" panose="020B0604020202020204" pitchFamily="34" charset="0"/>
                  <a:cs typeface="Arial" panose="020B0604020202020204" pitchFamily="34" charset="0"/>
                </a:rPr>
                <a:t>ign</a:t>
              </a:r>
            </a:p>
            <a:p>
              <a:pPr algn="ctr"/>
              <a:r>
                <a:rPr lang="en-US" sz="2800" dirty="0" smtClean="0">
                  <a:solidFill>
                    <a:srgbClr val="FFFFFF"/>
                  </a:solidFill>
                  <a:latin typeface="Arial" panose="020B0604020202020204" pitchFamily="34" charset="0"/>
                  <a:cs typeface="Arial" panose="020B0604020202020204" pitchFamily="34" charset="0"/>
                </a:rPr>
                <a:t>(1 bit)</a:t>
              </a:r>
              <a:endParaRPr lang="en-US" sz="2800" dirty="0">
                <a:solidFill>
                  <a:srgbClr val="FFFFFF"/>
                </a:solidFill>
                <a:latin typeface="Arial" panose="020B0604020202020204" pitchFamily="34" charset="0"/>
                <a:cs typeface="Arial" panose="020B0604020202020204" pitchFamily="34" charset="0"/>
              </a:endParaRPr>
            </a:p>
          </p:txBody>
        </p:sp>
        <p:sp>
          <p:nvSpPr>
            <p:cNvPr id="25" name="TextBox 24"/>
            <p:cNvSpPr txBox="1"/>
            <p:nvPr/>
          </p:nvSpPr>
          <p:spPr>
            <a:xfrm>
              <a:off x="2206488" y="3889965"/>
              <a:ext cx="1828800" cy="914400"/>
            </a:xfrm>
            <a:prstGeom prst="rect">
              <a:avLst/>
            </a:prstGeom>
            <a:solidFill>
              <a:srgbClr val="0070C0"/>
            </a:solidFill>
            <a:ln w="25400">
              <a:solidFill>
                <a:srgbClr val="FFFFFF"/>
              </a:solidFill>
            </a:ln>
          </p:spPr>
          <p:txBody>
            <a:bodyPr wrap="square" rtlCol="0" anchor="ctr">
              <a:spAutoFit/>
            </a:bodyPr>
            <a:lstStyle/>
            <a:p>
              <a:pPr algn="ctr"/>
              <a:r>
                <a:rPr lang="en-US" sz="2800" dirty="0" smtClean="0">
                  <a:solidFill>
                    <a:srgbClr val="FFFFFF"/>
                  </a:solidFill>
                  <a:latin typeface="Arial" panose="020B0604020202020204" pitchFamily="34" charset="0"/>
                  <a:cs typeface="Arial" panose="020B0604020202020204" pitchFamily="34" charset="0"/>
                </a:rPr>
                <a:t>exponent</a:t>
              </a:r>
            </a:p>
            <a:p>
              <a:pPr algn="ctr"/>
              <a:r>
                <a:rPr lang="en-US" sz="2800" dirty="0" smtClean="0">
                  <a:solidFill>
                    <a:srgbClr val="FFFFFF"/>
                  </a:solidFill>
                  <a:latin typeface="Arial" panose="020B0604020202020204" pitchFamily="34" charset="0"/>
                  <a:cs typeface="Arial" panose="020B0604020202020204" pitchFamily="34" charset="0"/>
                </a:rPr>
                <a:t>(</a:t>
              </a:r>
              <a:r>
                <a:rPr lang="en-US" sz="2800" dirty="0">
                  <a:solidFill>
                    <a:srgbClr val="FFFFFF"/>
                  </a:solidFill>
                  <a:latin typeface="Arial" panose="020B0604020202020204" pitchFamily="34" charset="0"/>
                  <a:cs typeface="Arial" panose="020B0604020202020204" pitchFamily="34" charset="0"/>
                </a:rPr>
                <a:t>8</a:t>
              </a:r>
              <a:r>
                <a:rPr lang="en-US" sz="2800" dirty="0" smtClean="0">
                  <a:solidFill>
                    <a:srgbClr val="FFFFFF"/>
                  </a:solidFill>
                  <a:latin typeface="Arial" panose="020B0604020202020204" pitchFamily="34" charset="0"/>
                  <a:cs typeface="Arial" panose="020B0604020202020204" pitchFamily="34" charset="0"/>
                </a:rPr>
                <a:t> bits)</a:t>
              </a:r>
              <a:endParaRPr lang="en-US" sz="2800" dirty="0">
                <a:solidFill>
                  <a:srgbClr val="FFFFFF"/>
                </a:solidFill>
                <a:latin typeface="Arial" panose="020B0604020202020204" pitchFamily="34" charset="0"/>
                <a:cs typeface="Arial" panose="020B0604020202020204" pitchFamily="34" charset="0"/>
              </a:endParaRPr>
            </a:p>
          </p:txBody>
        </p:sp>
        <p:sp>
          <p:nvSpPr>
            <p:cNvPr id="10" name="TextBox 9"/>
            <p:cNvSpPr txBox="1"/>
            <p:nvPr/>
          </p:nvSpPr>
          <p:spPr>
            <a:xfrm>
              <a:off x="4035288" y="3889965"/>
              <a:ext cx="3886200" cy="914400"/>
            </a:xfrm>
            <a:prstGeom prst="rect">
              <a:avLst/>
            </a:prstGeom>
            <a:solidFill>
              <a:srgbClr val="7030A0"/>
            </a:solidFill>
            <a:ln w="25400">
              <a:solidFill>
                <a:srgbClr val="FFFFFF"/>
              </a:solidFill>
            </a:ln>
          </p:spPr>
          <p:txBody>
            <a:bodyPr wrap="square" rtlCol="0" anchor="ctr">
              <a:spAutoFit/>
            </a:bodyPr>
            <a:lstStyle/>
            <a:p>
              <a:pPr algn="ctr"/>
              <a:r>
                <a:rPr lang="en-US" sz="2800" dirty="0" smtClean="0">
                  <a:solidFill>
                    <a:srgbClr val="FFFFFF"/>
                  </a:solidFill>
                  <a:latin typeface="Arial" panose="020B0604020202020204" pitchFamily="34" charset="0"/>
                  <a:cs typeface="Arial" panose="020B0604020202020204" pitchFamily="34" charset="0"/>
                </a:rPr>
                <a:t>mantissa</a:t>
              </a:r>
            </a:p>
            <a:p>
              <a:pPr algn="ctr"/>
              <a:r>
                <a:rPr lang="en-US" sz="2800" dirty="0" smtClean="0">
                  <a:solidFill>
                    <a:srgbClr val="FFFFFF"/>
                  </a:solidFill>
                  <a:latin typeface="Arial" panose="020B0604020202020204" pitchFamily="34" charset="0"/>
                  <a:cs typeface="Arial" panose="020B0604020202020204" pitchFamily="34" charset="0"/>
                </a:rPr>
                <a:t>(23 bits)</a:t>
              </a:r>
              <a:endParaRPr lang="en-US" sz="2800" dirty="0">
                <a:solidFill>
                  <a:srgbClr val="FFFF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70687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Except that Exponents 0 and 255 have Special Meanings</a:t>
            </a:r>
            <a:endParaRPr lang="en-US" dirty="0"/>
          </a:p>
        </p:txBody>
      </p:sp>
      <p:sp>
        <p:nvSpPr>
          <p:cNvPr id="18" name="Content Placeholder 17"/>
          <p:cNvSpPr>
            <a:spLocks noGrp="1"/>
          </p:cNvSpPr>
          <p:nvPr>
            <p:ph idx="1"/>
          </p:nvPr>
        </p:nvSpPr>
        <p:spPr>
          <a:xfrm>
            <a:off x="596349" y="1630017"/>
            <a:ext cx="7792278" cy="4239077"/>
          </a:xfrm>
        </p:spPr>
        <p:txBody>
          <a:bodyPr>
            <a:normAutofit lnSpcReduction="10000"/>
          </a:bodyPr>
          <a:lstStyle/>
          <a:p>
            <a:r>
              <a:rPr lang="en-US" dirty="0" smtClean="0"/>
              <a:t>That’s almost correct.  But </a:t>
            </a:r>
            <a:r>
              <a:rPr lang="en-US" b="1" dirty="0" smtClean="0">
                <a:solidFill>
                  <a:srgbClr val="0070C0"/>
                </a:solidFill>
              </a:rPr>
              <a:t>exponents 0 and 255 have special meanings</a:t>
            </a:r>
            <a:r>
              <a:rPr lang="en-US" dirty="0" smtClean="0"/>
              <a:t>:</a:t>
            </a:r>
          </a:p>
          <a:p>
            <a:pPr lvl="1"/>
            <a:r>
              <a:rPr lang="en-US" dirty="0" smtClean="0"/>
              <a:t>255 can mean </a:t>
            </a:r>
            <a:r>
              <a:rPr lang="en-US" b="1" dirty="0" smtClean="0">
                <a:solidFill>
                  <a:srgbClr val="00B050"/>
                </a:solidFill>
              </a:rPr>
              <a:t>infinity</a:t>
            </a:r>
            <a:r>
              <a:rPr lang="en-US" dirty="0" smtClean="0"/>
              <a:t> or </a:t>
            </a:r>
            <a:br>
              <a:rPr lang="en-US" dirty="0" smtClean="0"/>
            </a:br>
            <a:r>
              <a:rPr lang="en-US" b="1" dirty="0" smtClean="0">
                <a:solidFill>
                  <a:srgbClr val="00B050"/>
                </a:solidFill>
              </a:rPr>
              <a:t>not-a-number </a:t>
            </a:r>
            <a:r>
              <a:rPr lang="en-US" dirty="0" smtClean="0"/>
              <a:t>(</a:t>
            </a:r>
            <a:r>
              <a:rPr lang="en-US" b="1" dirty="0" err="1" smtClean="0">
                <a:solidFill>
                  <a:srgbClr val="00B050"/>
                </a:solidFill>
              </a:rPr>
              <a:t>NaN</a:t>
            </a:r>
            <a:r>
              <a:rPr lang="en-US" dirty="0" smtClean="0"/>
              <a:t>).</a:t>
            </a:r>
          </a:p>
          <a:p>
            <a:pPr lvl="1"/>
            <a:r>
              <a:rPr lang="en-US" dirty="0" smtClean="0"/>
              <a:t>0 is a </a:t>
            </a:r>
            <a:r>
              <a:rPr lang="en-US" b="1" dirty="0" err="1" smtClean="0">
                <a:solidFill>
                  <a:srgbClr val="0070C0"/>
                </a:solidFill>
              </a:rPr>
              <a:t>denormalized</a:t>
            </a:r>
            <a:r>
              <a:rPr lang="en-US" dirty="0" smtClean="0"/>
              <a:t> number: the leading implicit “1” is replaced with “0” (with power 2</a:t>
            </a:r>
            <a:r>
              <a:rPr lang="en-US" baseline="30000" dirty="0" smtClean="0"/>
              <a:t>-126</a:t>
            </a:r>
            <a:r>
              <a:rPr lang="en-US" dirty="0" smtClean="0"/>
              <a:t>), allowing the representation to capture numbers closer to 0.</a:t>
            </a:r>
          </a:p>
          <a:p>
            <a:r>
              <a:rPr lang="en-US" dirty="0" smtClean="0"/>
              <a:t>Except for the fact that </a:t>
            </a:r>
            <a:r>
              <a:rPr lang="en-US" b="1" dirty="0" smtClean="0">
                <a:solidFill>
                  <a:srgbClr val="0070C0"/>
                </a:solidFill>
              </a:rPr>
              <a:t>the bit pattern of all 0s means 0</a:t>
            </a:r>
            <a:r>
              <a:rPr lang="en-US" dirty="0" smtClean="0"/>
              <a:t>, these aspects are beyond the scope of our class.</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15</a:t>
            </a:fld>
            <a:endParaRPr lang="en-US" dirty="0"/>
          </a:p>
        </p:txBody>
      </p:sp>
    </p:spTree>
    <p:extLst>
      <p:ext uri="{BB962C8B-B14F-4D97-AF65-F5344CB8AC3E}">
        <p14:creationId xmlns:p14="http://schemas.microsoft.com/office/powerpoint/2010/main" val="3536791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Exponent 255 is Used for Infinity and </a:t>
            </a:r>
            <a:r>
              <a:rPr lang="en-US" dirty="0" err="1" smtClean="0"/>
              <a:t>NaN</a:t>
            </a:r>
            <a:endParaRPr lang="en-US" dirty="0"/>
          </a:p>
        </p:txBody>
      </p:sp>
      <p:sp>
        <p:nvSpPr>
          <p:cNvPr id="18" name="Content Placeholder 17"/>
          <p:cNvSpPr>
            <a:spLocks noGrp="1"/>
          </p:cNvSpPr>
          <p:nvPr>
            <p:ph idx="1"/>
          </p:nvPr>
        </p:nvSpPr>
        <p:spPr>
          <a:xfrm>
            <a:off x="596349" y="1630017"/>
            <a:ext cx="7792278" cy="4239077"/>
          </a:xfrm>
        </p:spPr>
        <p:txBody>
          <a:bodyPr>
            <a:normAutofit lnSpcReduction="10000"/>
          </a:bodyPr>
          <a:lstStyle/>
          <a:p>
            <a:r>
              <a:rPr lang="en-US" dirty="0" smtClean="0"/>
              <a:t>Exponent 255</a:t>
            </a:r>
          </a:p>
          <a:p>
            <a:pPr lvl="1"/>
            <a:r>
              <a:rPr lang="en-US" dirty="0" smtClean="0"/>
              <a:t>Mantissa 0</a:t>
            </a:r>
          </a:p>
          <a:p>
            <a:pPr lvl="2"/>
            <a:r>
              <a:rPr lang="en-US" dirty="0" smtClean="0"/>
              <a:t>Sign 0: </a:t>
            </a:r>
            <a:r>
              <a:rPr lang="en-US" b="1" dirty="0" smtClean="0">
                <a:solidFill>
                  <a:srgbClr val="0070C0"/>
                </a:solidFill>
              </a:rPr>
              <a:t>Positive infinity</a:t>
            </a:r>
          </a:p>
          <a:p>
            <a:pPr lvl="2"/>
            <a:r>
              <a:rPr lang="en-US" dirty="0" smtClean="0"/>
              <a:t>Sign 1: </a:t>
            </a:r>
            <a:r>
              <a:rPr lang="en-US" b="1" dirty="0" smtClean="0">
                <a:solidFill>
                  <a:srgbClr val="0070C0"/>
                </a:solidFill>
              </a:rPr>
              <a:t>Negative infinity</a:t>
            </a:r>
          </a:p>
          <a:p>
            <a:pPr lvl="1"/>
            <a:r>
              <a:rPr lang="en-US" dirty="0" smtClean="0"/>
              <a:t>Non-zero mantissa: </a:t>
            </a:r>
            <a:r>
              <a:rPr lang="en-US" b="1" dirty="0" err="1" smtClean="0">
                <a:solidFill>
                  <a:srgbClr val="0070C0"/>
                </a:solidFill>
              </a:rPr>
              <a:t>NaN</a:t>
            </a:r>
            <a:r>
              <a:rPr lang="en-US" dirty="0" smtClean="0">
                <a:solidFill>
                  <a:srgbClr val="0070C0"/>
                </a:solidFill>
              </a:rPr>
              <a:t> </a:t>
            </a:r>
            <a:r>
              <a:rPr lang="en-US" dirty="0" smtClean="0"/>
              <a:t>(Not a Number)</a:t>
            </a:r>
          </a:p>
          <a:p>
            <a:r>
              <a:rPr lang="en-US" dirty="0" smtClean="0"/>
              <a:t>These special values allow the representation to have ‘correct’ answers to some problems (such as 42.0 / 0.0) and to silently track the impact of missing values and incorrect computation (such as Infinity * 0).</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16</a:t>
            </a:fld>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a:t>
            </a:r>
            <a:r>
              <a:rPr lang="en-US" sz="3200" dirty="0" smtClean="0"/>
              <a:t>* * </a:t>
            </a:r>
            <a:r>
              <a:rPr lang="en-US" sz="3200" dirty="0"/>
              <a:t>* * * * * * * * * * * * * </a:t>
            </a:r>
            <a:r>
              <a:rPr lang="en-US" sz="3200" dirty="0" smtClean="0"/>
              <a:t>*</a:t>
            </a:r>
            <a:r>
              <a:rPr lang="en-US" sz="3200" dirty="0"/>
              <a:t> </a:t>
            </a:r>
            <a:r>
              <a:rPr lang="en-US" sz="3200" dirty="0" smtClean="0"/>
              <a:t>* * * * *</a:t>
            </a:r>
            <a:endParaRPr lang="en-US" sz="3200" dirty="0"/>
          </a:p>
        </p:txBody>
      </p:sp>
    </p:spTree>
    <p:extLst>
      <p:ext uri="{BB962C8B-B14F-4D97-AF65-F5344CB8AC3E}">
        <p14:creationId xmlns:p14="http://schemas.microsoft.com/office/powerpoint/2010/main" val="1865618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Denormalization Allows Numbers Closer to 0 (and 0)</a:t>
            </a:r>
            <a:endParaRPr lang="en-US" dirty="0"/>
          </a:p>
        </p:txBody>
      </p:sp>
      <p:sp>
        <p:nvSpPr>
          <p:cNvPr id="133" name="Content Placeholder 132"/>
          <p:cNvSpPr>
            <a:spLocks noGrp="1"/>
          </p:cNvSpPr>
          <p:nvPr>
            <p:ph idx="1"/>
          </p:nvPr>
        </p:nvSpPr>
        <p:spPr/>
        <p:txBody>
          <a:bodyPr/>
          <a:lstStyle/>
          <a:p>
            <a:r>
              <a:rPr lang="en-US" dirty="0" smtClean="0"/>
              <a:t>Without </a:t>
            </a:r>
            <a:r>
              <a:rPr lang="en-US" dirty="0" err="1" smtClean="0"/>
              <a:t>denormalized</a:t>
            </a:r>
            <a:r>
              <a:rPr lang="en-US" dirty="0" smtClean="0"/>
              <a:t> numbers, we have</a:t>
            </a:r>
            <a:br>
              <a:rPr lang="en-US" dirty="0" smtClean="0"/>
            </a:br>
            <a:r>
              <a:rPr lang="en-US" dirty="0" smtClean="0"/>
              <a:t>(shown with a 3-bit mantissa)…</a:t>
            </a:r>
          </a:p>
          <a:p>
            <a:endParaRPr lang="en-US" dirty="0"/>
          </a:p>
          <a:p>
            <a:pPr marL="0" indent="0">
              <a:buNone/>
            </a:pPr>
            <a:endParaRPr lang="en-US" dirty="0"/>
          </a:p>
          <a:p>
            <a:r>
              <a:rPr lang="en-US" dirty="0" err="1" smtClean="0"/>
              <a:t>Denormalization</a:t>
            </a:r>
            <a:r>
              <a:rPr lang="en-US" dirty="0" smtClean="0"/>
              <a:t> puts these </a:t>
            </a:r>
            <a:r>
              <a:rPr lang="en-US" smtClean="0"/>
              <a:t>patterns </a:t>
            </a:r>
            <a:br>
              <a:rPr lang="en-US" smtClean="0"/>
            </a:br>
            <a:r>
              <a:rPr lang="en-US" smtClean="0"/>
              <a:t>closer </a:t>
            </a:r>
            <a:r>
              <a:rPr lang="en-US" dirty="0" smtClean="0"/>
              <a:t>to 0 and gives two patterns for 0: </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17</a:t>
            </a:fld>
            <a:endParaRPr lang="en-US" dirty="0"/>
          </a:p>
        </p:txBody>
      </p:sp>
      <p:grpSp>
        <p:nvGrpSpPr>
          <p:cNvPr id="136" name="Group 135"/>
          <p:cNvGrpSpPr/>
          <p:nvPr/>
        </p:nvGrpSpPr>
        <p:grpSpPr>
          <a:xfrm>
            <a:off x="486517" y="2565537"/>
            <a:ext cx="7923614" cy="1154710"/>
            <a:chOff x="486517" y="2486025"/>
            <a:chExt cx="7923614" cy="1154710"/>
          </a:xfrm>
        </p:grpSpPr>
        <p:cxnSp>
          <p:nvCxnSpPr>
            <p:cNvPr id="6" name="Straight Connector 5"/>
            <p:cNvCxnSpPr/>
            <p:nvPr/>
          </p:nvCxnSpPr>
          <p:spPr>
            <a:xfrm>
              <a:off x="711063" y="2790825"/>
              <a:ext cx="7562850"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6297267" y="2486025"/>
              <a:ext cx="1828800" cy="609600"/>
              <a:chOff x="6087717" y="2486025"/>
              <a:chExt cx="1828800" cy="609600"/>
            </a:xfrm>
          </p:grpSpPr>
          <p:cxnSp>
            <p:nvCxnSpPr>
              <p:cNvPr id="8" name="Straight Connector 7"/>
              <p:cNvCxnSpPr/>
              <p:nvPr/>
            </p:nvCxnSpPr>
            <p:spPr>
              <a:xfrm>
                <a:off x="6087717" y="2486025"/>
                <a:ext cx="9525"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315126"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542535"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769944"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997353"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24762"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452171"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679580"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906992" y="2486025"/>
                <a:ext cx="9525"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a:xfrm>
              <a:off x="4465525" y="2486025"/>
              <a:ext cx="9867" cy="63149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839441" y="2486025"/>
              <a:ext cx="1828800" cy="609600"/>
              <a:chOff x="6087717" y="2486025"/>
              <a:chExt cx="1828800" cy="609600"/>
            </a:xfrm>
          </p:grpSpPr>
          <p:cxnSp>
            <p:nvCxnSpPr>
              <p:cNvPr id="61" name="Straight Connector 60"/>
              <p:cNvCxnSpPr/>
              <p:nvPr/>
            </p:nvCxnSpPr>
            <p:spPr>
              <a:xfrm>
                <a:off x="6087717" y="2486025"/>
                <a:ext cx="9525"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315126"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542535"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769944"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997353"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224762"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452171"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679580"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906992" y="2486025"/>
                <a:ext cx="9525"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5726785" y="3117515"/>
              <a:ext cx="864339" cy="523220"/>
            </a:xfrm>
            <a:prstGeom prst="rect">
              <a:avLst/>
            </a:prstGeom>
            <a:noFill/>
          </p:spPr>
          <p:txBody>
            <a:bodyPr wrap="none" rtlCol="0">
              <a:spAutoFit/>
            </a:bodyPr>
            <a:lstStyle/>
            <a:p>
              <a:r>
                <a:rPr lang="en-US" sz="2800" dirty="0" smtClean="0">
                  <a:solidFill>
                    <a:srgbClr val="0070C0"/>
                  </a:solidFill>
                </a:rPr>
                <a:t>2</a:t>
              </a:r>
              <a:r>
                <a:rPr lang="en-US" sz="2800" baseline="30000" dirty="0" smtClean="0">
                  <a:solidFill>
                    <a:srgbClr val="0070C0"/>
                  </a:solidFill>
                </a:rPr>
                <a:t>-127</a:t>
              </a:r>
              <a:endParaRPr lang="en-US" sz="2800" baseline="30000" dirty="0">
                <a:solidFill>
                  <a:srgbClr val="0070C0"/>
                </a:solidFill>
              </a:endParaRPr>
            </a:p>
          </p:txBody>
        </p:sp>
        <p:sp>
          <p:nvSpPr>
            <p:cNvPr id="71" name="TextBox 70"/>
            <p:cNvSpPr txBox="1"/>
            <p:nvPr/>
          </p:nvSpPr>
          <p:spPr>
            <a:xfrm>
              <a:off x="7545792" y="3117515"/>
              <a:ext cx="864339" cy="523220"/>
            </a:xfrm>
            <a:prstGeom prst="rect">
              <a:avLst/>
            </a:prstGeom>
            <a:noFill/>
          </p:spPr>
          <p:txBody>
            <a:bodyPr wrap="none" rtlCol="0">
              <a:spAutoFit/>
            </a:bodyPr>
            <a:lstStyle/>
            <a:p>
              <a:r>
                <a:rPr lang="en-US" sz="2800" dirty="0" smtClean="0">
                  <a:solidFill>
                    <a:srgbClr val="0070C0"/>
                  </a:solidFill>
                </a:rPr>
                <a:t>2</a:t>
              </a:r>
              <a:r>
                <a:rPr lang="en-US" sz="2800" baseline="30000" dirty="0" smtClean="0">
                  <a:solidFill>
                    <a:srgbClr val="0070C0"/>
                  </a:solidFill>
                </a:rPr>
                <a:t>-126</a:t>
              </a:r>
              <a:endParaRPr lang="en-US" sz="2800" baseline="30000" dirty="0">
                <a:solidFill>
                  <a:srgbClr val="0070C0"/>
                </a:solidFill>
              </a:endParaRPr>
            </a:p>
          </p:txBody>
        </p:sp>
        <p:sp>
          <p:nvSpPr>
            <p:cNvPr id="72" name="TextBox 71"/>
            <p:cNvSpPr txBox="1"/>
            <p:nvPr/>
          </p:nvSpPr>
          <p:spPr>
            <a:xfrm>
              <a:off x="2364981" y="3117515"/>
              <a:ext cx="984565" cy="523220"/>
            </a:xfrm>
            <a:prstGeom prst="rect">
              <a:avLst/>
            </a:prstGeom>
            <a:noFill/>
          </p:spPr>
          <p:txBody>
            <a:bodyPr wrap="none" rtlCol="0">
              <a:spAutoFit/>
            </a:bodyPr>
            <a:lstStyle/>
            <a:p>
              <a:r>
                <a:rPr lang="en-US" sz="2800" dirty="0" smtClean="0">
                  <a:solidFill>
                    <a:srgbClr val="0070C0"/>
                  </a:solidFill>
                </a:rPr>
                <a:t>-2</a:t>
              </a:r>
              <a:r>
                <a:rPr lang="en-US" sz="2800" baseline="30000" dirty="0" smtClean="0">
                  <a:solidFill>
                    <a:srgbClr val="0070C0"/>
                  </a:solidFill>
                </a:rPr>
                <a:t>-127</a:t>
              </a:r>
              <a:endParaRPr lang="en-US" sz="2800" baseline="30000" dirty="0">
                <a:solidFill>
                  <a:srgbClr val="0070C0"/>
                </a:solidFill>
              </a:endParaRPr>
            </a:p>
          </p:txBody>
        </p:sp>
        <p:sp>
          <p:nvSpPr>
            <p:cNvPr id="73" name="TextBox 72"/>
            <p:cNvSpPr txBox="1"/>
            <p:nvPr/>
          </p:nvSpPr>
          <p:spPr>
            <a:xfrm>
              <a:off x="486517" y="3117515"/>
              <a:ext cx="984565" cy="523220"/>
            </a:xfrm>
            <a:prstGeom prst="rect">
              <a:avLst/>
            </a:prstGeom>
            <a:noFill/>
          </p:spPr>
          <p:txBody>
            <a:bodyPr wrap="none" rtlCol="0">
              <a:spAutoFit/>
            </a:bodyPr>
            <a:lstStyle/>
            <a:p>
              <a:r>
                <a:rPr lang="en-US" sz="2800" dirty="0" smtClean="0">
                  <a:solidFill>
                    <a:srgbClr val="0070C0"/>
                  </a:solidFill>
                </a:rPr>
                <a:t>-2</a:t>
              </a:r>
              <a:r>
                <a:rPr lang="en-US" sz="2800" baseline="30000" dirty="0" smtClean="0">
                  <a:solidFill>
                    <a:srgbClr val="0070C0"/>
                  </a:solidFill>
                </a:rPr>
                <a:t>-126</a:t>
              </a:r>
              <a:endParaRPr lang="en-US" sz="2800" baseline="30000" dirty="0">
                <a:solidFill>
                  <a:srgbClr val="0070C0"/>
                </a:solidFill>
              </a:endParaRPr>
            </a:p>
          </p:txBody>
        </p:sp>
        <p:sp>
          <p:nvSpPr>
            <p:cNvPr id="76" name="TextBox 75"/>
            <p:cNvSpPr txBox="1"/>
            <p:nvPr/>
          </p:nvSpPr>
          <p:spPr>
            <a:xfrm>
              <a:off x="4152779" y="3117515"/>
              <a:ext cx="625492" cy="523220"/>
            </a:xfrm>
            <a:prstGeom prst="rect">
              <a:avLst/>
            </a:prstGeom>
            <a:noFill/>
          </p:spPr>
          <p:txBody>
            <a:bodyPr wrap="none" rtlCol="0">
              <a:spAutoFit/>
            </a:bodyPr>
            <a:lstStyle/>
            <a:p>
              <a:r>
                <a:rPr lang="en-US" sz="2800" dirty="0" smtClean="0">
                  <a:solidFill>
                    <a:srgbClr val="0070C0"/>
                  </a:solidFill>
                </a:rPr>
                <a:t>(0)</a:t>
              </a:r>
              <a:endParaRPr lang="en-US" sz="2800" baseline="30000" dirty="0">
                <a:solidFill>
                  <a:srgbClr val="0070C0"/>
                </a:solidFill>
              </a:endParaRPr>
            </a:p>
          </p:txBody>
        </p:sp>
      </p:grpSp>
      <p:grpSp>
        <p:nvGrpSpPr>
          <p:cNvPr id="135" name="Group 134"/>
          <p:cNvGrpSpPr/>
          <p:nvPr/>
        </p:nvGrpSpPr>
        <p:grpSpPr>
          <a:xfrm>
            <a:off x="486517" y="4708466"/>
            <a:ext cx="7923614" cy="1154710"/>
            <a:chOff x="486517" y="4158580"/>
            <a:chExt cx="7923614" cy="1154710"/>
          </a:xfrm>
        </p:grpSpPr>
        <p:cxnSp>
          <p:nvCxnSpPr>
            <p:cNvPr id="82" name="Straight Connector 81"/>
            <p:cNvCxnSpPr/>
            <p:nvPr/>
          </p:nvCxnSpPr>
          <p:spPr>
            <a:xfrm>
              <a:off x="711063" y="4463380"/>
              <a:ext cx="7562850"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6297267" y="4158580"/>
              <a:ext cx="1828800" cy="609600"/>
              <a:chOff x="6087717" y="2486025"/>
              <a:chExt cx="1828800" cy="609600"/>
            </a:xfrm>
          </p:grpSpPr>
          <p:cxnSp>
            <p:nvCxnSpPr>
              <p:cNvPr id="84" name="Straight Connector 83"/>
              <p:cNvCxnSpPr/>
              <p:nvPr/>
            </p:nvCxnSpPr>
            <p:spPr>
              <a:xfrm>
                <a:off x="6087717" y="2486025"/>
                <a:ext cx="9525"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542535"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997353"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452171"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906992" y="2486025"/>
                <a:ext cx="9525"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839441" y="4158580"/>
              <a:ext cx="1828800" cy="609600"/>
              <a:chOff x="6087717" y="2486025"/>
              <a:chExt cx="1828800" cy="609600"/>
            </a:xfrm>
          </p:grpSpPr>
          <p:cxnSp>
            <p:nvCxnSpPr>
              <p:cNvPr id="95" name="Straight Connector 94"/>
              <p:cNvCxnSpPr/>
              <p:nvPr/>
            </p:nvCxnSpPr>
            <p:spPr>
              <a:xfrm>
                <a:off x="6087717" y="2486025"/>
                <a:ext cx="9525"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542535"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6997353"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452171"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906992" y="2486025"/>
                <a:ext cx="9525"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5726785" y="4790070"/>
              <a:ext cx="864339" cy="523220"/>
            </a:xfrm>
            <a:prstGeom prst="rect">
              <a:avLst/>
            </a:prstGeom>
            <a:noFill/>
          </p:spPr>
          <p:txBody>
            <a:bodyPr wrap="none" rtlCol="0">
              <a:spAutoFit/>
            </a:bodyPr>
            <a:lstStyle/>
            <a:p>
              <a:r>
                <a:rPr lang="en-US" sz="2800" dirty="0" smtClean="0">
                  <a:solidFill>
                    <a:srgbClr val="0070C0"/>
                  </a:solidFill>
                </a:rPr>
                <a:t>2</a:t>
              </a:r>
              <a:r>
                <a:rPr lang="en-US" sz="2800" baseline="30000" dirty="0" smtClean="0">
                  <a:solidFill>
                    <a:srgbClr val="0070C0"/>
                  </a:solidFill>
                </a:rPr>
                <a:t>-127</a:t>
              </a:r>
              <a:endParaRPr lang="en-US" sz="2800" baseline="30000" dirty="0">
                <a:solidFill>
                  <a:srgbClr val="0070C0"/>
                </a:solidFill>
              </a:endParaRPr>
            </a:p>
          </p:txBody>
        </p:sp>
        <p:sp>
          <p:nvSpPr>
            <p:cNvPr id="105" name="TextBox 104"/>
            <p:cNvSpPr txBox="1"/>
            <p:nvPr/>
          </p:nvSpPr>
          <p:spPr>
            <a:xfrm>
              <a:off x="7545792" y="4790070"/>
              <a:ext cx="864339" cy="523220"/>
            </a:xfrm>
            <a:prstGeom prst="rect">
              <a:avLst/>
            </a:prstGeom>
            <a:noFill/>
          </p:spPr>
          <p:txBody>
            <a:bodyPr wrap="none" rtlCol="0">
              <a:spAutoFit/>
            </a:bodyPr>
            <a:lstStyle/>
            <a:p>
              <a:r>
                <a:rPr lang="en-US" sz="2800" dirty="0" smtClean="0">
                  <a:solidFill>
                    <a:srgbClr val="0070C0"/>
                  </a:solidFill>
                </a:rPr>
                <a:t>2</a:t>
              </a:r>
              <a:r>
                <a:rPr lang="en-US" sz="2800" baseline="30000" dirty="0" smtClean="0">
                  <a:solidFill>
                    <a:srgbClr val="0070C0"/>
                  </a:solidFill>
                </a:rPr>
                <a:t>-126</a:t>
              </a:r>
              <a:endParaRPr lang="en-US" sz="2800" baseline="30000" dirty="0">
                <a:solidFill>
                  <a:srgbClr val="0070C0"/>
                </a:solidFill>
              </a:endParaRPr>
            </a:p>
          </p:txBody>
        </p:sp>
        <p:sp>
          <p:nvSpPr>
            <p:cNvPr id="106" name="TextBox 105"/>
            <p:cNvSpPr txBox="1"/>
            <p:nvPr/>
          </p:nvSpPr>
          <p:spPr>
            <a:xfrm>
              <a:off x="2364981" y="4790070"/>
              <a:ext cx="984565" cy="523220"/>
            </a:xfrm>
            <a:prstGeom prst="rect">
              <a:avLst/>
            </a:prstGeom>
            <a:noFill/>
          </p:spPr>
          <p:txBody>
            <a:bodyPr wrap="none" rtlCol="0">
              <a:spAutoFit/>
            </a:bodyPr>
            <a:lstStyle/>
            <a:p>
              <a:r>
                <a:rPr lang="en-US" sz="2800" dirty="0" smtClean="0">
                  <a:solidFill>
                    <a:srgbClr val="0070C0"/>
                  </a:solidFill>
                </a:rPr>
                <a:t>-2</a:t>
              </a:r>
              <a:r>
                <a:rPr lang="en-US" sz="2800" baseline="30000" dirty="0" smtClean="0">
                  <a:solidFill>
                    <a:srgbClr val="0070C0"/>
                  </a:solidFill>
                </a:rPr>
                <a:t>-127</a:t>
              </a:r>
              <a:endParaRPr lang="en-US" sz="2800" baseline="30000" dirty="0">
                <a:solidFill>
                  <a:srgbClr val="0070C0"/>
                </a:solidFill>
              </a:endParaRPr>
            </a:p>
          </p:txBody>
        </p:sp>
        <p:sp>
          <p:nvSpPr>
            <p:cNvPr id="107" name="TextBox 106"/>
            <p:cNvSpPr txBox="1"/>
            <p:nvPr/>
          </p:nvSpPr>
          <p:spPr>
            <a:xfrm>
              <a:off x="486517" y="4790070"/>
              <a:ext cx="984565" cy="523220"/>
            </a:xfrm>
            <a:prstGeom prst="rect">
              <a:avLst/>
            </a:prstGeom>
            <a:noFill/>
          </p:spPr>
          <p:txBody>
            <a:bodyPr wrap="none" rtlCol="0">
              <a:spAutoFit/>
            </a:bodyPr>
            <a:lstStyle/>
            <a:p>
              <a:r>
                <a:rPr lang="en-US" sz="2800" dirty="0" smtClean="0">
                  <a:solidFill>
                    <a:srgbClr val="0070C0"/>
                  </a:solidFill>
                </a:rPr>
                <a:t>-2</a:t>
              </a:r>
              <a:r>
                <a:rPr lang="en-US" sz="2800" baseline="30000" dirty="0" smtClean="0">
                  <a:solidFill>
                    <a:srgbClr val="0070C0"/>
                  </a:solidFill>
                </a:rPr>
                <a:t>-126</a:t>
              </a:r>
              <a:endParaRPr lang="en-US" sz="2800" baseline="30000" dirty="0">
                <a:solidFill>
                  <a:srgbClr val="0070C0"/>
                </a:solidFill>
              </a:endParaRPr>
            </a:p>
          </p:txBody>
        </p:sp>
        <p:sp>
          <p:nvSpPr>
            <p:cNvPr id="108" name="TextBox 107"/>
            <p:cNvSpPr txBox="1"/>
            <p:nvPr/>
          </p:nvSpPr>
          <p:spPr>
            <a:xfrm>
              <a:off x="4303438" y="4790070"/>
              <a:ext cx="385041" cy="523220"/>
            </a:xfrm>
            <a:prstGeom prst="rect">
              <a:avLst/>
            </a:prstGeom>
            <a:noFill/>
          </p:spPr>
          <p:txBody>
            <a:bodyPr wrap="none" rtlCol="0">
              <a:spAutoFit/>
            </a:bodyPr>
            <a:lstStyle/>
            <a:p>
              <a:pPr algn="ctr"/>
              <a:r>
                <a:rPr lang="en-US" sz="2800" dirty="0" smtClean="0">
                  <a:solidFill>
                    <a:srgbClr val="0070C0"/>
                  </a:solidFill>
                </a:rPr>
                <a:t>0</a:t>
              </a:r>
            </a:p>
          </p:txBody>
        </p:sp>
        <p:cxnSp>
          <p:nvCxnSpPr>
            <p:cNvPr id="112" name="Straight Connector 111"/>
            <p:cNvCxnSpPr/>
            <p:nvPr/>
          </p:nvCxnSpPr>
          <p:spPr>
            <a:xfrm>
              <a:off x="3113534" y="4158580"/>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568352" y="4158580"/>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4023170" y="4158580"/>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4477991" y="4158580"/>
              <a:ext cx="1373979" cy="609600"/>
              <a:chOff x="6087717" y="2486025"/>
              <a:chExt cx="1373979" cy="609600"/>
            </a:xfrm>
          </p:grpSpPr>
          <p:cxnSp>
            <p:nvCxnSpPr>
              <p:cNvPr id="120" name="Straight Connector 119"/>
              <p:cNvCxnSpPr/>
              <p:nvPr/>
            </p:nvCxnSpPr>
            <p:spPr>
              <a:xfrm>
                <a:off x="6087717" y="2486025"/>
                <a:ext cx="9525" cy="609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6542535"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6997353"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7452171" y="2486025"/>
                <a:ext cx="9525"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34" name="TextBox 133"/>
          <p:cNvSpPr txBox="1"/>
          <p:nvPr/>
        </p:nvSpPr>
        <p:spPr>
          <a:xfrm>
            <a:off x="3225955" y="5657121"/>
            <a:ext cx="2533065" cy="523220"/>
          </a:xfrm>
          <a:prstGeom prst="rect">
            <a:avLst/>
          </a:prstGeom>
          <a:noFill/>
        </p:spPr>
        <p:txBody>
          <a:bodyPr wrap="none" rtlCol="0">
            <a:spAutoFit/>
          </a:bodyPr>
          <a:lstStyle/>
          <a:p>
            <a:pPr algn="ctr"/>
            <a:r>
              <a:rPr lang="en-US" sz="2800" dirty="0" smtClean="0">
                <a:solidFill>
                  <a:srgbClr val="0070C0"/>
                </a:solidFill>
              </a:rPr>
              <a:t>(two patterns)</a:t>
            </a:r>
          </a:p>
        </p:txBody>
      </p:sp>
      <p:sp>
        <p:nvSpPr>
          <p:cNvPr id="137" name="TextBox 136"/>
          <p:cNvSpPr txBox="1"/>
          <p:nvPr/>
        </p:nvSpPr>
        <p:spPr>
          <a:xfrm>
            <a:off x="522514" y="261616"/>
            <a:ext cx="11349582" cy="584775"/>
          </a:xfrm>
          <a:prstGeom prst="rect">
            <a:avLst/>
          </a:prstGeom>
          <a:noFill/>
        </p:spPr>
        <p:txBody>
          <a:bodyPr wrap="none" rtlCol="0">
            <a:spAutoFit/>
          </a:bodyPr>
          <a:lstStyle/>
          <a:p>
            <a:r>
              <a:rPr lang="en-US" sz="3200" dirty="0"/>
              <a:t>* * * * * * * * * * * * * * </a:t>
            </a:r>
            <a:r>
              <a:rPr lang="en-US" sz="3200" dirty="0" smtClean="0"/>
              <a:t>* * </a:t>
            </a:r>
            <a:r>
              <a:rPr lang="en-US" sz="3200" dirty="0"/>
              <a:t>* * * * * * * * * * * * * </a:t>
            </a:r>
            <a:r>
              <a:rPr lang="en-US" sz="3200" dirty="0" smtClean="0"/>
              <a:t>*</a:t>
            </a:r>
            <a:r>
              <a:rPr lang="en-US" sz="3200" dirty="0"/>
              <a:t> </a:t>
            </a:r>
            <a:r>
              <a:rPr lang="en-US" sz="3200" dirty="0" smtClean="0"/>
              <a:t>* * * * *</a:t>
            </a:r>
            <a:endParaRPr lang="en-US" sz="3200" dirty="0"/>
          </a:p>
        </p:txBody>
      </p:sp>
    </p:spTree>
    <p:extLst>
      <p:ext uri="{BB962C8B-B14F-4D97-AF65-F5344CB8AC3E}">
        <p14:creationId xmlns:p14="http://schemas.microsoft.com/office/powerpoint/2010/main" val="2924396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Converting to a Floating-Point Bit Pattern</a:t>
            </a:r>
            <a:endParaRPr lang="en-US" dirty="0"/>
          </a:p>
        </p:txBody>
      </p:sp>
      <p:sp>
        <p:nvSpPr>
          <p:cNvPr id="18" name="Content Placeholder 17"/>
          <p:cNvSpPr>
            <a:spLocks noGrp="1"/>
          </p:cNvSpPr>
          <p:nvPr>
            <p:ph idx="1"/>
          </p:nvPr>
        </p:nvSpPr>
        <p:spPr>
          <a:xfrm>
            <a:off x="596349" y="1630017"/>
            <a:ext cx="7792278" cy="4239077"/>
          </a:xfrm>
        </p:spPr>
        <p:txBody>
          <a:bodyPr>
            <a:normAutofit/>
          </a:bodyPr>
          <a:lstStyle/>
          <a:p>
            <a:r>
              <a:rPr lang="en-US" dirty="0" smtClean="0"/>
              <a:t>Conversion from decimal to IEEE floating-point is not too hard:</a:t>
            </a:r>
          </a:p>
          <a:p>
            <a:pPr marL="514350" indent="-514350">
              <a:buFont typeface="+mj-lt"/>
              <a:buAutoNum type="arabicPeriod"/>
            </a:pPr>
            <a:r>
              <a:rPr lang="en-US" dirty="0" smtClean="0"/>
              <a:t>Convert to binary.</a:t>
            </a:r>
          </a:p>
          <a:p>
            <a:pPr marL="514350" indent="-514350">
              <a:buFont typeface="+mj-lt"/>
              <a:buAutoNum type="arabicPeriod"/>
            </a:pPr>
            <a:r>
              <a:rPr lang="en-US" dirty="0" smtClean="0"/>
              <a:t>Change to scientific notation (in binary).</a:t>
            </a:r>
          </a:p>
          <a:p>
            <a:pPr marL="514350" indent="-514350">
              <a:buFont typeface="+mj-lt"/>
              <a:buAutoNum type="arabicPeriod"/>
            </a:pPr>
            <a:r>
              <a:rPr lang="en-US" dirty="0" smtClean="0"/>
              <a:t>Encode each of the three parts.</a:t>
            </a:r>
          </a:p>
          <a:p>
            <a:endParaRPr lang="en-US" b="1" baseline="-25000" dirty="0">
              <a:solidFill>
                <a:srgbClr val="00B050"/>
              </a:solidFill>
            </a:endParaRPr>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18</a:t>
            </a:fld>
            <a:endParaRPr lang="en-US" dirty="0"/>
          </a:p>
        </p:txBody>
      </p:sp>
    </p:spTree>
    <p:extLst>
      <p:ext uri="{BB962C8B-B14F-4D97-AF65-F5344CB8AC3E}">
        <p14:creationId xmlns:p14="http://schemas.microsoft.com/office/powerpoint/2010/main" val="1140421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a Polynomial to Convert a Fraction to Binary</a:t>
            </a:r>
            <a:endParaRPr lang="en-US" dirty="0"/>
          </a:p>
        </p:txBody>
      </p:sp>
      <p:sp>
        <p:nvSpPr>
          <p:cNvPr id="18" name="Content Placeholder 17"/>
          <p:cNvSpPr>
            <a:spLocks noGrp="1"/>
          </p:cNvSpPr>
          <p:nvPr>
            <p:ph idx="1"/>
          </p:nvPr>
        </p:nvSpPr>
        <p:spPr>
          <a:xfrm>
            <a:off x="596349" y="1630017"/>
            <a:ext cx="7792278" cy="4239077"/>
          </a:xfrm>
        </p:spPr>
        <p:txBody>
          <a:bodyPr>
            <a:normAutofit lnSpcReduction="10000"/>
          </a:bodyPr>
          <a:lstStyle/>
          <a:p>
            <a:r>
              <a:rPr lang="en-US" dirty="0" smtClean="0"/>
              <a:t>To convert a fraction </a:t>
            </a:r>
            <a:r>
              <a:rPr lang="en-US" b="1" dirty="0">
                <a:solidFill>
                  <a:srgbClr val="00B050"/>
                </a:solidFill>
              </a:rPr>
              <a:t>F </a:t>
            </a:r>
            <a:r>
              <a:rPr lang="en-US" dirty="0" smtClean="0"/>
              <a:t>to binary, remember that </a:t>
            </a:r>
            <a:r>
              <a:rPr lang="en-US" b="1" dirty="0" smtClean="0">
                <a:solidFill>
                  <a:srgbClr val="0070C0"/>
                </a:solidFill>
              </a:rPr>
              <a:t>a fraction also corresponds to a polynomial</a:t>
            </a:r>
            <a:r>
              <a:rPr lang="en-US" dirty="0" smtClean="0"/>
              <a:t>:</a:t>
            </a:r>
          </a:p>
          <a:p>
            <a:pPr algn="ctr"/>
            <a:r>
              <a:rPr lang="en-US" b="1" dirty="0" smtClean="0">
                <a:solidFill>
                  <a:srgbClr val="00B050"/>
                </a:solidFill>
              </a:rPr>
              <a:t>F = a</a:t>
            </a:r>
            <a:r>
              <a:rPr lang="en-US" b="1" baseline="-25000" dirty="0" smtClean="0">
                <a:solidFill>
                  <a:srgbClr val="00B050"/>
                </a:solidFill>
              </a:rPr>
              <a:t>-1</a:t>
            </a:r>
            <a:r>
              <a:rPr lang="en-US" b="1" dirty="0" smtClean="0">
                <a:solidFill>
                  <a:srgbClr val="00B050"/>
                </a:solidFill>
              </a:rPr>
              <a:t>2</a:t>
            </a:r>
            <a:r>
              <a:rPr lang="en-US" b="1" baseline="30000" dirty="0" smtClean="0">
                <a:solidFill>
                  <a:srgbClr val="00B050"/>
                </a:solidFill>
              </a:rPr>
              <a:t>-1</a:t>
            </a:r>
            <a:r>
              <a:rPr lang="en-US" b="1" dirty="0" smtClean="0">
                <a:solidFill>
                  <a:srgbClr val="00B050"/>
                </a:solidFill>
              </a:rPr>
              <a:t> </a:t>
            </a:r>
            <a:r>
              <a:rPr lang="en-US" b="1" dirty="0">
                <a:solidFill>
                  <a:srgbClr val="00B050"/>
                </a:solidFill>
              </a:rPr>
              <a:t>+ </a:t>
            </a:r>
            <a:r>
              <a:rPr lang="en-US" b="1" dirty="0" smtClean="0">
                <a:solidFill>
                  <a:srgbClr val="00B050"/>
                </a:solidFill>
              </a:rPr>
              <a:t>a</a:t>
            </a:r>
            <a:r>
              <a:rPr lang="en-US" b="1" baseline="-25000" dirty="0" smtClean="0">
                <a:solidFill>
                  <a:srgbClr val="00B050"/>
                </a:solidFill>
              </a:rPr>
              <a:t>-2</a:t>
            </a:r>
            <a:r>
              <a:rPr lang="en-US" b="1" dirty="0" smtClean="0">
                <a:solidFill>
                  <a:srgbClr val="00B050"/>
                </a:solidFill>
              </a:rPr>
              <a:t>2</a:t>
            </a:r>
            <a:r>
              <a:rPr lang="en-US" b="1" baseline="30000" dirty="0" smtClean="0">
                <a:solidFill>
                  <a:srgbClr val="00B050"/>
                </a:solidFill>
              </a:rPr>
              <a:t>-2</a:t>
            </a:r>
            <a:r>
              <a:rPr lang="en-US" b="1" dirty="0" smtClean="0">
                <a:solidFill>
                  <a:srgbClr val="00B050"/>
                </a:solidFill>
              </a:rPr>
              <a:t> </a:t>
            </a:r>
            <a:r>
              <a:rPr lang="en-US" b="1" dirty="0">
                <a:solidFill>
                  <a:srgbClr val="00B050"/>
                </a:solidFill>
              </a:rPr>
              <a:t>+ </a:t>
            </a:r>
            <a:r>
              <a:rPr lang="en-US" b="1" dirty="0" smtClean="0">
                <a:solidFill>
                  <a:srgbClr val="00B050"/>
                </a:solidFill>
              </a:rPr>
              <a:t>a</a:t>
            </a:r>
            <a:r>
              <a:rPr lang="en-US" b="1" baseline="-25000" dirty="0" smtClean="0">
                <a:solidFill>
                  <a:srgbClr val="00B050"/>
                </a:solidFill>
              </a:rPr>
              <a:t>-3</a:t>
            </a:r>
            <a:r>
              <a:rPr lang="en-US" b="1" dirty="0" smtClean="0">
                <a:solidFill>
                  <a:srgbClr val="00B050"/>
                </a:solidFill>
              </a:rPr>
              <a:t>2</a:t>
            </a:r>
            <a:r>
              <a:rPr lang="en-US" b="1" baseline="30000" dirty="0" smtClean="0">
                <a:solidFill>
                  <a:srgbClr val="00B050"/>
                </a:solidFill>
              </a:rPr>
              <a:t>-3</a:t>
            </a:r>
            <a:r>
              <a:rPr lang="en-US" b="1" dirty="0" smtClean="0">
                <a:solidFill>
                  <a:srgbClr val="00B050"/>
                </a:solidFill>
              </a:rPr>
              <a:t> </a:t>
            </a:r>
            <a:r>
              <a:rPr lang="en-US" b="1" dirty="0">
                <a:solidFill>
                  <a:srgbClr val="00B050"/>
                </a:solidFill>
              </a:rPr>
              <a:t>+ </a:t>
            </a:r>
            <a:r>
              <a:rPr lang="en-US" b="1" dirty="0" smtClean="0">
                <a:solidFill>
                  <a:srgbClr val="00B050"/>
                </a:solidFill>
              </a:rPr>
              <a:t>a</a:t>
            </a:r>
            <a:r>
              <a:rPr lang="en-US" b="1" baseline="-25000" dirty="0" smtClean="0">
                <a:solidFill>
                  <a:srgbClr val="00B050"/>
                </a:solidFill>
              </a:rPr>
              <a:t>-4</a:t>
            </a:r>
            <a:r>
              <a:rPr lang="en-US" b="1" dirty="0" smtClean="0">
                <a:solidFill>
                  <a:srgbClr val="00B050"/>
                </a:solidFill>
              </a:rPr>
              <a:t>2</a:t>
            </a:r>
            <a:r>
              <a:rPr lang="en-US" b="1" baseline="30000" dirty="0" smtClean="0">
                <a:solidFill>
                  <a:srgbClr val="00B050"/>
                </a:solidFill>
              </a:rPr>
              <a:t>-4</a:t>
            </a:r>
            <a:r>
              <a:rPr lang="en-US" b="1" dirty="0" smtClean="0">
                <a:solidFill>
                  <a:srgbClr val="00B050"/>
                </a:solidFill>
              </a:rPr>
              <a:t> </a:t>
            </a:r>
            <a:r>
              <a:rPr lang="en-US" b="1" dirty="0">
                <a:solidFill>
                  <a:srgbClr val="00B050"/>
                </a:solidFill>
              </a:rPr>
              <a:t>+ </a:t>
            </a:r>
            <a:r>
              <a:rPr lang="en-US" b="1" dirty="0" smtClean="0">
                <a:solidFill>
                  <a:srgbClr val="00B050"/>
                </a:solidFill>
              </a:rPr>
              <a:t>…</a:t>
            </a:r>
            <a:endParaRPr lang="en-US" dirty="0" smtClean="0"/>
          </a:p>
          <a:p>
            <a:r>
              <a:rPr lang="en-US" dirty="0" smtClean="0"/>
              <a:t>If we multiply both sides by 2</a:t>
            </a:r>
          </a:p>
          <a:p>
            <a:pPr lvl="1"/>
            <a:r>
              <a:rPr lang="en-US" dirty="0" smtClean="0"/>
              <a:t>the left side can only be ≥ 1</a:t>
            </a:r>
          </a:p>
          <a:p>
            <a:pPr lvl="1"/>
            <a:r>
              <a:rPr lang="en-US" dirty="0" smtClean="0"/>
              <a:t>if </a:t>
            </a:r>
            <a:r>
              <a:rPr lang="en-US" b="1" dirty="0" smtClean="0">
                <a:solidFill>
                  <a:srgbClr val="00B050"/>
                </a:solidFill>
              </a:rPr>
              <a:t>a</a:t>
            </a:r>
            <a:r>
              <a:rPr lang="en-US" b="1" baseline="-25000" dirty="0">
                <a:solidFill>
                  <a:srgbClr val="00B050"/>
                </a:solidFill>
              </a:rPr>
              <a:t>-1</a:t>
            </a:r>
            <a:r>
              <a:rPr lang="en-US" b="1" dirty="0" smtClean="0">
                <a:solidFill>
                  <a:srgbClr val="00B050"/>
                </a:solidFill>
              </a:rPr>
              <a:t> = 1</a:t>
            </a:r>
          </a:p>
          <a:p>
            <a:r>
              <a:rPr lang="en-US" dirty="0" smtClean="0"/>
              <a:t>We can then subtract </a:t>
            </a:r>
            <a:r>
              <a:rPr lang="en-US" b="1" dirty="0">
                <a:solidFill>
                  <a:srgbClr val="00B050"/>
                </a:solidFill>
              </a:rPr>
              <a:t>a</a:t>
            </a:r>
            <a:r>
              <a:rPr lang="en-US" b="1" baseline="-25000" dirty="0">
                <a:solidFill>
                  <a:srgbClr val="00B050"/>
                </a:solidFill>
              </a:rPr>
              <a:t>-1</a:t>
            </a:r>
            <a:r>
              <a:rPr lang="en-US" dirty="0" smtClean="0"/>
              <a:t> from both sides</a:t>
            </a:r>
          </a:p>
          <a:p>
            <a:r>
              <a:rPr lang="en-US" dirty="0"/>
              <a:t>a</a:t>
            </a:r>
            <a:r>
              <a:rPr lang="en-US" dirty="0" smtClean="0"/>
              <a:t>nd repeat to get </a:t>
            </a:r>
            <a:r>
              <a:rPr lang="en-US" b="1" dirty="0" smtClean="0">
                <a:solidFill>
                  <a:srgbClr val="00B050"/>
                </a:solidFill>
              </a:rPr>
              <a:t>a</a:t>
            </a:r>
            <a:r>
              <a:rPr lang="en-US" b="1" baseline="-25000" dirty="0" smtClean="0">
                <a:solidFill>
                  <a:srgbClr val="00B050"/>
                </a:solidFill>
              </a:rPr>
              <a:t>-2</a:t>
            </a:r>
            <a:r>
              <a:rPr lang="en-US" dirty="0" smtClean="0"/>
              <a:t>, </a:t>
            </a:r>
            <a:r>
              <a:rPr lang="en-US" b="1" dirty="0" smtClean="0">
                <a:solidFill>
                  <a:srgbClr val="00B050"/>
                </a:solidFill>
              </a:rPr>
              <a:t>a</a:t>
            </a:r>
            <a:r>
              <a:rPr lang="en-US" b="1" baseline="-25000" dirty="0" smtClean="0">
                <a:solidFill>
                  <a:srgbClr val="00B050"/>
                </a:solidFill>
              </a:rPr>
              <a:t>-3</a:t>
            </a:r>
            <a:r>
              <a:rPr lang="en-US" dirty="0" smtClean="0"/>
              <a:t>, </a:t>
            </a:r>
            <a:r>
              <a:rPr lang="en-US" b="1" dirty="0" smtClean="0">
                <a:solidFill>
                  <a:srgbClr val="00B050"/>
                </a:solidFill>
              </a:rPr>
              <a:t>a</a:t>
            </a:r>
            <a:r>
              <a:rPr lang="en-US" b="1" baseline="-25000" dirty="0" smtClean="0">
                <a:solidFill>
                  <a:srgbClr val="00B050"/>
                </a:solidFill>
              </a:rPr>
              <a:t>-4</a:t>
            </a:r>
            <a:r>
              <a:rPr lang="en-US" dirty="0" smtClean="0"/>
              <a:t>, and so forth.</a:t>
            </a:r>
            <a:endParaRPr lang="en-US" dirty="0"/>
          </a:p>
          <a:p>
            <a:endParaRPr lang="en-US" dirty="0"/>
          </a:p>
          <a:p>
            <a:endParaRPr lang="en-US" b="1" dirty="0" smtClean="0">
              <a:solidFill>
                <a:srgbClr val="00B05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19</a:t>
            </a:fld>
            <a:endParaRPr lang="en-US" dirty="0"/>
          </a:p>
        </p:txBody>
      </p:sp>
    </p:spTree>
    <p:extLst>
      <p:ext uri="{BB962C8B-B14F-4D97-AF65-F5344CB8AC3E}">
        <p14:creationId xmlns:p14="http://schemas.microsoft.com/office/powerpoint/2010/main" val="2653136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Binary, We Have A Binary Point</a:t>
            </a:r>
            <a:endParaRPr lang="en-US" dirty="0"/>
          </a:p>
        </p:txBody>
      </p:sp>
      <p:sp>
        <p:nvSpPr>
          <p:cNvPr id="18" name="Content Placeholder 17"/>
          <p:cNvSpPr>
            <a:spLocks noGrp="1"/>
          </p:cNvSpPr>
          <p:nvPr>
            <p:ph idx="1"/>
          </p:nvPr>
        </p:nvSpPr>
        <p:spPr/>
        <p:txBody>
          <a:bodyPr/>
          <a:lstStyle/>
          <a:p>
            <a:r>
              <a:rPr lang="en-US" dirty="0" smtClean="0"/>
              <a:t>Let’s talk about representations.</a:t>
            </a:r>
          </a:p>
          <a:p>
            <a:r>
              <a:rPr lang="en-US" dirty="0" smtClean="0"/>
              <a:t>In decimal, we have a </a:t>
            </a:r>
            <a:r>
              <a:rPr lang="en-US" b="1" dirty="0" smtClean="0">
                <a:solidFill>
                  <a:srgbClr val="00B050"/>
                </a:solidFill>
              </a:rPr>
              <a:t>decimal point</a:t>
            </a:r>
            <a:r>
              <a:rPr lang="en-US" dirty="0" smtClean="0"/>
              <a:t>.</a:t>
            </a:r>
          </a:p>
          <a:p>
            <a:endParaRPr lang="en-US" dirty="0" smtClean="0"/>
          </a:p>
          <a:p>
            <a:pPr algn="ctr"/>
            <a:r>
              <a:rPr lang="en-US" dirty="0" smtClean="0"/>
              <a:t>                          3</a:t>
            </a:r>
            <a:r>
              <a:rPr lang="en-US" b="1" dirty="0" smtClean="0">
                <a:solidFill>
                  <a:srgbClr val="00B050"/>
                </a:solidFill>
              </a:rPr>
              <a:t>.</a:t>
            </a:r>
            <a:r>
              <a:rPr lang="en-US" dirty="0" smtClean="0"/>
              <a:t>1415...</a:t>
            </a:r>
          </a:p>
          <a:p>
            <a:r>
              <a:rPr lang="en-US" dirty="0" smtClean="0"/>
              <a:t>In binary, we have a </a:t>
            </a:r>
            <a:r>
              <a:rPr lang="en-US" b="1" dirty="0" smtClean="0">
                <a:solidFill>
                  <a:srgbClr val="0070C0"/>
                </a:solidFill>
              </a:rPr>
              <a:t>binary point</a:t>
            </a:r>
            <a:r>
              <a:rPr lang="en-US" dirty="0" smtClean="0"/>
              <a:t>.</a:t>
            </a:r>
          </a:p>
          <a:p>
            <a:endParaRPr lang="en-US" dirty="0"/>
          </a:p>
          <a:p>
            <a:pPr algn="ctr"/>
            <a:r>
              <a:rPr lang="en-US" dirty="0" smtClean="0"/>
              <a:t>                             11</a:t>
            </a:r>
            <a:r>
              <a:rPr lang="en-US" b="1" dirty="0" smtClean="0">
                <a:solidFill>
                  <a:srgbClr val="0070C0"/>
                </a:solidFill>
              </a:rPr>
              <a:t>.</a:t>
            </a:r>
            <a:r>
              <a:rPr lang="en-US" dirty="0" smtClean="0"/>
              <a:t>001001…</a:t>
            </a:r>
            <a:endParaRPr lang="en-US" dirty="0"/>
          </a:p>
          <a:p>
            <a:pPr algn="ct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a:t>
            </a:fld>
            <a:endParaRPr lang="en-US" dirty="0"/>
          </a:p>
        </p:txBody>
      </p:sp>
      <p:cxnSp>
        <p:nvCxnSpPr>
          <p:cNvPr id="8" name="Straight Arrow Connector 7"/>
          <p:cNvCxnSpPr/>
          <p:nvPr/>
        </p:nvCxnSpPr>
        <p:spPr>
          <a:xfrm>
            <a:off x="5364231" y="2619375"/>
            <a:ext cx="0" cy="828675"/>
          </a:xfrm>
          <a:prstGeom prst="straightConnector1">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387423" y="4362036"/>
            <a:ext cx="0" cy="828675"/>
          </a:xfrm>
          <a:prstGeom prst="straightConnector1">
            <a:avLst/>
          </a:prstGeom>
          <a:ln w="38100">
            <a:solidFill>
              <a:srgbClr val="0070C0"/>
            </a:solidFill>
            <a:tailEnd type="triangle" w="med"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645426" y="2581897"/>
            <a:ext cx="1164101" cy="523220"/>
          </a:xfrm>
          <a:prstGeom prst="rect">
            <a:avLst/>
          </a:prstGeom>
          <a:noFill/>
        </p:spPr>
        <p:txBody>
          <a:bodyPr wrap="none" rtlCol="0">
            <a:spAutoFit/>
          </a:bodyPr>
          <a:lstStyle/>
          <a:p>
            <a:r>
              <a:rPr lang="en-US" sz="2800" dirty="0" smtClean="0">
                <a:latin typeface="Arial" panose="020B0604020202020204" pitchFamily="34" charset="0"/>
                <a:cs typeface="Arial" panose="020B0604020202020204" pitchFamily="34" charset="0"/>
              </a:rPr>
              <a:t>tenths</a:t>
            </a:r>
          </a:p>
        </p:txBody>
      </p:sp>
      <p:sp>
        <p:nvSpPr>
          <p:cNvPr id="14" name="TextBox 13"/>
          <p:cNvSpPr txBox="1"/>
          <p:nvPr/>
        </p:nvSpPr>
        <p:spPr>
          <a:xfrm>
            <a:off x="6097500" y="2924830"/>
            <a:ext cx="1986441" cy="523220"/>
          </a:xfrm>
          <a:prstGeom prst="rect">
            <a:avLst/>
          </a:prstGeom>
          <a:noFill/>
        </p:spPr>
        <p:txBody>
          <a:bodyPr wrap="none" rtlCol="0">
            <a:spAutoFit/>
          </a:bodyPr>
          <a:lstStyle/>
          <a:p>
            <a:r>
              <a:rPr lang="en-US" sz="2800" dirty="0" smtClean="0">
                <a:latin typeface="Arial" panose="020B0604020202020204" pitchFamily="34" charset="0"/>
                <a:cs typeface="Arial" panose="020B0604020202020204" pitchFamily="34" charset="0"/>
              </a:rPr>
              <a:t>hundredths</a:t>
            </a:r>
          </a:p>
        </p:txBody>
      </p:sp>
      <p:cxnSp>
        <p:nvCxnSpPr>
          <p:cNvPr id="13" name="Straight Connector 12"/>
          <p:cNvCxnSpPr/>
          <p:nvPr/>
        </p:nvCxnSpPr>
        <p:spPr>
          <a:xfrm flipV="1">
            <a:off x="5526157" y="3033712"/>
            <a:ext cx="238539" cy="3157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4" idx="1"/>
          </p:cNvCxnSpPr>
          <p:nvPr/>
        </p:nvCxnSpPr>
        <p:spPr>
          <a:xfrm flipV="1">
            <a:off x="5815192" y="3186440"/>
            <a:ext cx="282308" cy="19875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26157" y="4184633"/>
            <a:ext cx="1811650" cy="523220"/>
          </a:xfrm>
          <a:prstGeom prst="rect">
            <a:avLst/>
          </a:prstGeom>
          <a:noFill/>
        </p:spPr>
        <p:txBody>
          <a:bodyPr wrap="none" rtlCol="0">
            <a:spAutoFit/>
          </a:bodyPr>
          <a:lstStyle/>
          <a:p>
            <a:r>
              <a:rPr lang="en-US" sz="2800" dirty="0" smtClean="0">
                <a:latin typeface="Arial" panose="020B0604020202020204" pitchFamily="34" charset="0"/>
                <a:cs typeface="Arial" panose="020B0604020202020204" pitchFamily="34" charset="0"/>
              </a:rPr>
              <a:t>2</a:t>
            </a:r>
            <a:r>
              <a:rPr lang="en-US" sz="2800" baseline="30000" dirty="0" smtClean="0">
                <a:latin typeface="Arial" panose="020B0604020202020204" pitchFamily="34" charset="0"/>
                <a:cs typeface="Arial" panose="020B0604020202020204" pitchFamily="34" charset="0"/>
              </a:rPr>
              <a:t>-1</a:t>
            </a:r>
            <a:r>
              <a:rPr lang="en-US" sz="2800" dirty="0" smtClean="0">
                <a:latin typeface="Arial" panose="020B0604020202020204" pitchFamily="34" charset="0"/>
                <a:cs typeface="Arial" panose="020B0604020202020204" pitchFamily="34" charset="0"/>
              </a:rPr>
              <a:t>’s place</a:t>
            </a:r>
          </a:p>
        </p:txBody>
      </p:sp>
      <p:sp>
        <p:nvSpPr>
          <p:cNvPr id="20" name="TextBox 19"/>
          <p:cNvSpPr txBox="1"/>
          <p:nvPr/>
        </p:nvSpPr>
        <p:spPr>
          <a:xfrm>
            <a:off x="6061876" y="4587459"/>
            <a:ext cx="1811650" cy="523220"/>
          </a:xfrm>
          <a:prstGeom prst="rect">
            <a:avLst/>
          </a:prstGeom>
          <a:noFill/>
        </p:spPr>
        <p:txBody>
          <a:bodyPr wrap="none" rtlCol="0">
            <a:spAutoFit/>
          </a:bodyPr>
          <a:lstStyle/>
          <a:p>
            <a:r>
              <a:rPr lang="en-US" sz="2800" dirty="0" smtClean="0">
                <a:latin typeface="Arial" panose="020B0604020202020204" pitchFamily="34" charset="0"/>
                <a:cs typeface="Arial" panose="020B0604020202020204" pitchFamily="34" charset="0"/>
              </a:rPr>
              <a:t>2</a:t>
            </a:r>
            <a:r>
              <a:rPr lang="en-US" sz="2800" baseline="30000" dirty="0" smtClean="0">
                <a:latin typeface="Arial" panose="020B0604020202020204" pitchFamily="34" charset="0"/>
                <a:cs typeface="Arial" panose="020B0604020202020204" pitchFamily="34" charset="0"/>
              </a:rPr>
              <a:t>-2</a:t>
            </a:r>
            <a:r>
              <a:rPr lang="en-US" sz="2800" dirty="0" smtClean="0">
                <a:latin typeface="Arial" panose="020B0604020202020204" pitchFamily="34" charset="0"/>
                <a:cs typeface="Arial" panose="020B0604020202020204" pitchFamily="34" charset="0"/>
              </a:rPr>
              <a:t>’s place</a:t>
            </a:r>
          </a:p>
        </p:txBody>
      </p:sp>
      <p:cxnSp>
        <p:nvCxnSpPr>
          <p:cNvPr id="21" name="Straight Connector 20"/>
          <p:cNvCxnSpPr/>
          <p:nvPr/>
        </p:nvCxnSpPr>
        <p:spPr>
          <a:xfrm flipV="1">
            <a:off x="5568629" y="4619625"/>
            <a:ext cx="159706" cy="44196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815192" y="4886336"/>
            <a:ext cx="312226" cy="19048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061876" y="5345874"/>
            <a:ext cx="1811650" cy="523220"/>
          </a:xfrm>
          <a:prstGeom prst="rect">
            <a:avLst/>
          </a:prstGeom>
          <a:noFill/>
        </p:spPr>
        <p:txBody>
          <a:bodyPr wrap="none" rtlCol="0">
            <a:spAutoFit/>
          </a:bodyPr>
          <a:lstStyle/>
          <a:p>
            <a:r>
              <a:rPr lang="en-US" sz="2800" dirty="0" smtClean="0">
                <a:latin typeface="Arial" panose="020B0604020202020204" pitchFamily="34" charset="0"/>
                <a:cs typeface="Arial" panose="020B0604020202020204" pitchFamily="34" charset="0"/>
              </a:rPr>
              <a:t>2</a:t>
            </a:r>
            <a:r>
              <a:rPr lang="en-US" sz="2800" baseline="30000" dirty="0" smtClean="0">
                <a:latin typeface="Arial" panose="020B0604020202020204" pitchFamily="34" charset="0"/>
                <a:cs typeface="Arial" panose="020B0604020202020204" pitchFamily="34" charset="0"/>
              </a:rPr>
              <a:t>-3</a:t>
            </a:r>
            <a:r>
              <a:rPr lang="en-US" sz="2800" dirty="0" smtClean="0">
                <a:latin typeface="Arial" panose="020B0604020202020204" pitchFamily="34" charset="0"/>
                <a:cs typeface="Arial" panose="020B0604020202020204" pitchFamily="34" charset="0"/>
              </a:rPr>
              <a:t>’s place</a:t>
            </a:r>
          </a:p>
        </p:txBody>
      </p:sp>
      <p:cxnSp>
        <p:nvCxnSpPr>
          <p:cNvPr id="33" name="Straight Connector 32"/>
          <p:cNvCxnSpPr/>
          <p:nvPr/>
        </p:nvCxnSpPr>
        <p:spPr>
          <a:xfrm flipH="1" flipV="1">
            <a:off x="5956346" y="5401442"/>
            <a:ext cx="171072" cy="22402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03278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of Finding a Floating-Point Bit Pattern</a:t>
            </a:r>
            <a:endParaRPr lang="en-US" dirty="0"/>
          </a:p>
        </p:txBody>
      </p:sp>
      <p:sp>
        <p:nvSpPr>
          <p:cNvPr id="18" name="Content Placeholder 17"/>
          <p:cNvSpPr>
            <a:spLocks noGrp="1"/>
          </p:cNvSpPr>
          <p:nvPr>
            <p:ph idx="1"/>
          </p:nvPr>
        </p:nvSpPr>
        <p:spPr>
          <a:xfrm>
            <a:off x="596349" y="1630017"/>
            <a:ext cx="7792278" cy="4239077"/>
          </a:xfrm>
        </p:spPr>
        <p:txBody>
          <a:bodyPr>
            <a:normAutofit/>
          </a:bodyPr>
          <a:lstStyle/>
          <a:p>
            <a:r>
              <a:rPr lang="en-US" dirty="0" smtClean="0"/>
              <a:t>For example, let’s say that we want to find the bit pattern for </a:t>
            </a:r>
            <a:r>
              <a:rPr lang="en-US" b="1" dirty="0" smtClean="0">
                <a:solidFill>
                  <a:srgbClr val="00B050"/>
                </a:solidFill>
              </a:rPr>
              <a:t>5.046875</a:t>
            </a:r>
            <a:r>
              <a:rPr lang="en-US" dirty="0" smtClean="0"/>
              <a:t>.</a:t>
            </a:r>
          </a:p>
          <a:p>
            <a:r>
              <a:rPr lang="en-US" dirty="0" smtClean="0"/>
              <a:t>We first write </a:t>
            </a:r>
            <a:r>
              <a:rPr lang="en-US" b="1" dirty="0" smtClean="0">
                <a:solidFill>
                  <a:srgbClr val="00B050"/>
                </a:solidFill>
              </a:rPr>
              <a:t>5</a:t>
            </a:r>
            <a:r>
              <a:rPr lang="en-US" dirty="0" smtClean="0"/>
              <a:t> in binary: </a:t>
            </a:r>
            <a:r>
              <a:rPr lang="en-US" b="1" dirty="0" smtClean="0">
                <a:solidFill>
                  <a:srgbClr val="0070C0"/>
                </a:solidFill>
              </a:rPr>
              <a:t>101</a:t>
            </a:r>
            <a:r>
              <a:rPr lang="en-US" dirty="0" smtClean="0"/>
              <a:t>.</a:t>
            </a:r>
          </a:p>
          <a:p>
            <a:r>
              <a:rPr lang="en-US" dirty="0" smtClean="0"/>
              <a:t>Now we need to convert the fraction</a:t>
            </a:r>
          </a:p>
          <a:p>
            <a:pPr algn="ctr"/>
            <a:r>
              <a:rPr lang="en-US" b="1" dirty="0" smtClean="0">
                <a:solidFill>
                  <a:srgbClr val="00B050"/>
                </a:solidFill>
              </a:rPr>
              <a:t>F = 0.046875</a:t>
            </a:r>
            <a:r>
              <a:rPr lang="en-US" dirty="0" smtClean="0"/>
              <a:t>.</a:t>
            </a:r>
          </a:p>
          <a:p>
            <a:pPr>
              <a:tabLst>
                <a:tab pos="4229100" algn="l"/>
              </a:tabLst>
            </a:pPr>
            <a:r>
              <a:rPr lang="en-US" dirty="0" smtClean="0"/>
              <a:t>0.046875 </a:t>
            </a:r>
            <a:r>
              <a:rPr lang="en-US" dirty="0"/>
              <a:t>× 2 </a:t>
            </a:r>
            <a:r>
              <a:rPr lang="en-US" dirty="0" smtClean="0"/>
              <a:t>= 0.09375	(&lt; 1, so </a:t>
            </a:r>
            <a:r>
              <a:rPr lang="en-US" b="1" dirty="0" smtClean="0">
                <a:solidFill>
                  <a:srgbClr val="0070C0"/>
                </a:solidFill>
              </a:rPr>
              <a:t>a</a:t>
            </a:r>
            <a:r>
              <a:rPr lang="en-US" b="1" baseline="-25000" dirty="0" smtClean="0">
                <a:solidFill>
                  <a:srgbClr val="0070C0"/>
                </a:solidFill>
              </a:rPr>
              <a:t>-1</a:t>
            </a:r>
            <a:r>
              <a:rPr lang="en-US" b="1" dirty="0" smtClean="0">
                <a:solidFill>
                  <a:srgbClr val="0070C0"/>
                </a:solidFill>
              </a:rPr>
              <a:t> = 0</a:t>
            </a:r>
            <a:r>
              <a:rPr lang="en-US" dirty="0" smtClean="0"/>
              <a:t>)</a:t>
            </a:r>
          </a:p>
          <a:p>
            <a:pPr>
              <a:tabLst>
                <a:tab pos="4229100" algn="l"/>
              </a:tabLst>
            </a:pPr>
            <a:r>
              <a:rPr lang="en-US" dirty="0" smtClean="0"/>
              <a:t>0.09375 – 0 = 0.09375</a:t>
            </a:r>
          </a:p>
          <a:p>
            <a:pPr marL="0" indent="0">
              <a:buNone/>
            </a:pPr>
            <a:endParaRPr lang="en-US" b="1" dirty="0" smtClean="0">
              <a:solidFill>
                <a:srgbClr val="00B05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20</a:t>
            </a:fld>
            <a:endParaRPr lang="en-US" dirty="0"/>
          </a:p>
        </p:txBody>
      </p:sp>
    </p:spTree>
    <p:extLst>
      <p:ext uri="{BB962C8B-B14F-4D97-AF65-F5344CB8AC3E}">
        <p14:creationId xmlns:p14="http://schemas.microsoft.com/office/powerpoint/2010/main" val="287257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wipe(left)">
                                      <p:cBhvr>
                                        <p:cTn id="7" dur="500"/>
                                        <p:tgtEl>
                                          <p:spTgt spid="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xEl>
                                              <p:pRg st="2" end="2"/>
                                            </p:txEl>
                                          </p:spTgt>
                                        </p:tgtEl>
                                        <p:attrNameLst>
                                          <p:attrName>style.visibility</p:attrName>
                                        </p:attrNameLst>
                                      </p:cBhvr>
                                      <p:to>
                                        <p:strVal val="visible"/>
                                      </p:to>
                                    </p:set>
                                    <p:animEffect transition="in" filter="wipe(left)">
                                      <p:cBhvr>
                                        <p:cTn id="12" dur="500"/>
                                        <p:tgtEl>
                                          <p:spTgt spid="18">
                                            <p:txEl>
                                              <p:pRg st="2" end="2"/>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8">
                                            <p:txEl>
                                              <p:pRg st="3" end="3"/>
                                            </p:txEl>
                                          </p:spTgt>
                                        </p:tgtEl>
                                        <p:attrNameLst>
                                          <p:attrName>style.visibility</p:attrName>
                                        </p:attrNameLst>
                                      </p:cBhvr>
                                      <p:to>
                                        <p:strVal val="visible"/>
                                      </p:to>
                                    </p:set>
                                    <p:animEffect transition="in" filter="wipe(left)">
                                      <p:cBhvr>
                                        <p:cTn id="16" dur="500"/>
                                        <p:tgtEl>
                                          <p:spTgt spid="1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
                                            <p:txEl>
                                              <p:pRg st="4" end="4"/>
                                            </p:txEl>
                                          </p:spTgt>
                                        </p:tgtEl>
                                        <p:attrNameLst>
                                          <p:attrName>style.visibility</p:attrName>
                                        </p:attrNameLst>
                                      </p:cBhvr>
                                      <p:to>
                                        <p:strVal val="visible"/>
                                      </p:to>
                                    </p:set>
                                    <p:animEffect transition="in" filter="wipe(left)">
                                      <p:cBhvr>
                                        <p:cTn id="21" dur="500"/>
                                        <p:tgtEl>
                                          <p:spTgt spid="1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
                                            <p:txEl>
                                              <p:pRg st="5" end="5"/>
                                            </p:txEl>
                                          </p:spTgt>
                                        </p:tgtEl>
                                        <p:attrNameLst>
                                          <p:attrName>style.visibility</p:attrName>
                                        </p:attrNameLst>
                                      </p:cBhvr>
                                      <p:to>
                                        <p:strVal val="visible"/>
                                      </p:to>
                                    </p:set>
                                    <p:animEffect transition="in" filter="wipe(left)">
                                      <p:cBhvr>
                                        <p:cTn id="26"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of Finding a Floating-Point Bit Pattern</a:t>
            </a:r>
            <a:endParaRPr lang="en-US" dirty="0"/>
          </a:p>
        </p:txBody>
      </p:sp>
      <p:sp>
        <p:nvSpPr>
          <p:cNvPr id="18" name="Content Placeholder 17"/>
          <p:cNvSpPr>
            <a:spLocks noGrp="1"/>
          </p:cNvSpPr>
          <p:nvPr>
            <p:ph idx="1"/>
          </p:nvPr>
        </p:nvSpPr>
        <p:spPr>
          <a:xfrm>
            <a:off x="596349" y="1630017"/>
            <a:ext cx="7792278" cy="4239077"/>
          </a:xfrm>
        </p:spPr>
        <p:txBody>
          <a:bodyPr>
            <a:normAutofit/>
          </a:bodyPr>
          <a:lstStyle/>
          <a:p>
            <a:pPr>
              <a:tabLst>
                <a:tab pos="4229100" algn="l"/>
              </a:tabLst>
            </a:pPr>
            <a:r>
              <a:rPr lang="en-US" dirty="0" smtClean="0"/>
              <a:t>Start with 0.09375.</a:t>
            </a:r>
          </a:p>
          <a:p>
            <a:pPr>
              <a:tabLst>
                <a:tab pos="4229100" algn="l"/>
              </a:tabLst>
            </a:pPr>
            <a:r>
              <a:rPr lang="en-US" dirty="0" smtClean="0"/>
              <a:t>0.09375 × 2 = 0.1875	(&lt; </a:t>
            </a:r>
            <a:r>
              <a:rPr lang="en-US" dirty="0"/>
              <a:t>1, </a:t>
            </a:r>
            <a:r>
              <a:rPr lang="en-US" dirty="0" smtClean="0"/>
              <a:t>so </a:t>
            </a:r>
            <a:r>
              <a:rPr lang="en-US" b="1" dirty="0" smtClean="0">
                <a:solidFill>
                  <a:srgbClr val="0070C0"/>
                </a:solidFill>
              </a:rPr>
              <a:t>a</a:t>
            </a:r>
            <a:r>
              <a:rPr lang="en-US" b="1" baseline="-25000" dirty="0" smtClean="0">
                <a:solidFill>
                  <a:srgbClr val="0070C0"/>
                </a:solidFill>
              </a:rPr>
              <a:t>-2</a:t>
            </a:r>
            <a:r>
              <a:rPr lang="en-US" b="1" dirty="0" smtClean="0">
                <a:solidFill>
                  <a:srgbClr val="0070C0"/>
                </a:solidFill>
              </a:rPr>
              <a:t> </a:t>
            </a:r>
            <a:r>
              <a:rPr lang="en-US" b="1" dirty="0">
                <a:solidFill>
                  <a:srgbClr val="0070C0"/>
                </a:solidFill>
              </a:rPr>
              <a:t>= </a:t>
            </a:r>
            <a:r>
              <a:rPr lang="en-US" b="1" dirty="0" smtClean="0">
                <a:solidFill>
                  <a:srgbClr val="0070C0"/>
                </a:solidFill>
              </a:rPr>
              <a:t>0</a:t>
            </a:r>
            <a:r>
              <a:rPr lang="en-US" dirty="0" smtClean="0"/>
              <a:t>)</a:t>
            </a:r>
            <a:endParaRPr lang="en-US" dirty="0"/>
          </a:p>
          <a:p>
            <a:pPr>
              <a:tabLst>
                <a:tab pos="4229100" algn="l"/>
              </a:tabLst>
            </a:pPr>
            <a:r>
              <a:rPr lang="en-US" dirty="0" smtClean="0"/>
              <a:t>0.1875 – 0 = 0.1875</a:t>
            </a:r>
          </a:p>
          <a:p>
            <a:pPr>
              <a:tabLst>
                <a:tab pos="4229100" algn="l"/>
              </a:tabLst>
            </a:pPr>
            <a:r>
              <a:rPr lang="en-US" dirty="0" smtClean="0"/>
              <a:t>0.1875 </a:t>
            </a:r>
            <a:r>
              <a:rPr lang="en-US" dirty="0"/>
              <a:t>× 2 = </a:t>
            </a:r>
            <a:r>
              <a:rPr lang="en-US" dirty="0" smtClean="0"/>
              <a:t>0.375	(&lt; </a:t>
            </a:r>
            <a:r>
              <a:rPr lang="en-US" dirty="0"/>
              <a:t>1, </a:t>
            </a:r>
            <a:r>
              <a:rPr lang="en-US" dirty="0" smtClean="0"/>
              <a:t>so </a:t>
            </a:r>
            <a:r>
              <a:rPr lang="en-US" b="1" dirty="0" smtClean="0">
                <a:solidFill>
                  <a:srgbClr val="0070C0"/>
                </a:solidFill>
              </a:rPr>
              <a:t>a</a:t>
            </a:r>
            <a:r>
              <a:rPr lang="en-US" b="1" baseline="-25000" dirty="0" smtClean="0">
                <a:solidFill>
                  <a:srgbClr val="0070C0"/>
                </a:solidFill>
              </a:rPr>
              <a:t>-3</a:t>
            </a:r>
            <a:r>
              <a:rPr lang="en-US" b="1" dirty="0" smtClean="0">
                <a:solidFill>
                  <a:srgbClr val="0070C0"/>
                </a:solidFill>
              </a:rPr>
              <a:t> </a:t>
            </a:r>
            <a:r>
              <a:rPr lang="en-US" b="1" dirty="0">
                <a:solidFill>
                  <a:srgbClr val="0070C0"/>
                </a:solidFill>
              </a:rPr>
              <a:t>= 0</a:t>
            </a:r>
            <a:r>
              <a:rPr lang="en-US" dirty="0" smtClean="0"/>
              <a:t>)</a:t>
            </a:r>
          </a:p>
          <a:p>
            <a:pPr>
              <a:tabLst>
                <a:tab pos="4229100" algn="l"/>
              </a:tabLst>
            </a:pPr>
            <a:r>
              <a:rPr lang="en-US" dirty="0"/>
              <a:t>0.375 – 0 = 0.375</a:t>
            </a:r>
          </a:p>
          <a:p>
            <a:pPr>
              <a:tabLst>
                <a:tab pos="4229100" algn="l"/>
              </a:tabLst>
            </a:pPr>
            <a:r>
              <a:rPr lang="en-US" dirty="0"/>
              <a:t>0.375 × 2 = 0.75	(&lt; 1, so </a:t>
            </a:r>
            <a:r>
              <a:rPr lang="en-US" b="1" dirty="0">
                <a:solidFill>
                  <a:srgbClr val="0070C0"/>
                </a:solidFill>
              </a:rPr>
              <a:t>a</a:t>
            </a:r>
            <a:r>
              <a:rPr lang="en-US" b="1" baseline="-25000" dirty="0">
                <a:solidFill>
                  <a:srgbClr val="0070C0"/>
                </a:solidFill>
              </a:rPr>
              <a:t>-4</a:t>
            </a:r>
            <a:r>
              <a:rPr lang="en-US" b="1" dirty="0">
                <a:solidFill>
                  <a:srgbClr val="0070C0"/>
                </a:solidFill>
              </a:rPr>
              <a:t> = 0</a:t>
            </a:r>
            <a:r>
              <a:rPr lang="en-US" dirty="0"/>
              <a:t>)</a:t>
            </a:r>
          </a:p>
          <a:p>
            <a:pPr>
              <a:tabLst>
                <a:tab pos="4229100" algn="l"/>
              </a:tabLst>
            </a:pPr>
            <a:r>
              <a:rPr lang="en-US" dirty="0" smtClean="0"/>
              <a:t>0.75 </a:t>
            </a:r>
            <a:r>
              <a:rPr lang="en-US" dirty="0"/>
              <a:t>– 0 = </a:t>
            </a:r>
            <a:r>
              <a:rPr lang="en-US" dirty="0" smtClean="0"/>
              <a:t>0.75</a:t>
            </a:r>
            <a:endParaRPr lang="en-US" dirty="0"/>
          </a:p>
          <a:p>
            <a:pPr>
              <a:tabLst>
                <a:tab pos="4229100" algn="l"/>
              </a:tabLst>
            </a:pPr>
            <a:endParaRPr lang="en-US" dirty="0" smtClean="0"/>
          </a:p>
          <a:p>
            <a:pPr>
              <a:tabLst>
                <a:tab pos="4229100" algn="l"/>
              </a:tabLst>
            </a:pPr>
            <a:endParaRPr lang="en-US" dirty="0"/>
          </a:p>
          <a:p>
            <a:endParaRPr lang="en-US" b="1" dirty="0" smtClean="0">
              <a:solidFill>
                <a:srgbClr val="00B05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21</a:t>
            </a:fld>
            <a:endParaRPr lang="en-US" dirty="0"/>
          </a:p>
        </p:txBody>
      </p:sp>
    </p:spTree>
    <p:extLst>
      <p:ext uri="{BB962C8B-B14F-4D97-AF65-F5344CB8AC3E}">
        <p14:creationId xmlns:p14="http://schemas.microsoft.com/office/powerpoint/2010/main" val="283631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wipe(left)">
                                      <p:cBhvr>
                                        <p:cTn id="7" dur="500"/>
                                        <p:tgtEl>
                                          <p:spTgt spid="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xEl>
                                              <p:pRg st="2" end="2"/>
                                            </p:txEl>
                                          </p:spTgt>
                                        </p:tgtEl>
                                        <p:attrNameLst>
                                          <p:attrName>style.visibility</p:attrName>
                                        </p:attrNameLst>
                                      </p:cBhvr>
                                      <p:to>
                                        <p:strVal val="visible"/>
                                      </p:to>
                                    </p:set>
                                    <p:animEffect transition="in" filter="wipe(left)">
                                      <p:cBhvr>
                                        <p:cTn id="12" dur="500"/>
                                        <p:tgtEl>
                                          <p:spTgt spid="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xEl>
                                              <p:pRg st="3" end="3"/>
                                            </p:txEl>
                                          </p:spTgt>
                                        </p:tgtEl>
                                        <p:attrNameLst>
                                          <p:attrName>style.visibility</p:attrName>
                                        </p:attrNameLst>
                                      </p:cBhvr>
                                      <p:to>
                                        <p:strVal val="visible"/>
                                      </p:to>
                                    </p:set>
                                    <p:animEffect transition="in" filter="wipe(left)">
                                      <p:cBhvr>
                                        <p:cTn id="17" dur="500"/>
                                        <p:tgtEl>
                                          <p:spTgt spid="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xEl>
                                              <p:pRg st="4" end="4"/>
                                            </p:txEl>
                                          </p:spTgt>
                                        </p:tgtEl>
                                        <p:attrNameLst>
                                          <p:attrName>style.visibility</p:attrName>
                                        </p:attrNameLst>
                                      </p:cBhvr>
                                      <p:to>
                                        <p:strVal val="visible"/>
                                      </p:to>
                                    </p:set>
                                    <p:animEffect transition="in" filter="wipe(left)">
                                      <p:cBhvr>
                                        <p:cTn id="22" dur="500"/>
                                        <p:tgtEl>
                                          <p:spTgt spid="1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animEffect transition="in" filter="wipe(left)">
                                      <p:cBhvr>
                                        <p:cTn id="27" dur="500"/>
                                        <p:tgtEl>
                                          <p:spTgt spid="1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xEl>
                                              <p:pRg st="6" end="6"/>
                                            </p:txEl>
                                          </p:spTgt>
                                        </p:tgtEl>
                                        <p:attrNameLst>
                                          <p:attrName>style.visibility</p:attrName>
                                        </p:attrNameLst>
                                      </p:cBhvr>
                                      <p:to>
                                        <p:strVal val="visible"/>
                                      </p:to>
                                    </p:set>
                                    <p:animEffect transition="in" filter="wipe(left)">
                                      <p:cBhvr>
                                        <p:cTn id="32" dur="500"/>
                                        <p:tgtEl>
                                          <p:spTgt spid="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of Finding a Floating-Point Bit Pattern</a:t>
            </a:r>
            <a:endParaRPr lang="en-US" dirty="0"/>
          </a:p>
        </p:txBody>
      </p:sp>
      <p:sp>
        <p:nvSpPr>
          <p:cNvPr id="18" name="Content Placeholder 17"/>
          <p:cNvSpPr>
            <a:spLocks noGrp="1"/>
          </p:cNvSpPr>
          <p:nvPr>
            <p:ph idx="1"/>
          </p:nvPr>
        </p:nvSpPr>
        <p:spPr>
          <a:xfrm>
            <a:off x="596349" y="1630017"/>
            <a:ext cx="7792278" cy="4239077"/>
          </a:xfrm>
        </p:spPr>
        <p:txBody>
          <a:bodyPr>
            <a:normAutofit/>
          </a:bodyPr>
          <a:lstStyle/>
          <a:p>
            <a:pPr>
              <a:tabLst>
                <a:tab pos="4229100" algn="l"/>
              </a:tabLst>
            </a:pPr>
            <a:r>
              <a:rPr lang="en-US" dirty="0" smtClean="0"/>
              <a:t>Start with 0.75.</a:t>
            </a:r>
          </a:p>
          <a:p>
            <a:pPr>
              <a:tabLst>
                <a:tab pos="4229100" algn="l"/>
              </a:tabLst>
            </a:pPr>
            <a:r>
              <a:rPr lang="en-US" dirty="0" smtClean="0"/>
              <a:t>0.75 </a:t>
            </a:r>
            <a:r>
              <a:rPr lang="en-US" dirty="0"/>
              <a:t>× 2 = 1</a:t>
            </a:r>
            <a:r>
              <a:rPr lang="en-US" dirty="0" smtClean="0"/>
              <a:t>.5</a:t>
            </a:r>
            <a:r>
              <a:rPr lang="en-US" dirty="0"/>
              <a:t>	</a:t>
            </a:r>
            <a:r>
              <a:rPr lang="en-US" dirty="0" smtClean="0"/>
              <a:t>(so </a:t>
            </a:r>
            <a:r>
              <a:rPr lang="en-US" b="1" dirty="0" smtClean="0">
                <a:solidFill>
                  <a:srgbClr val="0070C0"/>
                </a:solidFill>
              </a:rPr>
              <a:t>a</a:t>
            </a:r>
            <a:r>
              <a:rPr lang="en-US" b="1" baseline="-25000" dirty="0" smtClean="0">
                <a:solidFill>
                  <a:srgbClr val="0070C0"/>
                </a:solidFill>
              </a:rPr>
              <a:t>-5</a:t>
            </a:r>
            <a:r>
              <a:rPr lang="en-US" b="1" dirty="0" smtClean="0">
                <a:solidFill>
                  <a:srgbClr val="0070C0"/>
                </a:solidFill>
              </a:rPr>
              <a:t> </a:t>
            </a:r>
            <a:r>
              <a:rPr lang="en-US" b="1" dirty="0">
                <a:solidFill>
                  <a:srgbClr val="0070C0"/>
                </a:solidFill>
              </a:rPr>
              <a:t>= </a:t>
            </a:r>
            <a:r>
              <a:rPr lang="en-US" b="1" dirty="0" smtClean="0">
                <a:solidFill>
                  <a:srgbClr val="0070C0"/>
                </a:solidFill>
              </a:rPr>
              <a:t>1</a:t>
            </a:r>
            <a:r>
              <a:rPr lang="en-US" dirty="0" smtClean="0"/>
              <a:t>)</a:t>
            </a:r>
            <a:endParaRPr lang="en-US" dirty="0"/>
          </a:p>
          <a:p>
            <a:pPr>
              <a:tabLst>
                <a:tab pos="4229100" algn="l"/>
              </a:tabLst>
            </a:pPr>
            <a:r>
              <a:rPr lang="en-US" dirty="0" smtClean="0"/>
              <a:t>1.5 – 1 = 0.5</a:t>
            </a:r>
          </a:p>
          <a:p>
            <a:pPr>
              <a:tabLst>
                <a:tab pos="4229100" algn="l"/>
              </a:tabLst>
            </a:pPr>
            <a:r>
              <a:rPr lang="en-US" dirty="0" smtClean="0"/>
              <a:t>0.5 </a:t>
            </a:r>
            <a:r>
              <a:rPr lang="en-US" dirty="0"/>
              <a:t>× 2 = </a:t>
            </a:r>
            <a:r>
              <a:rPr lang="en-US" dirty="0" smtClean="0"/>
              <a:t>1</a:t>
            </a:r>
            <a:r>
              <a:rPr lang="en-US" dirty="0"/>
              <a:t>	(so </a:t>
            </a:r>
            <a:r>
              <a:rPr lang="en-US" b="1" dirty="0" smtClean="0">
                <a:solidFill>
                  <a:srgbClr val="0070C0"/>
                </a:solidFill>
              </a:rPr>
              <a:t>a</a:t>
            </a:r>
            <a:r>
              <a:rPr lang="en-US" b="1" baseline="-25000" dirty="0" smtClean="0">
                <a:solidFill>
                  <a:srgbClr val="0070C0"/>
                </a:solidFill>
              </a:rPr>
              <a:t>-6</a:t>
            </a:r>
            <a:r>
              <a:rPr lang="en-US" b="1" dirty="0" smtClean="0">
                <a:solidFill>
                  <a:srgbClr val="0070C0"/>
                </a:solidFill>
              </a:rPr>
              <a:t> </a:t>
            </a:r>
            <a:r>
              <a:rPr lang="en-US" b="1" dirty="0">
                <a:solidFill>
                  <a:srgbClr val="0070C0"/>
                </a:solidFill>
              </a:rPr>
              <a:t>= 1</a:t>
            </a:r>
            <a:r>
              <a:rPr lang="en-US" dirty="0"/>
              <a:t>)</a:t>
            </a:r>
          </a:p>
          <a:p>
            <a:pPr>
              <a:tabLst>
                <a:tab pos="4229100" algn="l"/>
              </a:tabLst>
            </a:pPr>
            <a:r>
              <a:rPr lang="en-US" dirty="0" smtClean="0"/>
              <a:t>1 – 1 = 0	(done)</a:t>
            </a:r>
            <a:endParaRPr lang="en-US" dirty="0"/>
          </a:p>
          <a:p>
            <a:pPr>
              <a:tabLst>
                <a:tab pos="4229100" algn="l"/>
              </a:tabLst>
            </a:pPr>
            <a:r>
              <a:rPr lang="en-US" dirty="0" smtClean="0"/>
              <a:t>Putting the bits together, we find</a:t>
            </a:r>
          </a:p>
          <a:p>
            <a:pPr algn="ctr">
              <a:tabLst>
                <a:tab pos="4229100" algn="l"/>
              </a:tabLst>
            </a:pPr>
            <a:r>
              <a:rPr lang="en-US" b="1" dirty="0">
                <a:solidFill>
                  <a:srgbClr val="0070C0"/>
                </a:solidFill>
              </a:rPr>
              <a:t>F = </a:t>
            </a:r>
            <a:r>
              <a:rPr lang="en-US" b="1" dirty="0" smtClean="0">
                <a:solidFill>
                  <a:srgbClr val="0070C0"/>
                </a:solidFill>
              </a:rPr>
              <a:t>0.046875</a:t>
            </a:r>
            <a:r>
              <a:rPr lang="en-US" b="1" baseline="-25000" dirty="0" smtClean="0">
                <a:solidFill>
                  <a:srgbClr val="0070C0"/>
                </a:solidFill>
              </a:rPr>
              <a:t>10</a:t>
            </a:r>
            <a:r>
              <a:rPr lang="en-US" b="1" dirty="0" smtClean="0">
                <a:solidFill>
                  <a:srgbClr val="0070C0"/>
                </a:solidFill>
              </a:rPr>
              <a:t> = 0.000011</a:t>
            </a:r>
            <a:r>
              <a:rPr lang="en-US" b="1" baseline="-25000" dirty="0" smtClean="0">
                <a:solidFill>
                  <a:srgbClr val="0070C0"/>
                </a:solidFill>
              </a:rPr>
              <a:t>2</a:t>
            </a:r>
            <a:endParaRPr lang="en-US" b="1" baseline="-25000" dirty="0">
              <a:solidFill>
                <a:srgbClr val="0070C0"/>
              </a:solidFill>
            </a:endParaRPr>
          </a:p>
          <a:p>
            <a:pPr>
              <a:tabLst>
                <a:tab pos="4229100" algn="l"/>
              </a:tabLst>
            </a:pPr>
            <a:endParaRPr lang="en-US" b="1" dirty="0" smtClean="0">
              <a:solidFill>
                <a:srgbClr val="00B05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22</a:t>
            </a:fld>
            <a:endParaRPr lang="en-US" dirty="0"/>
          </a:p>
        </p:txBody>
      </p:sp>
    </p:spTree>
    <p:extLst>
      <p:ext uri="{BB962C8B-B14F-4D97-AF65-F5344CB8AC3E}">
        <p14:creationId xmlns:p14="http://schemas.microsoft.com/office/powerpoint/2010/main" val="98779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wipe(left)">
                                      <p:cBhvr>
                                        <p:cTn id="7" dur="500"/>
                                        <p:tgtEl>
                                          <p:spTgt spid="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xEl>
                                              <p:pRg st="2" end="2"/>
                                            </p:txEl>
                                          </p:spTgt>
                                        </p:tgtEl>
                                        <p:attrNameLst>
                                          <p:attrName>style.visibility</p:attrName>
                                        </p:attrNameLst>
                                      </p:cBhvr>
                                      <p:to>
                                        <p:strVal val="visible"/>
                                      </p:to>
                                    </p:set>
                                    <p:animEffect transition="in" filter="wipe(left)">
                                      <p:cBhvr>
                                        <p:cTn id="12" dur="500"/>
                                        <p:tgtEl>
                                          <p:spTgt spid="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xEl>
                                              <p:pRg st="3" end="3"/>
                                            </p:txEl>
                                          </p:spTgt>
                                        </p:tgtEl>
                                        <p:attrNameLst>
                                          <p:attrName>style.visibility</p:attrName>
                                        </p:attrNameLst>
                                      </p:cBhvr>
                                      <p:to>
                                        <p:strVal val="visible"/>
                                      </p:to>
                                    </p:set>
                                    <p:animEffect transition="in" filter="wipe(left)">
                                      <p:cBhvr>
                                        <p:cTn id="17" dur="500"/>
                                        <p:tgtEl>
                                          <p:spTgt spid="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xEl>
                                              <p:pRg st="4" end="4"/>
                                            </p:txEl>
                                          </p:spTgt>
                                        </p:tgtEl>
                                        <p:attrNameLst>
                                          <p:attrName>style.visibility</p:attrName>
                                        </p:attrNameLst>
                                      </p:cBhvr>
                                      <p:to>
                                        <p:strVal val="visible"/>
                                      </p:to>
                                    </p:set>
                                    <p:animEffect transition="in" filter="wipe(left)">
                                      <p:cBhvr>
                                        <p:cTn id="22" dur="500"/>
                                        <p:tgtEl>
                                          <p:spTgt spid="1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animEffect transition="in" filter="wipe(left)">
                                      <p:cBhvr>
                                        <p:cTn id="27" dur="500"/>
                                        <p:tgtEl>
                                          <p:spTgt spid="18">
                                            <p:txEl>
                                              <p:pRg st="5" end="5"/>
                                            </p:txEl>
                                          </p:spTgt>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8">
                                            <p:txEl>
                                              <p:pRg st="6" end="6"/>
                                            </p:txEl>
                                          </p:spTgt>
                                        </p:tgtEl>
                                        <p:attrNameLst>
                                          <p:attrName>style.visibility</p:attrName>
                                        </p:attrNameLst>
                                      </p:cBhvr>
                                      <p:to>
                                        <p:strVal val="visible"/>
                                      </p:to>
                                    </p:set>
                                    <p:animEffect transition="in" filter="wipe(left)">
                                      <p:cBhvr>
                                        <p:cTn id="31" dur="500"/>
                                        <p:tgtEl>
                                          <p:spTgt spid="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of Finding a Floating-Point Bit Pattern</a:t>
            </a:r>
            <a:endParaRPr lang="en-US" dirty="0"/>
          </a:p>
        </p:txBody>
      </p:sp>
      <p:sp>
        <p:nvSpPr>
          <p:cNvPr id="18" name="Content Placeholder 17"/>
          <p:cNvSpPr>
            <a:spLocks noGrp="1"/>
          </p:cNvSpPr>
          <p:nvPr>
            <p:ph idx="1"/>
          </p:nvPr>
        </p:nvSpPr>
        <p:spPr>
          <a:xfrm>
            <a:off x="596349" y="1630017"/>
            <a:ext cx="7792278" cy="4239077"/>
          </a:xfrm>
        </p:spPr>
        <p:txBody>
          <a:bodyPr>
            <a:normAutofit lnSpcReduction="10000"/>
          </a:bodyPr>
          <a:lstStyle/>
          <a:p>
            <a:pPr>
              <a:tabLst>
                <a:tab pos="4229100" algn="l"/>
              </a:tabLst>
            </a:pPr>
            <a:r>
              <a:rPr lang="en-US" dirty="0" smtClean="0"/>
              <a:t>Now we have converted to binary:</a:t>
            </a:r>
          </a:p>
          <a:p>
            <a:pPr algn="ctr">
              <a:tabLst>
                <a:tab pos="4229100" algn="l"/>
              </a:tabLst>
            </a:pPr>
            <a:r>
              <a:rPr lang="en-US" b="1" dirty="0" smtClean="0">
                <a:solidFill>
                  <a:srgbClr val="0070C0"/>
                </a:solidFill>
              </a:rPr>
              <a:t>5.046875</a:t>
            </a:r>
            <a:r>
              <a:rPr lang="en-US" b="1" baseline="-25000" dirty="0" smtClean="0">
                <a:solidFill>
                  <a:srgbClr val="0070C0"/>
                </a:solidFill>
              </a:rPr>
              <a:t>10</a:t>
            </a:r>
            <a:r>
              <a:rPr lang="en-US" b="1" dirty="0" smtClean="0">
                <a:solidFill>
                  <a:srgbClr val="0070C0"/>
                </a:solidFill>
              </a:rPr>
              <a:t> </a:t>
            </a:r>
            <a:r>
              <a:rPr lang="en-US" b="1" dirty="0">
                <a:solidFill>
                  <a:srgbClr val="0070C0"/>
                </a:solidFill>
              </a:rPr>
              <a:t>= </a:t>
            </a:r>
            <a:r>
              <a:rPr lang="en-US" b="1" dirty="0" smtClean="0">
                <a:solidFill>
                  <a:srgbClr val="0070C0"/>
                </a:solidFill>
              </a:rPr>
              <a:t>101.000011</a:t>
            </a:r>
            <a:r>
              <a:rPr lang="en-US" b="1" baseline="-25000" dirty="0" smtClean="0">
                <a:solidFill>
                  <a:srgbClr val="0070C0"/>
                </a:solidFill>
              </a:rPr>
              <a:t>2 </a:t>
            </a:r>
            <a:endParaRPr lang="en-US" dirty="0" smtClean="0"/>
          </a:p>
          <a:p>
            <a:pPr>
              <a:tabLst>
                <a:tab pos="4229100" algn="l"/>
              </a:tabLst>
            </a:pPr>
            <a:r>
              <a:rPr lang="en-US" dirty="0" smtClean="0"/>
              <a:t>In binary scientific notation, we have</a:t>
            </a:r>
          </a:p>
          <a:p>
            <a:pPr algn="ctr">
              <a:tabLst>
                <a:tab pos="4229100" algn="l"/>
              </a:tabLst>
            </a:pPr>
            <a:r>
              <a:rPr lang="en-US" b="1" dirty="0" smtClean="0">
                <a:solidFill>
                  <a:srgbClr val="0070C0"/>
                </a:solidFill>
              </a:rPr>
              <a:t>+ 1.01000011</a:t>
            </a:r>
            <a:r>
              <a:rPr lang="en-US" b="1" dirty="0">
                <a:solidFill>
                  <a:srgbClr val="0070C0"/>
                </a:solidFill>
              </a:rPr>
              <a:t> × </a:t>
            </a:r>
            <a:r>
              <a:rPr lang="en-US" b="1" dirty="0" smtClean="0">
                <a:solidFill>
                  <a:srgbClr val="0070C0"/>
                </a:solidFill>
              </a:rPr>
              <a:t>2</a:t>
            </a:r>
            <a:r>
              <a:rPr lang="en-US" b="1" baseline="30000" dirty="0" smtClean="0">
                <a:solidFill>
                  <a:srgbClr val="0070C0"/>
                </a:solidFill>
              </a:rPr>
              <a:t>2</a:t>
            </a:r>
          </a:p>
          <a:p>
            <a:pPr>
              <a:tabLst>
                <a:tab pos="4229100" algn="l"/>
              </a:tabLst>
            </a:pPr>
            <a:r>
              <a:rPr lang="en-US" dirty="0" smtClean="0"/>
              <a:t>And, in single-precision floating point,</a:t>
            </a:r>
            <a:endParaRPr lang="en-US" b="1" baseline="30000" dirty="0" smtClean="0">
              <a:solidFill>
                <a:srgbClr val="0070C0"/>
              </a:solidFill>
            </a:endParaRPr>
          </a:p>
          <a:p>
            <a:pPr lvl="1">
              <a:tabLst>
                <a:tab pos="4229100" algn="l"/>
              </a:tabLst>
            </a:pPr>
            <a:r>
              <a:rPr lang="en-US" dirty="0" smtClean="0"/>
              <a:t>the sign bit is </a:t>
            </a:r>
            <a:r>
              <a:rPr lang="en-US" b="1" dirty="0" smtClean="0">
                <a:solidFill>
                  <a:srgbClr val="0070C0"/>
                </a:solidFill>
              </a:rPr>
              <a:t>0</a:t>
            </a:r>
            <a:r>
              <a:rPr lang="en-US" dirty="0"/>
              <a:t>,</a:t>
            </a:r>
            <a:endParaRPr lang="en-US" dirty="0" smtClean="0"/>
          </a:p>
          <a:p>
            <a:pPr lvl="1">
              <a:tabLst>
                <a:tab pos="4229100" algn="l"/>
              </a:tabLst>
            </a:pPr>
            <a:r>
              <a:rPr lang="en-US" dirty="0" smtClean="0"/>
              <a:t>the exponent is 2+127 = 129 = </a:t>
            </a:r>
            <a:r>
              <a:rPr lang="en-US" b="1" dirty="0" smtClean="0">
                <a:solidFill>
                  <a:srgbClr val="0070C0"/>
                </a:solidFill>
              </a:rPr>
              <a:t>10000001</a:t>
            </a:r>
            <a:r>
              <a:rPr lang="en-US" dirty="0" smtClean="0"/>
              <a:t>,</a:t>
            </a:r>
          </a:p>
          <a:p>
            <a:pPr lvl="1">
              <a:tabLst>
                <a:tab pos="4229100" algn="l"/>
              </a:tabLst>
            </a:pPr>
            <a:r>
              <a:rPr lang="en-US" dirty="0"/>
              <a:t>a</a:t>
            </a:r>
            <a:r>
              <a:rPr lang="en-US" dirty="0" smtClean="0"/>
              <a:t>nd the mantissa is </a:t>
            </a:r>
            <a:r>
              <a:rPr lang="en-US" b="1" dirty="0" smtClean="0">
                <a:solidFill>
                  <a:srgbClr val="0070C0"/>
                </a:solidFill>
              </a:rPr>
              <a:t>01000011…</a:t>
            </a:r>
            <a:r>
              <a:rPr lang="en-US" dirty="0" smtClean="0"/>
              <a:t/>
            </a:r>
            <a:br>
              <a:rPr lang="en-US" dirty="0" smtClean="0"/>
            </a:br>
            <a:r>
              <a:rPr lang="en-US" dirty="0" smtClean="0"/>
              <a:t>(no leading 1, and 15 more 0s afterward).</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23</a:t>
            </a:fld>
            <a:endParaRPr lang="en-US" dirty="0"/>
          </a:p>
        </p:txBody>
      </p:sp>
    </p:spTree>
    <p:extLst>
      <p:ext uri="{BB962C8B-B14F-4D97-AF65-F5344CB8AC3E}">
        <p14:creationId xmlns:p14="http://schemas.microsoft.com/office/powerpoint/2010/main" val="9544984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Tricky Questions about Floating-Point</a:t>
            </a:r>
            <a:endParaRPr lang="en-US" dirty="0"/>
          </a:p>
        </p:txBody>
      </p:sp>
      <p:sp>
        <p:nvSpPr>
          <p:cNvPr id="18" name="Content Placeholder 17"/>
          <p:cNvSpPr>
            <a:spLocks noGrp="1"/>
          </p:cNvSpPr>
          <p:nvPr>
            <p:ph idx="1"/>
          </p:nvPr>
        </p:nvSpPr>
        <p:spPr>
          <a:xfrm>
            <a:off x="596349" y="1630017"/>
            <a:ext cx="7792278" cy="4239077"/>
          </a:xfrm>
        </p:spPr>
        <p:txBody>
          <a:bodyPr>
            <a:normAutofit lnSpcReduction="10000"/>
          </a:bodyPr>
          <a:lstStyle/>
          <a:p>
            <a:pPr>
              <a:tabLst>
                <a:tab pos="4229100" algn="l"/>
              </a:tabLst>
            </a:pPr>
            <a:r>
              <a:rPr lang="en-US" dirty="0" smtClean="0"/>
              <a:t>A question for you: </a:t>
            </a:r>
          </a:p>
          <a:p>
            <a:pPr>
              <a:tabLst>
                <a:tab pos="4229100" algn="l"/>
              </a:tabLst>
            </a:pPr>
            <a:r>
              <a:rPr lang="en-US" b="1" dirty="0">
                <a:solidFill>
                  <a:srgbClr val="0070C0"/>
                </a:solidFill>
              </a:rPr>
              <a:t>What is </a:t>
            </a:r>
            <a:r>
              <a:rPr lang="en-US" b="1" dirty="0" smtClean="0">
                <a:solidFill>
                  <a:srgbClr val="0070C0"/>
                </a:solidFill>
              </a:rPr>
              <a:t>2</a:t>
            </a:r>
            <a:r>
              <a:rPr lang="en-US" b="1" baseline="30000" dirty="0" smtClean="0">
                <a:solidFill>
                  <a:srgbClr val="0070C0"/>
                </a:solidFill>
              </a:rPr>
              <a:t>-30</a:t>
            </a:r>
            <a:r>
              <a:rPr lang="en-US" b="1" dirty="0" smtClean="0">
                <a:solidFill>
                  <a:srgbClr val="0070C0"/>
                </a:solidFill>
              </a:rPr>
              <a:t> </a:t>
            </a:r>
            <a:r>
              <a:rPr lang="en-US" b="1" dirty="0">
                <a:solidFill>
                  <a:srgbClr val="0070C0"/>
                </a:solidFill>
              </a:rPr>
              <a:t>+ </a:t>
            </a:r>
            <a:r>
              <a:rPr lang="en-US" b="1" dirty="0" smtClean="0">
                <a:solidFill>
                  <a:srgbClr val="0070C0"/>
                </a:solidFill>
              </a:rPr>
              <a:t>(1 </a:t>
            </a:r>
            <a:r>
              <a:rPr lang="en-US" b="1" dirty="0">
                <a:solidFill>
                  <a:srgbClr val="0070C0"/>
                </a:solidFill>
              </a:rPr>
              <a:t>– </a:t>
            </a:r>
            <a:r>
              <a:rPr lang="en-US" b="1" dirty="0" smtClean="0">
                <a:solidFill>
                  <a:srgbClr val="0070C0"/>
                </a:solidFill>
              </a:rPr>
              <a:t>1)?</a:t>
            </a:r>
            <a:endParaRPr lang="en-US" b="1" dirty="0">
              <a:solidFill>
                <a:srgbClr val="0070C0"/>
              </a:solidFill>
            </a:endParaRPr>
          </a:p>
          <a:p>
            <a:pPr>
              <a:tabLst>
                <a:tab pos="4229100" algn="l"/>
              </a:tabLst>
            </a:pPr>
            <a:r>
              <a:rPr lang="en-US" dirty="0" smtClean="0"/>
              <a:t>Quite tricky, I know.  But yes, it’s </a:t>
            </a:r>
            <a:r>
              <a:rPr lang="en-US" b="1" dirty="0">
                <a:solidFill>
                  <a:srgbClr val="0070C0"/>
                </a:solidFill>
              </a:rPr>
              <a:t>2</a:t>
            </a:r>
            <a:r>
              <a:rPr lang="en-US" b="1" baseline="30000" dirty="0">
                <a:solidFill>
                  <a:srgbClr val="0070C0"/>
                </a:solidFill>
              </a:rPr>
              <a:t>-30</a:t>
            </a:r>
            <a:r>
              <a:rPr lang="en-US" dirty="0" smtClean="0"/>
              <a:t>.</a:t>
            </a:r>
          </a:p>
          <a:p>
            <a:pPr>
              <a:tabLst>
                <a:tab pos="4229100" algn="l"/>
              </a:tabLst>
            </a:pPr>
            <a:endParaRPr lang="en-US" dirty="0"/>
          </a:p>
          <a:p>
            <a:pPr>
              <a:tabLst>
                <a:tab pos="4229100" algn="l"/>
              </a:tabLst>
            </a:pPr>
            <a:r>
              <a:rPr lang="en-US" dirty="0" smtClean="0"/>
              <a:t>Another question for you:</a:t>
            </a:r>
          </a:p>
          <a:p>
            <a:pPr>
              <a:tabLst>
                <a:tab pos="4229100" algn="l"/>
              </a:tabLst>
            </a:pPr>
            <a:r>
              <a:rPr lang="en-US" b="1" dirty="0" smtClean="0">
                <a:solidFill>
                  <a:srgbClr val="0070C0"/>
                </a:solidFill>
              </a:rPr>
              <a:t>What </a:t>
            </a:r>
            <a:r>
              <a:rPr lang="en-US" b="1" dirty="0">
                <a:solidFill>
                  <a:srgbClr val="0070C0"/>
                </a:solidFill>
              </a:rPr>
              <a:t>is </a:t>
            </a:r>
            <a:r>
              <a:rPr lang="en-US" b="1" dirty="0" smtClean="0">
                <a:solidFill>
                  <a:srgbClr val="0070C0"/>
                </a:solidFill>
              </a:rPr>
              <a:t>(</a:t>
            </a:r>
            <a:r>
              <a:rPr lang="en-US" b="1" dirty="0">
                <a:solidFill>
                  <a:srgbClr val="0070C0"/>
                </a:solidFill>
              </a:rPr>
              <a:t>2</a:t>
            </a:r>
            <a:r>
              <a:rPr lang="en-US" b="1" baseline="30000" dirty="0">
                <a:solidFill>
                  <a:srgbClr val="0070C0"/>
                </a:solidFill>
              </a:rPr>
              <a:t>-30</a:t>
            </a:r>
            <a:r>
              <a:rPr lang="en-US" b="1" dirty="0" smtClean="0">
                <a:solidFill>
                  <a:srgbClr val="0070C0"/>
                </a:solidFill>
              </a:rPr>
              <a:t> + 1) – 1?</a:t>
            </a:r>
          </a:p>
          <a:p>
            <a:pPr>
              <a:tabLst>
                <a:tab pos="4229100" algn="l"/>
              </a:tabLst>
            </a:pPr>
            <a:r>
              <a:rPr lang="en-US" dirty="0" smtClean="0"/>
              <a:t>That’s right.  It’s </a:t>
            </a:r>
            <a:r>
              <a:rPr lang="en-US" b="1" dirty="0" smtClean="0">
                <a:solidFill>
                  <a:srgbClr val="0070C0"/>
                </a:solidFill>
              </a:rPr>
              <a:t>0</a:t>
            </a:r>
            <a:r>
              <a:rPr lang="en-US" dirty="0" smtClean="0"/>
              <a:t>. </a:t>
            </a:r>
          </a:p>
          <a:p>
            <a:pPr>
              <a:tabLst>
                <a:tab pos="4229100" algn="l"/>
              </a:tabLst>
            </a:pPr>
            <a:r>
              <a:rPr lang="en-US" dirty="0" smtClean="0"/>
              <a:t>At least it is with floating-point.</a:t>
            </a:r>
          </a:p>
          <a:p>
            <a:pPr>
              <a:tabLst>
                <a:tab pos="4229100" algn="l"/>
              </a:tabLst>
            </a:pPr>
            <a:endParaRPr lang="en-US" b="1" dirty="0">
              <a:solidFill>
                <a:srgbClr val="0070C0"/>
              </a:solidFill>
            </a:endParaRPr>
          </a:p>
          <a:p>
            <a:pPr>
              <a:tabLst>
                <a:tab pos="4229100" algn="l"/>
              </a:tabLst>
            </a:pP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24</a:t>
            </a:fld>
            <a:endParaRPr lang="en-US" dirty="0"/>
          </a:p>
        </p:txBody>
      </p:sp>
    </p:spTree>
    <p:extLst>
      <p:ext uri="{BB962C8B-B14F-4D97-AF65-F5344CB8AC3E}">
        <p14:creationId xmlns:p14="http://schemas.microsoft.com/office/powerpoint/2010/main" val="423809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animEffect transition="in" filter="wipe(left)">
                                      <p:cBhvr>
                                        <p:cTn id="7" dur="500"/>
                                        <p:tgtEl>
                                          <p:spTgt spid="1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xEl>
                                              <p:pRg st="4" end="4"/>
                                            </p:txEl>
                                          </p:spTgt>
                                        </p:tgtEl>
                                        <p:attrNameLst>
                                          <p:attrName>style.visibility</p:attrName>
                                        </p:attrNameLst>
                                      </p:cBhvr>
                                      <p:to>
                                        <p:strVal val="visible"/>
                                      </p:to>
                                    </p:set>
                                    <p:animEffect transition="in" filter="wipe(left)">
                                      <p:cBhvr>
                                        <p:cTn id="12" dur="500"/>
                                        <p:tgtEl>
                                          <p:spTgt spid="18">
                                            <p:txEl>
                                              <p:pRg st="4" end="4"/>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
                                            <p:txEl>
                                              <p:pRg st="5" end="5"/>
                                            </p:txEl>
                                          </p:spTgt>
                                        </p:tgtEl>
                                        <p:attrNameLst>
                                          <p:attrName>style.visibility</p:attrName>
                                        </p:attrNameLst>
                                      </p:cBhvr>
                                      <p:to>
                                        <p:strVal val="visible"/>
                                      </p:to>
                                    </p:set>
                                    <p:animEffect transition="in" filter="wipe(left)">
                                      <p:cBhvr>
                                        <p:cTn id="15" dur="500"/>
                                        <p:tgtEl>
                                          <p:spTgt spid="18">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
                                            <p:txEl>
                                              <p:pRg st="6" end="6"/>
                                            </p:txEl>
                                          </p:spTgt>
                                        </p:tgtEl>
                                        <p:attrNameLst>
                                          <p:attrName>style.visibility</p:attrName>
                                        </p:attrNameLst>
                                      </p:cBhvr>
                                      <p:to>
                                        <p:strVal val="visible"/>
                                      </p:to>
                                    </p:set>
                                    <p:animEffect transition="in" filter="wipe(left)">
                                      <p:cBhvr>
                                        <p:cTn id="20" dur="500"/>
                                        <p:tgtEl>
                                          <p:spTgt spid="18">
                                            <p:txEl>
                                              <p:pRg st="6" end="6"/>
                                            </p:txEl>
                                          </p:spTgt>
                                        </p:tgtEl>
                                      </p:cBhvr>
                                    </p:animEffect>
                                  </p:childTnLst>
                                </p:cTn>
                              </p:par>
                            </p:childTnLst>
                          </p:cTn>
                        </p:par>
                        <p:par>
                          <p:cTn id="21" fill="hold">
                            <p:stCondLst>
                              <p:cond delay="500"/>
                            </p:stCondLst>
                            <p:childTnLst>
                              <p:par>
                                <p:cTn id="22" presetID="10" presetClass="entr" presetSubtype="0" fill="hold" grpId="0" nodeType="afterEffect">
                                  <p:stCondLst>
                                    <p:cond delay="1000"/>
                                  </p:stCondLst>
                                  <p:childTnLst>
                                    <p:set>
                                      <p:cBhvr>
                                        <p:cTn id="23" dur="1" fill="hold">
                                          <p:stCondLst>
                                            <p:cond delay="0"/>
                                          </p:stCondLst>
                                        </p:cTn>
                                        <p:tgtEl>
                                          <p:spTgt spid="18">
                                            <p:txEl>
                                              <p:pRg st="7" end="7"/>
                                            </p:txEl>
                                          </p:spTgt>
                                        </p:tgtEl>
                                        <p:attrNameLst>
                                          <p:attrName>style.visibility</p:attrName>
                                        </p:attrNameLst>
                                      </p:cBhvr>
                                      <p:to>
                                        <p:strVal val="visible"/>
                                      </p:to>
                                    </p:set>
                                    <p:animEffect transition="in" filter="fade">
                                      <p:cBhvr>
                                        <p:cTn id="24" dur="20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Floating-Point is Not Associative</a:t>
            </a:r>
            <a:endParaRPr lang="en-US" dirty="0"/>
          </a:p>
        </p:txBody>
      </p:sp>
      <p:sp>
        <p:nvSpPr>
          <p:cNvPr id="18" name="Content Placeholder 17"/>
          <p:cNvSpPr>
            <a:spLocks noGrp="1"/>
          </p:cNvSpPr>
          <p:nvPr>
            <p:ph idx="1"/>
          </p:nvPr>
        </p:nvSpPr>
        <p:spPr>
          <a:xfrm>
            <a:off x="596349" y="1630017"/>
            <a:ext cx="7792278" cy="4239077"/>
          </a:xfrm>
        </p:spPr>
        <p:txBody>
          <a:bodyPr>
            <a:normAutofit fontScale="92500" lnSpcReduction="10000"/>
          </a:bodyPr>
          <a:lstStyle/>
          <a:p>
            <a:pPr>
              <a:tabLst>
                <a:tab pos="4229100" algn="l"/>
              </a:tabLst>
            </a:pPr>
            <a:r>
              <a:rPr lang="en-US" dirty="0" smtClean="0"/>
              <a:t>Why?</a:t>
            </a:r>
          </a:p>
          <a:p>
            <a:pPr>
              <a:tabLst>
                <a:tab pos="4229100" algn="l"/>
              </a:tabLst>
            </a:pPr>
            <a:r>
              <a:rPr lang="en-US" dirty="0" smtClean="0"/>
              <a:t>Our first sum was </a:t>
            </a:r>
            <a:r>
              <a:rPr lang="en-US" b="1" dirty="0" smtClean="0">
                <a:solidFill>
                  <a:srgbClr val="00B050"/>
                </a:solidFill>
              </a:rPr>
              <a:t>(2</a:t>
            </a:r>
            <a:r>
              <a:rPr lang="en-US" b="1" baseline="30000" dirty="0" smtClean="0">
                <a:solidFill>
                  <a:srgbClr val="00B050"/>
                </a:solidFill>
              </a:rPr>
              <a:t>-30</a:t>
            </a:r>
            <a:r>
              <a:rPr lang="en-US" b="1" dirty="0" smtClean="0">
                <a:solidFill>
                  <a:srgbClr val="00B050"/>
                </a:solidFill>
              </a:rPr>
              <a:t> </a:t>
            </a:r>
            <a:r>
              <a:rPr lang="en-US" b="1" dirty="0">
                <a:solidFill>
                  <a:srgbClr val="00B050"/>
                </a:solidFill>
              </a:rPr>
              <a:t>+ 1</a:t>
            </a:r>
            <a:r>
              <a:rPr lang="en-US" b="1" dirty="0" smtClean="0">
                <a:solidFill>
                  <a:srgbClr val="00B050"/>
                </a:solidFill>
              </a:rPr>
              <a:t>)</a:t>
            </a:r>
            <a:r>
              <a:rPr lang="en-US" dirty="0" smtClean="0"/>
              <a:t>.</a:t>
            </a:r>
          </a:p>
          <a:p>
            <a:pPr>
              <a:tabLst>
                <a:tab pos="4229100" algn="l"/>
              </a:tabLst>
            </a:pPr>
            <a:r>
              <a:rPr lang="en-US" dirty="0"/>
              <a:t>To hold the integer 1, the </a:t>
            </a:r>
            <a:r>
              <a:rPr lang="en-US" dirty="0" smtClean="0"/>
              <a:t>bit pattern’s </a:t>
            </a:r>
            <a:br>
              <a:rPr lang="en-US" dirty="0" smtClean="0"/>
            </a:br>
            <a:r>
              <a:rPr lang="en-US" dirty="0" smtClean="0"/>
              <a:t>exponent must </a:t>
            </a:r>
            <a:r>
              <a:rPr lang="en-US" dirty="0"/>
              <a:t>be </a:t>
            </a:r>
            <a:r>
              <a:rPr lang="en-US" b="1" dirty="0">
                <a:solidFill>
                  <a:srgbClr val="00B050"/>
                </a:solidFill>
              </a:rPr>
              <a:t>2</a:t>
            </a:r>
            <a:r>
              <a:rPr lang="en-US" b="1" baseline="30000" dirty="0">
                <a:solidFill>
                  <a:srgbClr val="00B050"/>
                </a:solidFill>
              </a:rPr>
              <a:t>0</a:t>
            </a:r>
            <a:r>
              <a:rPr lang="en-US" dirty="0" smtClean="0"/>
              <a:t>.</a:t>
            </a:r>
            <a:endParaRPr lang="en-US" dirty="0"/>
          </a:p>
          <a:p>
            <a:pPr>
              <a:tabLst>
                <a:tab pos="4229100" algn="l"/>
              </a:tabLst>
            </a:pPr>
            <a:r>
              <a:rPr lang="en-US" dirty="0" smtClean="0"/>
              <a:t>But, the mantissa for single-precision floating point has only </a:t>
            </a:r>
            <a:r>
              <a:rPr lang="en-US" b="1" dirty="0" smtClean="0">
                <a:solidFill>
                  <a:srgbClr val="00B050"/>
                </a:solidFill>
              </a:rPr>
              <a:t>23 bits</a:t>
            </a:r>
            <a:r>
              <a:rPr lang="en-US" dirty="0" smtClean="0"/>
              <a:t>.</a:t>
            </a:r>
          </a:p>
          <a:p>
            <a:pPr>
              <a:tabLst>
                <a:tab pos="4229100" algn="l"/>
              </a:tabLst>
            </a:pPr>
            <a:r>
              <a:rPr lang="en-US" dirty="0" smtClean="0"/>
              <a:t>And thus represents powers down to </a:t>
            </a:r>
            <a:r>
              <a:rPr lang="en-US" b="1" dirty="0" smtClean="0">
                <a:solidFill>
                  <a:srgbClr val="00B050"/>
                </a:solidFill>
              </a:rPr>
              <a:t>2</a:t>
            </a:r>
            <a:r>
              <a:rPr lang="en-US" b="1" baseline="30000" dirty="0" smtClean="0">
                <a:solidFill>
                  <a:srgbClr val="00B050"/>
                </a:solidFill>
              </a:rPr>
              <a:t>-23</a:t>
            </a:r>
            <a:r>
              <a:rPr lang="en-US" dirty="0" smtClean="0"/>
              <a:t>.</a:t>
            </a:r>
          </a:p>
          <a:p>
            <a:pPr>
              <a:tabLst>
                <a:tab pos="4229100" algn="l"/>
              </a:tabLst>
            </a:pPr>
            <a:r>
              <a:rPr lang="en-US" dirty="0" smtClean="0"/>
              <a:t>The </a:t>
            </a:r>
            <a:r>
              <a:rPr lang="en-US" b="1" dirty="0">
                <a:solidFill>
                  <a:srgbClr val="00B050"/>
                </a:solidFill>
              </a:rPr>
              <a:t>2</a:t>
            </a:r>
            <a:r>
              <a:rPr lang="en-US" b="1" baseline="30000" dirty="0">
                <a:solidFill>
                  <a:srgbClr val="00B050"/>
                </a:solidFill>
              </a:rPr>
              <a:t>-30</a:t>
            </a:r>
            <a:r>
              <a:rPr lang="en-US" dirty="0" smtClean="0"/>
              <a:t> term is lost, giving </a:t>
            </a:r>
            <a:r>
              <a:rPr lang="en-US" b="1" dirty="0" smtClean="0">
                <a:solidFill>
                  <a:srgbClr val="0070C0"/>
                </a:solidFill>
              </a:rPr>
              <a:t>(2</a:t>
            </a:r>
            <a:r>
              <a:rPr lang="en-US" b="1" baseline="30000" dirty="0" smtClean="0">
                <a:solidFill>
                  <a:srgbClr val="0070C0"/>
                </a:solidFill>
              </a:rPr>
              <a:t>-30</a:t>
            </a:r>
            <a:r>
              <a:rPr lang="en-US" b="1" dirty="0" smtClean="0">
                <a:solidFill>
                  <a:srgbClr val="0070C0"/>
                </a:solidFill>
              </a:rPr>
              <a:t> </a:t>
            </a:r>
            <a:r>
              <a:rPr lang="en-US" b="1" dirty="0">
                <a:solidFill>
                  <a:srgbClr val="0070C0"/>
                </a:solidFill>
              </a:rPr>
              <a:t>+ 1</a:t>
            </a:r>
            <a:r>
              <a:rPr lang="en-US" b="1" dirty="0" smtClean="0">
                <a:solidFill>
                  <a:srgbClr val="0070C0"/>
                </a:solidFill>
              </a:rPr>
              <a:t>) = 1</a:t>
            </a:r>
            <a:r>
              <a:rPr lang="en-US" dirty="0" smtClean="0"/>
              <a:t>.</a:t>
            </a:r>
          </a:p>
          <a:p>
            <a:pPr algn="ctr">
              <a:tabLst>
                <a:tab pos="4229100" algn="l"/>
              </a:tabLst>
            </a:pPr>
            <a:r>
              <a:rPr lang="en-US" b="1" dirty="0" smtClean="0">
                <a:solidFill>
                  <a:srgbClr val="0070C0"/>
                </a:solidFill>
              </a:rPr>
              <a:t>So 2</a:t>
            </a:r>
            <a:r>
              <a:rPr lang="en-US" b="1" baseline="30000" dirty="0" smtClean="0">
                <a:solidFill>
                  <a:srgbClr val="0070C0"/>
                </a:solidFill>
              </a:rPr>
              <a:t>-30</a:t>
            </a:r>
            <a:r>
              <a:rPr lang="en-US" b="1" dirty="0" smtClean="0">
                <a:solidFill>
                  <a:srgbClr val="0070C0"/>
                </a:solidFill>
              </a:rPr>
              <a:t> </a:t>
            </a:r>
            <a:r>
              <a:rPr lang="en-US" b="1" dirty="0">
                <a:solidFill>
                  <a:srgbClr val="0070C0"/>
                </a:solidFill>
              </a:rPr>
              <a:t>+ (1 – 1</a:t>
            </a:r>
            <a:r>
              <a:rPr lang="en-US" b="1" dirty="0" smtClean="0">
                <a:solidFill>
                  <a:srgbClr val="0070C0"/>
                </a:solidFill>
              </a:rPr>
              <a:t>)</a:t>
            </a:r>
            <a:r>
              <a:rPr lang="en-US" b="1" dirty="0">
                <a:solidFill>
                  <a:srgbClr val="0070C0"/>
                </a:solidFill>
              </a:rPr>
              <a:t> </a:t>
            </a:r>
            <a:r>
              <a:rPr lang="en-US" b="1" dirty="0" smtClean="0">
                <a:solidFill>
                  <a:srgbClr val="0070C0"/>
                </a:solidFill>
              </a:rPr>
              <a:t>≠ (</a:t>
            </a:r>
            <a:r>
              <a:rPr lang="en-US" b="1" dirty="0">
                <a:solidFill>
                  <a:srgbClr val="0070C0"/>
                </a:solidFill>
              </a:rPr>
              <a:t>2</a:t>
            </a:r>
            <a:r>
              <a:rPr lang="en-US" b="1" baseline="30000" dirty="0">
                <a:solidFill>
                  <a:srgbClr val="0070C0"/>
                </a:solidFill>
              </a:rPr>
              <a:t>-30</a:t>
            </a:r>
            <a:r>
              <a:rPr lang="en-US" b="1" dirty="0">
                <a:solidFill>
                  <a:srgbClr val="0070C0"/>
                </a:solidFill>
              </a:rPr>
              <a:t> + 1) – </a:t>
            </a:r>
            <a:r>
              <a:rPr lang="en-US" b="1" dirty="0" smtClean="0">
                <a:solidFill>
                  <a:srgbClr val="0070C0"/>
                </a:solidFill>
              </a:rPr>
              <a:t>1</a:t>
            </a:r>
            <a:r>
              <a:rPr lang="en-US" dirty="0" smtClean="0"/>
              <a:t>.</a:t>
            </a:r>
          </a:p>
          <a:p>
            <a:pPr>
              <a:tabLst>
                <a:tab pos="4229100" algn="l"/>
              </a:tabLst>
            </a:pPr>
            <a:endParaRPr lang="en-US" b="1" dirty="0">
              <a:solidFill>
                <a:srgbClr val="0070C0"/>
              </a:solidFill>
            </a:endParaRPr>
          </a:p>
          <a:p>
            <a:pPr>
              <a:tabLst>
                <a:tab pos="4229100" algn="l"/>
              </a:tabLst>
            </a:pP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25</a:t>
            </a:fld>
            <a:endParaRPr lang="en-US" dirty="0"/>
          </a:p>
        </p:txBody>
      </p:sp>
    </p:spTree>
    <p:extLst>
      <p:ext uri="{BB962C8B-B14F-4D97-AF65-F5344CB8AC3E}">
        <p14:creationId xmlns:p14="http://schemas.microsoft.com/office/powerpoint/2010/main" val="1079641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smtClean="0"/>
              <a:t>University of Illinois at Urbana-Champaign</a:t>
            </a:r>
            <a:br>
              <a:rPr lang="en-US" sz="2800" dirty="0" smtClean="0"/>
            </a:br>
            <a:r>
              <a:rPr lang="en-US" sz="2800" dirty="0" smtClean="0"/>
              <a:t>Dept. of Electrical and Computer Engineering</a:t>
            </a:r>
            <a:br>
              <a:rPr lang="en-US" sz="2800" dirty="0" smtClean="0"/>
            </a:br>
            <a:r>
              <a:rPr lang="en-US" sz="3600" dirty="0" smtClean="0"/>
              <a:t/>
            </a:r>
            <a:br>
              <a:rPr lang="en-US" sz="3600" dirty="0" smtClean="0"/>
            </a:br>
            <a:r>
              <a:rPr lang="en-US" sz="3600" dirty="0" smtClean="0"/>
              <a:t>ECE 120: Introduction to Computing</a:t>
            </a:r>
            <a:endParaRPr lang="en-US" sz="3600" dirty="0"/>
          </a:p>
        </p:txBody>
      </p:sp>
      <p:sp>
        <p:nvSpPr>
          <p:cNvPr id="3" name="Subtitle 2"/>
          <p:cNvSpPr>
            <a:spLocks noGrp="1"/>
          </p:cNvSpPr>
          <p:nvPr>
            <p:ph type="subTitle" idx="1"/>
          </p:nvPr>
        </p:nvSpPr>
        <p:spPr/>
        <p:txBody>
          <a:bodyPr>
            <a:normAutofit/>
          </a:bodyPr>
          <a:lstStyle/>
          <a:p>
            <a:r>
              <a:rPr lang="en-US" sz="2800" dirty="0" smtClean="0">
                <a:solidFill>
                  <a:srgbClr val="0070C0"/>
                </a:solidFill>
              </a:rPr>
              <a:t>Hexadecimal, Text, and </a:t>
            </a:r>
            <a:br>
              <a:rPr lang="en-US" sz="2800" dirty="0" smtClean="0">
                <a:solidFill>
                  <a:srgbClr val="0070C0"/>
                </a:solidFill>
              </a:rPr>
            </a:br>
            <a:r>
              <a:rPr lang="en-US" sz="2800" dirty="0" smtClean="0">
                <a:solidFill>
                  <a:srgbClr val="0070C0"/>
                </a:solidFill>
              </a:rPr>
              <a:t>Terminology for Representations</a:t>
            </a:r>
            <a:r>
              <a:rPr lang="en-US" sz="2800" dirty="0">
                <a:solidFill>
                  <a:srgbClr val="0070C0"/>
                </a:solidFill>
              </a:rPr>
              <a:t/>
            </a:r>
            <a:br>
              <a:rPr lang="en-US" sz="2800" dirty="0">
                <a:solidFill>
                  <a:srgbClr val="0070C0"/>
                </a:solidFill>
              </a:rPr>
            </a:br>
            <a:endParaRPr lang="en-US" sz="2800" dirty="0" smtClean="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pPr algn="r"/>
            <a:r>
              <a:rPr lang="en-US" smtClean="0"/>
              <a:t>© 2016 Steven S. Lumetta.  All rights reserved.</a:t>
            </a:r>
            <a:endParaRPr lang="en-US" dirty="0"/>
          </a:p>
        </p:txBody>
      </p:sp>
      <p:sp>
        <p:nvSpPr>
          <p:cNvPr id="7" name="Slide Number Placeholder 6"/>
          <p:cNvSpPr>
            <a:spLocks noGrp="1"/>
          </p:cNvSpPr>
          <p:nvPr>
            <p:ph type="sldNum" sz="quarter" idx="12"/>
          </p:nvPr>
        </p:nvSpPr>
        <p:spPr/>
        <p:txBody>
          <a:bodyPr/>
          <a:lstStyle/>
          <a:p>
            <a:r>
              <a:rPr lang="en-US" smtClean="0"/>
              <a:t>slide </a:t>
            </a:r>
            <a:fld id="{7A1E67A6-F3B4-42F5-9080-BEEF8C889EA2}" type="slidenum">
              <a:rPr lang="en-US" smtClean="0"/>
              <a:pPr/>
              <a:t>26</a:t>
            </a:fld>
            <a:endParaRPr lang="en-US" dirty="0"/>
          </a:p>
        </p:txBody>
      </p:sp>
    </p:spTree>
    <p:extLst>
      <p:ext uri="{BB962C8B-B14F-4D97-AF65-F5344CB8AC3E}">
        <p14:creationId xmlns:p14="http://schemas.microsoft.com/office/powerpoint/2010/main" val="25654415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Sugar-Coating for Humans</a:t>
            </a:r>
            <a:endParaRPr lang="en-US" dirty="0"/>
          </a:p>
        </p:txBody>
      </p:sp>
      <p:sp>
        <p:nvSpPr>
          <p:cNvPr id="18" name="Content Placeholder 17"/>
          <p:cNvSpPr>
            <a:spLocks noGrp="1"/>
          </p:cNvSpPr>
          <p:nvPr>
            <p:ph idx="1"/>
          </p:nvPr>
        </p:nvSpPr>
        <p:spPr/>
        <p:txBody>
          <a:bodyPr>
            <a:normAutofit lnSpcReduction="10000"/>
          </a:bodyPr>
          <a:lstStyle/>
          <a:p>
            <a:r>
              <a:rPr lang="en-US" dirty="0" smtClean="0"/>
              <a:t>Bits are a bit of a pain.  For example, try to memorize this pattern: </a:t>
            </a:r>
          </a:p>
          <a:p>
            <a:pPr algn="ctr"/>
            <a:r>
              <a:rPr lang="en-US" b="1" dirty="0" smtClean="0">
                <a:solidFill>
                  <a:srgbClr val="0070C0"/>
                </a:solidFill>
              </a:rPr>
              <a:t>00010011010101100111</a:t>
            </a:r>
            <a:endParaRPr lang="en-US" dirty="0" smtClean="0"/>
          </a:p>
          <a:p>
            <a:r>
              <a:rPr lang="en-US" dirty="0" smtClean="0"/>
              <a:t>But </a:t>
            </a:r>
            <a:r>
              <a:rPr lang="en-US" b="1" dirty="0" smtClean="0">
                <a:solidFill>
                  <a:srgbClr val="0070C0"/>
                </a:solidFill>
              </a:rPr>
              <a:t>computers always use bits</a:t>
            </a:r>
            <a:r>
              <a:rPr lang="en-US" dirty="0" smtClean="0"/>
              <a:t>!</a:t>
            </a:r>
          </a:p>
          <a:p>
            <a:r>
              <a:rPr lang="en-US" dirty="0" smtClean="0"/>
              <a:t>Humans, on the other hand, </a:t>
            </a:r>
          </a:p>
          <a:p>
            <a:pPr lvl="1"/>
            <a:r>
              <a:rPr lang="en-US" dirty="0" smtClean="0"/>
              <a:t>can use base 16, </a:t>
            </a:r>
          </a:p>
          <a:p>
            <a:pPr lvl="1"/>
            <a:r>
              <a:rPr lang="en-US" dirty="0" smtClean="0"/>
              <a:t>usually called </a:t>
            </a:r>
            <a:r>
              <a:rPr lang="en-US" b="1" dirty="0" smtClean="0">
                <a:solidFill>
                  <a:srgbClr val="0070C0"/>
                </a:solidFill>
              </a:rPr>
              <a:t>hexadecimal</a:t>
            </a:r>
            <a:r>
              <a:rPr lang="en-US" dirty="0" smtClean="0"/>
              <a:t>, or </a:t>
            </a:r>
            <a:r>
              <a:rPr lang="en-US" b="1" dirty="0" smtClean="0">
                <a:solidFill>
                  <a:srgbClr val="0070C0"/>
                </a:solidFill>
              </a:rPr>
              <a:t>hex</a:t>
            </a:r>
            <a:r>
              <a:rPr lang="en-US" dirty="0" smtClean="0"/>
              <a:t>,</a:t>
            </a:r>
          </a:p>
          <a:p>
            <a:pPr lvl="1"/>
            <a:r>
              <a:rPr lang="en-US" dirty="0" smtClean="0"/>
              <a:t>to make dealing with bit patterns easier.</a:t>
            </a:r>
            <a:endParaRPr lang="en-US" dirty="0"/>
          </a:p>
          <a:p>
            <a:r>
              <a:rPr lang="en-US" i="1" dirty="0" smtClean="0">
                <a:solidFill>
                  <a:srgbClr val="7030A0"/>
                </a:solidFill>
              </a:rPr>
              <a:t>Have you memorized the pattern?</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27</a:t>
            </a:fld>
            <a:endParaRPr lang="en-US" dirty="0"/>
          </a:p>
        </p:txBody>
      </p:sp>
      <p:sp>
        <p:nvSpPr>
          <p:cNvPr id="3" name="TextBox 2"/>
          <p:cNvSpPr txBox="1"/>
          <p:nvPr/>
        </p:nvSpPr>
        <p:spPr>
          <a:xfrm>
            <a:off x="6200775" y="5210175"/>
            <a:ext cx="1846980" cy="523220"/>
          </a:xfrm>
          <a:prstGeom prst="rect">
            <a:avLst/>
          </a:prstGeom>
          <a:noFill/>
        </p:spPr>
        <p:txBody>
          <a:bodyPr wrap="none" rtlCol="0">
            <a:spAutoFit/>
          </a:bodyPr>
          <a:lstStyle/>
          <a:p>
            <a:r>
              <a:rPr lang="en-US" sz="2800" i="1" dirty="0" smtClean="0">
                <a:solidFill>
                  <a:srgbClr val="7030A0"/>
                </a:solidFill>
              </a:rPr>
              <a:t>Hurry up!</a:t>
            </a:r>
            <a:endParaRPr lang="en-US" sz="2800" i="1" dirty="0">
              <a:solidFill>
                <a:srgbClr val="7030A0"/>
              </a:solidFill>
            </a:endParaRPr>
          </a:p>
        </p:txBody>
      </p:sp>
    </p:spTree>
    <p:extLst>
      <p:ext uri="{BB962C8B-B14F-4D97-AF65-F5344CB8AC3E}">
        <p14:creationId xmlns:p14="http://schemas.microsoft.com/office/powerpoint/2010/main" val="74100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7" end="7"/>
                                            </p:txEl>
                                          </p:spTgt>
                                        </p:tgtEl>
                                        <p:attrNameLst>
                                          <p:attrName>style.visibility</p:attrName>
                                        </p:attrNameLst>
                                      </p:cBhvr>
                                      <p:to>
                                        <p:strVal val="visible"/>
                                      </p:to>
                                    </p:set>
                                    <p:animEffect transition="in" filter="wipe(left)">
                                      <p:cBhvr>
                                        <p:cTn id="7" dur="500"/>
                                        <p:tgtEl>
                                          <p:spTgt spid="18">
                                            <p:txEl>
                                              <p:pRg st="7" end="7"/>
                                            </p:txEl>
                                          </p:spTgt>
                                        </p:tgtEl>
                                      </p:cBhvr>
                                    </p:animEffect>
                                  </p:childTnLst>
                                </p:cTn>
                              </p:par>
                            </p:childTnLst>
                          </p:cTn>
                        </p:par>
                        <p:par>
                          <p:cTn id="8" fill="hold">
                            <p:stCondLst>
                              <p:cond delay="500"/>
                            </p:stCondLst>
                            <p:childTnLst>
                              <p:par>
                                <p:cTn id="9" presetID="53" presetClass="entr" presetSubtype="16" fill="hold" grpId="0" nodeType="after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Convert Hex to/from Binary in Groups of 4 Bits</a:t>
            </a:r>
            <a:endParaRPr lang="en-US" dirty="0"/>
          </a:p>
        </p:txBody>
      </p:sp>
      <p:sp>
        <p:nvSpPr>
          <p:cNvPr id="18" name="Content Placeholder 17"/>
          <p:cNvSpPr>
            <a:spLocks noGrp="1"/>
          </p:cNvSpPr>
          <p:nvPr>
            <p:ph idx="1"/>
          </p:nvPr>
        </p:nvSpPr>
        <p:spPr/>
        <p:txBody>
          <a:bodyPr>
            <a:normAutofit lnSpcReduction="10000"/>
          </a:bodyPr>
          <a:lstStyle/>
          <a:p>
            <a:r>
              <a:rPr lang="en-US" dirty="0"/>
              <a:t>Hex includes A through F to get 16 digits:</a:t>
            </a:r>
          </a:p>
          <a:p>
            <a:pPr algn="ctr"/>
            <a:r>
              <a:rPr lang="en-US" b="1" dirty="0">
                <a:solidFill>
                  <a:srgbClr val="0070C0"/>
                </a:solidFill>
              </a:rPr>
              <a:t>0  1  2  3  4  5  6  7  8  9  A  B  C  D  E  </a:t>
            </a:r>
            <a:r>
              <a:rPr lang="en-US" b="1" dirty="0" smtClean="0">
                <a:solidFill>
                  <a:srgbClr val="0070C0"/>
                </a:solidFill>
              </a:rPr>
              <a:t>F</a:t>
            </a:r>
          </a:p>
          <a:p>
            <a:pPr algn="ctr"/>
            <a:endParaRPr lang="en-US" b="1" dirty="0">
              <a:solidFill>
                <a:srgbClr val="0070C0"/>
              </a:solidFill>
            </a:endParaRPr>
          </a:p>
          <a:p>
            <a:pPr algn="ctr"/>
            <a:r>
              <a:rPr lang="en-US" dirty="0" smtClean="0"/>
              <a:t>16 = 2</a:t>
            </a:r>
            <a:r>
              <a:rPr lang="en-US" baseline="30000" dirty="0" smtClean="0"/>
              <a:t>4</a:t>
            </a:r>
            <a:r>
              <a:rPr lang="en-US" dirty="0" smtClean="0"/>
              <a:t>, so </a:t>
            </a:r>
            <a:r>
              <a:rPr lang="en-US" b="1" dirty="0" smtClean="0">
                <a:solidFill>
                  <a:srgbClr val="0070C0"/>
                </a:solidFill>
              </a:rPr>
              <a:t>each hex digit </a:t>
            </a:r>
            <a:br>
              <a:rPr lang="en-US" b="1" dirty="0" smtClean="0">
                <a:solidFill>
                  <a:srgbClr val="0070C0"/>
                </a:solidFill>
              </a:rPr>
            </a:br>
            <a:r>
              <a:rPr lang="en-US" b="1" dirty="0" smtClean="0">
                <a:solidFill>
                  <a:srgbClr val="0070C0"/>
                </a:solidFill>
              </a:rPr>
              <a:t>represents four bits</a:t>
            </a:r>
            <a:r>
              <a:rPr lang="en-US" dirty="0" smtClean="0"/>
              <a:t>.</a:t>
            </a:r>
          </a:p>
          <a:p>
            <a:r>
              <a:rPr lang="en-US" dirty="0" smtClean="0"/>
              <a:t>Remember: </a:t>
            </a:r>
          </a:p>
          <a:p>
            <a:pPr lvl="1"/>
            <a:r>
              <a:rPr lang="en-US" dirty="0" smtClean="0"/>
              <a:t>Use of </a:t>
            </a:r>
            <a:r>
              <a:rPr lang="en-US" b="1" dirty="0" smtClean="0">
                <a:solidFill>
                  <a:srgbClr val="0070C0"/>
                </a:solidFill>
              </a:rPr>
              <a:t>hex only serves to help humans </a:t>
            </a:r>
            <a:br>
              <a:rPr lang="en-US" b="1" dirty="0" smtClean="0">
                <a:solidFill>
                  <a:srgbClr val="0070C0"/>
                </a:solidFill>
              </a:rPr>
            </a:br>
            <a:r>
              <a:rPr lang="en-US" b="1" dirty="0" smtClean="0">
                <a:solidFill>
                  <a:srgbClr val="0070C0"/>
                </a:solidFill>
              </a:rPr>
              <a:t>write and remember bits</a:t>
            </a:r>
            <a:r>
              <a:rPr lang="en-US" dirty="0" smtClean="0"/>
              <a:t>!</a:t>
            </a:r>
          </a:p>
          <a:p>
            <a:pPr lvl="1"/>
            <a:r>
              <a:rPr lang="en-US" dirty="0" smtClean="0"/>
              <a:t>Digital systems just use bits.</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28</a:t>
            </a:fld>
            <a:endParaRPr lang="en-US" dirty="0"/>
          </a:p>
        </p:txBody>
      </p:sp>
    </p:spTree>
    <p:extLst>
      <p:ext uri="{BB962C8B-B14F-4D97-AF65-F5344CB8AC3E}">
        <p14:creationId xmlns:p14="http://schemas.microsoft.com/office/powerpoint/2010/main" val="3410305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Time for a </a:t>
            </a:r>
            <a:r>
              <a:rPr lang="en-US" b="1" dirty="0" smtClean="0">
                <a:solidFill>
                  <a:srgbClr val="00B050"/>
                </a:solidFill>
              </a:rPr>
              <a:t>Pop Quiz</a:t>
            </a:r>
            <a:r>
              <a:rPr lang="en-US" dirty="0" smtClean="0"/>
              <a:t>!</a:t>
            </a:r>
            <a:endParaRPr lang="en-US" dirty="0"/>
          </a:p>
        </p:txBody>
      </p:sp>
      <p:sp>
        <p:nvSpPr>
          <p:cNvPr id="18" name="Content Placeholder 17"/>
          <p:cNvSpPr>
            <a:spLocks noGrp="1"/>
          </p:cNvSpPr>
          <p:nvPr>
            <p:ph idx="1"/>
          </p:nvPr>
        </p:nvSpPr>
        <p:spPr/>
        <p:txBody>
          <a:bodyPr>
            <a:normAutofit fontScale="92500" lnSpcReduction="10000"/>
          </a:bodyPr>
          <a:lstStyle/>
          <a:p>
            <a:pPr algn="ctr"/>
            <a:r>
              <a:rPr lang="en-US" dirty="0" smtClean="0"/>
              <a:t>Ok, what is the bit pattern?</a:t>
            </a:r>
          </a:p>
          <a:p>
            <a:pPr algn="ctr"/>
            <a:r>
              <a:rPr lang="en-US" dirty="0" smtClean="0"/>
              <a:t>Seriously?</a:t>
            </a:r>
          </a:p>
          <a:p>
            <a:pPr algn="ctr"/>
            <a:r>
              <a:rPr lang="en-US" dirty="0" smtClean="0"/>
              <a:t>Maybe you remember a few of them?</a:t>
            </a:r>
          </a:p>
          <a:p>
            <a:pPr algn="ctr"/>
            <a:r>
              <a:rPr lang="en-US" dirty="0" smtClean="0"/>
              <a:t>What if this is were an exam question?</a:t>
            </a:r>
          </a:p>
          <a:p>
            <a:pPr algn="ctr"/>
            <a:r>
              <a:rPr lang="en-US" dirty="0" smtClean="0"/>
              <a:t>Sigh.</a:t>
            </a:r>
          </a:p>
          <a:p>
            <a:pPr algn="ctr"/>
            <a:r>
              <a:rPr lang="en-US" dirty="0" smtClean="0"/>
              <a:t>Ok, it was </a:t>
            </a:r>
            <a:r>
              <a:rPr lang="en-US" b="1" dirty="0" smtClean="0">
                <a:solidFill>
                  <a:srgbClr val="0070C0"/>
                </a:solidFill>
              </a:rPr>
              <a:t>00010011010101100111</a:t>
            </a:r>
            <a:r>
              <a:rPr lang="en-US" dirty="0" smtClean="0"/>
              <a:t>.</a:t>
            </a:r>
          </a:p>
          <a:p>
            <a:pPr algn="ctr"/>
            <a:r>
              <a:rPr lang="en-US" dirty="0" smtClean="0"/>
              <a:t>In hex, that’s </a:t>
            </a:r>
            <a:r>
              <a:rPr lang="en-US" b="1" dirty="0" smtClean="0">
                <a:solidFill>
                  <a:srgbClr val="0070C0"/>
                </a:solidFill>
              </a:rPr>
              <a:t>x13567</a:t>
            </a:r>
            <a:r>
              <a:rPr lang="en-US" dirty="0" smtClean="0"/>
              <a:t> (P&amp;P/LC-3 hex notation—otherwise, 13567 is probably decimal!).</a:t>
            </a:r>
          </a:p>
          <a:p>
            <a:pPr algn="ctr"/>
            <a:r>
              <a:rPr lang="en-US" dirty="0" smtClean="0"/>
              <a:t>Can you remember that?   </a:t>
            </a:r>
            <a:r>
              <a:rPr lang="en-US" b="1" dirty="0" smtClean="0">
                <a:solidFill>
                  <a:srgbClr val="0070C0"/>
                </a:solidFill>
              </a:rPr>
              <a:t>Please?</a:t>
            </a:r>
            <a:endParaRPr lang="en-US" b="1" dirty="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29</a:t>
            </a:fld>
            <a:endParaRPr lang="en-US" dirty="0"/>
          </a:p>
        </p:txBody>
      </p:sp>
    </p:spTree>
    <p:extLst>
      <p:ext uri="{BB962C8B-B14F-4D97-AF65-F5344CB8AC3E}">
        <p14:creationId xmlns:p14="http://schemas.microsoft.com/office/powerpoint/2010/main" val="341771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fade">
                                      <p:cBhvr>
                                        <p:cTn id="7" dur="500"/>
                                        <p:tgtEl>
                                          <p:spTgt spid="18">
                                            <p:txEl>
                                              <p:pRg st="1" end="1"/>
                                            </p:txEl>
                                          </p:spTgt>
                                        </p:tgtEl>
                                      </p:cBhvr>
                                    </p:animEffect>
                                  </p:childTnLst>
                                </p:cTn>
                              </p:par>
                            </p:childTnLst>
                          </p:cTn>
                        </p:par>
                        <p:par>
                          <p:cTn id="8" fill="hold">
                            <p:stCondLst>
                              <p:cond delay="3000"/>
                            </p:stCondLst>
                            <p:childTnLst>
                              <p:par>
                                <p:cTn id="9" presetID="10" presetClass="entr" presetSubtype="0" fill="hold" grpId="0" nodeType="afterEffect">
                                  <p:stCondLst>
                                    <p:cond delay="2500"/>
                                  </p:stCondLst>
                                  <p:childTnLst>
                                    <p:set>
                                      <p:cBhvr>
                                        <p:cTn id="10" dur="1" fill="hold">
                                          <p:stCondLst>
                                            <p:cond delay="0"/>
                                          </p:stCondLst>
                                        </p:cTn>
                                        <p:tgtEl>
                                          <p:spTgt spid="18">
                                            <p:txEl>
                                              <p:pRg st="2" end="2"/>
                                            </p:txEl>
                                          </p:spTgt>
                                        </p:tgtEl>
                                        <p:attrNameLst>
                                          <p:attrName>style.visibility</p:attrName>
                                        </p:attrNameLst>
                                      </p:cBhvr>
                                      <p:to>
                                        <p:strVal val="visible"/>
                                      </p:to>
                                    </p:set>
                                    <p:animEffect transition="in" filter="fade">
                                      <p:cBhvr>
                                        <p:cTn id="11" dur="500"/>
                                        <p:tgtEl>
                                          <p:spTgt spid="18">
                                            <p:txEl>
                                              <p:pRg st="2" end="2"/>
                                            </p:txEl>
                                          </p:spTgt>
                                        </p:tgtEl>
                                      </p:cBhvr>
                                    </p:animEffect>
                                  </p:childTnLst>
                                </p:cTn>
                              </p:par>
                            </p:childTnLst>
                          </p:cTn>
                        </p:par>
                        <p:par>
                          <p:cTn id="12" fill="hold">
                            <p:stCondLst>
                              <p:cond delay="6000"/>
                            </p:stCondLst>
                            <p:childTnLst>
                              <p:par>
                                <p:cTn id="13" presetID="10" presetClass="entr" presetSubtype="0" fill="hold" grpId="0" nodeType="afterEffect">
                                  <p:stCondLst>
                                    <p:cond delay="2500"/>
                                  </p:stCondLst>
                                  <p:childTnLst>
                                    <p:set>
                                      <p:cBhvr>
                                        <p:cTn id="14" dur="1" fill="hold">
                                          <p:stCondLst>
                                            <p:cond delay="0"/>
                                          </p:stCondLst>
                                        </p:cTn>
                                        <p:tgtEl>
                                          <p:spTgt spid="18">
                                            <p:txEl>
                                              <p:pRg st="3" end="3"/>
                                            </p:txEl>
                                          </p:spTgt>
                                        </p:tgtEl>
                                        <p:attrNameLst>
                                          <p:attrName>style.visibility</p:attrName>
                                        </p:attrNameLst>
                                      </p:cBhvr>
                                      <p:to>
                                        <p:strVal val="visible"/>
                                      </p:to>
                                    </p:set>
                                    <p:animEffect transition="in" filter="fade">
                                      <p:cBhvr>
                                        <p:cTn id="15" dur="500"/>
                                        <p:tgtEl>
                                          <p:spTgt spid="18">
                                            <p:txEl>
                                              <p:pRg st="3" end="3"/>
                                            </p:txEl>
                                          </p:spTgt>
                                        </p:tgtEl>
                                      </p:cBhvr>
                                    </p:animEffect>
                                  </p:childTnLst>
                                </p:cTn>
                              </p:par>
                            </p:childTnLst>
                          </p:cTn>
                        </p:par>
                        <p:par>
                          <p:cTn id="16" fill="hold">
                            <p:stCondLst>
                              <p:cond delay="9000"/>
                            </p:stCondLst>
                            <p:childTnLst>
                              <p:par>
                                <p:cTn id="17" presetID="10" presetClass="entr" presetSubtype="0" fill="hold" grpId="0" nodeType="afterEffect">
                                  <p:stCondLst>
                                    <p:cond delay="2500"/>
                                  </p:stCondLst>
                                  <p:childTnLst>
                                    <p:set>
                                      <p:cBhvr>
                                        <p:cTn id="18" dur="1" fill="hold">
                                          <p:stCondLst>
                                            <p:cond delay="0"/>
                                          </p:stCondLst>
                                        </p:cTn>
                                        <p:tgtEl>
                                          <p:spTgt spid="18">
                                            <p:txEl>
                                              <p:pRg st="4" end="4"/>
                                            </p:txEl>
                                          </p:spTgt>
                                        </p:tgtEl>
                                        <p:attrNameLst>
                                          <p:attrName>style.visibility</p:attrName>
                                        </p:attrNameLst>
                                      </p:cBhvr>
                                      <p:to>
                                        <p:strVal val="visible"/>
                                      </p:to>
                                    </p:set>
                                    <p:animEffect transition="in" filter="fade">
                                      <p:cBhvr>
                                        <p:cTn id="19" dur="500"/>
                                        <p:tgtEl>
                                          <p:spTgt spid="18">
                                            <p:txEl>
                                              <p:pRg st="4" end="4"/>
                                            </p:txEl>
                                          </p:spTgt>
                                        </p:tgtEl>
                                      </p:cBhvr>
                                    </p:animEffect>
                                  </p:childTnLst>
                                </p:cTn>
                              </p:par>
                            </p:childTnLst>
                          </p:cTn>
                        </p:par>
                        <p:par>
                          <p:cTn id="20" fill="hold">
                            <p:stCondLst>
                              <p:cond delay="12000"/>
                            </p:stCondLst>
                            <p:childTnLst>
                              <p:par>
                                <p:cTn id="21" presetID="10" presetClass="entr" presetSubtype="0" fill="hold" grpId="0" nodeType="afterEffect">
                                  <p:stCondLst>
                                    <p:cond delay="2500"/>
                                  </p:stCondLst>
                                  <p:childTnLst>
                                    <p:set>
                                      <p:cBhvr>
                                        <p:cTn id="22" dur="1" fill="hold">
                                          <p:stCondLst>
                                            <p:cond delay="0"/>
                                          </p:stCondLst>
                                        </p:cTn>
                                        <p:tgtEl>
                                          <p:spTgt spid="18">
                                            <p:txEl>
                                              <p:pRg st="5" end="5"/>
                                            </p:txEl>
                                          </p:spTgt>
                                        </p:tgtEl>
                                        <p:attrNameLst>
                                          <p:attrName>style.visibility</p:attrName>
                                        </p:attrNameLst>
                                      </p:cBhvr>
                                      <p:to>
                                        <p:strVal val="visible"/>
                                      </p:to>
                                    </p:set>
                                    <p:animEffect transition="in" filter="fade">
                                      <p:cBhvr>
                                        <p:cTn id="23" dur="500"/>
                                        <p:tgtEl>
                                          <p:spTgt spid="18">
                                            <p:txEl>
                                              <p:pRg st="5" end="5"/>
                                            </p:txEl>
                                          </p:spTgt>
                                        </p:tgtEl>
                                      </p:cBhvr>
                                    </p:animEffect>
                                  </p:childTnLst>
                                </p:cTn>
                              </p:par>
                            </p:childTnLst>
                          </p:cTn>
                        </p:par>
                        <p:par>
                          <p:cTn id="24" fill="hold">
                            <p:stCondLst>
                              <p:cond delay="15000"/>
                            </p:stCondLst>
                            <p:childTnLst>
                              <p:par>
                                <p:cTn id="25" presetID="10" presetClass="entr" presetSubtype="0" fill="hold" grpId="0" nodeType="afterEffect">
                                  <p:stCondLst>
                                    <p:cond delay="2500"/>
                                  </p:stCondLst>
                                  <p:childTnLst>
                                    <p:set>
                                      <p:cBhvr>
                                        <p:cTn id="26" dur="1" fill="hold">
                                          <p:stCondLst>
                                            <p:cond delay="0"/>
                                          </p:stCondLst>
                                        </p:cTn>
                                        <p:tgtEl>
                                          <p:spTgt spid="18">
                                            <p:txEl>
                                              <p:pRg st="6" end="6"/>
                                            </p:txEl>
                                          </p:spTgt>
                                        </p:tgtEl>
                                        <p:attrNameLst>
                                          <p:attrName>style.visibility</p:attrName>
                                        </p:attrNameLst>
                                      </p:cBhvr>
                                      <p:to>
                                        <p:strVal val="visible"/>
                                      </p:to>
                                    </p:set>
                                    <p:animEffect transition="in" filter="fade">
                                      <p:cBhvr>
                                        <p:cTn id="27" dur="500"/>
                                        <p:tgtEl>
                                          <p:spTgt spid="18">
                                            <p:txEl>
                                              <p:pRg st="6" end="6"/>
                                            </p:txEl>
                                          </p:spTgt>
                                        </p:tgtEl>
                                      </p:cBhvr>
                                    </p:animEffect>
                                  </p:childTnLst>
                                </p:cTn>
                              </p:par>
                            </p:childTnLst>
                          </p:cTn>
                        </p:par>
                        <p:par>
                          <p:cTn id="28" fill="hold">
                            <p:stCondLst>
                              <p:cond delay="18000"/>
                            </p:stCondLst>
                            <p:childTnLst>
                              <p:par>
                                <p:cTn id="29" presetID="10" presetClass="entr" presetSubtype="0" fill="hold" grpId="0" nodeType="afterEffect">
                                  <p:stCondLst>
                                    <p:cond delay="2500"/>
                                  </p:stCondLst>
                                  <p:childTnLst>
                                    <p:set>
                                      <p:cBhvr>
                                        <p:cTn id="30" dur="1" fill="hold">
                                          <p:stCondLst>
                                            <p:cond delay="0"/>
                                          </p:stCondLst>
                                        </p:cTn>
                                        <p:tgtEl>
                                          <p:spTgt spid="18">
                                            <p:txEl>
                                              <p:pRg st="7" end="7"/>
                                            </p:txEl>
                                          </p:spTgt>
                                        </p:tgtEl>
                                        <p:attrNameLst>
                                          <p:attrName>style.visibility</p:attrName>
                                        </p:attrNameLst>
                                      </p:cBhvr>
                                      <p:to>
                                        <p:strVal val="visible"/>
                                      </p:to>
                                    </p:set>
                                    <p:animEffect transition="in" filter="fade">
                                      <p:cBhvr>
                                        <p:cTn id="31"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Fixed-Point Representations Support Fractions</a:t>
            </a:r>
            <a:endParaRPr lang="en-US" dirty="0"/>
          </a:p>
        </p:txBody>
      </p:sp>
      <p:sp>
        <p:nvSpPr>
          <p:cNvPr id="18" name="Content Placeholder 17"/>
          <p:cNvSpPr>
            <a:spLocks noGrp="1"/>
          </p:cNvSpPr>
          <p:nvPr>
            <p:ph idx="1"/>
          </p:nvPr>
        </p:nvSpPr>
        <p:spPr>
          <a:xfrm>
            <a:off x="596349" y="1630017"/>
            <a:ext cx="7792278" cy="4239077"/>
          </a:xfrm>
        </p:spPr>
        <p:txBody>
          <a:bodyPr>
            <a:normAutofit lnSpcReduction="10000"/>
          </a:bodyPr>
          <a:lstStyle/>
          <a:p>
            <a:r>
              <a:rPr lang="en-US" dirty="0" smtClean="0"/>
              <a:t>If we need fractions,</a:t>
            </a:r>
          </a:p>
          <a:p>
            <a:pPr lvl="1"/>
            <a:r>
              <a:rPr lang="en-US" dirty="0" smtClean="0"/>
              <a:t>we can use a </a:t>
            </a:r>
            <a:r>
              <a:rPr lang="en-US" b="1" dirty="0" smtClean="0">
                <a:solidFill>
                  <a:srgbClr val="0070C0"/>
                </a:solidFill>
              </a:rPr>
              <a:t>fixed-point representation</a:t>
            </a:r>
          </a:p>
          <a:p>
            <a:pPr lvl="1"/>
            <a:r>
              <a:rPr lang="en-US" dirty="0" smtClean="0"/>
              <a:t>in which some number of bits</a:t>
            </a:r>
          </a:p>
          <a:p>
            <a:pPr lvl="1"/>
            <a:r>
              <a:rPr lang="en-US" dirty="0" smtClean="0"/>
              <a:t>come after the binary point.</a:t>
            </a:r>
          </a:p>
          <a:p>
            <a:r>
              <a:rPr lang="en-US" dirty="0" smtClean="0"/>
              <a:t>For example, with 32 bits:</a:t>
            </a:r>
          </a:p>
          <a:p>
            <a:endParaRPr lang="en-US" dirty="0" smtClean="0"/>
          </a:p>
          <a:p>
            <a:endParaRPr lang="en-US" dirty="0" smtClean="0"/>
          </a:p>
          <a:p>
            <a:r>
              <a:rPr lang="en-US" dirty="0" smtClean="0"/>
              <a:t>Some signal processing and embedded processors use fixed-point representations.</a:t>
            </a:r>
            <a:endParaRPr lang="en-US" dirty="0"/>
          </a:p>
          <a:p>
            <a:pPr algn="ct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a:t>
            </a:fld>
            <a:endParaRPr lang="en-US" dirty="0"/>
          </a:p>
        </p:txBody>
      </p:sp>
      <p:grpSp>
        <p:nvGrpSpPr>
          <p:cNvPr id="22" name="Group 21"/>
          <p:cNvGrpSpPr/>
          <p:nvPr/>
        </p:nvGrpSpPr>
        <p:grpSpPr>
          <a:xfrm>
            <a:off x="1292089" y="3908581"/>
            <a:ext cx="6400799" cy="954107"/>
            <a:chOff x="2671577" y="3518508"/>
            <a:chExt cx="6400799" cy="954107"/>
          </a:xfrm>
        </p:grpSpPr>
        <p:sp>
          <p:nvSpPr>
            <p:cNvPr id="23" name="TextBox 22"/>
            <p:cNvSpPr txBox="1"/>
            <p:nvPr/>
          </p:nvSpPr>
          <p:spPr>
            <a:xfrm>
              <a:off x="2671577" y="3518508"/>
              <a:ext cx="3200400" cy="954107"/>
            </a:xfrm>
            <a:prstGeom prst="rect">
              <a:avLst/>
            </a:prstGeom>
            <a:solidFill>
              <a:srgbClr val="00B050"/>
            </a:solidFill>
            <a:ln w="25400">
              <a:solidFill>
                <a:srgbClr val="FFFFFF"/>
              </a:solidFill>
            </a:ln>
          </p:spPr>
          <p:txBody>
            <a:bodyPr wrap="square" rtlCol="0" anchor="ctr">
              <a:spAutoFit/>
            </a:bodyPr>
            <a:lstStyle/>
            <a:p>
              <a:pPr algn="ctr"/>
              <a:r>
                <a:rPr lang="en-US" sz="2800" dirty="0" smtClean="0">
                  <a:solidFill>
                    <a:srgbClr val="FFFFFF"/>
                  </a:solidFill>
                  <a:latin typeface="Arial" panose="020B0604020202020204" pitchFamily="34" charset="0"/>
                  <a:cs typeface="Arial" panose="020B0604020202020204" pitchFamily="34" charset="0"/>
                </a:rPr>
                <a:t>integer part</a:t>
              </a:r>
            </a:p>
            <a:p>
              <a:pPr algn="ctr"/>
              <a:r>
                <a:rPr lang="en-US" sz="2800" dirty="0" smtClean="0">
                  <a:solidFill>
                    <a:srgbClr val="FFFFFF"/>
                  </a:solidFill>
                  <a:latin typeface="Arial" panose="020B0604020202020204" pitchFamily="34" charset="0"/>
                  <a:cs typeface="Arial" panose="020B0604020202020204" pitchFamily="34" charset="0"/>
                </a:rPr>
                <a:t>(16 bits)</a:t>
              </a:r>
              <a:endParaRPr lang="en-US" sz="2800" dirty="0">
                <a:solidFill>
                  <a:srgbClr val="FFFFFF"/>
                </a:solidFill>
                <a:latin typeface="Arial" panose="020B0604020202020204" pitchFamily="34" charset="0"/>
                <a:cs typeface="Arial" panose="020B0604020202020204" pitchFamily="34" charset="0"/>
              </a:endParaRPr>
            </a:p>
          </p:txBody>
        </p:sp>
        <p:sp>
          <p:nvSpPr>
            <p:cNvPr id="25" name="TextBox 24"/>
            <p:cNvSpPr txBox="1"/>
            <p:nvPr/>
          </p:nvSpPr>
          <p:spPr>
            <a:xfrm>
              <a:off x="5871976" y="3518508"/>
              <a:ext cx="3200400" cy="954107"/>
            </a:xfrm>
            <a:prstGeom prst="rect">
              <a:avLst/>
            </a:prstGeom>
            <a:solidFill>
              <a:srgbClr val="0070C0"/>
            </a:solidFill>
            <a:ln w="25400">
              <a:solidFill>
                <a:srgbClr val="FFFFFF"/>
              </a:solidFill>
            </a:ln>
          </p:spPr>
          <p:txBody>
            <a:bodyPr wrap="square" rtlCol="0" anchor="ctr">
              <a:spAutoFit/>
            </a:bodyPr>
            <a:lstStyle/>
            <a:p>
              <a:pPr algn="ctr"/>
              <a:r>
                <a:rPr lang="en-US" sz="2800" dirty="0" smtClean="0">
                  <a:solidFill>
                    <a:srgbClr val="FFFFFF"/>
                  </a:solidFill>
                  <a:latin typeface="Arial" panose="020B0604020202020204" pitchFamily="34" charset="0"/>
                  <a:cs typeface="Arial" panose="020B0604020202020204" pitchFamily="34" charset="0"/>
                </a:rPr>
                <a:t>fractional part</a:t>
              </a:r>
            </a:p>
            <a:p>
              <a:pPr algn="ctr"/>
              <a:r>
                <a:rPr lang="en-US" sz="2800" dirty="0" smtClean="0">
                  <a:solidFill>
                    <a:srgbClr val="FFFFFF"/>
                  </a:solidFill>
                  <a:latin typeface="Arial" panose="020B0604020202020204" pitchFamily="34" charset="0"/>
                  <a:cs typeface="Arial" panose="020B0604020202020204" pitchFamily="34" charset="0"/>
                </a:rPr>
                <a:t>(16 bits)</a:t>
              </a:r>
              <a:endParaRPr lang="en-US" sz="2800" dirty="0">
                <a:solidFill>
                  <a:srgbClr val="FFFF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5290925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Text was Historically Represented with ASCII</a:t>
            </a:r>
            <a:endParaRPr lang="en-US" dirty="0"/>
          </a:p>
        </p:txBody>
      </p:sp>
      <p:sp>
        <p:nvSpPr>
          <p:cNvPr id="18" name="Content Placeholder 17"/>
          <p:cNvSpPr>
            <a:spLocks noGrp="1"/>
          </p:cNvSpPr>
          <p:nvPr>
            <p:ph idx="1"/>
          </p:nvPr>
        </p:nvSpPr>
        <p:spPr/>
        <p:txBody>
          <a:bodyPr>
            <a:normAutofit lnSpcReduction="10000"/>
          </a:bodyPr>
          <a:lstStyle/>
          <a:p>
            <a:r>
              <a:rPr lang="en-US" dirty="0" smtClean="0"/>
              <a:t>How do we represent text?</a:t>
            </a:r>
          </a:p>
          <a:p>
            <a:r>
              <a:rPr lang="en-US" dirty="0" smtClean="0"/>
              <a:t>One early system was the</a:t>
            </a:r>
            <a:r>
              <a:rPr lang="en-US" dirty="0"/>
              <a:t> </a:t>
            </a:r>
            <a:r>
              <a:rPr lang="en-US" dirty="0" smtClean="0"/>
              <a:t>American Standard Code for Information Interchange (</a:t>
            </a:r>
            <a:r>
              <a:rPr lang="en-US" b="1" dirty="0" smtClean="0">
                <a:solidFill>
                  <a:srgbClr val="0070C0"/>
                </a:solidFill>
              </a:rPr>
              <a:t>ASCII</a:t>
            </a:r>
            <a:r>
              <a:rPr lang="en-US" dirty="0" smtClean="0"/>
              <a:t>).</a:t>
            </a:r>
          </a:p>
          <a:p>
            <a:r>
              <a:rPr lang="en-US" b="1" dirty="0" smtClean="0">
                <a:solidFill>
                  <a:srgbClr val="0070C0"/>
                </a:solidFill>
              </a:rPr>
              <a:t>ASCII is a 7-bit code </a:t>
            </a:r>
            <a:r>
              <a:rPr lang="en-US" dirty="0" smtClean="0"/>
              <a:t>representing</a:t>
            </a:r>
          </a:p>
          <a:p>
            <a:pPr lvl="1"/>
            <a:r>
              <a:rPr lang="en-US" b="1" dirty="0" smtClean="0">
                <a:solidFill>
                  <a:srgbClr val="0070C0"/>
                </a:solidFill>
              </a:rPr>
              <a:t>English</a:t>
            </a:r>
            <a:r>
              <a:rPr lang="en-US" dirty="0" smtClean="0"/>
              <a:t> </a:t>
            </a:r>
            <a:r>
              <a:rPr lang="en-US" b="1" dirty="0" smtClean="0">
                <a:solidFill>
                  <a:srgbClr val="0070C0"/>
                </a:solidFill>
              </a:rPr>
              <a:t>letters</a:t>
            </a:r>
            <a:r>
              <a:rPr lang="en-US" dirty="0" smtClean="0"/>
              <a:t> A-Z in both cases</a:t>
            </a:r>
          </a:p>
          <a:p>
            <a:pPr lvl="1"/>
            <a:r>
              <a:rPr lang="en-US" dirty="0" smtClean="0"/>
              <a:t>(Arabic) </a:t>
            </a:r>
            <a:r>
              <a:rPr lang="en-US" b="1" dirty="0" smtClean="0">
                <a:solidFill>
                  <a:srgbClr val="0070C0"/>
                </a:solidFill>
              </a:rPr>
              <a:t>digits</a:t>
            </a:r>
            <a:r>
              <a:rPr lang="en-US" dirty="0" smtClean="0"/>
              <a:t> 0-9</a:t>
            </a:r>
          </a:p>
          <a:p>
            <a:pPr lvl="1"/>
            <a:r>
              <a:rPr lang="en-US" b="1" dirty="0" smtClean="0">
                <a:solidFill>
                  <a:srgbClr val="0070C0"/>
                </a:solidFill>
              </a:rPr>
              <a:t>Punctuation</a:t>
            </a:r>
          </a:p>
          <a:p>
            <a:pPr lvl="1"/>
            <a:r>
              <a:rPr lang="en-US" dirty="0" smtClean="0"/>
              <a:t>Some </a:t>
            </a:r>
            <a:r>
              <a:rPr lang="en-US" b="1" dirty="0" smtClean="0">
                <a:solidFill>
                  <a:srgbClr val="0070C0"/>
                </a:solidFill>
              </a:rPr>
              <a:t>special symbols </a:t>
            </a:r>
            <a:r>
              <a:rPr lang="en-US" dirty="0" smtClean="0"/>
              <a:t>($, #, %, and so on)</a:t>
            </a:r>
          </a:p>
          <a:p>
            <a:pPr lvl="1"/>
            <a:r>
              <a:rPr lang="en-US" b="1" dirty="0" smtClean="0">
                <a:solidFill>
                  <a:srgbClr val="0070C0"/>
                </a:solidFill>
              </a:rPr>
              <a:t>Control characters </a:t>
            </a:r>
            <a:r>
              <a:rPr lang="en-US" dirty="0" smtClean="0"/>
              <a:t>for terminals</a:t>
            </a:r>
          </a:p>
          <a:p>
            <a:pPr lvl="1"/>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30</a:t>
            </a:fld>
            <a:endParaRPr lang="en-US" dirty="0"/>
          </a:p>
        </p:txBody>
      </p:sp>
    </p:spTree>
    <p:extLst>
      <p:ext uri="{BB962C8B-B14F-4D97-AF65-F5344CB8AC3E}">
        <p14:creationId xmlns:p14="http://schemas.microsoft.com/office/powerpoint/2010/main" val="4976021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Few Other Text Representations</a:t>
            </a:r>
            <a:endParaRPr lang="en-US" dirty="0"/>
          </a:p>
        </p:txBody>
      </p:sp>
      <p:sp>
        <p:nvSpPr>
          <p:cNvPr id="18" name="Content Placeholder 17"/>
          <p:cNvSpPr>
            <a:spLocks noGrp="1"/>
          </p:cNvSpPr>
          <p:nvPr>
            <p:ph idx="1"/>
          </p:nvPr>
        </p:nvSpPr>
        <p:spPr/>
        <p:txBody>
          <a:bodyPr>
            <a:normAutofit lnSpcReduction="10000"/>
          </a:bodyPr>
          <a:lstStyle/>
          <a:p>
            <a:r>
              <a:rPr lang="en-US" dirty="0" smtClean="0"/>
              <a:t>The ubiquity of the 8-bit byte gave rise to “extended” (8-bit) versions of </a:t>
            </a:r>
            <a:r>
              <a:rPr lang="en-US" b="1" dirty="0" smtClean="0">
                <a:solidFill>
                  <a:srgbClr val="00B050"/>
                </a:solidFill>
              </a:rPr>
              <a:t>ASCII</a:t>
            </a:r>
            <a:r>
              <a:rPr lang="en-US" dirty="0" smtClean="0"/>
              <a:t>.</a:t>
            </a:r>
          </a:p>
          <a:p>
            <a:r>
              <a:rPr lang="en-US" dirty="0" smtClean="0"/>
              <a:t>These were not standardized.*</a:t>
            </a:r>
          </a:p>
          <a:p>
            <a:r>
              <a:rPr lang="en-US" dirty="0" smtClean="0"/>
              <a:t>What about other languages?</a:t>
            </a:r>
          </a:p>
          <a:p>
            <a:pPr lvl="1"/>
            <a:r>
              <a:rPr lang="en-US" dirty="0" smtClean="0"/>
              <a:t>UIUC </a:t>
            </a:r>
            <a:r>
              <a:rPr lang="en-US" dirty="0"/>
              <a:t>(NCSA) invented the browser in </a:t>
            </a:r>
            <a:r>
              <a:rPr lang="en-US" dirty="0" smtClean="0"/>
              <a:t>1993</a:t>
            </a:r>
          </a:p>
          <a:p>
            <a:pPr lvl="1"/>
            <a:r>
              <a:rPr lang="en-US" dirty="0" smtClean="0"/>
              <a:t>and the </a:t>
            </a:r>
            <a:r>
              <a:rPr lang="en-US" dirty="0"/>
              <a:t>Internet received global </a:t>
            </a:r>
            <a:r>
              <a:rPr lang="en-US" dirty="0" smtClean="0"/>
              <a:t>attention.</a:t>
            </a:r>
          </a:p>
          <a:p>
            <a:pPr lvl="1"/>
            <a:r>
              <a:rPr lang="en-US" b="1" dirty="0" smtClean="0">
                <a:solidFill>
                  <a:srgbClr val="0070C0"/>
                </a:solidFill>
              </a:rPr>
              <a:t>Unicode (16-bit) </a:t>
            </a:r>
            <a:r>
              <a:rPr lang="en-US" dirty="0" smtClean="0"/>
              <a:t>includes characters for many other languages.</a:t>
            </a:r>
            <a:endParaRPr lang="en-US" dirty="0"/>
          </a:p>
          <a:p>
            <a:pPr algn="ctr"/>
            <a:r>
              <a:rPr lang="en-US" sz="2000" dirty="0" smtClean="0"/>
              <a:t>* There are 8-bit standard encodings for text today, but our goal is not an exhaustive list.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31</a:t>
            </a:fld>
            <a:endParaRPr lang="en-US" dirty="0"/>
          </a:p>
        </p:txBody>
      </p:sp>
    </p:spTree>
    <p:extLst>
      <p:ext uri="{BB962C8B-B14F-4D97-AF65-F5344CB8AC3E}">
        <p14:creationId xmlns:p14="http://schemas.microsoft.com/office/powerpoint/2010/main" val="36204714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Terminology: Representations vs. Data Types</a:t>
            </a:r>
            <a:endParaRPr lang="en-US" dirty="0"/>
          </a:p>
        </p:txBody>
      </p:sp>
      <p:sp>
        <p:nvSpPr>
          <p:cNvPr id="18" name="Content Placeholder 17"/>
          <p:cNvSpPr>
            <a:spLocks noGrp="1"/>
          </p:cNvSpPr>
          <p:nvPr>
            <p:ph idx="1"/>
          </p:nvPr>
        </p:nvSpPr>
        <p:spPr/>
        <p:txBody>
          <a:bodyPr>
            <a:normAutofit lnSpcReduction="10000"/>
          </a:bodyPr>
          <a:lstStyle/>
          <a:p>
            <a:r>
              <a:rPr lang="en-US" dirty="0" smtClean="0"/>
              <a:t>We will try to differentiate between</a:t>
            </a:r>
          </a:p>
          <a:p>
            <a:pPr lvl="1"/>
            <a:r>
              <a:rPr lang="en-US" b="1" dirty="0" smtClean="0">
                <a:solidFill>
                  <a:srgbClr val="0070C0"/>
                </a:solidFill>
              </a:rPr>
              <a:t>representation</a:t>
            </a:r>
            <a:r>
              <a:rPr lang="en-US" dirty="0" smtClean="0"/>
              <a:t>: ways of encoding specific types of information into bit patterns</a:t>
            </a:r>
          </a:p>
          <a:p>
            <a:pPr lvl="1"/>
            <a:r>
              <a:rPr lang="en-US" b="1" dirty="0" smtClean="0">
                <a:solidFill>
                  <a:srgbClr val="0070C0"/>
                </a:solidFill>
              </a:rPr>
              <a:t>data type</a:t>
            </a:r>
            <a:r>
              <a:rPr lang="en-US" dirty="0" smtClean="0"/>
              <a:t>: a specific number of bits encoded with a specific representation</a:t>
            </a:r>
            <a:endParaRPr lang="en-US" dirty="0"/>
          </a:p>
          <a:p>
            <a:r>
              <a:rPr lang="en-US" dirty="0" smtClean="0"/>
              <a:t>Examples of data types include: </a:t>
            </a:r>
            <a:r>
              <a:rPr lang="en-US" b="1" dirty="0" smtClean="0">
                <a:solidFill>
                  <a:srgbClr val="00B050"/>
                </a:solidFill>
              </a:rPr>
              <a:t>8-bit unsigned</a:t>
            </a:r>
            <a:r>
              <a:rPr lang="en-US" dirty="0" smtClean="0"/>
              <a:t>, </a:t>
            </a:r>
            <a:r>
              <a:rPr lang="en-US" b="1" dirty="0" smtClean="0">
                <a:solidFill>
                  <a:srgbClr val="00B050"/>
                </a:solidFill>
              </a:rPr>
              <a:t>16-bit 2’s complement</a:t>
            </a:r>
            <a:r>
              <a:rPr lang="en-US" dirty="0" smtClean="0"/>
              <a:t>, </a:t>
            </a:r>
            <a:r>
              <a:rPr lang="en-US" b="1" dirty="0" smtClean="0">
                <a:solidFill>
                  <a:srgbClr val="00B050"/>
                </a:solidFill>
              </a:rPr>
              <a:t>IEEE 754 single-precision floating point</a:t>
            </a:r>
          </a:p>
          <a:p>
            <a:r>
              <a:rPr lang="en-US" dirty="0" smtClean="0"/>
              <a:t>High-level languages such as C associate values with data types.</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32</a:t>
            </a:fld>
            <a:endParaRPr lang="en-US" dirty="0"/>
          </a:p>
        </p:txBody>
      </p:sp>
    </p:spTree>
    <p:extLst>
      <p:ext uri="{BB962C8B-B14F-4D97-AF65-F5344CB8AC3E}">
        <p14:creationId xmlns:p14="http://schemas.microsoft.com/office/powerpoint/2010/main" val="4210445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648020" y="4349372"/>
            <a:ext cx="7807036" cy="1645920"/>
            <a:chOff x="648020" y="4349372"/>
            <a:chExt cx="7807036" cy="1645920"/>
          </a:xfrm>
        </p:grpSpPr>
        <p:sp>
          <p:nvSpPr>
            <p:cNvPr id="46" name="TextBox 45"/>
            <p:cNvSpPr txBox="1"/>
            <p:nvPr/>
          </p:nvSpPr>
          <p:spPr>
            <a:xfrm>
              <a:off x="648020" y="4349372"/>
              <a:ext cx="7792280" cy="1645920"/>
            </a:xfrm>
            <a:prstGeom prst="rect">
              <a:avLst/>
            </a:prstGeom>
            <a:solidFill>
              <a:srgbClr val="FFC000"/>
            </a:solidFill>
          </p:spPr>
          <p:txBody>
            <a:bodyPr wrap="square" rtlCol="0">
              <a:spAutoFit/>
            </a:bodyPr>
            <a:lstStyle/>
            <a:p>
              <a:endParaRPr lang="en-US" dirty="0">
                <a:solidFill>
                  <a:srgbClr val="92D050"/>
                </a:solidFill>
              </a:endParaRPr>
            </a:p>
          </p:txBody>
        </p:sp>
        <p:sp>
          <p:nvSpPr>
            <p:cNvPr id="48" name="TextBox 47"/>
            <p:cNvSpPr txBox="1"/>
            <p:nvPr/>
          </p:nvSpPr>
          <p:spPr>
            <a:xfrm>
              <a:off x="6725095" y="5531373"/>
              <a:ext cx="1729961" cy="461665"/>
            </a:xfrm>
            <a:prstGeom prst="rect">
              <a:avLst/>
            </a:prstGeom>
            <a:noFill/>
          </p:spPr>
          <p:txBody>
            <a:bodyPr wrap="none" rtlCol="0">
              <a:spAutoFit/>
            </a:bodyPr>
            <a:lstStyle/>
            <a:p>
              <a:pPr algn="r"/>
              <a:r>
                <a:rPr lang="en-US" sz="2400" dirty="0" smtClean="0">
                  <a:solidFill>
                    <a:srgbClr val="FFFFFF"/>
                  </a:solidFill>
                  <a:cs typeface="Arial" panose="020B0604020202020204" pitchFamily="34" charset="0"/>
                </a:rPr>
                <a:t>data types</a:t>
              </a:r>
              <a:endParaRPr lang="en-US" sz="2400" dirty="0">
                <a:solidFill>
                  <a:srgbClr val="FFFFFF"/>
                </a:solidFill>
                <a:cs typeface="Arial" panose="020B0604020202020204" pitchFamily="34" charset="0"/>
              </a:endParaRPr>
            </a:p>
          </p:txBody>
        </p:sp>
      </p:grpSp>
      <p:sp>
        <p:nvSpPr>
          <p:cNvPr id="2" name="Title 1"/>
          <p:cNvSpPr>
            <a:spLocks noGrp="1"/>
          </p:cNvSpPr>
          <p:nvPr>
            <p:ph type="title"/>
          </p:nvPr>
        </p:nvSpPr>
        <p:spPr/>
        <p:txBody>
          <a:bodyPr/>
          <a:lstStyle/>
          <a:p>
            <a:r>
              <a:rPr lang="en-US" dirty="0" smtClean="0"/>
              <a:t>Illustration of a Representation Taxonomy</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33</a:t>
            </a:fld>
            <a:endParaRPr lang="en-US" dirty="0"/>
          </a:p>
        </p:txBody>
      </p:sp>
      <p:sp>
        <p:nvSpPr>
          <p:cNvPr id="3" name="TextBox 2"/>
          <p:cNvSpPr txBox="1"/>
          <p:nvPr/>
        </p:nvSpPr>
        <p:spPr>
          <a:xfrm>
            <a:off x="4160506" y="1386828"/>
            <a:ext cx="663964" cy="461665"/>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bits</a:t>
            </a:r>
            <a:endParaRPr lang="en-US" sz="2400" dirty="0">
              <a:latin typeface="Arial" panose="020B0604020202020204" pitchFamily="34" charset="0"/>
              <a:cs typeface="Arial" panose="020B0604020202020204" pitchFamily="34" charset="0"/>
            </a:endParaRPr>
          </a:p>
        </p:txBody>
      </p:sp>
      <p:grpSp>
        <p:nvGrpSpPr>
          <p:cNvPr id="12" name="Group 11"/>
          <p:cNvGrpSpPr/>
          <p:nvPr/>
        </p:nvGrpSpPr>
        <p:grpSpPr>
          <a:xfrm>
            <a:off x="648020" y="1907779"/>
            <a:ext cx="7792280" cy="1167134"/>
            <a:chOff x="648020" y="1907779"/>
            <a:chExt cx="7792280" cy="1167134"/>
          </a:xfrm>
        </p:grpSpPr>
        <p:sp>
          <p:nvSpPr>
            <p:cNvPr id="6" name="TextBox 5"/>
            <p:cNvSpPr txBox="1"/>
            <p:nvPr/>
          </p:nvSpPr>
          <p:spPr>
            <a:xfrm>
              <a:off x="648020" y="1907779"/>
              <a:ext cx="7792280" cy="1167111"/>
            </a:xfrm>
            <a:prstGeom prst="rect">
              <a:avLst/>
            </a:prstGeom>
            <a:solidFill>
              <a:srgbClr val="92D050"/>
            </a:solidFill>
          </p:spPr>
          <p:txBody>
            <a:bodyPr wrap="square" rtlCol="0">
              <a:spAutoFit/>
            </a:bodyPr>
            <a:lstStyle/>
            <a:p>
              <a:endParaRPr lang="en-US" dirty="0">
                <a:solidFill>
                  <a:srgbClr val="92D050"/>
                </a:solidFill>
              </a:endParaRPr>
            </a:p>
          </p:txBody>
        </p:sp>
        <p:sp>
          <p:nvSpPr>
            <p:cNvPr id="23" name="TextBox 22"/>
            <p:cNvSpPr txBox="1"/>
            <p:nvPr/>
          </p:nvSpPr>
          <p:spPr>
            <a:xfrm>
              <a:off x="6497139" y="2243916"/>
              <a:ext cx="1943161" cy="830997"/>
            </a:xfrm>
            <a:prstGeom prst="rect">
              <a:avLst/>
            </a:prstGeom>
            <a:noFill/>
          </p:spPr>
          <p:txBody>
            <a:bodyPr wrap="none" rtlCol="0">
              <a:spAutoFit/>
            </a:bodyPr>
            <a:lstStyle/>
            <a:p>
              <a:pPr algn="r"/>
              <a:r>
                <a:rPr lang="en-US" sz="2400" dirty="0" smtClean="0">
                  <a:solidFill>
                    <a:srgbClr val="FFFFFF"/>
                  </a:solidFill>
                  <a:cs typeface="Arial" panose="020B0604020202020204" pitchFamily="34" charset="0"/>
                </a:rPr>
                <a:t>things being</a:t>
              </a:r>
            </a:p>
            <a:p>
              <a:pPr algn="r"/>
              <a:r>
                <a:rPr lang="en-US" sz="2400" dirty="0" smtClean="0">
                  <a:solidFill>
                    <a:srgbClr val="FFFFFF"/>
                  </a:solidFill>
                  <a:cs typeface="Arial" panose="020B0604020202020204" pitchFamily="34" charset="0"/>
                </a:rPr>
                <a:t>represented</a:t>
              </a:r>
              <a:endParaRPr lang="en-US" sz="2400" dirty="0">
                <a:solidFill>
                  <a:srgbClr val="FFFFFF"/>
                </a:solidFill>
                <a:cs typeface="Arial" panose="020B0604020202020204" pitchFamily="34" charset="0"/>
              </a:endParaRPr>
            </a:p>
          </p:txBody>
        </p:sp>
      </p:grpSp>
      <p:sp>
        <p:nvSpPr>
          <p:cNvPr id="35" name="TextBox 34"/>
          <p:cNvSpPr txBox="1"/>
          <p:nvPr/>
        </p:nvSpPr>
        <p:spPr>
          <a:xfrm>
            <a:off x="648020" y="3074890"/>
            <a:ext cx="7792280" cy="1280160"/>
          </a:xfrm>
          <a:prstGeom prst="rect">
            <a:avLst/>
          </a:prstGeom>
          <a:solidFill>
            <a:srgbClr val="00B0F0"/>
          </a:solidFill>
        </p:spPr>
        <p:txBody>
          <a:bodyPr wrap="square" rtlCol="0">
            <a:spAutoFit/>
          </a:bodyPr>
          <a:lstStyle/>
          <a:p>
            <a:endParaRPr lang="en-US" dirty="0">
              <a:solidFill>
                <a:srgbClr val="92D050"/>
              </a:solidFill>
            </a:endParaRPr>
          </a:p>
        </p:txBody>
      </p:sp>
      <p:grpSp>
        <p:nvGrpSpPr>
          <p:cNvPr id="34" name="Group 33"/>
          <p:cNvGrpSpPr/>
          <p:nvPr/>
        </p:nvGrpSpPr>
        <p:grpSpPr>
          <a:xfrm>
            <a:off x="6702858" y="3881983"/>
            <a:ext cx="1778052" cy="1339388"/>
            <a:chOff x="6702858" y="3881983"/>
            <a:chExt cx="1778052" cy="1339388"/>
          </a:xfrm>
        </p:grpSpPr>
        <p:sp>
          <p:nvSpPr>
            <p:cNvPr id="53" name="TextBox 52"/>
            <p:cNvSpPr txBox="1"/>
            <p:nvPr/>
          </p:nvSpPr>
          <p:spPr>
            <a:xfrm>
              <a:off x="6702858" y="4390374"/>
              <a:ext cx="1778052" cy="830997"/>
            </a:xfrm>
            <a:prstGeom prst="rect">
              <a:avLst/>
            </a:prstGeom>
            <a:noFill/>
          </p:spPr>
          <p:txBody>
            <a:bodyPr wrap="none" rtlCol="0">
              <a:spAutoFit/>
            </a:bodyPr>
            <a:lstStyle/>
            <a:p>
              <a:pPr algn="ctr"/>
              <a:r>
                <a:rPr lang="en-US" sz="2400" dirty="0" smtClean="0">
                  <a:latin typeface="Arial" panose="020B0604020202020204" pitchFamily="34" charset="0"/>
                  <a:cs typeface="Arial" panose="020B0604020202020204" pitchFamily="34" charset="0"/>
                </a:rPr>
                <a:t>IEEE 754</a:t>
              </a:r>
            </a:p>
            <a:p>
              <a:pPr algn="ctr"/>
              <a:r>
                <a:rPr lang="en-US" sz="2400" dirty="0">
                  <a:latin typeface="Arial" panose="020B0604020202020204" pitchFamily="34" charset="0"/>
                  <a:cs typeface="Arial" panose="020B0604020202020204" pitchFamily="34" charset="0"/>
                </a:rPr>
                <a:t>s</a:t>
              </a:r>
              <a:r>
                <a:rPr lang="en-US" sz="2400" dirty="0" smtClean="0">
                  <a:latin typeface="Arial" panose="020B0604020202020204" pitchFamily="34" charset="0"/>
                  <a:cs typeface="Arial" panose="020B0604020202020204" pitchFamily="34" charset="0"/>
                </a:rPr>
                <a:t>ingle-prec.</a:t>
              </a:r>
              <a:endParaRPr lang="en-US" sz="2400" dirty="0">
                <a:latin typeface="Arial" panose="020B0604020202020204" pitchFamily="34" charset="0"/>
                <a:cs typeface="Arial" panose="020B0604020202020204" pitchFamily="34" charset="0"/>
              </a:endParaRPr>
            </a:p>
          </p:txBody>
        </p:sp>
        <p:cxnSp>
          <p:nvCxnSpPr>
            <p:cNvPr id="97" name="Straight Connector 96"/>
            <p:cNvCxnSpPr/>
            <p:nvPr/>
          </p:nvCxnSpPr>
          <p:spPr>
            <a:xfrm>
              <a:off x="6882862" y="3881983"/>
              <a:ext cx="183860" cy="55684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48019" y="1736090"/>
            <a:ext cx="3512487" cy="1002686"/>
            <a:chOff x="648019" y="1736090"/>
            <a:chExt cx="3512487" cy="1002686"/>
          </a:xfrm>
        </p:grpSpPr>
        <p:sp>
          <p:nvSpPr>
            <p:cNvPr id="22" name="TextBox 21"/>
            <p:cNvSpPr txBox="1"/>
            <p:nvPr/>
          </p:nvSpPr>
          <p:spPr>
            <a:xfrm>
              <a:off x="648019" y="1907779"/>
              <a:ext cx="1967205" cy="830997"/>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non-negative</a:t>
              </a:r>
            </a:p>
            <a:p>
              <a:r>
                <a:rPr lang="en-US" sz="2400" dirty="0" smtClean="0">
                  <a:latin typeface="Arial" panose="020B0604020202020204" pitchFamily="34" charset="0"/>
                  <a:cs typeface="Arial" panose="020B0604020202020204" pitchFamily="34" charset="0"/>
                </a:rPr>
                <a:t>integers</a:t>
              </a:r>
              <a:endParaRPr lang="en-US" sz="2400" dirty="0">
                <a:latin typeface="Arial" panose="020B0604020202020204" pitchFamily="34" charset="0"/>
                <a:cs typeface="Arial" panose="020B0604020202020204" pitchFamily="34" charset="0"/>
              </a:endParaRPr>
            </a:p>
          </p:txBody>
        </p:sp>
        <p:cxnSp>
          <p:nvCxnSpPr>
            <p:cNvPr id="56" name="Straight Connector 55"/>
            <p:cNvCxnSpPr/>
            <p:nvPr/>
          </p:nvCxnSpPr>
          <p:spPr>
            <a:xfrm flipH="1">
              <a:off x="2542538" y="1736090"/>
              <a:ext cx="1617968" cy="33972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2134621" y="1797681"/>
            <a:ext cx="2120457" cy="1155318"/>
            <a:chOff x="2134621" y="1797681"/>
            <a:chExt cx="2120457" cy="1155318"/>
          </a:xfrm>
        </p:grpSpPr>
        <p:sp>
          <p:nvSpPr>
            <p:cNvPr id="25" name="TextBox 24"/>
            <p:cNvSpPr txBox="1"/>
            <p:nvPr/>
          </p:nvSpPr>
          <p:spPr>
            <a:xfrm>
              <a:off x="2134621" y="2491334"/>
              <a:ext cx="1281120" cy="461665"/>
            </a:xfrm>
            <a:prstGeom prst="rect">
              <a:avLst/>
            </a:prstGeom>
            <a:noFill/>
          </p:spPr>
          <p:txBody>
            <a:bodyPr wrap="none" rtlCol="0">
              <a:spAutoFit/>
            </a:bodyPr>
            <a:lstStyle/>
            <a:p>
              <a:pPr algn="ctr"/>
              <a:r>
                <a:rPr lang="en-US" sz="2400" dirty="0" smtClean="0">
                  <a:latin typeface="Arial" panose="020B0604020202020204" pitchFamily="34" charset="0"/>
                  <a:cs typeface="Arial" panose="020B0604020202020204" pitchFamily="34" charset="0"/>
                </a:rPr>
                <a:t>integers</a:t>
              </a:r>
              <a:endParaRPr lang="en-US" sz="2400" dirty="0">
                <a:latin typeface="Arial" panose="020B0604020202020204" pitchFamily="34" charset="0"/>
                <a:cs typeface="Arial" panose="020B0604020202020204" pitchFamily="34" charset="0"/>
              </a:endParaRPr>
            </a:p>
          </p:txBody>
        </p:sp>
        <p:cxnSp>
          <p:nvCxnSpPr>
            <p:cNvPr id="58" name="Straight Connector 57"/>
            <p:cNvCxnSpPr/>
            <p:nvPr/>
          </p:nvCxnSpPr>
          <p:spPr>
            <a:xfrm flipH="1">
              <a:off x="2885345" y="1797681"/>
              <a:ext cx="1369733" cy="77583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3613897" y="1810022"/>
            <a:ext cx="839337" cy="803249"/>
            <a:chOff x="3613897" y="1810022"/>
            <a:chExt cx="839337" cy="803249"/>
          </a:xfrm>
        </p:grpSpPr>
        <p:sp>
          <p:nvSpPr>
            <p:cNvPr id="27" name="TextBox 26"/>
            <p:cNvSpPr txBox="1"/>
            <p:nvPr/>
          </p:nvSpPr>
          <p:spPr>
            <a:xfrm>
              <a:off x="3613897" y="2151606"/>
              <a:ext cx="679994" cy="461665"/>
            </a:xfrm>
            <a:prstGeom prst="rect">
              <a:avLst/>
            </a:prstGeom>
            <a:noFill/>
          </p:spPr>
          <p:txBody>
            <a:bodyPr wrap="none" rtlCol="0">
              <a:spAutoFit/>
            </a:bodyPr>
            <a:lstStyle/>
            <a:p>
              <a:pPr algn="ctr"/>
              <a:r>
                <a:rPr lang="en-US" sz="2400" dirty="0" smtClean="0">
                  <a:latin typeface="Arial" panose="020B0604020202020204" pitchFamily="34" charset="0"/>
                  <a:cs typeface="Arial" panose="020B0604020202020204" pitchFamily="34" charset="0"/>
                </a:rPr>
                <a:t>text</a:t>
              </a:r>
              <a:endParaRPr lang="en-US" sz="2400" dirty="0">
                <a:latin typeface="Arial" panose="020B0604020202020204" pitchFamily="34" charset="0"/>
                <a:cs typeface="Arial" panose="020B0604020202020204" pitchFamily="34" charset="0"/>
              </a:endParaRPr>
            </a:p>
          </p:txBody>
        </p:sp>
        <p:cxnSp>
          <p:nvCxnSpPr>
            <p:cNvPr id="61" name="Straight Connector 60"/>
            <p:cNvCxnSpPr/>
            <p:nvPr/>
          </p:nvCxnSpPr>
          <p:spPr>
            <a:xfrm flipH="1">
              <a:off x="4079153" y="1810022"/>
              <a:ext cx="374081" cy="43389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456122" y="1819211"/>
            <a:ext cx="1383712" cy="1133788"/>
            <a:chOff x="4456122" y="1819211"/>
            <a:chExt cx="1383712" cy="1133788"/>
          </a:xfrm>
        </p:grpSpPr>
        <p:sp>
          <p:nvSpPr>
            <p:cNvPr id="28" name="TextBox 27"/>
            <p:cNvSpPr txBox="1"/>
            <p:nvPr/>
          </p:nvSpPr>
          <p:spPr>
            <a:xfrm>
              <a:off x="4456122" y="2122002"/>
              <a:ext cx="1383712" cy="830997"/>
            </a:xfrm>
            <a:prstGeom prst="rect">
              <a:avLst/>
            </a:prstGeom>
            <a:noFill/>
          </p:spPr>
          <p:txBody>
            <a:bodyPr wrap="none" rtlCol="0">
              <a:spAutoFit/>
            </a:bodyPr>
            <a:lstStyle/>
            <a:p>
              <a:pPr algn="ctr"/>
              <a:r>
                <a:rPr lang="en-US" sz="2400" dirty="0">
                  <a:latin typeface="Arial" panose="020B0604020202020204" pitchFamily="34" charset="0"/>
                  <a:cs typeface="Arial" panose="020B0604020202020204" pitchFamily="34" charset="0"/>
                </a:rPr>
                <a:t>r</a:t>
              </a:r>
              <a:r>
                <a:rPr lang="en-US" sz="2400" dirty="0" smtClean="0">
                  <a:latin typeface="Arial" panose="020B0604020202020204" pitchFamily="34" charset="0"/>
                  <a:cs typeface="Arial" panose="020B0604020202020204" pitchFamily="34" charset="0"/>
                </a:rPr>
                <a:t>eal</a:t>
              </a:r>
            </a:p>
            <a:p>
              <a:pPr algn="ctr"/>
              <a:r>
                <a:rPr lang="en-US" sz="2400" dirty="0" smtClean="0">
                  <a:latin typeface="Arial" panose="020B0604020202020204" pitchFamily="34" charset="0"/>
                  <a:cs typeface="Arial" panose="020B0604020202020204" pitchFamily="34" charset="0"/>
                </a:rPr>
                <a:t>numbers</a:t>
              </a:r>
              <a:endParaRPr lang="en-US" sz="2400" dirty="0">
                <a:latin typeface="Arial" panose="020B0604020202020204" pitchFamily="34" charset="0"/>
                <a:cs typeface="Arial" panose="020B0604020202020204" pitchFamily="34" charset="0"/>
              </a:endParaRPr>
            </a:p>
          </p:txBody>
        </p:sp>
        <p:cxnSp>
          <p:nvCxnSpPr>
            <p:cNvPr id="65" name="Straight Connector 64"/>
            <p:cNvCxnSpPr/>
            <p:nvPr/>
          </p:nvCxnSpPr>
          <p:spPr>
            <a:xfrm>
              <a:off x="4656242" y="1819211"/>
              <a:ext cx="256140" cy="4084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768450" y="1695772"/>
            <a:ext cx="3041799" cy="673672"/>
            <a:chOff x="4768450" y="1695772"/>
            <a:chExt cx="3041799" cy="673672"/>
          </a:xfrm>
        </p:grpSpPr>
        <p:sp>
          <p:nvSpPr>
            <p:cNvPr id="29" name="TextBox 28"/>
            <p:cNvSpPr txBox="1"/>
            <p:nvPr/>
          </p:nvSpPr>
          <p:spPr>
            <a:xfrm>
              <a:off x="6134789" y="1907779"/>
              <a:ext cx="1675460" cy="461665"/>
            </a:xfrm>
            <a:prstGeom prst="rect">
              <a:avLst/>
            </a:prstGeom>
            <a:noFill/>
          </p:spPr>
          <p:txBody>
            <a:bodyPr wrap="none" rtlCol="0">
              <a:spAutoFit/>
            </a:bodyPr>
            <a:lstStyle/>
            <a:p>
              <a:pPr algn="ctr"/>
              <a:r>
                <a:rPr lang="en-US" sz="2400" dirty="0" smtClean="0">
                  <a:latin typeface="Arial" panose="020B0604020202020204" pitchFamily="34" charset="0"/>
                  <a:cs typeface="Arial" panose="020B0604020202020204" pitchFamily="34" charset="0"/>
                </a:rPr>
                <a:t>vegetables</a:t>
              </a:r>
              <a:endParaRPr lang="en-US" sz="2400" dirty="0">
                <a:latin typeface="Arial" panose="020B0604020202020204" pitchFamily="34" charset="0"/>
                <a:cs typeface="Arial" panose="020B0604020202020204" pitchFamily="34" charset="0"/>
              </a:endParaRPr>
            </a:p>
          </p:txBody>
        </p:sp>
        <p:cxnSp>
          <p:nvCxnSpPr>
            <p:cNvPr id="68" name="Straight Connector 67"/>
            <p:cNvCxnSpPr/>
            <p:nvPr/>
          </p:nvCxnSpPr>
          <p:spPr>
            <a:xfrm>
              <a:off x="4768450" y="1695772"/>
              <a:ext cx="1463385" cy="31121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648019" y="2735682"/>
            <a:ext cx="1436612" cy="800874"/>
            <a:chOff x="648019" y="2735682"/>
            <a:chExt cx="1436612" cy="800874"/>
          </a:xfrm>
        </p:grpSpPr>
        <p:sp>
          <p:nvSpPr>
            <p:cNvPr id="36" name="TextBox 35"/>
            <p:cNvSpPr txBox="1"/>
            <p:nvPr/>
          </p:nvSpPr>
          <p:spPr>
            <a:xfrm>
              <a:off x="648019" y="3074891"/>
              <a:ext cx="1436612" cy="461665"/>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unsigned</a:t>
              </a:r>
            </a:p>
          </p:txBody>
        </p:sp>
        <p:cxnSp>
          <p:nvCxnSpPr>
            <p:cNvPr id="70" name="Straight Connector 69"/>
            <p:cNvCxnSpPr/>
            <p:nvPr/>
          </p:nvCxnSpPr>
          <p:spPr>
            <a:xfrm flipH="1">
              <a:off x="1237132" y="2735682"/>
              <a:ext cx="96972" cy="43696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688630" y="3490405"/>
            <a:ext cx="1436612" cy="1779416"/>
            <a:chOff x="688630" y="3490405"/>
            <a:chExt cx="1436612" cy="1779416"/>
          </a:xfrm>
        </p:grpSpPr>
        <p:sp>
          <p:nvSpPr>
            <p:cNvPr id="47" name="TextBox 46"/>
            <p:cNvSpPr txBox="1"/>
            <p:nvPr/>
          </p:nvSpPr>
          <p:spPr>
            <a:xfrm>
              <a:off x="688630" y="4438824"/>
              <a:ext cx="1436612" cy="830997"/>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16-bit</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unsigned</a:t>
              </a:r>
            </a:p>
          </p:txBody>
        </p:sp>
        <p:cxnSp>
          <p:nvCxnSpPr>
            <p:cNvPr id="72" name="Straight Connector 71"/>
            <p:cNvCxnSpPr/>
            <p:nvPr/>
          </p:nvCxnSpPr>
          <p:spPr>
            <a:xfrm flipH="1">
              <a:off x="1134514" y="3490405"/>
              <a:ext cx="94373" cy="104839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1418556" y="2944406"/>
            <a:ext cx="1624163" cy="1376997"/>
            <a:chOff x="1418556" y="2944406"/>
            <a:chExt cx="1624163" cy="1376997"/>
          </a:xfrm>
        </p:grpSpPr>
        <p:sp>
          <p:nvSpPr>
            <p:cNvPr id="42" name="TextBox 41"/>
            <p:cNvSpPr txBox="1"/>
            <p:nvPr/>
          </p:nvSpPr>
          <p:spPr>
            <a:xfrm>
              <a:off x="1418556" y="3490406"/>
              <a:ext cx="1624163" cy="830997"/>
            </a:xfrm>
            <a:prstGeom prst="rect">
              <a:avLst/>
            </a:prstGeom>
            <a:noFill/>
          </p:spPr>
          <p:txBody>
            <a:bodyPr wrap="none" rtlCol="0">
              <a:spAutoFit/>
            </a:bodyPr>
            <a:lstStyle/>
            <a:p>
              <a:pPr algn="ctr"/>
              <a:r>
                <a:rPr lang="en-US" sz="2400" dirty="0" smtClean="0">
                  <a:latin typeface="Arial" panose="020B0604020202020204" pitchFamily="34" charset="0"/>
                  <a:cs typeface="Arial" panose="020B0604020202020204" pitchFamily="34" charset="0"/>
                </a:rPr>
                <a:t>signed-</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magnitude</a:t>
              </a:r>
              <a:endParaRPr lang="en-US" sz="2400" dirty="0">
                <a:latin typeface="Arial" panose="020B0604020202020204" pitchFamily="34" charset="0"/>
                <a:cs typeface="Arial" panose="020B0604020202020204" pitchFamily="34" charset="0"/>
              </a:endParaRPr>
            </a:p>
          </p:txBody>
        </p:sp>
        <p:cxnSp>
          <p:nvCxnSpPr>
            <p:cNvPr id="78" name="Straight Connector 77"/>
            <p:cNvCxnSpPr/>
            <p:nvPr/>
          </p:nvCxnSpPr>
          <p:spPr>
            <a:xfrm flipH="1">
              <a:off x="2364326" y="2944406"/>
              <a:ext cx="353201" cy="64024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870215" y="2974649"/>
            <a:ext cx="1430046" cy="970064"/>
            <a:chOff x="2870215" y="2974649"/>
            <a:chExt cx="1430046" cy="970064"/>
          </a:xfrm>
        </p:grpSpPr>
        <p:sp>
          <p:nvSpPr>
            <p:cNvPr id="38" name="TextBox 37"/>
            <p:cNvSpPr txBox="1"/>
            <p:nvPr/>
          </p:nvSpPr>
          <p:spPr>
            <a:xfrm>
              <a:off x="2957394" y="3113716"/>
              <a:ext cx="1342867" cy="830997"/>
            </a:xfrm>
            <a:prstGeom prst="rect">
              <a:avLst/>
            </a:prstGeom>
            <a:noFill/>
          </p:spPr>
          <p:txBody>
            <a:bodyPr wrap="none" rtlCol="0">
              <a:spAutoFit/>
            </a:bodyPr>
            <a:lstStyle/>
            <a:p>
              <a:pPr algn="ctr"/>
              <a:r>
                <a:rPr lang="en-US" sz="2400" dirty="0" smtClean="0">
                  <a:latin typeface="Arial" panose="020B0604020202020204" pitchFamily="34" charset="0"/>
                  <a:cs typeface="Arial" panose="020B0604020202020204" pitchFamily="34" charset="0"/>
                </a:rPr>
                <a:t>2’s com-</a:t>
              </a:r>
            </a:p>
            <a:p>
              <a:pPr algn="ctr"/>
              <a:r>
                <a:rPr lang="en-US" sz="2400" dirty="0" err="1" smtClean="0">
                  <a:latin typeface="Arial" panose="020B0604020202020204" pitchFamily="34" charset="0"/>
                  <a:cs typeface="Arial" panose="020B0604020202020204" pitchFamily="34" charset="0"/>
                </a:rPr>
                <a:t>plement</a:t>
              </a:r>
              <a:endParaRPr lang="en-US" sz="2400" dirty="0">
                <a:latin typeface="Arial" panose="020B0604020202020204" pitchFamily="34" charset="0"/>
                <a:cs typeface="Arial" panose="020B0604020202020204" pitchFamily="34" charset="0"/>
              </a:endParaRPr>
            </a:p>
          </p:txBody>
        </p:sp>
        <p:cxnSp>
          <p:nvCxnSpPr>
            <p:cNvPr id="80" name="Straight Connector 79"/>
            <p:cNvCxnSpPr/>
            <p:nvPr/>
          </p:nvCxnSpPr>
          <p:spPr>
            <a:xfrm flipH="1" flipV="1">
              <a:off x="2870215" y="2974649"/>
              <a:ext cx="578887" cy="24004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2019208" y="3930686"/>
            <a:ext cx="1415220" cy="1954508"/>
            <a:chOff x="2019208" y="3930686"/>
            <a:chExt cx="1415220" cy="1954508"/>
          </a:xfrm>
        </p:grpSpPr>
        <p:sp>
          <p:nvSpPr>
            <p:cNvPr id="49" name="TextBox 48"/>
            <p:cNvSpPr txBox="1"/>
            <p:nvPr/>
          </p:nvSpPr>
          <p:spPr>
            <a:xfrm>
              <a:off x="2019208" y="4684865"/>
              <a:ext cx="1342868" cy="1200329"/>
            </a:xfrm>
            <a:prstGeom prst="rect">
              <a:avLst/>
            </a:prstGeom>
            <a:noFill/>
          </p:spPr>
          <p:txBody>
            <a:bodyPr wrap="none" rtlCol="0">
              <a:spAutoFit/>
            </a:bodyPr>
            <a:lstStyle/>
            <a:p>
              <a:pPr algn="ctr"/>
              <a:r>
                <a:rPr lang="en-US" sz="2400" dirty="0" smtClean="0">
                  <a:latin typeface="Arial" panose="020B0604020202020204" pitchFamily="34" charset="0"/>
                  <a:cs typeface="Arial" panose="020B0604020202020204" pitchFamily="34" charset="0"/>
                </a:rPr>
                <a:t>32-bit</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2’s com-</a:t>
              </a:r>
            </a:p>
            <a:p>
              <a:pPr algn="ctr"/>
              <a:r>
                <a:rPr lang="en-US" sz="2400" dirty="0" err="1" smtClean="0">
                  <a:latin typeface="Arial" panose="020B0604020202020204" pitchFamily="34" charset="0"/>
                  <a:cs typeface="Arial" panose="020B0604020202020204" pitchFamily="34" charset="0"/>
                </a:rPr>
                <a:t>plement</a:t>
              </a:r>
              <a:endParaRPr lang="en-US" sz="2400" dirty="0">
                <a:latin typeface="Arial" panose="020B0604020202020204" pitchFamily="34" charset="0"/>
                <a:cs typeface="Arial" panose="020B0604020202020204" pitchFamily="34" charset="0"/>
              </a:endParaRPr>
            </a:p>
          </p:txBody>
        </p:sp>
        <p:cxnSp>
          <p:nvCxnSpPr>
            <p:cNvPr id="82" name="Straight Connector 81"/>
            <p:cNvCxnSpPr/>
            <p:nvPr/>
          </p:nvCxnSpPr>
          <p:spPr>
            <a:xfrm flipH="1">
              <a:off x="2817334" y="3930686"/>
              <a:ext cx="617094" cy="82168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3321486" y="3910562"/>
            <a:ext cx="1342868" cy="1698923"/>
            <a:chOff x="3321486" y="3910562"/>
            <a:chExt cx="1342868" cy="1698923"/>
          </a:xfrm>
        </p:grpSpPr>
        <p:sp>
          <p:nvSpPr>
            <p:cNvPr id="54" name="TextBox 53"/>
            <p:cNvSpPr txBox="1"/>
            <p:nvPr/>
          </p:nvSpPr>
          <p:spPr>
            <a:xfrm>
              <a:off x="3321486" y="4409156"/>
              <a:ext cx="1342868" cy="1200329"/>
            </a:xfrm>
            <a:prstGeom prst="rect">
              <a:avLst/>
            </a:prstGeom>
            <a:noFill/>
          </p:spPr>
          <p:txBody>
            <a:bodyPr wrap="none" rtlCol="0">
              <a:spAutoFit/>
            </a:bodyPr>
            <a:lstStyle/>
            <a:p>
              <a:pPr algn="ctr"/>
              <a:r>
                <a:rPr lang="en-US" sz="2400" dirty="0" smtClean="0">
                  <a:latin typeface="Arial" panose="020B0604020202020204" pitchFamily="34" charset="0"/>
                  <a:cs typeface="Arial" panose="020B0604020202020204" pitchFamily="34" charset="0"/>
                </a:rPr>
                <a:t>64-bit</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2’s com-</a:t>
              </a:r>
            </a:p>
            <a:p>
              <a:pPr algn="ctr"/>
              <a:r>
                <a:rPr lang="en-US" sz="2400" dirty="0" err="1" smtClean="0">
                  <a:latin typeface="Arial" panose="020B0604020202020204" pitchFamily="34" charset="0"/>
                  <a:cs typeface="Arial" panose="020B0604020202020204" pitchFamily="34" charset="0"/>
                </a:rPr>
                <a:t>plement</a:t>
              </a:r>
              <a:endParaRPr lang="en-US" sz="2400" dirty="0">
                <a:latin typeface="Arial" panose="020B0604020202020204" pitchFamily="34" charset="0"/>
                <a:cs typeface="Arial" panose="020B0604020202020204" pitchFamily="34" charset="0"/>
              </a:endParaRPr>
            </a:p>
          </p:txBody>
        </p:sp>
        <p:cxnSp>
          <p:nvCxnSpPr>
            <p:cNvPr id="85" name="Straight Connector 84"/>
            <p:cNvCxnSpPr/>
            <p:nvPr/>
          </p:nvCxnSpPr>
          <p:spPr>
            <a:xfrm>
              <a:off x="3727114" y="3910562"/>
              <a:ext cx="135217" cy="54472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4068241" y="2563020"/>
            <a:ext cx="1842046" cy="3387753"/>
            <a:chOff x="4068241" y="2563020"/>
            <a:chExt cx="1842046" cy="3387753"/>
          </a:xfrm>
        </p:grpSpPr>
        <p:sp>
          <p:nvSpPr>
            <p:cNvPr id="51" name="TextBox 50"/>
            <p:cNvSpPr txBox="1"/>
            <p:nvPr/>
          </p:nvSpPr>
          <p:spPr>
            <a:xfrm>
              <a:off x="4593901" y="5119776"/>
              <a:ext cx="1316386" cy="830997"/>
            </a:xfrm>
            <a:prstGeom prst="rect">
              <a:avLst/>
            </a:prstGeom>
            <a:noFill/>
          </p:spPr>
          <p:txBody>
            <a:bodyPr wrap="none" rtlCol="0">
              <a:spAutoFit/>
            </a:bodyPr>
            <a:lstStyle/>
            <a:p>
              <a:pPr algn="ctr"/>
              <a:r>
                <a:rPr lang="en-US" sz="2400" dirty="0" smtClean="0">
                  <a:latin typeface="Arial" panose="020B0604020202020204" pitchFamily="34" charset="0"/>
                  <a:cs typeface="Arial" panose="020B0604020202020204" pitchFamily="34" charset="0"/>
                </a:rPr>
                <a:t>Unicode</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(16-bit)</a:t>
              </a:r>
              <a:endParaRPr lang="en-US" sz="2400" dirty="0">
                <a:latin typeface="Arial" panose="020B0604020202020204" pitchFamily="34" charset="0"/>
                <a:cs typeface="Arial" panose="020B0604020202020204" pitchFamily="34" charset="0"/>
              </a:endParaRPr>
            </a:p>
          </p:txBody>
        </p:sp>
        <p:cxnSp>
          <p:nvCxnSpPr>
            <p:cNvPr id="87" name="Straight Connector 86"/>
            <p:cNvCxnSpPr/>
            <p:nvPr/>
          </p:nvCxnSpPr>
          <p:spPr>
            <a:xfrm>
              <a:off x="4068241" y="2563020"/>
              <a:ext cx="1064427" cy="265617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4222391" y="2564253"/>
            <a:ext cx="1444518" cy="1228455"/>
            <a:chOff x="4222391" y="2564253"/>
            <a:chExt cx="1444518" cy="1228455"/>
          </a:xfrm>
        </p:grpSpPr>
        <p:sp>
          <p:nvSpPr>
            <p:cNvPr id="40" name="TextBox 39"/>
            <p:cNvSpPr txBox="1"/>
            <p:nvPr/>
          </p:nvSpPr>
          <p:spPr>
            <a:xfrm>
              <a:off x="4679138" y="3331043"/>
              <a:ext cx="987771" cy="461665"/>
            </a:xfrm>
            <a:prstGeom prst="rect">
              <a:avLst/>
            </a:prstGeom>
            <a:noFill/>
          </p:spPr>
          <p:txBody>
            <a:bodyPr wrap="none" rtlCol="0">
              <a:spAutoFit/>
            </a:bodyPr>
            <a:lstStyle/>
            <a:p>
              <a:pPr algn="ctr"/>
              <a:r>
                <a:rPr lang="en-US" sz="2400" dirty="0" smtClean="0">
                  <a:latin typeface="Arial" panose="020B0604020202020204" pitchFamily="34" charset="0"/>
                  <a:cs typeface="Arial" panose="020B0604020202020204" pitchFamily="34" charset="0"/>
                </a:rPr>
                <a:t>ASCII</a:t>
              </a:r>
              <a:endParaRPr lang="en-US" sz="2400" dirty="0">
                <a:latin typeface="Arial" panose="020B0604020202020204" pitchFamily="34" charset="0"/>
                <a:cs typeface="Arial" panose="020B0604020202020204" pitchFamily="34" charset="0"/>
              </a:endParaRPr>
            </a:p>
          </p:txBody>
        </p:sp>
        <p:cxnSp>
          <p:nvCxnSpPr>
            <p:cNvPr id="89" name="Straight Connector 88"/>
            <p:cNvCxnSpPr/>
            <p:nvPr/>
          </p:nvCxnSpPr>
          <p:spPr>
            <a:xfrm>
              <a:off x="4222391" y="2564253"/>
              <a:ext cx="817491" cy="86183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5242229" y="3733021"/>
            <a:ext cx="1580466" cy="1782661"/>
            <a:chOff x="5242229" y="3733021"/>
            <a:chExt cx="1580466" cy="1782661"/>
          </a:xfrm>
        </p:grpSpPr>
        <p:sp>
          <p:nvSpPr>
            <p:cNvPr id="50" name="TextBox 49"/>
            <p:cNvSpPr txBox="1"/>
            <p:nvPr/>
          </p:nvSpPr>
          <p:spPr>
            <a:xfrm>
              <a:off x="5834925" y="4684685"/>
              <a:ext cx="987770" cy="830997"/>
            </a:xfrm>
            <a:prstGeom prst="rect">
              <a:avLst/>
            </a:prstGeom>
            <a:noFill/>
          </p:spPr>
          <p:txBody>
            <a:bodyPr wrap="none" rtlCol="0">
              <a:spAutoFit/>
            </a:bodyPr>
            <a:lstStyle/>
            <a:p>
              <a:pPr algn="ctr"/>
              <a:r>
                <a:rPr lang="en-US" sz="2400" dirty="0" smtClean="0">
                  <a:latin typeface="Arial" panose="020B0604020202020204" pitchFamily="34" charset="0"/>
                  <a:cs typeface="Arial" panose="020B0604020202020204" pitchFamily="34" charset="0"/>
                </a:rPr>
                <a:t>7-bit</a:t>
              </a:r>
            </a:p>
            <a:p>
              <a:pPr algn="ctr"/>
              <a:r>
                <a:rPr lang="en-US" sz="2400" dirty="0" smtClean="0">
                  <a:latin typeface="Arial" panose="020B0604020202020204" pitchFamily="34" charset="0"/>
                  <a:cs typeface="Arial" panose="020B0604020202020204" pitchFamily="34" charset="0"/>
                </a:rPr>
                <a:t>ASCII</a:t>
              </a:r>
              <a:endParaRPr lang="en-US" sz="2400" dirty="0">
                <a:latin typeface="Arial" panose="020B0604020202020204" pitchFamily="34" charset="0"/>
                <a:cs typeface="Arial" panose="020B0604020202020204" pitchFamily="34" charset="0"/>
              </a:endParaRPr>
            </a:p>
          </p:txBody>
        </p:sp>
        <p:cxnSp>
          <p:nvCxnSpPr>
            <p:cNvPr id="91" name="Straight Connector 90"/>
            <p:cNvCxnSpPr/>
            <p:nvPr/>
          </p:nvCxnSpPr>
          <p:spPr>
            <a:xfrm>
              <a:off x="5242229" y="3733021"/>
              <a:ext cx="772839" cy="101934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385351" y="2911339"/>
            <a:ext cx="1752348" cy="1182353"/>
            <a:chOff x="5385351" y="2911339"/>
            <a:chExt cx="1752348" cy="1182353"/>
          </a:xfrm>
        </p:grpSpPr>
        <p:sp>
          <p:nvSpPr>
            <p:cNvPr id="41" name="TextBox 40"/>
            <p:cNvSpPr txBox="1"/>
            <p:nvPr/>
          </p:nvSpPr>
          <p:spPr>
            <a:xfrm>
              <a:off x="5856579" y="3262695"/>
              <a:ext cx="1281120" cy="830997"/>
            </a:xfrm>
            <a:prstGeom prst="rect">
              <a:avLst/>
            </a:prstGeom>
            <a:noFill/>
          </p:spPr>
          <p:txBody>
            <a:bodyPr wrap="none" rtlCol="0">
              <a:spAutoFit/>
            </a:bodyPr>
            <a:lstStyle/>
            <a:p>
              <a:pPr algn="ctr"/>
              <a:r>
                <a:rPr lang="en-US" sz="2400" dirty="0" smtClean="0">
                  <a:latin typeface="Arial" panose="020B0604020202020204" pitchFamily="34" charset="0"/>
                  <a:cs typeface="Arial" panose="020B0604020202020204" pitchFamily="34" charset="0"/>
                </a:rPr>
                <a:t>floating-</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point</a:t>
              </a:r>
              <a:endParaRPr lang="en-US" sz="2400" dirty="0">
                <a:latin typeface="Arial" panose="020B0604020202020204" pitchFamily="34" charset="0"/>
                <a:cs typeface="Arial" panose="020B0604020202020204" pitchFamily="34" charset="0"/>
              </a:endParaRPr>
            </a:p>
          </p:txBody>
        </p:sp>
        <p:cxnSp>
          <p:nvCxnSpPr>
            <p:cNvPr id="93" name="Straight Connector 92"/>
            <p:cNvCxnSpPr/>
            <p:nvPr/>
          </p:nvCxnSpPr>
          <p:spPr>
            <a:xfrm>
              <a:off x="5385351" y="2911339"/>
              <a:ext cx="544194" cy="493186"/>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5701106" y="2894188"/>
            <a:ext cx="2599134" cy="1057866"/>
            <a:chOff x="5701106" y="2894188"/>
            <a:chExt cx="2599134" cy="1057866"/>
          </a:xfrm>
        </p:grpSpPr>
        <p:sp>
          <p:nvSpPr>
            <p:cNvPr id="44" name="TextBox 43"/>
            <p:cNvSpPr txBox="1"/>
            <p:nvPr/>
          </p:nvSpPr>
          <p:spPr>
            <a:xfrm>
              <a:off x="7362163" y="3121057"/>
              <a:ext cx="938077" cy="830997"/>
            </a:xfrm>
            <a:prstGeom prst="rect">
              <a:avLst/>
            </a:prstGeom>
            <a:noFill/>
          </p:spPr>
          <p:txBody>
            <a:bodyPr wrap="none" rtlCol="0">
              <a:spAutoFit/>
            </a:bodyPr>
            <a:lstStyle/>
            <a:p>
              <a:pPr algn="ctr"/>
              <a:r>
                <a:rPr lang="en-US" sz="2400" dirty="0" smtClean="0">
                  <a:latin typeface="Arial" panose="020B0604020202020204" pitchFamily="34" charset="0"/>
                  <a:cs typeface="Arial" panose="020B0604020202020204" pitchFamily="34" charset="0"/>
                </a:rPr>
                <a:t>fixed-</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point</a:t>
              </a:r>
              <a:endParaRPr lang="en-US" sz="2400" dirty="0">
                <a:latin typeface="Arial" panose="020B0604020202020204" pitchFamily="34" charset="0"/>
                <a:cs typeface="Arial" panose="020B0604020202020204" pitchFamily="34" charset="0"/>
              </a:endParaRPr>
            </a:p>
          </p:txBody>
        </p:sp>
        <p:cxnSp>
          <p:nvCxnSpPr>
            <p:cNvPr id="95" name="Straight Connector 94"/>
            <p:cNvCxnSpPr/>
            <p:nvPr/>
          </p:nvCxnSpPr>
          <p:spPr>
            <a:xfrm>
              <a:off x="5701106" y="2894188"/>
              <a:ext cx="1661057" cy="41153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6037406" y="3909026"/>
            <a:ext cx="2417650" cy="461665"/>
          </a:xfrm>
          <a:prstGeom prst="rect">
            <a:avLst/>
          </a:prstGeom>
          <a:noFill/>
        </p:spPr>
        <p:txBody>
          <a:bodyPr wrap="none" rtlCol="0">
            <a:spAutoFit/>
          </a:bodyPr>
          <a:lstStyle/>
          <a:p>
            <a:pPr algn="r"/>
            <a:r>
              <a:rPr lang="en-US" sz="2400" dirty="0" smtClean="0">
                <a:solidFill>
                  <a:srgbClr val="FFFFFF"/>
                </a:solidFill>
                <a:cs typeface="Arial" panose="020B0604020202020204" pitchFamily="34" charset="0"/>
              </a:rPr>
              <a:t>representations</a:t>
            </a:r>
            <a:endParaRPr lang="en-US" sz="2400" dirty="0">
              <a:solidFill>
                <a:srgbClr val="FFFFFF"/>
              </a:solidFill>
              <a:cs typeface="Arial" panose="020B0604020202020204" pitchFamily="34" charset="0"/>
            </a:endParaRPr>
          </a:p>
        </p:txBody>
      </p:sp>
    </p:spTree>
    <p:extLst>
      <p:ext uri="{BB962C8B-B14F-4D97-AF65-F5344CB8AC3E}">
        <p14:creationId xmlns:p14="http://schemas.microsoft.com/office/powerpoint/2010/main" val="83282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150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par>
                          <p:cTn id="12" fill="hold">
                            <p:stCondLst>
                              <p:cond delay="3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000"/>
                                        <p:tgtEl>
                                          <p:spTgt spid="8"/>
                                        </p:tgtEl>
                                      </p:cBhvr>
                                    </p:animEffect>
                                  </p:childTnLst>
                                </p:cTn>
                              </p:par>
                            </p:childTnLst>
                          </p:cTn>
                        </p:par>
                        <p:par>
                          <p:cTn id="16" fill="hold">
                            <p:stCondLst>
                              <p:cond delay="4000"/>
                            </p:stCondLst>
                            <p:childTnLst>
                              <p:par>
                                <p:cTn id="17" presetID="22" presetClass="entr" presetSubtype="1"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1000"/>
                                        <p:tgtEl>
                                          <p:spTgt spid="9"/>
                                        </p:tgtEl>
                                      </p:cBhvr>
                                    </p:animEffect>
                                  </p:childTnLst>
                                </p:cTn>
                              </p:par>
                            </p:childTnLst>
                          </p:cTn>
                        </p:par>
                        <p:par>
                          <p:cTn id="20" fill="hold">
                            <p:stCondLst>
                              <p:cond delay="5000"/>
                            </p:stCondLst>
                            <p:childTnLst>
                              <p:par>
                                <p:cTn id="21" presetID="22" presetClass="entr" presetSubtype="1"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1000"/>
                                        <p:tgtEl>
                                          <p:spTgt spid="10"/>
                                        </p:tgtEl>
                                      </p:cBhvr>
                                    </p:animEffect>
                                  </p:childTnLst>
                                </p:cTn>
                              </p:par>
                            </p:childTnLst>
                          </p:cTn>
                        </p:par>
                        <p:par>
                          <p:cTn id="24" fill="hold">
                            <p:stCondLst>
                              <p:cond delay="6000"/>
                            </p:stCondLst>
                            <p:childTnLst>
                              <p:par>
                                <p:cTn id="25" presetID="22" presetClass="entr" presetSubtype="1"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par>
                          <p:cTn id="36" fill="hold">
                            <p:stCondLst>
                              <p:cond delay="500"/>
                            </p:stCondLst>
                            <p:childTnLst>
                              <p:par>
                                <p:cTn id="37" presetID="22" presetClass="entr" presetSubtype="1" fill="hold" nodeType="afterEffect">
                                  <p:stCondLst>
                                    <p:cond delay="150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1000"/>
                                        <p:tgtEl>
                                          <p:spTgt spid="13"/>
                                        </p:tgtEl>
                                      </p:cBhvr>
                                    </p:animEffect>
                                  </p:childTnLst>
                                </p:cTn>
                              </p:par>
                            </p:childTnLst>
                          </p:cTn>
                        </p:par>
                        <p:par>
                          <p:cTn id="40" fill="hold">
                            <p:stCondLst>
                              <p:cond delay="3000"/>
                            </p:stCondLst>
                            <p:childTnLst>
                              <p:par>
                                <p:cTn id="41" presetID="22" presetClass="entr" presetSubtype="1"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1000"/>
                                        <p:tgtEl>
                                          <p:spTgt spid="14"/>
                                        </p:tgtEl>
                                      </p:cBhvr>
                                    </p:animEffect>
                                  </p:childTnLst>
                                </p:cTn>
                              </p:par>
                            </p:childTnLst>
                          </p:cTn>
                        </p:par>
                        <p:par>
                          <p:cTn id="44" fill="hold">
                            <p:stCondLst>
                              <p:cond delay="4000"/>
                            </p:stCondLst>
                            <p:childTnLst>
                              <p:par>
                                <p:cTn id="45" presetID="22" presetClass="entr" presetSubtype="1" fill="hold"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1000"/>
                                        <p:tgtEl>
                                          <p:spTgt spid="15"/>
                                        </p:tgtEl>
                                      </p:cBhvr>
                                    </p:animEffect>
                                  </p:childTnLst>
                                </p:cTn>
                              </p:par>
                            </p:childTnLst>
                          </p:cTn>
                        </p:par>
                        <p:par>
                          <p:cTn id="48" fill="hold">
                            <p:stCondLst>
                              <p:cond delay="5000"/>
                            </p:stCondLst>
                            <p:childTnLst>
                              <p:par>
                                <p:cTn id="49" presetID="22" presetClass="entr" presetSubtype="1"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up)">
                                      <p:cBhvr>
                                        <p:cTn id="51" dur="1000"/>
                                        <p:tgtEl>
                                          <p:spTgt spid="17"/>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up)">
                                      <p:cBhvr>
                                        <p:cTn id="55" dur="1000"/>
                                        <p:tgtEl>
                                          <p:spTgt spid="18"/>
                                        </p:tgtEl>
                                      </p:cBhvr>
                                    </p:animEffect>
                                  </p:childTnLst>
                                </p:cTn>
                              </p:par>
                            </p:childTnLst>
                          </p:cTn>
                        </p:par>
                        <p:par>
                          <p:cTn id="56" fill="hold">
                            <p:stCondLst>
                              <p:cond delay="7000"/>
                            </p:stCondLst>
                            <p:childTnLst>
                              <p:par>
                                <p:cTn id="57" presetID="22" presetClass="entr" presetSubtype="1"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10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childTnLst>
                          </p:cTn>
                        </p:par>
                        <p:par>
                          <p:cTn id="65" fill="hold">
                            <p:stCondLst>
                              <p:cond delay="500"/>
                            </p:stCondLst>
                            <p:childTnLst>
                              <p:par>
                                <p:cTn id="66" presetID="22" presetClass="entr" presetSubtype="1" fill="hold" nodeType="afterEffect">
                                  <p:stCondLst>
                                    <p:cond delay="1500"/>
                                  </p:stCondLst>
                                  <p:childTnLst>
                                    <p:set>
                                      <p:cBhvr>
                                        <p:cTn id="67" dur="1" fill="hold">
                                          <p:stCondLst>
                                            <p:cond delay="0"/>
                                          </p:stCondLst>
                                        </p:cTn>
                                        <p:tgtEl>
                                          <p:spTgt spid="26"/>
                                        </p:tgtEl>
                                        <p:attrNameLst>
                                          <p:attrName>style.visibility</p:attrName>
                                        </p:attrNameLst>
                                      </p:cBhvr>
                                      <p:to>
                                        <p:strVal val="visible"/>
                                      </p:to>
                                    </p:set>
                                    <p:animEffect transition="in" filter="wipe(up)">
                                      <p:cBhvr>
                                        <p:cTn id="68" dur="1000"/>
                                        <p:tgtEl>
                                          <p:spTgt spid="26"/>
                                        </p:tgtEl>
                                      </p:cBhvr>
                                    </p:animEffect>
                                  </p:childTnLst>
                                </p:cTn>
                              </p:par>
                            </p:childTnLst>
                          </p:cTn>
                        </p:par>
                        <p:par>
                          <p:cTn id="69" fill="hold">
                            <p:stCondLst>
                              <p:cond delay="3000"/>
                            </p:stCondLst>
                            <p:childTnLst>
                              <p:par>
                                <p:cTn id="70" presetID="22" presetClass="entr" presetSubtype="1" fill="hold" nodeType="after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wipe(up)">
                                      <p:cBhvr>
                                        <p:cTn id="72" dur="1000"/>
                                        <p:tgtEl>
                                          <p:spTgt spid="30"/>
                                        </p:tgtEl>
                                      </p:cBhvr>
                                    </p:animEffect>
                                  </p:childTnLst>
                                </p:cTn>
                              </p:par>
                            </p:childTnLst>
                          </p:cTn>
                        </p:par>
                        <p:par>
                          <p:cTn id="73" fill="hold">
                            <p:stCondLst>
                              <p:cond delay="4000"/>
                            </p:stCondLst>
                            <p:childTnLst>
                              <p:par>
                                <p:cTn id="74" presetID="22" presetClass="entr" presetSubtype="1" fill="hold" nodeType="after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up)">
                                      <p:cBhvr>
                                        <p:cTn id="76" dur="1000"/>
                                        <p:tgtEl>
                                          <p:spTgt spid="31"/>
                                        </p:tgtEl>
                                      </p:cBhvr>
                                    </p:animEffect>
                                  </p:childTnLst>
                                </p:cTn>
                              </p:par>
                            </p:childTnLst>
                          </p:cTn>
                        </p:par>
                        <p:par>
                          <p:cTn id="77" fill="hold">
                            <p:stCondLst>
                              <p:cond delay="5000"/>
                            </p:stCondLst>
                            <p:childTnLst>
                              <p:par>
                                <p:cTn id="78" presetID="22" presetClass="entr" presetSubtype="1" fill="hold" nodeType="after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wipe(up)">
                                      <p:cBhvr>
                                        <p:cTn id="80" dur="1000"/>
                                        <p:tgtEl>
                                          <p:spTgt spid="32"/>
                                        </p:tgtEl>
                                      </p:cBhvr>
                                    </p:animEffect>
                                  </p:childTnLst>
                                </p:cTn>
                              </p:par>
                            </p:childTnLst>
                          </p:cTn>
                        </p:par>
                        <p:par>
                          <p:cTn id="81" fill="hold">
                            <p:stCondLst>
                              <p:cond delay="6000"/>
                            </p:stCondLst>
                            <p:childTnLst>
                              <p:par>
                                <p:cTn id="82" presetID="22" presetClass="entr" presetSubtype="1" fill="hold"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up)">
                                      <p:cBhvr>
                                        <p:cTn id="84" dur="1000"/>
                                        <p:tgtEl>
                                          <p:spTgt spid="33"/>
                                        </p:tgtEl>
                                      </p:cBhvr>
                                    </p:animEffect>
                                  </p:childTnLst>
                                </p:cTn>
                              </p:par>
                            </p:childTnLst>
                          </p:cTn>
                        </p:par>
                        <p:par>
                          <p:cTn id="85" fill="hold">
                            <p:stCondLst>
                              <p:cond delay="7000"/>
                            </p:stCondLst>
                            <p:childTnLst>
                              <p:par>
                                <p:cTn id="86" presetID="22" presetClass="entr" presetSubtype="1" fill="hold" nodeType="after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up)">
                                      <p:cBhvr>
                                        <p:cTn id="88"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Remember: Computers Do Not “Understand” Bits</a:t>
            </a:r>
            <a:endParaRPr lang="en-US" dirty="0"/>
          </a:p>
        </p:txBody>
      </p:sp>
      <p:sp>
        <p:nvSpPr>
          <p:cNvPr id="18" name="Content Placeholder 17"/>
          <p:cNvSpPr>
            <a:spLocks noGrp="1"/>
          </p:cNvSpPr>
          <p:nvPr>
            <p:ph idx="1"/>
          </p:nvPr>
        </p:nvSpPr>
        <p:spPr/>
        <p:txBody>
          <a:bodyPr>
            <a:normAutofit/>
          </a:bodyPr>
          <a:lstStyle/>
          <a:p>
            <a:r>
              <a:rPr lang="en-US" dirty="0" smtClean="0"/>
              <a:t>Human text usually in </a:t>
            </a:r>
            <a:r>
              <a:rPr lang="en-US" b="1" dirty="0" smtClean="0">
                <a:solidFill>
                  <a:srgbClr val="00B050"/>
                </a:solidFill>
              </a:rPr>
              <a:t>ASCII</a:t>
            </a:r>
            <a:r>
              <a:rPr lang="en-US" dirty="0" smtClean="0"/>
              <a:t> or </a:t>
            </a:r>
            <a:r>
              <a:rPr lang="en-US" b="1" dirty="0" smtClean="0">
                <a:solidFill>
                  <a:srgbClr val="00B050"/>
                </a:solidFill>
              </a:rPr>
              <a:t>Unicode</a:t>
            </a:r>
          </a:p>
          <a:p>
            <a:pPr lvl="1"/>
            <a:r>
              <a:rPr lang="en-US" dirty="0" smtClean="0"/>
              <a:t>human-readable files</a:t>
            </a:r>
          </a:p>
          <a:p>
            <a:pPr lvl="1"/>
            <a:r>
              <a:rPr lang="en-US" dirty="0" smtClean="0"/>
              <a:t>your typing</a:t>
            </a:r>
          </a:p>
          <a:p>
            <a:pPr lvl="1"/>
            <a:r>
              <a:rPr lang="en-US" dirty="0" smtClean="0"/>
              <a:t>text printed for you to read</a:t>
            </a:r>
            <a:endParaRPr lang="en-US" dirty="0"/>
          </a:p>
          <a:p>
            <a:r>
              <a:rPr lang="en-US" b="1" dirty="0" smtClean="0">
                <a:solidFill>
                  <a:srgbClr val="0070C0"/>
                </a:solidFill>
              </a:rPr>
              <a:t>Computer do not “understand” what </a:t>
            </a:r>
            <a:br>
              <a:rPr lang="en-US" b="1" dirty="0" smtClean="0">
                <a:solidFill>
                  <a:srgbClr val="0070C0"/>
                </a:solidFill>
              </a:rPr>
            </a:br>
            <a:r>
              <a:rPr lang="en-US" b="1" dirty="0" smtClean="0">
                <a:solidFill>
                  <a:srgbClr val="0070C0"/>
                </a:solidFill>
              </a:rPr>
              <a:t>the bits mean.</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34</a:t>
            </a:fld>
            <a:endParaRPr lang="en-US" dirty="0"/>
          </a:p>
        </p:txBody>
      </p:sp>
    </p:spTree>
    <p:extLst>
      <p:ext uri="{BB962C8B-B14F-4D97-AF65-F5344CB8AC3E}">
        <p14:creationId xmlns:p14="http://schemas.microsoft.com/office/powerpoint/2010/main" val="31189201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Computers Always Do What They’re Told</a:t>
            </a:r>
            <a:endParaRPr lang="en-US" dirty="0"/>
          </a:p>
        </p:txBody>
      </p:sp>
      <p:sp>
        <p:nvSpPr>
          <p:cNvPr id="18" name="Content Placeholder 17"/>
          <p:cNvSpPr>
            <a:spLocks noGrp="1"/>
          </p:cNvSpPr>
          <p:nvPr>
            <p:ph idx="1"/>
          </p:nvPr>
        </p:nvSpPr>
        <p:spPr/>
        <p:txBody>
          <a:bodyPr>
            <a:normAutofit/>
          </a:bodyPr>
          <a:lstStyle/>
          <a:p>
            <a:r>
              <a:rPr lang="en-US" dirty="0" smtClean="0"/>
              <a:t>For example, what does a computer do if</a:t>
            </a:r>
            <a:br>
              <a:rPr lang="en-US" dirty="0" smtClean="0"/>
            </a:br>
            <a:r>
              <a:rPr lang="en-US" dirty="0" smtClean="0"/>
              <a:t>someone tells it …</a:t>
            </a:r>
          </a:p>
          <a:p>
            <a:pPr lvl="1"/>
            <a:r>
              <a:rPr lang="en-US" dirty="0" smtClean="0"/>
              <a:t>to add the </a:t>
            </a:r>
            <a:r>
              <a:rPr lang="en-US" b="1" dirty="0" smtClean="0">
                <a:solidFill>
                  <a:srgbClr val="00B050"/>
                </a:solidFill>
              </a:rPr>
              <a:t>ASCII</a:t>
            </a:r>
            <a:r>
              <a:rPr lang="en-US" dirty="0" smtClean="0"/>
              <a:t> character “3” (</a:t>
            </a:r>
            <a:r>
              <a:rPr lang="en-US" sz="3200" b="1" dirty="0" smtClean="0">
                <a:solidFill>
                  <a:schemeClr val="tx1"/>
                </a:solidFill>
                <a:latin typeface="Courier New" panose="02070309020205020404" pitchFamily="49" charset="0"/>
                <a:cs typeface="Courier New" panose="02070309020205020404" pitchFamily="49" charset="0"/>
              </a:rPr>
              <a:t>0110011</a:t>
            </a:r>
            <a:r>
              <a:rPr lang="en-US" dirty="0" smtClean="0"/>
              <a:t>) </a:t>
            </a:r>
          </a:p>
          <a:p>
            <a:pPr lvl="1"/>
            <a:r>
              <a:rPr lang="en-US" dirty="0" smtClean="0"/>
              <a:t>to the </a:t>
            </a:r>
            <a:r>
              <a:rPr lang="en-US" b="1" dirty="0" smtClean="0">
                <a:solidFill>
                  <a:srgbClr val="00B050"/>
                </a:solidFill>
              </a:rPr>
              <a:t>ASCII</a:t>
            </a:r>
            <a:r>
              <a:rPr lang="en-US" dirty="0" smtClean="0">
                <a:solidFill>
                  <a:srgbClr val="00B050"/>
                </a:solidFill>
              </a:rPr>
              <a:t> </a:t>
            </a:r>
            <a:r>
              <a:rPr lang="en-US" dirty="0" smtClean="0"/>
              <a:t>character “2”</a:t>
            </a:r>
            <a:r>
              <a:rPr lang="en-US" dirty="0"/>
              <a:t> (</a:t>
            </a:r>
            <a:r>
              <a:rPr lang="en-US" sz="3200" b="1" dirty="0" smtClean="0">
                <a:solidFill>
                  <a:schemeClr val="tx1"/>
                </a:solidFill>
                <a:latin typeface="Courier New" panose="02070309020205020404" pitchFamily="49" charset="0"/>
                <a:cs typeface="Courier New" panose="02070309020205020404" pitchFamily="49" charset="0"/>
              </a:rPr>
              <a:t>0110010</a:t>
            </a:r>
            <a:r>
              <a:rPr lang="en-US" dirty="0" smtClean="0"/>
              <a:t>)?</a:t>
            </a:r>
          </a:p>
          <a:p>
            <a:r>
              <a:rPr lang="en-US" dirty="0" smtClean="0"/>
              <a:t>The computer adds them!</a:t>
            </a:r>
          </a:p>
          <a:p>
            <a:r>
              <a:rPr lang="en-US" dirty="0" smtClean="0"/>
              <a:t>Using an adder…</a:t>
            </a:r>
          </a:p>
          <a:p>
            <a:r>
              <a:rPr lang="en-US" dirty="0" smtClean="0"/>
              <a:t>Natural log just got </a:t>
            </a:r>
            <a:br>
              <a:rPr lang="en-US" dirty="0" smtClean="0"/>
            </a:br>
            <a:r>
              <a:rPr lang="en-US" dirty="0" smtClean="0"/>
              <a:t>simpler!</a:t>
            </a:r>
          </a:p>
          <a:p>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35</a:t>
            </a:fld>
            <a:endParaRPr lang="en-US" dirty="0"/>
          </a:p>
        </p:txBody>
      </p:sp>
      <p:sp>
        <p:nvSpPr>
          <p:cNvPr id="8" name="TextBox 7"/>
          <p:cNvSpPr txBox="1"/>
          <p:nvPr/>
        </p:nvSpPr>
        <p:spPr>
          <a:xfrm>
            <a:off x="6973833" y="5281959"/>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grpSp>
        <p:nvGrpSpPr>
          <p:cNvPr id="12" name="Group 11"/>
          <p:cNvGrpSpPr/>
          <p:nvPr/>
        </p:nvGrpSpPr>
        <p:grpSpPr>
          <a:xfrm>
            <a:off x="5746579" y="3850655"/>
            <a:ext cx="685996" cy="2016075"/>
            <a:chOff x="3726437" y="2150881"/>
            <a:chExt cx="685996" cy="2016075"/>
          </a:xfrm>
        </p:grpSpPr>
        <p:sp>
          <p:nvSpPr>
            <p:cNvPr id="13" name="TextBox 12"/>
            <p:cNvSpPr txBox="1"/>
            <p:nvPr/>
          </p:nvSpPr>
          <p:spPr>
            <a:xfrm>
              <a:off x="3726437" y="2150881"/>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sp>
          <p:nvSpPr>
            <p:cNvPr id="14" name="TextBox 13"/>
            <p:cNvSpPr txBox="1"/>
            <p:nvPr/>
          </p:nvSpPr>
          <p:spPr>
            <a:xfrm>
              <a:off x="3980905" y="3582181"/>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2000" b="1" dirty="0">
                <a:latin typeface="Courier New" panose="02070309020205020404" pitchFamily="49" charset="0"/>
                <a:cs typeface="Courier New" panose="02070309020205020404" pitchFamily="49" charset="0"/>
              </a:endParaRPr>
            </a:p>
          </p:txBody>
        </p:sp>
      </p:grpSp>
      <p:grpSp>
        <p:nvGrpSpPr>
          <p:cNvPr id="16" name="Group 15"/>
          <p:cNvGrpSpPr/>
          <p:nvPr/>
        </p:nvGrpSpPr>
        <p:grpSpPr>
          <a:xfrm>
            <a:off x="6482958" y="3850654"/>
            <a:ext cx="670597" cy="2016076"/>
            <a:chOff x="3988904" y="2150882"/>
            <a:chExt cx="670597" cy="2016076"/>
          </a:xfrm>
        </p:grpSpPr>
        <p:sp>
          <p:nvSpPr>
            <p:cNvPr id="17" name="TextBox 16"/>
            <p:cNvSpPr txBox="1"/>
            <p:nvPr/>
          </p:nvSpPr>
          <p:spPr>
            <a:xfrm>
              <a:off x="3988904" y="2150882"/>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sp>
          <p:nvSpPr>
            <p:cNvPr id="19" name="TextBox 18"/>
            <p:cNvSpPr txBox="1"/>
            <p:nvPr/>
          </p:nvSpPr>
          <p:spPr>
            <a:xfrm>
              <a:off x="4227973" y="3582183"/>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2000" b="1" dirty="0">
                <a:latin typeface="Courier New" panose="02070309020205020404" pitchFamily="49" charset="0"/>
                <a:cs typeface="Courier New" panose="02070309020205020404" pitchFamily="49" charset="0"/>
              </a:endParaRPr>
            </a:p>
          </p:txBody>
        </p:sp>
      </p:grpSp>
      <p:sp>
        <p:nvSpPr>
          <p:cNvPr id="20" name="TextBox 19"/>
          <p:cNvSpPr txBox="1"/>
          <p:nvPr/>
        </p:nvSpPr>
        <p:spPr>
          <a:xfrm>
            <a:off x="6493149" y="528195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grpSp>
        <p:nvGrpSpPr>
          <p:cNvPr id="21" name="Group 20"/>
          <p:cNvGrpSpPr/>
          <p:nvPr/>
        </p:nvGrpSpPr>
        <p:grpSpPr>
          <a:xfrm>
            <a:off x="5492108" y="3853019"/>
            <a:ext cx="685996" cy="2016075"/>
            <a:chOff x="3726437" y="2150881"/>
            <a:chExt cx="685996" cy="2016075"/>
          </a:xfrm>
        </p:grpSpPr>
        <p:sp>
          <p:nvSpPr>
            <p:cNvPr id="22" name="TextBox 21"/>
            <p:cNvSpPr txBox="1"/>
            <p:nvPr/>
          </p:nvSpPr>
          <p:spPr>
            <a:xfrm>
              <a:off x="3726437" y="2150881"/>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sp>
          <p:nvSpPr>
            <p:cNvPr id="23" name="TextBox 22"/>
            <p:cNvSpPr txBox="1"/>
            <p:nvPr/>
          </p:nvSpPr>
          <p:spPr>
            <a:xfrm>
              <a:off x="3980905" y="3582181"/>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grpSp>
      <p:sp>
        <p:nvSpPr>
          <p:cNvPr id="25" name="TextBox 24"/>
          <p:cNvSpPr txBox="1"/>
          <p:nvPr/>
        </p:nvSpPr>
        <p:spPr>
          <a:xfrm>
            <a:off x="5514654" y="528195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sp>
        <p:nvSpPr>
          <p:cNvPr id="26" name="TextBox 25"/>
          <p:cNvSpPr txBox="1"/>
          <p:nvPr/>
        </p:nvSpPr>
        <p:spPr>
          <a:xfrm>
            <a:off x="6239982" y="5281954"/>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2000" b="1" dirty="0">
              <a:latin typeface="Courier New" panose="02070309020205020404" pitchFamily="49" charset="0"/>
              <a:cs typeface="Courier New" panose="02070309020205020404" pitchFamily="49" charset="0"/>
            </a:endParaRPr>
          </a:p>
        </p:txBody>
      </p:sp>
      <p:grpSp>
        <p:nvGrpSpPr>
          <p:cNvPr id="7" name="Group 6"/>
          <p:cNvGrpSpPr/>
          <p:nvPr/>
        </p:nvGrpSpPr>
        <p:grpSpPr>
          <a:xfrm>
            <a:off x="5015588" y="4309624"/>
            <a:ext cx="3373039" cy="1102866"/>
            <a:chOff x="5309341" y="3829050"/>
            <a:chExt cx="3373039" cy="1102866"/>
          </a:xfrm>
        </p:grpSpPr>
        <p:sp>
          <p:nvSpPr>
            <p:cNvPr id="3" name="TextBox 2"/>
            <p:cNvSpPr txBox="1"/>
            <p:nvPr/>
          </p:nvSpPr>
          <p:spPr>
            <a:xfrm>
              <a:off x="5309341" y="3829050"/>
              <a:ext cx="3373039" cy="1102866"/>
            </a:xfrm>
            <a:prstGeom prst="rect">
              <a:avLst/>
            </a:prstGeom>
            <a:noFill/>
          </p:spPr>
          <p:txBody>
            <a:bodyPr wrap="none" rtlCol="0">
              <a:spAutoFit/>
            </a:bodyPr>
            <a:lstStyle/>
            <a:p>
              <a:pPr>
                <a:tabLst>
                  <a:tab pos="2743200" algn="l"/>
                </a:tabLst>
              </a:pPr>
              <a:r>
                <a:rPr lang="en-US" sz="3200" b="1" dirty="0" smtClean="0">
                  <a:latin typeface="Courier New" panose="02070309020205020404" pitchFamily="49" charset="0"/>
                  <a:cs typeface="Courier New" panose="02070309020205020404" pitchFamily="49" charset="0"/>
                </a:rPr>
                <a:t>  0110011 </a:t>
              </a:r>
              <a:r>
                <a:rPr lang="en-US" sz="2800" dirty="0" smtClean="0">
                  <a:cs typeface="Courier New" panose="02070309020205020404" pitchFamily="49" charset="0"/>
                </a:rPr>
                <a:t>(“3”)</a:t>
              </a:r>
              <a:endParaRPr lang="en-US" sz="2800" dirty="0">
                <a:cs typeface="Courier New" panose="02070309020205020404" pitchFamily="49" charset="0"/>
              </a:endParaRPr>
            </a:p>
            <a:p>
              <a:pPr>
                <a:spcBef>
                  <a:spcPts val="200"/>
                </a:spcBef>
                <a:tabLst>
                  <a:tab pos="2743200" algn="l"/>
                </a:tabLst>
              </a:pPr>
              <a:r>
                <a:rPr lang="en-US" sz="3200" b="1" dirty="0" smtClean="0">
                  <a:latin typeface="Courier New" panose="02070309020205020404" pitchFamily="49" charset="0"/>
                  <a:cs typeface="Courier New" panose="02070309020205020404" pitchFamily="49" charset="0"/>
                </a:rPr>
                <a:t>+ 0110010 </a:t>
              </a:r>
              <a:r>
                <a:rPr lang="en-US" sz="2800" dirty="0" smtClean="0">
                  <a:cs typeface="Courier New" panose="02070309020205020404" pitchFamily="49" charset="0"/>
                </a:rPr>
                <a:t>(“2”)</a:t>
              </a:r>
              <a:endParaRPr lang="en-US" sz="2800" dirty="0">
                <a:cs typeface="Courier New" panose="02070309020205020404" pitchFamily="49" charset="0"/>
              </a:endParaRPr>
            </a:p>
          </p:txBody>
        </p:sp>
        <p:cxnSp>
          <p:nvCxnSpPr>
            <p:cNvPr id="27" name="Straight Connector 26"/>
            <p:cNvCxnSpPr/>
            <p:nvPr/>
          </p:nvCxnSpPr>
          <p:spPr>
            <a:xfrm>
              <a:off x="5342344" y="4811494"/>
              <a:ext cx="235677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7465935" y="5281954"/>
            <a:ext cx="884583" cy="523220"/>
          </a:xfrm>
          <a:prstGeom prst="rect">
            <a:avLst/>
          </a:prstGeom>
          <a:noFill/>
        </p:spPr>
        <p:txBody>
          <a:bodyPr wrap="square" rtlCol="0">
            <a:spAutoFit/>
          </a:bodyPr>
          <a:lstStyle/>
          <a:p>
            <a:r>
              <a:rPr lang="en-US" sz="2800" dirty="0" smtClean="0"/>
              <a:t>(“e”)</a:t>
            </a:r>
            <a:endParaRPr lang="en-US" dirty="0"/>
          </a:p>
        </p:txBody>
      </p:sp>
    </p:spTree>
    <p:extLst>
      <p:ext uri="{BB962C8B-B14F-4D97-AF65-F5344CB8AC3E}">
        <p14:creationId xmlns:p14="http://schemas.microsoft.com/office/powerpoint/2010/main" val="225794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3" end="3"/>
                                            </p:txEl>
                                          </p:spTgt>
                                        </p:tgtEl>
                                        <p:attrNameLst>
                                          <p:attrName>style.visibility</p:attrName>
                                        </p:attrNameLst>
                                      </p:cBhvr>
                                      <p:to>
                                        <p:strVal val="visible"/>
                                      </p:to>
                                    </p:set>
                                    <p:animEffect transition="in" filter="wipe(left)">
                                      <p:cBhvr>
                                        <p:cTn id="7" dur="500"/>
                                        <p:tgtEl>
                                          <p:spTgt spid="18">
                                            <p:txEl>
                                              <p:pRg st="3" end="3"/>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4" end="4"/>
                                            </p:txEl>
                                          </p:spTgt>
                                        </p:tgtEl>
                                        <p:attrNameLst>
                                          <p:attrName>style.visibility</p:attrName>
                                        </p:attrNameLst>
                                      </p:cBhvr>
                                      <p:to>
                                        <p:strVal val="visible"/>
                                      </p:to>
                                    </p:set>
                                    <p:animEffect transition="in" filter="wipe(left)">
                                      <p:cBhvr>
                                        <p:cTn id="11" dur="500"/>
                                        <p:tgtEl>
                                          <p:spTgt spid="18">
                                            <p:txEl>
                                              <p:pRg st="4" end="4"/>
                                            </p:txEl>
                                          </p:spTgt>
                                        </p:tgtEl>
                                      </p:cBhvr>
                                    </p:animEffect>
                                  </p:childTnLst>
                                </p:cTn>
                              </p:par>
                            </p:childTnLst>
                          </p:cTn>
                        </p:par>
                        <p:par>
                          <p:cTn id="12" fill="hold">
                            <p:stCondLst>
                              <p:cond delay="1000"/>
                            </p:stCondLst>
                            <p:childTnLst>
                              <p:par>
                                <p:cTn id="13" presetID="2" presetClass="entr" presetSubtype="4" fill="hold" nodeType="after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down)">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down)">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left)">
                                      <p:cBhvr>
                                        <p:cTn id="56" dur="500"/>
                                        <p:tgtEl>
                                          <p:spTgt spid="28"/>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18">
                                            <p:txEl>
                                              <p:pRg st="5" end="5"/>
                                            </p:txEl>
                                          </p:spTgt>
                                        </p:tgtEl>
                                        <p:attrNameLst>
                                          <p:attrName>style.visibility</p:attrName>
                                        </p:attrNameLst>
                                      </p:cBhvr>
                                      <p:to>
                                        <p:strVal val="visible"/>
                                      </p:to>
                                    </p:set>
                                    <p:animEffect transition="in" filter="wipe(left)">
                                      <p:cBhvr>
                                        <p:cTn id="60"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8" grpId="0"/>
      <p:bldP spid="20" grpId="0"/>
      <p:bldP spid="25" grpId="0"/>
      <p:bldP spid="26" grpId="0"/>
      <p:bldP spid="2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Computers Require Explicit Instructions</a:t>
            </a:r>
            <a:endParaRPr lang="en-US" dirty="0"/>
          </a:p>
        </p:txBody>
      </p:sp>
      <p:sp>
        <p:nvSpPr>
          <p:cNvPr id="18" name="Content Placeholder 17"/>
          <p:cNvSpPr>
            <a:spLocks noGrp="1"/>
          </p:cNvSpPr>
          <p:nvPr>
            <p:ph idx="1"/>
          </p:nvPr>
        </p:nvSpPr>
        <p:spPr/>
        <p:txBody>
          <a:bodyPr>
            <a:normAutofit/>
          </a:bodyPr>
          <a:lstStyle/>
          <a:p>
            <a:r>
              <a:rPr lang="en-US" dirty="0" smtClean="0"/>
              <a:t>To get the “right” answer, someone (a human) must tell the computer</a:t>
            </a:r>
          </a:p>
          <a:p>
            <a:pPr lvl="1"/>
            <a:r>
              <a:rPr lang="en-US" dirty="0" smtClean="0"/>
              <a:t>to convert the </a:t>
            </a:r>
            <a:r>
              <a:rPr lang="en-US" b="1" dirty="0" smtClean="0">
                <a:solidFill>
                  <a:srgbClr val="00B050"/>
                </a:solidFill>
              </a:rPr>
              <a:t>ASCII</a:t>
            </a:r>
            <a:r>
              <a:rPr lang="en-US" dirty="0" smtClean="0"/>
              <a:t> to </a:t>
            </a:r>
            <a:r>
              <a:rPr lang="en-US" b="1" dirty="0" smtClean="0">
                <a:solidFill>
                  <a:srgbClr val="00B050"/>
                </a:solidFill>
              </a:rPr>
              <a:t>unsigned</a:t>
            </a:r>
            <a:r>
              <a:rPr lang="en-US" dirty="0" smtClean="0"/>
              <a:t> or </a:t>
            </a:r>
            <a:br>
              <a:rPr lang="en-US" dirty="0" smtClean="0"/>
            </a:br>
            <a:r>
              <a:rPr lang="en-US" b="1" dirty="0" smtClean="0">
                <a:solidFill>
                  <a:srgbClr val="00B050"/>
                </a:solidFill>
              </a:rPr>
              <a:t>2’s complement</a:t>
            </a:r>
          </a:p>
          <a:p>
            <a:pPr lvl="1"/>
            <a:r>
              <a:rPr lang="en-US" dirty="0" smtClean="0"/>
              <a:t>to add the converted values, and</a:t>
            </a:r>
          </a:p>
          <a:p>
            <a:pPr lvl="1"/>
            <a:r>
              <a:rPr lang="en-US" dirty="0" smtClean="0"/>
              <a:t>to convert the sum back to </a:t>
            </a:r>
            <a:r>
              <a:rPr lang="en-US" b="1" dirty="0" smtClean="0">
                <a:solidFill>
                  <a:srgbClr val="00B050"/>
                </a:solidFill>
              </a:rPr>
              <a:t>ASCII</a:t>
            </a:r>
            <a:r>
              <a:rPr lang="en-US" dirty="0" smtClean="0"/>
              <a:t>! </a:t>
            </a:r>
          </a:p>
          <a:p>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36</a:t>
            </a:fld>
            <a:endParaRPr lang="en-US" dirty="0"/>
          </a:p>
        </p:txBody>
      </p:sp>
    </p:spTree>
    <p:extLst>
      <p:ext uri="{BB962C8B-B14F-4D97-AF65-F5344CB8AC3E}">
        <p14:creationId xmlns:p14="http://schemas.microsoft.com/office/powerpoint/2010/main" val="28921587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Second-Chance </a:t>
            </a:r>
            <a:r>
              <a:rPr lang="en-US" b="1" dirty="0" smtClean="0">
                <a:solidFill>
                  <a:srgbClr val="00B050"/>
                </a:solidFill>
              </a:rPr>
              <a:t>Pop Quiz</a:t>
            </a:r>
            <a:r>
              <a:rPr lang="en-US" dirty="0" smtClean="0"/>
              <a:t>!</a:t>
            </a:r>
            <a:endParaRPr lang="en-US" dirty="0"/>
          </a:p>
        </p:txBody>
      </p:sp>
      <p:sp>
        <p:nvSpPr>
          <p:cNvPr id="18" name="Content Placeholder 17"/>
          <p:cNvSpPr>
            <a:spLocks noGrp="1"/>
          </p:cNvSpPr>
          <p:nvPr>
            <p:ph idx="1"/>
          </p:nvPr>
        </p:nvSpPr>
        <p:spPr/>
        <p:txBody>
          <a:bodyPr>
            <a:normAutofit/>
          </a:bodyPr>
          <a:lstStyle/>
          <a:p>
            <a:pPr algn="ctr"/>
            <a:r>
              <a:rPr lang="en-US" dirty="0" smtClean="0"/>
              <a:t>Ok, what is the number in hex?</a:t>
            </a:r>
          </a:p>
          <a:p>
            <a:pPr algn="ctr"/>
            <a:r>
              <a:rPr lang="en-US" b="1" smtClean="0">
                <a:solidFill>
                  <a:srgbClr val="0070C0"/>
                </a:solidFill>
              </a:rPr>
              <a:t>x13567</a:t>
            </a:r>
            <a:endParaRPr lang="en-US" b="1" dirty="0" smtClean="0">
              <a:solidFill>
                <a:srgbClr val="0070C0"/>
              </a:solidFill>
            </a:endParaRPr>
          </a:p>
          <a:p>
            <a:pPr algn="ctr"/>
            <a:r>
              <a:rPr lang="en-US" dirty="0" smtClean="0"/>
              <a:t>Memorizing numbers is not a learning objective in ECE120.</a:t>
            </a:r>
          </a:p>
          <a:p>
            <a:pPr algn="ctr"/>
            <a:r>
              <a:rPr lang="en-US" dirty="0" smtClean="0"/>
              <a:t>But you probably get the point of the exercise.</a:t>
            </a:r>
          </a:p>
          <a:p>
            <a:pPr algn="ctr"/>
            <a:r>
              <a:rPr lang="en-US" b="1" dirty="0" smtClean="0">
                <a:solidFill>
                  <a:srgbClr val="0070C0"/>
                </a:solidFill>
              </a:rPr>
              <a:t>Hex makes it easier to deal with bits.</a:t>
            </a:r>
          </a:p>
          <a:p>
            <a:pPr algn="ctr"/>
            <a:r>
              <a:rPr lang="en-US" dirty="0" smtClean="0"/>
              <a:t>(You may find hex harder to use for arithmetic and logic calculations, though.)</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37</a:t>
            </a:fld>
            <a:endParaRPr lang="en-US" dirty="0"/>
          </a:p>
        </p:txBody>
      </p:sp>
    </p:spTree>
    <p:extLst>
      <p:ext uri="{BB962C8B-B14F-4D97-AF65-F5344CB8AC3E}">
        <p14:creationId xmlns:p14="http://schemas.microsoft.com/office/powerpoint/2010/main" val="59566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fade">
                                      <p:cBhvr>
                                        <p:cTn id="7" dur="500"/>
                                        <p:tgtEl>
                                          <p:spTgt spid="18">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2500"/>
                                  </p:stCondLst>
                                  <p:childTnLst>
                                    <p:set>
                                      <p:cBhvr>
                                        <p:cTn id="10" dur="1" fill="hold">
                                          <p:stCondLst>
                                            <p:cond delay="0"/>
                                          </p:stCondLst>
                                        </p:cTn>
                                        <p:tgtEl>
                                          <p:spTgt spid="18">
                                            <p:txEl>
                                              <p:pRg st="2" end="2"/>
                                            </p:txEl>
                                          </p:spTgt>
                                        </p:tgtEl>
                                        <p:attrNameLst>
                                          <p:attrName>style.visibility</p:attrName>
                                        </p:attrNameLst>
                                      </p:cBhvr>
                                      <p:to>
                                        <p:strVal val="visible"/>
                                      </p:to>
                                    </p:set>
                                    <p:animEffect transition="in" filter="fade">
                                      <p:cBhvr>
                                        <p:cTn id="11" dur="500"/>
                                        <p:tgtEl>
                                          <p:spTgt spid="18">
                                            <p:txEl>
                                              <p:pRg st="2" end="2"/>
                                            </p:txEl>
                                          </p:spTgt>
                                        </p:tgtEl>
                                      </p:cBhvr>
                                    </p:animEffect>
                                  </p:childTnLst>
                                </p:cTn>
                              </p:par>
                            </p:childTnLst>
                          </p:cTn>
                        </p:par>
                        <p:par>
                          <p:cTn id="12" fill="hold">
                            <p:stCondLst>
                              <p:cond delay="3500"/>
                            </p:stCondLst>
                            <p:childTnLst>
                              <p:par>
                                <p:cTn id="13" presetID="10" presetClass="entr" presetSubtype="0" fill="hold" grpId="0" nodeType="afterEffect">
                                  <p:stCondLst>
                                    <p:cond delay="2500"/>
                                  </p:stCondLst>
                                  <p:childTnLst>
                                    <p:set>
                                      <p:cBhvr>
                                        <p:cTn id="14" dur="1" fill="hold">
                                          <p:stCondLst>
                                            <p:cond delay="0"/>
                                          </p:stCondLst>
                                        </p:cTn>
                                        <p:tgtEl>
                                          <p:spTgt spid="18">
                                            <p:txEl>
                                              <p:pRg st="3" end="3"/>
                                            </p:txEl>
                                          </p:spTgt>
                                        </p:tgtEl>
                                        <p:attrNameLst>
                                          <p:attrName>style.visibility</p:attrName>
                                        </p:attrNameLst>
                                      </p:cBhvr>
                                      <p:to>
                                        <p:strVal val="visible"/>
                                      </p:to>
                                    </p:set>
                                    <p:animEffect transition="in" filter="fade">
                                      <p:cBhvr>
                                        <p:cTn id="15" dur="500"/>
                                        <p:tgtEl>
                                          <p:spTgt spid="18">
                                            <p:txEl>
                                              <p:pRg st="3" end="3"/>
                                            </p:txEl>
                                          </p:spTgt>
                                        </p:tgtEl>
                                      </p:cBhvr>
                                    </p:animEffect>
                                  </p:childTnLst>
                                </p:cTn>
                              </p:par>
                            </p:childTnLst>
                          </p:cTn>
                        </p:par>
                        <p:par>
                          <p:cTn id="16" fill="hold">
                            <p:stCondLst>
                              <p:cond delay="6500"/>
                            </p:stCondLst>
                            <p:childTnLst>
                              <p:par>
                                <p:cTn id="17" presetID="10" presetClass="entr" presetSubtype="0" fill="hold" grpId="0" nodeType="afterEffect">
                                  <p:stCondLst>
                                    <p:cond delay="2500"/>
                                  </p:stCondLst>
                                  <p:childTnLst>
                                    <p:set>
                                      <p:cBhvr>
                                        <p:cTn id="18" dur="1" fill="hold">
                                          <p:stCondLst>
                                            <p:cond delay="0"/>
                                          </p:stCondLst>
                                        </p:cTn>
                                        <p:tgtEl>
                                          <p:spTgt spid="18">
                                            <p:txEl>
                                              <p:pRg st="4" end="4"/>
                                            </p:txEl>
                                          </p:spTgt>
                                        </p:tgtEl>
                                        <p:attrNameLst>
                                          <p:attrName>style.visibility</p:attrName>
                                        </p:attrNameLst>
                                      </p:cBhvr>
                                      <p:to>
                                        <p:strVal val="visible"/>
                                      </p:to>
                                    </p:set>
                                    <p:animEffect transition="in" filter="fade">
                                      <p:cBhvr>
                                        <p:cTn id="19" dur="500"/>
                                        <p:tgtEl>
                                          <p:spTgt spid="18">
                                            <p:txEl>
                                              <p:pRg st="4" end="4"/>
                                            </p:txEl>
                                          </p:spTgt>
                                        </p:tgtEl>
                                      </p:cBhvr>
                                    </p:animEffect>
                                  </p:childTnLst>
                                </p:cTn>
                              </p:par>
                            </p:childTnLst>
                          </p:cTn>
                        </p:par>
                        <p:par>
                          <p:cTn id="20" fill="hold">
                            <p:stCondLst>
                              <p:cond delay="9500"/>
                            </p:stCondLst>
                            <p:childTnLst>
                              <p:par>
                                <p:cTn id="21" presetID="10" presetClass="entr" presetSubtype="0" fill="hold" grpId="0" nodeType="afterEffect">
                                  <p:stCondLst>
                                    <p:cond delay="2500"/>
                                  </p:stCondLst>
                                  <p:childTnLst>
                                    <p:set>
                                      <p:cBhvr>
                                        <p:cTn id="22" dur="1" fill="hold">
                                          <p:stCondLst>
                                            <p:cond delay="0"/>
                                          </p:stCondLst>
                                        </p:cTn>
                                        <p:tgtEl>
                                          <p:spTgt spid="18">
                                            <p:txEl>
                                              <p:pRg st="5" end="5"/>
                                            </p:txEl>
                                          </p:spTgt>
                                        </p:tgtEl>
                                        <p:attrNameLst>
                                          <p:attrName>style.visibility</p:attrName>
                                        </p:attrNameLst>
                                      </p:cBhvr>
                                      <p:to>
                                        <p:strVal val="visible"/>
                                      </p:to>
                                    </p:set>
                                    <p:animEffect transition="in" filter="fade">
                                      <p:cBhvr>
                                        <p:cTn id="23"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Real Numbers?</a:t>
            </a:r>
            <a:endParaRPr lang="en-US" dirty="0"/>
          </a:p>
        </p:txBody>
      </p:sp>
      <p:sp>
        <p:nvSpPr>
          <p:cNvPr id="18" name="Content Placeholder 17"/>
          <p:cNvSpPr>
            <a:spLocks noGrp="1"/>
          </p:cNvSpPr>
          <p:nvPr>
            <p:ph idx="1"/>
          </p:nvPr>
        </p:nvSpPr>
        <p:spPr>
          <a:xfrm>
            <a:off x="596349" y="1630017"/>
            <a:ext cx="7792278" cy="4239077"/>
          </a:xfrm>
        </p:spPr>
        <p:txBody>
          <a:bodyPr>
            <a:normAutofit/>
          </a:bodyPr>
          <a:lstStyle/>
          <a:p>
            <a:r>
              <a:rPr lang="en-US" dirty="0" smtClean="0"/>
              <a:t>A question for you:</a:t>
            </a:r>
          </a:p>
          <a:p>
            <a:r>
              <a:rPr lang="en-US" b="1" dirty="0" smtClean="0">
                <a:solidFill>
                  <a:srgbClr val="0070C0"/>
                </a:solidFill>
              </a:rPr>
              <a:t>Do we need anything else to support </a:t>
            </a:r>
            <a:br>
              <a:rPr lang="en-US" b="1" dirty="0" smtClean="0">
                <a:solidFill>
                  <a:srgbClr val="0070C0"/>
                </a:solidFill>
              </a:rPr>
            </a:br>
            <a:r>
              <a:rPr lang="en-US" b="1" dirty="0" smtClean="0">
                <a:solidFill>
                  <a:srgbClr val="0070C0"/>
                </a:solidFill>
              </a:rPr>
              <a:t>real numbers?</a:t>
            </a:r>
          </a:p>
          <a:p>
            <a:r>
              <a:rPr lang="en-US" dirty="0" smtClean="0"/>
              <a:t>Note: Saying “yes” on the basis that there are </a:t>
            </a:r>
            <a:r>
              <a:rPr lang="en-US" dirty="0" err="1" smtClean="0"/>
              <a:t>uncountably</a:t>
            </a:r>
            <a:r>
              <a:rPr lang="en-US" dirty="0" smtClean="0"/>
              <a:t> many* real numbers is not a good answer.  Integers are also infinite, and </a:t>
            </a:r>
            <a:br>
              <a:rPr lang="en-US" dirty="0" smtClean="0"/>
            </a:br>
            <a:r>
              <a:rPr lang="en-US" dirty="0" smtClean="0"/>
              <a:t>2’s complement is sufficient for practical use.</a:t>
            </a:r>
          </a:p>
          <a:p>
            <a:endParaRPr lang="en-US" dirty="0" smtClean="0"/>
          </a:p>
          <a:p>
            <a:pPr algn="ctr"/>
            <a:r>
              <a:rPr lang="en-US" sz="2000" dirty="0" smtClean="0"/>
              <a:t>* An infinite number for each integer.</a:t>
            </a:r>
            <a:endParaRPr lang="en-US" sz="2000"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a:t>
            </a:fld>
            <a:endParaRPr lang="en-US" dirty="0"/>
          </a:p>
        </p:txBody>
      </p:sp>
    </p:spTree>
    <p:extLst>
      <p:ext uri="{BB962C8B-B14F-4D97-AF65-F5344CB8AC3E}">
        <p14:creationId xmlns:p14="http://schemas.microsoft.com/office/powerpoint/2010/main" val="784772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Isn’t Fixed-Point Good Enough?</a:t>
            </a:r>
            <a:endParaRPr lang="en-US" dirty="0"/>
          </a:p>
        </p:txBody>
      </p:sp>
      <p:sp>
        <p:nvSpPr>
          <p:cNvPr id="18" name="Content Placeholder 17"/>
          <p:cNvSpPr>
            <a:spLocks noGrp="1"/>
          </p:cNvSpPr>
          <p:nvPr>
            <p:ph idx="1"/>
          </p:nvPr>
        </p:nvSpPr>
        <p:spPr/>
        <p:txBody>
          <a:bodyPr>
            <a:normAutofit fontScale="92500" lnSpcReduction="20000"/>
          </a:bodyPr>
          <a:lstStyle/>
          <a:p>
            <a:r>
              <a:rPr lang="en-US" dirty="0" smtClean="0"/>
              <a:t>Let’s do a calculation.</a:t>
            </a:r>
          </a:p>
          <a:p>
            <a:r>
              <a:rPr lang="en-US" b="1" dirty="0" smtClean="0">
                <a:solidFill>
                  <a:srgbClr val="00B050"/>
                </a:solidFill>
              </a:rPr>
              <a:t>32-bit 2’s complement</a:t>
            </a:r>
            <a:r>
              <a:rPr lang="en-US" dirty="0" smtClean="0"/>
              <a:t> has what range?</a:t>
            </a:r>
          </a:p>
          <a:p>
            <a:r>
              <a:rPr lang="en-US" dirty="0" smtClean="0"/>
              <a:t>That’s right: </a:t>
            </a:r>
            <a:r>
              <a:rPr lang="en-US" b="1" dirty="0" smtClean="0">
                <a:solidFill>
                  <a:srgbClr val="0070C0"/>
                </a:solidFill>
              </a:rPr>
              <a:t>[-2,147,483,648, 2,147,483,647]</a:t>
            </a:r>
            <a:r>
              <a:rPr lang="en-US" dirty="0" smtClean="0"/>
              <a:t>.</a:t>
            </a:r>
          </a:p>
          <a:p>
            <a:r>
              <a:rPr lang="en-US" dirty="0" smtClean="0"/>
              <a:t>You DID all know that, right?</a:t>
            </a:r>
          </a:p>
          <a:p>
            <a:r>
              <a:rPr lang="en-US" dirty="0" smtClean="0"/>
              <a:t>I didn’t.  I usually write </a:t>
            </a:r>
            <a:r>
              <a:rPr lang="en-US" b="1" dirty="0" smtClean="0">
                <a:solidFill>
                  <a:srgbClr val="0070C0"/>
                </a:solidFill>
              </a:rPr>
              <a:t>[-2</a:t>
            </a:r>
            <a:r>
              <a:rPr lang="en-US" b="1" baseline="30000" dirty="0" smtClean="0">
                <a:solidFill>
                  <a:srgbClr val="0070C0"/>
                </a:solidFill>
              </a:rPr>
              <a:t>31</a:t>
            </a:r>
            <a:r>
              <a:rPr lang="en-US" b="1" dirty="0" smtClean="0">
                <a:solidFill>
                  <a:srgbClr val="0070C0"/>
                </a:solidFill>
              </a:rPr>
              <a:t>, 2</a:t>
            </a:r>
            <a:r>
              <a:rPr lang="en-US" b="1" baseline="30000" dirty="0" smtClean="0">
                <a:solidFill>
                  <a:srgbClr val="0070C0"/>
                </a:solidFill>
              </a:rPr>
              <a:t>31</a:t>
            </a:r>
            <a:r>
              <a:rPr lang="en-US" b="1" dirty="0" smtClean="0">
                <a:solidFill>
                  <a:srgbClr val="0070C0"/>
                </a:solidFill>
              </a:rPr>
              <a:t> – 1]</a:t>
            </a:r>
            <a:r>
              <a:rPr lang="en-US" dirty="0" smtClean="0"/>
              <a:t>.</a:t>
            </a:r>
          </a:p>
          <a:p>
            <a:r>
              <a:rPr lang="en-US" dirty="0" smtClean="0"/>
              <a:t>Let’s write banking software to count pennies.</a:t>
            </a:r>
          </a:p>
          <a:p>
            <a:r>
              <a:rPr lang="en-US" dirty="0" smtClean="0"/>
              <a:t>2,147,483,647 pennies is </a:t>
            </a:r>
            <a:r>
              <a:rPr lang="en-US" b="1" dirty="0" smtClean="0">
                <a:solidFill>
                  <a:srgbClr val="0070C0"/>
                </a:solidFill>
              </a:rPr>
              <a:t>$21,474,836.47</a:t>
            </a:r>
            <a:r>
              <a:rPr lang="en-US" dirty="0" smtClean="0"/>
              <a:t>.</a:t>
            </a:r>
          </a:p>
          <a:p>
            <a:r>
              <a:rPr lang="en-US" dirty="0" smtClean="0"/>
              <a:t>Anyone here have more?  If not, we’re done.</a:t>
            </a:r>
          </a:p>
          <a:p>
            <a:r>
              <a:rPr lang="en-US" dirty="0" smtClean="0"/>
              <a:t>If so, use </a:t>
            </a:r>
            <a:r>
              <a:rPr lang="en-US" b="1" dirty="0" smtClean="0">
                <a:solidFill>
                  <a:srgbClr val="00B050"/>
                </a:solidFill>
              </a:rPr>
              <a:t>64-bit</a:t>
            </a:r>
            <a:r>
              <a:rPr lang="en-US" dirty="0" smtClean="0"/>
              <a:t>.  You don’t have that much!</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5</a:t>
            </a:fld>
            <a:endParaRPr lang="en-US" dirty="0"/>
          </a:p>
        </p:txBody>
      </p:sp>
    </p:spTree>
    <p:extLst>
      <p:ext uri="{BB962C8B-B14F-4D97-AF65-F5344CB8AC3E}">
        <p14:creationId xmlns:p14="http://schemas.microsoft.com/office/powerpoint/2010/main" val="298481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animEffect transition="in" filter="wipe(left)">
                                      <p:cBhvr>
                                        <p:cTn id="7" dur="500"/>
                                        <p:tgtEl>
                                          <p:spTgt spid="18">
                                            <p:txEl>
                                              <p:pRg st="2" end="2"/>
                                            </p:txEl>
                                          </p:spTgt>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18">
                                            <p:txEl>
                                              <p:pRg st="3" end="3"/>
                                            </p:txEl>
                                          </p:spTgt>
                                        </p:tgtEl>
                                        <p:attrNameLst>
                                          <p:attrName>style.visibility</p:attrName>
                                        </p:attrNameLst>
                                      </p:cBhvr>
                                      <p:to>
                                        <p:strVal val="visible"/>
                                      </p:to>
                                    </p:set>
                                    <p:animEffect transition="in" filter="fade">
                                      <p:cBhvr>
                                        <p:cTn id="11" dur="2000"/>
                                        <p:tgtEl>
                                          <p:spTgt spid="18">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
                                            <p:txEl>
                                              <p:pRg st="4" end="4"/>
                                            </p:txEl>
                                          </p:spTgt>
                                        </p:tgtEl>
                                        <p:attrNameLst>
                                          <p:attrName>style.visibility</p:attrName>
                                        </p:attrNameLst>
                                      </p:cBhvr>
                                      <p:to>
                                        <p:strVal val="visible"/>
                                      </p:to>
                                    </p:set>
                                    <p:animEffect transition="in" filter="wipe(left)">
                                      <p:cBhvr>
                                        <p:cTn id="16" dur="500"/>
                                        <p:tgtEl>
                                          <p:spTgt spid="18">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
                                            <p:txEl>
                                              <p:pRg st="5" end="5"/>
                                            </p:txEl>
                                          </p:spTgt>
                                        </p:tgtEl>
                                        <p:attrNameLst>
                                          <p:attrName>style.visibility</p:attrName>
                                        </p:attrNameLst>
                                      </p:cBhvr>
                                      <p:to>
                                        <p:strVal val="visible"/>
                                      </p:to>
                                    </p:set>
                                    <p:animEffect transition="in" filter="wipe(left)">
                                      <p:cBhvr>
                                        <p:cTn id="21" dur="500"/>
                                        <p:tgtEl>
                                          <p:spTgt spid="18">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8">
                                            <p:txEl>
                                              <p:pRg st="6" end="6"/>
                                            </p:txEl>
                                          </p:spTgt>
                                        </p:tgtEl>
                                        <p:attrNameLst>
                                          <p:attrName>style.visibility</p:attrName>
                                        </p:attrNameLst>
                                      </p:cBhvr>
                                      <p:to>
                                        <p:strVal val="visible"/>
                                      </p:to>
                                    </p:set>
                                    <p:animEffect transition="in" filter="wipe(left)">
                                      <p:cBhvr>
                                        <p:cTn id="24" dur="500"/>
                                        <p:tgtEl>
                                          <p:spTgt spid="18">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8">
                                            <p:txEl>
                                              <p:pRg st="7" end="7"/>
                                            </p:txEl>
                                          </p:spTgt>
                                        </p:tgtEl>
                                        <p:attrNameLst>
                                          <p:attrName>style.visibility</p:attrName>
                                        </p:attrNameLst>
                                      </p:cBhvr>
                                      <p:to>
                                        <p:strVal val="visible"/>
                                      </p:to>
                                    </p:set>
                                    <p:animEffect transition="in" filter="wipe(left)">
                                      <p:cBhvr>
                                        <p:cTn id="27" dur="500"/>
                                        <p:tgtEl>
                                          <p:spTgt spid="18">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xEl>
                                              <p:pRg st="8" end="8"/>
                                            </p:txEl>
                                          </p:spTgt>
                                        </p:tgtEl>
                                        <p:attrNameLst>
                                          <p:attrName>style.visibility</p:attrName>
                                        </p:attrNameLst>
                                      </p:cBhvr>
                                      <p:to>
                                        <p:strVal val="visible"/>
                                      </p:to>
                                    </p:set>
                                    <p:animEffect transition="in" filter="wipe(left)">
                                      <p:cBhvr>
                                        <p:cTn id="32" dur="500"/>
                                        <p:tgtEl>
                                          <p:spTgt spid="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Anyone Here Taking Chemistry?</a:t>
            </a:r>
            <a:endParaRPr lang="en-US" dirty="0"/>
          </a:p>
        </p:txBody>
      </p:sp>
      <p:sp>
        <p:nvSpPr>
          <p:cNvPr id="18" name="Content Placeholder 17"/>
          <p:cNvSpPr>
            <a:spLocks noGrp="1"/>
          </p:cNvSpPr>
          <p:nvPr>
            <p:ph idx="1"/>
          </p:nvPr>
        </p:nvSpPr>
        <p:spPr/>
        <p:txBody>
          <a:bodyPr>
            <a:normAutofit/>
          </a:bodyPr>
          <a:lstStyle/>
          <a:p>
            <a:r>
              <a:rPr lang="en-US" dirty="0" smtClean="0"/>
              <a:t>But maybe you want to do your </a:t>
            </a:r>
            <a:br>
              <a:rPr lang="en-US" dirty="0" smtClean="0"/>
            </a:br>
            <a:r>
              <a:rPr lang="en-US" dirty="0" smtClean="0"/>
              <a:t>Chemistry homework?</a:t>
            </a:r>
          </a:p>
          <a:p>
            <a:r>
              <a:rPr lang="en-US" dirty="0" smtClean="0"/>
              <a:t>You may need </a:t>
            </a:r>
            <a:r>
              <a:rPr lang="en-US" b="1" dirty="0" smtClean="0">
                <a:solidFill>
                  <a:srgbClr val="00B050"/>
                </a:solidFill>
              </a:rPr>
              <a:t>Avogadro’s number</a:t>
            </a:r>
            <a:r>
              <a:rPr lang="en-US" dirty="0" smtClean="0"/>
              <a:t>.</a:t>
            </a:r>
          </a:p>
          <a:p>
            <a:r>
              <a:rPr lang="en-US" dirty="0" smtClean="0"/>
              <a:t>Anyone remember it?</a:t>
            </a:r>
          </a:p>
          <a:p>
            <a:r>
              <a:rPr lang="en-US" dirty="0" smtClean="0"/>
              <a:t>Sure.  No problem.</a:t>
            </a:r>
          </a:p>
          <a:p>
            <a:r>
              <a:rPr lang="en-US" dirty="0" smtClean="0"/>
              <a:t>10</a:t>
            </a:r>
            <a:r>
              <a:rPr lang="en-US" baseline="30000" dirty="0" smtClean="0"/>
              <a:t>3</a:t>
            </a:r>
            <a:r>
              <a:rPr lang="en-US" dirty="0" smtClean="0"/>
              <a:t> is around 2</a:t>
            </a:r>
            <a:r>
              <a:rPr lang="en-US" baseline="30000" dirty="0" smtClean="0"/>
              <a:t>10</a:t>
            </a:r>
            <a:r>
              <a:rPr lang="en-US" dirty="0" smtClean="0"/>
              <a:t>, so 80 bits should work.</a:t>
            </a:r>
          </a:p>
          <a:p>
            <a:r>
              <a:rPr lang="en-US" dirty="0" smtClean="0"/>
              <a:t>Who can tell me Avogadro’s number to 80 bits (the first 24 decimal digits will do)?</a:t>
            </a:r>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6</a:t>
            </a:fld>
            <a:endParaRPr lang="en-US" dirty="0"/>
          </a:p>
        </p:txBody>
      </p:sp>
      <p:sp>
        <p:nvSpPr>
          <p:cNvPr id="3" name="TextBox 2"/>
          <p:cNvSpPr txBox="1"/>
          <p:nvPr/>
        </p:nvSpPr>
        <p:spPr>
          <a:xfrm>
            <a:off x="4286250" y="3093591"/>
            <a:ext cx="3236784" cy="523220"/>
          </a:xfrm>
          <a:prstGeom prst="rect">
            <a:avLst/>
          </a:prstGeom>
          <a:noFill/>
        </p:spPr>
        <p:txBody>
          <a:bodyPr wrap="none" rtlCol="0">
            <a:spAutoFit/>
          </a:bodyPr>
          <a:lstStyle/>
          <a:p>
            <a:r>
              <a:rPr lang="en-US" sz="2800" b="1" dirty="0">
                <a:solidFill>
                  <a:srgbClr val="0070C0"/>
                </a:solidFill>
              </a:rPr>
              <a:t>6.022 × 10</a:t>
            </a:r>
            <a:r>
              <a:rPr lang="en-US" sz="2800" b="1" baseline="30000" dirty="0">
                <a:solidFill>
                  <a:srgbClr val="0070C0"/>
                </a:solidFill>
              </a:rPr>
              <a:t>23</a:t>
            </a:r>
            <a:r>
              <a:rPr lang="en-US" sz="2800" b="1" dirty="0">
                <a:solidFill>
                  <a:srgbClr val="0070C0"/>
                </a:solidFill>
              </a:rPr>
              <a:t> / </a:t>
            </a:r>
            <a:r>
              <a:rPr lang="en-US" sz="2800" b="1" dirty="0" err="1">
                <a:solidFill>
                  <a:srgbClr val="0070C0"/>
                </a:solidFill>
              </a:rPr>
              <a:t>mol</a:t>
            </a:r>
            <a:endParaRPr lang="en-US" sz="2800" b="1" dirty="0">
              <a:solidFill>
                <a:srgbClr val="0070C0"/>
              </a:solidFill>
            </a:endParaRPr>
          </a:p>
        </p:txBody>
      </p:sp>
    </p:spTree>
    <p:extLst>
      <p:ext uri="{BB962C8B-B14F-4D97-AF65-F5344CB8AC3E}">
        <p14:creationId xmlns:p14="http://schemas.microsoft.com/office/powerpoint/2010/main" val="314957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1000"/>
                                  </p:stCondLst>
                                  <p:childTnLst>
                                    <p:set>
                                      <p:cBhvr>
                                        <p:cTn id="11" dur="1" fill="hold">
                                          <p:stCondLst>
                                            <p:cond delay="0"/>
                                          </p:stCondLst>
                                        </p:cTn>
                                        <p:tgtEl>
                                          <p:spTgt spid="18">
                                            <p:txEl>
                                              <p:pRg st="3" end="3"/>
                                            </p:txEl>
                                          </p:spTgt>
                                        </p:tgtEl>
                                        <p:attrNameLst>
                                          <p:attrName>style.visibility</p:attrName>
                                        </p:attrNameLst>
                                      </p:cBhvr>
                                      <p:to>
                                        <p:strVal val="visible"/>
                                      </p:to>
                                    </p:set>
                                    <p:animEffect transition="in" filter="fade">
                                      <p:cBhvr>
                                        <p:cTn id="12" dur="2000"/>
                                        <p:tgtEl>
                                          <p:spTgt spid="18">
                                            <p:txEl>
                                              <p:pRg st="3" end="3"/>
                                            </p:txEl>
                                          </p:spTgt>
                                        </p:tgtEl>
                                      </p:cBhvr>
                                    </p:animEffect>
                                  </p:childTnLst>
                                </p:cTn>
                              </p:par>
                            </p:childTnLst>
                          </p:cTn>
                        </p:par>
                        <p:par>
                          <p:cTn id="13" fill="hold">
                            <p:stCondLst>
                              <p:cond delay="3500"/>
                            </p:stCondLst>
                            <p:childTnLst>
                              <p:par>
                                <p:cTn id="14" presetID="10" presetClass="entr" presetSubtype="0" fill="hold" grpId="0" nodeType="afterEffect">
                                  <p:stCondLst>
                                    <p:cond delay="1000"/>
                                  </p:stCondLst>
                                  <p:childTnLst>
                                    <p:set>
                                      <p:cBhvr>
                                        <p:cTn id="15" dur="1" fill="hold">
                                          <p:stCondLst>
                                            <p:cond delay="0"/>
                                          </p:stCondLst>
                                        </p:cTn>
                                        <p:tgtEl>
                                          <p:spTgt spid="18">
                                            <p:txEl>
                                              <p:pRg st="4" end="4"/>
                                            </p:txEl>
                                          </p:spTgt>
                                        </p:tgtEl>
                                        <p:attrNameLst>
                                          <p:attrName>style.visibility</p:attrName>
                                        </p:attrNameLst>
                                      </p:cBhvr>
                                      <p:to>
                                        <p:strVal val="visible"/>
                                      </p:to>
                                    </p:set>
                                    <p:animEffect transition="in" filter="fade">
                                      <p:cBhvr>
                                        <p:cTn id="16" dur="2000"/>
                                        <p:tgtEl>
                                          <p:spTgt spid="18">
                                            <p:txEl>
                                              <p:pRg st="4" end="4"/>
                                            </p:txEl>
                                          </p:spTgt>
                                        </p:tgtEl>
                                      </p:cBhvr>
                                    </p:animEffect>
                                  </p:childTnLst>
                                </p:cTn>
                              </p:par>
                            </p:childTnLst>
                          </p:cTn>
                        </p:par>
                        <p:par>
                          <p:cTn id="17" fill="hold">
                            <p:stCondLst>
                              <p:cond delay="6500"/>
                            </p:stCondLst>
                            <p:childTnLst>
                              <p:par>
                                <p:cTn id="18" presetID="10" presetClass="entr" presetSubtype="0" fill="hold" grpId="0" nodeType="afterEffect">
                                  <p:stCondLst>
                                    <p:cond delay="1000"/>
                                  </p:stCondLst>
                                  <p:childTnLst>
                                    <p:set>
                                      <p:cBhvr>
                                        <p:cTn id="19" dur="1" fill="hold">
                                          <p:stCondLst>
                                            <p:cond delay="0"/>
                                          </p:stCondLst>
                                        </p:cTn>
                                        <p:tgtEl>
                                          <p:spTgt spid="18">
                                            <p:txEl>
                                              <p:pRg st="5" end="5"/>
                                            </p:txEl>
                                          </p:spTgt>
                                        </p:tgtEl>
                                        <p:attrNameLst>
                                          <p:attrName>style.visibility</p:attrName>
                                        </p:attrNameLst>
                                      </p:cBhvr>
                                      <p:to>
                                        <p:strVal val="visible"/>
                                      </p:to>
                                    </p:set>
                                    <p:animEffect transition="in" filter="fade">
                                      <p:cBhvr>
                                        <p:cTn id="20" dur="20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Wikipedia May Not Help as Much as You Think!</a:t>
            </a:r>
            <a:endParaRPr lang="en-US" dirty="0"/>
          </a:p>
        </p:txBody>
      </p:sp>
      <p:sp>
        <p:nvSpPr>
          <p:cNvPr id="18" name="Content Placeholder 17"/>
          <p:cNvSpPr>
            <a:spLocks noGrp="1"/>
          </p:cNvSpPr>
          <p:nvPr>
            <p:ph idx="1"/>
          </p:nvPr>
        </p:nvSpPr>
        <p:spPr/>
        <p:txBody>
          <a:bodyPr>
            <a:normAutofit/>
          </a:bodyPr>
          <a:lstStyle/>
          <a:p>
            <a:r>
              <a:rPr lang="en-US" dirty="0" smtClean="0"/>
              <a:t>Last I checked (July 2016!), the best known experimental value was</a:t>
            </a:r>
          </a:p>
          <a:p>
            <a:pPr algn="ctr"/>
            <a:r>
              <a:rPr lang="en-US" b="1" dirty="0" smtClean="0">
                <a:solidFill>
                  <a:srgbClr val="00B050"/>
                </a:solidFill>
              </a:rPr>
              <a:t>6.022140858 </a:t>
            </a:r>
            <a:r>
              <a:rPr lang="en-US" b="1" dirty="0">
                <a:solidFill>
                  <a:srgbClr val="00B050"/>
                </a:solidFill>
              </a:rPr>
              <a:t>× 10</a:t>
            </a:r>
            <a:r>
              <a:rPr lang="en-US" b="1" baseline="30000" dirty="0">
                <a:solidFill>
                  <a:srgbClr val="00B050"/>
                </a:solidFill>
              </a:rPr>
              <a:t>23</a:t>
            </a:r>
            <a:r>
              <a:rPr lang="en-US" b="1" dirty="0">
                <a:solidFill>
                  <a:srgbClr val="00B050"/>
                </a:solidFill>
              </a:rPr>
              <a:t> / </a:t>
            </a:r>
            <a:r>
              <a:rPr lang="en-US" b="1" dirty="0" err="1">
                <a:solidFill>
                  <a:srgbClr val="00B050"/>
                </a:solidFill>
              </a:rPr>
              <a:t>mol</a:t>
            </a:r>
            <a:endParaRPr lang="en-US" b="1" dirty="0" smtClean="0">
              <a:solidFill>
                <a:srgbClr val="00B050"/>
              </a:solidFill>
            </a:endParaRPr>
          </a:p>
          <a:p>
            <a:r>
              <a:rPr lang="en-US" dirty="0" smtClean="0"/>
              <a:t>That’s only 10 digits.</a:t>
            </a:r>
          </a:p>
          <a:p>
            <a:r>
              <a:rPr lang="en-US" dirty="0" smtClean="0"/>
              <a:t>So you have some serious Chemistry research to get done for your next homework!</a:t>
            </a:r>
          </a:p>
          <a:p>
            <a:r>
              <a:rPr lang="en-US" dirty="0" smtClean="0"/>
              <a:t>Good luck!</a:t>
            </a:r>
          </a:p>
          <a:p>
            <a:r>
              <a:rPr lang="en-US" dirty="0" smtClean="0"/>
              <a:t>Maybe we can just be close?</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7</a:t>
            </a:fld>
            <a:endParaRPr lang="en-US" dirty="0"/>
          </a:p>
        </p:txBody>
      </p:sp>
    </p:spTree>
    <p:extLst>
      <p:ext uri="{BB962C8B-B14F-4D97-AF65-F5344CB8AC3E}">
        <p14:creationId xmlns:p14="http://schemas.microsoft.com/office/powerpoint/2010/main" val="238069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18">
                                            <p:txEl>
                                              <p:pRg st="2" end="2"/>
                                            </p:txEl>
                                          </p:spTgt>
                                        </p:tgtEl>
                                        <p:attrNameLst>
                                          <p:attrName>style.visibility</p:attrName>
                                        </p:attrNameLst>
                                      </p:cBhvr>
                                      <p:to>
                                        <p:strVal val="visible"/>
                                      </p:to>
                                    </p:set>
                                    <p:animEffect transition="in" filter="fade">
                                      <p:cBhvr>
                                        <p:cTn id="7" dur="2000"/>
                                        <p:tgtEl>
                                          <p:spTgt spid="18">
                                            <p:txEl>
                                              <p:pRg st="2" end="2"/>
                                            </p:txEl>
                                          </p:spTgt>
                                        </p:tgtEl>
                                      </p:cBhvr>
                                    </p:animEffect>
                                  </p:childTnLst>
                                </p:cTn>
                              </p:par>
                            </p:childTnLst>
                          </p:cTn>
                        </p:par>
                        <p:par>
                          <p:cTn id="8" fill="hold">
                            <p:stCondLst>
                              <p:cond delay="3000"/>
                            </p:stCondLst>
                            <p:childTnLst>
                              <p:par>
                                <p:cTn id="9" presetID="10" presetClass="entr" presetSubtype="0" fill="hold" grpId="0" nodeType="afterEffect">
                                  <p:stCondLst>
                                    <p:cond delay="1000"/>
                                  </p:stCondLst>
                                  <p:childTnLst>
                                    <p:set>
                                      <p:cBhvr>
                                        <p:cTn id="10" dur="1" fill="hold">
                                          <p:stCondLst>
                                            <p:cond delay="0"/>
                                          </p:stCondLst>
                                        </p:cTn>
                                        <p:tgtEl>
                                          <p:spTgt spid="18">
                                            <p:txEl>
                                              <p:pRg st="3" end="3"/>
                                            </p:txEl>
                                          </p:spTgt>
                                        </p:tgtEl>
                                        <p:attrNameLst>
                                          <p:attrName>style.visibility</p:attrName>
                                        </p:attrNameLst>
                                      </p:cBhvr>
                                      <p:to>
                                        <p:strVal val="visible"/>
                                      </p:to>
                                    </p:set>
                                    <p:animEffect transition="in" filter="fade">
                                      <p:cBhvr>
                                        <p:cTn id="11" dur="2000"/>
                                        <p:tgtEl>
                                          <p:spTgt spid="18">
                                            <p:txEl>
                                              <p:pRg st="3" end="3"/>
                                            </p:txEl>
                                          </p:spTgt>
                                        </p:tgtEl>
                                      </p:cBhvr>
                                    </p:animEffect>
                                  </p:childTnLst>
                                </p:cTn>
                              </p:par>
                            </p:childTnLst>
                          </p:cTn>
                        </p:par>
                        <p:par>
                          <p:cTn id="12" fill="hold">
                            <p:stCondLst>
                              <p:cond delay="6000"/>
                            </p:stCondLst>
                            <p:childTnLst>
                              <p:par>
                                <p:cTn id="13" presetID="10" presetClass="entr" presetSubtype="0" fill="hold" grpId="0" nodeType="afterEffect">
                                  <p:stCondLst>
                                    <p:cond delay="1000"/>
                                  </p:stCondLst>
                                  <p:childTnLst>
                                    <p:set>
                                      <p:cBhvr>
                                        <p:cTn id="14" dur="1" fill="hold">
                                          <p:stCondLst>
                                            <p:cond delay="0"/>
                                          </p:stCondLst>
                                        </p:cTn>
                                        <p:tgtEl>
                                          <p:spTgt spid="18">
                                            <p:txEl>
                                              <p:pRg st="4" end="4"/>
                                            </p:txEl>
                                          </p:spTgt>
                                        </p:tgtEl>
                                        <p:attrNameLst>
                                          <p:attrName>style.visibility</p:attrName>
                                        </p:attrNameLst>
                                      </p:cBhvr>
                                      <p:to>
                                        <p:strVal val="visible"/>
                                      </p:to>
                                    </p:set>
                                    <p:animEffect transition="in" filter="fade">
                                      <p:cBhvr>
                                        <p:cTn id="15" dur="2000"/>
                                        <p:tgtEl>
                                          <p:spTgt spid="18">
                                            <p:txEl>
                                              <p:pRg st="4" end="4"/>
                                            </p:txEl>
                                          </p:spTgt>
                                        </p:tgtEl>
                                      </p:cBhvr>
                                    </p:animEffect>
                                  </p:childTnLst>
                                </p:cTn>
                              </p:par>
                            </p:childTnLst>
                          </p:cTn>
                        </p:par>
                        <p:par>
                          <p:cTn id="16" fill="hold">
                            <p:stCondLst>
                              <p:cond delay="9000"/>
                            </p:stCondLst>
                            <p:childTnLst>
                              <p:par>
                                <p:cTn id="17" presetID="10" presetClass="entr" presetSubtype="0" fill="hold" grpId="0" nodeType="afterEffect">
                                  <p:stCondLst>
                                    <p:cond delay="1000"/>
                                  </p:stCondLst>
                                  <p:childTnLst>
                                    <p:set>
                                      <p:cBhvr>
                                        <p:cTn id="18" dur="1" fill="hold">
                                          <p:stCondLst>
                                            <p:cond delay="0"/>
                                          </p:stCondLst>
                                        </p:cTn>
                                        <p:tgtEl>
                                          <p:spTgt spid="18">
                                            <p:txEl>
                                              <p:pRg st="5" end="5"/>
                                            </p:txEl>
                                          </p:spTgt>
                                        </p:tgtEl>
                                        <p:attrNameLst>
                                          <p:attrName>style.visibility</p:attrName>
                                        </p:attrNameLst>
                                      </p:cBhvr>
                                      <p:to>
                                        <p:strVal val="visible"/>
                                      </p:to>
                                    </p:set>
                                    <p:animEffect transition="in" filter="fade">
                                      <p:cBhvr>
                                        <p:cTn id="19" dur="20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Physics?</a:t>
            </a:r>
            <a:endParaRPr lang="en-US" dirty="0"/>
          </a:p>
        </p:txBody>
      </p:sp>
      <p:sp>
        <p:nvSpPr>
          <p:cNvPr id="18" name="Content Placeholder 17"/>
          <p:cNvSpPr>
            <a:spLocks noGrp="1"/>
          </p:cNvSpPr>
          <p:nvPr>
            <p:ph idx="1"/>
          </p:nvPr>
        </p:nvSpPr>
        <p:spPr/>
        <p:txBody>
          <a:bodyPr>
            <a:normAutofit/>
          </a:bodyPr>
          <a:lstStyle/>
          <a:p>
            <a:r>
              <a:rPr lang="en-US" dirty="0" smtClean="0"/>
              <a:t>Some have Quantum Mechanics homework?</a:t>
            </a:r>
          </a:p>
          <a:p>
            <a:r>
              <a:rPr lang="en-US" dirty="0" smtClean="0"/>
              <a:t>Your computer will need </a:t>
            </a:r>
            <a:r>
              <a:rPr lang="en-US" b="1" dirty="0" smtClean="0">
                <a:solidFill>
                  <a:srgbClr val="00B050"/>
                </a:solidFill>
              </a:rPr>
              <a:t>Planck’s constant</a:t>
            </a:r>
            <a:r>
              <a:rPr lang="en-US" dirty="0" smtClean="0"/>
              <a:t>.</a:t>
            </a:r>
          </a:p>
          <a:p>
            <a:r>
              <a:rPr lang="en-US" dirty="0" smtClean="0"/>
              <a:t>What is it again?</a:t>
            </a:r>
          </a:p>
          <a:p>
            <a:r>
              <a:rPr lang="en-US" dirty="0" smtClean="0"/>
              <a:t>Ok.  Another 90 bits after the binary point.</a:t>
            </a:r>
          </a:p>
          <a:p>
            <a:r>
              <a:rPr lang="en-US" dirty="0" smtClean="0"/>
              <a:t>170 bits total.</a:t>
            </a:r>
          </a:p>
          <a:p>
            <a:r>
              <a:rPr lang="en-US" dirty="0" smtClean="0"/>
              <a:t>Don’t forget to find another 90 bits </a:t>
            </a:r>
            <a:br>
              <a:rPr lang="en-US" dirty="0" smtClean="0"/>
            </a:br>
            <a:r>
              <a:rPr lang="en-US" dirty="0" smtClean="0"/>
              <a:t>(27 more decimal digits) for Avogadro.</a:t>
            </a:r>
          </a:p>
          <a:p>
            <a:pPr algn="ctr"/>
            <a:r>
              <a:rPr lang="en-US" sz="2200" dirty="0" smtClean="0"/>
              <a:t>*Use </a:t>
            </a:r>
            <a:r>
              <a:rPr lang="en-US" sz="2200" dirty="0"/>
              <a:t>ergs, not Joules; we’ll need fewer bits</a:t>
            </a:r>
            <a:r>
              <a:rPr lang="en-US" sz="2200" dirty="0" smtClean="0"/>
              <a:t>!</a:t>
            </a:r>
            <a:endParaRPr lang="en-US" sz="2200" dirty="0"/>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8</a:t>
            </a:fld>
            <a:endParaRPr lang="en-US" dirty="0"/>
          </a:p>
        </p:txBody>
      </p:sp>
      <p:sp>
        <p:nvSpPr>
          <p:cNvPr id="7" name="TextBox 6"/>
          <p:cNvSpPr txBox="1"/>
          <p:nvPr/>
        </p:nvSpPr>
        <p:spPr>
          <a:xfrm>
            <a:off x="3502876" y="2716420"/>
            <a:ext cx="3921266" cy="523220"/>
          </a:xfrm>
          <a:prstGeom prst="rect">
            <a:avLst/>
          </a:prstGeom>
          <a:noFill/>
        </p:spPr>
        <p:txBody>
          <a:bodyPr wrap="none" rtlCol="0">
            <a:spAutoFit/>
          </a:bodyPr>
          <a:lstStyle/>
          <a:p>
            <a:r>
              <a:rPr lang="en-US" sz="2800" b="1" dirty="0" smtClean="0">
                <a:solidFill>
                  <a:srgbClr val="0070C0"/>
                </a:solidFill>
              </a:rPr>
              <a:t>6.626 × 10</a:t>
            </a:r>
            <a:r>
              <a:rPr lang="en-US" sz="2800" b="1" baseline="30000" dirty="0" smtClean="0">
                <a:solidFill>
                  <a:srgbClr val="0070C0"/>
                </a:solidFill>
              </a:rPr>
              <a:t>-27</a:t>
            </a:r>
            <a:r>
              <a:rPr lang="en-US" sz="2800" b="1" dirty="0" smtClean="0">
                <a:solidFill>
                  <a:srgbClr val="0070C0"/>
                </a:solidFill>
              </a:rPr>
              <a:t> erg-sec</a:t>
            </a:r>
            <a:r>
              <a:rPr lang="en-US" sz="2800" dirty="0" smtClean="0"/>
              <a:t>*</a:t>
            </a:r>
            <a:endParaRPr lang="en-US" sz="2800" b="1" dirty="0">
              <a:solidFill>
                <a:srgbClr val="0070C0"/>
              </a:solidFill>
            </a:endParaRPr>
          </a:p>
        </p:txBody>
      </p:sp>
    </p:spTree>
    <p:extLst>
      <p:ext uri="{BB962C8B-B14F-4D97-AF65-F5344CB8AC3E}">
        <p14:creationId xmlns:p14="http://schemas.microsoft.com/office/powerpoint/2010/main" val="156366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1000"/>
                                  </p:stCondLst>
                                  <p:childTnLst>
                                    <p:set>
                                      <p:cBhvr>
                                        <p:cTn id="11" dur="1" fill="hold">
                                          <p:stCondLst>
                                            <p:cond delay="0"/>
                                          </p:stCondLst>
                                        </p:cTn>
                                        <p:tgtEl>
                                          <p:spTgt spid="18">
                                            <p:txEl>
                                              <p:pRg st="3" end="3"/>
                                            </p:txEl>
                                          </p:spTgt>
                                        </p:tgtEl>
                                        <p:attrNameLst>
                                          <p:attrName>style.visibility</p:attrName>
                                        </p:attrNameLst>
                                      </p:cBhvr>
                                      <p:to>
                                        <p:strVal val="visible"/>
                                      </p:to>
                                    </p:set>
                                    <p:animEffect transition="in" filter="fade">
                                      <p:cBhvr>
                                        <p:cTn id="12" dur="2000"/>
                                        <p:tgtEl>
                                          <p:spTgt spid="18">
                                            <p:txEl>
                                              <p:pRg st="3" end="3"/>
                                            </p:txEl>
                                          </p:spTgt>
                                        </p:tgtEl>
                                      </p:cBhvr>
                                    </p:animEffect>
                                  </p:childTnLst>
                                </p:cTn>
                              </p:par>
                            </p:childTnLst>
                          </p:cTn>
                        </p:par>
                        <p:par>
                          <p:cTn id="13" fill="hold">
                            <p:stCondLst>
                              <p:cond delay="3500"/>
                            </p:stCondLst>
                            <p:childTnLst>
                              <p:par>
                                <p:cTn id="14" presetID="10" presetClass="entr" presetSubtype="0" fill="hold" grpId="0" nodeType="afterEffect">
                                  <p:stCondLst>
                                    <p:cond delay="1000"/>
                                  </p:stCondLst>
                                  <p:childTnLst>
                                    <p:set>
                                      <p:cBhvr>
                                        <p:cTn id="15" dur="1" fill="hold">
                                          <p:stCondLst>
                                            <p:cond delay="0"/>
                                          </p:stCondLst>
                                        </p:cTn>
                                        <p:tgtEl>
                                          <p:spTgt spid="18">
                                            <p:txEl>
                                              <p:pRg st="4" end="4"/>
                                            </p:txEl>
                                          </p:spTgt>
                                        </p:tgtEl>
                                        <p:attrNameLst>
                                          <p:attrName>style.visibility</p:attrName>
                                        </p:attrNameLst>
                                      </p:cBhvr>
                                      <p:to>
                                        <p:strVal val="visible"/>
                                      </p:to>
                                    </p:set>
                                    <p:animEffect transition="in" filter="fade">
                                      <p:cBhvr>
                                        <p:cTn id="16" dur="2000"/>
                                        <p:tgtEl>
                                          <p:spTgt spid="18">
                                            <p:txEl>
                                              <p:pRg st="4" end="4"/>
                                            </p:txEl>
                                          </p:spTgt>
                                        </p:tgtEl>
                                      </p:cBhvr>
                                    </p:animEffect>
                                  </p:childTnLst>
                                </p:cTn>
                              </p:par>
                            </p:childTnLst>
                          </p:cTn>
                        </p:par>
                        <p:par>
                          <p:cTn id="17" fill="hold">
                            <p:stCondLst>
                              <p:cond delay="6500"/>
                            </p:stCondLst>
                            <p:childTnLst>
                              <p:par>
                                <p:cTn id="18" presetID="10" presetClass="entr" presetSubtype="0" fill="hold" grpId="0" nodeType="afterEffect">
                                  <p:stCondLst>
                                    <p:cond delay="1000"/>
                                  </p:stCondLst>
                                  <p:childTnLst>
                                    <p:set>
                                      <p:cBhvr>
                                        <p:cTn id="19" dur="1" fill="hold">
                                          <p:stCondLst>
                                            <p:cond delay="0"/>
                                          </p:stCondLst>
                                        </p:cTn>
                                        <p:tgtEl>
                                          <p:spTgt spid="18">
                                            <p:txEl>
                                              <p:pRg st="5" end="5"/>
                                            </p:txEl>
                                          </p:spTgt>
                                        </p:tgtEl>
                                        <p:attrNameLst>
                                          <p:attrName>style.visibility</p:attrName>
                                        </p:attrNameLst>
                                      </p:cBhvr>
                                      <p:to>
                                        <p:strVal val="visible"/>
                                      </p:to>
                                    </p:set>
                                    <p:animEffect transition="in" filter="fade">
                                      <p:cBhvr>
                                        <p:cTn id="20" dur="2000"/>
                                        <p:tgtEl>
                                          <p:spTgt spid="18">
                                            <p:txEl>
                                              <p:pRg st="5" end="5"/>
                                            </p:txEl>
                                          </p:spTgt>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18">
                                            <p:txEl>
                                              <p:pRg st="6" end="6"/>
                                            </p:txEl>
                                          </p:spTgt>
                                        </p:tgtEl>
                                        <p:attrNameLst>
                                          <p:attrName>style.visibility</p:attrName>
                                        </p:attrNameLst>
                                      </p:cBhvr>
                                      <p:to>
                                        <p:strVal val="visible"/>
                                      </p:to>
                                    </p:set>
                                    <p:anim calcmode="lin" valueType="num">
                                      <p:cBhvr additive="base">
                                        <p:cTn id="23" dur="500" fill="hold"/>
                                        <p:tgtEl>
                                          <p:spTgt spid="18">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Need More Dynamic Range, Not More Precision</a:t>
            </a:r>
            <a:endParaRPr lang="en-US" dirty="0"/>
          </a:p>
        </p:txBody>
      </p:sp>
      <p:sp>
        <p:nvSpPr>
          <p:cNvPr id="18" name="Content Placeholder 17"/>
          <p:cNvSpPr>
            <a:spLocks noGrp="1"/>
          </p:cNvSpPr>
          <p:nvPr>
            <p:ph idx="1"/>
          </p:nvPr>
        </p:nvSpPr>
        <p:spPr/>
        <p:txBody>
          <a:bodyPr>
            <a:normAutofit/>
          </a:bodyPr>
          <a:lstStyle/>
          <a:p>
            <a:r>
              <a:rPr lang="en-US" dirty="0" smtClean="0"/>
              <a:t>Do we really need </a:t>
            </a:r>
            <a:r>
              <a:rPr lang="en-US" b="1" dirty="0" smtClean="0">
                <a:solidFill>
                  <a:srgbClr val="00B050"/>
                </a:solidFill>
              </a:rPr>
              <a:t>170 bits</a:t>
            </a:r>
            <a:r>
              <a:rPr lang="en-US" dirty="0" smtClean="0"/>
              <a:t> of precision?</a:t>
            </a:r>
          </a:p>
          <a:p>
            <a:r>
              <a:rPr lang="en-US" dirty="0" smtClean="0"/>
              <a:t>Do we really need to specify the first </a:t>
            </a:r>
            <a:br>
              <a:rPr lang="en-US" dirty="0" smtClean="0"/>
            </a:br>
            <a:r>
              <a:rPr lang="en-US" b="1" dirty="0" smtClean="0">
                <a:solidFill>
                  <a:srgbClr val="00B050"/>
                </a:solidFill>
              </a:rPr>
              <a:t>51 significant figures</a:t>
            </a:r>
            <a:r>
              <a:rPr lang="en-US" dirty="0" smtClean="0"/>
              <a:t> for Avogadro’s number?</a:t>
            </a:r>
          </a:p>
          <a:p>
            <a:r>
              <a:rPr lang="en-US" dirty="0" smtClean="0"/>
              <a:t>Of course not!</a:t>
            </a:r>
            <a:endParaRPr lang="en-US" dirty="0"/>
          </a:p>
          <a:p>
            <a:r>
              <a:rPr lang="en-US" dirty="0" smtClean="0"/>
              <a:t>But we do need 170 bits of range.</a:t>
            </a:r>
          </a:p>
          <a:p>
            <a:r>
              <a:rPr lang="en-US" b="1" dirty="0" smtClean="0">
                <a:solidFill>
                  <a:srgbClr val="0070C0"/>
                </a:solidFill>
              </a:rPr>
              <a:t>We need to be able to express both tiny numbers and huge numbers.</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9</a:t>
            </a:fld>
            <a:endParaRPr lang="en-US" dirty="0"/>
          </a:p>
        </p:txBody>
      </p:sp>
    </p:spTree>
    <p:extLst>
      <p:ext uri="{BB962C8B-B14F-4D97-AF65-F5344CB8AC3E}">
        <p14:creationId xmlns:p14="http://schemas.microsoft.com/office/powerpoint/2010/main" val="3712318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120 theme">
      <a:dk1>
        <a:srgbClr val="000000"/>
      </a:dk1>
      <a:lt1>
        <a:srgbClr val="DCF3FD"/>
      </a:lt1>
      <a:dk2>
        <a:srgbClr val="000000"/>
      </a:dk2>
      <a:lt2>
        <a:srgbClr val="DCF3FD"/>
      </a:lt2>
      <a:accent1>
        <a:srgbClr val="0070C0"/>
      </a:accent1>
      <a:accent2>
        <a:srgbClr val="DCF3FD"/>
      </a:accent2>
      <a:accent3>
        <a:srgbClr val="37A76F"/>
      </a:accent3>
      <a:accent4>
        <a:srgbClr val="44C1A3"/>
      </a:accent4>
      <a:accent5>
        <a:srgbClr val="4EB3CF"/>
      </a:accent5>
      <a:accent6>
        <a:srgbClr val="51C3F9"/>
      </a:accent6>
      <a:hlink>
        <a:srgbClr val="37A76F"/>
      </a:hlink>
      <a:folHlink>
        <a:srgbClr val="37A76F"/>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2424</TotalTime>
  <Words>2849</Words>
  <Application>Microsoft Office PowerPoint</Application>
  <PresentationFormat>Widescreen</PresentationFormat>
  <Paragraphs>501</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Century Schoolbook</vt:lpstr>
      <vt:lpstr>Courier New</vt:lpstr>
      <vt:lpstr>Retrospect</vt:lpstr>
      <vt:lpstr>University of Illinois at Urbana-Champaign Dept. of Electrical and Computer Engineering  ECE 120: Introduction to Computing</vt:lpstr>
      <vt:lpstr>In Binary, We Have A Binary Point</vt:lpstr>
      <vt:lpstr>Fixed-Point Representations Support Fractions</vt:lpstr>
      <vt:lpstr>What about Real Numbers?</vt:lpstr>
      <vt:lpstr>Isn’t Fixed-Point Good Enough?</vt:lpstr>
      <vt:lpstr>Anyone Here Taking Chemistry?</vt:lpstr>
      <vt:lpstr>Wikipedia May Not Help as Much as You Think!</vt:lpstr>
      <vt:lpstr>What about Physics?</vt:lpstr>
      <vt:lpstr>We Need More Dynamic Range, Not More Precision</vt:lpstr>
      <vt:lpstr>Develop a Representation Based on Scientific Notation</vt:lpstr>
      <vt:lpstr>Modern Computers Use Standard Floating-Point</vt:lpstr>
      <vt:lpstr>What Values Can a Leading Digit Take?</vt:lpstr>
      <vt:lpstr>What Values Can a Leading Digit Take?</vt:lpstr>
      <vt:lpstr>How to Calculate the Value of a Floating-Point Bit Pattern</vt:lpstr>
      <vt:lpstr>Except that Exponents 0 and 255 have Special Meanings</vt:lpstr>
      <vt:lpstr>Exponent 255 is Used for Infinity and NaN</vt:lpstr>
      <vt:lpstr>Denormalization Allows Numbers Closer to 0 (and 0)</vt:lpstr>
      <vt:lpstr>Converting to a Floating-Point Bit Pattern</vt:lpstr>
      <vt:lpstr>Use a Polynomial to Convert a Fraction to Binary</vt:lpstr>
      <vt:lpstr>Example of Finding a Floating-Point Bit Pattern</vt:lpstr>
      <vt:lpstr>Example of Finding a Floating-Point Bit Pattern</vt:lpstr>
      <vt:lpstr>Example of Finding a Floating-Point Bit Pattern</vt:lpstr>
      <vt:lpstr>Example of Finding a Floating-Point Bit Pattern</vt:lpstr>
      <vt:lpstr>Tricky Questions about Floating-Point</vt:lpstr>
      <vt:lpstr>Floating-Point is Not Associative</vt:lpstr>
      <vt:lpstr>University of Illinois at Urbana-Champaign Dept. of Electrical and Computer Engineering  ECE 120: Introduction to Computing</vt:lpstr>
      <vt:lpstr>Some Sugar-Coating for Humans</vt:lpstr>
      <vt:lpstr>Convert Hex to/from Binary in Groups of 4 Bits</vt:lpstr>
      <vt:lpstr>Time for a Pop Quiz!</vt:lpstr>
      <vt:lpstr>Text was Historically Represented with ASCII</vt:lpstr>
      <vt:lpstr>A Few Other Text Representations</vt:lpstr>
      <vt:lpstr>Terminology: Representations vs. Data Types</vt:lpstr>
      <vt:lpstr>Illustration of a Representation Taxonomy</vt:lpstr>
      <vt:lpstr>Remember: Computers Do Not “Understand” Bits</vt:lpstr>
      <vt:lpstr>Computers Always Do What They’re Told</vt:lpstr>
      <vt:lpstr>Computers Require Explicit Instructions</vt:lpstr>
      <vt:lpstr>Second-Chance Pop Quiz!</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Volodymyr Kindratenko</cp:lastModifiedBy>
  <cp:revision>235</cp:revision>
  <cp:lastPrinted>2016-08-25T04:08:42Z</cp:lastPrinted>
  <dcterms:created xsi:type="dcterms:W3CDTF">2015-04-21T10:43:03Z</dcterms:created>
  <dcterms:modified xsi:type="dcterms:W3CDTF">2018-09-05T15:07:39Z</dcterms:modified>
</cp:coreProperties>
</file>