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33" r:id="rId3"/>
    <p:sldId id="334" r:id="rId4"/>
    <p:sldId id="262" r:id="rId5"/>
    <p:sldId id="303" r:id="rId6"/>
    <p:sldId id="304" r:id="rId7"/>
    <p:sldId id="306" r:id="rId8"/>
    <p:sldId id="307" r:id="rId9"/>
    <p:sldId id="332" r:id="rId10"/>
    <p:sldId id="309" r:id="rId11"/>
    <p:sldId id="318" r:id="rId12"/>
    <p:sldId id="326" r:id="rId13"/>
    <p:sldId id="319" r:id="rId14"/>
    <p:sldId id="320" r:id="rId15"/>
    <p:sldId id="313" r:id="rId16"/>
    <p:sldId id="316" r:id="rId17"/>
    <p:sldId id="315" r:id="rId18"/>
    <p:sldId id="311" r:id="rId19"/>
    <p:sldId id="321" r:id="rId20"/>
    <p:sldId id="322" r:id="rId21"/>
    <p:sldId id="324" r:id="rId22"/>
    <p:sldId id="327" r:id="rId23"/>
    <p:sldId id="323" r:id="rId24"/>
    <p:sldId id="328" r:id="rId25"/>
    <p:sldId id="325" r:id="rId26"/>
    <p:sldId id="330" r:id="rId27"/>
    <p:sldId id="331" r:id="rId28"/>
    <p:sldId id="329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FFFF00"/>
    <a:srgbClr val="FF3300"/>
    <a:srgbClr val="CCCCFF"/>
    <a:srgbClr val="D09E00"/>
    <a:srgbClr val="777777"/>
    <a:srgbClr val="B2B2B2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614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59526213-8B15-43FA-97BB-D2FEDEFD5C95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0DDE193-C548-481D-853F-70E69C0B3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882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64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“Evaluates to” in bold</a:t>
            </a:r>
            <a:r>
              <a:rPr lang="en-US" baseline="0" dirty="0" smtClean="0"/>
              <a:t> to introduce the term: calculate the result of the expression.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9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debated mentioning that floating-point divide by 0 produces infinity or </a:t>
            </a:r>
            <a:r>
              <a:rPr lang="en-US" dirty="0" err="1" smtClean="0"/>
              <a:t>NaN</a:t>
            </a:r>
            <a:r>
              <a:rPr lang="en-US" dirty="0" smtClean="0"/>
              <a:t>.</a:t>
            </a:r>
            <a:r>
              <a:rPr lang="en-US" baseline="0" dirty="0" smtClean="0"/>
              <a:t>  These are not things that they need to know for ECE120, but they may encounter the behavior.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181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5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 out that (B&lt;&lt;4)</a:t>
            </a:r>
            <a:r>
              <a:rPr lang="en-US" baseline="0" dirty="0" smtClean="0"/>
              <a:t> is a smaller number than B!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96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may think that right shift should always use 0s</a:t>
            </a:r>
            <a:r>
              <a:rPr lang="en-US" baseline="0" dirty="0" smtClean="0"/>
              <a:t> on left, as left shift does on the right.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6086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9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Rounding</a:t>
            </a:r>
            <a:r>
              <a:rPr lang="en-US" baseline="0" dirty="0" smtClean="0"/>
              <a:t> of negative 2’s complement numbers is different for shift and divide on most processors.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47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Relational operators also operate on pointers, so I left out the type specification in the title.</a:t>
            </a:r>
            <a:r>
              <a:rPr lang="en-US" baseline="0" dirty="0" smtClean="0"/>
              <a:t>  Maybe it’s better to just say numeric for ECE120?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2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75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96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37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19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89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702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48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Students should not need to use</a:t>
            </a:r>
            <a:r>
              <a:rPr lang="en-US" baseline="0" dirty="0" smtClean="0"/>
              <a:t> these, but they may want to do so sometimes.  There are a couple of online exercises that make use of them, too, but these are not required exercises.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06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51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them the</a:t>
            </a:r>
            <a:r>
              <a:rPr lang="en-US" baseline="0" dirty="0" smtClean="0"/>
              <a:t> answer to make sure that they’re following.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380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Again, let</a:t>
            </a:r>
            <a:r>
              <a:rPr lang="en-US" baseline="0" dirty="0" smtClean="0"/>
              <a:t> them think first.  (1.67 is from floating-point.  Birthday is a joke.  Divide by 0 is from 10 / (2 / 3).)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79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5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title reflects both goals for connecting the skills taught in this week (of C) to the material.  Computers (computer-based exercises) can help the students learn how to build computers.  And computers (CAD tools) can also help the students to build computers.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</a:t>
            </a:r>
            <a:r>
              <a:rPr lang="en-US" baseline="0" dirty="0" smtClean="0"/>
              <a:t> Unix operating system (developed at Bell Labs) is now effectively ubiquitous on laptops, desktops, servers, and mobiles: Windows, </a:t>
            </a:r>
            <a:r>
              <a:rPr lang="en-US" baseline="0" dirty="0" err="1" smtClean="0"/>
              <a:t>MacOS</a:t>
            </a:r>
            <a:r>
              <a:rPr lang="en-US" baseline="0" dirty="0" smtClean="0"/>
              <a:t> (and IOS), and Linux (and Android) are all based on variants of </a:t>
            </a:r>
            <a:r>
              <a:rPr lang="en-US" baseline="0" smtClean="0"/>
              <a:t>Unix.  </a:t>
            </a:r>
            <a:r>
              <a:rPr lang="en-US" smtClean="0"/>
              <a:t>ANSI </a:t>
            </a:r>
            <a:r>
              <a:rPr lang="en-US" dirty="0" smtClean="0"/>
              <a:t>is the American</a:t>
            </a:r>
            <a:r>
              <a:rPr lang="en-US" baseline="0" dirty="0" smtClean="0"/>
              <a:t> National Standards Institute.  Students in previous first class (ECE190) were able to write a compiler for a more complete subset of C than the students in ECE120 will learn.  It’s that easy.  (Talk about the later C standards if you feel comfortable doing so.)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71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Typing</a:t>
            </a:r>
            <a:r>
              <a:rPr lang="en-US" baseline="0" dirty="0" smtClean="0"/>
              <a:t> </a:t>
            </a:r>
            <a:r>
              <a:rPr lang="en-US" dirty="0" smtClean="0"/>
              <a:t>commands in Linux,</a:t>
            </a:r>
            <a:r>
              <a:rPr lang="en-US" baseline="0" dirty="0" smtClean="0"/>
              <a:t> double-clicking on files in Windows, clicking on apps in Android or iOS—all of these actions start execution of some program.  If the program is a C program, the “main” function of that C program executes.  When main returns a value, the program is finished running.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2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36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37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0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 smtClean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Introduction to the 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C Programming Language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679675" y="2213654"/>
            <a:ext cx="6655582" cy="830997"/>
            <a:chOff x="679675" y="2213654"/>
            <a:chExt cx="6655582" cy="830997"/>
          </a:xfrm>
        </p:grpSpPr>
        <p:sp>
          <p:nvSpPr>
            <p:cNvPr id="7" name="TextBox 6"/>
            <p:cNvSpPr txBox="1"/>
            <p:nvPr/>
          </p:nvSpPr>
          <p:spPr>
            <a:xfrm>
              <a:off x="3231248" y="2213654"/>
              <a:ext cx="4104009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function 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executes 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when the program starts.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79675" y="2351314"/>
              <a:ext cx="1179270" cy="69333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cxnSp>
          <p:nvCxnSpPr>
            <p:cNvPr id="9" name="Straight Connector 8"/>
            <p:cNvCxnSpPr/>
            <p:nvPr/>
          </p:nvCxnSpPr>
          <p:spPr>
            <a:xfrm flipV="1">
              <a:off x="1708220" y="2471895"/>
              <a:ext cx="1657978" cy="12058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69310" y="5124435"/>
            <a:ext cx="6158028" cy="1023143"/>
            <a:chOff x="1269310" y="5124435"/>
            <a:chExt cx="6158028" cy="1023143"/>
          </a:xfrm>
        </p:grpSpPr>
        <p:sp>
          <p:nvSpPr>
            <p:cNvPr id="10" name="TextBox 9"/>
            <p:cNvSpPr txBox="1"/>
            <p:nvPr/>
          </p:nvSpPr>
          <p:spPr>
            <a:xfrm>
              <a:off x="3871556" y="5316581"/>
              <a:ext cx="3555782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After 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has finished, 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the program terminates.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69310" y="5124435"/>
              <a:ext cx="1483938" cy="361966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cxnSp>
          <p:nvCxnSpPr>
            <p:cNvPr id="15" name="Straight Connector 14"/>
            <p:cNvCxnSpPr>
              <a:stCxn id="14" idx="3"/>
              <a:endCxn id="10" idx="1"/>
            </p:cNvCxnSpPr>
            <p:nvPr/>
          </p:nvCxnSpPr>
          <p:spPr>
            <a:xfrm>
              <a:off x="2753248" y="5305418"/>
              <a:ext cx="1118308" cy="42666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a Program Executes its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Let’s take a look at a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program…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 = 42;  /* the Answer!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("The answer is %d.\n", answer);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Our work here is done.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Let's get out of here!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70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95327" y="3899305"/>
            <a:ext cx="6073396" cy="2224926"/>
            <a:chOff x="1295327" y="3899305"/>
            <a:chExt cx="6073396" cy="2224926"/>
          </a:xfrm>
        </p:grpSpPr>
        <p:sp>
          <p:nvSpPr>
            <p:cNvPr id="23" name="Rectangle 22"/>
            <p:cNvSpPr/>
            <p:nvPr/>
          </p:nvSpPr>
          <p:spPr>
            <a:xfrm>
              <a:off x="1295327" y="5124469"/>
              <a:ext cx="1563432" cy="3823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295327" y="3899305"/>
              <a:ext cx="6073396" cy="3823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67294" y="5293234"/>
              <a:ext cx="2201885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 sequence of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statements.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 flipV="1">
              <a:off x="5868237" y="4265097"/>
              <a:ext cx="291403" cy="107751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2855597" y="5272121"/>
              <a:ext cx="1911697" cy="278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295327" y="2242324"/>
            <a:ext cx="5936634" cy="1421689"/>
            <a:chOff x="810304" y="1465705"/>
            <a:chExt cx="5936634" cy="1421689"/>
          </a:xfrm>
        </p:grpSpPr>
        <p:sp>
          <p:nvSpPr>
            <p:cNvPr id="7" name="TextBox 6"/>
            <p:cNvSpPr txBox="1"/>
            <p:nvPr/>
          </p:nvSpPr>
          <p:spPr>
            <a:xfrm>
              <a:off x="3256879" y="1465705"/>
              <a:ext cx="3490059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Declarations for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variables</a:t>
              </a: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used by </a:t>
              </a:r>
              <a:r>
                <a:rPr lang="en-US" sz="24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main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810304" y="2505034"/>
              <a:ext cx="2583337" cy="3823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cxnSp>
          <p:nvCxnSpPr>
            <p:cNvPr id="9" name="Straight Connector 8"/>
            <p:cNvCxnSpPr>
              <a:endCxn id="7" idx="1"/>
            </p:cNvCxnSpPr>
            <p:nvPr/>
          </p:nvCxnSpPr>
          <p:spPr>
            <a:xfrm flipV="1">
              <a:off x="2489289" y="1881204"/>
              <a:ext cx="767590" cy="62383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Divides into Two Parts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</a:t>
            </a:r>
            <a:r>
              <a:rPr lang="en-US" dirty="0" smtClean="0"/>
              <a:t> consists of two parts…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 = 42;  /* the Answer!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("The answer is %d.\n", answer);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Our work here is done.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Let's get out of here!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9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295327" y="1654958"/>
            <a:ext cx="6073396" cy="2626707"/>
            <a:chOff x="1295327" y="1654958"/>
            <a:chExt cx="6073396" cy="2626707"/>
          </a:xfrm>
        </p:grpSpPr>
        <p:sp>
          <p:nvSpPr>
            <p:cNvPr id="17" name="Rectangle 16"/>
            <p:cNvSpPr/>
            <p:nvPr/>
          </p:nvSpPr>
          <p:spPr>
            <a:xfrm>
              <a:off x="1295327" y="3899305"/>
              <a:ext cx="6073396" cy="3823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77043" y="1654958"/>
              <a:ext cx="3982113" cy="1569660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Prints “The answer is 42.” 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followed by an ASCII 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newline character </a:t>
              </a:r>
            </a:p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 the display.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3878664" y="3224618"/>
              <a:ext cx="130628" cy="67468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295327" y="5114421"/>
            <a:ext cx="7009641" cy="1200329"/>
            <a:chOff x="1295327" y="5114421"/>
            <a:chExt cx="7009641" cy="1200329"/>
          </a:xfrm>
        </p:grpSpPr>
        <p:sp>
          <p:nvSpPr>
            <p:cNvPr id="30" name="TextBox 29"/>
            <p:cNvSpPr txBox="1"/>
            <p:nvPr/>
          </p:nvSpPr>
          <p:spPr>
            <a:xfrm>
              <a:off x="3431518" y="5114421"/>
              <a:ext cx="4873450" cy="120032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Terminates the program;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returns 0 (success, by convention)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to the operating system.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295327" y="5124469"/>
              <a:ext cx="1563432" cy="3823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flipH="1" flipV="1">
              <a:off x="2855598" y="5272121"/>
              <a:ext cx="652864" cy="9369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Does the Program Do?  Execute Statements in Order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 = 42;  /* the Answer!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("The answer is %d.\n", answer);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Our work here is done.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Let's get out of here!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724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1295327" y="4511361"/>
            <a:ext cx="6119972" cy="1612870"/>
            <a:chOff x="1295327" y="4511361"/>
            <a:chExt cx="6119972" cy="1612870"/>
          </a:xfrm>
        </p:grpSpPr>
        <p:sp>
          <p:nvSpPr>
            <p:cNvPr id="20" name="Rectangle 19"/>
            <p:cNvSpPr/>
            <p:nvPr/>
          </p:nvSpPr>
          <p:spPr>
            <a:xfrm>
              <a:off x="1295327" y="4511361"/>
              <a:ext cx="4462378" cy="70373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1183" y="5293234"/>
              <a:ext cx="3094116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Comments can span </a:t>
              </a:r>
            </a:p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more than one line.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Straight Connector 21"/>
            <p:cNvCxnSpPr>
              <a:endCxn id="20" idx="3"/>
            </p:cNvCxnSpPr>
            <p:nvPr/>
          </p:nvCxnSpPr>
          <p:spPr>
            <a:xfrm flipH="1" flipV="1">
              <a:off x="5757705" y="4863228"/>
              <a:ext cx="401936" cy="4793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2046152" y="2242324"/>
            <a:ext cx="4806824" cy="1421689"/>
            <a:chOff x="1561129" y="1465705"/>
            <a:chExt cx="4806824" cy="1421689"/>
          </a:xfrm>
        </p:grpSpPr>
        <p:sp>
          <p:nvSpPr>
            <p:cNvPr id="7" name="TextBox 6"/>
            <p:cNvSpPr txBox="1"/>
            <p:nvPr/>
          </p:nvSpPr>
          <p:spPr>
            <a:xfrm>
              <a:off x="1561129" y="1465705"/>
              <a:ext cx="3280065" cy="830997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Comments start with /*</a:t>
              </a:r>
              <a:b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and end with */ .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493214" y="2505034"/>
              <a:ext cx="2874739" cy="38236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92D050"/>
                </a:solidFill>
              </a:endParaRPr>
            </a:p>
          </p:txBody>
        </p:sp>
        <p:cxnSp>
          <p:nvCxnSpPr>
            <p:cNvPr id="9" name="Straight Connector 8"/>
            <p:cNvCxnSpPr>
              <a:stCxn id="7" idx="3"/>
            </p:cNvCxnSpPr>
            <p:nvPr/>
          </p:nvCxnSpPr>
          <p:spPr>
            <a:xfrm>
              <a:off x="4841194" y="1881204"/>
              <a:ext cx="687721" cy="69324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Comments Help Human Readers (Including the Author!)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/>
              <a:t>Good programs have many comments…</a:t>
            </a: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 ()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answer = 42;  /* the Answer!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("The answer is %d.\n", answer);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/* Our work here is done.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Let's get out of here! */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return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3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Far, We Have Four Pieces of C Syntax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elements of </a:t>
            </a:r>
            <a:r>
              <a:rPr lang="en-US" b="1" dirty="0" smtClean="0">
                <a:solidFill>
                  <a:srgbClr val="0070C0"/>
                </a:solidFill>
              </a:rPr>
              <a:t>C syntax</a:t>
            </a:r>
            <a:r>
              <a:rPr lang="en-US" dirty="0" smtClean="0"/>
              <a:t>*: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: the function executed </a:t>
            </a:r>
            <a:br>
              <a:rPr lang="en-US" dirty="0" smtClean="0"/>
            </a:br>
            <a:r>
              <a:rPr lang="en-US" dirty="0" smtClean="0"/>
              <a:t>when a program starts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variable declarations </a:t>
            </a:r>
            <a:r>
              <a:rPr lang="en-US" dirty="0" smtClean="0"/>
              <a:t>specify </a:t>
            </a:r>
            <a:br>
              <a:rPr lang="en-US" dirty="0" smtClean="0"/>
            </a:br>
            <a:r>
              <a:rPr lang="en-US" dirty="0" smtClean="0"/>
              <a:t>symbolic names and data types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statements</a:t>
            </a:r>
            <a:r>
              <a:rPr lang="en-US" dirty="0" smtClean="0"/>
              <a:t> tell the computer what to do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comments</a:t>
            </a:r>
            <a:r>
              <a:rPr lang="en-US" dirty="0" smtClean="0"/>
              <a:t> help humans to </a:t>
            </a:r>
            <a:br>
              <a:rPr lang="en-US" dirty="0" smtClean="0"/>
            </a:br>
            <a:r>
              <a:rPr lang="en-US" dirty="0" smtClean="0"/>
              <a:t>understand the program</a:t>
            </a:r>
          </a:p>
          <a:p>
            <a:pPr algn="ctr"/>
            <a:r>
              <a:rPr lang="en-US" sz="2000" dirty="0" smtClean="0"/>
              <a:t>* A computer language’s </a:t>
            </a:r>
            <a:r>
              <a:rPr lang="en-US" sz="2000" b="1" dirty="0" smtClean="0">
                <a:solidFill>
                  <a:srgbClr val="0070C0"/>
                </a:solidFill>
              </a:rPr>
              <a:t>syntax</a:t>
            </a:r>
            <a:r>
              <a:rPr lang="en-US" sz="2000" dirty="0" smtClean="0"/>
              <a:t> specifies the rules that one must follow to write a valid program in that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060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Pitfall: “Functions” in Programs are not Functions in Math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Be careful about terminology: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b="1" dirty="0" smtClean="0">
                <a:solidFill>
                  <a:srgbClr val="0070C0"/>
                </a:solidFill>
              </a:rPr>
              <a:t> is a “function”</a:t>
            </a:r>
          </a:p>
          <a:p>
            <a:pPr marL="201168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in the syntactic sense of the C language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(a set of variable declarations and</a:t>
            </a:r>
            <a:br>
              <a:rPr lang="en-US" dirty="0" smtClean="0"/>
            </a:br>
            <a:r>
              <a:rPr lang="en-US" dirty="0" smtClean="0"/>
              <a:t>a sequence of statements ending with 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 smtClean="0"/>
              <a:t> statement)</a:t>
            </a:r>
          </a:p>
          <a:p>
            <a:pPr lvl="1"/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but not necessarily in the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mathematical sense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31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“Function” is a Block of Code that Returns a Value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For example,</a:t>
            </a:r>
          </a:p>
          <a:p>
            <a:pPr lvl="1"/>
            <a:r>
              <a:rPr lang="en-US" dirty="0" smtClean="0"/>
              <a:t>although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does return an integer,</a:t>
            </a:r>
          </a:p>
          <a:p>
            <a:pPr lvl="1"/>
            <a:r>
              <a:rPr lang="en-US" dirty="0" smtClean="0"/>
              <a:t>we can </a:t>
            </a:r>
            <a:r>
              <a:rPr lang="en-US" b="1" dirty="0" smtClean="0">
                <a:solidFill>
                  <a:srgbClr val="0070C0"/>
                </a:solidFill>
              </a:rPr>
              <a:t>write a program that returns a random integer from 0 to 255</a:t>
            </a:r>
            <a:r>
              <a:rPr lang="en-US" dirty="0" smtClean="0"/>
              <a:t>.</a:t>
            </a:r>
          </a:p>
          <a:p>
            <a:r>
              <a:rPr lang="en-US" dirty="0" smtClean="0"/>
              <a:t>Given the same inputs, </a:t>
            </a:r>
          </a:p>
          <a:p>
            <a:pPr lvl="1"/>
            <a:r>
              <a:rPr lang="en-US" dirty="0"/>
              <a:t>the </a:t>
            </a:r>
            <a:r>
              <a:rPr lang="en-US" dirty="0" smtClean="0"/>
              <a:t>value </a:t>
            </a:r>
            <a:r>
              <a:rPr lang="en-US" dirty="0"/>
              <a:t>returned is </a:t>
            </a:r>
            <a:r>
              <a:rPr lang="en-US" b="1" dirty="0">
                <a:solidFill>
                  <a:srgbClr val="0070C0"/>
                </a:solidFill>
              </a:rPr>
              <a:t>not </a:t>
            </a:r>
            <a:r>
              <a:rPr lang="en-US" b="1" dirty="0" smtClean="0">
                <a:solidFill>
                  <a:srgbClr val="0070C0"/>
                </a:solidFill>
              </a:rPr>
              <a:t>unique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the value </a:t>
            </a:r>
            <a:r>
              <a:rPr lang="en-US" dirty="0"/>
              <a:t>returned is </a:t>
            </a:r>
            <a:r>
              <a:rPr lang="en-US" b="1" dirty="0">
                <a:solidFill>
                  <a:srgbClr val="0070C0"/>
                </a:solidFill>
              </a:rPr>
              <a:t>not </a:t>
            </a:r>
            <a:r>
              <a:rPr lang="en-US" b="1" dirty="0" smtClean="0">
                <a:solidFill>
                  <a:srgbClr val="0070C0"/>
                </a:solidFill>
              </a:rPr>
              <a:t>reproducible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(running the program two times can give different answers).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Both properties are required for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 mathematical function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1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Pitfall #2: “Functions” are Not Algorithms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function is </a:t>
            </a:r>
            <a:r>
              <a:rPr lang="en-US" b="1" dirty="0" smtClean="0">
                <a:solidFill>
                  <a:srgbClr val="0070C0"/>
                </a:solidFill>
              </a:rPr>
              <a:t>not necessarily an algorithm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we can </a:t>
            </a:r>
            <a:r>
              <a:rPr lang="en-US" b="1" dirty="0" smtClean="0">
                <a:solidFill>
                  <a:srgbClr val="0070C0"/>
                </a:solidFill>
              </a:rPr>
              <a:t>write a program that runs forever</a:t>
            </a:r>
            <a:r>
              <a:rPr lang="en-US" dirty="0" smtClean="0"/>
              <a:t> (never terminates, and never returns a value).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Algorithms must be finite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/>
              <a:t>(see </a:t>
            </a:r>
            <a:r>
              <a:rPr lang="en-US" dirty="0" err="1" smtClean="0"/>
              <a:t>Patt</a:t>
            </a:r>
            <a:r>
              <a:rPr lang="en-US" dirty="0" smtClean="0"/>
              <a:t> &amp; Patel).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84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Variable Declarations Allocate and Name Sets of Bits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Variable declarations</a:t>
            </a:r>
          </a:p>
          <a:p>
            <a:pPr lvl="1"/>
            <a:r>
              <a:rPr lang="en-US" dirty="0" smtClean="0"/>
              <a:t>allow the programmer to </a:t>
            </a:r>
            <a:r>
              <a:rPr lang="en-US" b="1" dirty="0" smtClean="0">
                <a:solidFill>
                  <a:srgbClr val="0070C0"/>
                </a:solidFill>
              </a:rPr>
              <a:t>name sets of bits</a:t>
            </a:r>
          </a:p>
          <a:p>
            <a:pPr lvl="1"/>
            <a:r>
              <a:rPr lang="en-US" dirty="0" smtClean="0"/>
              <a:t>and to </a:t>
            </a:r>
            <a:r>
              <a:rPr lang="en-US" b="1" dirty="0" smtClean="0">
                <a:solidFill>
                  <a:srgbClr val="0070C0"/>
                </a:solidFill>
              </a:rPr>
              <a:t>associate a data type</a:t>
            </a:r>
          </a:p>
          <a:p>
            <a:r>
              <a:rPr lang="en-US" dirty="0" smtClean="0"/>
              <a:t>The declaration 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 = 42;</a:t>
            </a:r>
            <a:endParaRPr lang="en-US" dirty="0"/>
          </a:p>
          <a:p>
            <a:r>
              <a:rPr lang="en-US" dirty="0" smtClean="0"/>
              <a:t>tells the compiler…</a:t>
            </a:r>
          </a:p>
          <a:p>
            <a:pPr lvl="1"/>
            <a:r>
              <a:rPr lang="en-US" dirty="0" smtClean="0"/>
              <a:t>to make space for a </a:t>
            </a:r>
            <a:r>
              <a:rPr lang="en-US" b="1" dirty="0" smtClean="0">
                <a:solidFill>
                  <a:srgbClr val="00B050"/>
                </a:solidFill>
              </a:rPr>
              <a:t>32-bit 2’s complement </a:t>
            </a:r>
            <a:r>
              <a:rPr lang="en-US" dirty="0" smtClean="0"/>
              <a:t>number (an </a:t>
            </a: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to initialize the bits to the bit pattern for 42,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to make use of those bits whenever a statement uses the </a:t>
            </a:r>
            <a:r>
              <a:rPr lang="en-US" b="1" dirty="0" smtClean="0">
                <a:solidFill>
                  <a:srgbClr val="0070C0"/>
                </a:solidFill>
              </a:rPr>
              <a:t>symbolic name </a:t>
            </a:r>
            <a:r>
              <a:rPr lang="en-US" b="1" dirty="0" smtClean="0">
                <a:solidFill>
                  <a:srgbClr val="00B050"/>
                </a:solidFill>
              </a:rPr>
              <a:t>answer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16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Pitfall #3: Variables in C are Not Variables in Algebra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 algebra</a:t>
            </a:r>
            <a:r>
              <a:rPr lang="en-US" dirty="0" smtClean="0"/>
              <a:t>, a variable is a name for a value.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 variable’s value does not change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If we write </a:t>
            </a:r>
            <a:r>
              <a:rPr lang="en-US" b="1" dirty="0" smtClean="0">
                <a:solidFill>
                  <a:srgbClr val="00B050"/>
                </a:solidFill>
              </a:rPr>
              <a:t>A=42</a:t>
            </a:r>
            <a:r>
              <a:rPr lang="en-US" dirty="0" smtClean="0"/>
              <a:t> in algebra,</a:t>
            </a:r>
          </a:p>
          <a:p>
            <a:pPr lvl="1"/>
            <a:r>
              <a:rPr lang="en-US" dirty="0" smtClean="0"/>
              <a:t>the variable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continues to be equal to </a:t>
            </a:r>
            <a:r>
              <a:rPr lang="en-US" b="1" dirty="0" smtClean="0">
                <a:solidFill>
                  <a:srgbClr val="00B050"/>
                </a:solidFill>
              </a:rPr>
              <a:t>42 </a:t>
            </a:r>
          </a:p>
          <a:p>
            <a:pPr lvl="1"/>
            <a:r>
              <a:rPr lang="en-US" dirty="0" smtClean="0"/>
              <a:t>for the duration of that problem or calculation.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In C, any statement can change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the value of a variable.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1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Few Programmers Write Instructions (Assembly Code)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371107" y="1413901"/>
            <a:ext cx="3017520" cy="4814740"/>
            <a:chOff x="683612" y="1614470"/>
            <a:chExt cx="3017520" cy="4814740"/>
          </a:xfrm>
        </p:grpSpPr>
        <p:sp>
          <p:nvSpPr>
            <p:cNvPr id="82" name="TextBox 81"/>
            <p:cNvSpPr txBox="1"/>
            <p:nvPr/>
          </p:nvSpPr>
          <p:spPr>
            <a:xfrm>
              <a:off x="683612" y="1614470"/>
              <a:ext cx="3017520" cy="685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Problems/Tasks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3612" y="2296760"/>
              <a:ext cx="3017520" cy="685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FF00"/>
                </a:gs>
              </a:gsLst>
              <a:lin ang="16200000" scaled="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3612" y="3666142"/>
              <a:ext cx="3017520" cy="707886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16200000" scaled="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Machine/Instruction Set Architecture (ISA)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3612" y="4371810"/>
              <a:ext cx="3017520" cy="685800"/>
            </a:xfrm>
            <a:prstGeom prst="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Microarchitecture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3612" y="5057610"/>
              <a:ext cx="3017520" cy="685800"/>
            </a:xfrm>
            <a:prstGeom prst="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Circuits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612" y="5743410"/>
              <a:ext cx="3017520" cy="685800"/>
            </a:xfrm>
            <a:prstGeom prst="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3612" y="2982560"/>
              <a:ext cx="3017520" cy="685800"/>
            </a:xfrm>
            <a:prstGeom prst="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Computer Language</a:t>
              </a:r>
            </a:p>
          </p:txBody>
        </p:sp>
      </p:grpSp>
      <p:sp>
        <p:nvSpPr>
          <p:cNvPr id="26" name="Content Placeholder 20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So far, you learned</a:t>
            </a:r>
            <a:br>
              <a:rPr lang="en-US" dirty="0" smtClean="0"/>
            </a:br>
            <a:r>
              <a:rPr lang="en-US" dirty="0" smtClean="0"/>
              <a:t>to </a:t>
            </a:r>
            <a:r>
              <a:rPr lang="en-US" b="1" dirty="0" smtClean="0">
                <a:solidFill>
                  <a:srgbClr val="0070C0"/>
                </a:solidFill>
              </a:rPr>
              <a:t>use bits to represent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information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Our class will teach you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how to design a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computer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computer </a:t>
            </a:r>
            <a:r>
              <a:rPr lang="en-US" b="1" dirty="0" smtClean="0">
                <a:solidFill>
                  <a:srgbClr val="0070C0"/>
                </a:solidFill>
              </a:rPr>
              <a:t>instructions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are quite simple </a:t>
            </a:r>
            <a:r>
              <a:rPr lang="en-US" dirty="0" smtClean="0"/>
              <a:t>(add two</a:t>
            </a:r>
            <a:br>
              <a:rPr lang="en-US" dirty="0" smtClean="0"/>
            </a:br>
            <a:r>
              <a:rPr lang="en-US" dirty="0" smtClean="0"/>
              <a:t>numbers, copy some bits).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Not many programmers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use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them directly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cxnSp>
        <p:nvCxnSpPr>
          <p:cNvPr id="32" name="Straight Arrow Connector 31"/>
          <p:cNvCxnSpPr/>
          <p:nvPr/>
        </p:nvCxnSpPr>
        <p:spPr>
          <a:xfrm flipH="1" flipV="1">
            <a:off x="5154768" y="3452070"/>
            <a:ext cx="18853" cy="2763068"/>
          </a:xfrm>
          <a:prstGeom prst="straightConnector1">
            <a:avLst/>
          </a:prstGeom>
          <a:ln w="76200">
            <a:gradFill>
              <a:gsLst>
                <a:gs pos="75000">
                  <a:srgbClr val="00B0F0"/>
                </a:gs>
                <a:gs pos="0">
                  <a:srgbClr val="00B0F0"/>
                </a:gs>
                <a:gs pos="100000">
                  <a:srgbClr val="92D050"/>
                </a:gs>
              </a:gsLst>
              <a:lin ang="5400000" scaled="1"/>
            </a:gra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38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in C are Sets of Bits (0s and 1s)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In C, a variable is a name for a set of bits.</a:t>
            </a:r>
          </a:p>
          <a:p>
            <a:r>
              <a:rPr lang="en-US" dirty="0" smtClean="0"/>
              <a:t>The bits will (of course!)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always be 0s and 1s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</a:t>
            </a:r>
            <a:r>
              <a:rPr lang="en-US" b="1" dirty="0" smtClean="0">
                <a:solidFill>
                  <a:srgbClr val="0070C0"/>
                </a:solidFill>
              </a:rPr>
              <a:t>variables </a:t>
            </a:r>
            <a:r>
              <a:rPr lang="en-US" b="1" dirty="0">
                <a:solidFill>
                  <a:srgbClr val="0070C0"/>
                </a:solidFill>
              </a:rPr>
              <a:t>in C can change value as the program executes</a:t>
            </a:r>
            <a:r>
              <a:rPr lang="en-US" dirty="0"/>
              <a:t>.</a:t>
            </a:r>
          </a:p>
          <a:p>
            <a:r>
              <a:rPr lang="en-US" dirty="0" smtClean="0"/>
              <a:t>Other properties of a variable must be inferred from the program (in the example program, </a:t>
            </a:r>
            <a:r>
              <a:rPr lang="en-US" b="1" dirty="0" smtClean="0">
                <a:solidFill>
                  <a:srgbClr val="00B050"/>
                </a:solidFill>
              </a:rPr>
              <a:t>answer</a:t>
            </a:r>
            <a:r>
              <a:rPr lang="en-US" dirty="0" smtClean="0"/>
              <a:t> is always 42, because no statement changes </a:t>
            </a:r>
            <a:r>
              <a:rPr lang="en-US" b="1" dirty="0" smtClean="0">
                <a:solidFill>
                  <a:srgbClr val="00B050"/>
                </a:solidFill>
              </a:rPr>
              <a:t>answer</a:t>
            </a:r>
            <a:r>
              <a:rPr lang="en-US" dirty="0" smtClean="0"/>
              <a:t>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487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Variable Has a Specific Data Type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Many languages (such as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) require that the programmer </a:t>
            </a:r>
            <a:r>
              <a:rPr lang="en-US" b="1" dirty="0" smtClean="0">
                <a:solidFill>
                  <a:srgbClr val="0070C0"/>
                </a:solidFill>
              </a:rPr>
              <a:t>specify a data type for each variable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compiler uses a variable’s data type to </a:t>
            </a:r>
            <a:br>
              <a:rPr lang="en-US" dirty="0" smtClean="0"/>
            </a:br>
            <a:r>
              <a:rPr lang="en-US" dirty="0" smtClean="0"/>
              <a:t>interpret statements using that variable.</a:t>
            </a:r>
          </a:p>
          <a:p>
            <a:r>
              <a:rPr lang="en-US" dirty="0" smtClean="0"/>
              <a:t>For example, a “+” operation 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might mean </a:t>
            </a:r>
            <a:br>
              <a:rPr lang="en-US" dirty="0" smtClean="0"/>
            </a:br>
            <a:r>
              <a:rPr lang="en-US" dirty="0" smtClean="0"/>
              <a:t>to add two sets of bits</a:t>
            </a:r>
          </a:p>
          <a:p>
            <a:pPr lvl="1"/>
            <a:r>
              <a:rPr lang="en-US" dirty="0" smtClean="0"/>
              <a:t>as </a:t>
            </a:r>
            <a:r>
              <a:rPr lang="en-US" b="1" dirty="0" smtClean="0">
                <a:solidFill>
                  <a:srgbClr val="00B050"/>
                </a:solidFill>
              </a:rPr>
              <a:t>unsigned</a:t>
            </a:r>
            <a:r>
              <a:rPr lang="en-US" dirty="0" smtClean="0"/>
              <a:t> bit patterns, </a:t>
            </a:r>
          </a:p>
          <a:p>
            <a:pPr lvl="1"/>
            <a:r>
              <a:rPr lang="en-US" dirty="0" smtClean="0"/>
              <a:t>as </a:t>
            </a:r>
            <a:r>
              <a:rPr lang="en-US" b="1" dirty="0" smtClean="0">
                <a:solidFill>
                  <a:srgbClr val="00B050"/>
                </a:solidFill>
              </a:rPr>
              <a:t>2’s complement</a:t>
            </a:r>
            <a:r>
              <a:rPr lang="en-US" dirty="0" smtClean="0"/>
              <a:t> bit patterns, or</a:t>
            </a:r>
          </a:p>
          <a:p>
            <a:pPr lvl="1"/>
            <a:r>
              <a:rPr lang="en-US" dirty="0" smtClean="0"/>
              <a:t>as </a:t>
            </a:r>
            <a:r>
              <a:rPr lang="en-US" b="1" dirty="0" smtClean="0">
                <a:solidFill>
                  <a:srgbClr val="00B050"/>
                </a:solidFill>
              </a:rPr>
              <a:t>IEEE single-precision floating-point</a:t>
            </a:r>
            <a:r>
              <a:rPr lang="en-US" dirty="0" smtClean="0"/>
              <a:t> bit patterns.</a:t>
            </a:r>
          </a:p>
          <a:p>
            <a:r>
              <a:rPr lang="en-US" dirty="0" smtClean="0"/>
              <a:t>The compiler generates the appropriate instructions.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305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Data Types are Always Available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Primitive data types </a:t>
            </a:r>
          </a:p>
          <a:p>
            <a:pPr lvl="1"/>
            <a:r>
              <a:rPr lang="en-US" dirty="0" smtClean="0"/>
              <a:t>part of the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language</a:t>
            </a:r>
            <a:endParaRPr lang="en-US" dirty="0"/>
          </a:p>
          <a:p>
            <a:pPr lvl="1"/>
            <a:r>
              <a:rPr lang="en-US" dirty="0" smtClean="0"/>
              <a:t>include </a:t>
            </a:r>
            <a:r>
              <a:rPr lang="en-US" b="1" dirty="0" smtClean="0">
                <a:solidFill>
                  <a:srgbClr val="00B050"/>
                </a:solidFill>
              </a:rPr>
              <a:t>unsigned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2’s complement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B050"/>
                </a:solidFill>
              </a:rPr>
              <a:t>IEEE floating-point</a:t>
            </a:r>
            <a:endParaRPr lang="en-US" dirty="0"/>
          </a:p>
          <a:p>
            <a:pPr lvl="1"/>
            <a:r>
              <a:rPr lang="en-US" dirty="0" smtClean="0"/>
              <a:t>8-bit primitive data types can also be </a:t>
            </a:r>
            <a:br>
              <a:rPr lang="en-US" dirty="0" smtClean="0"/>
            </a:br>
            <a:r>
              <a:rPr lang="en-US" dirty="0" smtClean="0"/>
              <a:t>used to store </a:t>
            </a:r>
            <a:r>
              <a:rPr lang="en-US" b="1" dirty="0" smtClean="0">
                <a:solidFill>
                  <a:srgbClr val="00B050"/>
                </a:solidFill>
              </a:rPr>
              <a:t>ASCII</a:t>
            </a:r>
            <a:r>
              <a:rPr lang="en-US" dirty="0" smtClean="0"/>
              <a:t> characters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7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Pitfall #4: Primitive Data Types Depend on the System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Since the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language was designed to be efficient, </a:t>
            </a:r>
            <a:r>
              <a:rPr lang="en-US" b="1" dirty="0" smtClean="0">
                <a:solidFill>
                  <a:srgbClr val="0070C0"/>
                </a:solidFill>
              </a:rPr>
              <a:t>primitive data types are tuned to the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Unfortunately, that means the actual data type can vary from one compiler to another.</a:t>
            </a:r>
          </a:p>
          <a:p>
            <a:r>
              <a:rPr lang="en-US" dirty="0" smtClean="0"/>
              <a:t>For example,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ong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 may be a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32-bit 2’s complement</a:t>
            </a:r>
            <a:r>
              <a:rPr lang="en-US" dirty="0" smtClean="0"/>
              <a:t> value, or it may be a 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64-bit 2’s complement </a:t>
            </a:r>
            <a:r>
              <a:rPr lang="en-US" dirty="0" smtClean="0"/>
              <a:t>value.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Use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b="1" dirty="0" smtClean="0">
                <a:solidFill>
                  <a:srgbClr val="0070C0"/>
                </a:solidFill>
              </a:rPr>
              <a:t> or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en-US" b="1" dirty="0" smtClean="0">
                <a:solidFill>
                  <a:srgbClr val="0070C0"/>
                </a:solidFill>
              </a:rPr>
              <a:t> to be specific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69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Examples in Slides Use Only a Few Types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use these data types in examples.</a:t>
            </a:r>
          </a:p>
          <a:p>
            <a:r>
              <a:rPr lang="en-US" b="1" dirty="0" smtClean="0"/>
              <a:t>name	meaning on lab machines</a:t>
            </a:r>
            <a:endParaRPr lang="en-US" b="1" dirty="0"/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 smtClean="0">
                <a:solidFill>
                  <a:srgbClr val="00B050"/>
                </a:solidFill>
              </a:rPr>
              <a:t>	8-bit 2’s complement / ASCII</a:t>
            </a:r>
          </a:p>
          <a:p>
            <a:pPr>
              <a:spcBef>
                <a:spcPts val="200"/>
              </a:spcBef>
            </a:pPr>
            <a:r>
              <a:rPr lang="en-US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B050"/>
                </a:solidFill>
              </a:rPr>
              <a:t>		32-bit 2’s complement</a:t>
            </a:r>
            <a:r>
              <a:rPr lang="en-US" dirty="0"/>
              <a:t> </a:t>
            </a:r>
            <a:endParaRPr lang="en-US" b="1" dirty="0">
              <a:solidFill>
                <a:srgbClr val="00B050"/>
              </a:solidFill>
            </a:endParaRPr>
          </a:p>
          <a:p>
            <a:pPr algn="ctr">
              <a:spcBef>
                <a:spcPts val="2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(Add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"unsigned"</a:t>
            </a:r>
            <a:r>
              <a:rPr lang="en-US" b="1" dirty="0" smtClean="0">
                <a:solidFill>
                  <a:srgbClr val="00B050"/>
                </a:solidFill>
              </a:rPr>
              <a:t> before types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smtClean="0">
                <a:solidFill>
                  <a:srgbClr val="00B050"/>
                </a:solidFill>
              </a:rPr>
              <a:t>above for unsigned</a:t>
            </a:r>
            <a:r>
              <a:rPr lang="en-US" b="1" dirty="0" smtClean="0">
                <a:solidFill>
                  <a:srgbClr val="00B050"/>
                </a:solidFill>
              </a:rPr>
              <a:t>.)</a:t>
            </a:r>
            <a:r>
              <a:rPr lang="en-US" dirty="0" smtClean="0"/>
              <a:t> </a:t>
            </a:r>
            <a:endParaRPr lang="en-US" b="1" dirty="0">
              <a:solidFill>
                <a:srgbClr val="00B050"/>
              </a:solidFill>
            </a:endParaRPr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b="1" dirty="0" smtClean="0">
                <a:solidFill>
                  <a:srgbClr val="00B050"/>
                </a:solidFill>
              </a:rPr>
              <a:t>	IEEE 754 single-precision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	floating-point (32 bits)</a:t>
            </a:r>
          </a:p>
          <a:p>
            <a:pPr>
              <a:spcBef>
                <a:spcPts val="200"/>
              </a:spcBef>
            </a:pP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 smtClean="0">
                <a:solidFill>
                  <a:srgbClr val="00B050"/>
                </a:solidFill>
              </a:rPr>
              <a:t>	IEEE 754 double-precision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	floating-point (64 bits)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See the notes for a more complete listing.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09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Variable Also Has a Name (an Identifier)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Rules for </a:t>
            </a:r>
            <a:r>
              <a:rPr lang="en-US" b="1" dirty="0" smtClean="0">
                <a:solidFill>
                  <a:srgbClr val="0070C0"/>
                </a:solidFill>
              </a:rPr>
              <a:t>identifiers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</a:p>
          <a:p>
            <a:pPr lvl="1"/>
            <a:r>
              <a:rPr lang="en-US" dirty="0" smtClean="0"/>
              <a:t>composed of </a:t>
            </a:r>
            <a:r>
              <a:rPr lang="en-US" b="1" dirty="0" smtClean="0">
                <a:solidFill>
                  <a:srgbClr val="0070C0"/>
                </a:solidFill>
              </a:rPr>
              <a:t>letters and digits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(start with a letter)</a:t>
            </a:r>
          </a:p>
          <a:p>
            <a:pPr lvl="1"/>
            <a:r>
              <a:rPr lang="en-US" dirty="0" smtClean="0"/>
              <a:t>any length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use words </a:t>
            </a:r>
            <a:r>
              <a:rPr lang="en-US" dirty="0" smtClean="0"/>
              <a:t>to make the meaning clear</a:t>
            </a:r>
          </a:p>
          <a:p>
            <a:pPr lvl="2"/>
            <a:r>
              <a:rPr lang="en-US" dirty="0" smtClean="0"/>
              <a:t>avoid using single letters in most cases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case-sensitive</a:t>
            </a:r>
          </a:p>
          <a:p>
            <a:pPr lvl="2"/>
            <a:r>
              <a:rPr lang="en-US" dirty="0" smtClean="0"/>
              <a:t>The following are distinct identifiers: variable, Variable, VARIABLE, </a:t>
            </a:r>
            <a:r>
              <a:rPr lang="en-US" dirty="0" err="1" smtClean="0"/>
              <a:t>VaRiAbLe</a:t>
            </a:r>
            <a:r>
              <a:rPr lang="en-US" dirty="0" smtClean="0"/>
              <a:t>.</a:t>
            </a:r>
          </a:p>
          <a:p>
            <a:pPr lvl="2"/>
            <a:r>
              <a:rPr lang="en-US" b="1" dirty="0" smtClean="0">
                <a:solidFill>
                  <a:srgbClr val="0070C0"/>
                </a:solidFill>
              </a:rPr>
              <a:t>Do NOT use more than one</a:t>
            </a:r>
            <a:r>
              <a:rPr lang="en-US" dirty="0" smtClean="0"/>
              <a:t>!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Examples of Variable Declarations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Putting the pieces together, a variable declaration is</a:t>
            </a:r>
            <a:br>
              <a:rPr lang="en-US" dirty="0" smtClean="0"/>
            </a:br>
            <a:r>
              <a:rPr lang="en-US" b="1" dirty="0">
                <a:latin typeface="Courier" pitchFamily="49" charset="0"/>
              </a:rPr>
              <a:t>&lt;data type&gt; &lt;identifier&gt; = &lt;value&gt;;</a:t>
            </a:r>
            <a:endParaRPr lang="en-US" dirty="0"/>
          </a:p>
          <a:p>
            <a:r>
              <a:rPr lang="en-US" dirty="0" smtClean="0"/>
              <a:t>Here are a few examples:</a:t>
            </a:r>
          </a:p>
          <a:p>
            <a:r>
              <a:rPr lang="en-US" b="1" dirty="0" err="1" smtClean="0">
                <a:latin typeface="Courier" pitchFamily="49" charset="0"/>
              </a:rPr>
              <a:t>int</a:t>
            </a:r>
            <a:r>
              <a:rPr lang="en-US" b="1" dirty="0" smtClean="0">
                <a:latin typeface="Courier" pitchFamily="49" charset="0"/>
              </a:rPr>
              <a:t> anIntegerIn2sComplement = 42;</a:t>
            </a:r>
          </a:p>
          <a:p>
            <a:r>
              <a:rPr lang="en-US" b="1" dirty="0" smtClean="0">
                <a:latin typeface="Courier" pitchFamily="49" charset="0"/>
              </a:rPr>
              <a:t>unsigned </a:t>
            </a:r>
            <a:r>
              <a:rPr lang="en-US" b="1" dirty="0" err="1" smtClean="0">
                <a:latin typeface="Courier" pitchFamily="49" charset="0"/>
              </a:rPr>
              <a:t>int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andOneUnsigned</a:t>
            </a:r>
            <a:r>
              <a:rPr lang="en-US" b="1" dirty="0" smtClean="0">
                <a:latin typeface="Courier" pitchFamily="49" charset="0"/>
              </a:rPr>
              <a:t> = 100;</a:t>
            </a:r>
          </a:p>
          <a:p>
            <a:r>
              <a:rPr lang="en-US" b="1" dirty="0" smtClean="0">
                <a:latin typeface="Courier" pitchFamily="49" charset="0"/>
              </a:rPr>
              <a:t>float IEEE_754_is_Cool = 6.023E23;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044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Variables Always Contain Bits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initialization for a variable is optional.</a:t>
            </a:r>
          </a:p>
          <a:p>
            <a:r>
              <a:rPr lang="en-US" dirty="0" smtClean="0"/>
              <a:t>So the following is acceptable:</a:t>
            </a:r>
          </a:p>
          <a:p>
            <a:r>
              <a:rPr lang="en-US" b="1" dirty="0" smtClean="0">
                <a:latin typeface="Courier" pitchFamily="49" charset="0"/>
              </a:rPr>
              <a:t>&lt;data type&gt; &lt;identifier&gt;;</a:t>
            </a:r>
            <a:endParaRPr lang="en-US" dirty="0" smtClean="0"/>
          </a:p>
          <a:p>
            <a:r>
              <a:rPr lang="en-US" dirty="0" smtClean="0"/>
              <a:t>For example,</a:t>
            </a:r>
          </a:p>
          <a:p>
            <a:r>
              <a:rPr lang="en-US" b="1" dirty="0" err="1" smtClean="0">
                <a:latin typeface="Courier" pitchFamily="49" charset="0"/>
              </a:rPr>
              <a:t>int</a:t>
            </a:r>
            <a:r>
              <a:rPr lang="en-US" b="1" dirty="0" smtClean="0">
                <a:latin typeface="Courier" pitchFamily="49" charset="0"/>
              </a:rPr>
              <a:t> </a:t>
            </a:r>
            <a:r>
              <a:rPr lang="en-US" b="1" dirty="0" err="1" smtClean="0">
                <a:latin typeface="Courier" pitchFamily="49" charset="0"/>
              </a:rPr>
              <a:t>i</a:t>
            </a:r>
            <a:r>
              <a:rPr lang="en-US" b="1" dirty="0" smtClean="0">
                <a:latin typeface="Courier" pitchFamily="49" charset="0"/>
              </a:rPr>
              <a:t>;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What is the initial value of </a:t>
            </a:r>
            <a:r>
              <a:rPr lang="en-US" b="1" dirty="0" err="1" smtClean="0">
                <a:solidFill>
                  <a:srgbClr val="0070C0"/>
                </a:solidFill>
                <a:latin typeface="Courier" pitchFamily="49" charset="0"/>
              </a:rPr>
              <a:t>i</a:t>
            </a:r>
            <a:r>
              <a:rPr lang="en-US" b="1" dirty="0" smtClean="0">
                <a:solidFill>
                  <a:srgbClr val="0070C0"/>
                </a:solidFill>
              </a:rPr>
              <a:t>?</a:t>
            </a:r>
          </a:p>
          <a:p>
            <a:r>
              <a:rPr lang="en-US" dirty="0" smtClean="0"/>
              <a:t>You guessed it!  </a:t>
            </a:r>
            <a:r>
              <a:rPr lang="en-US" b="1" dirty="0" smtClean="0">
                <a:solidFill>
                  <a:srgbClr val="0070C0"/>
                </a:solidFill>
              </a:rPr>
              <a:t>BITS</a:t>
            </a:r>
            <a:r>
              <a:rPr lang="en-US" dirty="0" smtClean="0"/>
              <a:t>! </a:t>
            </a:r>
            <a:br>
              <a:rPr lang="en-US" dirty="0" smtClean="0"/>
            </a:br>
            <a:r>
              <a:rPr lang="en-US" dirty="0" smtClean="0"/>
              <a:t>(They may be 0 bits, but they may not be.)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4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Statements Tell the Computer What to Do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, a statement specifies a complete operation.</a:t>
            </a:r>
          </a:p>
          <a:p>
            <a:r>
              <a:rPr lang="en-US" dirty="0" smtClean="0"/>
              <a:t>In other words, </a:t>
            </a:r>
            <a:r>
              <a:rPr lang="en-US" b="1" dirty="0" smtClean="0">
                <a:solidFill>
                  <a:srgbClr val="0070C0"/>
                </a:solidFill>
              </a:rPr>
              <a:t>a statement tells the computer to do something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function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 smtClean="0"/>
              <a:t> includes a sequence of statements.</a:t>
            </a:r>
          </a:p>
          <a:p>
            <a:r>
              <a:rPr lang="en-US" dirty="0" smtClean="0"/>
              <a:t>When program is </a:t>
            </a:r>
            <a:r>
              <a:rPr lang="en-US" b="1" dirty="0" smtClean="0">
                <a:solidFill>
                  <a:srgbClr val="0070C0"/>
                </a:solidFill>
              </a:rPr>
              <a:t>started</a:t>
            </a:r>
            <a:r>
              <a:rPr lang="en-US" dirty="0" smtClean="0"/>
              <a:t> (or </a:t>
            </a:r>
            <a:r>
              <a:rPr lang="en-US" b="1" dirty="0" smtClean="0">
                <a:solidFill>
                  <a:srgbClr val="0070C0"/>
                </a:solidFill>
              </a:rPr>
              <a:t>runs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rgbClr val="0070C0"/>
                </a:solidFill>
              </a:rPr>
              <a:t>executes</a:t>
            </a:r>
            <a:r>
              <a:rPr lang="en-US" dirty="0" smtClean="0"/>
              <a:t>),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the computer executes the statements in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in the order that they appear in the program.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2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Expressions </a:t>
            </a:r>
            <a:r>
              <a:rPr lang="en-US" sz="2800" smtClean="0">
                <a:solidFill>
                  <a:srgbClr val="0070C0"/>
                </a:solidFill>
              </a:rPr>
              <a:t>and Operators in </a:t>
            </a:r>
            <a:r>
              <a:rPr lang="en-US" sz="2800" dirty="0" smtClean="0">
                <a:solidFill>
                  <a:srgbClr val="0070C0"/>
                </a:solidFill>
              </a:rPr>
              <a:t>C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669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Most Programs Are Written in High-Level Languages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</a:t>
            </a:r>
            <a:r>
              <a:rPr lang="en-US" dirty="0"/>
              <a:t>2016-2017 </a:t>
            </a:r>
            <a:r>
              <a:rPr lang="en-US" dirty="0" smtClean="0"/>
              <a:t>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5371107" y="1413901"/>
            <a:ext cx="3017520" cy="4814740"/>
            <a:chOff x="683612" y="1614470"/>
            <a:chExt cx="3017520" cy="4814740"/>
          </a:xfrm>
        </p:grpSpPr>
        <p:sp>
          <p:nvSpPr>
            <p:cNvPr id="82" name="TextBox 81"/>
            <p:cNvSpPr txBox="1"/>
            <p:nvPr/>
          </p:nvSpPr>
          <p:spPr>
            <a:xfrm>
              <a:off x="683612" y="1614470"/>
              <a:ext cx="3017520" cy="685800"/>
            </a:xfrm>
            <a:prstGeom prst="rect">
              <a:avLst/>
            </a:prstGeom>
            <a:solidFill>
              <a:srgbClr val="FFFF0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Problems/Tasks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683612" y="2296760"/>
              <a:ext cx="3017520" cy="685800"/>
            </a:xfrm>
            <a:prstGeom prst="rect">
              <a:avLst/>
            </a:prstGeom>
            <a:gradFill>
              <a:gsLst>
                <a:gs pos="0">
                  <a:srgbClr val="92D050"/>
                </a:gs>
                <a:gs pos="100000">
                  <a:srgbClr val="FFFF00"/>
                </a:gs>
              </a:gsLst>
              <a:lin ang="16200000" scaled="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Algorithms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83612" y="3666142"/>
              <a:ext cx="3017520" cy="707886"/>
            </a:xfrm>
            <a:prstGeom prst="rect">
              <a:avLst/>
            </a:prstGeom>
            <a:gradFill>
              <a:gsLst>
                <a:gs pos="0">
                  <a:srgbClr val="00B0F0"/>
                </a:gs>
                <a:gs pos="100000">
                  <a:srgbClr val="92D050"/>
                </a:gs>
              </a:gsLst>
              <a:lin ang="16200000" scaled="0"/>
            </a:gra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Machine/Instruction Set Architecture (ISA)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683612" y="4371810"/>
              <a:ext cx="3017520" cy="685800"/>
            </a:xfrm>
            <a:prstGeom prst="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Microarchitecture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83612" y="5057610"/>
              <a:ext cx="3017520" cy="685800"/>
            </a:xfrm>
            <a:prstGeom prst="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Circuits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83612" y="5743410"/>
              <a:ext cx="3017520" cy="685800"/>
            </a:xfrm>
            <a:prstGeom prst="rect">
              <a:avLst/>
            </a:prstGeom>
            <a:solidFill>
              <a:srgbClr val="00B0F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Devices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83612" y="2982560"/>
              <a:ext cx="3017520" cy="685800"/>
            </a:xfrm>
            <a:prstGeom prst="rect">
              <a:avLst/>
            </a:prstGeom>
            <a:solidFill>
              <a:srgbClr val="92D050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Computer Language</a:t>
              </a:r>
            </a:p>
          </p:txBody>
        </p:sp>
      </p:grpSp>
      <p:sp>
        <p:nvSpPr>
          <p:cNvPr id="26" name="Content Placeholder 20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Since 1954 (FORTRAN), </a:t>
            </a:r>
            <a:br>
              <a:rPr lang="en-US" dirty="0" smtClean="0"/>
            </a:br>
            <a:r>
              <a:rPr lang="en-US" dirty="0" smtClean="0"/>
              <a:t>people have been trying </a:t>
            </a:r>
            <a:br>
              <a:rPr lang="en-US" dirty="0" smtClean="0"/>
            </a:br>
            <a:r>
              <a:rPr lang="en-US" dirty="0" smtClean="0"/>
              <a:t>to bridge the </a:t>
            </a:r>
            <a:r>
              <a:rPr lang="en-US" b="1" dirty="0" smtClean="0">
                <a:solidFill>
                  <a:srgbClr val="0070C0"/>
                </a:solidFill>
              </a:rPr>
              <a:t>semantic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gap </a:t>
            </a:r>
            <a:r>
              <a:rPr lang="en-US" dirty="0" smtClean="0"/>
              <a:t>between human </a:t>
            </a:r>
            <a:br>
              <a:rPr lang="en-US" dirty="0" smtClean="0"/>
            </a:br>
            <a:r>
              <a:rPr lang="en-US" dirty="0" smtClean="0"/>
              <a:t>problems/tasks</a:t>
            </a:r>
            <a:r>
              <a:rPr lang="en-US" dirty="0"/>
              <a:t> </a:t>
            </a:r>
            <a:r>
              <a:rPr lang="en-US" dirty="0" smtClean="0"/>
              <a:t>and ISAs.</a:t>
            </a:r>
          </a:p>
          <a:p>
            <a:r>
              <a:rPr lang="en-US" dirty="0" smtClean="0"/>
              <a:t>The result is 1000s of</a:t>
            </a:r>
            <a:br>
              <a:rPr lang="en-US" dirty="0" smtClean="0"/>
            </a:br>
            <a:r>
              <a:rPr lang="en-US" dirty="0" smtClean="0"/>
              <a:t>computer languages.</a:t>
            </a: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Most programs are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written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in these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languages</a:t>
            </a:r>
            <a:r>
              <a:rPr lang="en-US" dirty="0" smtClean="0"/>
              <a:t>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077699" y="1853184"/>
            <a:ext cx="0" cy="1865377"/>
          </a:xfrm>
          <a:prstGeom prst="straightConnector1">
            <a:avLst/>
          </a:prstGeom>
          <a:ln w="76200">
            <a:gradFill>
              <a:gsLst>
                <a:gs pos="0">
                  <a:srgbClr val="92D050"/>
                </a:gs>
                <a:gs pos="100000">
                  <a:srgbClr val="FFFF00"/>
                </a:gs>
              </a:gsLst>
              <a:lin ang="5400000" scaled="1"/>
            </a:gra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9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Expressions are Used to Perform Calculations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talk in more detail starting with a fifth element of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syntax: expressions.</a:t>
            </a:r>
          </a:p>
          <a:p>
            <a:r>
              <a:rPr lang="en-US" dirty="0" smtClean="0"/>
              <a:t>An </a:t>
            </a:r>
            <a:r>
              <a:rPr lang="en-US" b="1" dirty="0" smtClean="0">
                <a:solidFill>
                  <a:srgbClr val="0070C0"/>
                </a:solidFill>
              </a:rPr>
              <a:t>expression</a:t>
            </a:r>
            <a:r>
              <a:rPr lang="en-US" dirty="0" smtClean="0"/>
              <a:t> is a calculation consisting of variables and operators.*  For example,</a:t>
            </a:r>
          </a:p>
          <a:p>
            <a:pPr algn="ctr">
              <a:spcBef>
                <a:spcPts val="2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A + 42</a:t>
            </a:r>
          </a:p>
          <a:p>
            <a:pPr algn="ctr">
              <a:spcBef>
                <a:spcPts val="2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A / B</a:t>
            </a:r>
          </a:p>
          <a:p>
            <a:pPr algn="ctr">
              <a:spcBef>
                <a:spcPts val="2000"/>
              </a:spcBef>
            </a:pPr>
            <a:r>
              <a:rPr lang="en-US" b="1" dirty="0" smtClean="0">
                <a:solidFill>
                  <a:srgbClr val="00B050"/>
                </a:solidFill>
              </a:rPr>
              <a:t>Deposits – Withdrawals</a:t>
            </a:r>
            <a:endParaRPr lang="en-US" dirty="0"/>
          </a:p>
          <a:p>
            <a:pPr algn="ctr">
              <a:spcBef>
                <a:spcPts val="2000"/>
              </a:spcBef>
            </a:pPr>
            <a:r>
              <a:rPr lang="en-US" sz="2000" dirty="0" smtClean="0"/>
              <a:t>* And function calls, but that topic we leave for ECE220.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1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Class Focuses on Four Types of Operator in C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language supports many operators.</a:t>
            </a:r>
          </a:p>
          <a:p>
            <a:r>
              <a:rPr lang="en-US" dirty="0" smtClean="0"/>
              <a:t>In our class, we consider four types: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arithmetic</a:t>
            </a:r>
            <a:r>
              <a:rPr lang="en-US" dirty="0" smtClean="0"/>
              <a:t> operators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bitwise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Boolean operators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relational</a:t>
            </a:r>
            <a:r>
              <a:rPr lang="en-US" dirty="0" smtClean="0"/>
              <a:t> / </a:t>
            </a:r>
            <a:r>
              <a:rPr lang="en-US" b="1" dirty="0" smtClean="0">
                <a:solidFill>
                  <a:srgbClr val="0070C0"/>
                </a:solidFill>
              </a:rPr>
              <a:t>comparison</a:t>
            </a:r>
            <a:r>
              <a:rPr lang="en-US" dirty="0" smtClean="0"/>
              <a:t> operators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assignment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We also introduce logical operators, but </a:t>
            </a:r>
            <a:br>
              <a:rPr lang="en-US" dirty="0" smtClean="0"/>
            </a:br>
            <a:r>
              <a:rPr lang="en-US" dirty="0" smtClean="0"/>
              <a:t>leave their full meaning for ECE220.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4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Five Arithmetic Operators on Numeric Types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Arithmetic operators 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include</a:t>
            </a:r>
          </a:p>
          <a:p>
            <a:pPr lvl="1"/>
            <a:r>
              <a:rPr lang="en-US" dirty="0" smtClean="0"/>
              <a:t>addition: 		</a:t>
            </a:r>
            <a:r>
              <a:rPr lang="en-US" b="1" dirty="0" smtClean="0">
                <a:solidFill>
                  <a:srgbClr val="0070C0"/>
                </a:solidFill>
              </a:rPr>
              <a:t>+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ubtraction: 		</a:t>
            </a:r>
            <a:r>
              <a:rPr lang="en-US" dirty="0" smtClean="0">
                <a:solidFill>
                  <a:srgbClr val="0070C0"/>
                </a:solidFill>
              </a:rPr>
              <a:t>–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multiplication: 	</a:t>
            </a:r>
            <a:r>
              <a:rPr lang="en-US" b="1" dirty="0" smtClean="0">
                <a:solidFill>
                  <a:srgbClr val="0070C0"/>
                </a:solidFill>
              </a:rPr>
              <a:t>*</a:t>
            </a:r>
          </a:p>
          <a:p>
            <a:pPr lvl="1"/>
            <a:r>
              <a:rPr lang="en-US" dirty="0"/>
              <a:t>d</a:t>
            </a:r>
            <a:r>
              <a:rPr lang="en-US" dirty="0" smtClean="0"/>
              <a:t>ivision: 		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</a:p>
          <a:p>
            <a:pPr lvl="1"/>
            <a:r>
              <a:rPr lang="en-US" dirty="0" smtClean="0"/>
              <a:t>modulus: 		</a:t>
            </a:r>
            <a:r>
              <a:rPr lang="en-US" b="1" dirty="0" smtClean="0">
                <a:solidFill>
                  <a:srgbClr val="0070C0"/>
                </a:solidFill>
              </a:rPr>
              <a:t>%	</a:t>
            </a:r>
            <a:r>
              <a:rPr lang="en-US" dirty="0" smtClean="0"/>
              <a:t>(integers only)</a:t>
            </a:r>
          </a:p>
          <a:p>
            <a:r>
              <a:rPr lang="en-US" dirty="0" smtClean="0"/>
              <a:t>The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 smtClean="0"/>
              <a:t> library includes many other functions, such as exponentiation, logarithms, square roots, and so forth.  We leave these for ECE220.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91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 Mostly Does What You Expect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Declare: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120;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42;</a:t>
            </a:r>
          </a:p>
          <a:p>
            <a:r>
              <a:rPr lang="en-US" dirty="0" smtClean="0"/>
              <a:t>Then…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+ B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evaluates to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–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/>
              <a:t>evaluates 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* B	</a:t>
            </a:r>
            <a:r>
              <a:rPr lang="en-US" dirty="0"/>
              <a:t>evaluates </a:t>
            </a:r>
            <a:r>
              <a:rPr lang="en-US" dirty="0" smtClean="0"/>
              <a:t>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	</a:t>
            </a:r>
            <a:r>
              <a:rPr lang="en-US" dirty="0"/>
              <a:t>evaluates </a:t>
            </a:r>
            <a:r>
              <a:rPr lang="en-US" dirty="0" smtClean="0"/>
              <a:t>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A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	</a:t>
            </a:r>
            <a:r>
              <a:rPr lang="en-US" dirty="0"/>
              <a:t>evaluates </a:t>
            </a:r>
            <a:r>
              <a:rPr lang="en-US" dirty="0" smtClean="0"/>
              <a:t>to…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What’s going on with division?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87166" y="2612571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162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87166" y="3125743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78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87166" y="3652554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5040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994411" y="417731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36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987165" y="4682489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83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3" grpId="0"/>
      <p:bldP spid="8" grpId="0"/>
      <p:bldP spid="9" grpId="0"/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Few Pitfalls of C Arithmetic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No checks for overflow</a:t>
            </a:r>
            <a:r>
              <a:rPr lang="en-US" dirty="0" smtClean="0"/>
              <a:t>, so be careful.</a:t>
            </a:r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b="1" smtClean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 – 1;</a:t>
            </a:r>
            <a:endParaRPr lang="en-US" dirty="0"/>
          </a:p>
          <a:p>
            <a:pPr lvl="1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 is a large number!</a:t>
            </a:r>
          </a:p>
          <a:p>
            <a:r>
              <a:rPr lang="en-US" dirty="0" smtClean="0"/>
              <a:t>Integer division</a:t>
            </a:r>
          </a:p>
          <a:p>
            <a:pPr lvl="1"/>
            <a:r>
              <a:rPr lang="en-US" dirty="0" smtClean="0"/>
              <a:t>Trying to </a:t>
            </a:r>
            <a:r>
              <a:rPr lang="en-US" b="1" dirty="0" smtClean="0">
                <a:solidFill>
                  <a:srgbClr val="0070C0"/>
                </a:solidFill>
              </a:rPr>
              <a:t>divide by 0 </a:t>
            </a:r>
            <a:r>
              <a:rPr lang="en-US" dirty="0" smtClean="0"/>
              <a:t>ends the program</a:t>
            </a:r>
            <a:br>
              <a:rPr lang="en-US" dirty="0" smtClean="0"/>
            </a:br>
            <a:r>
              <a:rPr lang="en-US" dirty="0" smtClean="0"/>
              <a:t>(floating-point produces </a:t>
            </a:r>
            <a:r>
              <a:rPr lang="en-US" b="1" dirty="0" smtClean="0">
                <a:solidFill>
                  <a:srgbClr val="00B050"/>
                </a:solidFill>
              </a:rPr>
              <a:t>infinity</a:t>
            </a:r>
            <a:r>
              <a:rPr lang="en-US" dirty="0" smtClean="0"/>
              <a:t> or </a:t>
            </a:r>
            <a:r>
              <a:rPr lang="en-US" b="1" dirty="0" err="1" smtClean="0">
                <a:solidFill>
                  <a:srgbClr val="00B050"/>
                </a:solidFill>
              </a:rPr>
              <a:t>NaN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Integer division </a:t>
            </a:r>
            <a:r>
              <a:rPr lang="en-US" b="1" dirty="0" smtClean="0">
                <a:solidFill>
                  <a:srgbClr val="0070C0"/>
                </a:solidFill>
              </a:rPr>
              <a:t>evaluates to an integer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so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 / 8) * 8 </a:t>
            </a:r>
            <a:r>
              <a:rPr lang="en-US" b="1" dirty="0" smtClean="0">
                <a:solidFill>
                  <a:srgbClr val="0070C0"/>
                </a:solidFill>
              </a:rPr>
              <a:t>is not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3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 Behavior Sometimes Depends on the Processor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Integer division is rounded to an integer.</a:t>
            </a:r>
          </a:p>
          <a:p>
            <a:r>
              <a:rPr lang="en-US" dirty="0" smtClean="0"/>
              <a:t>Rounding </a:t>
            </a:r>
            <a:r>
              <a:rPr lang="en-US" b="1" dirty="0" smtClean="0">
                <a:solidFill>
                  <a:srgbClr val="0070C0"/>
                </a:solidFill>
              </a:rPr>
              <a:t>depends on the processor</a:t>
            </a:r>
            <a:r>
              <a:rPr lang="en-US" dirty="0" smtClean="0"/>
              <a:t>.</a:t>
            </a:r>
          </a:p>
          <a:p>
            <a:r>
              <a:rPr lang="en-US" dirty="0"/>
              <a:t>M</a:t>
            </a:r>
            <a:r>
              <a:rPr lang="en-US" dirty="0" smtClean="0"/>
              <a:t>ost modern processors </a:t>
            </a:r>
            <a:r>
              <a:rPr lang="en-US" b="1" dirty="0" smtClean="0">
                <a:solidFill>
                  <a:srgbClr val="0070C0"/>
                </a:solidFill>
              </a:rPr>
              <a:t>round towards 0</a:t>
            </a:r>
            <a:r>
              <a:rPr lang="en-US" dirty="0" smtClean="0"/>
              <a:t>, so… </a:t>
            </a:r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11 / 3	 </a:t>
            </a:r>
            <a:r>
              <a:rPr lang="en-US" dirty="0" smtClean="0"/>
              <a:t>evaluates to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-11 / 3 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</a:t>
            </a:r>
          </a:p>
          <a:p>
            <a:r>
              <a:rPr lang="en-US" dirty="0" smtClean="0"/>
              <a:t>Modulus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% B </a:t>
            </a:r>
            <a:r>
              <a:rPr lang="en-US" dirty="0" smtClean="0"/>
              <a:t>is defined such that</a:t>
            </a:r>
            <a:endParaRPr lang="en-US" dirty="0"/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 / B) * B + (A % B)</a:t>
            </a:r>
            <a:r>
              <a:rPr lang="en-US" dirty="0" smtClean="0"/>
              <a:t>  is equal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(-11 % 3) </a:t>
            </a:r>
            <a:r>
              <a:rPr lang="en-US" dirty="0" smtClean="0"/>
              <a:t>evaluates to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dirty="0" smtClean="0"/>
              <a:t>.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Modulus is not always positive.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5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Six Bitwise Operators on Integer Types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Bitwise operators in C include</a:t>
            </a:r>
          </a:p>
          <a:p>
            <a:pPr lvl="1"/>
            <a:r>
              <a:rPr lang="en-US" dirty="0" smtClean="0"/>
              <a:t>AND: 		</a:t>
            </a:r>
            <a:r>
              <a:rPr lang="en-US" b="1" dirty="0">
                <a:solidFill>
                  <a:srgbClr val="0070C0"/>
                </a:solidFill>
              </a:rPr>
              <a:t>&amp;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OR: 		</a:t>
            </a:r>
            <a:r>
              <a:rPr lang="en-US" dirty="0" smtClean="0">
                <a:solidFill>
                  <a:srgbClr val="0070C0"/>
                </a:solidFill>
              </a:rPr>
              <a:t>|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NOT: 		</a:t>
            </a:r>
            <a:r>
              <a:rPr lang="en-US" b="1" dirty="0" smtClean="0">
                <a:solidFill>
                  <a:srgbClr val="0070C0"/>
                </a:solidFill>
              </a:rPr>
              <a:t>~</a:t>
            </a:r>
          </a:p>
          <a:p>
            <a:pPr lvl="1"/>
            <a:r>
              <a:rPr lang="en-US" dirty="0" smtClean="0"/>
              <a:t>XOR: 		</a:t>
            </a:r>
            <a:r>
              <a:rPr lang="en-US" b="1" dirty="0" smtClean="0">
                <a:solidFill>
                  <a:srgbClr val="0070C0"/>
                </a:solidFill>
              </a:rPr>
              <a:t>^</a:t>
            </a:r>
          </a:p>
          <a:p>
            <a:pPr lvl="1"/>
            <a:r>
              <a:rPr lang="en-US" dirty="0" smtClean="0"/>
              <a:t>left shift: 	</a:t>
            </a:r>
            <a:r>
              <a:rPr lang="en-US" b="1" dirty="0" smtClean="0">
                <a:solidFill>
                  <a:srgbClr val="0070C0"/>
                </a:solidFill>
              </a:rPr>
              <a:t>&lt;&lt;</a:t>
            </a:r>
          </a:p>
          <a:p>
            <a:pPr lvl="1"/>
            <a:r>
              <a:rPr lang="en-US" dirty="0" smtClean="0"/>
              <a:t>right shift: </a:t>
            </a:r>
            <a:r>
              <a:rPr lang="en-US" dirty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&gt;&gt;</a:t>
            </a:r>
          </a:p>
          <a:p>
            <a:r>
              <a:rPr lang="en-US" dirty="0" smtClean="0"/>
              <a:t>In some languages, </a:t>
            </a:r>
            <a:r>
              <a:rPr lang="en-US" b="1" dirty="0" smtClean="0">
                <a:solidFill>
                  <a:srgbClr val="00B050"/>
                </a:solidFill>
              </a:rPr>
              <a:t>^</a:t>
            </a:r>
            <a:r>
              <a:rPr lang="en-US" dirty="0" smtClean="0"/>
              <a:t> means </a:t>
            </a:r>
            <a:r>
              <a:rPr lang="en-US" dirty="0" err="1" smtClean="0"/>
              <a:t>exponentation</a:t>
            </a:r>
            <a:r>
              <a:rPr lang="en-US" dirty="0" smtClean="0"/>
              <a:t>, but not in the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language.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97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Bitwise Operators Treat Numbers as Bits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Declare: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120;  </a:t>
            </a:r>
            <a:r>
              <a:rPr lang="en-US" sz="2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42;</a:t>
            </a:r>
          </a:p>
          <a:p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A = 0x00000078, B = 0x0000002A</a:t>
            </a:r>
          </a:p>
          <a:p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C's notation for hexadecimal. */</a:t>
            </a:r>
          </a:p>
          <a:p>
            <a:r>
              <a:rPr lang="en-US" sz="2600" dirty="0" smtClean="0"/>
              <a:t>Then…</a:t>
            </a:r>
          </a:p>
          <a:p>
            <a:pPr marL="0" indent="0">
              <a:buNone/>
            </a:pPr>
            <a:r>
              <a:rPr lang="en-US" sz="2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&amp; B </a:t>
            </a:r>
            <a:r>
              <a:rPr lang="en-US" sz="2600" dirty="0" smtClean="0"/>
              <a:t>	evaluates to</a:t>
            </a:r>
            <a:endParaRPr lang="en-US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0000 0000 0000 0000 0000 0000 0111 1000</a:t>
            </a:r>
          </a:p>
          <a:p>
            <a:pPr marL="0" indent="0">
              <a:buNone/>
            </a:pP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0000 0000 0000 0000 0000 0000 0010 1010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0000 0000 0000 0000 0000 0000 0010 1000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9878" y="373088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0x00000028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522514" y="5144756"/>
            <a:ext cx="683287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429229" y="4363946"/>
            <a:ext cx="31774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Apply AND to</a:t>
            </a:r>
          </a:p>
          <a:p>
            <a:pPr algn="ctr"/>
            <a:r>
              <a:rPr lang="en-US" sz="3600" dirty="0">
                <a:solidFill>
                  <a:srgbClr val="0070C0"/>
                </a:solidFill>
              </a:rPr>
              <a:t>p</a:t>
            </a:r>
            <a:r>
              <a:rPr lang="en-US" sz="3600" dirty="0" smtClean="0">
                <a:solidFill>
                  <a:srgbClr val="0070C0"/>
                </a:solidFill>
              </a:rPr>
              <a:t>airs of bits.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35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Bitwise Operators Treat Numbers as Bits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Declare: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120;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42;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/* A = 0x00000078, B = 0x0000002A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using C's notation for hexadecimal. */</a:t>
            </a:r>
          </a:p>
          <a:p>
            <a:r>
              <a:rPr lang="en-US" dirty="0" smtClean="0"/>
              <a:t>Then…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&amp; B</a:t>
            </a:r>
            <a:r>
              <a:rPr lang="en-US" dirty="0" smtClean="0"/>
              <a:t>	evaluates 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|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/>
              <a:t>evaluates 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~A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/>
              <a:t>evaluates 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^ 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evaluates </a:t>
            </a:r>
            <a:r>
              <a:rPr lang="en-US" dirty="0" smtClean="0"/>
              <a:t>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9878" y="3730888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40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0x00000028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9878" y="4274204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122  0x0000007A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9878" y="4801015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-121  0xFFFFFF87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7123" y="5325777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82  0x00000052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31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Left Shift by N Multiplies by 2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Shifting left by N bits </a:t>
            </a:r>
            <a:r>
              <a:rPr lang="en-US" dirty="0" smtClean="0"/>
              <a:t>adds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dirty="0" smtClean="0"/>
              <a:t> 0s on right.</a:t>
            </a:r>
          </a:p>
          <a:p>
            <a:pPr lvl="1"/>
            <a:r>
              <a:rPr lang="en-US" dirty="0" smtClean="0"/>
              <a:t>It’s like </a:t>
            </a:r>
            <a:r>
              <a:rPr lang="en-US" b="1" dirty="0" smtClean="0">
                <a:solidFill>
                  <a:srgbClr val="0070C0"/>
                </a:solidFill>
              </a:rPr>
              <a:t>multiplying by 2</a:t>
            </a:r>
            <a:r>
              <a:rPr lang="en-US" b="1" baseline="30000" dirty="0" smtClean="0">
                <a:solidFill>
                  <a:srgbClr val="0070C0"/>
                </a:solidFill>
              </a:rPr>
              <a:t>N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</a:t>
            </a:r>
            <a:r>
              <a:rPr lang="en-US" dirty="0"/>
              <a:t>bits </a:t>
            </a:r>
            <a:r>
              <a:rPr lang="en-US" dirty="0" smtClean="0"/>
              <a:t>lost on left! (</a:t>
            </a:r>
            <a:r>
              <a:rPr lang="en-US" b="1" dirty="0" smtClean="0">
                <a:solidFill>
                  <a:srgbClr val="0070C0"/>
                </a:solidFill>
              </a:rPr>
              <a:t>Shifts can overflow.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Declare: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120;/* 0x00000078 */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unsigned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0xFFFFFF00;</a:t>
            </a:r>
          </a:p>
          <a:p>
            <a:r>
              <a:rPr lang="en-US" dirty="0" smtClean="0"/>
              <a:t>Then…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&lt;&lt;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	evaluates 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/>
              <a:t>evaluates 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9878" y="477087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480  0x000001E0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7123" y="5295633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(&lt;B!)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0xFFFFF000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8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Spend a Week Learning the C Programming Language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Before we move upwards from bits into gates,</a:t>
            </a:r>
            <a:br>
              <a:rPr lang="en-US" dirty="0" smtClean="0"/>
            </a:br>
            <a:r>
              <a:rPr lang="en-US" dirty="0" smtClean="0"/>
              <a:t>we will spend a week on the language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.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Why?</a:t>
            </a:r>
          </a:p>
          <a:p>
            <a:pPr lvl="1"/>
            <a:r>
              <a:rPr lang="en-US" dirty="0" smtClean="0"/>
              <a:t>Allow more time to </a:t>
            </a:r>
            <a:r>
              <a:rPr lang="en-US" b="1" dirty="0" smtClean="0">
                <a:solidFill>
                  <a:srgbClr val="0070C0"/>
                </a:solidFill>
              </a:rPr>
              <a:t>become familiar with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mechanical aspects </a:t>
            </a:r>
            <a:r>
              <a:rPr lang="en-US" dirty="0" smtClean="0"/>
              <a:t>of computer languages</a:t>
            </a:r>
            <a:br>
              <a:rPr lang="en-US" dirty="0" smtClean="0"/>
            </a:br>
            <a:r>
              <a:rPr lang="en-US" dirty="0" smtClean="0"/>
              <a:t>(2 semesters instead of 2/3 of a semester in ECE classes a few years ago).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Start simple</a:t>
            </a:r>
            <a:r>
              <a:rPr lang="en-US" dirty="0"/>
              <a:t>: make small modifications</a:t>
            </a:r>
            <a:r>
              <a:rPr lang="en-US" dirty="0" smtClean="0"/>
              <a:t>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Read examples </a:t>
            </a:r>
            <a:r>
              <a:rPr lang="en-US" dirty="0" smtClean="0"/>
              <a:t>before writing your own.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0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Shift by N Divides by 2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 question for you: </a:t>
            </a:r>
            <a:r>
              <a:rPr lang="en-US" b="1" dirty="0" smtClean="0">
                <a:solidFill>
                  <a:srgbClr val="0070C0"/>
                </a:solidFill>
              </a:rPr>
              <a:t>What bits appear on the left when shifting right?</a:t>
            </a:r>
          </a:p>
          <a:p>
            <a:r>
              <a:rPr lang="en-US" dirty="0"/>
              <a:t>D</a:t>
            </a:r>
            <a:r>
              <a:rPr lang="en-US" dirty="0" smtClean="0"/>
              <a:t>eclare</a:t>
            </a:r>
            <a:r>
              <a:rPr lang="en-US" dirty="0"/>
              <a:t>: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120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;/* 0x00000078 */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	evaluates to</a:t>
            </a:r>
          </a:p>
          <a:p>
            <a:r>
              <a:rPr lang="en-US" dirty="0" smtClean="0"/>
              <a:t>What about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0xFFFFFF00 &gt;&gt; 4</a:t>
            </a:r>
            <a:r>
              <a:rPr lang="en-US" dirty="0" smtClean="0"/>
              <a:t>?</a:t>
            </a:r>
          </a:p>
          <a:p>
            <a:r>
              <a:rPr lang="en-US" dirty="0" smtClean="0"/>
              <a:t>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0xFFFFFF00</a:t>
            </a:r>
            <a:r>
              <a:rPr lang="en-US" dirty="0" smtClean="0"/>
              <a:t> equal to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-256 </a:t>
            </a:r>
            <a:r>
              <a:rPr lang="en-US" dirty="0" smtClean="0"/>
              <a:t>(/16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-16</a:t>
            </a:r>
            <a:r>
              <a:rPr lang="en-US" dirty="0" smtClean="0"/>
              <a:t>, so insert 1s)?   or equal to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4,294,967,040</a:t>
            </a:r>
            <a:r>
              <a:rPr lang="en-US" dirty="0" smtClean="0"/>
              <a:t> (/16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268,435,440, </a:t>
            </a:r>
            <a:r>
              <a:rPr lang="en-US" dirty="0" smtClean="0">
                <a:cs typeface="Courier New" panose="02070309020205020404" pitchFamily="49" charset="0"/>
              </a:rPr>
              <a:t>insert 0s</a:t>
            </a:r>
            <a:r>
              <a:rPr lang="en-US" dirty="0" smtClean="0"/>
              <a:t>)?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59878" y="300994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30  0x0000001E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32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Shifts Depend on the Data Type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compiler </a:t>
            </a:r>
            <a:r>
              <a:rPr lang="en-US" b="1" dirty="0" smtClean="0">
                <a:solidFill>
                  <a:srgbClr val="0070C0"/>
                </a:solidFill>
              </a:rPr>
              <a:t>uses the type of the variable </a:t>
            </a:r>
            <a:r>
              <a:rPr lang="en-US" dirty="0" smtClean="0"/>
              <a:t>to decide which type of right shift to produce</a:t>
            </a:r>
          </a:p>
          <a:p>
            <a:r>
              <a:rPr lang="en-US" dirty="0" smtClean="0"/>
              <a:t>For an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2’s complement </a:t>
            </a:r>
            <a:r>
              <a:rPr lang="en-US" dirty="0" smtClean="0"/>
              <a:t>representation</a:t>
            </a:r>
          </a:p>
          <a:p>
            <a:pPr lvl="1"/>
            <a:r>
              <a:rPr lang="en-US" dirty="0" smtClean="0"/>
              <a:t>produces </a:t>
            </a:r>
            <a:r>
              <a:rPr lang="en-US" b="1" dirty="0" smtClean="0">
                <a:solidFill>
                  <a:srgbClr val="0070C0"/>
                </a:solidFill>
              </a:rPr>
              <a:t>arithmetic right shift </a:t>
            </a:r>
            <a:endParaRPr lang="en-US" dirty="0"/>
          </a:p>
          <a:p>
            <a:pPr lvl="1"/>
            <a:r>
              <a:rPr lang="en-US" dirty="0" smtClean="0"/>
              <a:t>(copies the sign bit)</a:t>
            </a:r>
          </a:p>
          <a:p>
            <a:r>
              <a:rPr lang="en-US" dirty="0" smtClean="0"/>
              <a:t>For an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unsigned</a:t>
            </a:r>
            <a:r>
              <a:rPr lang="en-US" dirty="0" smtClean="0"/>
              <a:t> representation</a:t>
            </a:r>
          </a:p>
          <a:p>
            <a:pPr lvl="1"/>
            <a:r>
              <a:rPr lang="en-US" dirty="0" smtClean="0"/>
              <a:t>produces </a:t>
            </a:r>
            <a:r>
              <a:rPr lang="en-US" b="1" dirty="0" smtClean="0">
                <a:solidFill>
                  <a:srgbClr val="0070C0"/>
                </a:solidFill>
              </a:rPr>
              <a:t>logical right shift </a:t>
            </a:r>
          </a:p>
          <a:p>
            <a:pPr lvl="1"/>
            <a:r>
              <a:rPr lang="en-US" dirty="0" smtClean="0"/>
              <a:t>(inserts 0s on left)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15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Right Shift by N Divides by 2</a:t>
            </a:r>
            <a:r>
              <a:rPr lang="en-US" baseline="30000" dirty="0" smtClean="0"/>
              <a:t>N</a:t>
            </a:r>
            <a:endParaRPr lang="en-US" baseline="30000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Declare: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-120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;/*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0xFFFFFF88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unsigned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0xFFFFFF00;</a:t>
            </a:r>
          </a:p>
          <a:p>
            <a:r>
              <a:rPr lang="en-US" dirty="0" smtClean="0"/>
              <a:t>Then…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 smtClean="0"/>
              <a:t>	evaluates 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&gt;&gt; 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/>
              <a:t>evaluates 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&gt;&gt; 2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/>
              <a:t>evaluates 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&gt;&gt; 10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evaluates </a:t>
            </a:r>
            <a:r>
              <a:rPr lang="en-US" dirty="0" smtClean="0"/>
              <a:t>to</a:t>
            </a:r>
          </a:p>
          <a:p>
            <a:pPr algn="ctr"/>
            <a:r>
              <a:rPr lang="en-US" dirty="0" smtClean="0"/>
              <a:t>Notice that </a:t>
            </a:r>
            <a:r>
              <a:rPr lang="en-US" b="1" dirty="0" smtClean="0">
                <a:solidFill>
                  <a:srgbClr val="0070C0"/>
                </a:solidFill>
              </a:rPr>
              <a:t>right shifts round down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9878" y="3127990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-30  0xFFFFFFE2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59878" y="3641162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-1  0xFFFFFFFF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9878" y="417802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0x3FFFFFC0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67123" y="4712831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0x003FFFFF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Six Relational Operators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operators 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include</a:t>
            </a:r>
          </a:p>
          <a:p>
            <a:pPr lvl="1"/>
            <a:r>
              <a:rPr lang="en-US" dirty="0" smtClean="0"/>
              <a:t>less than: 		</a:t>
            </a:r>
            <a:r>
              <a:rPr lang="en-US" b="1" dirty="0" smtClean="0">
                <a:solidFill>
                  <a:srgbClr val="0070C0"/>
                </a:solidFill>
              </a:rPr>
              <a:t>&lt;</a:t>
            </a:r>
          </a:p>
          <a:p>
            <a:pPr lvl="1"/>
            <a:r>
              <a:rPr lang="en-US" dirty="0" smtClean="0"/>
              <a:t>less or equal to: 	</a:t>
            </a:r>
            <a:r>
              <a:rPr lang="en-US" b="1" dirty="0" smtClean="0">
                <a:solidFill>
                  <a:srgbClr val="0070C0"/>
                </a:solidFill>
              </a:rPr>
              <a:t>&lt;=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equal: 		</a:t>
            </a:r>
            <a:r>
              <a:rPr lang="en-US" b="1" dirty="0">
                <a:solidFill>
                  <a:srgbClr val="0070C0"/>
                </a:solidFill>
              </a:rPr>
              <a:t>	</a:t>
            </a:r>
            <a:r>
              <a:rPr lang="en-US" b="1" dirty="0" smtClean="0">
                <a:solidFill>
                  <a:srgbClr val="0070C0"/>
                </a:solidFill>
              </a:rPr>
              <a:t>==	</a:t>
            </a:r>
            <a:r>
              <a:rPr lang="en-US" dirty="0"/>
              <a:t>(</a:t>
            </a:r>
            <a:r>
              <a:rPr lang="en-US" dirty="0" smtClean="0"/>
              <a:t>TWO equal signs)</a:t>
            </a:r>
            <a:endParaRPr lang="en-US" b="1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not equal: 		</a:t>
            </a:r>
            <a:r>
              <a:rPr lang="en-US" b="1" dirty="0" smtClean="0">
                <a:solidFill>
                  <a:srgbClr val="0070C0"/>
                </a:solidFill>
              </a:rPr>
              <a:t>!=</a:t>
            </a:r>
          </a:p>
          <a:p>
            <a:pPr lvl="1"/>
            <a:r>
              <a:rPr lang="en-US" dirty="0" smtClean="0"/>
              <a:t>greater or equal to: 	</a:t>
            </a:r>
            <a:r>
              <a:rPr lang="en-US" b="1" dirty="0" smtClean="0">
                <a:solidFill>
                  <a:srgbClr val="0070C0"/>
                </a:solidFill>
              </a:rPr>
              <a:t>&gt;=</a:t>
            </a:r>
          </a:p>
          <a:p>
            <a:pPr lvl="1"/>
            <a:r>
              <a:rPr lang="en-US" dirty="0" smtClean="0"/>
              <a:t>greater than: 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&gt;</a:t>
            </a:r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operators cannot include spaces, nor can they be reordered (so no "</a:t>
            </a:r>
            <a:r>
              <a:rPr lang="en-US" b="1" dirty="0" smtClean="0">
                <a:solidFill>
                  <a:srgbClr val="0070C0"/>
                </a:solidFill>
              </a:rPr>
              <a:t>&lt;  =</a:t>
            </a:r>
            <a:r>
              <a:rPr lang="en-US" dirty="0" smtClean="0"/>
              <a:t>"  nor "</a:t>
            </a:r>
            <a:r>
              <a:rPr lang="en-US" b="1" dirty="0" smtClean="0">
                <a:solidFill>
                  <a:srgbClr val="0070C0"/>
                </a:solidFill>
              </a:rPr>
              <a:t>=&lt;</a:t>
            </a:r>
            <a:r>
              <a:rPr lang="en-US" dirty="0" smtClean="0"/>
              <a:t>").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11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Operators Evaluate to 0 or 1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,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0 is false</a:t>
            </a:r>
            <a:r>
              <a:rPr lang="en-US" dirty="0" smtClean="0"/>
              <a:t>, and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all other values are 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Relational operators always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evaluate to 0 when false</a:t>
            </a:r>
            <a:r>
              <a:rPr lang="en-US" dirty="0" smtClean="0"/>
              <a:t>, and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evaluate to 1 when true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7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Relational Operators Also Depend on Data Type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Declare: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 = -120;/* 0xFFFFFF88 */</a:t>
            </a:r>
          </a:p>
          <a:p>
            <a:pPr marL="201168" lvl="1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= 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256;/* 0x00000100 */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&lt; B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Yes, -120 &lt; 256.</a:t>
            </a:r>
          </a:p>
          <a:p>
            <a:pPr lvl="1"/>
            <a:r>
              <a:rPr lang="en-US" dirty="0" smtClean="0"/>
              <a:t>But if the same bit patterns were interpreted using the </a:t>
            </a:r>
            <a:r>
              <a:rPr lang="en-US" b="1" dirty="0" smtClean="0">
                <a:solidFill>
                  <a:srgbClr val="00B050"/>
                </a:solidFill>
              </a:rPr>
              <a:t>unsigned</a:t>
            </a:r>
            <a:r>
              <a:rPr lang="en-US" dirty="0" smtClean="0"/>
              <a:t> representation,</a:t>
            </a:r>
          </a:p>
          <a:p>
            <a:pPr marL="201168" lvl="1" indent="0" algn="ctr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0xFFFFFF88 &gt; 0x00000100</a:t>
            </a:r>
          </a:p>
          <a:p>
            <a:r>
              <a:rPr lang="en-US" dirty="0" smtClean="0"/>
              <a:t>As with shifts, a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compiler </a:t>
            </a:r>
            <a:r>
              <a:rPr lang="en-US" b="1" dirty="0" smtClean="0">
                <a:solidFill>
                  <a:srgbClr val="0070C0"/>
                </a:solidFill>
              </a:rPr>
              <a:t>uses the data type to perform the correct comparison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154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Assignment Operator Can Change a Variable’s Value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 smtClean="0"/>
              <a:t> language uses </a:t>
            </a:r>
            <a:r>
              <a:rPr lang="en-US" b="1" dirty="0" smtClean="0">
                <a:solidFill>
                  <a:srgbClr val="0070C0"/>
                </a:solidFill>
              </a:rPr>
              <a:t>=</a:t>
            </a:r>
            <a:r>
              <a:rPr lang="en-US" dirty="0" smtClean="0"/>
              <a:t> as the </a:t>
            </a:r>
            <a:r>
              <a:rPr lang="en-US" b="1" dirty="0" smtClean="0">
                <a:solidFill>
                  <a:srgbClr val="0070C0"/>
                </a:solidFill>
              </a:rPr>
              <a:t>assignment operator</a:t>
            </a:r>
            <a:r>
              <a:rPr lang="en-US" dirty="0" smtClean="0"/>
              <a:t>.  For example,</a:t>
            </a:r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42</a:t>
            </a:r>
          </a:p>
          <a:p>
            <a:r>
              <a:rPr lang="en-US" dirty="0" smtClean="0"/>
              <a:t>changes the bits of variable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represent the number </a:t>
            </a:r>
            <a:r>
              <a:rPr lang="en-US" b="1" dirty="0" smtClean="0">
                <a:solidFill>
                  <a:srgbClr val="00B050"/>
                </a:solidFill>
              </a:rPr>
              <a:t>42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One can write </a:t>
            </a:r>
            <a:r>
              <a:rPr lang="en-US" b="1" dirty="0" smtClean="0">
                <a:solidFill>
                  <a:srgbClr val="0070C0"/>
                </a:solidFill>
              </a:rPr>
              <a:t>any expression on the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right-hand side of assignment</a:t>
            </a:r>
            <a:r>
              <a:rPr lang="en-US" dirty="0" smtClean="0"/>
              <a:t>.  So</a:t>
            </a:r>
            <a:endParaRPr lang="en-US" dirty="0"/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A + 1</a:t>
            </a:r>
          </a:p>
          <a:p>
            <a:r>
              <a:rPr lang="en-US" dirty="0"/>
              <a:t>i</a:t>
            </a:r>
            <a:r>
              <a:rPr lang="en-US" dirty="0" smtClean="0"/>
              <a:t>ncrements the value of variable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by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340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Assign Values to Variables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compiler can not solve equations.  </a:t>
            </a:r>
          </a:p>
          <a:p>
            <a:r>
              <a:rPr lang="en-US" dirty="0" smtClean="0"/>
              <a:t>For example,</a:t>
            </a:r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+ B = 42</a:t>
            </a:r>
          </a:p>
          <a:p>
            <a:r>
              <a:rPr lang="en-US" dirty="0" smtClean="0"/>
              <a:t>results in a compilation error (the compiler cannot produce instructions for you).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The left-hand side of an assignment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must be a variable.</a:t>
            </a:r>
            <a:r>
              <a:rPr lang="en-US" dirty="0" smtClean="0"/>
              <a:t>*</a:t>
            </a:r>
            <a:endParaRPr lang="en-US" dirty="0"/>
          </a:p>
          <a:p>
            <a:pPr algn="ctr"/>
            <a:r>
              <a:rPr lang="en-US" sz="2000" dirty="0" smtClean="0"/>
              <a:t>* For ECE120.  ECE220 teaches other ways </a:t>
            </a:r>
            <a:br>
              <a:rPr lang="en-US" sz="2000" dirty="0" smtClean="0"/>
            </a:br>
            <a:r>
              <a:rPr lang="en-US" sz="2000" dirty="0" smtClean="0"/>
              <a:t>to use the assignment operator.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7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Pitfall of the Assignment Operator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Programmers sometimes</a:t>
            </a:r>
          </a:p>
          <a:p>
            <a:pPr lvl="1"/>
            <a:r>
              <a:rPr lang="en-US" dirty="0" smtClean="0"/>
              <a:t>write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smtClean="0"/>
              <a:t>” (assignment)</a:t>
            </a:r>
          </a:p>
          <a:p>
            <a:pPr lvl="1"/>
            <a:r>
              <a:rPr lang="en-US" dirty="0" smtClean="0"/>
              <a:t>instead of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” (comparison for equality).</a:t>
            </a:r>
          </a:p>
          <a:p>
            <a:r>
              <a:rPr lang="en-US" dirty="0" smtClean="0"/>
              <a:t>For example, to compare variable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B050"/>
                </a:solidFill>
              </a:rPr>
              <a:t>42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one might want to write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== 42</a:t>
            </a:r>
            <a:r>
              <a:rPr lang="en-US" dirty="0" smtClean="0"/>
              <a:t>”</a:t>
            </a:r>
          </a:p>
          <a:p>
            <a:pPr lvl="1"/>
            <a:r>
              <a:rPr lang="en-US" dirty="0" smtClean="0"/>
              <a:t>but instead write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42</a:t>
            </a:r>
            <a:r>
              <a:rPr lang="en-US" dirty="0" smtClean="0"/>
              <a:t>” by accident.</a:t>
            </a:r>
          </a:p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compiler can </a:t>
            </a:r>
            <a:r>
              <a:rPr lang="en-US" b="1" dirty="0" smtClean="0">
                <a:solidFill>
                  <a:srgbClr val="0070C0"/>
                </a:solidFill>
              </a:rPr>
              <a:t>sometimes</a:t>
            </a:r>
            <a:r>
              <a:rPr lang="en-US" dirty="0" smtClean="0"/>
              <a:t> warn you </a:t>
            </a:r>
            <a:br>
              <a:rPr lang="en-US" dirty="0" smtClean="0"/>
            </a:br>
            <a:r>
              <a:rPr lang="en-US" dirty="0" smtClean="0"/>
              <a:t>(in which case, fix the mistake!).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81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Good Programming Habits Reduce Bugs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avoid these mistakes, get in the habit of writing comparisons with the variable on the right.</a:t>
            </a:r>
          </a:p>
          <a:p>
            <a:r>
              <a:rPr lang="en-US" dirty="0" smtClean="0"/>
              <a:t>For example, instead of “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== 42</a:t>
            </a:r>
            <a:r>
              <a:rPr lang="en-US" dirty="0" smtClean="0"/>
              <a:t>”, write</a:t>
            </a:r>
          </a:p>
          <a:p>
            <a:pPr algn="ctr"/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 == A</a:t>
            </a:r>
          </a:p>
          <a:p>
            <a:r>
              <a:rPr lang="en-US" dirty="0" smtClean="0"/>
              <a:t>If you make a mistake and write “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 = A</a:t>
            </a:r>
            <a:r>
              <a:rPr lang="en-US" dirty="0" smtClean="0"/>
              <a:t>”,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compiler will always tell you</a:t>
            </a:r>
            <a:r>
              <a:rPr lang="en-US" dirty="0" smtClean="0"/>
              <a:t>,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nd you can fix the mistake.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63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Will Not Teach You How to Program (Yet)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be clear:</a:t>
            </a:r>
          </a:p>
          <a:p>
            <a:pPr marL="749808" lvl="4" indent="0">
              <a:buNone/>
            </a:pPr>
            <a:r>
              <a:rPr lang="en-US" dirty="0" smtClean="0"/>
              <a:t>Programming means translating a human task into an algorithm expressed in a computer language (or an ISA).</a:t>
            </a:r>
          </a:p>
          <a:p>
            <a:endParaRPr lang="en-US" dirty="0"/>
          </a:p>
          <a:p>
            <a:r>
              <a:rPr lang="en-US" dirty="0" smtClean="0"/>
              <a:t>We are </a:t>
            </a:r>
            <a:r>
              <a:rPr lang="en-US" b="1" dirty="0" smtClean="0">
                <a:solidFill>
                  <a:srgbClr val="0070C0"/>
                </a:solidFill>
              </a:rPr>
              <a:t>NOT teaching you how to program</a:t>
            </a:r>
            <a:r>
              <a:rPr lang="en-US" dirty="0" smtClean="0"/>
              <a:t> yet.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0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Logical Operators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Logical operators 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include</a:t>
            </a:r>
          </a:p>
          <a:p>
            <a:pPr lvl="1"/>
            <a:r>
              <a:rPr lang="en-US" dirty="0" smtClean="0"/>
              <a:t>AND: 		</a:t>
            </a:r>
            <a:r>
              <a:rPr lang="en-US" b="1" dirty="0" smtClean="0">
                <a:solidFill>
                  <a:srgbClr val="0070C0"/>
                </a:solidFill>
              </a:rPr>
              <a:t>&amp;&amp;</a:t>
            </a:r>
          </a:p>
          <a:p>
            <a:pPr lvl="1"/>
            <a:r>
              <a:rPr lang="en-US" dirty="0" smtClean="0"/>
              <a:t>OR: 		</a:t>
            </a:r>
            <a:r>
              <a:rPr lang="en-US" b="1" dirty="0" smtClean="0">
                <a:solidFill>
                  <a:srgbClr val="0070C0"/>
                </a:solidFill>
              </a:rPr>
              <a:t>||</a:t>
            </a:r>
          </a:p>
          <a:p>
            <a:pPr lvl="1"/>
            <a:r>
              <a:rPr lang="en-US" dirty="0" smtClean="0"/>
              <a:t>NOT: 		</a:t>
            </a:r>
            <a:r>
              <a:rPr lang="en-US" b="1" dirty="0" smtClean="0">
                <a:solidFill>
                  <a:srgbClr val="0070C0"/>
                </a:solidFill>
              </a:rPr>
              <a:t>!</a:t>
            </a:r>
          </a:p>
          <a:p>
            <a:r>
              <a:rPr lang="en-US" dirty="0" smtClean="0"/>
              <a:t>Logical operators operate on truth values (again, </a:t>
            </a:r>
            <a:r>
              <a:rPr lang="en-US" b="1" dirty="0" smtClean="0">
                <a:solidFill>
                  <a:srgbClr val="0070C0"/>
                </a:solidFill>
              </a:rPr>
              <a:t>0 is false</a:t>
            </a:r>
            <a:r>
              <a:rPr lang="en-US" dirty="0" smtClean="0"/>
              <a:t>, and </a:t>
            </a:r>
            <a:r>
              <a:rPr lang="en-US" b="1" dirty="0" smtClean="0">
                <a:solidFill>
                  <a:srgbClr val="0070C0"/>
                </a:solidFill>
              </a:rPr>
              <a:t>non-zero is true</a:t>
            </a:r>
            <a:r>
              <a:rPr lang="en-US" dirty="0" smtClean="0"/>
              <a:t>).</a:t>
            </a:r>
          </a:p>
          <a:p>
            <a:r>
              <a:rPr lang="en-US" dirty="0" smtClean="0"/>
              <a:t>Logical operators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evaluate to 0 (false)</a:t>
            </a:r>
            <a:r>
              <a:rPr lang="en-US" dirty="0" smtClean="0"/>
              <a:t>, or 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evaluate to 1 (true)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2016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4" y="261616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* * * * * * * * * * * * * </a:t>
            </a:r>
            <a:r>
              <a:rPr lang="en-US" sz="3200" dirty="0" smtClean="0"/>
              <a:t>* * </a:t>
            </a:r>
            <a:r>
              <a:rPr lang="en-US" sz="3200" dirty="0"/>
              <a:t>* * * * * * * * * * * * * </a:t>
            </a:r>
            <a:r>
              <a:rPr lang="en-US" sz="3200" dirty="0" smtClean="0"/>
              <a:t>*</a:t>
            </a:r>
            <a:r>
              <a:rPr lang="en-US" sz="3200" dirty="0"/>
              <a:t> </a:t>
            </a:r>
            <a:r>
              <a:rPr lang="en-US" sz="3200" dirty="0" smtClean="0"/>
              <a:t>* * * * 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8647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Logical Operators Depend only on True/False in Operands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Declare: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120;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= 42;</a:t>
            </a:r>
          </a:p>
          <a:p>
            <a:r>
              <a:rPr lang="en-US" dirty="0" smtClean="0"/>
              <a:t>Then…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 &gt; A || 100 &lt; A)	</a:t>
            </a:r>
            <a:r>
              <a:rPr lang="en-US" dirty="0" smtClean="0"/>
              <a:t>evaluates to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(120 == A &amp;&amp; 3 == B)	</a:t>
            </a:r>
            <a:r>
              <a:rPr lang="en-US" dirty="0" smtClean="0"/>
              <a:t>evaluates 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!(A == B)	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evaluates </a:t>
            </a:r>
            <a:r>
              <a:rPr lang="en-US" dirty="0" smtClean="0"/>
              <a:t>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!(0 &lt; A &amp;&amp; 0 &lt; B)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evaluates </a:t>
            </a:r>
            <a:r>
              <a:rPr lang="en-US" dirty="0" smtClean="0"/>
              <a:t>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 + 78 == A)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evaluates </a:t>
            </a:r>
            <a:r>
              <a:rPr lang="en-US" dirty="0" smtClean="0"/>
              <a:t>to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dirty="0" smtClean="0"/>
              <a:t>(So no bitwise calculations, just true/false.)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192962" y="2612571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92962" y="3125743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92962" y="3652554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200207" y="4177316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92961" y="4682489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2514" y="261616"/>
            <a:ext cx="11349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* * * * * * * * * * * * * * </a:t>
            </a:r>
            <a:r>
              <a:rPr lang="en-US" sz="3200" dirty="0" smtClean="0"/>
              <a:t>* * </a:t>
            </a:r>
            <a:r>
              <a:rPr lang="en-US" sz="3200" dirty="0"/>
              <a:t>* * * * * * * * * * * * * </a:t>
            </a:r>
            <a:r>
              <a:rPr lang="en-US" sz="3200" dirty="0" smtClean="0"/>
              <a:t>*</a:t>
            </a:r>
            <a:r>
              <a:rPr lang="en-US" sz="3200" dirty="0"/>
              <a:t> </a:t>
            </a:r>
            <a:r>
              <a:rPr lang="en-US" sz="3200" dirty="0" smtClean="0"/>
              <a:t>* * * * *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794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Operator Precedence in C is Sometimes Obvious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task for you: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Evaluate the C expression: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+ 2 * 3</a:t>
            </a:r>
          </a:p>
          <a:p>
            <a:r>
              <a:rPr lang="en-US" dirty="0" smtClean="0"/>
              <a:t>Did you get 7?</a:t>
            </a:r>
          </a:p>
          <a:p>
            <a:r>
              <a:rPr lang="en-US" dirty="0" smtClean="0"/>
              <a:t>Why not 9?  (1 + 2) * 3</a:t>
            </a:r>
          </a:p>
          <a:p>
            <a:r>
              <a:rPr lang="en-US" dirty="0" smtClean="0"/>
              <a:t>Multiplication comes before addition</a:t>
            </a:r>
          </a:p>
          <a:p>
            <a:pPr lvl="1"/>
            <a:r>
              <a:rPr lang="en-US" dirty="0" smtClean="0"/>
              <a:t>in elementary school</a:t>
            </a:r>
          </a:p>
          <a:p>
            <a:pPr lvl="1"/>
            <a:r>
              <a:rPr lang="en-US" dirty="0" smtClean="0"/>
              <a:t>and 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!</a:t>
            </a:r>
          </a:p>
          <a:p>
            <a:r>
              <a:rPr lang="en-US" dirty="0" smtClean="0"/>
              <a:t>The order of operations is called operator </a:t>
            </a:r>
            <a:r>
              <a:rPr lang="en-US" b="1" dirty="0" smtClean="0">
                <a:solidFill>
                  <a:srgbClr val="0070C0"/>
                </a:solidFill>
              </a:rPr>
              <a:t>precedence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Never Look Up Precedence Rules!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Another task for you: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Evaluate the C expression: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 / 2 / 3</a:t>
            </a:r>
          </a:p>
          <a:p>
            <a:r>
              <a:rPr lang="en-US" dirty="0" smtClean="0"/>
              <a:t>Did you get 1.67?</a:t>
            </a:r>
          </a:p>
          <a:p>
            <a:r>
              <a:rPr lang="en-US" dirty="0" smtClean="0"/>
              <a:t>Is it a friend’s birthday?</a:t>
            </a:r>
          </a:p>
          <a:p>
            <a:r>
              <a:rPr lang="en-US" dirty="0" smtClean="0"/>
              <a:t>Perhaps it causes a divide-by-0 error?</a:t>
            </a:r>
          </a:p>
          <a:p>
            <a:r>
              <a:rPr lang="en-US" dirty="0" smtClean="0"/>
              <a:t>Or maybe it’s … 1?     (10 / 2) / 3, as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If the order is not obvious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Do NOT look it up.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Add parentheses</a:t>
            </a:r>
            <a:r>
              <a:rPr lang="en-US" dirty="0" smtClean="0"/>
              <a:t>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What ARE We Teaching You Now?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skills:</a:t>
            </a:r>
          </a:p>
          <a:p>
            <a:pPr lvl="1"/>
            <a:r>
              <a:rPr lang="en-US" dirty="0" smtClean="0"/>
              <a:t>how to </a:t>
            </a:r>
            <a:r>
              <a:rPr lang="en-US" b="1" dirty="0" smtClean="0">
                <a:solidFill>
                  <a:srgbClr val="0070C0"/>
                </a:solidFill>
              </a:rPr>
              <a:t>express certain types of tasks formally</a:t>
            </a:r>
            <a:r>
              <a:rPr lang="en-US" dirty="0" smtClean="0"/>
              <a:t> enough for a computer to understand them,</a:t>
            </a:r>
          </a:p>
          <a:p>
            <a:pPr lvl="1"/>
            <a:r>
              <a:rPr lang="en-US" dirty="0" smtClean="0"/>
              <a:t>how to </a:t>
            </a:r>
            <a:r>
              <a:rPr lang="en-US" b="1" dirty="0" smtClean="0">
                <a:solidFill>
                  <a:srgbClr val="0070C0"/>
                </a:solidFill>
              </a:rPr>
              <a:t>read and interpret (simple) formal expressions</a:t>
            </a:r>
            <a:r>
              <a:rPr lang="en-US" dirty="0" smtClean="0"/>
              <a:t> of computation in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, and</a:t>
            </a:r>
          </a:p>
          <a:p>
            <a:pPr lvl="1"/>
            <a:r>
              <a:rPr lang="en-US" dirty="0" smtClean="0"/>
              <a:t>how to </a:t>
            </a:r>
            <a:r>
              <a:rPr lang="en-US" b="1" dirty="0" smtClean="0">
                <a:solidFill>
                  <a:srgbClr val="0070C0"/>
                </a:solidFill>
              </a:rPr>
              <a:t>use a compiler </a:t>
            </a:r>
            <a:r>
              <a:rPr lang="en-US" dirty="0" smtClean="0"/>
              <a:t>to translate a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 smtClean="0"/>
              <a:t> program into instructions.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1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(Programs) Help with Digital Design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Remember: the world is digital.</a:t>
            </a:r>
          </a:p>
          <a:p>
            <a:r>
              <a:rPr lang="en-US" dirty="0" smtClean="0"/>
              <a:t>So we will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connect these skills </a:t>
            </a:r>
            <a:r>
              <a:rPr lang="en-US" dirty="0" smtClean="0"/>
              <a:t>(expressing tasks and reading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programs) </a:t>
            </a:r>
            <a:r>
              <a:rPr lang="en-US" b="1" dirty="0" smtClean="0">
                <a:solidFill>
                  <a:srgbClr val="0070C0"/>
                </a:solidFill>
              </a:rPr>
              <a:t>to the material </a:t>
            </a:r>
            <a:r>
              <a:rPr lang="en-US" dirty="0" smtClean="0"/>
              <a:t>(how to build a computer)</a:t>
            </a:r>
          </a:p>
          <a:p>
            <a:pPr lvl="1"/>
            <a:r>
              <a:rPr lang="en-US" dirty="0" smtClean="0"/>
              <a:t>to </a:t>
            </a:r>
            <a:r>
              <a:rPr lang="en-US" b="1" dirty="0" smtClean="0">
                <a:solidFill>
                  <a:srgbClr val="0070C0"/>
                </a:solidFill>
              </a:rPr>
              <a:t>help you learn the skills</a:t>
            </a:r>
          </a:p>
          <a:p>
            <a:pPr lvl="1"/>
            <a:r>
              <a:rPr lang="en-US" dirty="0" smtClean="0"/>
              <a:t>and to realize that </a:t>
            </a:r>
            <a:r>
              <a:rPr lang="en-US" b="1" dirty="0" smtClean="0">
                <a:solidFill>
                  <a:srgbClr val="0070C0"/>
                </a:solidFill>
              </a:rPr>
              <a:t>computers can help </a:t>
            </a:r>
            <a:r>
              <a:rPr lang="en-US" dirty="0" smtClean="0"/>
              <a:t>with much of what you are learning.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21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Programming?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</a:t>
            </a:r>
            <a:r>
              <a:rPr lang="en-US" dirty="0"/>
              <a:t>far, </a:t>
            </a:r>
            <a:r>
              <a:rPr lang="en-US" b="1" dirty="0">
                <a:solidFill>
                  <a:srgbClr val="0070C0"/>
                </a:solidFill>
              </a:rPr>
              <a:t>computers don’t know how to program</a:t>
            </a:r>
            <a:r>
              <a:rPr lang="en-US" dirty="0"/>
              <a:t>.  </a:t>
            </a:r>
            <a:endParaRPr lang="en-US" dirty="0" smtClean="0"/>
          </a:p>
          <a:p>
            <a:r>
              <a:rPr lang="en-US" dirty="0" smtClean="0"/>
              <a:t>In our class,</a:t>
            </a:r>
          </a:p>
          <a:p>
            <a:pPr lvl="1"/>
            <a:r>
              <a:rPr lang="en-US" dirty="0"/>
              <a:t>y</a:t>
            </a:r>
            <a:r>
              <a:rPr lang="en-US" dirty="0" smtClean="0"/>
              <a:t>ou will </a:t>
            </a:r>
            <a:r>
              <a:rPr lang="en-US" dirty="0"/>
              <a:t>start learning that skill </a:t>
            </a:r>
            <a:r>
              <a:rPr lang="en-US" dirty="0" smtClean="0"/>
              <a:t>(art) </a:t>
            </a:r>
          </a:p>
          <a:p>
            <a:pPr lvl="1"/>
            <a:r>
              <a:rPr lang="en-US" dirty="0" smtClean="0"/>
              <a:t>in part </a:t>
            </a:r>
            <a:r>
              <a:rPr lang="en-US" dirty="0"/>
              <a:t>4 of the </a:t>
            </a:r>
            <a:r>
              <a:rPr lang="en-US" dirty="0" smtClean="0"/>
              <a:t>class </a:t>
            </a:r>
            <a:br>
              <a:rPr lang="en-US" dirty="0" smtClean="0"/>
            </a:br>
            <a:r>
              <a:rPr lang="en-US" dirty="0" smtClean="0"/>
              <a:t>(week 12 / early April in Spring, </a:t>
            </a:r>
            <a:br>
              <a:rPr lang="en-US" dirty="0" smtClean="0"/>
            </a:br>
            <a:r>
              <a:rPr lang="en-US" dirty="0" smtClean="0"/>
              <a:t>or early November in Fall).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82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Brief History of C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C programming language </a:t>
            </a:r>
            <a:r>
              <a:rPr lang="en-US" dirty="0" smtClean="0"/>
              <a:t>was</a:t>
            </a:r>
          </a:p>
          <a:p>
            <a:pPr lvl="1"/>
            <a:r>
              <a:rPr lang="en-US" dirty="0" smtClean="0"/>
              <a:t>developed by Dennis Ritchie in 1972</a:t>
            </a:r>
          </a:p>
          <a:p>
            <a:pPr lvl="1"/>
            <a:r>
              <a:rPr lang="en-US" dirty="0" smtClean="0"/>
              <a:t>to simplify the task of writing Unix.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has a transparent mapping to typical ISAs:</a:t>
            </a:r>
          </a:p>
          <a:p>
            <a:pPr lvl="1"/>
            <a:r>
              <a:rPr lang="en-US" dirty="0" smtClean="0"/>
              <a:t>easy to understand the mapping (ECE220)</a:t>
            </a:r>
          </a:p>
          <a:p>
            <a:pPr lvl="1"/>
            <a:r>
              <a:rPr lang="en-US" dirty="0" smtClean="0"/>
              <a:t>easy to teach a computer:</a:t>
            </a:r>
            <a:br>
              <a:rPr lang="en-US" dirty="0" smtClean="0"/>
            </a:b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 smtClean="0"/>
              <a:t> compiler (a program) converts a </a:t>
            </a:r>
            <a:br>
              <a:rPr lang="en-US" dirty="0" smtClean="0"/>
            </a:b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 smtClean="0"/>
              <a:t> program into instructions</a:t>
            </a:r>
          </a:p>
          <a:p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dirty="0" smtClean="0"/>
              <a:t> was first standardized in 1989 by ANSI.</a:t>
            </a:r>
          </a:p>
          <a:p>
            <a:pPr marL="201168" lvl="1" indent="0">
              <a:buNone/>
            </a:pP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71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1752</TotalTime>
  <Words>3717</Words>
  <Application>Microsoft Office PowerPoint</Application>
  <PresentationFormat>Widescreen</PresentationFormat>
  <Paragraphs>665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Century Schoolbook</vt:lpstr>
      <vt:lpstr>Courier</vt:lpstr>
      <vt:lpstr>Courier New</vt:lpstr>
      <vt:lpstr>Retrospect</vt:lpstr>
      <vt:lpstr>University of Illinois at Urbana-Champaign Dept. of Electrical and Computer Engineering  ECE 120: Introduction to Computing</vt:lpstr>
      <vt:lpstr>Few Programmers Write Instructions (Assembly Code)</vt:lpstr>
      <vt:lpstr>Most Programs Are Written in High-Level Languages</vt:lpstr>
      <vt:lpstr>Spend a Week Learning the C Programming Language</vt:lpstr>
      <vt:lpstr>We Will Not Teach You How to Program (Yet)</vt:lpstr>
      <vt:lpstr>So What ARE We Teaching You Now?</vt:lpstr>
      <vt:lpstr>Computers (Programs) Help with Digital Design</vt:lpstr>
      <vt:lpstr>What about Programming?</vt:lpstr>
      <vt:lpstr>A Brief History of C</vt:lpstr>
      <vt:lpstr>Starting a Program Executes its main Function </vt:lpstr>
      <vt:lpstr>The Function main Divides into Two Parts</vt:lpstr>
      <vt:lpstr>What Does the Program Do?  Execute Statements in Order</vt:lpstr>
      <vt:lpstr>Comments Help Human Readers (Including the Author!)</vt:lpstr>
      <vt:lpstr>So Far, We Have Four Pieces of C Syntax</vt:lpstr>
      <vt:lpstr>Pitfall: “Functions” in Programs are not Functions in Math</vt:lpstr>
      <vt:lpstr>A “Function” is a Block of Code that Returns a Value</vt:lpstr>
      <vt:lpstr>Pitfall #2: “Functions” are Not Algorithms</vt:lpstr>
      <vt:lpstr>Variable Declarations Allocate and Name Sets of Bits</vt:lpstr>
      <vt:lpstr>Pitfall #3: Variables in C are Not Variables in Algebra</vt:lpstr>
      <vt:lpstr>Variables in C are Sets of Bits (0s and 1s)</vt:lpstr>
      <vt:lpstr>Each Variable Has a Specific Data Type</vt:lpstr>
      <vt:lpstr>Primitive Data Types are Always Available</vt:lpstr>
      <vt:lpstr>Pitfall #4: Primitive Data Types Depend on the System</vt:lpstr>
      <vt:lpstr>Code Examples in Slides Use Only a Few Types</vt:lpstr>
      <vt:lpstr>Each Variable Also Has a Name (an Identifier)</vt:lpstr>
      <vt:lpstr>Examples of Variable Declarations</vt:lpstr>
      <vt:lpstr>Variables Always Contain Bits</vt:lpstr>
      <vt:lpstr>Statements Tell the Computer What to Do</vt:lpstr>
      <vt:lpstr>University of Illinois at Urbana-Champaign Dept. of Electrical and Computer Engineering  ECE 120: Introduction to Computing</vt:lpstr>
      <vt:lpstr>Expressions are Used to Perform Calculations</vt:lpstr>
      <vt:lpstr>Our Class Focuses on Four Types of Operator in C</vt:lpstr>
      <vt:lpstr>Five Arithmetic Operators on Numeric Types</vt:lpstr>
      <vt:lpstr>Arithmetic Mostly Does What You Expect</vt:lpstr>
      <vt:lpstr>A Few Pitfalls of C Arithmetic</vt:lpstr>
      <vt:lpstr>C Behavior Sometimes Depends on the Processor</vt:lpstr>
      <vt:lpstr>Six Bitwise Operators on Integer Types</vt:lpstr>
      <vt:lpstr>Bitwise Operators Treat Numbers as Bits</vt:lpstr>
      <vt:lpstr>Bitwise Operators Treat Numbers as Bits</vt:lpstr>
      <vt:lpstr>Left Shift by N Multiplies by 2N</vt:lpstr>
      <vt:lpstr>Right Shift by N Divides by 2N</vt:lpstr>
      <vt:lpstr>Right Shifts Depend on the Data Type</vt:lpstr>
      <vt:lpstr>Right Shift by N Divides by 2N</vt:lpstr>
      <vt:lpstr>Six Relational Operators</vt:lpstr>
      <vt:lpstr>Relational Operators Evaluate to 0 or 1</vt:lpstr>
      <vt:lpstr>Relational Operators Also Depend on Data Type</vt:lpstr>
      <vt:lpstr>The Assignment Operator Can Change a Variable’s Value</vt:lpstr>
      <vt:lpstr>Only Assign Values to Variables</vt:lpstr>
      <vt:lpstr>Pitfall of the Assignment Operator</vt:lpstr>
      <vt:lpstr>Good Programming Habits Reduce Bugs</vt:lpstr>
      <vt:lpstr>Three Logical Operators</vt:lpstr>
      <vt:lpstr>Logical Operators Depend only on True/False in Operands</vt:lpstr>
      <vt:lpstr>Operator Precedence in C is Sometimes Obvious</vt:lpstr>
      <vt:lpstr>Never Look Up Precedence Rules!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Volodymyr Kindratenko</cp:lastModifiedBy>
  <cp:revision>176</cp:revision>
  <cp:lastPrinted>2016-09-02T10:39:01Z</cp:lastPrinted>
  <dcterms:created xsi:type="dcterms:W3CDTF">2015-04-21T10:43:03Z</dcterms:created>
  <dcterms:modified xsi:type="dcterms:W3CDTF">2018-09-09T20:01:20Z</dcterms:modified>
</cp:coreProperties>
</file>