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2" r:id="rId3"/>
    <p:sldId id="333" r:id="rId4"/>
    <p:sldId id="353" r:id="rId5"/>
    <p:sldId id="354" r:id="rId6"/>
    <p:sldId id="331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6" r:id="rId17"/>
    <p:sldId id="361" r:id="rId18"/>
    <p:sldId id="368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FFFF00"/>
    <a:srgbClr val="FF3300"/>
    <a:srgbClr val="CCCCFF"/>
    <a:srgbClr val="D09E00"/>
    <a:srgbClr val="777777"/>
    <a:srgbClr val="B2B2B2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14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210DBD10-FEBA-43F2-BDE3-9E4581B0C4F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CBE0B8A-D248-4A6A-A340-007474A2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explain the values</a:t>
            </a:r>
            <a:r>
              <a:rPr lang="en-US" baseline="0" dirty="0" smtClean="0"/>
              <a:t> taken by “</a:t>
            </a:r>
            <a:r>
              <a:rPr lang="en-US" baseline="0" dirty="0" err="1" smtClean="0"/>
              <a:t>i</a:t>
            </a:r>
            <a:r>
              <a:rPr lang="en-US" baseline="0" dirty="0" smtClean="0"/>
              <a:t>“ in the loop body, then examine the if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4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Forward pointer: we will use this example to illustrate program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the students know that &lt;</a:t>
            </a:r>
            <a:r>
              <a:rPr lang="en-US" dirty="0" err="1" smtClean="0"/>
              <a:t>init</a:t>
            </a:r>
            <a:r>
              <a:rPr lang="en-US" dirty="0" smtClean="0"/>
              <a:t>&gt;, &lt;test&gt;, and &lt;update&gt; are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the students know that &lt;</a:t>
            </a:r>
            <a:r>
              <a:rPr lang="en-US" dirty="0" err="1" smtClean="0"/>
              <a:t>init</a:t>
            </a:r>
            <a:r>
              <a:rPr lang="en-US" dirty="0" smtClean="0"/>
              <a:t>&gt;, &lt;test&gt;, and &lt;update&gt; are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1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the students know that &lt;</a:t>
            </a:r>
            <a:r>
              <a:rPr lang="en-US" dirty="0" err="1" smtClean="0"/>
              <a:t>init</a:t>
            </a:r>
            <a:r>
              <a:rPr lang="en-US" dirty="0" smtClean="0"/>
              <a:t>&gt;, &lt;test&gt;, and &lt;update&gt; are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who want to know more about #include</a:t>
            </a:r>
            <a:r>
              <a:rPr lang="en-US" baseline="0" dirty="0" smtClean="0"/>
              <a:t> should read the extra section about the preprocessor (currently 1.5.9).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have not seen</a:t>
            </a:r>
            <a:r>
              <a:rPr lang="en-US" baseline="0" dirty="0" smtClean="0"/>
              <a:t> the concept of memory, but they know that bits have to be somewhere on the chip as voltages.  For now, they just need to realize that the compiler has a way to name the location of the bits that represent the variable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two possible outcomes</a:t>
            </a:r>
            <a:r>
              <a:rPr lang="en-US" baseline="0" dirty="0" smtClean="0"/>
              <a:t> and the use of the expression to make the choice.  Be sure that the students remember: 0 is false, non-zero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around the flow of the loop, but don’t spend too much time on it without explaining</a:t>
            </a:r>
            <a:r>
              <a:rPr lang="en-US" baseline="0" dirty="0" smtClean="0"/>
              <a:t> the roles of the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and update in a concrete way, such as with the later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the students know that &lt;</a:t>
            </a:r>
            <a:r>
              <a:rPr lang="en-US" dirty="0" err="1" smtClean="0"/>
              <a:t>init</a:t>
            </a:r>
            <a:r>
              <a:rPr lang="en-US" dirty="0" smtClean="0"/>
              <a:t>&gt;, &lt;test&gt;, and &lt;update&gt; are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Basic I/O in 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50897" y="2281761"/>
            <a:ext cx="1165704" cy="1265191"/>
            <a:chOff x="3779232" y="1855281"/>
            <a:chExt cx="1165704" cy="1265191"/>
          </a:xfrm>
        </p:grpSpPr>
        <p:cxnSp>
          <p:nvCxnSpPr>
            <p:cNvPr id="14" name="Straight Connector 13"/>
            <p:cNvCxnSpPr>
              <a:stCxn id="16" idx="0"/>
            </p:cNvCxnSpPr>
            <p:nvPr/>
          </p:nvCxnSpPr>
          <p:spPr>
            <a:xfrm flipV="1">
              <a:off x="4242974" y="2316946"/>
              <a:ext cx="178530" cy="41858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79232" y="1855281"/>
              <a:ext cx="1165704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 </a:t>
              </a:r>
              <a:r>
                <a:rPr lang="en-US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89424" y="2735530"/>
              <a:ext cx="507099" cy="38494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2483" y="2588010"/>
            <a:ext cx="2546915" cy="953583"/>
            <a:chOff x="2899292" y="2025302"/>
            <a:chExt cx="2546915" cy="953583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4290646" y="2381459"/>
              <a:ext cx="622997" cy="23111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99292" y="2025302"/>
              <a:ext cx="1547218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1902" y="2593943"/>
              <a:ext cx="894305" cy="38494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Pitfall: Passing the Wrong Type of Expression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 sure that your expressions (and ordering) match the format.</a:t>
            </a:r>
          </a:p>
          <a:p>
            <a:r>
              <a:rPr lang="en-US" dirty="0" smtClean="0"/>
              <a:t>Example:</a:t>
            </a:r>
          </a:p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 %f", 10.0, 17);</a:t>
            </a:r>
          </a:p>
          <a:p>
            <a:r>
              <a:rPr lang="en-US" dirty="0" smtClean="0"/>
              <a:t>may print (output is system dependent)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0 0.000000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</a:t>
            </a:r>
            <a:r>
              <a:rPr lang="en-US" b="1" dirty="0" smtClean="0">
                <a:solidFill>
                  <a:srgbClr val="0070C0"/>
                </a:solidFill>
              </a:rPr>
              <a:t>may be able to warn you </a:t>
            </a:r>
            <a:r>
              <a:rPr lang="en-US" dirty="0" smtClean="0"/>
              <a:t>about this kind of error.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Pitfall: Too Few/Many Expressions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pass more expressions than format specifiers, </a:t>
            </a:r>
            <a:r>
              <a:rPr lang="en-US" b="1" dirty="0" smtClean="0">
                <a:solidFill>
                  <a:srgbClr val="0070C0"/>
                </a:solidFill>
              </a:rPr>
              <a:t>the last expressions are ignored.</a:t>
            </a:r>
          </a:p>
          <a:p>
            <a:r>
              <a:rPr lang="en-US" dirty="0" smtClean="0"/>
              <a:t>If you pass fewer expressions than format specifiers,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rgbClr val="0070C0"/>
                </a:solidFill>
              </a:rPr>
              <a:t> prints … bits</a:t>
            </a:r>
            <a:r>
              <a:rPr lang="en-US" dirty="0" smtClean="0"/>
              <a:t>!  </a:t>
            </a:r>
            <a:br>
              <a:rPr lang="en-US" dirty="0" smtClean="0"/>
            </a:br>
            <a:r>
              <a:rPr lang="en-US" dirty="0" smtClean="0"/>
              <a:t>(In other words, behavior is unspecified.)</a:t>
            </a:r>
          </a:p>
          <a:p>
            <a:r>
              <a:rPr lang="en-US" dirty="0" smtClean="0"/>
              <a:t>Again, 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</a:t>
            </a:r>
            <a:r>
              <a:rPr lang="en-US" b="1" dirty="0" smtClean="0">
                <a:solidFill>
                  <a:srgbClr val="0070C0"/>
                </a:solidFill>
              </a:rPr>
              <a:t>may be able to warn you </a:t>
            </a:r>
            <a:r>
              <a:rPr lang="en-US" dirty="0" smtClean="0"/>
              <a:t>about this kind of error.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12645" y="3848519"/>
            <a:ext cx="4258538" cy="959166"/>
            <a:chOff x="3569551" y="2019719"/>
            <a:chExt cx="4258538" cy="95916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4913643" y="2361363"/>
              <a:ext cx="80388" cy="25120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69551" y="2019719"/>
              <a:ext cx="4258538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 address of variable 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1902" y="2593943"/>
              <a:ext cx="442129" cy="38494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Input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read values from the keyboard, use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“f” again means “formatted.” 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also takes </a:t>
            </a:r>
          </a:p>
          <a:p>
            <a:pPr lvl="1"/>
            <a:r>
              <a:rPr lang="en-US" dirty="0" smtClean="0"/>
              <a:t>a format in quotation marks, and </a:t>
            </a:r>
          </a:p>
          <a:p>
            <a:pPr lvl="1"/>
            <a:r>
              <a:rPr lang="en-US" dirty="0" smtClean="0"/>
              <a:t>a comma-separated list of variable addresses</a:t>
            </a:r>
          </a:p>
          <a:p>
            <a:r>
              <a:rPr lang="en-US" dirty="0" smtClean="0"/>
              <a:t>Example: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("%d", &amp;A);</a:t>
            </a:r>
          </a:p>
          <a:p>
            <a:r>
              <a:rPr lang="en-US" dirty="0" smtClean="0"/>
              <a:t>reads a decimal integer, converts it to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2’s complement</a:t>
            </a:r>
            <a:r>
              <a:rPr lang="en-US" dirty="0" smtClean="0"/>
              <a:t>, and stores the bits in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</a:t>
            </a:r>
            <a:r>
              <a:rPr lang="en-US" dirty="0" smtClean="0"/>
              <a:t>Ignores White Space Typed by User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&amp;A, &amp;B);</a:t>
            </a:r>
          </a:p>
          <a:p>
            <a:r>
              <a:rPr lang="en-US" dirty="0" smtClean="0"/>
              <a:t>The user can separate the two numbers with spaces, tabs, and/or linefeeds, such as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42		/* A is 5, B is 42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/* two lines -&gt; same result */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42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ser must push &lt;Enter&gt; when done.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Characters in Format Must be Typed Exactly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format includes characters </a:t>
            </a:r>
          </a:p>
          <a:p>
            <a:pPr lvl="1"/>
            <a:r>
              <a:rPr lang="en-US" dirty="0" smtClean="0"/>
              <a:t>other than format specifiers and white space</a:t>
            </a:r>
          </a:p>
          <a:p>
            <a:pPr lvl="1"/>
            <a:r>
              <a:rPr lang="en-US" dirty="0" smtClean="0"/>
              <a:t>user must </a:t>
            </a:r>
            <a:r>
              <a:rPr lang="en-US" b="1" dirty="0" smtClean="0">
                <a:solidFill>
                  <a:srgbClr val="0070C0"/>
                </a:solidFill>
              </a:rPr>
              <a:t>type them exactly </a:t>
            </a:r>
            <a:r>
              <a:rPr lang="en-US" dirty="0" smtClean="0"/>
              <a:t>with no extra spaces. </a:t>
            </a:r>
            <a:r>
              <a:rPr lang="en-US" b="1" dirty="0" smtClean="0">
                <a:solidFill>
                  <a:srgbClr val="0070C0"/>
                </a:solidFill>
              </a:rPr>
              <a:t>Rarely useful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("%d&lt;&gt;%d", &amp;A, &amp;B);</a:t>
            </a:r>
          </a:p>
          <a:p>
            <a:r>
              <a:rPr lang="en-US" dirty="0" smtClean="0"/>
              <a:t>Type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5&lt;&gt;42</a:t>
            </a:r>
            <a:r>
              <a:rPr lang="en-US" dirty="0" smtClean="0"/>
              <a:t>”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A==5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B==42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type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&lt;&gt;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dirty="0"/>
              <a:t>”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cs typeface="Courier New" panose="02070309020205020404" pitchFamily="49" charset="0"/>
              </a:rPr>
              <a:t>, while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unchanged (no initializer, so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 contains bits).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Specifiers Similar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Content Placeholder 20"/>
          <p:cNvSpPr txBox="1">
            <a:spLocks/>
          </p:cNvSpPr>
          <p:nvPr/>
        </p:nvSpPr>
        <p:spPr>
          <a:xfrm>
            <a:off x="596350" y="1630017"/>
            <a:ext cx="7792278" cy="4239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59613"/>
              </p:ext>
            </p:extLst>
          </p:nvPr>
        </p:nvGraphicFramePr>
        <p:xfrm>
          <a:off x="597177" y="1632201"/>
          <a:ext cx="779145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Format Specifier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store one </a:t>
                      </a:r>
                      <a:r>
                        <a:rPr lang="en-US" sz="2800" b="1" baseline="0" dirty="0" smtClean="0">
                          <a:solidFill>
                            <a:srgbClr val="00B050"/>
                          </a:solidFill>
                        </a:rPr>
                        <a:t>ASCII</a:t>
                      </a:r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800" baseline="0" dirty="0" smtClean="0"/>
                        <a:t>character (as </a:t>
                      </a:r>
                      <a:r>
                        <a:rPr lang="en-US" sz="2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2800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convert decimal integer to </a:t>
                      </a:r>
                      <a:r>
                        <a:rPr lang="en-US" sz="2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convert decimal real number to 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%lf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convert decimal real number to 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Specifiers Similar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Content Placeholder 20"/>
          <p:cNvSpPr txBox="1">
            <a:spLocks/>
          </p:cNvSpPr>
          <p:nvPr/>
        </p:nvSpPr>
        <p:spPr>
          <a:xfrm>
            <a:off x="596350" y="1630017"/>
            <a:ext cx="7792278" cy="4239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082991"/>
              </p:ext>
            </p:extLst>
          </p:nvPr>
        </p:nvGraphicFramePr>
        <p:xfrm>
          <a:off x="597177" y="1632201"/>
          <a:ext cx="779145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Format Specifier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convert decimal integer to </a:t>
                      </a:r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sz="2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  <a:r>
                        <a:rPr lang="en-US" sz="2800" baseline="0" dirty="0" smtClean="0"/>
                        <a:t> or </a:t>
                      </a:r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convert hexadecimal integer to </a:t>
                      </a:r>
                      <a:endParaRPr 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sz="2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Pitfalls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than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has the same pitfalls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Be sure to </a:t>
            </a:r>
            <a:r>
              <a:rPr lang="en-US" b="1" dirty="0" smtClean="0">
                <a:solidFill>
                  <a:srgbClr val="0070C0"/>
                </a:solidFill>
              </a:rPr>
              <a:t>match format specifiers (and ordering) to variable types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 sure to </a:t>
            </a:r>
            <a:r>
              <a:rPr lang="en-US" b="1" dirty="0" smtClean="0">
                <a:solidFill>
                  <a:srgbClr val="0070C0"/>
                </a:solidFill>
              </a:rPr>
              <a:t>match number of specifiers to number of addresses </a:t>
            </a:r>
            <a:r>
              <a:rPr lang="en-US" dirty="0" smtClean="0"/>
              <a:t>given.</a:t>
            </a:r>
          </a:p>
          <a:p>
            <a:r>
              <a:rPr lang="en-US" dirty="0" smtClean="0"/>
              <a:t>And more!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Don’t forget to write “&amp;” before each variable.  </a:t>
            </a:r>
            <a:r>
              <a:rPr lang="en-US" dirty="0" smtClean="0"/>
              <a:t>(Behavior is again undefined, but can be quite difficult to find the bug.)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Returns the Number of Characters Printed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calls are expressions.</a:t>
            </a:r>
          </a:p>
          <a:p>
            <a:r>
              <a:rPr lang="en-US" dirty="0" smtClean="0"/>
              <a:t>Both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 calls evaluate to values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).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returns the number of characters printed </a:t>
            </a:r>
            <a:r>
              <a:rPr lang="en-US" dirty="0" smtClean="0"/>
              <a:t>to the display.</a:t>
            </a:r>
          </a:p>
          <a:p>
            <a:r>
              <a:rPr lang="en-US" dirty="0" smtClean="0"/>
              <a:t>Writing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</a:t>
            </a:r>
            <a:r>
              <a:rPr lang="en-US" dirty="0" smtClean="0"/>
              <a:t>followed by a semicolon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valuates the expression (calls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then discards the return value.</a:t>
            </a:r>
          </a:p>
          <a:p>
            <a:r>
              <a:rPr lang="en-US" b="1" dirty="0">
                <a:solidFill>
                  <a:srgbClr val="0070C0"/>
                </a:solidFill>
              </a:rPr>
              <a:t>The return value of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 is rarely used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</a:t>
            </a:r>
            <a:r>
              <a:rPr lang="en-US" dirty="0"/>
              <a:t>Returns the Number of </a:t>
            </a:r>
            <a:r>
              <a:rPr lang="en-US" dirty="0" smtClean="0"/>
              <a:t>Conversions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solidFill>
                  <a:srgbClr val="0070C0"/>
                </a:solidFill>
              </a:rPr>
              <a:t> returns the number of conversions performed successfully</a:t>
            </a:r>
            <a:r>
              <a:rPr lang="en-US" dirty="0" smtClean="0"/>
              <a:t>, or -1 for </a:t>
            </a:r>
            <a:r>
              <a:rPr lang="en-US" smtClean="0"/>
              <a:t>no conversions.</a:t>
            </a:r>
            <a:endParaRPr lang="en-US" dirty="0" smtClean="0"/>
          </a:p>
          <a:p>
            <a:r>
              <a:rPr lang="en-US" dirty="0" smtClean="0"/>
              <a:t>The return value is </a:t>
            </a:r>
            <a:r>
              <a:rPr lang="en-US" b="1" dirty="0" smtClean="0">
                <a:solidFill>
                  <a:srgbClr val="0070C0"/>
                </a:solidFill>
              </a:rPr>
              <a:t>important for checking user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(2 !=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&amp;A, &amp;B))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("Bad input!\n");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42; B = 10; /* defaults */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Allowing Input from the Keyboard, Output to the Monitor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control input and output (</a:t>
            </a:r>
            <a:r>
              <a:rPr lang="en-US" b="1" dirty="0" smtClean="0">
                <a:solidFill>
                  <a:srgbClr val="0070C0"/>
                </a:solidFill>
              </a:rPr>
              <a:t>I/O</a:t>
            </a:r>
            <a:r>
              <a:rPr lang="en-US" dirty="0" smtClean="0"/>
              <a:t>), we use two functions from the standard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library.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Put this line at the top of your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program: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This directive tells the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that your program </a:t>
            </a:r>
            <a:r>
              <a:rPr lang="en-US" b="1" dirty="0" smtClean="0">
                <a:solidFill>
                  <a:srgbClr val="0070C0"/>
                </a:solidFill>
              </a:rPr>
              <a:t>uses the standard 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I/O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Statements in 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 Statements Tell the Computer What to Do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a statement tells the computer to do something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0070C0"/>
                </a:solidFill>
              </a:rPr>
              <a:t>three types of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statements can consist of other statements,</a:t>
            </a:r>
          </a:p>
          <a:p>
            <a:pPr marL="0" indent="0">
              <a:buNone/>
            </a:pPr>
            <a:r>
              <a:rPr lang="en-US" dirty="0" smtClean="0"/>
              <a:t>	which can consist of other statements,</a:t>
            </a:r>
          </a:p>
          <a:p>
            <a:pPr marL="0" indent="0">
              <a:buNone/>
            </a:pPr>
            <a:r>
              <a:rPr lang="en-US" dirty="0" smtClean="0"/>
              <a:t>		and so forth.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Statements are Quite Simple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are two of the three types…</a:t>
            </a:r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a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statement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statement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often an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expression and a semicolon.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simple statements */</a:t>
            </a:r>
          </a:p>
          <a:p>
            <a:pPr>
              <a:spcBef>
                <a:spcPts val="200"/>
              </a:spcBef>
            </a:pP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("Hello, ECE120!\n");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These two types </a:t>
            </a:r>
            <a:r>
              <a:rPr lang="en-US" b="1" dirty="0" smtClean="0">
                <a:solidFill>
                  <a:srgbClr val="0070C0"/>
                </a:solidFill>
              </a:rPr>
              <a:t>end with a semicolon</a:t>
            </a:r>
            <a:r>
              <a:rPr lang="en-US" dirty="0" smtClean="0"/>
              <a:t> (;).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Statements Consist of Other Statements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Third type: a </a:t>
            </a:r>
            <a:r>
              <a:rPr lang="en-US" b="1" dirty="0" smtClean="0">
                <a:solidFill>
                  <a:srgbClr val="0070C0"/>
                </a:solidFill>
              </a:rPr>
              <a:t>compound statement </a:t>
            </a:r>
            <a:r>
              <a:rPr lang="en-US" dirty="0" smtClean="0"/>
              <a:t>consists of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sequence of statements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between braces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a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 statement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radius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2 * 3.1416 * radius;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("C = %f\n", C);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A compound statement may also contain variable declarations for use inside the statement.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 is a Sequence of Statements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200"/>
              </a:spcBef>
            </a:pP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 smtClean="0"/>
              <a:t>The </a:t>
            </a:r>
            <a:r>
              <a:rPr lang="en-US" dirty="0"/>
              <a:t>function body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compound statement.</a:t>
            </a:r>
          </a:p>
          <a:p>
            <a:r>
              <a:rPr lang="en-US" dirty="0" smtClean="0"/>
              <a:t>The function body of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thus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includes a sequence of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program is started, </a:t>
            </a:r>
            <a:r>
              <a:rPr lang="en-US" b="1" dirty="0" smtClean="0">
                <a:solidFill>
                  <a:srgbClr val="0070C0"/>
                </a:solidFill>
              </a:rPr>
              <a:t>these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statements execute in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sequential order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25003" y="1528687"/>
            <a:ext cx="1763624" cy="4620768"/>
            <a:chOff x="9133952" y="1524000"/>
            <a:chExt cx="1763624" cy="4620768"/>
          </a:xfrm>
        </p:grpSpPr>
        <p:sp>
          <p:nvSpPr>
            <p:cNvPr id="3" name="TextBox 2"/>
            <p:cNvSpPr txBox="1"/>
            <p:nvPr/>
          </p:nvSpPr>
          <p:spPr>
            <a:xfrm>
              <a:off x="9133952" y="1885074"/>
              <a:ext cx="1763624" cy="95410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statement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33952" y="3360631"/>
              <a:ext cx="1763624" cy="95410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statement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33952" y="4816020"/>
              <a:ext cx="1763624" cy="95410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statement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015764" y="1524000"/>
              <a:ext cx="0" cy="36107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0027992" y="2839181"/>
              <a:ext cx="0" cy="5214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015764" y="5770127"/>
              <a:ext cx="0" cy="37464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015764" y="4294570"/>
              <a:ext cx="0" cy="5214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0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Statements Can Also Introduce Conditions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statements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can also introduce </a:t>
            </a:r>
            <a:r>
              <a:rPr lang="en-US" b="1" dirty="0" smtClean="0">
                <a:solidFill>
                  <a:srgbClr val="0070C0"/>
                </a:solidFill>
              </a:rPr>
              <a:t>conditional</a:t>
            </a:r>
            <a:r>
              <a:rPr lang="en-US" dirty="0" smtClean="0"/>
              <a:t> execution.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expression</a:t>
            </a:r>
            <a:r>
              <a:rPr lang="en-US" dirty="0"/>
              <a:t>,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</a:t>
            </a:r>
            <a:br>
              <a:rPr lang="en-US" dirty="0" smtClean="0"/>
            </a:br>
            <a:r>
              <a:rPr lang="en-US" dirty="0" smtClean="0"/>
              <a:t>executes </a:t>
            </a:r>
            <a:r>
              <a:rPr lang="en-US" dirty="0"/>
              <a:t>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two</a:t>
            </a:r>
            <a:br>
              <a:rPr lang="en-US" dirty="0" smtClean="0"/>
            </a:br>
            <a:r>
              <a:rPr lang="en-US" dirty="0" smtClean="0"/>
              <a:t>statements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416553" y="2332774"/>
            <a:ext cx="4972074" cy="3831665"/>
            <a:chOff x="3416553" y="2332774"/>
            <a:chExt cx="4972074" cy="383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3416553" y="2332774"/>
              <a:ext cx="4972074" cy="3831665"/>
              <a:chOff x="6940013" y="1503023"/>
              <a:chExt cx="4972074" cy="383166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40013" y="3516623"/>
                <a:ext cx="4972074" cy="954108"/>
                <a:chOff x="6940013" y="3516623"/>
                <a:chExt cx="4972074" cy="954108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40013" y="3516624"/>
                  <a:ext cx="1763624" cy="95410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then</a:t>
                  </a:r>
                </a:p>
                <a:p>
                  <a:pPr algn="ctr"/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statement</a:t>
                  </a:r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148463" y="3516623"/>
                  <a:ext cx="1763624" cy="95410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else</a:t>
                  </a:r>
                </a:p>
                <a:p>
                  <a:pPr algn="ctr"/>
                  <a:r>
                    <a: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statement</a:t>
                  </a:r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9426050" y="1503023"/>
                <a:ext cx="0" cy="36107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609478" y="2697480"/>
                <a:ext cx="0" cy="81914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9426050" y="4960047"/>
                <a:ext cx="0" cy="37464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809007" y="4470730"/>
                <a:ext cx="0" cy="5214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7609478" y="2727853"/>
                <a:ext cx="399058" cy="314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1212483" y="2697480"/>
                <a:ext cx="0" cy="81914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10843563" y="2724709"/>
                <a:ext cx="399058" cy="314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lowchart: Decision 5"/>
              <p:cNvSpPr/>
              <p:nvPr/>
            </p:nvSpPr>
            <p:spPr>
              <a:xfrm>
                <a:off x="7758782" y="1860673"/>
                <a:ext cx="3334536" cy="1746939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valuate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expression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212483" y="4470730"/>
                <a:ext cx="0" cy="5214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788927" y="4960047"/>
                <a:ext cx="342355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591249" y="2598559"/>
              <a:ext cx="9717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≠ 0 </a:t>
              </a:r>
            </a:p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(true)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4464" y="2531486"/>
              <a:ext cx="10919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0 </a:t>
              </a:r>
            </a:p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(false)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4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C’s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 Enables Conditional Execution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execution uses the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0070C0"/>
                </a:solidFill>
              </a:rPr>
              <a:t> statement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&lt;expression&gt; != 0: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execute "then" block 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&lt;expression&gt; == 0: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execute "else" block 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dirty="0" smtClean="0"/>
              <a:t>can be replaced with any expression, and </a:t>
            </a:r>
            <a:r>
              <a:rPr lang="en-US" b="1" dirty="0" smtClean="0">
                <a:solidFill>
                  <a:srgbClr val="0070C0"/>
                </a:solidFill>
              </a:rPr>
              <a:t>“else { … }” can be omitted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Calculate inverse of number. */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(0 != number)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inverse = 1 / number;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("Error!\n");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Or,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Limit size to 42. */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(42 &lt; size)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("Size set to 42.\n");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42;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Statements Can Also Be Iterations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simple statements</a:t>
            </a:r>
            <a:br>
              <a:rPr lang="en-US" dirty="0" smtClean="0"/>
            </a:br>
            <a:r>
              <a:rPr lang="en-US" dirty="0" smtClean="0"/>
              <a:t>can describe </a:t>
            </a:r>
            <a:r>
              <a:rPr lang="en-US" b="1" dirty="0" smtClean="0">
                <a:solidFill>
                  <a:srgbClr val="0070C0"/>
                </a:solidFill>
              </a:rPr>
              <a:t>iterative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execution.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type of</a:t>
            </a:r>
            <a:br>
              <a:rPr lang="en-US" dirty="0" smtClean="0"/>
            </a:br>
            <a:r>
              <a:rPr lang="en-US" dirty="0" smtClean="0"/>
              <a:t>execution repeats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statement until</a:t>
            </a:r>
            <a:br>
              <a:rPr lang="en-US" dirty="0" smtClean="0"/>
            </a:br>
            <a:r>
              <a:rPr lang="en-US" dirty="0" smtClean="0"/>
              <a:t>a test evaluates to</a:t>
            </a:r>
            <a:br>
              <a:rPr lang="en-US" dirty="0" smtClean="0"/>
            </a:br>
            <a:r>
              <a:rPr lang="en-US" dirty="0" smtClean="0"/>
              <a:t>false (0).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456247" y="1904755"/>
            <a:ext cx="4932380" cy="4107305"/>
            <a:chOff x="6971626" y="1241564"/>
            <a:chExt cx="4932380" cy="4107305"/>
          </a:xfrm>
        </p:grpSpPr>
        <p:sp>
          <p:nvSpPr>
            <p:cNvPr id="18" name="TextBox 17"/>
            <p:cNvSpPr txBox="1"/>
            <p:nvPr/>
          </p:nvSpPr>
          <p:spPr>
            <a:xfrm>
              <a:off x="9165205" y="4517872"/>
              <a:ext cx="853118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54035" y="1602638"/>
              <a:ext cx="1675459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init</a:t>
              </a:r>
              <a:endParaRPr lang="en-US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9578917" y="1241564"/>
              <a:ext cx="0" cy="36107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0"/>
            </p:cNvCxnSpPr>
            <p:nvPr/>
          </p:nvCxnSpPr>
          <p:spPr>
            <a:xfrm>
              <a:off x="9586388" y="3838197"/>
              <a:ext cx="5376" cy="6796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7790916" y="2519648"/>
              <a:ext cx="18440" cy="199822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0942618" y="3318221"/>
              <a:ext cx="399058" cy="819143"/>
              <a:chOff x="10813425" y="3099895"/>
              <a:chExt cx="399058" cy="819143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11182345" y="3099895"/>
                <a:ext cx="0" cy="81914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10813425" y="3127124"/>
                <a:ext cx="399058" cy="314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Decision 5"/>
            <p:cNvSpPr/>
            <p:nvPr/>
          </p:nvSpPr>
          <p:spPr>
            <a:xfrm>
              <a:off x="8049373" y="2848714"/>
              <a:ext cx="3084782" cy="987315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valuate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expr.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17560" y="3683601"/>
              <a:ext cx="838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≠ 0 </a:t>
              </a:r>
            </a:p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(true)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65929" y="2588102"/>
              <a:ext cx="938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0 </a:t>
              </a:r>
            </a:p>
            <a:p>
              <a:pPr algn="ctr"/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(false)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1626" y="4517872"/>
              <a:ext cx="1675459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589077" y="2433635"/>
              <a:ext cx="5375" cy="41507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1"/>
              <a:endCxn id="27" idx="3"/>
            </p:cNvCxnSpPr>
            <p:nvPr/>
          </p:nvCxnSpPr>
          <p:spPr>
            <a:xfrm flipH="1">
              <a:off x="8647085" y="4933371"/>
              <a:ext cx="51812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809355" y="2556745"/>
              <a:ext cx="176956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6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Output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write text onto the display, use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“f” means “formatted.”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using the function, </a:t>
            </a:r>
          </a:p>
          <a:p>
            <a:pPr lvl="1"/>
            <a:r>
              <a:rPr lang="en-US" dirty="0" smtClean="0"/>
              <a:t>you must </a:t>
            </a:r>
            <a:r>
              <a:rPr lang="en-US" b="1" dirty="0" smtClean="0">
                <a:solidFill>
                  <a:srgbClr val="0070C0"/>
                </a:solidFill>
              </a:rPr>
              <a:t>specify the desired format</a:t>
            </a:r>
            <a:r>
              <a:rPr lang="en-US" dirty="0"/>
              <a:t> </a:t>
            </a:r>
            <a:r>
              <a:rPr lang="en-US" dirty="0" smtClean="0"/>
              <a:t>between quotation marks.</a:t>
            </a:r>
          </a:p>
          <a:p>
            <a:r>
              <a:rPr lang="en-US" dirty="0" smtClean="0"/>
              <a:t>Example:</a:t>
            </a:r>
          </a:p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("Here is an example.");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The function call </a:t>
            </a:r>
            <a:r>
              <a:rPr lang="en-US" dirty="0" smtClean="0"/>
              <a:t>above </a:t>
            </a:r>
            <a:r>
              <a:rPr lang="en-US" b="1" dirty="0" smtClean="0">
                <a:solidFill>
                  <a:srgbClr val="0070C0"/>
                </a:solidFill>
              </a:rPr>
              <a:t>writes the text between the quotes to the monitor</a:t>
            </a:r>
            <a:r>
              <a:rPr lang="en-US" dirty="0" smtClean="0"/>
              <a:t>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C’s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Enables Iterative Execution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is called a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 smtClean="0">
                <a:solidFill>
                  <a:srgbClr val="0070C0"/>
                </a:solidFill>
              </a:rPr>
              <a:t> loop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&lt;update&gt;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As shown on the previous slide, the computer: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Evaluates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Evaluates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dirty="0" smtClean="0"/>
              <a:t>, and stops if it is false (0).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Executes the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Evaluates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&lt;update&gt; </a:t>
            </a:r>
            <a:r>
              <a:rPr lang="en-US" dirty="0" smtClean="0"/>
              <a:t>and returns to </a:t>
            </a:r>
            <a:r>
              <a:rPr lang="en-US" dirty="0" smtClean="0">
                <a:solidFill>
                  <a:srgbClr val="0070C0"/>
                </a:solidFill>
              </a:rPr>
              <a:t>Step 2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Iterations are Used for Repeated Behavior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Print multiples of 42 from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 to 1000. */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1000 &gt;= N; N = N + 1)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(0 == (N % 42))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Let’s See How This Loop Works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Print 20 Fibonacci numbers. */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(D = 0; 20 &gt; D; D = D + 1)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d\n", A);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B;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C;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Iterative Construct: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 provides other loop constructs, but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only the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 smtClean="0">
                <a:solidFill>
                  <a:srgbClr val="0070C0"/>
                </a:solidFill>
              </a:rPr>
              <a:t> loop is needed for ECE120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we may forget to remove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 from our example programs.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/>
            <a:r>
              <a:rPr lang="en-US" dirty="0" smtClean="0"/>
              <a:t>only specifies a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test&gt;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but is otherwise equivalent to a for loop.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52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Map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 into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is completely equivalent to</a:t>
            </a:r>
            <a:br>
              <a:rPr lang="en-US" dirty="0" smtClean="0"/>
            </a:br>
            <a:r>
              <a:rPr lang="en-US" dirty="0" smtClean="0"/>
              <a:t>(with empty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&lt;update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):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03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of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does the computer execute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loop?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We can simplify the rules for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Evaluates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&lt;test&gt;</a:t>
            </a:r>
            <a:r>
              <a:rPr lang="en-US" dirty="0"/>
              <a:t>, and stops if it is false (0).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Evaluates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&lt;update&gt; </a:t>
            </a:r>
            <a:r>
              <a:rPr lang="en-US" dirty="0"/>
              <a:t>and returns to </a:t>
            </a:r>
            <a:r>
              <a:rPr lang="en-US" dirty="0">
                <a:solidFill>
                  <a:srgbClr val="0070C0"/>
                </a:solidFill>
              </a:rPr>
              <a:t>Step 2</a:t>
            </a:r>
            <a:r>
              <a:rPr lang="en-US" dirty="0"/>
              <a:t>.</a:t>
            </a:r>
          </a:p>
          <a:p>
            <a:pPr>
              <a:spcBef>
                <a:spcPts val="20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65609" y="3751075"/>
            <a:ext cx="5916831" cy="584775"/>
            <a:chOff x="904351" y="4110310"/>
            <a:chExt cx="5916831" cy="58477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04351" y="4268044"/>
              <a:ext cx="2793442" cy="3114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4535" y="4110310"/>
              <a:ext cx="27366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Skip this step.</a:t>
              </a:r>
              <a:endPara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5609" y="5410016"/>
            <a:ext cx="3180184" cy="817272"/>
            <a:chOff x="1165609" y="4234487"/>
            <a:chExt cx="3180184" cy="817272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165609" y="4234487"/>
              <a:ext cx="3044650" cy="263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78075" y="4466984"/>
              <a:ext cx="26677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Skip this part.</a:t>
              </a:r>
              <a:endPara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Backslash to Include Special ASCII Characters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Certain </a:t>
            </a:r>
            <a:r>
              <a:rPr lang="en-US" b="1" dirty="0" smtClean="0">
                <a:solidFill>
                  <a:srgbClr val="00B050"/>
                </a:solidFill>
              </a:rPr>
              <a:t>ASCII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characters </a:t>
            </a:r>
          </a:p>
          <a:p>
            <a:pPr lvl="1"/>
            <a:r>
              <a:rPr lang="en-US" dirty="0" smtClean="0"/>
              <a:t>control text appearance, and</a:t>
            </a:r>
          </a:p>
          <a:p>
            <a:pPr lvl="1"/>
            <a:r>
              <a:rPr lang="en-US" dirty="0" smtClean="0"/>
              <a:t>are hard to put between quotes.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ASCII</a:t>
            </a:r>
            <a:r>
              <a:rPr lang="en-US" dirty="0" smtClean="0"/>
              <a:t>’s </a:t>
            </a:r>
            <a:r>
              <a:rPr lang="en-US" b="1" dirty="0" smtClean="0">
                <a:solidFill>
                  <a:srgbClr val="0070C0"/>
                </a:solidFill>
              </a:rPr>
              <a:t>linefeed</a:t>
            </a:r>
            <a:r>
              <a:rPr lang="en-US" dirty="0" smtClean="0"/>
              <a:t> character</a:t>
            </a:r>
            <a:br>
              <a:rPr lang="en-US" dirty="0" smtClean="0"/>
            </a:br>
            <a:r>
              <a:rPr lang="en-US" dirty="0" smtClean="0"/>
              <a:t>(or lf, sometimes called newline)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starts a new line of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include linefeed, write \n</a:t>
            </a:r>
            <a:r>
              <a:rPr lang="en-US" dirty="0" smtClean="0"/>
              <a:t> between quotes.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backslash indicates a special ASCII character</a:t>
            </a:r>
            <a:r>
              <a:rPr lang="en-US" dirty="0" smtClean="0"/>
              <a:t>.  Use </a:t>
            </a:r>
            <a:r>
              <a:rPr lang="en-US" b="1" dirty="0" smtClean="0">
                <a:solidFill>
                  <a:srgbClr val="0070C0"/>
                </a:solidFill>
              </a:rPr>
              <a:t>\\</a:t>
            </a:r>
            <a:r>
              <a:rPr lang="en-US" dirty="0" smtClean="0"/>
              <a:t> for one backslash.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Include Many Linefeeds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</a:t>
            </a:r>
          </a:p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("This\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ntext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!\n");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call above prints the three lines below </a:t>
            </a:r>
            <a:br>
              <a:rPr lang="en-US" dirty="0" smtClean="0"/>
            </a:br>
            <a:r>
              <a:rPr lang="en-US" dirty="0" smtClean="0"/>
              <a:t>(at the left of the screen).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text\has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lines!</a:t>
            </a:r>
          </a:p>
          <a:p>
            <a:r>
              <a:rPr lang="en-US" dirty="0" smtClean="0"/>
              <a:t>The next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also starts on a new line (because of the linefeed at the end of the format).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69551" y="2019719"/>
            <a:ext cx="4395755" cy="959166"/>
            <a:chOff x="3569551" y="2019719"/>
            <a:chExt cx="4395755" cy="95916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913643" y="2361363"/>
              <a:ext cx="80388" cy="25120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569551" y="2019719"/>
              <a:ext cx="4395755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specifies what and how to print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1902" y="2593943"/>
              <a:ext cx="442129" cy="38494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Format Specifiers to Print Expressions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also prints expression values</a:t>
            </a:r>
          </a:p>
          <a:p>
            <a:r>
              <a:rPr lang="en-US" dirty="0" smtClean="0"/>
              <a:t>For example,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("Integers: %d %d %d\n",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6 * 7, 17 + 200, 32 &amp; 100);</a:t>
            </a:r>
          </a:p>
          <a:p>
            <a:r>
              <a:rPr lang="en-US" dirty="0" smtClean="0"/>
              <a:t>Output: [followed by </a:t>
            </a:r>
            <a:r>
              <a:rPr lang="en-US" b="1" dirty="0" smtClean="0">
                <a:solidFill>
                  <a:srgbClr val="00B050"/>
                </a:solidFill>
              </a:rPr>
              <a:t>ASCII</a:t>
            </a:r>
            <a:r>
              <a:rPr lang="en-US" dirty="0" smtClean="0"/>
              <a:t> linefeed]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Integers: 42 217 32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expressions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print</a:t>
            </a:r>
          </a:p>
          <a:p>
            <a:pPr lvl="1"/>
            <a:r>
              <a:rPr lang="en-US" dirty="0" smtClean="0"/>
              <a:t>appear </a:t>
            </a:r>
            <a:r>
              <a:rPr lang="en-US" b="1" dirty="0" smtClean="0">
                <a:solidFill>
                  <a:srgbClr val="0070C0"/>
                </a:solidFill>
              </a:rPr>
              <a:t>after the format specification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are </a:t>
            </a:r>
            <a:r>
              <a:rPr lang="en-US" b="1" dirty="0" smtClean="0">
                <a:solidFill>
                  <a:srgbClr val="0070C0"/>
                </a:solidFill>
              </a:rPr>
              <a:t>separated by commas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Format Specifiers are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20"/>
          <p:cNvSpPr txBox="1">
            <a:spLocks/>
          </p:cNvSpPr>
          <p:nvPr/>
        </p:nvSpPr>
        <p:spPr>
          <a:xfrm>
            <a:off x="596350" y="1630017"/>
            <a:ext cx="7792278" cy="4239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29913"/>
              </p:ext>
            </p:extLst>
          </p:nvPr>
        </p:nvGraphicFramePr>
        <p:xfrm>
          <a:off x="597177" y="1632201"/>
          <a:ext cx="77914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Format Specifier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or 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800" baseline="0" dirty="0" smtClean="0"/>
                        <a:t>as </a:t>
                      </a:r>
                      <a:br>
                        <a:rPr lang="en-US" sz="2800" baseline="0" dirty="0" smtClean="0"/>
                      </a:br>
                      <a:r>
                        <a:rPr lang="en-US" sz="2800" b="1" baseline="0" dirty="0" smtClean="0">
                          <a:solidFill>
                            <a:srgbClr val="00B050"/>
                          </a:solidFill>
                        </a:rPr>
                        <a:t>ASCII</a:t>
                      </a:r>
                      <a:r>
                        <a:rPr lang="en-US" sz="28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800" baseline="0" dirty="0" smtClean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smtClean="0"/>
                        <a:t>as 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%e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/>
                        <a:t>as</a:t>
                      </a:r>
                      <a:r>
                        <a:rPr lang="en-US" sz="2800" baseline="0" dirty="0" smtClean="0"/>
                        <a:t> decimal</a:t>
                      </a:r>
                      <a:br>
                        <a:rPr lang="en-US" sz="2800" baseline="0" dirty="0" smtClean="0"/>
                      </a:br>
                      <a:r>
                        <a:rPr lang="en-US" sz="2800" baseline="0" dirty="0" smtClean="0"/>
                        <a:t>scientific notation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/>
                        <a:t>as</a:t>
                      </a:r>
                      <a:r>
                        <a:rPr lang="en-US" sz="2800" baseline="0" dirty="0" smtClean="0"/>
                        <a:t> 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%%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one percent sign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Tables Suffice for Our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Content Placeholder 20"/>
          <p:cNvSpPr txBox="1">
            <a:spLocks/>
          </p:cNvSpPr>
          <p:nvPr/>
        </p:nvSpPr>
        <p:spPr>
          <a:xfrm>
            <a:off x="596350" y="1630017"/>
            <a:ext cx="7792278" cy="4239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0"/>
          <p:cNvSpPr txBox="1">
            <a:spLocks/>
          </p:cNvSpPr>
          <p:nvPr/>
        </p:nvSpPr>
        <p:spPr>
          <a:xfrm>
            <a:off x="619940" y="1630017"/>
            <a:ext cx="7921088" cy="43914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See man pages on a lab machine for more.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53344"/>
              </p:ext>
            </p:extLst>
          </p:nvPr>
        </p:nvGraphicFramePr>
        <p:xfrm>
          <a:off x="619940" y="1630017"/>
          <a:ext cx="77914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Format Specifier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sz="2800" b="1" i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br>
                        <a:rPr 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2800" dirty="0" smtClean="0"/>
                        <a:t>as 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integer as lower-case hexadecimal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  <a:endParaRPr 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integer as upper-case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hexadecimal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Specifiers Print Only the Expression Values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If you want spacing, include it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in the format.</a:t>
            </a:r>
          </a:p>
          <a:p>
            <a:r>
              <a:rPr lang="en-US" dirty="0" smtClean="0"/>
              <a:t>Example:</a:t>
            </a:r>
          </a:p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12, -34, 56);</a:t>
            </a:r>
          </a:p>
          <a:p>
            <a:r>
              <a:rPr lang="en-US" dirty="0" smtClean="0"/>
              <a:t>prints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12-3456</a:t>
            </a:r>
          </a:p>
          <a:p>
            <a:r>
              <a:rPr lang="en-US" dirty="0" smtClean="0"/>
              <a:t>Except for format specifiers and special </a:t>
            </a:r>
            <a:r>
              <a:rPr lang="en-US" b="1" dirty="0" smtClean="0">
                <a:solidFill>
                  <a:srgbClr val="00B050"/>
                </a:solidFill>
              </a:rPr>
              <a:t>ASCII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characters like linefeed, </a:t>
            </a:r>
            <a:r>
              <a:rPr lang="en-US" b="1" dirty="0" smtClean="0">
                <a:solidFill>
                  <a:srgbClr val="0070C0"/>
                </a:solidFill>
              </a:rPr>
              <a:t>characters print exactly as they appear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2016</TotalTime>
  <Words>2391</Words>
  <Application>Microsoft Office PowerPoint</Application>
  <PresentationFormat>Widescreen</PresentationFormat>
  <Paragraphs>460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Schoolbook</vt:lpstr>
      <vt:lpstr>Courier New</vt:lpstr>
      <vt:lpstr>Retrospect</vt:lpstr>
      <vt:lpstr>University of Illinois at Urbana-Champaign Dept. of Electrical and Computer Engineering  ECE 120: Introduction to Computing</vt:lpstr>
      <vt:lpstr>Allowing Input from the Keyboard, Output to the Monitor</vt:lpstr>
      <vt:lpstr>Write Output Using printf</vt:lpstr>
      <vt:lpstr>Use Backslash to Include Special ASCII Characters</vt:lpstr>
      <vt:lpstr>One Can Include Many Linefeeds</vt:lpstr>
      <vt:lpstr>Use Format Specifiers to Print Expressions</vt:lpstr>
      <vt:lpstr>Many Format Specifiers are Supported</vt:lpstr>
      <vt:lpstr>These Tables Suffice for Our Class</vt:lpstr>
      <vt:lpstr>Format Specifiers Print Only the Expression Values</vt:lpstr>
      <vt:lpstr>Pitfall: Passing the Wrong Type of Expression</vt:lpstr>
      <vt:lpstr>Pitfall: Too Few/Many Expressions</vt:lpstr>
      <vt:lpstr>Read Input Using scanf</vt:lpstr>
      <vt:lpstr>scanf Ignores White Space Typed by User</vt:lpstr>
      <vt:lpstr>Other Characters in Format Must be Typed Exactly</vt:lpstr>
      <vt:lpstr>Conversion Specifiers Similar to printf</vt:lpstr>
      <vt:lpstr>Conversion Specifiers Similar to printf</vt:lpstr>
      <vt:lpstr>More Pitfalls for scanf than for printf</vt:lpstr>
      <vt:lpstr>printf Returns the Number of Characters Printed</vt:lpstr>
      <vt:lpstr>scanf Returns the Number of Conversions</vt:lpstr>
      <vt:lpstr>University of Illinois at Urbana-Champaign Dept. of Electrical and Computer Engineering  ECE 120: Introduction to Computing</vt:lpstr>
      <vt:lpstr>Remember: Statements Tell the Computer What to Do</vt:lpstr>
      <vt:lpstr>Many Statements are Quite Simple</vt:lpstr>
      <vt:lpstr>Compound Statements Consist of Other Statements</vt:lpstr>
      <vt:lpstr>A Program is a Sequence of Statements</vt:lpstr>
      <vt:lpstr>Simple Statements Can Also Introduce Conditions</vt:lpstr>
      <vt:lpstr>C’s if Statement Enables Conditional Execution</vt:lpstr>
      <vt:lpstr>Examples of the if Statement</vt:lpstr>
      <vt:lpstr>Examples of the if Statement</vt:lpstr>
      <vt:lpstr>Simple Statements Can Also Be Iterations</vt:lpstr>
      <vt:lpstr>C’s for Loop Enables Iterative Execution</vt:lpstr>
      <vt:lpstr>Iterations are Used for Repeated Behavior</vt:lpstr>
      <vt:lpstr>Let’s See How This Loop Works</vt:lpstr>
      <vt:lpstr>Another Iterative Construct: the while Loop</vt:lpstr>
      <vt:lpstr>Easy to Map while Loop into for Loop</vt:lpstr>
      <vt:lpstr>Execution of a while Loop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232</cp:revision>
  <cp:lastPrinted>2016-09-02T10:41:52Z</cp:lastPrinted>
  <dcterms:created xsi:type="dcterms:W3CDTF">2015-04-21T10:43:03Z</dcterms:created>
  <dcterms:modified xsi:type="dcterms:W3CDTF">2018-09-12T13:31:44Z</dcterms:modified>
</cp:coreProperties>
</file>